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8.jpg" ContentType="image/png"/>
  <Override PartName="/ppt/media/image20.jpg" ContentType="image/png"/>
  <Override PartName="/ppt/media/image21.jpg" ContentType="image/pn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3.jpg" ContentType="image/pn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965" r:id="rId2"/>
    <p:sldId id="799" r:id="rId3"/>
    <p:sldId id="918" r:id="rId4"/>
    <p:sldId id="921" r:id="rId5"/>
    <p:sldId id="922" r:id="rId6"/>
    <p:sldId id="923" r:id="rId7"/>
    <p:sldId id="924" r:id="rId8"/>
    <p:sldId id="927" r:id="rId9"/>
    <p:sldId id="928" r:id="rId10"/>
    <p:sldId id="966" r:id="rId11"/>
    <p:sldId id="817" r:id="rId12"/>
    <p:sldId id="930" r:id="rId13"/>
    <p:sldId id="931" r:id="rId14"/>
    <p:sldId id="844" r:id="rId15"/>
    <p:sldId id="858" r:id="rId16"/>
    <p:sldId id="859" r:id="rId17"/>
    <p:sldId id="860" r:id="rId18"/>
    <p:sldId id="862" r:id="rId19"/>
    <p:sldId id="863" r:id="rId20"/>
    <p:sldId id="864" r:id="rId21"/>
    <p:sldId id="866" r:id="rId22"/>
    <p:sldId id="865" r:id="rId23"/>
    <p:sldId id="867" r:id="rId24"/>
    <p:sldId id="869" r:id="rId25"/>
    <p:sldId id="870" r:id="rId26"/>
    <p:sldId id="871" r:id="rId27"/>
    <p:sldId id="967" r:id="rId28"/>
    <p:sldId id="968" r:id="rId29"/>
    <p:sldId id="969" r:id="rId30"/>
    <p:sldId id="970" r:id="rId31"/>
    <p:sldId id="971" r:id="rId32"/>
    <p:sldId id="972" r:id="rId33"/>
    <p:sldId id="973" r:id="rId34"/>
    <p:sldId id="974" r:id="rId35"/>
    <p:sldId id="975" r:id="rId36"/>
    <p:sldId id="976" r:id="rId37"/>
    <p:sldId id="977" r:id="rId38"/>
    <p:sldId id="879" r:id="rId39"/>
    <p:sldId id="907" r:id="rId40"/>
    <p:sldId id="932" r:id="rId41"/>
    <p:sldId id="933" r:id="rId42"/>
    <p:sldId id="934" r:id="rId43"/>
    <p:sldId id="935" r:id="rId44"/>
    <p:sldId id="936" r:id="rId45"/>
    <p:sldId id="937" r:id="rId46"/>
    <p:sldId id="938" r:id="rId47"/>
    <p:sldId id="939" r:id="rId48"/>
    <p:sldId id="940" r:id="rId49"/>
    <p:sldId id="941" r:id="rId50"/>
    <p:sldId id="942" r:id="rId51"/>
    <p:sldId id="943" r:id="rId52"/>
  </p:sldIdLst>
  <p:sldSz cx="9144000" cy="6858000" type="screen4x3"/>
  <p:notesSz cx="6858000" cy="9144000"/>
  <p:custDataLst>
    <p:tags r:id="rId55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9900"/>
    <a:srgbClr val="D2F5FA"/>
    <a:srgbClr val="00FF00"/>
    <a:srgbClr val="FF0000"/>
    <a:srgbClr val="5E1EFE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2886" autoAdjust="0"/>
  </p:normalViewPr>
  <p:slideViewPr>
    <p:cSldViewPr>
      <p:cViewPr varScale="1">
        <p:scale>
          <a:sx n="78" d="100"/>
          <a:sy n="78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D0EFD2-C0D3-48CD-88D1-10C4A174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4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0454CA-F988-4F41-A957-3FBDA6D2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53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76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3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6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8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22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6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1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5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00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0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0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09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90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47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9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008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71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87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4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4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83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94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31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2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974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61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5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42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507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11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7D990-79C6-4923-84B6-C12C9DE528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7D990-79C6-4923-84B6-C12C9DE528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6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9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7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0DC7-BC3F-4628-99CB-BAFF7DE1C1E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966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F815-473B-4C51-BEB2-0D65083B371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06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13E4-BEAA-45A7-9D47-2DE9BBBA6A1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13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EC41-F0D1-4719-975F-882DFFB9B5D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10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B279-8DD4-4DD0-9346-2F0F2637CC0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904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D809-8627-4431-8729-EC945A1EF37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87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3DB3-09A0-4D1C-AB20-D053526F38C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90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77FD4-02FE-48D2-B37B-12E5F606C99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11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A543-E3B4-48C9-8504-3214668D53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86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AD8E-F7EA-4BA5-A3DE-90ABEF52691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7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C9E2-A847-4B5C-BCB4-E675710376E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22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teksttypografierne i masteren</a:t>
            </a:r>
          </a:p>
          <a:p>
            <a:pPr lvl="1"/>
            <a:r>
              <a:rPr lang="da-DK" altLang="en-US" smtClean="0"/>
              <a:t>Andet niveau</a:t>
            </a:r>
          </a:p>
          <a:p>
            <a:pPr lvl="2"/>
            <a:r>
              <a:rPr lang="da-DK" altLang="en-US" smtClean="0"/>
              <a:t>Tredje niveau</a:t>
            </a:r>
          </a:p>
          <a:p>
            <a:pPr lvl="3"/>
            <a:r>
              <a:rPr lang="da-DK" altLang="en-US" smtClean="0"/>
              <a:t>Fjerde niveau</a:t>
            </a:r>
          </a:p>
          <a:p>
            <a:pPr lvl="4"/>
            <a:r>
              <a:rPr lang="da-DK" altLang="en-US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D44F0D0-781D-4DF5-9345-039F9E1B59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jpe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jpe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jpe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jpe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jpe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jpe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13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103" y="6300028"/>
            <a:ext cx="800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Disclaimer: </a:t>
            </a:r>
            <a:r>
              <a:rPr lang="en-US" dirty="0" smtClean="0"/>
              <a:t>Most </a:t>
            </a:r>
            <a:r>
              <a:rPr lang="en-US" dirty="0" smtClean="0"/>
              <a:t>of the slides are borrowed from Ashish Choudhury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sz="4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96752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Yao’s millionaire’s problem- triggered fundamental area of secure computation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9512" y="1988840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Generic secure 2-party computation (2PC)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3508" y="3140968"/>
            <a:ext cx="2844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Yao’s 2PC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11560" y="3645024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Garbled circuit approach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4077072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- Special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SKE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1560" y="2409275"/>
            <a:ext cx="3888432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Security goal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19531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37" y="1484784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90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96" y="836712"/>
            <a:ext cx="8915400" cy="313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21096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Circuit Abstraction</a:t>
            </a:r>
            <a:endParaRPr lang="en-US" sz="4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6386"/>
            <a:ext cx="720080" cy="8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9883"/>
            <a:ext cx="720080" cy="8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95536" y="3433564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IN" kern="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 : x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7596336" y="3356992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IN" kern="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 : y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4211960" y="1228750"/>
            <a:ext cx="230425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f(x, y)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3203848" y="980728"/>
            <a:ext cx="2952328" cy="1107554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259632" y="1944266"/>
            <a:ext cx="1728192" cy="4046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012160" y="1916832"/>
            <a:ext cx="1152128" cy="56234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07504" y="4211796"/>
            <a:ext cx="9073008" cy="2529572"/>
            <a:chOff x="107504" y="4211796"/>
            <a:chExt cx="9073008" cy="2529572"/>
          </a:xfrm>
        </p:grpSpPr>
        <p:sp>
          <p:nvSpPr>
            <p:cNvPr id="7" name="Rectangle 6"/>
            <p:cNvSpPr/>
            <p:nvPr/>
          </p:nvSpPr>
          <p:spPr>
            <a:xfrm>
              <a:off x="107504" y="4211796"/>
              <a:ext cx="8856984" cy="25295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7504" y="4211796"/>
              <a:ext cx="9073008" cy="2344906"/>
              <a:chOff x="107504" y="4293096"/>
              <a:chExt cx="9073008" cy="2344906"/>
            </a:xfrm>
          </p:grpSpPr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107504" y="4293096"/>
                <a:ext cx="8712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 Circuit abstraction</a:t>
                </a:r>
                <a:endPara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839543"/>
                <a:ext cx="8712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f : represented as a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</a:rPr>
                  <a:t>publicly known Boolean circuit 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C</a:t>
                </a:r>
                <a:endPara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5415607"/>
                <a:ext cx="8712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Any efficiently computable f can be represented as a C</a:t>
                </a:r>
                <a:endPara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5991671"/>
                <a:ext cx="82089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C: </a:t>
                </a:r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DAG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 with input gates, output gates and internal Boolean gates ((AND, OR, NOT), (NAND), (NOR): universal gates)</a:t>
                </a:r>
                <a:endPara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96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9513" y="2564904"/>
            <a:ext cx="3168351" cy="2706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Circuit Abstraction Example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427984" y="692696"/>
            <a:ext cx="4734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X, Y: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-bit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non-negative integers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3" y="866910"/>
            <a:ext cx="4176464" cy="1583596"/>
            <a:chOff x="179513" y="938918"/>
            <a:chExt cx="4176464" cy="1583596"/>
          </a:xfrm>
        </p:grpSpPr>
        <p:sp>
          <p:nvSpPr>
            <p:cNvPr id="24" name="Rectangle 23"/>
            <p:cNvSpPr/>
            <p:nvPr/>
          </p:nvSpPr>
          <p:spPr>
            <a:xfrm>
              <a:off x="179513" y="938918"/>
              <a:ext cx="4176464" cy="1583596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680616" y="2060848"/>
              <a:ext cx="939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₹ </a:t>
              </a:r>
              <a:r>
                <a:rPr lang="en-US" altLang="en-US" dirty="0" smtClean="0">
                  <a:latin typeface="Chalkboard" charset="0"/>
                  <a:ea typeface="Chalkboard" charset="0"/>
                  <a:cs typeface="Chalkboard" charset="0"/>
                </a:rPr>
                <a:t>X</a:t>
              </a:r>
              <a:endParaRPr lang="en-US" altLang="en-US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203848" y="2060848"/>
              <a:ext cx="642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₹ </a:t>
              </a:r>
              <a:r>
                <a:rPr lang="en-US" altLang="en-US" dirty="0" smtClean="0">
                  <a:latin typeface="Chalkboard" charset="0"/>
                  <a:ea typeface="Chalkboard" charset="0"/>
                  <a:cs typeface="Chalkboard" charset="0"/>
                </a:rPr>
                <a:t>Y </a:t>
              </a:r>
              <a:endParaRPr lang="en-US" altLang="en-US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2045047" y="1004535"/>
              <a:ext cx="36671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 smtClean="0">
                  <a:latin typeface="Chalkboard" charset="0"/>
                  <a:ea typeface="Chalkboard" charset="0"/>
                  <a:cs typeface="Chalkboard" charset="0"/>
                </a:rPr>
                <a:t>?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 smtClean="0">
                  <a:latin typeface="Chalkboard" charset="0"/>
                  <a:ea typeface="Chalkboard" charset="0"/>
                  <a:cs typeface="Chalkboard" charset="0"/>
                </a:rPr>
                <a:t>&gt;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>
                  <a:latin typeface="Chalkboard" charset="0"/>
                  <a:ea typeface="Chalkboard" charset="0"/>
                  <a:cs typeface="Chalkboard" charset="0"/>
                </a:rPr>
                <a:t>=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20" y="1042165"/>
              <a:ext cx="1801200" cy="1090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1042165"/>
              <a:ext cx="1801200" cy="109069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292080" y="1123583"/>
            <a:ext cx="3744416" cy="502895"/>
            <a:chOff x="971600" y="2926105"/>
            <a:chExt cx="3744416" cy="502895"/>
          </a:xfrm>
        </p:grpSpPr>
        <p:grpSp>
          <p:nvGrpSpPr>
            <p:cNvPr id="5" name="Group 4"/>
            <p:cNvGrpSpPr/>
            <p:nvPr/>
          </p:nvGrpSpPr>
          <p:grpSpPr>
            <a:xfrm>
              <a:off x="971600" y="2926105"/>
              <a:ext cx="2952328" cy="502895"/>
              <a:chOff x="1907704" y="3140968"/>
              <a:chExt cx="2952328" cy="50289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07704" y="3212976"/>
                <a:ext cx="720080" cy="430887"/>
                <a:chOff x="1907704" y="3212976"/>
                <a:chExt cx="720080" cy="430887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60104" y="3212976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x</a:t>
                  </a:r>
                  <a:r>
                    <a:rPr lang="en-US" baseline="-25000" dirty="0" err="1">
                      <a:latin typeface="Chalkboard" charset="0"/>
                      <a:ea typeface="Chalkboard" charset="0"/>
                      <a:cs typeface="Chalkboard" charset="0"/>
                    </a:rPr>
                    <a:t>L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62778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x</a:t>
                  </a:r>
                  <a:r>
                    <a:rPr lang="en-US" baseline="-25000" dirty="0">
                      <a:latin typeface="Chalkboard" charset="0"/>
                      <a:ea typeface="Chalkboard" charset="0"/>
                      <a:cs typeface="Chalkboard" charset="0"/>
                    </a:rPr>
                    <a:t>L</a:t>
                  </a:r>
                  <a:r>
                    <a:rPr lang="en-US" baseline="-25000" dirty="0" smtClean="0">
                      <a:latin typeface="Chalkboard" charset="0"/>
                      <a:ea typeface="Chalkboard" charset="0"/>
                      <a:cs typeface="Chalkboard" charset="0"/>
                    </a:rPr>
                    <a:t>-1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347864" y="3140968"/>
                <a:ext cx="864096" cy="502895"/>
                <a:chOff x="1907704" y="3140968"/>
                <a:chExt cx="864096" cy="50289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1720" y="3140968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…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406794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3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x</a:t>
                  </a:r>
                  <a:r>
                    <a:rPr lang="en-US" baseline="-25000" dirty="0">
                      <a:latin typeface="Chalkboard" charset="0"/>
                      <a:ea typeface="Chalkboard" charset="0"/>
                      <a:cs typeface="Chalkboard" charset="0"/>
                    </a:rPr>
                    <a:t>2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3851920" y="3068960"/>
              <a:ext cx="720080" cy="3588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995936" y="2998113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x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92080" y="1771655"/>
            <a:ext cx="3744416" cy="502895"/>
            <a:chOff x="971600" y="2926105"/>
            <a:chExt cx="3744416" cy="502895"/>
          </a:xfrm>
        </p:grpSpPr>
        <p:grpSp>
          <p:nvGrpSpPr>
            <p:cNvPr id="41" name="Group 40"/>
            <p:cNvGrpSpPr/>
            <p:nvPr/>
          </p:nvGrpSpPr>
          <p:grpSpPr>
            <a:xfrm>
              <a:off x="971600" y="2926105"/>
              <a:ext cx="2952328" cy="502895"/>
              <a:chOff x="1907704" y="3140968"/>
              <a:chExt cx="2952328" cy="50289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907704" y="3212976"/>
                <a:ext cx="720080" cy="430887"/>
                <a:chOff x="1907704" y="3212976"/>
                <a:chExt cx="720080" cy="43088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60104" y="3212976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y</a:t>
                  </a:r>
                  <a:r>
                    <a:rPr lang="en-US" baseline="-25000" dirty="0" err="1">
                      <a:latin typeface="Chalkboard" charset="0"/>
                      <a:ea typeface="Chalkboard" charset="0"/>
                      <a:cs typeface="Chalkboard" charset="0"/>
                    </a:rPr>
                    <a:t>L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262778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5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y</a:t>
                  </a:r>
                  <a:r>
                    <a:rPr lang="en-US" baseline="-25000" dirty="0">
                      <a:latin typeface="Chalkboard" charset="0"/>
                      <a:ea typeface="Chalkboard" charset="0"/>
                      <a:cs typeface="Chalkboard" charset="0"/>
                    </a:rPr>
                    <a:t>L</a:t>
                  </a:r>
                  <a:r>
                    <a:rPr lang="en-US" baseline="-25000" dirty="0" smtClean="0">
                      <a:latin typeface="Chalkboard" charset="0"/>
                      <a:ea typeface="Chalkboard" charset="0"/>
                      <a:cs typeface="Chalkboard" charset="0"/>
                    </a:rPr>
                    <a:t>-1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347864" y="3140968"/>
                <a:ext cx="864096" cy="502895"/>
                <a:chOff x="1907704" y="3140968"/>
                <a:chExt cx="864096" cy="502895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1720" y="3140968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…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06794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Chalkboard" charset="0"/>
                      <a:ea typeface="Chalkboard" charset="0"/>
                      <a:cs typeface="Chalkboard" charset="0"/>
                    </a:rPr>
                    <a:t>y</a:t>
                  </a:r>
                  <a:r>
                    <a:rPr lang="en-US" baseline="-25000" dirty="0" smtClean="0">
                      <a:latin typeface="Chalkboard" charset="0"/>
                      <a:ea typeface="Chalkboard" charset="0"/>
                      <a:cs typeface="Chalkboard" charset="0"/>
                    </a:rPr>
                    <a:t>2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</p:grpSp>
        <p:sp>
          <p:nvSpPr>
            <p:cNvPr id="42" name="Rectangle 41"/>
            <p:cNvSpPr/>
            <p:nvPr/>
          </p:nvSpPr>
          <p:spPr>
            <a:xfrm>
              <a:off x="3851920" y="3068960"/>
              <a:ext cx="720080" cy="358879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995936" y="2998113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y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796408" y="1195591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X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796408" y="1844824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Y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520" y="2924944"/>
            <a:ext cx="3096344" cy="2242701"/>
            <a:chOff x="5364088" y="3068960"/>
            <a:chExt cx="3096344" cy="2242701"/>
          </a:xfrm>
        </p:grpSpPr>
        <p:grpSp>
          <p:nvGrpSpPr>
            <p:cNvPr id="7" name="Group 6"/>
            <p:cNvGrpSpPr/>
            <p:nvPr/>
          </p:nvGrpSpPr>
          <p:grpSpPr>
            <a:xfrm>
              <a:off x="6300192" y="3996353"/>
              <a:ext cx="1080120" cy="502895"/>
              <a:chOff x="6300192" y="3645024"/>
              <a:chExt cx="1080120" cy="50289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300192" y="3645024"/>
                <a:ext cx="1080120" cy="50289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6668616" y="3645024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5724128" y="4221088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380312" y="4221088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876256" y="3501008"/>
              <a:ext cx="0" cy="4953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5364088" y="3933056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x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7964760" y="3933056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Chalkboard" charset="0"/>
                  <a:ea typeface="Chalkboard" charset="0"/>
                  <a:cs typeface="Chalkboard" charset="0"/>
                </a:rPr>
                <a:t>y</a:t>
              </a:r>
              <a:r>
                <a:rPr lang="en-US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668616" y="3068960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876256" y="4509120"/>
              <a:ext cx="0" cy="4953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6588224" y="4942329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i+1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-36512" y="5445224"/>
            <a:ext cx="4033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i+1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1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 (x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&gt;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OR                                         	([x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] AND [c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= 1])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-36512" y="6382489"/>
            <a:ext cx="4349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i+1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x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 [(x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 c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 (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 c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)]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4716016" y="2492896"/>
            <a:ext cx="4240088" cy="3714799"/>
            <a:chOff x="4868416" y="2450505"/>
            <a:chExt cx="4240088" cy="3714799"/>
          </a:xfrm>
        </p:grpSpPr>
        <p:sp>
          <p:nvSpPr>
            <p:cNvPr id="136" name="Rectangle 135"/>
            <p:cNvSpPr/>
            <p:nvPr/>
          </p:nvSpPr>
          <p:spPr>
            <a:xfrm>
              <a:off x="4868416" y="2450505"/>
              <a:ext cx="4240088" cy="37147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148064" y="3078832"/>
              <a:ext cx="720080" cy="430887"/>
              <a:chOff x="5076056" y="3142129"/>
              <a:chExt cx="720080" cy="43088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x</a:t>
                </a:r>
                <a:r>
                  <a:rPr lang="en-US" baseline="-25000" dirty="0" smtClean="0"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516216" y="3068960"/>
              <a:ext cx="1080120" cy="440759"/>
              <a:chOff x="6516216" y="3132257"/>
              <a:chExt cx="1080120" cy="44075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516216" y="3214137"/>
                <a:ext cx="1080120" cy="35887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6884640" y="3132257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>
              <a:off x="5868144" y="3325343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8244408" y="3077671"/>
              <a:ext cx="720080" cy="430887"/>
              <a:chOff x="5076056" y="3142129"/>
              <a:chExt cx="720080" cy="43088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halkboard" charset="0"/>
                    <a:ea typeface="Chalkboard" charset="0"/>
                    <a:cs typeface="Chalkboard" charset="0"/>
                  </a:rPr>
                  <a:t>y</a:t>
                </a:r>
                <a:r>
                  <a:rPr lang="en-US" baseline="-25000" dirty="0" smtClean="0"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>
              <a:off x="7596336" y="3324182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8" idx="1"/>
            </p:cNvCxnSpPr>
            <p:nvPr/>
          </p:nvCxnSpPr>
          <p:spPr>
            <a:xfrm flipH="1">
              <a:off x="7092280" y="2677562"/>
              <a:ext cx="8384" cy="454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7100664" y="2492896"/>
              <a:ext cx="927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100664" y="3501008"/>
              <a:ext cx="0" cy="5929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148064" y="4023067"/>
              <a:ext cx="720080" cy="430887"/>
              <a:chOff x="5076056" y="3142129"/>
              <a:chExt cx="720080" cy="430887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x</a:t>
                </a:r>
                <a:r>
                  <a:rPr lang="en-US" baseline="-25000" dirty="0"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516216" y="4013195"/>
              <a:ext cx="1080120" cy="440759"/>
              <a:chOff x="6516216" y="3132257"/>
              <a:chExt cx="1080120" cy="44075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516216" y="3214137"/>
                <a:ext cx="1080120" cy="35887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6884640" y="3132257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98" name="Straight Arrow Connector 97"/>
            <p:cNvCxnSpPr/>
            <p:nvPr/>
          </p:nvCxnSpPr>
          <p:spPr>
            <a:xfrm>
              <a:off x="5868144" y="4269578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8244408" y="4021906"/>
              <a:ext cx="720080" cy="430887"/>
              <a:chOff x="5076056" y="3142129"/>
              <a:chExt cx="720080" cy="43088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y</a:t>
                </a:r>
                <a:r>
                  <a:rPr lang="en-US" baseline="-25000" dirty="0"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>
            <a:xfrm>
              <a:off x="7596336" y="4268417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6516216" y="5229200"/>
              <a:ext cx="1080120" cy="440759"/>
              <a:chOff x="6516216" y="3132257"/>
              <a:chExt cx="1080120" cy="440759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6516216" y="3214137"/>
                <a:ext cx="1080120" cy="35887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6884640" y="3132257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>
              <a:off x="5868144" y="5485583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8244408" y="5309919"/>
              <a:ext cx="720080" cy="3588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7596336" y="5484422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7092280" y="5661248"/>
              <a:ext cx="8384" cy="333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5148064" y="5229200"/>
              <a:ext cx="720080" cy="440759"/>
              <a:chOff x="5148064" y="5517232"/>
              <a:chExt cx="720080" cy="440759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148064" y="5599112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5517232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>
                    <a:latin typeface="Chalkboard" charset="0"/>
                    <a:ea typeface="Chalkboard" charset="0"/>
                    <a:cs typeface="Chalkboard" charset="0"/>
                  </a:rPr>
                  <a:t>x</a:t>
                </a:r>
                <a:r>
                  <a:rPr lang="en-US" baseline="-25000" dirty="0" err="1"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sp>
          <p:nvSpPr>
            <p:cNvPr id="121" name="Text Box 7"/>
            <p:cNvSpPr txBox="1">
              <a:spLocks noChangeArrowheads="1"/>
            </p:cNvSpPr>
            <p:nvPr/>
          </p:nvSpPr>
          <p:spPr bwMode="auto">
            <a:xfrm>
              <a:off x="8388424" y="5230361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Chalkboard" charset="0"/>
                  <a:ea typeface="Chalkboard" charset="0"/>
                  <a:cs typeface="Chalkboard" charset="0"/>
                </a:rPr>
                <a:t>y</a:t>
              </a:r>
              <a:r>
                <a:rPr lang="en-US" baseline="-25000" dirty="0" err="1">
                  <a:latin typeface="Chalkboard" charset="0"/>
                  <a:ea typeface="Chalkboard" charset="0"/>
                  <a:cs typeface="Chalkboard" charset="0"/>
                </a:rPr>
                <a:t>L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>
              <a:off x="7092280" y="4509700"/>
              <a:ext cx="8384" cy="79150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Box 7"/>
            <p:cNvSpPr txBox="1">
              <a:spLocks noChangeArrowheads="1"/>
            </p:cNvSpPr>
            <p:nvPr/>
          </p:nvSpPr>
          <p:spPr bwMode="auto">
            <a:xfrm>
              <a:off x="7092280" y="4797152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baseline="-25000" dirty="0" err="1">
                  <a:latin typeface="Chalkboard" charset="0"/>
                  <a:ea typeface="Chalkboard" charset="0"/>
                  <a:cs typeface="Chalkboard" charset="0"/>
                </a:rPr>
                <a:t>L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H="1">
              <a:off x="5508104" y="4654297"/>
              <a:ext cx="8384" cy="50289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8596064" y="4653136"/>
              <a:ext cx="8384" cy="50289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7100664" y="3574177"/>
              <a:ext cx="463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2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7164288" y="5734417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baseline="-25000" dirty="0">
                  <a:latin typeface="Chalkboard" charset="0"/>
                  <a:ea typeface="Chalkboard" charset="0"/>
                  <a:cs typeface="Chalkboard" charset="0"/>
                </a:rPr>
                <a:t>L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+1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35" name="Text Box 7"/>
          <p:cNvSpPr txBox="1">
            <a:spLocks noChangeArrowheads="1"/>
          </p:cNvSpPr>
          <p:nvPr/>
        </p:nvSpPr>
        <p:spPr bwMode="auto">
          <a:xfrm>
            <a:off x="5795136" y="6382489"/>
            <a:ext cx="2737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X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 Y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 c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L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+1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= 1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755576" y="2636912"/>
            <a:ext cx="223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1-bit comparator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7" grpId="0"/>
      <p:bldP spid="68" grpId="0"/>
      <p:bldP spid="135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71438" y="6896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Secure Circuit Evaluation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84440" y="2420888"/>
            <a:ext cx="4024064" cy="4248472"/>
            <a:chOff x="5084440" y="1988840"/>
            <a:chExt cx="4024064" cy="4248472"/>
          </a:xfrm>
        </p:grpSpPr>
        <p:grpSp>
          <p:nvGrpSpPr>
            <p:cNvPr id="137" name="Group 136"/>
            <p:cNvGrpSpPr/>
            <p:nvPr/>
          </p:nvGrpSpPr>
          <p:grpSpPr>
            <a:xfrm>
              <a:off x="5084440" y="1988840"/>
              <a:ext cx="4024064" cy="4248472"/>
              <a:chOff x="5084440" y="2276873"/>
              <a:chExt cx="4024064" cy="4248472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5084440" y="2276873"/>
                <a:ext cx="4024064" cy="424847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148064" y="3078832"/>
                <a:ext cx="720080" cy="430887"/>
                <a:chOff x="5076056" y="3142129"/>
                <a:chExt cx="720080" cy="430887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076056" y="3214137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28456" y="3142129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x</a:t>
                  </a:r>
                  <a:r>
                    <a:rPr lang="en-US" baseline="-25000" dirty="0" smtClean="0">
                      <a:latin typeface="Chalkboard" charset="0"/>
                      <a:ea typeface="Chalkboard" charset="0"/>
                      <a:cs typeface="Chalkboard" charset="0"/>
                    </a:rPr>
                    <a:t>1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6516216" y="3068960"/>
                <a:ext cx="1080120" cy="440759"/>
                <a:chOff x="6516216" y="3132257"/>
                <a:chExt cx="1080120" cy="44075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6516216" y="3214137"/>
                  <a:ext cx="1080120" cy="358879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84640" y="3132257"/>
                  <a:ext cx="7116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&gt;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cxnSp>
            <p:nvCxnSpPr>
              <p:cNvPr id="76" name="Straight Arrow Connector 75"/>
              <p:cNvCxnSpPr/>
              <p:nvPr/>
            </p:nvCxnSpPr>
            <p:spPr>
              <a:xfrm>
                <a:off x="5868144" y="3325343"/>
                <a:ext cx="64807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/>
            </p:nvGrpSpPr>
            <p:grpSpPr>
              <a:xfrm>
                <a:off x="8244408" y="3077671"/>
                <a:ext cx="720080" cy="430887"/>
                <a:chOff x="5076056" y="3142129"/>
                <a:chExt cx="720080" cy="430887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076056" y="3214137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28456" y="3142129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Chalkboard" charset="0"/>
                      <a:ea typeface="Chalkboard" charset="0"/>
                      <a:cs typeface="Chalkboard" charset="0"/>
                    </a:rPr>
                    <a:t>y</a:t>
                  </a:r>
                  <a:r>
                    <a:rPr lang="en-US" baseline="-25000" dirty="0" smtClean="0">
                      <a:latin typeface="Chalkboard" charset="0"/>
                      <a:ea typeface="Chalkboard" charset="0"/>
                      <a:cs typeface="Chalkboard" charset="0"/>
                    </a:rPr>
                    <a:t>1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cxnSp>
            <p:nvCxnSpPr>
              <p:cNvPr id="86" name="Straight Arrow Connector 85"/>
              <p:cNvCxnSpPr/>
              <p:nvPr/>
            </p:nvCxnSpPr>
            <p:spPr>
              <a:xfrm>
                <a:off x="7596336" y="3324182"/>
                <a:ext cx="64807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8" idx="1"/>
              </p:cNvCxnSpPr>
              <p:nvPr/>
            </p:nvCxnSpPr>
            <p:spPr>
              <a:xfrm flipH="1">
                <a:off x="7028656" y="2678723"/>
                <a:ext cx="8384" cy="454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 Box 7"/>
              <p:cNvSpPr txBox="1">
                <a:spLocks noChangeArrowheads="1"/>
              </p:cNvSpPr>
              <p:nvPr/>
            </p:nvSpPr>
            <p:spPr bwMode="auto">
              <a:xfrm>
                <a:off x="7037040" y="2494057"/>
                <a:ext cx="927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halkboard" charset="0"/>
                    <a:ea typeface="Chalkboard" charset="0"/>
                    <a:cs typeface="Chalkboard" charset="0"/>
                  </a:rPr>
                  <a:t>c</a:t>
                </a:r>
                <a:r>
                  <a:rPr lang="en-US" baseline="-25000" dirty="0" smtClean="0"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 = 1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7100664" y="3501008"/>
                <a:ext cx="0" cy="59290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>
                <a:off x="5148064" y="4023067"/>
                <a:ext cx="720080" cy="430887"/>
                <a:chOff x="5076056" y="3142129"/>
                <a:chExt cx="720080" cy="43088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5076056" y="3214137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28456" y="3142129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x</a:t>
                  </a:r>
                  <a:r>
                    <a:rPr lang="en-US" baseline="-25000" dirty="0">
                      <a:latin typeface="Chalkboard" charset="0"/>
                      <a:ea typeface="Chalkboard" charset="0"/>
                      <a:cs typeface="Chalkboard" charset="0"/>
                    </a:rPr>
                    <a:t>2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6516216" y="4013195"/>
                <a:ext cx="1080120" cy="440759"/>
                <a:chOff x="6516216" y="3132257"/>
                <a:chExt cx="1080120" cy="440759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6516216" y="3214137"/>
                  <a:ext cx="1080120" cy="358879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9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84640" y="3132257"/>
                  <a:ext cx="7116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&gt;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cxnSp>
            <p:nvCxnSpPr>
              <p:cNvPr id="98" name="Straight Arrow Connector 97"/>
              <p:cNvCxnSpPr/>
              <p:nvPr/>
            </p:nvCxnSpPr>
            <p:spPr>
              <a:xfrm>
                <a:off x="5868144" y="4269578"/>
                <a:ext cx="64807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>
                <a:off x="8244408" y="4021906"/>
                <a:ext cx="720080" cy="430887"/>
                <a:chOff x="5076056" y="3142129"/>
                <a:chExt cx="720080" cy="430887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076056" y="3214137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10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28456" y="3142129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y</a:t>
                  </a:r>
                  <a:r>
                    <a:rPr lang="en-US" baseline="-25000" dirty="0">
                      <a:latin typeface="Chalkboard" charset="0"/>
                      <a:ea typeface="Chalkboard" charset="0"/>
                      <a:cs typeface="Chalkboard" charset="0"/>
                    </a:rPr>
                    <a:t>2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cxnSp>
            <p:nvCxnSpPr>
              <p:cNvPr id="102" name="Straight Arrow Connector 101"/>
              <p:cNvCxnSpPr/>
              <p:nvPr/>
            </p:nvCxnSpPr>
            <p:spPr>
              <a:xfrm>
                <a:off x="7596336" y="4268417"/>
                <a:ext cx="64807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/>
              <p:cNvGrpSpPr/>
              <p:nvPr/>
            </p:nvGrpSpPr>
            <p:grpSpPr>
              <a:xfrm>
                <a:off x="6516216" y="5229200"/>
                <a:ext cx="1080120" cy="440759"/>
                <a:chOff x="6516216" y="3132257"/>
                <a:chExt cx="1080120" cy="440759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6516216" y="3214137"/>
                  <a:ext cx="1080120" cy="358879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84640" y="3132257"/>
                  <a:ext cx="7116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&gt;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cxnSp>
            <p:nvCxnSpPr>
              <p:cNvPr id="113" name="Straight Arrow Connector 112"/>
              <p:cNvCxnSpPr/>
              <p:nvPr/>
            </p:nvCxnSpPr>
            <p:spPr>
              <a:xfrm>
                <a:off x="5868144" y="5485583"/>
                <a:ext cx="64807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8244408" y="5309919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>
                <a:off x="7596336" y="5484422"/>
                <a:ext cx="64807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>
                <a:off x="7092280" y="5661248"/>
                <a:ext cx="8384" cy="3336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>
              <a:xfrm>
                <a:off x="5148064" y="5229200"/>
                <a:ext cx="720080" cy="440759"/>
                <a:chOff x="5148064" y="5517232"/>
                <a:chExt cx="720080" cy="440759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5148064" y="5599112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1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92080" y="5517232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x</a:t>
                  </a:r>
                  <a:r>
                    <a:rPr lang="en-US" baseline="-25000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L</a:t>
                  </a:r>
                  <a:endParaRPr lang="en-US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8388424" y="5230361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>
                    <a:latin typeface="Chalkboard" charset="0"/>
                    <a:ea typeface="Chalkboard" charset="0"/>
                    <a:cs typeface="Chalkboard" charset="0"/>
                  </a:rPr>
                  <a:t>y</a:t>
                </a:r>
                <a:r>
                  <a:rPr lang="en-US" baseline="-25000" dirty="0" err="1" smtClean="0"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cxnSp>
            <p:nvCxnSpPr>
              <p:cNvPr id="123" name="Straight Arrow Connector 122"/>
              <p:cNvCxnSpPr/>
              <p:nvPr/>
            </p:nvCxnSpPr>
            <p:spPr>
              <a:xfrm flipH="1">
                <a:off x="7092280" y="4509700"/>
                <a:ext cx="8384" cy="7915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 Box 7"/>
              <p:cNvSpPr txBox="1">
                <a:spLocks noChangeArrowheads="1"/>
              </p:cNvSpPr>
              <p:nvPr/>
            </p:nvSpPr>
            <p:spPr bwMode="auto">
              <a:xfrm>
                <a:off x="7092280" y="4797152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>
                    <a:latin typeface="Chalkboard" charset="0"/>
                    <a:ea typeface="Chalkboard" charset="0"/>
                    <a:cs typeface="Chalkboard" charset="0"/>
                  </a:rPr>
                  <a:t>c</a:t>
                </a:r>
                <a:r>
                  <a:rPr lang="en-US" baseline="-25000" dirty="0" err="1"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H="1">
                <a:off x="5508104" y="4654297"/>
                <a:ext cx="8384" cy="5028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flipH="1">
                <a:off x="8596064" y="4653136"/>
                <a:ext cx="8384" cy="5028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7100664" y="3574177"/>
                <a:ext cx="4638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c</a:t>
                </a:r>
                <a:r>
                  <a:rPr lang="en-US" baseline="-25000" dirty="0" smtClean="0"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4" name="Text Box 7"/>
              <p:cNvSpPr txBox="1">
                <a:spLocks noChangeArrowheads="1"/>
              </p:cNvSpPr>
              <p:nvPr/>
            </p:nvSpPr>
            <p:spPr bwMode="auto">
              <a:xfrm>
                <a:off x="7100664" y="6022449"/>
                <a:ext cx="14401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halkboard" charset="0"/>
                    <a:ea typeface="Chalkboard" charset="0"/>
                    <a:cs typeface="Chalkboard" charset="0"/>
                  </a:rPr>
                  <a:t>f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(X, Y)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5148064" y="213401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X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8540824" y="2132856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Y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34865" y="780041"/>
            <a:ext cx="3905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Yao: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secure circuit evaluation 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386719" y="1124744"/>
            <a:ext cx="7641665" cy="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Parties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jointly evaluate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 circuit securely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386719" y="1473328"/>
            <a:ext cx="7641665" cy="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Only final outcome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revealed during evaluation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389091" y="1817704"/>
            <a:ext cx="8431381" cy="1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Intermediate values remain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private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51520" y="2555612"/>
            <a:ext cx="1999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Circuit Garbling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387152" y="2985496"/>
            <a:ext cx="3185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Encode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circuit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95536" y="3419708"/>
            <a:ext cx="3185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Encode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input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95536" y="3789040"/>
            <a:ext cx="41128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Evaluate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encoded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circuit on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encoded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input and get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encoded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output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95536" y="4725144"/>
            <a:ext cx="3799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Decode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output using decoding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843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0" grpId="0"/>
      <p:bldP spid="103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07504" y="3789040"/>
            <a:ext cx="8928992" cy="28765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991420" y="44624"/>
            <a:ext cx="7469012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Oblivious Transfer (OT)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7504" y="836712"/>
            <a:ext cx="9036496" cy="2736304"/>
            <a:chOff x="107504" y="764704"/>
            <a:chExt cx="9036496" cy="2736304"/>
          </a:xfrm>
        </p:grpSpPr>
        <p:sp>
          <p:nvSpPr>
            <p:cNvPr id="30" name="Rectangle 29"/>
            <p:cNvSpPr/>
            <p:nvPr/>
          </p:nvSpPr>
          <p:spPr>
            <a:xfrm>
              <a:off x="107504" y="764704"/>
              <a:ext cx="8928992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07504" y="764704"/>
              <a:ext cx="90364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Will be used as a tool in Yao’s garbled circuits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9832" y="1982450"/>
              <a:ext cx="60486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Michael O. Rabin. How to exchange secrets with oblivious transfer. Technical 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Report TR-81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, Aiken Computation Lab, Harvard University, 1981.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75" y="1916832"/>
              <a:ext cx="2167409" cy="1442312"/>
            </a:xfrm>
            <a:prstGeom prst="rect">
              <a:avLst/>
            </a:prstGeom>
          </p:spPr>
        </p:pic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576064" y="1340768"/>
              <a:ext cx="84604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Formulated by Turing award winner Michael O. Rabin</a:t>
              </a:r>
            </a:p>
          </p:txBody>
        </p:sp>
      </p:grpSp>
      <p:pic>
        <p:nvPicPr>
          <p:cNvPr id="75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7" y="5271591"/>
            <a:ext cx="864096" cy="98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09" y="5294975"/>
            <a:ext cx="880590" cy="98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34307" y="5343599"/>
            <a:ext cx="2520280" cy="936104"/>
            <a:chOff x="3419872" y="5013176"/>
            <a:chExt cx="2520280" cy="936104"/>
          </a:xfrm>
        </p:grpSpPr>
        <p:sp>
          <p:nvSpPr>
            <p:cNvPr id="5" name="Rectangle 4"/>
            <p:cNvSpPr/>
            <p:nvPr/>
          </p:nvSpPr>
          <p:spPr>
            <a:xfrm>
              <a:off x="3419872" y="5013176"/>
              <a:ext cx="2520280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550332" y="5250395"/>
              <a:ext cx="22593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1-out-of-2 OT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31640" y="5415607"/>
            <a:ext cx="2016224" cy="461665"/>
            <a:chOff x="1417205" y="5085184"/>
            <a:chExt cx="2016224" cy="46166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417205" y="5546849"/>
              <a:ext cx="2016224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1736576" y="5085184"/>
              <a:ext cx="1323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{m</a:t>
              </a:r>
              <a:r>
                <a:rPr lang="en-US" baseline="-25000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0</a:t>
              </a:r>
              <a:r>
                <a:rPr lang="en-US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, m</a:t>
              </a:r>
              <a:r>
                <a:rPr lang="en-US" baseline="-25000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1</a:t>
              </a:r>
              <a:r>
                <a:rPr lang="en-US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}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26595" y="5025950"/>
            <a:ext cx="1827312" cy="461665"/>
            <a:chOff x="6012160" y="4839543"/>
            <a:chExt cx="1827312" cy="461665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6012160" y="5301208"/>
              <a:ext cx="18002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6228184" y="4839543"/>
              <a:ext cx="1611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{0, 1}</a:t>
              </a:r>
              <a:endPara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26595" y="5703639"/>
            <a:ext cx="2304256" cy="461665"/>
            <a:chOff x="6012160" y="4839543"/>
            <a:chExt cx="2304256" cy="461665"/>
          </a:xfrm>
        </p:grpSpPr>
        <p:cxnSp>
          <p:nvCxnSpPr>
            <p:cNvPr id="104" name="Straight Arrow Connector 103"/>
            <p:cNvCxnSpPr/>
            <p:nvPr/>
          </p:nvCxnSpPr>
          <p:spPr>
            <a:xfrm flipH="1">
              <a:off x="6012160" y="5301208"/>
              <a:ext cx="18002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6705128" y="4839543"/>
              <a:ext cx="1611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m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710207" y="6250086"/>
            <a:ext cx="463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8095219" y="6279703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5536" y="4365101"/>
            <a:ext cx="1642628" cy="792091"/>
            <a:chOff x="481101" y="4465286"/>
            <a:chExt cx="1532659" cy="619897"/>
          </a:xfrm>
        </p:grpSpPr>
        <p:sp>
          <p:nvSpPr>
            <p:cNvPr id="32" name="Cloud Callout 31"/>
            <p:cNvSpPr/>
            <p:nvPr/>
          </p:nvSpPr>
          <p:spPr>
            <a:xfrm>
              <a:off x="481101" y="4465286"/>
              <a:ext cx="1532659" cy="619897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871575" y="4611171"/>
              <a:ext cx="924062" cy="28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b = ?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 rot="19796377">
            <a:off x="7382663" y="4222987"/>
            <a:ext cx="1642628" cy="792091"/>
            <a:chOff x="481101" y="4465286"/>
            <a:chExt cx="1532659" cy="619897"/>
          </a:xfrm>
        </p:grpSpPr>
        <p:sp>
          <p:nvSpPr>
            <p:cNvPr id="128" name="Cloud Callout 127"/>
            <p:cNvSpPr/>
            <p:nvPr/>
          </p:nvSpPr>
          <p:spPr>
            <a:xfrm>
              <a:off x="481101" y="4465286"/>
              <a:ext cx="1532659" cy="619897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9" name="Text Box 7"/>
            <p:cNvSpPr txBox="1">
              <a:spLocks noChangeArrowheads="1"/>
            </p:cNvSpPr>
            <p:nvPr/>
          </p:nvSpPr>
          <p:spPr bwMode="auto">
            <a:xfrm>
              <a:off x="720168" y="4590946"/>
              <a:ext cx="1159218" cy="28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m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1-b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= ?</a:t>
              </a:r>
            </a:p>
          </p:txBody>
        </p:sp>
      </p:grp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179512" y="3831431"/>
            <a:ext cx="462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Required security properties :</a:t>
            </a:r>
          </a:p>
        </p:txBody>
      </p:sp>
    </p:spTree>
    <p:extLst>
      <p:ext uri="{BB962C8B-B14F-4D97-AF65-F5344CB8AC3E}">
        <p14:creationId xmlns:p14="http://schemas.microsoft.com/office/powerpoint/2010/main" val="14018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0" grpId="0"/>
      <p:bldP spid="124" grpId="0"/>
      <p:bldP spid="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336518" y="2852936"/>
            <a:ext cx="651306" cy="523800"/>
            <a:chOff x="6224950" y="2780929"/>
            <a:chExt cx="651306" cy="523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Illustration of the Idea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2492896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2492896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3325054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382911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496" y="479715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garbles the circuit as follows 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561" y="5259978"/>
            <a:ext cx="849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Associate 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indistinguishable keys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with a, corresponding to a = 0 and a = 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193734" y="289300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36513" y="2924944"/>
            <a:ext cx="665059" cy="451793"/>
            <a:chOff x="35495" y="1196752"/>
            <a:chExt cx="665059" cy="4517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5495" y="1340768"/>
              <a:ext cx="6650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0846" y="2924944"/>
            <a:ext cx="592802" cy="451793"/>
            <a:chOff x="882854" y="1196752"/>
            <a:chExt cx="592802" cy="451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72422" y="2911296"/>
            <a:ext cx="651306" cy="465441"/>
            <a:chOff x="3284031" y="1975192"/>
            <a:chExt cx="651306" cy="4654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2342" y="3933056"/>
            <a:ext cx="651306" cy="523801"/>
            <a:chOff x="4136718" y="3950013"/>
            <a:chExt cx="651306" cy="5238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030" y="3950013"/>
              <a:ext cx="236744" cy="227439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4136718" y="4166037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03648" y="3950012"/>
            <a:ext cx="651306" cy="559108"/>
            <a:chOff x="6512982" y="3950012"/>
            <a:chExt cx="651306" cy="5591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73" y="3950012"/>
              <a:ext cx="287946" cy="299725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512982" y="4201343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84965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2645296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2645296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3477454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304540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3068960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3959478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6328" y="5734466"/>
            <a:ext cx="8070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Given only a key,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cannot find whether it corresponds to a = 0 or a = 1 ---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association known only to P</a:t>
            </a:r>
            <a:r>
              <a:rPr lang="en-US" baseline="-2500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baseline="-2500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23528" y="6444044"/>
            <a:ext cx="849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Similarly associate 2 indistinguishable keys with b and c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83568" y="290370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44016" y="692696"/>
            <a:ext cx="9036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and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want to securely compute AND function --- c = f(a, b)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32048" y="1124744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Security requirement for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if c = 0, b = 0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then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should remain private 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32048" y="1566084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Security requirement for 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if c = 0, a = 0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then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should remain private </a:t>
            </a:r>
          </a:p>
        </p:txBody>
      </p:sp>
    </p:spTree>
    <p:extLst>
      <p:ext uri="{BB962C8B-B14F-4D97-AF65-F5344CB8AC3E}">
        <p14:creationId xmlns:p14="http://schemas.microsoft.com/office/powerpoint/2010/main" val="19162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79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336518" y="1700808"/>
            <a:ext cx="651306" cy="523800"/>
            <a:chOff x="6224950" y="2780929"/>
            <a:chExt cx="651306" cy="523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Illustration of the Idea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496" y="378904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garbles the circuit as follows 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36512" y="1740878"/>
            <a:ext cx="720081" cy="699174"/>
            <a:chOff x="35496" y="1164814"/>
            <a:chExt cx="720081" cy="699174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753575" y="1164814"/>
              <a:ext cx="2002" cy="453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5496" y="1340768"/>
              <a:ext cx="5792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0846" y="1772816"/>
            <a:ext cx="592802" cy="451793"/>
            <a:chOff x="882854" y="1196752"/>
            <a:chExt cx="592802" cy="451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72422" y="1759168"/>
            <a:ext cx="651306" cy="465441"/>
            <a:chOff x="3284031" y="1975192"/>
            <a:chExt cx="651306" cy="4654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2342" y="2780928"/>
            <a:ext cx="651306" cy="523801"/>
            <a:chOff x="4136718" y="3950013"/>
            <a:chExt cx="651306" cy="5238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030" y="3950013"/>
              <a:ext cx="236744" cy="227439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4136718" y="4166037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03648" y="2797884"/>
            <a:ext cx="651306" cy="559108"/>
            <a:chOff x="6512982" y="3950012"/>
            <a:chExt cx="651306" cy="5591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73" y="3950012"/>
              <a:ext cx="287946" cy="299725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512982" y="4201343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5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23528" y="4202504"/>
            <a:ext cx="849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Take 4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double-locked boxes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, 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, 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, 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99571" y="4634552"/>
            <a:ext cx="855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locked with keys for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= 0, b = 0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--- inside 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key for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 = 0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kept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83568" y="5066600"/>
            <a:ext cx="855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locked with keys for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 = 0, b = 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--- inside 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key for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 = 0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kept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9571" y="5498648"/>
            <a:ext cx="855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locked with keys for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= 1, b = 0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--- inside 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key for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 = 0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kept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9571" y="5939988"/>
            <a:ext cx="855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locked with keys for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 = 1, b = 1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--- inside 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key for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 = 1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kept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05" name="Group 54"/>
          <p:cNvGrpSpPr>
            <a:grpSpLocks/>
          </p:cNvGrpSpPr>
          <p:nvPr/>
        </p:nvGrpSpPr>
        <p:grpSpPr bwMode="auto">
          <a:xfrm>
            <a:off x="3707904" y="1482409"/>
            <a:ext cx="761729" cy="506431"/>
            <a:chOff x="1296" y="2976"/>
            <a:chExt cx="1076" cy="1134"/>
          </a:xfrm>
        </p:grpSpPr>
        <p:sp>
          <p:nvSpPr>
            <p:cNvPr id="106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7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8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9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0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1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2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3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4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5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6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7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8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9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0" name="Group 54"/>
          <p:cNvGrpSpPr>
            <a:grpSpLocks/>
          </p:cNvGrpSpPr>
          <p:nvPr/>
        </p:nvGrpSpPr>
        <p:grpSpPr bwMode="auto">
          <a:xfrm>
            <a:off x="3707904" y="2202489"/>
            <a:ext cx="761729" cy="506431"/>
            <a:chOff x="1296" y="2976"/>
            <a:chExt cx="1076" cy="1134"/>
          </a:xfrm>
        </p:grpSpPr>
        <p:sp>
          <p:nvSpPr>
            <p:cNvPr id="121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6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0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1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2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3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4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5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36" name="Group 54"/>
          <p:cNvGrpSpPr>
            <a:grpSpLocks/>
          </p:cNvGrpSpPr>
          <p:nvPr/>
        </p:nvGrpSpPr>
        <p:grpSpPr bwMode="auto">
          <a:xfrm>
            <a:off x="3707904" y="2994577"/>
            <a:ext cx="761729" cy="506431"/>
            <a:chOff x="1296" y="2976"/>
            <a:chExt cx="1076" cy="1134"/>
          </a:xfrm>
        </p:grpSpPr>
        <p:sp>
          <p:nvSpPr>
            <p:cNvPr id="137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8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9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0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1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2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3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4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5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6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7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8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9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0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336518" y="1700808"/>
            <a:ext cx="651306" cy="523800"/>
            <a:chOff x="6224950" y="2780929"/>
            <a:chExt cx="651306" cy="523800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153" name="Rectangle 152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-49255" y="1772816"/>
            <a:ext cx="588807" cy="667236"/>
            <a:chOff x="25987" y="1196752"/>
            <a:chExt cx="588807" cy="667236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157" name="Rectangle 156"/>
            <p:cNvSpPr/>
            <p:nvPr/>
          </p:nvSpPr>
          <p:spPr>
            <a:xfrm>
              <a:off x="25987" y="1340768"/>
              <a:ext cx="5888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10846" y="1772816"/>
            <a:ext cx="592802" cy="451793"/>
            <a:chOff x="882854" y="1196752"/>
            <a:chExt cx="592802" cy="451793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160" name="Rectangle 159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472422" y="1772816"/>
            <a:ext cx="651306" cy="465441"/>
            <a:chOff x="3284031" y="1975192"/>
            <a:chExt cx="651306" cy="465441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163" name="Rectangle 162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336518" y="1700808"/>
            <a:ext cx="651306" cy="523800"/>
            <a:chOff x="6224950" y="2780929"/>
            <a:chExt cx="651306" cy="523800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172" name="Rectangle 171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-36512" y="1772816"/>
            <a:ext cx="678436" cy="451793"/>
            <a:chOff x="35496" y="1196752"/>
            <a:chExt cx="678436" cy="451793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176" name="Rectangle 175"/>
            <p:cNvSpPr/>
            <p:nvPr/>
          </p:nvSpPr>
          <p:spPr>
            <a:xfrm>
              <a:off x="35496" y="1340768"/>
              <a:ext cx="6784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810846" y="1786464"/>
            <a:ext cx="592802" cy="451793"/>
            <a:chOff x="882854" y="1196752"/>
            <a:chExt cx="592802" cy="451793"/>
          </a:xfrm>
        </p:grpSpPr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179" name="Rectangle 178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472422" y="1772816"/>
            <a:ext cx="651306" cy="465441"/>
            <a:chOff x="3284031" y="1975192"/>
            <a:chExt cx="651306" cy="465441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182" name="Rectangle 181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3128606" y="755412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96" name="Group 54"/>
          <p:cNvGrpSpPr>
            <a:grpSpLocks/>
          </p:cNvGrpSpPr>
          <p:nvPr/>
        </p:nvGrpSpPr>
        <p:grpSpPr bwMode="auto">
          <a:xfrm>
            <a:off x="3707904" y="692696"/>
            <a:ext cx="761729" cy="506431"/>
            <a:chOff x="1296" y="2976"/>
            <a:chExt cx="1076" cy="1134"/>
          </a:xfrm>
        </p:grpSpPr>
        <p:sp>
          <p:nvSpPr>
            <p:cNvPr id="197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8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9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0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1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2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3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4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5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6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7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8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9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10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211" name="Rectangle 210"/>
          <p:cNvSpPr/>
          <p:nvPr/>
        </p:nvSpPr>
        <p:spPr>
          <a:xfrm>
            <a:off x="3131840" y="1475492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3131840" y="2204864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3131840" y="2987660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00" y="817276"/>
            <a:ext cx="236744" cy="227439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17385"/>
            <a:ext cx="236744" cy="227439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37465"/>
            <a:ext cx="236744" cy="227439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287946" cy="299725"/>
          </a:xfrm>
          <a:prstGeom prst="rect">
            <a:avLst/>
          </a:prstGeom>
        </p:spPr>
      </p:pic>
      <p:pic>
        <p:nvPicPr>
          <p:cNvPr id="104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692696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508787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3669" y="2194789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3020955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" name="Rectangle 215"/>
          <p:cNvSpPr/>
          <p:nvPr/>
        </p:nvSpPr>
        <p:spPr>
          <a:xfrm>
            <a:off x="107504" y="6372036"/>
            <a:ext cx="8840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= 2a+b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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locked with keys for a and b and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c-key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for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AND(a, b)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kept inside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56799E-7 L 0.25608 -0.107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53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37031 -0.11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36215 -0.0224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13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6152E-6 L 0.17743 -0.006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7382E-6 L 0.26875 0.0911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4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56799E-7 L 0.20886 0.0395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1258E-6 L 0.28455 0.2187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093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6152E-6 L 0.12222 0.1611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195" grpId="0"/>
      <p:bldP spid="211" grpId="0"/>
      <p:bldP spid="212" grpId="0"/>
      <p:bldP spid="213" grpId="0"/>
      <p:bldP spid="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336518" y="1700808"/>
            <a:ext cx="651306" cy="523800"/>
            <a:chOff x="6224950" y="2780929"/>
            <a:chExt cx="651306" cy="523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Illustration of the Idea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495" y="3789040"/>
            <a:ext cx="87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shuffles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boxes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randomly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and sends them 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36512" y="1740878"/>
            <a:ext cx="720081" cy="483731"/>
            <a:chOff x="35496" y="1164814"/>
            <a:chExt cx="720081" cy="48373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753575" y="1164814"/>
              <a:ext cx="2002" cy="453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5496" y="1340768"/>
              <a:ext cx="6345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0846" y="1772816"/>
            <a:ext cx="592802" cy="451793"/>
            <a:chOff x="882854" y="1196752"/>
            <a:chExt cx="592802" cy="451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72422" y="1759168"/>
            <a:ext cx="651306" cy="465441"/>
            <a:chOff x="3284031" y="1975192"/>
            <a:chExt cx="651306" cy="4654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2342" y="2780928"/>
            <a:ext cx="651306" cy="523801"/>
            <a:chOff x="4136718" y="3950013"/>
            <a:chExt cx="651306" cy="5238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030" y="3950013"/>
              <a:ext cx="236744" cy="227439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4136718" y="4166037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03648" y="2797884"/>
            <a:ext cx="651306" cy="559108"/>
            <a:chOff x="6512982" y="3950012"/>
            <a:chExt cx="651306" cy="5591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73" y="3950012"/>
              <a:ext cx="287946" cy="299725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512982" y="4201343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5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3128606" y="755412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3131840" y="1475492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3131840" y="2204864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3131840" y="2987660"/>
            <a:ext cx="43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pic>
        <p:nvPicPr>
          <p:cNvPr id="221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692696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1508787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2276872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3020955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692696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508787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3669" y="2194789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3020955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50" y="1553898"/>
            <a:ext cx="1110962" cy="885956"/>
          </a:xfrm>
          <a:prstGeom prst="rect">
            <a:avLst/>
          </a:prstGeom>
        </p:spPr>
      </p:pic>
      <p:sp>
        <p:nvSpPr>
          <p:cNvPr id="233" name="Rectangle 232"/>
          <p:cNvSpPr/>
          <p:nvPr/>
        </p:nvSpPr>
        <p:spPr>
          <a:xfrm>
            <a:off x="4507378" y="2420888"/>
            <a:ext cx="1144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Random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336518" y="1700808"/>
            <a:ext cx="651306" cy="523800"/>
            <a:chOff x="6224950" y="2780929"/>
            <a:chExt cx="651306" cy="523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Illustration of the Idea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36513" y="1740878"/>
            <a:ext cx="720082" cy="483731"/>
            <a:chOff x="35495" y="1164814"/>
            <a:chExt cx="720082" cy="48373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753575" y="1164814"/>
              <a:ext cx="2002" cy="453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5495" y="1340768"/>
              <a:ext cx="6460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0846" y="1772816"/>
            <a:ext cx="592802" cy="451793"/>
            <a:chOff x="882854" y="1196752"/>
            <a:chExt cx="592802" cy="451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72422" y="1759168"/>
            <a:ext cx="651306" cy="465441"/>
            <a:chOff x="3284031" y="1975192"/>
            <a:chExt cx="651306" cy="4654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2342" y="2780928"/>
            <a:ext cx="651306" cy="523801"/>
            <a:chOff x="4136718" y="3950013"/>
            <a:chExt cx="651306" cy="5238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030" y="3950013"/>
              <a:ext cx="236744" cy="227439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4136718" y="4166037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03648" y="2797884"/>
            <a:ext cx="651306" cy="559108"/>
            <a:chOff x="6512982" y="3950012"/>
            <a:chExt cx="651306" cy="5591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73" y="3950012"/>
              <a:ext cx="287946" cy="299725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512982" y="4201343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5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692696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1508787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2276872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3020955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Rectangle 226"/>
          <p:cNvSpPr/>
          <p:nvPr/>
        </p:nvSpPr>
        <p:spPr>
          <a:xfrm>
            <a:off x="35496" y="432481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sends its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garbled input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67544" y="4766156"/>
            <a:ext cx="540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Sends the key corresponding to its bit a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940152" y="4273133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From the key,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cant tell if a = 0 or a = 1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95536" y="5639544"/>
            <a:ext cx="540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receives the key corresponding to its bit b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395536" y="6062300"/>
            <a:ext cx="540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should not learn which key received by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9" y="1772816"/>
            <a:ext cx="208855" cy="224255"/>
          </a:xfrm>
          <a:prstGeom prst="rect">
            <a:avLst/>
          </a:prstGeom>
        </p:spPr>
      </p:pic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496" y="755412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a = 0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436096" y="4149080"/>
            <a:ext cx="290031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5495" y="5207496"/>
            <a:ext cx="8840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obliviously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obtains its garbled input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95536" y="6453336"/>
            <a:ext cx="540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should not learn the key for 1 - b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7" name="Right Brace 86"/>
          <p:cNvSpPr/>
          <p:nvPr/>
        </p:nvSpPr>
        <p:spPr>
          <a:xfrm>
            <a:off x="5724128" y="5754960"/>
            <a:ext cx="290031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084168" y="5795972"/>
            <a:ext cx="158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How to do 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304573" y="6228020"/>
            <a:ext cx="294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Oblivious transfer (OT)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44748" y="1413937"/>
            <a:ext cx="2291348" cy="1078959"/>
            <a:chOff x="10908704" y="3142129"/>
            <a:chExt cx="2291348" cy="1078959"/>
          </a:xfrm>
        </p:grpSpPr>
        <p:grpSp>
          <p:nvGrpSpPr>
            <p:cNvPr id="91" name="Group 90"/>
            <p:cNvGrpSpPr/>
            <p:nvPr/>
          </p:nvGrpSpPr>
          <p:grpSpPr>
            <a:xfrm>
              <a:off x="10908704" y="3142129"/>
              <a:ext cx="2291348" cy="1078959"/>
              <a:chOff x="1503782" y="3429000"/>
              <a:chExt cx="2291348" cy="1078959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503782" y="3429000"/>
                <a:ext cx="2291348" cy="1078959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2555776" y="3753035"/>
                <a:ext cx="609853" cy="601615"/>
                <a:chOff x="1901316" y="1376772"/>
                <a:chExt cx="609853" cy="468052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1901316" y="1376772"/>
                  <a:ext cx="609853" cy="4680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1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37320" y="1483625"/>
                  <a:ext cx="540060" cy="287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OT</a:t>
                  </a:r>
                </a:p>
              </p:txBody>
            </p:sp>
          </p:grpSp>
          <p:cxnSp>
            <p:nvCxnSpPr>
              <p:cNvPr id="95" name="Straight Arrow Connector 94"/>
              <p:cNvCxnSpPr/>
              <p:nvPr/>
            </p:nvCxnSpPr>
            <p:spPr>
              <a:xfrm>
                <a:off x="2267744" y="3789040"/>
                <a:ext cx="288032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131840" y="3789040"/>
                <a:ext cx="318572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3165629" y="4293096"/>
                <a:ext cx="284783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3447998" y="3573016"/>
                <a:ext cx="3471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endParaRPr lang="en-US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1037430" y="3779168"/>
              <a:ext cx="735370" cy="441920"/>
              <a:chOff x="6140886" y="2862809"/>
              <a:chExt cx="735370" cy="441920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0886" y="2862809"/>
                <a:ext cx="231314" cy="297904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>
              <a:xfrm>
                <a:off x="6224950" y="2996952"/>
                <a:ext cx="6513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r>
                  <a:rPr lang="en-US" sz="1400" dirty="0" smtClean="0">
                    <a:latin typeface="Chalkboard" charset="0"/>
                    <a:ea typeface="Chalkboard" charset="0"/>
                    <a:cs typeface="Chalkboard" charset="0"/>
                  </a:rPr>
                  <a:t> = 1</a:t>
                </a:r>
                <a:endParaRPr lang="en-US" sz="14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1049486" y="3179583"/>
              <a:ext cx="651306" cy="465441"/>
              <a:chOff x="3284031" y="1975192"/>
              <a:chExt cx="651306" cy="465441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5297" y="1975192"/>
                <a:ext cx="247747" cy="229672"/>
              </a:xfrm>
              <a:prstGeom prst="rect">
                <a:avLst/>
              </a:prstGeom>
            </p:spPr>
          </p:pic>
          <p:sp>
            <p:nvSpPr>
              <p:cNvPr id="109" name="Rectangle 108"/>
              <p:cNvSpPr/>
              <p:nvPr/>
            </p:nvSpPr>
            <p:spPr>
              <a:xfrm>
                <a:off x="3284031" y="2132856"/>
                <a:ext cx="6513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r>
                  <a:rPr lang="en-US" sz="1400" dirty="0" smtClean="0">
                    <a:latin typeface="Chalkboard" charset="0"/>
                    <a:ea typeface="Chalkboard" charset="0"/>
                    <a:cs typeface="Chalkboard" charset="0"/>
                  </a:rPr>
                  <a:t> = 0</a:t>
                </a:r>
                <a:endParaRPr lang="en-US" sz="14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1700792" y="4005064"/>
              <a:ext cx="28803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4" y="2122984"/>
            <a:ext cx="231314" cy="297904"/>
          </a:xfrm>
          <a:prstGeom prst="rect">
            <a:avLst/>
          </a:prstGeom>
        </p:spPr>
      </p:pic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6893798" y="764704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b =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3858E-6 L 0.68854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28" grpId="0"/>
      <p:bldP spid="229" grpId="0"/>
      <p:bldP spid="229" grpId="1"/>
      <p:bldP spid="230" grpId="0"/>
      <p:bldP spid="231" grpId="0"/>
      <p:bldP spid="83" grpId="0"/>
      <p:bldP spid="3" grpId="0" animBg="1"/>
      <p:bldP spid="3" grpId="1" animBg="1"/>
      <p:bldP spid="84" grpId="0"/>
      <p:bldP spid="85" grpId="0"/>
      <p:bldP spid="87" grpId="0" animBg="1"/>
      <p:bldP spid="89" grpId="0"/>
      <p:bldP spid="90" grpId="0"/>
      <p:bldP spid="1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6" y="1052736"/>
            <a:ext cx="231314" cy="297904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2336518" y="1700808"/>
            <a:ext cx="651306" cy="523800"/>
            <a:chOff x="6224950" y="2780929"/>
            <a:chExt cx="651306" cy="523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Illustration of the Idea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36513" y="1740878"/>
            <a:ext cx="720082" cy="483731"/>
            <a:chOff x="35495" y="1164814"/>
            <a:chExt cx="720082" cy="48373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753575" y="1164814"/>
              <a:ext cx="2002" cy="453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5495" y="1340768"/>
              <a:ext cx="688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0846" y="1772816"/>
            <a:ext cx="592802" cy="451793"/>
            <a:chOff x="882854" y="1196752"/>
            <a:chExt cx="592802" cy="451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72422" y="1759168"/>
            <a:ext cx="651306" cy="465441"/>
            <a:chOff x="3284031" y="1975192"/>
            <a:chExt cx="651306" cy="4654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2342" y="2780928"/>
            <a:ext cx="651306" cy="523801"/>
            <a:chOff x="4136718" y="3950013"/>
            <a:chExt cx="651306" cy="5238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030" y="3950013"/>
              <a:ext cx="236744" cy="227439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4136718" y="4166037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03648" y="2797884"/>
            <a:ext cx="651306" cy="559108"/>
            <a:chOff x="6512982" y="3950012"/>
            <a:chExt cx="651306" cy="5591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73" y="3950012"/>
              <a:ext cx="287946" cy="299725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512982" y="4201343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5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692696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1508787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2276872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3020955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Rectangle 226"/>
          <p:cNvSpPr/>
          <p:nvPr/>
        </p:nvSpPr>
        <p:spPr>
          <a:xfrm>
            <a:off x="35496" y="371703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has two keys : one for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unknown 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and for its b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9" y="1772816"/>
            <a:ext cx="208855" cy="224255"/>
          </a:xfrm>
          <a:prstGeom prst="rect">
            <a:avLst/>
          </a:prstGeom>
        </p:spPr>
      </p:pic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496" y="755412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a = 0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6893798" y="764704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b =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24744"/>
            <a:ext cx="208855" cy="224255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35496" y="4139788"/>
            <a:ext cx="5680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does not know b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4" name="Right Brace 93"/>
          <p:cNvSpPr/>
          <p:nvPr/>
        </p:nvSpPr>
        <p:spPr>
          <a:xfrm>
            <a:off x="5724129" y="3717032"/>
            <a:ext cx="249910" cy="6577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6084168" y="3717032"/>
            <a:ext cx="23082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Privacy of mutual input bits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5496" y="45811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evaluates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garbled circuit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7544" y="5013176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Tries opening the four boxes using available pair of keys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67544" y="5435932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Only one box will be opened --- corresponding to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 = 0, b = 1</a:t>
            </a:r>
            <a:endParaRPr lang="en-US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56753" y="3645024"/>
            <a:ext cx="2691711" cy="1593468"/>
            <a:chOff x="9153097" y="3491716"/>
            <a:chExt cx="2691711" cy="1593468"/>
          </a:xfrm>
        </p:grpSpPr>
        <p:sp>
          <p:nvSpPr>
            <p:cNvPr id="2" name="Cloud Callout 1"/>
            <p:cNvSpPr/>
            <p:nvPr/>
          </p:nvSpPr>
          <p:spPr>
            <a:xfrm>
              <a:off x="9153097" y="3491716"/>
              <a:ext cx="2691711" cy="159346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9324528" y="3869432"/>
              <a:ext cx="252028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Assuming a box can be opened only by the </a:t>
              </a:r>
              <a:r>
                <a:rPr lang="en-US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right pair 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of keys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710983" y="5877272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will not know the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“label”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of opened box --- boxes are randomly shuffled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7544" y="6300028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 opened box will have the key corresponding to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 = 0</a:t>
            </a:r>
            <a:endParaRPr lang="en-US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0392" y="1052736"/>
            <a:ext cx="792088" cy="297904"/>
            <a:chOff x="9396536" y="548680"/>
            <a:chExt cx="792088" cy="29790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8100392" y="1042864"/>
            <a:ext cx="792088" cy="297904"/>
            <a:chOff x="9396536" y="548680"/>
            <a:chExt cx="792088" cy="297904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8100392" y="1052736"/>
            <a:ext cx="792088" cy="297904"/>
            <a:chOff x="9396536" y="548680"/>
            <a:chExt cx="792088" cy="297904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8100392" y="1052736"/>
            <a:ext cx="792088" cy="297904"/>
            <a:chOff x="9396536" y="548680"/>
            <a:chExt cx="792088" cy="297904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724128" y="2994577"/>
            <a:ext cx="761729" cy="506431"/>
            <a:chOff x="4314327" y="1266385"/>
            <a:chExt cx="761729" cy="506431"/>
          </a:xfrm>
        </p:grpSpPr>
        <p:grpSp>
          <p:nvGrpSpPr>
            <p:cNvPr id="130" name="Group 54"/>
            <p:cNvGrpSpPr>
              <a:grpSpLocks/>
            </p:cNvGrpSpPr>
            <p:nvPr/>
          </p:nvGrpSpPr>
          <p:grpSpPr bwMode="auto">
            <a:xfrm>
              <a:off x="4314327" y="1266385"/>
              <a:ext cx="761729" cy="506431"/>
              <a:chOff x="1296" y="2976"/>
              <a:chExt cx="1076" cy="1134"/>
            </a:xfrm>
          </p:grpSpPr>
          <p:sp>
            <p:nvSpPr>
              <p:cNvPr id="131" name="AutoShape 55"/>
              <p:cNvSpPr>
                <a:spLocks noChangeAspect="1" noChangeArrowheads="1" noTextEdit="1"/>
              </p:cNvSpPr>
              <p:nvPr/>
            </p:nvSpPr>
            <p:spPr bwMode="auto">
              <a:xfrm>
                <a:off x="1296" y="2976"/>
                <a:ext cx="1076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2" name="Freeform 56"/>
              <p:cNvSpPr>
                <a:spLocks/>
              </p:cNvSpPr>
              <p:nvPr/>
            </p:nvSpPr>
            <p:spPr bwMode="auto">
              <a:xfrm>
                <a:off x="1296" y="2976"/>
                <a:ext cx="1076" cy="1091"/>
              </a:xfrm>
              <a:custGeom>
                <a:avLst/>
                <a:gdLst>
                  <a:gd name="T0" fmla="*/ 98 w 2152"/>
                  <a:gd name="T1" fmla="*/ 19 h 2182"/>
                  <a:gd name="T2" fmla="*/ 98 w 2152"/>
                  <a:gd name="T3" fmla="*/ 0 h 2182"/>
                  <a:gd name="T4" fmla="*/ 22 w 2152"/>
                  <a:gd name="T5" fmla="*/ 0 h 2182"/>
                  <a:gd name="T6" fmla="*/ 0 w 2152"/>
                  <a:gd name="T7" fmla="*/ 17 h 2182"/>
                  <a:gd name="T8" fmla="*/ 0 w 2152"/>
                  <a:gd name="T9" fmla="*/ 121 h 2182"/>
                  <a:gd name="T10" fmla="*/ 4 w 2152"/>
                  <a:gd name="T11" fmla="*/ 121 h 2182"/>
                  <a:gd name="T12" fmla="*/ 4 w 2152"/>
                  <a:gd name="T13" fmla="*/ 136 h 2182"/>
                  <a:gd name="T14" fmla="*/ 17 w 2152"/>
                  <a:gd name="T15" fmla="*/ 136 h 2182"/>
                  <a:gd name="T16" fmla="*/ 24 w 2152"/>
                  <a:gd name="T17" fmla="*/ 121 h 2182"/>
                  <a:gd name="T18" fmla="*/ 59 w 2152"/>
                  <a:gd name="T19" fmla="*/ 121 h 2182"/>
                  <a:gd name="T20" fmla="*/ 66 w 2152"/>
                  <a:gd name="T21" fmla="*/ 136 h 2182"/>
                  <a:gd name="T22" fmla="*/ 78 w 2152"/>
                  <a:gd name="T23" fmla="*/ 136 h 2182"/>
                  <a:gd name="T24" fmla="*/ 78 w 2152"/>
                  <a:gd name="T25" fmla="*/ 121 h 2182"/>
                  <a:gd name="T26" fmla="*/ 79 w 2152"/>
                  <a:gd name="T27" fmla="*/ 121 h 2182"/>
                  <a:gd name="T28" fmla="*/ 85 w 2152"/>
                  <a:gd name="T29" fmla="*/ 114 h 2182"/>
                  <a:gd name="T30" fmla="*/ 135 w 2152"/>
                  <a:gd name="T31" fmla="*/ 114 h 2182"/>
                  <a:gd name="T32" fmla="*/ 135 w 2152"/>
                  <a:gd name="T33" fmla="*/ 19 h 2182"/>
                  <a:gd name="T34" fmla="*/ 98 w 2152"/>
                  <a:gd name="T35" fmla="*/ 19 h 2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52"/>
                  <a:gd name="T55" fmla="*/ 0 h 2182"/>
                  <a:gd name="T56" fmla="*/ 2152 w 2152"/>
                  <a:gd name="T57" fmla="*/ 2182 h 2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3" name="Freeform 57"/>
              <p:cNvSpPr>
                <a:spLocks/>
              </p:cNvSpPr>
              <p:nvPr/>
            </p:nvSpPr>
            <p:spPr bwMode="auto">
              <a:xfrm>
                <a:off x="1924" y="3041"/>
                <a:ext cx="104" cy="130"/>
              </a:xfrm>
              <a:custGeom>
                <a:avLst/>
                <a:gdLst>
                  <a:gd name="T0" fmla="*/ 0 w 206"/>
                  <a:gd name="T1" fmla="*/ 12 h 261"/>
                  <a:gd name="T2" fmla="*/ 0 w 206"/>
                  <a:gd name="T3" fmla="*/ 16 h 261"/>
                  <a:gd name="T4" fmla="*/ 14 w 206"/>
                  <a:gd name="T5" fmla="*/ 16 h 261"/>
                  <a:gd name="T6" fmla="*/ 14 w 206"/>
                  <a:gd name="T7" fmla="*/ 0 h 261"/>
                  <a:gd name="T8" fmla="*/ 0 w 206"/>
                  <a:gd name="T9" fmla="*/ 12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61"/>
                  <a:gd name="T17" fmla="*/ 206 w 206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4" name="Freeform 58"/>
              <p:cNvSpPr>
                <a:spLocks/>
              </p:cNvSpPr>
              <p:nvPr/>
            </p:nvSpPr>
            <p:spPr bwMode="auto">
              <a:xfrm>
                <a:off x="1887" y="3189"/>
                <a:ext cx="429" cy="646"/>
              </a:xfrm>
              <a:custGeom>
                <a:avLst/>
                <a:gdLst>
                  <a:gd name="T0" fmla="*/ 0 w 857"/>
                  <a:gd name="T1" fmla="*/ 10 h 1292"/>
                  <a:gd name="T2" fmla="*/ 1 w 857"/>
                  <a:gd name="T3" fmla="*/ 10 h 1292"/>
                  <a:gd name="T4" fmla="*/ 1 w 857"/>
                  <a:gd name="T5" fmla="*/ 28 h 1292"/>
                  <a:gd name="T6" fmla="*/ 0 w 857"/>
                  <a:gd name="T7" fmla="*/ 28 h 1292"/>
                  <a:gd name="T8" fmla="*/ 0 w 857"/>
                  <a:gd name="T9" fmla="*/ 56 h 1292"/>
                  <a:gd name="T10" fmla="*/ 1 w 857"/>
                  <a:gd name="T11" fmla="*/ 56 h 1292"/>
                  <a:gd name="T12" fmla="*/ 1 w 857"/>
                  <a:gd name="T13" fmla="*/ 74 h 1292"/>
                  <a:gd name="T14" fmla="*/ 0 w 857"/>
                  <a:gd name="T15" fmla="*/ 74 h 1292"/>
                  <a:gd name="T16" fmla="*/ 0 w 857"/>
                  <a:gd name="T17" fmla="*/ 81 h 1292"/>
                  <a:gd name="T18" fmla="*/ 54 w 857"/>
                  <a:gd name="T19" fmla="*/ 81 h 1292"/>
                  <a:gd name="T20" fmla="*/ 54 w 857"/>
                  <a:gd name="T21" fmla="*/ 0 h 1292"/>
                  <a:gd name="T22" fmla="*/ 0 w 857"/>
                  <a:gd name="T23" fmla="*/ 0 h 1292"/>
                  <a:gd name="T24" fmla="*/ 0 w 857"/>
                  <a:gd name="T25" fmla="*/ 10 h 12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7"/>
                  <a:gd name="T40" fmla="*/ 0 h 1292"/>
                  <a:gd name="T41" fmla="*/ 857 w 857"/>
                  <a:gd name="T42" fmla="*/ 1292 h 12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5" name="Freeform 59"/>
              <p:cNvSpPr>
                <a:spLocks/>
              </p:cNvSpPr>
              <p:nvPr/>
            </p:nvSpPr>
            <p:spPr bwMode="auto">
              <a:xfrm>
                <a:off x="1349" y="3144"/>
                <a:ext cx="558" cy="753"/>
              </a:xfrm>
              <a:custGeom>
                <a:avLst/>
                <a:gdLst>
                  <a:gd name="T0" fmla="*/ 70 w 1115"/>
                  <a:gd name="T1" fmla="*/ 95 h 1505"/>
                  <a:gd name="T2" fmla="*/ 0 w 1115"/>
                  <a:gd name="T3" fmla="*/ 95 h 1505"/>
                  <a:gd name="T4" fmla="*/ 0 w 1115"/>
                  <a:gd name="T5" fmla="*/ 0 h 1505"/>
                  <a:gd name="T6" fmla="*/ 70 w 1115"/>
                  <a:gd name="T7" fmla="*/ 0 h 1505"/>
                  <a:gd name="T8" fmla="*/ 70 w 1115"/>
                  <a:gd name="T9" fmla="*/ 4 h 1505"/>
                  <a:gd name="T10" fmla="*/ 65 w 1115"/>
                  <a:gd name="T11" fmla="*/ 4 h 1505"/>
                  <a:gd name="T12" fmla="*/ 65 w 1115"/>
                  <a:gd name="T13" fmla="*/ 17 h 1505"/>
                  <a:gd name="T14" fmla="*/ 65 w 1115"/>
                  <a:gd name="T15" fmla="*/ 17 h 1505"/>
                  <a:gd name="T16" fmla="*/ 65 w 1115"/>
                  <a:gd name="T17" fmla="*/ 4 h 1505"/>
                  <a:gd name="T18" fmla="*/ 5 w 1115"/>
                  <a:gd name="T19" fmla="*/ 4 h 1505"/>
                  <a:gd name="T20" fmla="*/ 5 w 1115"/>
                  <a:gd name="T21" fmla="*/ 90 h 1505"/>
                  <a:gd name="T22" fmla="*/ 65 w 1115"/>
                  <a:gd name="T23" fmla="*/ 90 h 1505"/>
                  <a:gd name="T24" fmla="*/ 65 w 1115"/>
                  <a:gd name="T25" fmla="*/ 80 h 1505"/>
                  <a:gd name="T26" fmla="*/ 65 w 1115"/>
                  <a:gd name="T27" fmla="*/ 80 h 1505"/>
                  <a:gd name="T28" fmla="*/ 65 w 1115"/>
                  <a:gd name="T29" fmla="*/ 89 h 1505"/>
                  <a:gd name="T30" fmla="*/ 70 w 1115"/>
                  <a:gd name="T31" fmla="*/ 89 h 1505"/>
                  <a:gd name="T32" fmla="*/ 70 w 1115"/>
                  <a:gd name="T33" fmla="*/ 94 h 1505"/>
                  <a:gd name="T34" fmla="*/ 70 w 1115"/>
                  <a:gd name="T35" fmla="*/ 95 h 15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5"/>
                  <a:gd name="T55" fmla="*/ 0 h 1505"/>
                  <a:gd name="T56" fmla="*/ 1115 w 1115"/>
                  <a:gd name="T57" fmla="*/ 1505 h 15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6" name="Rectangle 60"/>
              <p:cNvSpPr>
                <a:spLocks noChangeArrowheads="1"/>
              </p:cNvSpPr>
              <p:nvPr/>
            </p:nvSpPr>
            <p:spPr bwMode="auto">
              <a:xfrm>
                <a:off x="1862" y="3294"/>
                <a:ext cx="1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7" name="Freeform 61"/>
              <p:cNvSpPr>
                <a:spLocks/>
              </p:cNvSpPr>
              <p:nvPr/>
            </p:nvSpPr>
            <p:spPr bwMode="auto">
              <a:xfrm>
                <a:off x="1532" y="3189"/>
                <a:ext cx="318" cy="541"/>
              </a:xfrm>
              <a:custGeom>
                <a:avLst/>
                <a:gdLst>
                  <a:gd name="T0" fmla="*/ 39 w 637"/>
                  <a:gd name="T1" fmla="*/ 10 h 1082"/>
                  <a:gd name="T2" fmla="*/ 39 w 637"/>
                  <a:gd name="T3" fmla="*/ 10 h 1082"/>
                  <a:gd name="T4" fmla="*/ 39 w 637"/>
                  <a:gd name="T5" fmla="*/ 28 h 1082"/>
                  <a:gd name="T6" fmla="*/ 39 w 637"/>
                  <a:gd name="T7" fmla="*/ 28 h 1082"/>
                  <a:gd name="T8" fmla="*/ 39 w 637"/>
                  <a:gd name="T9" fmla="*/ 56 h 1082"/>
                  <a:gd name="T10" fmla="*/ 39 w 637"/>
                  <a:gd name="T11" fmla="*/ 56 h 1082"/>
                  <a:gd name="T12" fmla="*/ 39 w 637"/>
                  <a:gd name="T13" fmla="*/ 68 h 1082"/>
                  <a:gd name="T14" fmla="*/ 0 w 637"/>
                  <a:gd name="T15" fmla="*/ 68 h 1082"/>
                  <a:gd name="T16" fmla="*/ 0 w 637"/>
                  <a:gd name="T17" fmla="*/ 0 h 1082"/>
                  <a:gd name="T18" fmla="*/ 39 w 637"/>
                  <a:gd name="T19" fmla="*/ 0 h 1082"/>
                  <a:gd name="T20" fmla="*/ 39 w 637"/>
                  <a:gd name="T21" fmla="*/ 10 h 10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7"/>
                  <a:gd name="T34" fmla="*/ 0 h 1082"/>
                  <a:gd name="T35" fmla="*/ 637 w 637"/>
                  <a:gd name="T36" fmla="*/ 1082 h 108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8" name="Freeform 62"/>
              <p:cNvSpPr>
                <a:spLocks/>
              </p:cNvSpPr>
              <p:nvPr/>
            </p:nvSpPr>
            <p:spPr bwMode="auto">
              <a:xfrm>
                <a:off x="1403" y="3189"/>
                <a:ext cx="111" cy="646"/>
              </a:xfrm>
              <a:custGeom>
                <a:avLst/>
                <a:gdLst>
                  <a:gd name="T0" fmla="*/ 14 w 222"/>
                  <a:gd name="T1" fmla="*/ 69 h 1292"/>
                  <a:gd name="T2" fmla="*/ 0 w 222"/>
                  <a:gd name="T3" fmla="*/ 81 h 1292"/>
                  <a:gd name="T4" fmla="*/ 0 w 222"/>
                  <a:gd name="T5" fmla="*/ 0 h 1292"/>
                  <a:gd name="T6" fmla="*/ 14 w 222"/>
                  <a:gd name="T7" fmla="*/ 0 h 1292"/>
                  <a:gd name="T8" fmla="*/ 14 w 222"/>
                  <a:gd name="T9" fmla="*/ 69 h 1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292"/>
                  <a:gd name="T17" fmla="*/ 222 w 222"/>
                  <a:gd name="T18" fmla="*/ 1292 h 1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39" name="Freeform 63"/>
              <p:cNvSpPr>
                <a:spLocks/>
              </p:cNvSpPr>
              <p:nvPr/>
            </p:nvSpPr>
            <p:spPr bwMode="auto">
              <a:xfrm>
                <a:off x="1420" y="3748"/>
                <a:ext cx="430" cy="95"/>
              </a:xfrm>
              <a:custGeom>
                <a:avLst/>
                <a:gdLst>
                  <a:gd name="T0" fmla="*/ 14 w 859"/>
                  <a:gd name="T1" fmla="*/ 0 h 190"/>
                  <a:gd name="T2" fmla="*/ 53 w 859"/>
                  <a:gd name="T3" fmla="*/ 0 h 190"/>
                  <a:gd name="T4" fmla="*/ 53 w 859"/>
                  <a:gd name="T5" fmla="*/ 3 h 190"/>
                  <a:gd name="T6" fmla="*/ 54 w 859"/>
                  <a:gd name="T7" fmla="*/ 3 h 190"/>
                  <a:gd name="T8" fmla="*/ 54 w 859"/>
                  <a:gd name="T9" fmla="*/ 12 h 190"/>
                  <a:gd name="T10" fmla="*/ 0 w 859"/>
                  <a:gd name="T11" fmla="*/ 12 h 190"/>
                  <a:gd name="T12" fmla="*/ 14 w 859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190"/>
                  <a:gd name="T23" fmla="*/ 859 w 859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40" name="Rectangle 64"/>
              <p:cNvSpPr>
                <a:spLocks noChangeArrowheads="1"/>
              </p:cNvSpPr>
              <p:nvPr/>
            </p:nvSpPr>
            <p:spPr bwMode="auto">
              <a:xfrm>
                <a:off x="1862" y="3658"/>
                <a:ext cx="11" cy="1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41" name="Freeform 65"/>
              <p:cNvSpPr>
                <a:spLocks/>
              </p:cNvSpPr>
              <p:nvPr/>
            </p:nvSpPr>
            <p:spPr bwMode="auto">
              <a:xfrm>
                <a:off x="1359" y="3029"/>
                <a:ext cx="655" cy="97"/>
              </a:xfrm>
              <a:custGeom>
                <a:avLst/>
                <a:gdLst>
                  <a:gd name="T0" fmla="*/ 18 w 1310"/>
                  <a:gd name="T1" fmla="*/ 0 h 195"/>
                  <a:gd name="T2" fmla="*/ 82 w 1310"/>
                  <a:gd name="T3" fmla="*/ 0 h 195"/>
                  <a:gd name="T4" fmla="*/ 70 w 1310"/>
                  <a:gd name="T5" fmla="*/ 12 h 195"/>
                  <a:gd name="T6" fmla="*/ 0 w 1310"/>
                  <a:gd name="T7" fmla="*/ 12 h 195"/>
                  <a:gd name="T8" fmla="*/ 18 w 1310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0"/>
                  <a:gd name="T16" fmla="*/ 0 h 195"/>
                  <a:gd name="T17" fmla="*/ 1310 w 1310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42" name="Freeform 66"/>
              <p:cNvSpPr>
                <a:spLocks/>
              </p:cNvSpPr>
              <p:nvPr/>
            </p:nvSpPr>
            <p:spPr bwMode="auto">
              <a:xfrm>
                <a:off x="1388" y="3950"/>
                <a:ext cx="45" cy="64"/>
              </a:xfrm>
              <a:custGeom>
                <a:avLst/>
                <a:gdLst>
                  <a:gd name="T0" fmla="*/ 1 w 90"/>
                  <a:gd name="T1" fmla="*/ 8 h 128"/>
                  <a:gd name="T2" fmla="*/ 0 w 90"/>
                  <a:gd name="T3" fmla="*/ 8 h 128"/>
                  <a:gd name="T4" fmla="*/ 0 w 90"/>
                  <a:gd name="T5" fmla="*/ 0 h 128"/>
                  <a:gd name="T6" fmla="*/ 6 w 90"/>
                  <a:gd name="T7" fmla="*/ 0 h 128"/>
                  <a:gd name="T8" fmla="*/ 1 w 90"/>
                  <a:gd name="T9" fmla="*/ 8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28"/>
                  <a:gd name="T17" fmla="*/ 90 w 90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43" name="Freeform 67"/>
              <p:cNvSpPr>
                <a:spLocks/>
              </p:cNvSpPr>
              <p:nvPr/>
            </p:nvSpPr>
            <p:spPr bwMode="auto">
              <a:xfrm>
                <a:off x="1826" y="3950"/>
                <a:ext cx="45" cy="64"/>
              </a:xfrm>
              <a:custGeom>
                <a:avLst/>
                <a:gdLst>
                  <a:gd name="T0" fmla="*/ 0 w 90"/>
                  <a:gd name="T1" fmla="*/ 0 h 128"/>
                  <a:gd name="T2" fmla="*/ 6 w 90"/>
                  <a:gd name="T3" fmla="*/ 0 h 128"/>
                  <a:gd name="T4" fmla="*/ 6 w 90"/>
                  <a:gd name="T5" fmla="*/ 8 h 128"/>
                  <a:gd name="T6" fmla="*/ 3 w 90"/>
                  <a:gd name="T7" fmla="*/ 8 h 128"/>
                  <a:gd name="T8" fmla="*/ 0 w 90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28"/>
                  <a:gd name="T17" fmla="*/ 90 w 90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44" name="Freeform 68"/>
              <p:cNvSpPr>
                <a:spLocks/>
              </p:cNvSpPr>
              <p:nvPr/>
            </p:nvSpPr>
            <p:spPr bwMode="auto">
              <a:xfrm>
                <a:off x="1924" y="3852"/>
                <a:ext cx="21" cy="23"/>
              </a:xfrm>
              <a:custGeom>
                <a:avLst/>
                <a:gdLst>
                  <a:gd name="T0" fmla="*/ 0 w 40"/>
                  <a:gd name="T1" fmla="*/ 2 h 47"/>
                  <a:gd name="T2" fmla="*/ 0 w 40"/>
                  <a:gd name="T3" fmla="*/ 0 h 47"/>
                  <a:gd name="T4" fmla="*/ 3 w 40"/>
                  <a:gd name="T5" fmla="*/ 0 h 47"/>
                  <a:gd name="T6" fmla="*/ 0 w 40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47"/>
                  <a:gd name="T14" fmla="*/ 40 w 40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623" y="1390965"/>
              <a:ext cx="236744" cy="227439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195736" y="4374396"/>
            <a:ext cx="3096344" cy="1718900"/>
            <a:chOff x="9036497" y="3411324"/>
            <a:chExt cx="3096344" cy="1718900"/>
          </a:xfrm>
        </p:grpSpPr>
        <p:sp>
          <p:nvSpPr>
            <p:cNvPr id="147" name="Cloud Callout 146"/>
            <p:cNvSpPr/>
            <p:nvPr/>
          </p:nvSpPr>
          <p:spPr>
            <a:xfrm>
              <a:off x="9036497" y="3411324"/>
              <a:ext cx="3096344" cy="17189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9324528" y="3771364"/>
              <a:ext cx="252028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P</a:t>
              </a:r>
              <a:r>
                <a:rPr lang="en-US" baseline="-25000" dirty="0" smtClean="0">
                  <a:latin typeface="Chalkboard" charset="0"/>
                  <a:ea typeface="Chalkboard" charset="0"/>
                  <a:cs typeface="Chalkboard" charset="0"/>
                </a:rPr>
                <a:t>2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will not know the association of the key in the opened box</a:t>
              </a:r>
              <a:endPara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2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9796E-7 L -0.2875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7613E-6 L -0.27952 0.126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63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9796E-7 L -0.2717 0.230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14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1795E-6 L -0.26372 0.322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6" grpId="0"/>
      <p:bldP spid="96" grpId="1"/>
      <p:bldP spid="100" grpId="0"/>
      <p:bldP spid="101" grpId="0"/>
      <p:bldP spid="111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sz="4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96752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Yao’s millionaire’s problem- triggered fundamental area of secure computation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9512" y="1988840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Generic secure 2-party computation (2PC)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3508" y="3140968"/>
            <a:ext cx="2844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Yao’s 2PC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11560" y="3645024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Garbled circuit approach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4077072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- Special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SKE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1560" y="2409275"/>
            <a:ext cx="3888432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Security goal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6" y="1052736"/>
            <a:ext cx="231314" cy="297904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2336518" y="1700808"/>
            <a:ext cx="651306" cy="523800"/>
            <a:chOff x="6224950" y="2780929"/>
            <a:chExt cx="651306" cy="523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Illustration of the Idea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36513" y="1740878"/>
            <a:ext cx="735065" cy="483731"/>
            <a:chOff x="35495" y="1164814"/>
            <a:chExt cx="735065" cy="48373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753575" y="1164814"/>
              <a:ext cx="2002" cy="453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5495" y="1340768"/>
              <a:ext cx="7350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0846" y="1772816"/>
            <a:ext cx="592802" cy="451793"/>
            <a:chOff x="882854" y="1196752"/>
            <a:chExt cx="592802" cy="451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72422" y="1759168"/>
            <a:ext cx="651306" cy="465441"/>
            <a:chOff x="3284031" y="1975192"/>
            <a:chExt cx="651306" cy="4654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2342" y="2780928"/>
            <a:ext cx="651306" cy="523801"/>
            <a:chOff x="4136718" y="3950013"/>
            <a:chExt cx="651306" cy="5238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030" y="3950013"/>
              <a:ext cx="236744" cy="227439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4136718" y="4166037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03648" y="2797884"/>
            <a:ext cx="651306" cy="559108"/>
            <a:chOff x="6512982" y="3950012"/>
            <a:chExt cx="651306" cy="5591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73" y="3950012"/>
              <a:ext cx="287946" cy="299725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512982" y="4201343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c =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5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692696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658" y="1508787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2276872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71" descr="MCj020561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93" y="3020955"/>
            <a:ext cx="508291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9" y="1772816"/>
            <a:ext cx="208855" cy="224255"/>
          </a:xfrm>
          <a:prstGeom prst="rect">
            <a:avLst/>
          </a:prstGeom>
        </p:spPr>
      </p:pic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496" y="755412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a = 0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6893798" y="764704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b =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24744"/>
            <a:ext cx="208855" cy="224255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107504" y="4211796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sends the key in the opened box 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to find its label</a:t>
            </a:r>
            <a:endParaRPr lang="en-US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0392" y="1052736"/>
            <a:ext cx="792088" cy="297904"/>
            <a:chOff x="9396536" y="548680"/>
            <a:chExt cx="792088" cy="29790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8100392" y="1042864"/>
            <a:ext cx="792088" cy="297904"/>
            <a:chOff x="9396536" y="548680"/>
            <a:chExt cx="792088" cy="297904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8100392" y="1052736"/>
            <a:ext cx="792088" cy="297904"/>
            <a:chOff x="9396536" y="548680"/>
            <a:chExt cx="792088" cy="297904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8100392" y="1052736"/>
            <a:ext cx="792088" cy="297904"/>
            <a:chOff x="9396536" y="548680"/>
            <a:chExt cx="792088" cy="297904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310" y="548680"/>
              <a:ext cx="231314" cy="29790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536" y="620688"/>
              <a:ext cx="208855" cy="224255"/>
            </a:xfrm>
            <a:prstGeom prst="rect">
              <a:avLst/>
            </a:prstGeom>
          </p:spPr>
        </p:pic>
      </p:grpSp>
      <p:grpSp>
        <p:nvGrpSpPr>
          <p:cNvPr id="130" name="Group 54"/>
          <p:cNvGrpSpPr>
            <a:grpSpLocks/>
          </p:cNvGrpSpPr>
          <p:nvPr/>
        </p:nvGrpSpPr>
        <p:grpSpPr bwMode="auto">
          <a:xfrm>
            <a:off x="5724128" y="2994577"/>
            <a:ext cx="761729" cy="506431"/>
            <a:chOff x="1296" y="2976"/>
            <a:chExt cx="1076" cy="1134"/>
          </a:xfrm>
        </p:grpSpPr>
        <p:sp>
          <p:nvSpPr>
            <p:cNvPr id="131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2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6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7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0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24" y="3119157"/>
            <a:ext cx="236744" cy="227439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94959" y="4653136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on receiving the key cannot find which box was opened at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’s end</a:t>
            </a:r>
            <a:endParaRPr lang="en-US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7504" y="5147900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on receiving the key identifies the corresponding label</a:t>
            </a:r>
            <a:endParaRPr lang="en-US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7544" y="5651956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 corresponding label is the output of AND --- communicated 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US" baseline="-2500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48293" y="3356992"/>
            <a:ext cx="739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0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467544" y="3356992"/>
            <a:ext cx="739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0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24" y="3140968"/>
            <a:ext cx="236744" cy="2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4524E-7 L -0.3651 -0.0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5319E-6 L 0.76285 0.004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4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2" grpId="0"/>
      <p:bldP spid="103" grpId="0"/>
      <p:bldP spid="104" grpId="0"/>
      <p:bldP spid="105" grpId="0"/>
      <p:bldP spid="106" grpId="0"/>
      <p:bldP spid="10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The Actual Protocol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95536" y="4293096"/>
            <a:ext cx="854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 symmetric key encryption scheme needs to have special properties</a:t>
            </a:r>
            <a:endParaRPr lang="en-US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683568" y="177281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227628" y="2996952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516" y="1700808"/>
            <a:ext cx="464052" cy="459016"/>
            <a:chOff x="3099836" y="3090446"/>
            <a:chExt cx="464052" cy="459016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51564" y="1700808"/>
            <a:ext cx="464052" cy="459016"/>
            <a:chOff x="3099836" y="3090446"/>
            <a:chExt cx="464052" cy="459016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31684" y="1700808"/>
            <a:ext cx="464052" cy="459016"/>
            <a:chOff x="3099836" y="3090446"/>
            <a:chExt cx="464052" cy="459016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95736" y="1700808"/>
            <a:ext cx="464052" cy="459016"/>
            <a:chOff x="3099836" y="3090446"/>
            <a:chExt cx="464052" cy="459016"/>
          </a:xfrm>
        </p:grpSpPr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99592" y="2636912"/>
            <a:ext cx="464052" cy="459016"/>
            <a:chOff x="3099836" y="3090446"/>
            <a:chExt cx="464052" cy="459016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75656" y="2636912"/>
            <a:ext cx="464052" cy="459016"/>
            <a:chOff x="3099836" y="3090446"/>
            <a:chExt cx="464052" cy="459016"/>
          </a:xfrm>
        </p:grpSpPr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36512" y="3789040"/>
            <a:ext cx="9289032" cy="504056"/>
            <a:chOff x="107504" y="3546048"/>
            <a:chExt cx="9289032" cy="504056"/>
          </a:xfrm>
        </p:grpSpPr>
        <p:sp>
          <p:nvSpPr>
            <p:cNvPr id="111" name="Rectangle 110"/>
            <p:cNvSpPr/>
            <p:nvPr/>
          </p:nvSpPr>
          <p:spPr>
            <a:xfrm>
              <a:off x="107504" y="3635732"/>
              <a:ext cx="9289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   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                      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{0, 1}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: random keys for a </a:t>
              </a:r>
              <a:r>
                <a: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symmetric encryption scheme</a:t>
              </a:r>
              <a:endPara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395536" y="3546048"/>
              <a:ext cx="464052" cy="459016"/>
              <a:chOff x="3099836" y="3090446"/>
              <a:chExt cx="464052" cy="459016"/>
            </a:xfrm>
          </p:grpSpPr>
          <p:sp>
            <p:nvSpPr>
              <p:cNvPr id="15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err="1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 err="1" smtClean="0">
                    <a:latin typeface="Chalkboard" charset="0"/>
                    <a:ea typeface="Chalkboard" charset="0"/>
                    <a:cs typeface="Chalkboard" charset="0"/>
                  </a:rPr>
                  <a:t>a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0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827584" y="3573016"/>
              <a:ext cx="464052" cy="459016"/>
              <a:chOff x="3131840" y="3090446"/>
              <a:chExt cx="464052" cy="459016"/>
            </a:xfrm>
          </p:grpSpPr>
          <p:sp>
            <p:nvSpPr>
              <p:cNvPr id="156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err="1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 err="1" smtClean="0">
                    <a:latin typeface="Chalkboard" charset="0"/>
                    <a:ea typeface="Chalkboard" charset="0"/>
                    <a:cs typeface="Chalkboard" charset="0"/>
                  </a:rPr>
                  <a:t>a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57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1299636" y="3546048"/>
              <a:ext cx="464052" cy="504056"/>
              <a:chOff x="3171844" y="3090446"/>
              <a:chExt cx="464052" cy="504056"/>
            </a:xfrm>
          </p:grpSpPr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3171844" y="319439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60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0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1659676" y="3546048"/>
              <a:ext cx="464052" cy="472118"/>
              <a:chOff x="3099836" y="3090446"/>
              <a:chExt cx="464052" cy="472118"/>
            </a:xfrm>
          </p:grpSpPr>
          <p:sp>
            <p:nvSpPr>
              <p:cNvPr id="16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62454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63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2091724" y="3546048"/>
              <a:ext cx="464052" cy="459016"/>
              <a:chOff x="3099836" y="3090446"/>
              <a:chExt cx="464052" cy="459016"/>
            </a:xfrm>
          </p:grpSpPr>
          <p:sp>
            <p:nvSpPr>
              <p:cNvPr id="16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>
                    <a:latin typeface="Chalkboard" charset="0"/>
                    <a:ea typeface="Chalkboard" charset="0"/>
                    <a:cs typeface="Chalkboard" charset="0"/>
                  </a:rPr>
                  <a:t>c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0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2483768" y="3546048"/>
              <a:ext cx="464052" cy="459016"/>
              <a:chOff x="3099836" y="3090446"/>
              <a:chExt cx="464052" cy="459016"/>
            </a:xfrm>
          </p:grpSpPr>
          <p:sp>
            <p:nvSpPr>
              <p:cNvPr id="16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>
                    <a:latin typeface="Chalkboard" charset="0"/>
                    <a:ea typeface="Chalkboard" charset="0"/>
                    <a:cs typeface="Chalkboard" charset="0"/>
                  </a:rPr>
                  <a:t>c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169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37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Garbled Circuit : The Actual Protocol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ym typeface="Symbol"/>
                </a:rPr>
                <a:t></a:t>
              </a:r>
              <a:endParaRPr lang="en-US" sz="2800" dirty="0" smtClean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ym typeface="Symbol"/>
                </a:rPr>
                <a:t></a:t>
              </a:r>
              <a:endParaRPr lang="en-US" sz="2800" dirty="0" smtClean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83568" y="177281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227628" y="2996952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516" y="1700808"/>
            <a:ext cx="464052" cy="459016"/>
            <a:chOff x="3099836" y="3090446"/>
            <a:chExt cx="464052" cy="459016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k</a:t>
              </a:r>
              <a:r>
                <a:rPr lang="en-US" sz="2400" baseline="-25000" dirty="0" err="1" smtClean="0"/>
                <a:t>a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51564" y="1700808"/>
            <a:ext cx="464052" cy="459016"/>
            <a:chOff x="3099836" y="3090446"/>
            <a:chExt cx="464052" cy="459016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k</a:t>
              </a:r>
              <a:r>
                <a:rPr lang="en-US" sz="2400" baseline="-25000" dirty="0" err="1" smtClean="0"/>
                <a:t>a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31684" y="1700808"/>
            <a:ext cx="464052" cy="459016"/>
            <a:chOff x="3099836" y="3090446"/>
            <a:chExt cx="464052" cy="459016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b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95736" y="1700808"/>
            <a:ext cx="464052" cy="459016"/>
            <a:chOff x="3099836" y="3090446"/>
            <a:chExt cx="464052" cy="459016"/>
          </a:xfrm>
        </p:grpSpPr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b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99592" y="2636912"/>
            <a:ext cx="464052" cy="459016"/>
            <a:chOff x="3099836" y="3090446"/>
            <a:chExt cx="464052" cy="459016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c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75656" y="2636912"/>
            <a:ext cx="464052" cy="459016"/>
            <a:chOff x="3099836" y="3090446"/>
            <a:chExt cx="464052" cy="459016"/>
          </a:xfrm>
        </p:grpSpPr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c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504" y="3501008"/>
            <a:ext cx="3024336" cy="2664296"/>
            <a:chOff x="2915816" y="548680"/>
            <a:chExt cx="3024336" cy="2664296"/>
          </a:xfrm>
        </p:grpSpPr>
        <p:sp>
          <p:nvSpPr>
            <p:cNvPr id="6" name="Rectangle 5"/>
            <p:cNvSpPr/>
            <p:nvPr/>
          </p:nvSpPr>
          <p:spPr>
            <a:xfrm>
              <a:off x="2924200" y="548680"/>
              <a:ext cx="2871936" cy="26642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924200" y="620688"/>
              <a:ext cx="3015952" cy="648072"/>
              <a:chOff x="547937" y="4941168"/>
              <a:chExt cx="3015952" cy="648072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 smtClean="0"/>
                  <a:t>00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171" name="Group 170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17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17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1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2924200" y="1196752"/>
              <a:ext cx="3015952" cy="648072"/>
              <a:chOff x="547937" y="4941168"/>
              <a:chExt cx="3015952" cy="648072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01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18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18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1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2915816" y="1844824"/>
              <a:ext cx="3015952" cy="648072"/>
              <a:chOff x="547937" y="4941168"/>
              <a:chExt cx="3015952" cy="648072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20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94" name="Group 193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95" name="Group 194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1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2924200" y="2492896"/>
              <a:ext cx="3015952" cy="648072"/>
              <a:chOff x="547937" y="4941168"/>
              <a:chExt cx="3015952" cy="648072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11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204" name="Group 203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2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20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20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215" name="Rectangle 214"/>
          <p:cNvSpPr/>
          <p:nvPr/>
        </p:nvSpPr>
        <p:spPr>
          <a:xfrm>
            <a:off x="62911" y="6237312"/>
            <a:ext cx="2996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Garbled  AND truth table</a:t>
            </a:r>
            <a:endParaRPr lang="en-US" dirty="0">
              <a:solidFill>
                <a:srgbClr val="0099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56176" y="3501008"/>
            <a:ext cx="3096344" cy="2664296"/>
            <a:chOff x="3779912" y="3501008"/>
            <a:chExt cx="3096344" cy="2664296"/>
          </a:xfrm>
        </p:grpSpPr>
        <p:sp>
          <p:nvSpPr>
            <p:cNvPr id="217" name="Rectangle 216"/>
            <p:cNvSpPr/>
            <p:nvPr/>
          </p:nvSpPr>
          <p:spPr>
            <a:xfrm>
              <a:off x="3788296" y="3501008"/>
              <a:ext cx="2871936" cy="2664296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3779912" y="4149080"/>
              <a:ext cx="3015952" cy="648072"/>
              <a:chOff x="547937" y="4941168"/>
              <a:chExt cx="3015952" cy="648072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 smtClean="0"/>
                  <a:t>00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257" name="Group 256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26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2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59" name="Group 258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2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3779912" y="5517232"/>
              <a:ext cx="3015952" cy="648072"/>
              <a:chOff x="547937" y="4941168"/>
              <a:chExt cx="3015952" cy="648072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01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247" name="Group 246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2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25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49" name="Group 248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2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3779912" y="4797152"/>
              <a:ext cx="3015952" cy="648072"/>
              <a:chOff x="547937" y="4941168"/>
              <a:chExt cx="3015952" cy="648072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237" name="Group 236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2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2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2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860304" y="3501008"/>
              <a:ext cx="3015952" cy="648072"/>
              <a:chOff x="547937" y="4941168"/>
              <a:chExt cx="3015952" cy="648072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547937" y="5003884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11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227" name="Group 226"/>
              <p:cNvGrpSpPr/>
              <p:nvPr/>
            </p:nvGrpSpPr>
            <p:grpSpPr>
              <a:xfrm>
                <a:off x="1515660" y="5085184"/>
                <a:ext cx="464052" cy="459016"/>
                <a:chOff x="3099836" y="3090446"/>
                <a:chExt cx="464052" cy="459016"/>
              </a:xfrm>
            </p:grpSpPr>
            <p:sp>
              <p:nvSpPr>
                <p:cNvPr id="2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 smtClean="0"/>
                    <a:t>k</a:t>
                  </a:r>
                  <a:r>
                    <a:rPr lang="en-US" sz="2400" baseline="-25000" dirty="0" err="1" smtClean="0"/>
                    <a:t>a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/>
                    <a:t>1</a:t>
                  </a:r>
                  <a:endParaRPr lang="en-US" sz="14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>
                <a:off x="2307748" y="5130224"/>
                <a:ext cx="464052" cy="459016"/>
                <a:chOff x="3099836" y="3090446"/>
                <a:chExt cx="464052" cy="459016"/>
              </a:xfrm>
            </p:grpSpPr>
            <p:sp>
              <p:nvSpPr>
                <p:cNvPr id="23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b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699792" y="4941168"/>
                <a:ext cx="464052" cy="459016"/>
                <a:chOff x="3099836" y="3090446"/>
                <a:chExt cx="464052" cy="459016"/>
              </a:xfrm>
            </p:grpSpPr>
            <p:sp>
              <p:nvSpPr>
                <p:cNvPr id="2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c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pic>
        <p:nvPicPr>
          <p:cNvPr id="266" name="Picture 2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80910"/>
            <a:ext cx="2520280" cy="885956"/>
          </a:xfrm>
          <a:prstGeom prst="rect">
            <a:avLst/>
          </a:prstGeom>
        </p:spPr>
      </p:pic>
      <p:sp>
        <p:nvSpPr>
          <p:cNvPr id="267" name="Rectangle 266"/>
          <p:cNvSpPr/>
          <p:nvPr/>
        </p:nvSpPr>
        <p:spPr>
          <a:xfrm>
            <a:off x="3530108" y="5219908"/>
            <a:ext cx="2626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Random shuffling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598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The Actual Protocol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83568" y="177281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227628" y="2996952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516" y="1700808"/>
            <a:ext cx="464052" cy="459016"/>
            <a:chOff x="3099836" y="3090446"/>
            <a:chExt cx="464052" cy="459016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51564" y="1700808"/>
            <a:ext cx="464052" cy="459016"/>
            <a:chOff x="3099836" y="3090446"/>
            <a:chExt cx="464052" cy="459016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31684" y="1700808"/>
            <a:ext cx="464052" cy="459016"/>
            <a:chOff x="3099836" y="3090446"/>
            <a:chExt cx="464052" cy="459016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95736" y="1700808"/>
            <a:ext cx="464052" cy="459016"/>
            <a:chOff x="3099836" y="3090446"/>
            <a:chExt cx="464052" cy="459016"/>
          </a:xfrm>
        </p:grpSpPr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99592" y="2636912"/>
            <a:ext cx="464052" cy="459016"/>
            <a:chOff x="3099836" y="3090446"/>
            <a:chExt cx="464052" cy="459016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75656" y="2636912"/>
            <a:ext cx="464052" cy="459016"/>
            <a:chOff x="3099836" y="3090446"/>
            <a:chExt cx="464052" cy="459016"/>
          </a:xfrm>
        </p:grpSpPr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443923" y="3573016"/>
            <a:ext cx="1895829" cy="400110"/>
          </a:xfrm>
          <a:prstGeom prst="rect">
            <a:avLst/>
          </a:prstGeom>
          <a:solidFill>
            <a:srgbClr val="D2F5F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00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01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092280" y="3573016"/>
            <a:ext cx="1895829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00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5496" y="443711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sends 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garbled 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--- the key corresponding to bit a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35496" y="755412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a = 0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19516" y="1700808"/>
            <a:ext cx="464052" cy="459016"/>
            <a:chOff x="3099836" y="3090446"/>
            <a:chExt cx="464052" cy="459016"/>
          </a:xfrm>
        </p:grpSpPr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35496" y="4931876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obliviously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receives its garbled b from P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--- the key corresponding to bit b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491880" y="2348880"/>
            <a:ext cx="2291348" cy="107895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4543874" y="2672915"/>
            <a:ext cx="609853" cy="601615"/>
            <a:chOff x="1901316" y="1376772"/>
            <a:chExt cx="609853" cy="468052"/>
          </a:xfrm>
        </p:grpSpPr>
        <p:sp>
          <p:nvSpPr>
            <p:cNvPr id="142" name="Rectangle 141"/>
            <p:cNvSpPr/>
            <p:nvPr/>
          </p:nvSpPr>
          <p:spPr>
            <a:xfrm>
              <a:off x="1901316" y="1376772"/>
              <a:ext cx="609853" cy="46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3" name="Text Box 7"/>
            <p:cNvSpPr txBox="1">
              <a:spLocks noChangeArrowheads="1"/>
            </p:cNvSpPr>
            <p:nvPr/>
          </p:nvSpPr>
          <p:spPr bwMode="auto">
            <a:xfrm>
              <a:off x="1937320" y="1483625"/>
              <a:ext cx="540060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OT</a:t>
              </a:r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>
            <a:off x="4255842" y="2708920"/>
            <a:ext cx="28803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119938" y="2708920"/>
            <a:ext cx="318572" cy="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5153727" y="3212976"/>
            <a:ext cx="284783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Box 7"/>
          <p:cNvSpPr txBox="1">
            <a:spLocks noChangeArrowheads="1"/>
          </p:cNvSpPr>
          <p:nvPr/>
        </p:nvSpPr>
        <p:spPr bwMode="auto">
          <a:xfrm>
            <a:off x="5436096" y="2492896"/>
            <a:ext cx="347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4283968" y="3211815"/>
            <a:ext cx="28803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3819916" y="2392759"/>
            <a:ext cx="464052" cy="459016"/>
            <a:chOff x="3099836" y="3090446"/>
            <a:chExt cx="464052" cy="459016"/>
          </a:xfrm>
        </p:grpSpPr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b</a:t>
              </a:r>
            </a:p>
          </p:txBody>
        </p:sp>
        <p:sp>
          <p:nvSpPr>
            <p:cNvPr id="21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3819916" y="2923783"/>
            <a:ext cx="464052" cy="459016"/>
            <a:chOff x="3099836" y="3090446"/>
            <a:chExt cx="464052" cy="459016"/>
          </a:xfrm>
        </p:grpSpPr>
        <p:sp>
          <p:nvSpPr>
            <p:cNvPr id="21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b</a:t>
              </a:r>
            </a:p>
          </p:txBody>
        </p:sp>
        <p:sp>
          <p:nvSpPr>
            <p:cNvPr id="21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364088" y="2968823"/>
            <a:ext cx="464052" cy="459016"/>
            <a:chOff x="3099836" y="3090446"/>
            <a:chExt cx="464052" cy="459016"/>
          </a:xfrm>
        </p:grpSpPr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</a:t>
              </a:r>
            </a:p>
          </p:txBody>
        </p:sp>
        <p:sp>
          <p:nvSpPr>
            <p:cNvPr id="22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222" name="Text Box 7"/>
          <p:cNvSpPr txBox="1">
            <a:spLocks noChangeArrowheads="1"/>
          </p:cNvSpPr>
          <p:nvPr/>
        </p:nvSpPr>
        <p:spPr bwMode="auto">
          <a:xfrm>
            <a:off x="6677774" y="764704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b =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3" name="Text Box 7"/>
          <p:cNvSpPr txBox="1">
            <a:spLocks noChangeArrowheads="1"/>
          </p:cNvSpPr>
          <p:nvPr/>
        </p:nvSpPr>
        <p:spPr bwMode="auto">
          <a:xfrm>
            <a:off x="5436096" y="2492896"/>
            <a:ext cx="347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5364088" y="2969984"/>
            <a:ext cx="464052" cy="459016"/>
            <a:chOff x="3099836" y="3090446"/>
            <a:chExt cx="464052" cy="459016"/>
          </a:xfrm>
        </p:grpSpPr>
        <p:sp>
          <p:nvSpPr>
            <p:cNvPr id="22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</a:t>
              </a:r>
            </a:p>
          </p:txBody>
        </p:sp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7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9158E-6 L 0.67899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5" grpId="0"/>
      <p:bldP spid="136" grpId="0" animBg="1"/>
      <p:bldP spid="141" grpId="0"/>
      <p:bldP spid="141" grpId="1"/>
      <p:bldP spid="222" grpId="0"/>
      <p:bldP spid="2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Garbled Circuit : The Actual Protocol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523220"/>
            <a:chOff x="1331639" y="2598584"/>
            <a:chExt cx="1912800" cy="523220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523220"/>
            <a:chOff x="1331639" y="2598584"/>
            <a:chExt cx="1912800" cy="523220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</a:t>
              </a:r>
              <a:endParaRPr lang="en-US" sz="28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83568" y="177281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227628" y="2996952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516" y="1700808"/>
            <a:ext cx="464052" cy="459016"/>
            <a:chOff x="3099836" y="3090446"/>
            <a:chExt cx="464052" cy="459016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51564" y="1700808"/>
            <a:ext cx="464052" cy="459016"/>
            <a:chOff x="3099836" y="3090446"/>
            <a:chExt cx="464052" cy="459016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31684" y="1700808"/>
            <a:ext cx="464052" cy="459016"/>
            <a:chOff x="3099836" y="3090446"/>
            <a:chExt cx="464052" cy="459016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95736" y="1700808"/>
            <a:ext cx="464052" cy="459016"/>
            <a:chOff x="3099836" y="3090446"/>
            <a:chExt cx="464052" cy="459016"/>
          </a:xfrm>
        </p:grpSpPr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99592" y="2636912"/>
            <a:ext cx="464052" cy="459016"/>
            <a:chOff x="3099836" y="3090446"/>
            <a:chExt cx="464052" cy="459016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75656" y="2636912"/>
            <a:ext cx="464052" cy="459016"/>
            <a:chOff x="3099836" y="3090446"/>
            <a:chExt cx="464052" cy="459016"/>
          </a:xfrm>
        </p:grpSpPr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443923" y="3573016"/>
            <a:ext cx="1895829" cy="400110"/>
          </a:xfrm>
          <a:prstGeom prst="rect">
            <a:avLst/>
          </a:prstGeom>
          <a:solidFill>
            <a:srgbClr val="D2F5F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00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01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092280" y="3573016"/>
            <a:ext cx="1895829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00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10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, c</a:t>
            </a:r>
            <a:r>
              <a:rPr lang="en-US" sz="2000" baseline="-25000" dirty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35496" y="755412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a = 0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2" name="Text Box 7"/>
          <p:cNvSpPr txBox="1">
            <a:spLocks noChangeArrowheads="1"/>
          </p:cNvSpPr>
          <p:nvPr/>
        </p:nvSpPr>
        <p:spPr bwMode="auto">
          <a:xfrm>
            <a:off x="6677774" y="764704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b =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96" y="4194120"/>
            <a:ext cx="8568952" cy="468308"/>
            <a:chOff x="35496" y="4194120"/>
            <a:chExt cx="8568952" cy="468308"/>
          </a:xfrm>
        </p:grpSpPr>
        <p:sp>
          <p:nvSpPr>
            <p:cNvPr id="120" name="Rectangle 119"/>
            <p:cNvSpPr/>
            <p:nvPr/>
          </p:nvSpPr>
          <p:spPr>
            <a:xfrm>
              <a:off x="35496" y="4293096"/>
              <a:ext cx="8568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P</a:t>
              </a:r>
              <a:r>
                <a:rPr lang="en-US" baseline="-250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does not learn the value of a from      --- </a:t>
              </a:r>
              <a:r>
                <a:rPr lang="en-US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indistinguishability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of keys</a:t>
              </a:r>
              <a:endParaRPr lang="en-US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283968" y="4194120"/>
              <a:ext cx="464052" cy="459016"/>
              <a:chOff x="3099836" y="3090446"/>
              <a:chExt cx="464052" cy="459016"/>
            </a:xfrm>
          </p:grpSpPr>
          <p:sp>
            <p:nvSpPr>
              <p:cNvPr id="8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err="1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 err="1" smtClean="0">
                    <a:latin typeface="Chalkboard" charset="0"/>
                    <a:ea typeface="Chalkboard" charset="0"/>
                    <a:cs typeface="Chalkboard" charset="0"/>
                  </a:rPr>
                  <a:t>a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88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0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90" name="Rectangle 89"/>
          <p:cNvSpPr/>
          <p:nvPr/>
        </p:nvSpPr>
        <p:spPr>
          <a:xfrm>
            <a:off x="35496" y="479715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does not learn the value of b during OT   ---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receiver’s security of OT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5202232"/>
            <a:ext cx="8568952" cy="459016"/>
            <a:chOff x="395536" y="5202232"/>
            <a:chExt cx="8568952" cy="459016"/>
          </a:xfrm>
        </p:grpSpPr>
        <p:sp>
          <p:nvSpPr>
            <p:cNvPr id="91" name="Rectangle 90"/>
            <p:cNvSpPr/>
            <p:nvPr/>
          </p:nvSpPr>
          <p:spPr>
            <a:xfrm>
              <a:off x="395536" y="5291916"/>
              <a:ext cx="8568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P</a:t>
              </a:r>
              <a:r>
                <a:rPr lang="en-US" baseline="-250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 does not learn the other key       --- </a:t>
              </a:r>
              <a:r>
                <a:rPr lang="en-US" dirty="0" smtClean="0">
                  <a:solidFill>
                    <a:srgbClr val="009900"/>
                  </a:solidFill>
                  <a:latin typeface="Chalkboard" charset="0"/>
                  <a:ea typeface="Chalkboard" charset="0"/>
                  <a:cs typeface="Chalkboard" charset="0"/>
                </a:rPr>
                <a:t>sender’s security of OT</a:t>
              </a:r>
              <a:endParaRPr lang="en-US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107948" y="5202232"/>
              <a:ext cx="464052" cy="459016"/>
              <a:chOff x="3099836" y="3090446"/>
              <a:chExt cx="464052" cy="459016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halkboard" charset="0"/>
                    <a:ea typeface="Chalkboard" charset="0"/>
                    <a:cs typeface="Chalkboard" charset="0"/>
                  </a:rPr>
                  <a:t>k</a:t>
                </a:r>
                <a:r>
                  <a:rPr lang="en-US" sz="2400" baseline="-25000" dirty="0"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endParaRPr lang="en-US" sz="24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0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8460432" y="404664"/>
            <a:ext cx="464052" cy="459016"/>
            <a:chOff x="3099836" y="3090446"/>
            <a:chExt cx="464052" cy="459016"/>
          </a:xfrm>
        </p:grpSpPr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 err="1" smtClean="0">
                  <a:latin typeface="Chalkboard" charset="0"/>
                  <a:ea typeface="Chalkboard" charset="0"/>
                  <a:cs typeface="Chalkboard" charset="0"/>
                </a:rPr>
                <a:t>a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460432" y="980728"/>
            <a:ext cx="464052" cy="459016"/>
            <a:chOff x="3099836" y="3090446"/>
            <a:chExt cx="464052" cy="459016"/>
          </a:xfrm>
        </p:grpSpPr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2400" baseline="-25000" dirty="0">
                  <a:latin typeface="Chalkboard" charset="0"/>
                  <a:ea typeface="Chalkboard" charset="0"/>
                  <a:cs typeface="Chalkboard" charset="0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8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Garbled Circuit : The Actual Protocol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495528"/>
            <a:chOff x="1331639" y="2598584"/>
            <a:chExt cx="1912800" cy="495528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ym typeface="Symbol"/>
                </a:rPr>
                <a:t></a:t>
              </a:r>
              <a:endParaRPr lang="en-US" dirty="0" smtClean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495528"/>
            <a:chOff x="1331639" y="2598584"/>
            <a:chExt cx="1912800" cy="495528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ym typeface="Symbol"/>
                </a:rPr>
                <a:t></a:t>
              </a:r>
              <a:endParaRPr lang="en-US" dirty="0" smtClean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83568" y="177281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227628" y="2996952"/>
            <a:ext cx="46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516" y="1700808"/>
            <a:ext cx="464052" cy="428238"/>
            <a:chOff x="3099836" y="3090446"/>
            <a:chExt cx="464052" cy="428238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k</a:t>
              </a:r>
              <a:r>
                <a:rPr lang="en-US" baseline="-25000" dirty="0" err="1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51564" y="1700808"/>
            <a:ext cx="464052" cy="428238"/>
            <a:chOff x="3099836" y="3090446"/>
            <a:chExt cx="464052" cy="428238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k</a:t>
              </a:r>
              <a:r>
                <a:rPr lang="en-US" baseline="-25000" dirty="0" err="1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31684" y="1700808"/>
            <a:ext cx="464052" cy="428238"/>
            <a:chOff x="3099836" y="3090446"/>
            <a:chExt cx="464052" cy="428238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95736" y="1700808"/>
            <a:ext cx="464052" cy="428238"/>
            <a:chOff x="3099836" y="3090446"/>
            <a:chExt cx="464052" cy="428238"/>
          </a:xfrm>
        </p:grpSpPr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99592" y="2636912"/>
            <a:ext cx="464052" cy="428238"/>
            <a:chOff x="3099836" y="3090446"/>
            <a:chExt cx="464052" cy="428238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c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75656" y="2636912"/>
            <a:ext cx="464052" cy="428238"/>
            <a:chOff x="3099836" y="3090446"/>
            <a:chExt cx="464052" cy="428238"/>
          </a:xfrm>
        </p:grpSpPr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c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443923" y="3573016"/>
            <a:ext cx="1895829" cy="369332"/>
          </a:xfrm>
          <a:prstGeom prst="rect">
            <a:avLst/>
          </a:prstGeom>
          <a:solidFill>
            <a:srgbClr val="D2F5F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</a:t>
            </a:r>
            <a:r>
              <a:rPr lang="en-US" baseline="-25000" dirty="0" smtClean="0"/>
              <a:t>00</a:t>
            </a:r>
            <a:r>
              <a:rPr lang="en-US" dirty="0" smtClean="0"/>
              <a:t>, c</a:t>
            </a:r>
            <a:r>
              <a:rPr lang="en-US" baseline="-25000" dirty="0" smtClean="0"/>
              <a:t>01</a:t>
            </a:r>
            <a:r>
              <a:rPr lang="en-US" dirty="0" smtClean="0"/>
              <a:t>, c</a:t>
            </a:r>
            <a:r>
              <a:rPr lang="en-US" baseline="-25000" dirty="0" smtClean="0"/>
              <a:t>10</a:t>
            </a:r>
            <a:r>
              <a:rPr lang="en-US" dirty="0" smtClean="0"/>
              <a:t>, c</a:t>
            </a:r>
            <a:r>
              <a:rPr lang="en-US" baseline="-25000" dirty="0" smtClean="0"/>
              <a:t>11</a:t>
            </a:r>
            <a:r>
              <a:rPr lang="en-US" dirty="0" smtClean="0"/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092280" y="3573016"/>
            <a:ext cx="1895829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</a:t>
            </a:r>
            <a:r>
              <a:rPr lang="en-US" baseline="-25000" dirty="0" smtClean="0"/>
              <a:t>11</a:t>
            </a:r>
            <a:r>
              <a:rPr lang="en-US" dirty="0" smtClean="0"/>
              <a:t>, c</a:t>
            </a:r>
            <a:r>
              <a:rPr lang="en-US" baseline="-25000" dirty="0" smtClean="0"/>
              <a:t>00</a:t>
            </a:r>
            <a:r>
              <a:rPr lang="en-US" dirty="0" smtClean="0"/>
              <a:t>, c</a:t>
            </a:r>
            <a:r>
              <a:rPr lang="en-US" baseline="-25000" dirty="0" smtClean="0"/>
              <a:t>10</a:t>
            </a:r>
            <a:r>
              <a:rPr lang="en-US" dirty="0" smtClean="0"/>
              <a:t>, c</a:t>
            </a:r>
            <a:r>
              <a:rPr lang="en-US" baseline="-25000" dirty="0"/>
              <a:t>0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35496" y="755412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Let a = 0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222" name="Text Box 7"/>
          <p:cNvSpPr txBox="1">
            <a:spLocks noChangeArrowheads="1"/>
          </p:cNvSpPr>
          <p:nvPr/>
        </p:nvSpPr>
        <p:spPr bwMode="auto">
          <a:xfrm>
            <a:off x="6677774" y="764704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Let b = 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460432" y="404664"/>
            <a:ext cx="464052" cy="428238"/>
            <a:chOff x="3099836" y="3090446"/>
            <a:chExt cx="464052" cy="428238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k</a:t>
              </a:r>
              <a:r>
                <a:rPr lang="en-US" baseline="-25000" dirty="0" err="1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460432" y="980728"/>
            <a:ext cx="464052" cy="428238"/>
            <a:chOff x="3099836" y="3090446"/>
            <a:chExt cx="464052" cy="428238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496" y="4365104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decrypts</a:t>
            </a:r>
            <a:r>
              <a:rPr lang="en-US" dirty="0" smtClean="0"/>
              <a:t> each of the four available </a:t>
            </a:r>
            <a:r>
              <a:rPr lang="en-US" dirty="0" err="1" smtClean="0"/>
              <a:t>ciphertexts</a:t>
            </a:r>
            <a:r>
              <a:rPr lang="en-US" dirty="0" smtClean="0"/>
              <a:t> using available  pair of keys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55976" y="908720"/>
            <a:ext cx="3015952" cy="540316"/>
            <a:chOff x="3995936" y="1228690"/>
            <a:chExt cx="3015952" cy="540316"/>
          </a:xfrm>
        </p:grpSpPr>
        <p:sp>
          <p:nvSpPr>
            <p:cNvPr id="89" name="Rectangle 88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0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0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355976" y="1529824"/>
            <a:ext cx="3015952" cy="540316"/>
            <a:chOff x="3995936" y="1228690"/>
            <a:chExt cx="3015952" cy="540316"/>
          </a:xfrm>
        </p:grpSpPr>
        <p:sp>
          <p:nvSpPr>
            <p:cNvPr id="125" name="Rectangle 124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0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 smtClean="0"/>
                <a:t>00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355976" y="2172926"/>
            <a:ext cx="3015952" cy="540316"/>
            <a:chOff x="3995936" y="1228690"/>
            <a:chExt cx="3015952" cy="540316"/>
          </a:xfrm>
        </p:grpSpPr>
        <p:sp>
          <p:nvSpPr>
            <p:cNvPr id="135" name="Rectangle 134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4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2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0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3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0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/>
                <a:t>1</a:t>
              </a:r>
              <a:r>
                <a:rPr lang="en-US" baseline="-25000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355976" y="2825968"/>
            <a:ext cx="3015952" cy="540316"/>
            <a:chOff x="3995936" y="1228690"/>
            <a:chExt cx="3015952" cy="540316"/>
          </a:xfrm>
        </p:grpSpPr>
        <p:sp>
          <p:nvSpPr>
            <p:cNvPr id="144" name="Rectangle 143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5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7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0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5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35496" y="485986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</a:t>
            </a:r>
            <a:r>
              <a:rPr lang="en-US" baseline="-25000" dirty="0"/>
              <a:t>2</a:t>
            </a:r>
            <a:r>
              <a:rPr lang="en-US" dirty="0" smtClean="0"/>
              <a:t> will be able to decrypt the </a:t>
            </a:r>
            <a:r>
              <a:rPr lang="en-US" dirty="0" smtClean="0">
                <a:solidFill>
                  <a:srgbClr val="0000FF"/>
                </a:solidFill>
              </a:rPr>
              <a:t>correct </a:t>
            </a:r>
            <a:r>
              <a:rPr lang="en-US" dirty="0" err="1" smtClean="0">
                <a:solidFill>
                  <a:srgbClr val="0000FF"/>
                </a:solidFill>
              </a:rPr>
              <a:t>ciphertext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if the encryption scheme has: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539552" y="536392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Elusive range</a:t>
            </a:r>
            <a:r>
              <a:rPr lang="en-US" dirty="0" smtClean="0"/>
              <a:t>: encryption under a </a:t>
            </a:r>
            <a:r>
              <a:rPr lang="en-US" dirty="0" smtClean="0">
                <a:solidFill>
                  <a:srgbClr val="009900"/>
                </a:solidFill>
              </a:rPr>
              <a:t>random key k</a:t>
            </a:r>
            <a:r>
              <a:rPr lang="en-US" baseline="-25000" dirty="0" smtClean="0">
                <a:solidFill>
                  <a:srgbClr val="009900"/>
                </a:solidFill>
              </a:rPr>
              <a:t>1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/>
              <a:t>cannot be an encryption under another </a:t>
            </a:r>
            <a:r>
              <a:rPr lang="en-US" dirty="0" smtClean="0">
                <a:solidFill>
                  <a:srgbClr val="009900"/>
                </a:solidFill>
              </a:rPr>
              <a:t>random key k</a:t>
            </a:r>
            <a:r>
              <a:rPr lang="en-US" baseline="-25000" dirty="0" smtClean="0">
                <a:solidFill>
                  <a:srgbClr val="009900"/>
                </a:solidFill>
              </a:rPr>
              <a:t>2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  <a:sym typeface="Symbol"/>
              </a:rPr>
              <a:t> k</a:t>
            </a:r>
            <a:r>
              <a:rPr lang="en-US" baseline="-25000" dirty="0" smtClean="0">
                <a:solidFill>
                  <a:srgbClr val="00990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99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with high probability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467544" y="609503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Verifiable range</a:t>
            </a:r>
            <a:r>
              <a:rPr lang="en-US" dirty="0" smtClean="0"/>
              <a:t>: given a </a:t>
            </a:r>
            <a:r>
              <a:rPr lang="en-US" dirty="0" err="1" smtClean="0">
                <a:solidFill>
                  <a:srgbClr val="0000FF"/>
                </a:solidFill>
              </a:rPr>
              <a:t>ciphertext</a:t>
            </a:r>
            <a:r>
              <a:rPr lang="en-US" dirty="0" smtClean="0">
                <a:solidFill>
                  <a:srgbClr val="0000FF"/>
                </a:solidFill>
              </a:rPr>
              <a:t> c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0000FF"/>
                </a:solidFill>
              </a:rPr>
              <a:t>key k</a:t>
            </a:r>
            <a:r>
              <a:rPr lang="en-US" dirty="0" smtClean="0"/>
              <a:t>, one can efficiently verify whether c is a valid encryption of </a:t>
            </a:r>
            <a:r>
              <a:rPr lang="en-US" dirty="0" smtClean="0">
                <a:solidFill>
                  <a:srgbClr val="0000FF"/>
                </a:solidFill>
              </a:rPr>
              <a:t>some message m</a:t>
            </a:r>
            <a:r>
              <a:rPr lang="en-US" dirty="0" smtClean="0"/>
              <a:t>, under the key k</a:t>
            </a:r>
            <a:endParaRPr lang="en-US" dirty="0"/>
          </a:p>
        </p:txBody>
      </p:sp>
      <p:sp>
        <p:nvSpPr>
          <p:cNvPr id="161" name="Text Box 7"/>
          <p:cNvSpPr txBox="1">
            <a:spLocks noChangeArrowheads="1"/>
          </p:cNvSpPr>
          <p:nvPr/>
        </p:nvSpPr>
        <p:spPr bwMode="auto">
          <a:xfrm>
            <a:off x="3763910" y="908720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3763910" y="1547500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63" name="Text Box 7"/>
          <p:cNvSpPr txBox="1">
            <a:spLocks noChangeArrowheads="1"/>
          </p:cNvSpPr>
          <p:nvPr/>
        </p:nvSpPr>
        <p:spPr bwMode="auto">
          <a:xfrm>
            <a:off x="3763910" y="2132856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35896" y="2753960"/>
            <a:ext cx="1016496" cy="459016"/>
            <a:chOff x="3563888" y="3690064"/>
            <a:chExt cx="1016496" cy="459016"/>
          </a:xfrm>
        </p:grpSpPr>
        <p:sp>
          <p:nvSpPr>
            <p:cNvPr id="164" name="Text Box 7"/>
            <p:cNvSpPr txBox="1">
              <a:spLocks noChangeArrowheads="1"/>
            </p:cNvSpPr>
            <p:nvPr/>
          </p:nvSpPr>
          <p:spPr bwMode="auto">
            <a:xfrm>
              <a:off x="3916310" y="3779748"/>
              <a:ext cx="664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  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3563888" y="3690064"/>
              <a:ext cx="464052" cy="428238"/>
              <a:chOff x="3099836" y="3090446"/>
              <a:chExt cx="464052" cy="428238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c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7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0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03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199332" y="-27384"/>
            <a:ext cx="88371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Garbled Circuit : The Actual Protocol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1340768"/>
            <a:ext cx="428047" cy="400110"/>
            <a:chOff x="5804520" y="2452826"/>
            <a:chExt cx="428047" cy="400110"/>
          </a:xfrm>
        </p:grpSpPr>
        <p:sp>
          <p:nvSpPr>
            <p:cNvPr id="19" name="Oval 18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9712" y="1340768"/>
            <a:ext cx="500055" cy="400110"/>
            <a:chOff x="5444480" y="2452826"/>
            <a:chExt cx="500055" cy="400110"/>
          </a:xfrm>
        </p:grpSpPr>
        <p:sp>
          <p:nvSpPr>
            <p:cNvPr id="22" name="Oval 21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2172926"/>
            <a:ext cx="1912800" cy="495528"/>
            <a:chOff x="1331639" y="2598584"/>
            <a:chExt cx="1912800" cy="495528"/>
          </a:xfrm>
        </p:grpSpPr>
        <p:sp>
          <p:nvSpPr>
            <p:cNvPr id="9" name="Rectangle 8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ym typeface="Symbol"/>
                </a:rPr>
                <a:t></a:t>
              </a:r>
              <a:endParaRPr lang="en-US" dirty="0" smtClean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403648" y="2676982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93734" y="17408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96281" y="1493168"/>
            <a:ext cx="428047" cy="400110"/>
            <a:chOff x="5804520" y="2452826"/>
            <a:chExt cx="428047" cy="400110"/>
          </a:xfrm>
        </p:grpSpPr>
        <p:sp>
          <p:nvSpPr>
            <p:cNvPr id="68" name="Oval 67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5836140" y="2452826"/>
              <a:ext cx="392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8449" y="1493168"/>
            <a:ext cx="500055" cy="400110"/>
            <a:chOff x="5444480" y="2452826"/>
            <a:chExt cx="500055" cy="400110"/>
          </a:xfrm>
        </p:grpSpPr>
        <p:sp>
          <p:nvSpPr>
            <p:cNvPr id="71" name="Oval 70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480483" y="2452826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6281" y="2325326"/>
            <a:ext cx="1912800" cy="495528"/>
            <a:chOff x="1331639" y="2598584"/>
            <a:chExt cx="1912800" cy="495528"/>
          </a:xfrm>
        </p:grpSpPr>
        <p:sp>
          <p:nvSpPr>
            <p:cNvPr id="74" name="Rectangle 73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123728" y="2598584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ym typeface="Symbol"/>
                </a:rPr>
                <a:t></a:t>
              </a:r>
              <a:endParaRPr lang="en-US" dirty="0" smtClean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8822471" y="1893278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08304" y="1916832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098390" y="2807350"/>
            <a:ext cx="2002" cy="405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83568" y="1772816"/>
            <a:ext cx="2002" cy="453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227628" y="2996952"/>
            <a:ext cx="46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516" y="1700808"/>
            <a:ext cx="464052" cy="428238"/>
            <a:chOff x="3099836" y="3090446"/>
            <a:chExt cx="464052" cy="428238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k</a:t>
              </a:r>
              <a:r>
                <a:rPr lang="en-US" baseline="-25000" dirty="0" err="1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51564" y="1700808"/>
            <a:ext cx="464052" cy="428238"/>
            <a:chOff x="3099836" y="3090446"/>
            <a:chExt cx="464052" cy="428238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k</a:t>
              </a:r>
              <a:r>
                <a:rPr lang="en-US" baseline="-25000" dirty="0" err="1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31684" y="1700808"/>
            <a:ext cx="464052" cy="428238"/>
            <a:chOff x="3099836" y="3090446"/>
            <a:chExt cx="464052" cy="428238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95736" y="1700808"/>
            <a:ext cx="464052" cy="428238"/>
            <a:chOff x="3099836" y="3090446"/>
            <a:chExt cx="464052" cy="428238"/>
          </a:xfrm>
        </p:grpSpPr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99592" y="2636912"/>
            <a:ext cx="464052" cy="428238"/>
            <a:chOff x="3099836" y="3090446"/>
            <a:chExt cx="464052" cy="428238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c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75656" y="2636912"/>
            <a:ext cx="464052" cy="428238"/>
            <a:chOff x="3099836" y="3090446"/>
            <a:chExt cx="464052" cy="428238"/>
          </a:xfrm>
        </p:grpSpPr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c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443923" y="3573016"/>
            <a:ext cx="1895829" cy="369332"/>
          </a:xfrm>
          <a:prstGeom prst="rect">
            <a:avLst/>
          </a:prstGeom>
          <a:solidFill>
            <a:srgbClr val="D2F5F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</a:t>
            </a:r>
            <a:r>
              <a:rPr lang="en-US" baseline="-25000" dirty="0" smtClean="0"/>
              <a:t>00</a:t>
            </a:r>
            <a:r>
              <a:rPr lang="en-US" dirty="0" smtClean="0"/>
              <a:t>, c</a:t>
            </a:r>
            <a:r>
              <a:rPr lang="en-US" baseline="-25000" dirty="0" smtClean="0"/>
              <a:t>01</a:t>
            </a:r>
            <a:r>
              <a:rPr lang="en-US" dirty="0" smtClean="0"/>
              <a:t>, c</a:t>
            </a:r>
            <a:r>
              <a:rPr lang="en-US" baseline="-25000" dirty="0" smtClean="0"/>
              <a:t>10</a:t>
            </a:r>
            <a:r>
              <a:rPr lang="en-US" dirty="0" smtClean="0"/>
              <a:t>, c</a:t>
            </a:r>
            <a:r>
              <a:rPr lang="en-US" baseline="-25000" dirty="0" smtClean="0"/>
              <a:t>11</a:t>
            </a:r>
            <a:r>
              <a:rPr lang="en-US" dirty="0" smtClean="0"/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092280" y="3573016"/>
            <a:ext cx="1895829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</a:t>
            </a:r>
            <a:r>
              <a:rPr lang="en-US" baseline="-25000" dirty="0" smtClean="0"/>
              <a:t>11</a:t>
            </a:r>
            <a:r>
              <a:rPr lang="en-US" dirty="0" smtClean="0"/>
              <a:t>, c</a:t>
            </a:r>
            <a:r>
              <a:rPr lang="en-US" baseline="-25000" dirty="0" smtClean="0"/>
              <a:t>00</a:t>
            </a:r>
            <a:r>
              <a:rPr lang="en-US" dirty="0" smtClean="0"/>
              <a:t>, c</a:t>
            </a:r>
            <a:r>
              <a:rPr lang="en-US" baseline="-25000" dirty="0" smtClean="0"/>
              <a:t>10</a:t>
            </a:r>
            <a:r>
              <a:rPr lang="en-US" dirty="0" smtClean="0"/>
              <a:t>, c</a:t>
            </a:r>
            <a:r>
              <a:rPr lang="en-US" baseline="-25000" dirty="0"/>
              <a:t>0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35496" y="755412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Let a = 0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222" name="Text Box 7"/>
          <p:cNvSpPr txBox="1">
            <a:spLocks noChangeArrowheads="1"/>
          </p:cNvSpPr>
          <p:nvPr/>
        </p:nvSpPr>
        <p:spPr bwMode="auto">
          <a:xfrm>
            <a:off x="6677774" y="764704"/>
            <a:ext cx="12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Let b = 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460432" y="404664"/>
            <a:ext cx="464052" cy="428238"/>
            <a:chOff x="3099836" y="3090446"/>
            <a:chExt cx="464052" cy="428238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k</a:t>
              </a:r>
              <a:r>
                <a:rPr lang="en-US" baseline="-25000" dirty="0" err="1" smtClean="0"/>
                <a:t>a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460432" y="980728"/>
            <a:ext cx="464052" cy="428238"/>
            <a:chOff x="3099836" y="3090446"/>
            <a:chExt cx="464052" cy="428238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b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496" y="4365104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</a:t>
            </a:r>
            <a:r>
              <a:rPr lang="en-US" baseline="-25000" dirty="0"/>
              <a:t>2</a:t>
            </a:r>
            <a:r>
              <a:rPr lang="en-US" dirty="0" smtClean="0"/>
              <a:t> will not be able to identify the label of the correctly decrypted </a:t>
            </a:r>
            <a:r>
              <a:rPr lang="en-US" dirty="0" err="1" smtClean="0"/>
              <a:t>ciphertext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55976" y="908720"/>
            <a:ext cx="3015952" cy="540316"/>
            <a:chOff x="3995936" y="1228690"/>
            <a:chExt cx="3015952" cy="540316"/>
          </a:xfrm>
        </p:grpSpPr>
        <p:sp>
          <p:nvSpPr>
            <p:cNvPr id="89" name="Rectangle 88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0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0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355976" y="1529824"/>
            <a:ext cx="3015952" cy="540316"/>
            <a:chOff x="3995936" y="1228690"/>
            <a:chExt cx="3015952" cy="540316"/>
          </a:xfrm>
        </p:grpSpPr>
        <p:sp>
          <p:nvSpPr>
            <p:cNvPr id="125" name="Rectangle 124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0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 smtClean="0"/>
                <a:t>00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355976" y="2172926"/>
            <a:ext cx="3015952" cy="540316"/>
            <a:chOff x="3995936" y="1228690"/>
            <a:chExt cx="3015952" cy="540316"/>
          </a:xfrm>
        </p:grpSpPr>
        <p:sp>
          <p:nvSpPr>
            <p:cNvPr id="135" name="Rectangle 134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4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2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0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3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0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/>
                <a:t>1</a:t>
              </a:r>
              <a:r>
                <a:rPr lang="en-US" baseline="-25000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355976" y="2825968"/>
            <a:ext cx="3015952" cy="540316"/>
            <a:chOff x="3995936" y="1228690"/>
            <a:chExt cx="3015952" cy="540316"/>
          </a:xfrm>
        </p:grpSpPr>
        <p:sp>
          <p:nvSpPr>
            <p:cNvPr id="144" name="Rectangle 143"/>
            <p:cNvSpPr/>
            <p:nvPr/>
          </p:nvSpPr>
          <p:spPr>
            <a:xfrm>
              <a:off x="3995936" y="1259468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Dec     (Dec 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4427984" y="1340768"/>
              <a:ext cx="464052" cy="428238"/>
              <a:chOff x="3099836" y="3090446"/>
              <a:chExt cx="464052" cy="428238"/>
            </a:xfrm>
          </p:grpSpPr>
          <p:sp>
            <p:nvSpPr>
              <p:cNvPr id="15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7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0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292080" y="1340768"/>
              <a:ext cx="464052" cy="428238"/>
              <a:chOff x="3099836" y="3090446"/>
              <a:chExt cx="464052" cy="428238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r>
                  <a:rPr lang="en-US" baseline="-25000" dirty="0"/>
                  <a:t>b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5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5652120" y="1228690"/>
              <a:ext cx="523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61" name="Text Box 7"/>
          <p:cNvSpPr txBox="1">
            <a:spLocks noChangeArrowheads="1"/>
          </p:cNvSpPr>
          <p:nvPr/>
        </p:nvSpPr>
        <p:spPr bwMode="auto">
          <a:xfrm>
            <a:off x="3763910" y="908720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3763910" y="1547500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63" name="Text Box 7"/>
          <p:cNvSpPr txBox="1">
            <a:spLocks noChangeArrowheads="1"/>
          </p:cNvSpPr>
          <p:nvPr/>
        </p:nvSpPr>
        <p:spPr bwMode="auto">
          <a:xfrm>
            <a:off x="3763910" y="2132856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64" name="Text Box 7"/>
          <p:cNvSpPr txBox="1">
            <a:spLocks noChangeArrowheads="1"/>
          </p:cNvSpPr>
          <p:nvPr/>
        </p:nvSpPr>
        <p:spPr bwMode="auto">
          <a:xfrm>
            <a:off x="3988318" y="2843644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3635896" y="2753960"/>
            <a:ext cx="464052" cy="428238"/>
            <a:chOff x="3099836" y="3090446"/>
            <a:chExt cx="464052" cy="428238"/>
          </a:xfrm>
        </p:grpSpPr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c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395536" y="485986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could be c</a:t>
            </a:r>
            <a:r>
              <a:rPr lang="en-US" baseline="-25000" dirty="0" smtClean="0"/>
              <a:t>01</a:t>
            </a:r>
            <a:r>
              <a:rPr lang="en-US" dirty="0" smtClean="0"/>
              <a:t> as well as c</a:t>
            </a:r>
            <a:r>
              <a:rPr lang="en-US" baseline="-25000" dirty="0" smtClean="0"/>
              <a:t>11</a:t>
            </a:r>
            <a:r>
              <a:rPr lang="en-US" dirty="0" smtClean="0"/>
              <a:t> with equal probability 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5496" y="5363924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</a:t>
            </a:r>
            <a:r>
              <a:rPr lang="en-US" baseline="-25000" dirty="0"/>
              <a:t>2</a:t>
            </a:r>
            <a:r>
              <a:rPr lang="en-US" dirty="0" smtClean="0"/>
              <a:t> sends the decrypted message to P</a:t>
            </a:r>
            <a:r>
              <a:rPr lang="en-US" baseline="-25000" dirty="0" smtClean="0"/>
              <a:t>1</a:t>
            </a:r>
            <a:r>
              <a:rPr lang="en-US" dirty="0" smtClean="0"/>
              <a:t> to identify its label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395536" y="5867980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does not learn which </a:t>
            </a:r>
            <a:r>
              <a:rPr lang="en-US" dirty="0" err="1" smtClean="0"/>
              <a:t>ciphertext</a:t>
            </a:r>
            <a:r>
              <a:rPr lang="en-US" dirty="0" smtClean="0"/>
              <a:t> out of (c</a:t>
            </a:r>
            <a:r>
              <a:rPr lang="en-US" baseline="-25000" dirty="0" smtClean="0"/>
              <a:t>01</a:t>
            </a:r>
            <a:r>
              <a:rPr lang="en-US" dirty="0" smtClean="0"/>
              <a:t>, c</a:t>
            </a:r>
            <a:r>
              <a:rPr lang="en-US" baseline="-25000" dirty="0" smtClean="0"/>
              <a:t>11</a:t>
            </a:r>
            <a:r>
              <a:rPr lang="en-US" dirty="0" smtClean="0"/>
              <a:t>) decrypted correctly by 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8" name="Rectangle 167"/>
          <p:cNvSpPr/>
          <p:nvPr/>
        </p:nvSpPr>
        <p:spPr>
          <a:xfrm>
            <a:off x="35496" y="6372036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identifies the label of the decrypted message and sends the result to 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9" name="Text Box 7"/>
          <p:cNvSpPr txBox="1">
            <a:spLocks noChangeArrowheads="1"/>
          </p:cNvSpPr>
          <p:nvPr/>
        </p:nvSpPr>
        <p:spPr bwMode="auto">
          <a:xfrm>
            <a:off x="2627784" y="3563724"/>
            <a:ext cx="824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 = 0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27784" y="3573016"/>
            <a:ext cx="824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 = 0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3635896" y="2753960"/>
            <a:ext cx="464052" cy="428238"/>
            <a:chOff x="3099836" y="3090446"/>
            <a:chExt cx="464052" cy="428238"/>
          </a:xfrm>
        </p:grpSpPr>
        <p:sp>
          <p:nvSpPr>
            <p:cNvPr id="17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r>
                <a:rPr lang="en-US" baseline="-25000" dirty="0"/>
                <a:t>c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5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7014 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94265E-7 L 0.40399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5" grpId="0"/>
      <p:bldP spid="120" grpId="0"/>
      <p:bldP spid="123" grpId="0"/>
      <p:bldP spid="168" grpId="0"/>
      <p:bldP spid="169" grpId="0"/>
      <p:bldP spid="170" grpId="0"/>
      <p:bldP spid="17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809481" y="2997041"/>
            <a:ext cx="392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55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5" grpId="0"/>
      <p:bldP spid="73" grpId="0"/>
      <p:bldP spid="74" grpId="0"/>
      <p:bldP spid="75" grpId="0"/>
      <p:bldP spid="113" grpId="0"/>
      <p:bldP spid="114" grpId="0"/>
      <p:bldP spid="115" grpId="0"/>
      <p:bldP spid="116" grpId="0"/>
      <p:bldP spid="117" grpId="0"/>
      <p:bldP spid="118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878674" y="1476907"/>
            <a:ext cx="2065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000000"/>
                </a:solidFill>
                <a:latin typeface="Comic Sans MS"/>
                <a:cs typeface="Comic Sans MS"/>
              </a:rPr>
              <a:t>R1: K = M = C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2579" y="1612336"/>
            <a:ext cx="2226572" cy="1757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45646" y="1273782"/>
            <a:ext cx="224423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AND Gate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255542" y="2896638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4" imgW="1206500" imgH="279400" progId="Equation.3">
                  <p:embed/>
                </p:oleObj>
              </mc:Choice>
              <mc:Fallback>
                <p:oleObj name="Equation" r:id="rId4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42" y="2896638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224072" y="1646185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quation" r:id="rId6" imgW="1206500" imgH="279400" progId="Equation.3">
                  <p:embed/>
                </p:oleObj>
              </mc:Choice>
              <mc:Fallback>
                <p:oleObj name="Equation" r:id="rId6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072" y="1646185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272481" y="2472076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8" imgW="1206500" imgH="279400" progId="Equation.3">
                  <p:embed/>
                </p:oleObj>
              </mc:Choice>
              <mc:Fallback>
                <p:oleObj name="Equation" r:id="rId8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481" y="2472076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239789" y="2066451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10" imgW="1206500" imgH="279400" progId="Equation.3">
                  <p:embed/>
                </p:oleObj>
              </mc:Choice>
              <mc:Fallback>
                <p:oleObj name="Equation" r:id="rId10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789" y="2066451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2827874" y="2539712"/>
            <a:ext cx="6180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In usual SKE, a wrong key lead to a wrong message, but the decryption does not fail (SKEs are usually use OTP principle). 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2810942" y="2066451"/>
            <a:ext cx="5994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Recall that one pair opens one and only one box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810942" y="3219888"/>
            <a:ext cx="6180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Consequence in Yao 2PC: How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does the circuit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evaluator know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which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decrypted value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is the intended output key? </a:t>
            </a:r>
            <a:r>
              <a:rPr lang="en-US" sz="1600" b="1" dirty="0">
                <a:solidFill>
                  <a:srgbClr val="FF0000"/>
                </a:solidFill>
                <a:latin typeface="Comic Sans MS"/>
                <a:cs typeface="Comic Sans MS"/>
              </a:rPr>
              <a:t>Correctness of 2PC will 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fail!!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651" y="4346513"/>
            <a:ext cx="8751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SKE with elusive range and efficiently verifiable range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072" y="4846794"/>
            <a:ext cx="8734874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Drawbacks: Multiple trial-decryption + Huge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size for SKEs with above security property  + Involved Correctness proof</a:t>
            </a:r>
          </a:p>
        </p:txBody>
      </p:sp>
    </p:spTree>
    <p:extLst>
      <p:ext uri="{BB962C8B-B14F-4D97-AF65-F5344CB8AC3E}">
        <p14:creationId xmlns:p14="http://schemas.microsoft.com/office/powerpoint/2010/main" val="11529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  <p:bldP spid="48" grpId="0"/>
      <p:bldP spid="2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5519" y="1316977"/>
            <a:ext cx="3323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Point &amp; Permute [NPS99]: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36229" y="132199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305510" y="1351865"/>
            <a:ext cx="291791" cy="6520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28397" y="1347619"/>
            <a:ext cx="372128" cy="694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44541" y="1383623"/>
            <a:ext cx="477674" cy="6584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77518" y="2279307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21094" y="2245441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14116" y="3065549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29417" y="2703897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172605" y="1988051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111417" y="1897342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6952" y="1410330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449687" y="142777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598587" y="2326251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288293" y="1427266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769559" y="141084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2979196" y="2419503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220913" y="3086219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915592" y="2172676"/>
            <a:ext cx="4043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 permutation bits corresponding to input wires of a gate are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used to permute the </a:t>
            </a:r>
            <a:r>
              <a:rPr lang="en-US" altLang="en-US" sz="1600" dirty="0" err="1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ciphertexts</a:t>
            </a:r>
            <a:endParaRPr lang="en-US" altLang="en-US" sz="16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05008" y="2989180"/>
            <a:ext cx="404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                             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will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be placed at (p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r>
              <a:rPr lang="en-US" altLang="en-US" sz="1600" dirty="0" err="1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row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25" name="Object 23"/>
          <p:cNvGraphicFramePr>
            <a:graphicFrameLocks noChangeAspect="1"/>
          </p:cNvGraphicFramePr>
          <p:nvPr>
            <p:extLst/>
          </p:nvPr>
        </p:nvGraphicFramePr>
        <p:xfrm>
          <a:off x="5366970" y="2970130"/>
          <a:ext cx="157569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4" imgW="1206500" imgH="279400" progId="Equation.3">
                  <p:embed/>
                </p:oleObj>
              </mc:Choice>
              <mc:Fallback>
                <p:oleObj name="Equation" r:id="rId4" imgW="1206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970" y="2970130"/>
                        <a:ext cx="157569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905008" y="3641613"/>
            <a:ext cx="2416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assuming 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1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=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2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= 1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043" y="4463010"/>
            <a:ext cx="2630354" cy="1757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0456" y="4124325"/>
            <a:ext cx="264794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Garbled AND Gate</a:t>
            </a:r>
            <a:endParaRPr lang="en-US" altLang="en-US" sz="16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0" name="Object 26"/>
          <p:cNvGraphicFramePr>
            <a:graphicFrameLocks noChangeAspect="1"/>
          </p:cNvGraphicFramePr>
          <p:nvPr>
            <p:extLst/>
          </p:nvPr>
        </p:nvGraphicFramePr>
        <p:xfrm>
          <a:off x="341839" y="5746750"/>
          <a:ext cx="24558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6" imgW="1422400" imgH="279400" progId="Equation.3">
                  <p:embed/>
                </p:oleObj>
              </mc:Choice>
              <mc:Fallback>
                <p:oleObj name="Equation" r:id="rId6" imgW="1422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39" y="5746750"/>
                        <a:ext cx="24558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7"/>
          <p:cNvGraphicFramePr>
            <a:graphicFrameLocks noChangeAspect="1"/>
          </p:cNvGraphicFramePr>
          <p:nvPr>
            <p:extLst/>
          </p:nvPr>
        </p:nvGraphicFramePr>
        <p:xfrm>
          <a:off x="336547" y="5341938"/>
          <a:ext cx="24542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Equation" r:id="rId8" imgW="1422400" imgH="279400" progId="Equation.3">
                  <p:embed/>
                </p:oleObj>
              </mc:Choice>
              <mc:Fallback>
                <p:oleObj name="Equation" r:id="rId8" imgW="1422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47" y="5341938"/>
                        <a:ext cx="24542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9"/>
          <p:cNvGraphicFramePr>
            <a:graphicFrameLocks noChangeAspect="1"/>
          </p:cNvGraphicFramePr>
          <p:nvPr>
            <p:extLst/>
          </p:nvPr>
        </p:nvGraphicFramePr>
        <p:xfrm>
          <a:off x="336547" y="4868863"/>
          <a:ext cx="24542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Equation" r:id="rId10" imgW="1422400" imgH="279400" progId="Equation.3">
                  <p:embed/>
                </p:oleObj>
              </mc:Choice>
              <mc:Fallback>
                <p:oleObj name="Equation" r:id="rId10" imgW="1422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47" y="4868863"/>
                        <a:ext cx="24542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0"/>
          <p:cNvGraphicFramePr>
            <a:graphicFrameLocks noChangeAspect="1"/>
          </p:cNvGraphicFramePr>
          <p:nvPr>
            <p:extLst/>
          </p:nvPr>
        </p:nvGraphicFramePr>
        <p:xfrm>
          <a:off x="291567" y="4452939"/>
          <a:ext cx="2499256" cy="44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12" imgW="1612900" imgH="279400" progId="Equation.3">
                  <p:embed/>
                </p:oleObj>
              </mc:Choice>
              <mc:Fallback>
                <p:oleObj name="Equation" r:id="rId12" imgW="161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67" y="4452939"/>
                        <a:ext cx="2499256" cy="44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905008" y="4217343"/>
            <a:ext cx="40865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given just one of the permutation bits for each wire, the row where the </a:t>
            </a:r>
            <a:r>
              <a:rPr lang="en-US" altLang="en-US" sz="1600" dirty="0" err="1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ciphertext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is placed will look random and will not leak any information about the meaning of the input and output keys! 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88076" y="5605866"/>
            <a:ext cx="39172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No requirement from SKE!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670770" y="6386354"/>
            <a:ext cx="4385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Correctness of 2PC from GC taken care !</a:t>
            </a:r>
            <a:endParaRPr lang="en-US" altLang="en-US" sz="1600" b="1" baseline="-250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869555" y="1584186"/>
            <a:ext cx="40433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r</a:t>
            </a:r>
            <a:r>
              <a:rPr lang="en-US" alt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andom bit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called permutation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bit will be associated with every wire</a:t>
            </a:r>
            <a:endParaRPr lang="en-US" altLang="en-US" sz="16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23" grpId="0"/>
      <p:bldP spid="24" grpId="0"/>
      <p:bldP spid="26" grpId="0"/>
      <p:bldP spid="27" grpId="0" animBg="1"/>
      <p:bldP spid="28" grpId="0" animBg="1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3861048"/>
            <a:ext cx="8807326" cy="28687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1438" y="4462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Yao’s Millionaires’ Problem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79512" y="920333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Formulated by Turing award winner Andrew Yao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1484784"/>
            <a:ext cx="8807326" cy="2232248"/>
            <a:chOff x="179512" y="1556792"/>
            <a:chExt cx="8807326" cy="2232248"/>
          </a:xfrm>
        </p:grpSpPr>
        <p:sp>
          <p:nvSpPr>
            <p:cNvPr id="12" name="Rectangle 11"/>
            <p:cNvSpPr/>
            <p:nvPr/>
          </p:nvSpPr>
          <p:spPr>
            <a:xfrm>
              <a:off x="179512" y="1556792"/>
              <a:ext cx="8807326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772816"/>
              <a:ext cx="1979020" cy="186593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5536" y="2228671"/>
              <a:ext cx="6048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Protocols for Secure Computations (Extended Abstract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). FOCS 1982: 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160-164</a:t>
              </a:r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9512" y="3861048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Yao’s millionaires’ problem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80616" y="5721643"/>
            <a:ext cx="548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₹ </a:t>
            </a:r>
            <a:r>
              <a:rPr lang="en-US" altLang="en-US" smtClean="0">
                <a:latin typeface="Chalkboard" charset="0"/>
                <a:ea typeface="Chalkboard" charset="0"/>
                <a:cs typeface="Chalkboard" charset="0"/>
              </a:rPr>
              <a:t>X</a:t>
            </a:r>
            <a:endParaRPr lang="en-US" alt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435131" y="5721643"/>
            <a:ext cx="593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₹ </a:t>
            </a:r>
            <a:r>
              <a:rPr lang="en-US" altLang="en-US" smtClean="0">
                <a:latin typeface="Chalkboard" charset="0"/>
                <a:ea typeface="Chalkboard" charset="0"/>
                <a:cs typeface="Chalkboard" charset="0"/>
              </a:rPr>
              <a:t>Y</a:t>
            </a:r>
            <a:endParaRPr lang="en-US" alt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162425" y="4497507"/>
            <a:ext cx="3667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latin typeface="Chalkboard" charset="0"/>
                <a:ea typeface="Chalkboard" charset="0"/>
                <a:cs typeface="Chalkboard" charset="0"/>
              </a:rPr>
              <a:t>&lt;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latin typeface="Chalkboard" charset="0"/>
                <a:ea typeface="Chalkboard" charset="0"/>
                <a:cs typeface="Chalkboard" charset="0"/>
              </a:rPr>
              <a:t>=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endParaRPr lang="en-US" alt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1" y="4588560"/>
            <a:ext cx="2346870" cy="1421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8561"/>
            <a:ext cx="2343150" cy="1445948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5496" y="6237312"/>
            <a:ext cx="9289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  Find the richer without disclosing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exact value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of individual assets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23339" y="1420604"/>
            <a:ext cx="2810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R1</a:t>
            </a:r>
            <a:r>
              <a:rPr lang="en-US" sz="1600" b="1" smtClean="0">
                <a:solidFill>
                  <a:srgbClr val="000000"/>
                </a:solidFill>
                <a:latin typeface="Comic Sans MS"/>
                <a:cs typeface="Comic Sans MS"/>
              </a:rPr>
              <a:t>: K|{0,1} = M 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 C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3339" y="1884621"/>
            <a:ext cx="856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SKE must be such that an bad evaluator should have no information about what the three unopened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contains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91073" y="3313193"/>
            <a:ext cx="856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Very subtle security definition is required!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91073" y="3786445"/>
            <a:ext cx="4385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Double encryption security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074" y="2528087"/>
            <a:ext cx="856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E.g. if it can guess the unopened message are same and the gate is AND, then it knows the meaning of the key it decrypted!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1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  <p:bldP spid="2" grpId="0"/>
      <p:bldP spid="14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79552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omic Sans MS" charset="0"/>
                <a:ea typeface="Comic Sans MS" charset="0"/>
                <a:cs typeface="Comic Sans MS" charset="0"/>
              </a:rPr>
              <a:t>Chosen Double Encryption (CDE) Security</a:t>
            </a:r>
            <a:endParaRPr lang="en-US" sz="3000" kern="0" dirty="0">
              <a:solidFill>
                <a:srgbClr val="0099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5880333" y="1284679"/>
            <a:ext cx="3130025" cy="338554"/>
            <a:chOff x="3097138" y="1727434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3097138" y="1727434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 =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(Gen, Enc, Dec),       , k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43639" y="1890294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199197" y="2371108"/>
            <a:ext cx="861961" cy="338554"/>
            <a:chOff x="7524328" y="5223309"/>
            <a:chExt cx="971665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689485" y="5223309"/>
              <a:ext cx="80650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Gen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7393139" y="2576596"/>
            <a:ext cx="766584" cy="447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4"/>
          <p:cNvGrpSpPr/>
          <p:nvPr/>
        </p:nvGrpSpPr>
        <p:grpSpPr>
          <a:xfrm>
            <a:off x="197652" y="1173855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PrivK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         (k)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A,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cde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418729" y="2005560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755" y="1683576"/>
            <a:ext cx="393449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0964" y="2816143"/>
            <a:ext cx="633766" cy="5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413346" y="2851111"/>
            <a:ext cx="1206246" cy="360786"/>
            <a:chOff x="7267392" y="1762458"/>
            <a:chExt cx="1359768" cy="6584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397369"/>
              <a:ext cx="967258" cy="2352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267392" y="1762458"/>
              <a:ext cx="1359768" cy="61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16036" y="2894206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46391" y="2069227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Enc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k0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</a:t>
            </a:r>
            <a:r>
              <a:rPr lang="en-US" sz="14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x</a:t>
            </a:r>
            <a:r>
              <a:rPr lang="en-US" sz="14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005953"/>
            <a:ext cx="3590916" cy="1024702"/>
            <a:chOff x="2285358" y="1812015"/>
            <a:chExt cx="3590916" cy="102470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2184489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812015"/>
              <a:ext cx="2452633" cy="1024702"/>
              <a:chOff x="2665097" y="1812015"/>
              <a:chExt cx="2452633" cy="102470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812015"/>
                <a:ext cx="2418766" cy="1024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78688" y="1830967"/>
                <a:ext cx="243904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Post-challenge Training with oracles </a:t>
                </a:r>
                <a:r>
                  <a:rPr lang="en-US" sz="1400" dirty="0" err="1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**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(</a:t>
                </a:r>
                <a:r>
                  <a:rPr lang="en-US" sz="1400" dirty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k’1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(**)) </a:t>
                </a:r>
                <a:r>
                  <a:rPr lang="en-US" sz="1400" dirty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k’</a:t>
                </a:r>
                <a:r>
                  <a:rPr lang="en-US" sz="1400" baseline="-25000" dirty="0" smtClean="0">
                    <a:solidFill>
                      <a:srgbClr val="008000"/>
                    </a:solidFill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0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(</a:t>
                </a:r>
                <a:r>
                  <a:rPr lang="en-US" sz="1400" dirty="0" err="1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**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 (**)</a:t>
                </a:r>
                <a:r>
                  <a:rPr lang="en-US" sz="1400" dirty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)</a:t>
                </a:r>
                <a:endParaRPr lang="en-US" sz="140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2192038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37682" y="4337644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644126" y="4030655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b’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94691" y="4443546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22583" y="4441217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38643" y="485410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886071" y="4643377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35187" y="4782100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½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 + </a:t>
              </a: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negl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omic Sans MS" charset="0"/>
                      <a:ea typeface="Comic Sans MS" charset="0"/>
                      <a:cs typeface="Comic Sans MS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PrivK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(k)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A, 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cde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omic Sans MS" charset="0"/>
                        <a:ea typeface="Comic Sans MS" charset="0"/>
                        <a:cs typeface="Comic Sans MS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78603" y="5377929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CDE-secure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negl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-16933" y="5305313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8563" y="4441217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38115" y="1636413"/>
            <a:ext cx="660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k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 k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1400" dirty="0"/>
          </a:p>
        </p:txBody>
      </p:sp>
      <p:sp>
        <p:nvSpPr>
          <p:cNvPr id="98" name="Rectangle 97"/>
          <p:cNvSpPr/>
          <p:nvPr/>
        </p:nvSpPr>
        <p:spPr>
          <a:xfrm>
            <a:off x="3211601" y="1638036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(x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,y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,z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), (x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,y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,z</a:t>
            </a:r>
            <a:r>
              <a:rPr lang="en-US" sz="1400" baseline="-25000" dirty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) </a:t>
            </a:r>
            <a:endParaRPr lang="en-US" sz="1400" dirty="0"/>
          </a:p>
        </p:txBody>
      </p:sp>
      <p:sp>
        <p:nvSpPr>
          <p:cNvPr id="99" name="Rectangle 98"/>
          <p:cNvSpPr/>
          <p:nvPr/>
        </p:nvSpPr>
        <p:spPr>
          <a:xfrm>
            <a:off x="7431973" y="2212562"/>
            <a:ext cx="74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k</a:t>
            </a:r>
            <a:r>
              <a:rPr lang="en-US" sz="16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6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, k’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963327" y="2357091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400" baseline="-25000" dirty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k’0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(Enc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k1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(</a:t>
            </a:r>
            <a:r>
              <a:rPr lang="en-US" sz="1400" dirty="0" err="1">
                <a:latin typeface="Comic Sans MS" charset="0"/>
                <a:ea typeface="Comic Sans MS" charset="0"/>
                <a:cs typeface="Comic Sans MS" charset="0"/>
                <a:sym typeface="Symbol"/>
              </a:rPr>
              <a:t>y</a:t>
            </a:r>
            <a:r>
              <a:rPr lang="en-US" sz="14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2963330" y="2594156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400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k’0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(</a:t>
            </a:r>
            <a:r>
              <a:rPr lang="en-US" sz="14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z</a:t>
            </a:r>
            <a:r>
              <a:rPr lang="en-US" sz="14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4" grpId="0"/>
      <p:bldP spid="62" grpId="0"/>
      <p:bldP spid="83" grpId="0"/>
      <p:bldP spid="84" grpId="0"/>
      <p:bldP spid="88" grpId="0"/>
      <p:bldP spid="92" grpId="0"/>
      <p:bldP spid="97" grpId="0"/>
      <p:bldP spid="8" grpId="0"/>
      <p:bldP spid="98" grpId="0"/>
      <p:bldP spid="99" grpId="0"/>
      <p:bldP spid="100" grpId="0"/>
      <p:bldP spid="1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79552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omic Sans MS" charset="0"/>
                <a:ea typeface="Comic Sans MS" charset="0"/>
                <a:cs typeface="Comic Sans MS" charset="0"/>
              </a:rPr>
              <a:t>Chosen Plain-text Attack (CPA) Security</a:t>
            </a:r>
            <a:endParaRPr lang="en-US" sz="3000" kern="0" dirty="0">
              <a:solidFill>
                <a:srgbClr val="0099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4250287" y="1451143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 =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(Gen, Enc, Dec),       , k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Gen(1</a:t>
              </a:r>
              <a:r>
                <a:rPr lang="en-US" sz="1600" baseline="30000" dirty="0" smtClean="0">
                  <a:latin typeface="Comic Sans MS" charset="0"/>
                  <a:ea typeface="Comic Sans MS" charset="0"/>
                  <a:cs typeface="Comic Sans MS" charset="0"/>
                </a:rPr>
                <a:t>n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k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1213633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PrivK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         (k)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A,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2"/>
          <p:cNvGrpSpPr/>
          <p:nvPr/>
        </p:nvGrpSpPr>
        <p:grpSpPr>
          <a:xfrm>
            <a:off x="2801305" y="2305906"/>
            <a:ext cx="2702154" cy="338554"/>
            <a:chOff x="1259632" y="1535016"/>
            <a:chExt cx="3046064" cy="617863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0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, 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1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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       , |m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0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| = |m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1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|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5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c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Enc</a:t>
            </a:r>
            <a:r>
              <a:rPr lang="en-US" sz="16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k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m</a:t>
            </a:r>
            <a:r>
              <a:rPr lang="en-US" sz="16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b’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½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 + </a:t>
              </a: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negl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omic Sans MS" charset="0"/>
                      <a:ea typeface="Comic Sans MS" charset="0"/>
                      <a:cs typeface="Comic Sans MS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PrivK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A, 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omic Sans MS" charset="0"/>
                        <a:ea typeface="Comic Sans MS" charset="0"/>
                        <a:cs typeface="Comic Sans MS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95536" y="52593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CPA-secure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negl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03459" y="5722804"/>
            <a:ext cx="3461029" cy="646331"/>
          </a:xfrm>
          <a:prstGeom prst="rect">
            <a:avLst/>
          </a:prstGeom>
          <a:solidFill>
            <a:srgbClr val="9DF9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Every CPA-secure scheme is also CDE-secure!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Completing the Picture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55519" y="1503024"/>
            <a:ext cx="411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Garbled gates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 output decryption tables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651" y="4274361"/>
            <a:ext cx="8796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1. Give input keys corresponding to the inputs and the garbled circuit.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1433" y="4671400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2. For every gate, decrypt the  encryption pointed by permutation bits of the input keys of a gate, get the output key and its permutation bit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0182" y="5257018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For the output gate, the key corresponding to the output value for given inputs is obtained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is translated to correct output using the decryption tables.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6229" y="132199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305510" y="1351865"/>
            <a:ext cx="291791" cy="6520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28397" y="1347619"/>
            <a:ext cx="372128" cy="694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444541" y="1383623"/>
            <a:ext cx="477674" cy="6584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77518" y="2279307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521094" y="2245441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14116" y="3065549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29417" y="2703897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172605" y="1988051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111417" y="1897342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86952" y="1410330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449687" y="142777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98587" y="2326251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88293" y="1427266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769559" y="141084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2979196" y="2419503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220913" y="3086219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02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449441" y="3234462"/>
            <a:ext cx="4426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3681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5" grpId="0"/>
      <p:bldP spid="73" grpId="0"/>
      <p:bldP spid="74" grpId="0"/>
      <p:bldP spid="75" grpId="0"/>
      <p:bldP spid="113" grpId="0"/>
      <p:bldP spid="114" grpId="0"/>
      <p:bldP spid="115" grpId="0"/>
      <p:bldP spid="116" grpId="0"/>
      <p:bldP spid="117" grpId="0"/>
      <p:bldP spid="118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Protocol- Security for P</a:t>
            </a:r>
            <a:r>
              <a:rPr lang="en-US" sz="3600" kern="0" baseline="-2500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98240" y="3183304"/>
            <a:ext cx="4740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  <p:pic>
        <p:nvPicPr>
          <p:cNvPr id="39" name="Picture 38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510" y="1364850"/>
            <a:ext cx="520989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Rectangle 39"/>
          <p:cNvSpPr/>
          <p:nvPr/>
        </p:nvSpPr>
        <p:spPr>
          <a:xfrm>
            <a:off x="224288" y="4027760"/>
            <a:ext cx="233085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Security will reduce to the OT security for the receiver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Protocol- Security for P</a:t>
            </a:r>
            <a:r>
              <a:rPr lang="en-US" sz="3600" kern="0" baseline="-25000" dirty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0</a:t>
            </a:r>
            <a:endParaRPr lang="en-US" sz="3600" kern="0" baseline="-2500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  <p:pic>
        <p:nvPicPr>
          <p:cNvPr id="39" name="Picture 38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1959" y="1356530"/>
            <a:ext cx="520989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Rectangle 39"/>
          <p:cNvSpPr/>
          <p:nvPr/>
        </p:nvSpPr>
        <p:spPr>
          <a:xfrm>
            <a:off x="6609716" y="2436472"/>
            <a:ext cx="253428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Security will reduce to the OT security for the sender 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9715" y="3817232"/>
            <a:ext cx="272031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hree unopened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ciphertext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must not leak info- CDE security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98240" y="3183304"/>
            <a:ext cx="4740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92186" y="99604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4757082"/>
            <a:ext cx="8424936" cy="1984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2812866"/>
            <a:ext cx="8208912" cy="140822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0375" y="940658"/>
            <a:ext cx="8288089" cy="1736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Yao’s 2-party Protocol</a:t>
            </a:r>
          </a:p>
        </p:txBody>
      </p:sp>
      <p:sp>
        <p:nvSpPr>
          <p:cNvPr id="470" name="Text Box 7"/>
          <p:cNvSpPr txBox="1">
            <a:spLocks noChangeArrowheads="1"/>
          </p:cNvSpPr>
          <p:nvPr/>
        </p:nvSpPr>
        <p:spPr bwMode="auto">
          <a:xfrm>
            <a:off x="35496" y="528936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does the following: 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1" name="Text Box 7"/>
          <p:cNvSpPr txBox="1">
            <a:spLocks noChangeArrowheads="1"/>
          </p:cNvSpPr>
          <p:nvPr/>
        </p:nvSpPr>
        <p:spPr bwMode="auto">
          <a:xfrm>
            <a:off x="467544" y="940658"/>
            <a:ext cx="8424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Garbling the circuit :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2" name="Text Box 7"/>
          <p:cNvSpPr txBox="1">
            <a:spLocks noChangeArrowheads="1"/>
          </p:cNvSpPr>
          <p:nvPr/>
        </p:nvSpPr>
        <p:spPr bwMode="auto">
          <a:xfrm>
            <a:off x="35496" y="4325034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does the following: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827584" y="1340768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Associate two random indistinguishable keys with each wire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827584" y="1812886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Construct the garbled truth table for each gate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827584" y="2276872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Randomly permute the garbled truth tables and send 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539552" y="2812866"/>
            <a:ext cx="8424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Sending garbled inputs :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827584" y="3276852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sends the keys associated with its inputs 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827584" y="3748970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obliviously sends the keys associated with the inputs of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2" name="Text Box 7"/>
          <p:cNvSpPr txBox="1">
            <a:spLocks noChangeArrowheads="1"/>
          </p:cNvSpPr>
          <p:nvPr/>
        </p:nvSpPr>
        <p:spPr bwMode="auto">
          <a:xfrm>
            <a:off x="539552" y="4757082"/>
            <a:ext cx="8424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Evaluating the garbled circuit :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827584" y="5229200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Decrypts the correct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from each garbled truth table using the pair of keys associated with the gate input wires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4" name="Text Box 7"/>
          <p:cNvSpPr txBox="1">
            <a:spLocks noChangeArrowheads="1"/>
          </p:cNvSpPr>
          <p:nvPr/>
        </p:nvSpPr>
        <p:spPr bwMode="auto">
          <a:xfrm>
            <a:off x="792088" y="6033482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Sends to P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keys obtained corresponding to the output wires and obtain their labels to know the function output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471" grpId="0"/>
      <p:bldP spid="472" grpId="0"/>
      <p:bldP spid="125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848325"/>
            <a:ext cx="8856984" cy="2364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496" y="44624"/>
            <a:ext cx="9649072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ea typeface="+mj-ea"/>
                <a:cs typeface="+mj-cs"/>
              </a:rPr>
              <a:t>Take-home Message</a:t>
            </a:r>
          </a:p>
        </p:txBody>
      </p: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179512" y="980728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 2-PC: fundamental problem in distributed cryptography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41" name="Text Box 7"/>
          <p:cNvSpPr txBox="1">
            <a:spLocks noChangeArrowheads="1"/>
          </p:cNvSpPr>
          <p:nvPr/>
        </p:nvSpPr>
        <p:spPr bwMode="auto">
          <a:xfrm>
            <a:off x="395536" y="1600344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 Extensively studied theoretically over the past three decades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42" name="Text Box 7"/>
          <p:cNvSpPr txBox="1">
            <a:spLocks noChangeArrowheads="1"/>
          </p:cNvSpPr>
          <p:nvPr/>
        </p:nvSpPr>
        <p:spPr bwMode="auto">
          <a:xfrm>
            <a:off x="395536" y="2636912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 Recently grabbed attention of practitioners</a:t>
            </a:r>
            <a:endParaRPr lang="en-US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440613"/>
            <a:ext cx="9217024" cy="3156739"/>
            <a:chOff x="179512" y="3440613"/>
            <a:chExt cx="9217024" cy="3156739"/>
          </a:xfrm>
        </p:grpSpPr>
        <p:sp>
          <p:nvSpPr>
            <p:cNvPr id="14" name="Rounded Rectangle 13"/>
            <p:cNvSpPr/>
            <p:nvPr/>
          </p:nvSpPr>
          <p:spPr>
            <a:xfrm>
              <a:off x="179512" y="3440613"/>
              <a:ext cx="8928992" cy="301272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4491912"/>
                </p:ext>
              </p:extLst>
            </p:nvPr>
          </p:nvGraphicFramePr>
          <p:xfrm>
            <a:off x="4405914" y="6381452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3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914" y="6381452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179512" y="3645024"/>
              <a:ext cx="914501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2600" dirty="0" smtClean="0"/>
                <a:t> Future directions</a:t>
              </a:r>
              <a:endParaRPr lang="en-US" sz="2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323528" y="4217166"/>
              <a:ext cx="84969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600" dirty="0" smtClean="0"/>
                <a:t> Not possible to list down here</a:t>
              </a:r>
              <a:endParaRPr lang="en-US" sz="2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67544" y="4793230"/>
              <a:ext cx="828092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anose="05000000000000000000" pitchFamily="2" charset="2"/>
                <a:buChar char="q"/>
              </a:pPr>
              <a:r>
                <a:rPr lang="en-US" sz="2600" dirty="0" smtClean="0"/>
                <a:t>Will require an entire lecture to list them down !!</a:t>
              </a:r>
              <a:endParaRPr lang="en-US" sz="2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67544" y="5441302"/>
              <a:ext cx="8928992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anose="05000000000000000000" pitchFamily="2" charset="2"/>
                <a:buChar char="q"/>
              </a:pPr>
              <a:r>
                <a:rPr lang="en-US" sz="2600" dirty="0" smtClean="0"/>
                <a:t>See the proceedings of any flagship crypto/security conference --- dedicated sessions for 2-PC </a:t>
              </a:r>
              <a:endParaRPr lang="en-US" sz="26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1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-180528" y="44624"/>
            <a:ext cx="936104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Secure 2PC</a:t>
            </a:r>
          </a:p>
        </p:txBody>
      </p:sp>
      <p:pic>
        <p:nvPicPr>
          <p:cNvPr id="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0482"/>
            <a:ext cx="720080" cy="8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67407"/>
            <a:ext cx="720080" cy="8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106238" y="5408806"/>
            <a:ext cx="8858250" cy="5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Mutually distrusting 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entities with individual private data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107504" y="4297660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IN" kern="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 : x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7524328" y="4293096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IN" kern="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 : y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610294" y="5984870"/>
            <a:ext cx="8390831" cy="75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- Want to compute a joint function of their inputs </a:t>
            </a:r>
            <a:r>
              <a:rPr lang="en-IN" kern="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without revealing 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anything beyond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9" name="Cloud 88"/>
          <p:cNvSpPr/>
          <p:nvPr/>
        </p:nvSpPr>
        <p:spPr>
          <a:xfrm>
            <a:off x="2987824" y="1988840"/>
            <a:ext cx="2952328" cy="1107554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1259632" y="2952378"/>
            <a:ext cx="1728192" cy="4046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5940152" y="2780928"/>
            <a:ext cx="1512168" cy="64807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63888" y="2348880"/>
            <a:ext cx="2160240" cy="571500"/>
            <a:chOff x="3419872" y="3501008"/>
            <a:chExt cx="2160240" cy="571500"/>
          </a:xfrm>
        </p:grpSpPr>
        <p:sp>
          <p:nvSpPr>
            <p:cNvPr id="116" name="Rectangle 115"/>
            <p:cNvSpPr/>
            <p:nvPr/>
          </p:nvSpPr>
          <p:spPr>
            <a:xfrm>
              <a:off x="4499992" y="3573016"/>
              <a:ext cx="576064" cy="288032"/>
            </a:xfrm>
            <a:prstGeom prst="rect">
              <a:avLst/>
            </a:prstGeom>
            <a:solidFill>
              <a:srgbClr val="D2F5F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07904" y="3573016"/>
              <a:ext cx="576064" cy="288032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4" name="Rectangle 2"/>
            <p:cNvSpPr txBox="1">
              <a:spLocks noChangeArrowheads="1"/>
            </p:cNvSpPr>
            <p:nvPr/>
          </p:nvSpPr>
          <p:spPr bwMode="auto">
            <a:xfrm>
              <a:off x="3419872" y="3501008"/>
              <a:ext cx="216024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>
                  <a:latin typeface="Chalkboard" charset="0"/>
                  <a:ea typeface="Chalkboard" charset="0"/>
                  <a:cs typeface="Chalkboard" charset="0"/>
                </a:rPr>
                <a:t>f</a:t>
              </a:r>
              <a:r>
                <a:rPr lang="en-IN" kern="0" dirty="0" smtClean="0">
                  <a:latin typeface="Chalkboard" charset="0"/>
                  <a:ea typeface="Chalkboard" charset="0"/>
                  <a:cs typeface="Chalkboard" charset="0"/>
                </a:rPr>
                <a:t>(  x    ,   y    )</a:t>
              </a:r>
              <a:endParaRPr lang="en-IN" kern="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539552" y="4798313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(x, y)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7596336" y="4869160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(x, y)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  <p:bldP spid="89" grpId="0" animBg="1"/>
      <p:bldP spid="122" grpId="0"/>
      <p:bldP spid="1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Protocol Demonstration : A Larger Circuit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59832" y="1135444"/>
            <a:ext cx="567680" cy="400110"/>
            <a:chOff x="5804520" y="2452826"/>
            <a:chExt cx="567680" cy="400110"/>
          </a:xfrm>
        </p:grpSpPr>
        <p:sp>
          <p:nvSpPr>
            <p:cNvPr id="190" name="Oval 189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804520" y="2452826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572000" y="1175514"/>
            <a:ext cx="576064" cy="400110"/>
            <a:chOff x="5444480" y="2452826"/>
            <a:chExt cx="576064" cy="400110"/>
          </a:xfrm>
        </p:grpSpPr>
        <p:sp>
          <p:nvSpPr>
            <p:cNvPr id="193" name="Oval 192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059832" y="2151688"/>
            <a:ext cx="1944216" cy="495528"/>
            <a:chOff x="1331639" y="2598584"/>
            <a:chExt cx="1944216" cy="495528"/>
          </a:xfrm>
        </p:grpSpPr>
        <p:sp>
          <p:nvSpPr>
            <p:cNvPr id="196" name="Rectangle 195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cxnSp>
        <p:nvCxnSpPr>
          <p:cNvPr id="198" name="Straight Arrow Connector 197"/>
          <p:cNvCxnSpPr>
            <a:stCxn id="193" idx="4"/>
          </p:cNvCxnSpPr>
          <p:nvPr/>
        </p:nvCxnSpPr>
        <p:spPr>
          <a:xfrm flipH="1">
            <a:off x="4786022" y="1575624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0" idx="4"/>
          </p:cNvCxnSpPr>
          <p:nvPr/>
        </p:nvCxnSpPr>
        <p:spPr>
          <a:xfrm flipH="1">
            <a:off x="3271855" y="1535554"/>
            <a:ext cx="2001" cy="66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061941" y="2633712"/>
            <a:ext cx="2002" cy="846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3923928" y="3407762"/>
            <a:ext cx="1944216" cy="495528"/>
            <a:chOff x="1331639" y="2598584"/>
            <a:chExt cx="1944216" cy="495528"/>
          </a:xfrm>
        </p:grpSpPr>
        <p:sp>
          <p:nvSpPr>
            <p:cNvPr id="202" name="Rectangle 201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508104" y="1175514"/>
            <a:ext cx="576064" cy="400110"/>
            <a:chOff x="5444480" y="2452826"/>
            <a:chExt cx="576064" cy="400110"/>
          </a:xfrm>
        </p:grpSpPr>
        <p:sp>
          <p:nvSpPr>
            <p:cNvPr id="205" name="Oval 204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>
            <a:off x="5724128" y="1586324"/>
            <a:ext cx="0" cy="1859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938422" y="3911818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203848" y="1679570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20017" y="1679570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28129" y="228757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4071945" y="2863636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4936041" y="3943756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5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(a, b)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8232496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(c)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627784" y="1340768"/>
            <a:ext cx="464052" cy="459016"/>
            <a:chOff x="3099836" y="3090446"/>
            <a:chExt cx="464052" cy="459016"/>
          </a:xfrm>
        </p:grpSpPr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595780" y="1772816"/>
            <a:ext cx="464052" cy="459016"/>
            <a:chOff x="3099836" y="3090446"/>
            <a:chExt cx="464052" cy="459016"/>
          </a:xfrm>
        </p:grpSpPr>
        <p:sp>
          <p:nvSpPr>
            <p:cNvPr id="22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251964" y="1340768"/>
            <a:ext cx="464052" cy="459016"/>
            <a:chOff x="3099836" y="3090446"/>
            <a:chExt cx="464052" cy="459016"/>
          </a:xfrm>
        </p:grpSpPr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251964" y="1745848"/>
            <a:ext cx="464052" cy="459016"/>
            <a:chOff x="3099836" y="3090446"/>
            <a:chExt cx="464052" cy="459016"/>
          </a:xfrm>
        </p:grpSpPr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260076" y="2204864"/>
            <a:ext cx="464052" cy="459016"/>
            <a:chOff x="3099836" y="3090446"/>
            <a:chExt cx="464052" cy="459016"/>
          </a:xfrm>
        </p:grpSpPr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260076" y="2681952"/>
            <a:ext cx="464052" cy="459016"/>
            <a:chOff x="3099836" y="3090446"/>
            <a:chExt cx="464052" cy="459016"/>
          </a:xfrm>
        </p:grpSpPr>
        <p:sp>
          <p:nvSpPr>
            <p:cNvPr id="23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3635896" y="2564904"/>
            <a:ext cx="464052" cy="459016"/>
            <a:chOff x="3099836" y="3090446"/>
            <a:chExt cx="464052" cy="459016"/>
          </a:xfrm>
        </p:grpSpPr>
        <p:sp>
          <p:nvSpPr>
            <p:cNvPr id="23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3603892" y="2969984"/>
            <a:ext cx="464052" cy="459016"/>
            <a:chOff x="3099836" y="3090446"/>
            <a:chExt cx="464052" cy="459016"/>
          </a:xfrm>
        </p:grpSpPr>
        <p:sp>
          <p:nvSpPr>
            <p:cNvPr id="24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467988" y="3861048"/>
            <a:ext cx="464052" cy="459016"/>
            <a:chOff x="3099836" y="3090446"/>
            <a:chExt cx="464052" cy="459016"/>
          </a:xfrm>
        </p:grpSpPr>
        <p:sp>
          <p:nvSpPr>
            <p:cNvPr id="24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4467988" y="4266128"/>
            <a:ext cx="464052" cy="459016"/>
            <a:chOff x="3099836" y="3090446"/>
            <a:chExt cx="464052" cy="459016"/>
          </a:xfrm>
        </p:grpSpPr>
        <p:sp>
          <p:nvSpPr>
            <p:cNvPr id="2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179512" y="1556792"/>
            <a:ext cx="464052" cy="459016"/>
            <a:chOff x="3099836" y="3090446"/>
            <a:chExt cx="464052" cy="459016"/>
          </a:xfrm>
        </p:grpSpPr>
        <p:sp>
          <p:nvSpPr>
            <p:cNvPr id="25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k</a:t>
              </a:r>
              <a:r>
                <a:rPr lang="en-US" sz="2400" baseline="-25000" dirty="0" err="1" smtClean="0"/>
                <a:t>i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51" name="Text Box 7"/>
            <p:cNvSpPr txBox="1">
              <a:spLocks noChangeArrowheads="1"/>
            </p:cNvSpPr>
            <p:nvPr/>
          </p:nvSpPr>
          <p:spPr bwMode="auto">
            <a:xfrm>
              <a:off x="3227850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b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683568" y="1556792"/>
            <a:ext cx="783704" cy="459016"/>
            <a:chOff x="3099836" y="3090446"/>
            <a:chExt cx="783704" cy="459016"/>
          </a:xfrm>
        </p:grpSpPr>
        <p:sp>
          <p:nvSpPr>
            <p:cNvPr id="25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k</a:t>
              </a:r>
              <a:r>
                <a:rPr lang="en-US" sz="2400" baseline="-25000" dirty="0" err="1" smtClean="0"/>
                <a:t>i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54" name="Text Box 7"/>
            <p:cNvSpPr txBox="1">
              <a:spLocks noChangeArrowheads="1"/>
            </p:cNvSpPr>
            <p:nvPr/>
          </p:nvSpPr>
          <p:spPr bwMode="auto">
            <a:xfrm>
              <a:off x="3227850" y="3090446"/>
              <a:ext cx="6556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1-b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55" name="Text Box 7"/>
          <p:cNvSpPr txBox="1">
            <a:spLocks noChangeArrowheads="1"/>
          </p:cNvSpPr>
          <p:nvPr/>
        </p:nvSpPr>
        <p:spPr bwMode="auto">
          <a:xfrm>
            <a:off x="107504" y="2236802"/>
            <a:ext cx="23042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Random n-bit keys associated with wire </a:t>
            </a:r>
            <a:r>
              <a:rPr lang="en-US" sz="2000" dirty="0" err="1" smtClean="0"/>
              <a:t>w</a:t>
            </a:r>
            <a:r>
              <a:rPr lang="en-US" sz="2400" baseline="-25000" dirty="0" err="1" smtClean="0"/>
              <a:t>i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140" y="2698468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Protocol Demonstration : A Larger Circuit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59832" y="692696"/>
            <a:ext cx="567680" cy="400110"/>
            <a:chOff x="5804520" y="2452826"/>
            <a:chExt cx="567680" cy="400110"/>
          </a:xfrm>
        </p:grpSpPr>
        <p:sp>
          <p:nvSpPr>
            <p:cNvPr id="190" name="Oval 189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804520" y="2452826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572000" y="732766"/>
            <a:ext cx="576064" cy="400110"/>
            <a:chOff x="5444480" y="2452826"/>
            <a:chExt cx="576064" cy="400110"/>
          </a:xfrm>
        </p:grpSpPr>
        <p:sp>
          <p:nvSpPr>
            <p:cNvPr id="193" name="Oval 192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059832" y="1708940"/>
            <a:ext cx="1944216" cy="495528"/>
            <a:chOff x="1331639" y="2598584"/>
            <a:chExt cx="1944216" cy="495528"/>
          </a:xfrm>
        </p:grpSpPr>
        <p:sp>
          <p:nvSpPr>
            <p:cNvPr id="196" name="Rectangle 195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cxnSp>
        <p:nvCxnSpPr>
          <p:cNvPr id="198" name="Straight Arrow Connector 197"/>
          <p:cNvCxnSpPr>
            <a:stCxn id="193" idx="4"/>
          </p:cNvCxnSpPr>
          <p:nvPr/>
        </p:nvCxnSpPr>
        <p:spPr>
          <a:xfrm flipH="1">
            <a:off x="4786022" y="1132876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0" idx="4"/>
          </p:cNvCxnSpPr>
          <p:nvPr/>
        </p:nvCxnSpPr>
        <p:spPr>
          <a:xfrm flipH="1">
            <a:off x="3271855" y="1092806"/>
            <a:ext cx="2001" cy="66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061941" y="2190964"/>
            <a:ext cx="2002" cy="846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3923928" y="2965014"/>
            <a:ext cx="1944216" cy="495528"/>
            <a:chOff x="1331639" y="2598584"/>
            <a:chExt cx="1944216" cy="495528"/>
          </a:xfrm>
        </p:grpSpPr>
        <p:sp>
          <p:nvSpPr>
            <p:cNvPr id="202" name="Rectangle 201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508104" y="732766"/>
            <a:ext cx="576064" cy="400110"/>
            <a:chOff x="5444480" y="2452826"/>
            <a:chExt cx="576064" cy="400110"/>
          </a:xfrm>
        </p:grpSpPr>
        <p:sp>
          <p:nvSpPr>
            <p:cNvPr id="205" name="Oval 204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>
            <a:off x="5724128" y="1143576"/>
            <a:ext cx="0" cy="1859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938422" y="3469070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203848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20017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28129" y="1844824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4071945" y="242088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4936041" y="350100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5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(a, b)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8232496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(c)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627784" y="898020"/>
            <a:ext cx="464052" cy="459016"/>
            <a:chOff x="3099836" y="3090446"/>
            <a:chExt cx="464052" cy="459016"/>
          </a:xfrm>
        </p:grpSpPr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595780" y="1330068"/>
            <a:ext cx="464052" cy="459016"/>
            <a:chOff x="3099836" y="3090446"/>
            <a:chExt cx="464052" cy="459016"/>
          </a:xfrm>
        </p:grpSpPr>
        <p:sp>
          <p:nvSpPr>
            <p:cNvPr id="22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251964" y="898020"/>
            <a:ext cx="464052" cy="459016"/>
            <a:chOff x="3099836" y="3090446"/>
            <a:chExt cx="464052" cy="459016"/>
          </a:xfrm>
        </p:grpSpPr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251964" y="1303100"/>
            <a:ext cx="464052" cy="459016"/>
            <a:chOff x="3099836" y="3090446"/>
            <a:chExt cx="464052" cy="459016"/>
          </a:xfrm>
        </p:grpSpPr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260076" y="1762116"/>
            <a:ext cx="464052" cy="459016"/>
            <a:chOff x="3099836" y="3090446"/>
            <a:chExt cx="464052" cy="459016"/>
          </a:xfrm>
        </p:grpSpPr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260076" y="2239204"/>
            <a:ext cx="464052" cy="459016"/>
            <a:chOff x="3099836" y="3090446"/>
            <a:chExt cx="464052" cy="459016"/>
          </a:xfrm>
        </p:grpSpPr>
        <p:sp>
          <p:nvSpPr>
            <p:cNvPr id="23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3635896" y="2122156"/>
            <a:ext cx="464052" cy="459016"/>
            <a:chOff x="3099836" y="3090446"/>
            <a:chExt cx="464052" cy="459016"/>
          </a:xfrm>
        </p:grpSpPr>
        <p:sp>
          <p:nvSpPr>
            <p:cNvPr id="23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3603892" y="2527236"/>
            <a:ext cx="464052" cy="459016"/>
            <a:chOff x="3099836" y="3090446"/>
            <a:chExt cx="464052" cy="459016"/>
          </a:xfrm>
        </p:grpSpPr>
        <p:sp>
          <p:nvSpPr>
            <p:cNvPr id="24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467988" y="3418300"/>
            <a:ext cx="464052" cy="459016"/>
            <a:chOff x="3099836" y="3090446"/>
            <a:chExt cx="464052" cy="459016"/>
          </a:xfrm>
        </p:grpSpPr>
        <p:sp>
          <p:nvSpPr>
            <p:cNvPr id="24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4467988" y="3823380"/>
            <a:ext cx="464052" cy="459016"/>
            <a:chOff x="3099836" y="3090446"/>
            <a:chExt cx="464052" cy="459016"/>
          </a:xfrm>
        </p:grpSpPr>
        <p:sp>
          <p:nvSpPr>
            <p:cNvPr id="2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9904" y="2708920"/>
            <a:ext cx="3015952" cy="611743"/>
            <a:chOff x="691952" y="5610726"/>
            <a:chExt cx="3015952" cy="611743"/>
          </a:xfrm>
        </p:grpSpPr>
        <p:grpSp>
          <p:nvGrpSpPr>
            <p:cNvPr id="72" name="Group 7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1520" y="3249305"/>
            <a:ext cx="3015952" cy="611743"/>
            <a:chOff x="691952" y="5610726"/>
            <a:chExt cx="3015952" cy="611743"/>
          </a:xfrm>
        </p:grpSpPr>
        <p:grpSp>
          <p:nvGrpSpPr>
            <p:cNvPr id="89" name="Group 88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251520" y="3717032"/>
            <a:ext cx="3015952" cy="611743"/>
            <a:chOff x="691952" y="5610726"/>
            <a:chExt cx="3015952" cy="61174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22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1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251520" y="4257417"/>
            <a:ext cx="3015952" cy="611743"/>
            <a:chOff x="691952" y="5610726"/>
            <a:chExt cx="3015952" cy="611743"/>
          </a:xfrm>
        </p:grpSpPr>
        <p:grpSp>
          <p:nvGrpSpPr>
            <p:cNvPr id="125" name="Group 12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3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37" name="Text Box 7"/>
          <p:cNvSpPr txBox="1">
            <a:spLocks noChangeArrowheads="1"/>
          </p:cNvSpPr>
          <p:nvPr/>
        </p:nvSpPr>
        <p:spPr bwMode="auto">
          <a:xfrm>
            <a:off x="795964" y="2164794"/>
            <a:ext cx="1471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Garbled G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2816470">
            <a:off x="2595815" y="2166351"/>
            <a:ext cx="360040" cy="542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947436" y="4538738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2924200" y="4549190"/>
            <a:ext cx="3015952" cy="611743"/>
            <a:chOff x="691952" y="5610726"/>
            <a:chExt cx="3015952" cy="611743"/>
          </a:xfrm>
        </p:grpSpPr>
        <p:grpSp>
          <p:nvGrpSpPr>
            <p:cNvPr id="141" name="Group 14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4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2915816" y="5089575"/>
            <a:ext cx="3015952" cy="611743"/>
            <a:chOff x="691952" y="5610726"/>
            <a:chExt cx="3015952" cy="611743"/>
          </a:xfrm>
        </p:grpSpPr>
        <p:grpSp>
          <p:nvGrpSpPr>
            <p:cNvPr id="153" name="Group 15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6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2915816" y="5557302"/>
            <a:ext cx="3015952" cy="611743"/>
            <a:chOff x="691952" y="5610726"/>
            <a:chExt cx="3015952" cy="611743"/>
          </a:xfrm>
        </p:grpSpPr>
        <p:grpSp>
          <p:nvGrpSpPr>
            <p:cNvPr id="165" name="Group 16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7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2915816" y="6097687"/>
            <a:ext cx="3015952" cy="611743"/>
            <a:chOff x="691952" y="5610726"/>
            <a:chExt cx="3015952" cy="611743"/>
          </a:xfrm>
        </p:grpSpPr>
        <p:grpSp>
          <p:nvGrpSpPr>
            <p:cNvPr id="177" name="Group 17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8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8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88" name="Text Box 7"/>
          <p:cNvSpPr txBox="1">
            <a:spLocks noChangeArrowheads="1"/>
          </p:cNvSpPr>
          <p:nvPr/>
        </p:nvSpPr>
        <p:spPr bwMode="auto">
          <a:xfrm>
            <a:off x="1403648" y="5621178"/>
            <a:ext cx="1471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Garbled G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22" name="Down Arrow 221"/>
          <p:cNvSpPr/>
          <p:nvPr/>
        </p:nvSpPr>
        <p:spPr>
          <a:xfrm rot="1863300">
            <a:off x="3527012" y="3625499"/>
            <a:ext cx="425158" cy="678574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7" grpId="0"/>
      <p:bldP spid="4" grpId="0" animBg="1"/>
      <p:bldP spid="139" grpId="0" animBg="1"/>
      <p:bldP spid="188" grpId="0"/>
      <p:bldP spid="2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132" y="2050396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Protocol Demonstration : A Larger Circuit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59832" y="692696"/>
            <a:ext cx="567680" cy="400110"/>
            <a:chOff x="5804520" y="2452826"/>
            <a:chExt cx="567680" cy="400110"/>
          </a:xfrm>
        </p:grpSpPr>
        <p:sp>
          <p:nvSpPr>
            <p:cNvPr id="190" name="Oval 189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804520" y="2452826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572000" y="732766"/>
            <a:ext cx="576064" cy="400110"/>
            <a:chOff x="5444480" y="2452826"/>
            <a:chExt cx="576064" cy="400110"/>
          </a:xfrm>
        </p:grpSpPr>
        <p:sp>
          <p:nvSpPr>
            <p:cNvPr id="193" name="Oval 192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059832" y="1708940"/>
            <a:ext cx="1944216" cy="495528"/>
            <a:chOff x="1331639" y="2598584"/>
            <a:chExt cx="1944216" cy="495528"/>
          </a:xfrm>
        </p:grpSpPr>
        <p:sp>
          <p:nvSpPr>
            <p:cNvPr id="196" name="Rectangle 195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cxnSp>
        <p:nvCxnSpPr>
          <p:cNvPr id="198" name="Straight Arrow Connector 197"/>
          <p:cNvCxnSpPr>
            <a:stCxn id="193" idx="4"/>
          </p:cNvCxnSpPr>
          <p:nvPr/>
        </p:nvCxnSpPr>
        <p:spPr>
          <a:xfrm flipH="1">
            <a:off x="4786022" y="1132876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0" idx="4"/>
          </p:cNvCxnSpPr>
          <p:nvPr/>
        </p:nvCxnSpPr>
        <p:spPr>
          <a:xfrm flipH="1">
            <a:off x="3271855" y="1092806"/>
            <a:ext cx="2001" cy="66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061941" y="2190964"/>
            <a:ext cx="2002" cy="846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3923928" y="2965014"/>
            <a:ext cx="1944216" cy="495528"/>
            <a:chOff x="1331639" y="2598584"/>
            <a:chExt cx="1944216" cy="495528"/>
          </a:xfrm>
        </p:grpSpPr>
        <p:sp>
          <p:nvSpPr>
            <p:cNvPr id="202" name="Rectangle 201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508104" y="732766"/>
            <a:ext cx="576064" cy="400110"/>
            <a:chOff x="5444480" y="2452826"/>
            <a:chExt cx="576064" cy="400110"/>
          </a:xfrm>
        </p:grpSpPr>
        <p:sp>
          <p:nvSpPr>
            <p:cNvPr id="205" name="Oval 204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>
            <a:off x="5724128" y="1143576"/>
            <a:ext cx="0" cy="1859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938422" y="3469070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203848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20017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28129" y="1844824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4071945" y="242088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4936041" y="350100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5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(a, b)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8232496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(c)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627784" y="898020"/>
            <a:ext cx="464052" cy="459016"/>
            <a:chOff x="3099836" y="3090446"/>
            <a:chExt cx="464052" cy="459016"/>
          </a:xfrm>
        </p:grpSpPr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595780" y="1330068"/>
            <a:ext cx="464052" cy="459016"/>
            <a:chOff x="3099836" y="3090446"/>
            <a:chExt cx="464052" cy="459016"/>
          </a:xfrm>
        </p:grpSpPr>
        <p:sp>
          <p:nvSpPr>
            <p:cNvPr id="22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251964" y="898020"/>
            <a:ext cx="464052" cy="459016"/>
            <a:chOff x="3099836" y="3090446"/>
            <a:chExt cx="464052" cy="459016"/>
          </a:xfrm>
        </p:grpSpPr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251964" y="1303100"/>
            <a:ext cx="464052" cy="459016"/>
            <a:chOff x="3099836" y="3090446"/>
            <a:chExt cx="464052" cy="459016"/>
          </a:xfrm>
        </p:grpSpPr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260076" y="1762116"/>
            <a:ext cx="464052" cy="459016"/>
            <a:chOff x="3099836" y="3090446"/>
            <a:chExt cx="464052" cy="459016"/>
          </a:xfrm>
        </p:grpSpPr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260076" y="2239204"/>
            <a:ext cx="464052" cy="459016"/>
            <a:chOff x="3099836" y="3090446"/>
            <a:chExt cx="464052" cy="459016"/>
          </a:xfrm>
        </p:grpSpPr>
        <p:sp>
          <p:nvSpPr>
            <p:cNvPr id="23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3635896" y="2122156"/>
            <a:ext cx="464052" cy="459016"/>
            <a:chOff x="3099836" y="3090446"/>
            <a:chExt cx="464052" cy="459016"/>
          </a:xfrm>
        </p:grpSpPr>
        <p:sp>
          <p:nvSpPr>
            <p:cNvPr id="23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3603892" y="2527236"/>
            <a:ext cx="464052" cy="459016"/>
            <a:chOff x="3099836" y="3090446"/>
            <a:chExt cx="464052" cy="459016"/>
          </a:xfrm>
        </p:grpSpPr>
        <p:sp>
          <p:nvSpPr>
            <p:cNvPr id="24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467988" y="3418300"/>
            <a:ext cx="464052" cy="459016"/>
            <a:chOff x="3099836" y="3090446"/>
            <a:chExt cx="464052" cy="459016"/>
          </a:xfrm>
        </p:grpSpPr>
        <p:sp>
          <p:nvSpPr>
            <p:cNvPr id="24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4467988" y="3823380"/>
            <a:ext cx="464052" cy="459016"/>
            <a:chOff x="3099836" y="3090446"/>
            <a:chExt cx="464052" cy="459016"/>
          </a:xfrm>
        </p:grpSpPr>
        <p:sp>
          <p:nvSpPr>
            <p:cNvPr id="2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896" y="2060848"/>
            <a:ext cx="3015952" cy="611743"/>
            <a:chOff x="691952" y="5610726"/>
            <a:chExt cx="3015952" cy="611743"/>
          </a:xfrm>
        </p:grpSpPr>
        <p:grpSp>
          <p:nvGrpSpPr>
            <p:cNvPr id="72" name="Group 7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79512" y="2601233"/>
            <a:ext cx="3015952" cy="611743"/>
            <a:chOff x="691952" y="5610726"/>
            <a:chExt cx="3015952" cy="611743"/>
          </a:xfrm>
        </p:grpSpPr>
        <p:grpSp>
          <p:nvGrpSpPr>
            <p:cNvPr id="89" name="Group 88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79512" y="3068960"/>
            <a:ext cx="3015952" cy="611743"/>
            <a:chOff x="691952" y="5610726"/>
            <a:chExt cx="3015952" cy="61174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22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1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79512" y="3609345"/>
            <a:ext cx="3015952" cy="611743"/>
            <a:chOff x="691952" y="5610726"/>
            <a:chExt cx="3015952" cy="611743"/>
          </a:xfrm>
        </p:grpSpPr>
        <p:grpSp>
          <p:nvGrpSpPr>
            <p:cNvPr id="125" name="Group 12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3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39" name="Rectangle 138"/>
          <p:cNvSpPr/>
          <p:nvPr/>
        </p:nvSpPr>
        <p:spPr>
          <a:xfrm>
            <a:off x="211132" y="4437112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87896" y="4447564"/>
            <a:ext cx="3015952" cy="611743"/>
            <a:chOff x="691952" y="5610726"/>
            <a:chExt cx="3015952" cy="611743"/>
          </a:xfrm>
        </p:grpSpPr>
        <p:grpSp>
          <p:nvGrpSpPr>
            <p:cNvPr id="141" name="Group 14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4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179512" y="4987949"/>
            <a:ext cx="3015952" cy="611743"/>
            <a:chOff x="691952" y="5610726"/>
            <a:chExt cx="3015952" cy="611743"/>
          </a:xfrm>
        </p:grpSpPr>
        <p:grpSp>
          <p:nvGrpSpPr>
            <p:cNvPr id="153" name="Group 15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6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79512" y="5455676"/>
            <a:ext cx="3015952" cy="611743"/>
            <a:chOff x="691952" y="5610726"/>
            <a:chExt cx="3015952" cy="611743"/>
          </a:xfrm>
        </p:grpSpPr>
        <p:grpSp>
          <p:nvGrpSpPr>
            <p:cNvPr id="165" name="Group 16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7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179512" y="5996061"/>
            <a:ext cx="3015952" cy="611743"/>
            <a:chOff x="691952" y="5610726"/>
            <a:chExt cx="3015952" cy="611743"/>
          </a:xfrm>
        </p:grpSpPr>
        <p:grpSp>
          <p:nvGrpSpPr>
            <p:cNvPr id="177" name="Group 17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8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8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49" name="Rectangle 248"/>
          <p:cNvSpPr/>
          <p:nvPr/>
        </p:nvSpPr>
        <p:spPr>
          <a:xfrm>
            <a:off x="6403820" y="2060848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380584" y="2601233"/>
            <a:ext cx="3015952" cy="611743"/>
            <a:chOff x="691952" y="5610726"/>
            <a:chExt cx="3015952" cy="611743"/>
          </a:xfrm>
        </p:grpSpPr>
        <p:grpSp>
          <p:nvGrpSpPr>
            <p:cNvPr id="251" name="Group 25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2" name="Rectangle 25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5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6372200" y="3609345"/>
            <a:ext cx="3015952" cy="611743"/>
            <a:chOff x="691952" y="5610726"/>
            <a:chExt cx="3015952" cy="611743"/>
          </a:xfrm>
        </p:grpSpPr>
        <p:grpSp>
          <p:nvGrpSpPr>
            <p:cNvPr id="263" name="Group 26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64" name="Rectangle 26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6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74" name="Group 273"/>
          <p:cNvGrpSpPr/>
          <p:nvPr/>
        </p:nvGrpSpPr>
        <p:grpSpPr>
          <a:xfrm>
            <a:off x="6380584" y="2097177"/>
            <a:ext cx="3015952" cy="611743"/>
            <a:chOff x="691952" y="5610726"/>
            <a:chExt cx="3015952" cy="611743"/>
          </a:xfrm>
        </p:grpSpPr>
        <p:grpSp>
          <p:nvGrpSpPr>
            <p:cNvPr id="275" name="Group 27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8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76" name="Rectangle 27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8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6372200" y="3140968"/>
            <a:ext cx="3015952" cy="611743"/>
            <a:chOff x="691952" y="5610726"/>
            <a:chExt cx="3015952" cy="611743"/>
          </a:xfrm>
        </p:grpSpPr>
        <p:grpSp>
          <p:nvGrpSpPr>
            <p:cNvPr id="287" name="Group 28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9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88" name="Rectangle 28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9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98" name="Rectangle 297"/>
          <p:cNvSpPr/>
          <p:nvPr/>
        </p:nvSpPr>
        <p:spPr>
          <a:xfrm>
            <a:off x="6403820" y="4447564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/>
          <p:cNvGrpSpPr/>
          <p:nvPr/>
        </p:nvGrpSpPr>
        <p:grpSpPr>
          <a:xfrm>
            <a:off x="6380584" y="4977497"/>
            <a:ext cx="3015952" cy="611743"/>
            <a:chOff x="691952" y="5610726"/>
            <a:chExt cx="3015952" cy="611743"/>
          </a:xfrm>
        </p:grpSpPr>
        <p:grpSp>
          <p:nvGrpSpPr>
            <p:cNvPr id="300" name="Group 299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0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1" name="Rectangle 300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0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0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11" name="Group 310"/>
          <p:cNvGrpSpPr/>
          <p:nvPr/>
        </p:nvGrpSpPr>
        <p:grpSpPr>
          <a:xfrm>
            <a:off x="6380584" y="4473441"/>
            <a:ext cx="3015952" cy="611743"/>
            <a:chOff x="691952" y="5610726"/>
            <a:chExt cx="3015952" cy="611743"/>
          </a:xfrm>
        </p:grpSpPr>
        <p:grpSp>
          <p:nvGrpSpPr>
            <p:cNvPr id="312" name="Group 31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2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3" name="Rectangle 312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15" name="Group 314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1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1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23" name="Group 322"/>
          <p:cNvGrpSpPr/>
          <p:nvPr/>
        </p:nvGrpSpPr>
        <p:grpSpPr>
          <a:xfrm>
            <a:off x="6372200" y="5481553"/>
            <a:ext cx="3015952" cy="611743"/>
            <a:chOff x="691952" y="5610726"/>
            <a:chExt cx="3015952" cy="611743"/>
          </a:xfrm>
        </p:grpSpPr>
        <p:grpSp>
          <p:nvGrpSpPr>
            <p:cNvPr id="324" name="Group 323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33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25" name="Rectangle 324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2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6372200" y="6006513"/>
            <a:ext cx="3015952" cy="611743"/>
            <a:chOff x="691952" y="5610726"/>
            <a:chExt cx="3015952" cy="611743"/>
          </a:xfrm>
        </p:grpSpPr>
        <p:grpSp>
          <p:nvGrpSpPr>
            <p:cNvPr id="336" name="Group 335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4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39" name="Group 338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4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4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pic>
        <p:nvPicPr>
          <p:cNvPr id="347" name="Picture 3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12958"/>
            <a:ext cx="2520280" cy="885956"/>
          </a:xfrm>
          <a:prstGeom prst="rect">
            <a:avLst/>
          </a:prstGeom>
        </p:spPr>
      </p:pic>
      <p:sp>
        <p:nvSpPr>
          <p:cNvPr id="348" name="Rectangle 347"/>
          <p:cNvSpPr/>
          <p:nvPr/>
        </p:nvSpPr>
        <p:spPr>
          <a:xfrm>
            <a:off x="3530108" y="5651956"/>
            <a:ext cx="2626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Random shuffling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793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98" grpId="0" animBg="1"/>
      <p:bldP spid="3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132" y="2050396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Protocol Demonstration : A Larger Circuit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59832" y="692696"/>
            <a:ext cx="567680" cy="400110"/>
            <a:chOff x="5804520" y="2452826"/>
            <a:chExt cx="567680" cy="400110"/>
          </a:xfrm>
        </p:grpSpPr>
        <p:sp>
          <p:nvSpPr>
            <p:cNvPr id="190" name="Oval 189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804520" y="2452826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572000" y="732766"/>
            <a:ext cx="576064" cy="400110"/>
            <a:chOff x="5444480" y="2452826"/>
            <a:chExt cx="576064" cy="400110"/>
          </a:xfrm>
        </p:grpSpPr>
        <p:sp>
          <p:nvSpPr>
            <p:cNvPr id="193" name="Oval 192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059832" y="1708940"/>
            <a:ext cx="1944216" cy="495528"/>
            <a:chOff x="1331639" y="2598584"/>
            <a:chExt cx="1944216" cy="495528"/>
          </a:xfrm>
        </p:grpSpPr>
        <p:sp>
          <p:nvSpPr>
            <p:cNvPr id="196" name="Rectangle 195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cxnSp>
        <p:nvCxnSpPr>
          <p:cNvPr id="198" name="Straight Arrow Connector 197"/>
          <p:cNvCxnSpPr>
            <a:stCxn id="193" idx="4"/>
          </p:cNvCxnSpPr>
          <p:nvPr/>
        </p:nvCxnSpPr>
        <p:spPr>
          <a:xfrm flipH="1">
            <a:off x="4786022" y="1132876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0" idx="4"/>
          </p:cNvCxnSpPr>
          <p:nvPr/>
        </p:nvCxnSpPr>
        <p:spPr>
          <a:xfrm flipH="1">
            <a:off x="3271855" y="1092806"/>
            <a:ext cx="2001" cy="66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061941" y="2190964"/>
            <a:ext cx="2002" cy="846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3923928" y="2965014"/>
            <a:ext cx="1944216" cy="495528"/>
            <a:chOff x="1331639" y="2598584"/>
            <a:chExt cx="1944216" cy="495528"/>
          </a:xfrm>
        </p:grpSpPr>
        <p:sp>
          <p:nvSpPr>
            <p:cNvPr id="202" name="Rectangle 201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508104" y="732766"/>
            <a:ext cx="576064" cy="400110"/>
            <a:chOff x="5444480" y="2452826"/>
            <a:chExt cx="576064" cy="400110"/>
          </a:xfrm>
        </p:grpSpPr>
        <p:sp>
          <p:nvSpPr>
            <p:cNvPr id="205" name="Oval 204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>
            <a:off x="5724128" y="1143576"/>
            <a:ext cx="0" cy="1859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938422" y="3469070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203848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20017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28129" y="1844824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4071945" y="242088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4936041" y="350100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5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(a, b)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8232496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(c)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627784" y="898020"/>
            <a:ext cx="464052" cy="459016"/>
            <a:chOff x="3099836" y="3090446"/>
            <a:chExt cx="464052" cy="459016"/>
          </a:xfrm>
        </p:grpSpPr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595780" y="1330068"/>
            <a:ext cx="464052" cy="459016"/>
            <a:chOff x="3099836" y="3090446"/>
            <a:chExt cx="464052" cy="459016"/>
          </a:xfrm>
        </p:grpSpPr>
        <p:sp>
          <p:nvSpPr>
            <p:cNvPr id="22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251964" y="898020"/>
            <a:ext cx="464052" cy="459016"/>
            <a:chOff x="3099836" y="3090446"/>
            <a:chExt cx="464052" cy="459016"/>
          </a:xfrm>
        </p:grpSpPr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251964" y="1303100"/>
            <a:ext cx="464052" cy="459016"/>
            <a:chOff x="3099836" y="3090446"/>
            <a:chExt cx="464052" cy="459016"/>
          </a:xfrm>
        </p:grpSpPr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260076" y="1762116"/>
            <a:ext cx="464052" cy="459016"/>
            <a:chOff x="3099836" y="3090446"/>
            <a:chExt cx="464052" cy="459016"/>
          </a:xfrm>
        </p:grpSpPr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260076" y="2239204"/>
            <a:ext cx="464052" cy="459016"/>
            <a:chOff x="3099836" y="3090446"/>
            <a:chExt cx="464052" cy="459016"/>
          </a:xfrm>
        </p:grpSpPr>
        <p:sp>
          <p:nvSpPr>
            <p:cNvPr id="23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3635896" y="2122156"/>
            <a:ext cx="464052" cy="459016"/>
            <a:chOff x="3099836" y="3090446"/>
            <a:chExt cx="464052" cy="459016"/>
          </a:xfrm>
        </p:grpSpPr>
        <p:sp>
          <p:nvSpPr>
            <p:cNvPr id="23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3603892" y="2527236"/>
            <a:ext cx="464052" cy="459016"/>
            <a:chOff x="3099836" y="3090446"/>
            <a:chExt cx="464052" cy="459016"/>
          </a:xfrm>
        </p:grpSpPr>
        <p:sp>
          <p:nvSpPr>
            <p:cNvPr id="24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467988" y="3418300"/>
            <a:ext cx="464052" cy="459016"/>
            <a:chOff x="3099836" y="3090446"/>
            <a:chExt cx="464052" cy="459016"/>
          </a:xfrm>
        </p:grpSpPr>
        <p:sp>
          <p:nvSpPr>
            <p:cNvPr id="24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4467988" y="3823380"/>
            <a:ext cx="464052" cy="459016"/>
            <a:chOff x="3099836" y="3090446"/>
            <a:chExt cx="464052" cy="459016"/>
          </a:xfrm>
        </p:grpSpPr>
        <p:sp>
          <p:nvSpPr>
            <p:cNvPr id="24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896" y="2060848"/>
            <a:ext cx="3015952" cy="611743"/>
            <a:chOff x="691952" y="5610726"/>
            <a:chExt cx="3015952" cy="611743"/>
          </a:xfrm>
        </p:grpSpPr>
        <p:grpSp>
          <p:nvGrpSpPr>
            <p:cNvPr id="72" name="Group 7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79512" y="2601233"/>
            <a:ext cx="3015952" cy="611743"/>
            <a:chOff x="691952" y="5610726"/>
            <a:chExt cx="3015952" cy="611743"/>
          </a:xfrm>
        </p:grpSpPr>
        <p:grpSp>
          <p:nvGrpSpPr>
            <p:cNvPr id="89" name="Group 88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79512" y="3068960"/>
            <a:ext cx="3015952" cy="611743"/>
            <a:chOff x="691952" y="5610726"/>
            <a:chExt cx="3015952" cy="61174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22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1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79512" y="3609345"/>
            <a:ext cx="3015952" cy="611743"/>
            <a:chOff x="691952" y="5610726"/>
            <a:chExt cx="3015952" cy="611743"/>
          </a:xfrm>
        </p:grpSpPr>
        <p:grpSp>
          <p:nvGrpSpPr>
            <p:cNvPr id="125" name="Group 12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3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39" name="Rectangle 138"/>
          <p:cNvSpPr/>
          <p:nvPr/>
        </p:nvSpPr>
        <p:spPr>
          <a:xfrm>
            <a:off x="211132" y="4437112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87896" y="4447564"/>
            <a:ext cx="3015952" cy="611743"/>
            <a:chOff x="691952" y="5610726"/>
            <a:chExt cx="3015952" cy="611743"/>
          </a:xfrm>
        </p:grpSpPr>
        <p:grpSp>
          <p:nvGrpSpPr>
            <p:cNvPr id="141" name="Group 14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4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179512" y="4987949"/>
            <a:ext cx="3015952" cy="611743"/>
            <a:chOff x="691952" y="5610726"/>
            <a:chExt cx="3015952" cy="611743"/>
          </a:xfrm>
        </p:grpSpPr>
        <p:grpSp>
          <p:nvGrpSpPr>
            <p:cNvPr id="153" name="Group 15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6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79512" y="5455676"/>
            <a:ext cx="3015952" cy="611743"/>
            <a:chOff x="691952" y="5610726"/>
            <a:chExt cx="3015952" cy="611743"/>
          </a:xfrm>
        </p:grpSpPr>
        <p:grpSp>
          <p:nvGrpSpPr>
            <p:cNvPr id="165" name="Group 16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7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179512" y="5996061"/>
            <a:ext cx="3015952" cy="611743"/>
            <a:chOff x="691952" y="5610726"/>
            <a:chExt cx="3015952" cy="611743"/>
          </a:xfrm>
        </p:grpSpPr>
        <p:grpSp>
          <p:nvGrpSpPr>
            <p:cNvPr id="177" name="Group 17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8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8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49" name="Rectangle 248"/>
          <p:cNvSpPr/>
          <p:nvPr/>
        </p:nvSpPr>
        <p:spPr>
          <a:xfrm>
            <a:off x="6403820" y="2060848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380584" y="2601233"/>
            <a:ext cx="3015952" cy="611743"/>
            <a:chOff x="691952" y="5610726"/>
            <a:chExt cx="3015952" cy="611743"/>
          </a:xfrm>
        </p:grpSpPr>
        <p:grpSp>
          <p:nvGrpSpPr>
            <p:cNvPr id="251" name="Group 25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2" name="Rectangle 25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5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6372200" y="3609345"/>
            <a:ext cx="3015952" cy="611743"/>
            <a:chOff x="691952" y="5610726"/>
            <a:chExt cx="3015952" cy="611743"/>
          </a:xfrm>
        </p:grpSpPr>
        <p:grpSp>
          <p:nvGrpSpPr>
            <p:cNvPr id="263" name="Group 26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64" name="Rectangle 26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6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74" name="Group 273"/>
          <p:cNvGrpSpPr/>
          <p:nvPr/>
        </p:nvGrpSpPr>
        <p:grpSpPr>
          <a:xfrm>
            <a:off x="6380584" y="2097177"/>
            <a:ext cx="3015952" cy="611743"/>
            <a:chOff x="691952" y="5610726"/>
            <a:chExt cx="3015952" cy="611743"/>
          </a:xfrm>
        </p:grpSpPr>
        <p:grpSp>
          <p:nvGrpSpPr>
            <p:cNvPr id="275" name="Group 27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8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76" name="Rectangle 27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8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6372200" y="3140968"/>
            <a:ext cx="3015952" cy="611743"/>
            <a:chOff x="691952" y="5610726"/>
            <a:chExt cx="3015952" cy="611743"/>
          </a:xfrm>
        </p:grpSpPr>
        <p:grpSp>
          <p:nvGrpSpPr>
            <p:cNvPr id="287" name="Group 28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9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88" name="Rectangle 28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9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98" name="Rectangle 297"/>
          <p:cNvSpPr/>
          <p:nvPr/>
        </p:nvSpPr>
        <p:spPr>
          <a:xfrm>
            <a:off x="6403820" y="4447564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/>
          <p:cNvGrpSpPr/>
          <p:nvPr/>
        </p:nvGrpSpPr>
        <p:grpSpPr>
          <a:xfrm>
            <a:off x="6380584" y="4977497"/>
            <a:ext cx="3015952" cy="611743"/>
            <a:chOff x="691952" y="5610726"/>
            <a:chExt cx="3015952" cy="611743"/>
          </a:xfrm>
        </p:grpSpPr>
        <p:grpSp>
          <p:nvGrpSpPr>
            <p:cNvPr id="300" name="Group 299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0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1" name="Rectangle 300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0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0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11" name="Group 310"/>
          <p:cNvGrpSpPr/>
          <p:nvPr/>
        </p:nvGrpSpPr>
        <p:grpSpPr>
          <a:xfrm>
            <a:off x="6380584" y="4473441"/>
            <a:ext cx="3015952" cy="611743"/>
            <a:chOff x="691952" y="5610726"/>
            <a:chExt cx="3015952" cy="611743"/>
          </a:xfrm>
        </p:grpSpPr>
        <p:grpSp>
          <p:nvGrpSpPr>
            <p:cNvPr id="312" name="Group 31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2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3" name="Rectangle 312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15" name="Group 314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1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1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23" name="Group 322"/>
          <p:cNvGrpSpPr/>
          <p:nvPr/>
        </p:nvGrpSpPr>
        <p:grpSpPr>
          <a:xfrm>
            <a:off x="6372200" y="5481553"/>
            <a:ext cx="3015952" cy="611743"/>
            <a:chOff x="691952" y="5610726"/>
            <a:chExt cx="3015952" cy="611743"/>
          </a:xfrm>
        </p:grpSpPr>
        <p:grpSp>
          <p:nvGrpSpPr>
            <p:cNvPr id="324" name="Group 323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33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25" name="Rectangle 324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2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6372200" y="6006513"/>
            <a:ext cx="3015952" cy="611743"/>
            <a:chOff x="691952" y="5610726"/>
            <a:chExt cx="3015952" cy="611743"/>
          </a:xfrm>
        </p:grpSpPr>
        <p:grpSp>
          <p:nvGrpSpPr>
            <p:cNvPr id="336" name="Group 335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4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39" name="Group 338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4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4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49" name="Text Box 7"/>
          <p:cNvSpPr txBox="1">
            <a:spLocks noChangeArrowheads="1"/>
          </p:cNvSpPr>
          <p:nvPr/>
        </p:nvSpPr>
        <p:spPr bwMode="auto">
          <a:xfrm>
            <a:off x="95592" y="1444714"/>
            <a:ext cx="224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a = 0, b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2627784" y="908720"/>
            <a:ext cx="464052" cy="459016"/>
            <a:chOff x="3099836" y="3090446"/>
            <a:chExt cx="464052" cy="459016"/>
          </a:xfrm>
        </p:grpSpPr>
        <p:sp>
          <p:nvSpPr>
            <p:cNvPr id="35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4251964" y="1313800"/>
            <a:ext cx="464052" cy="459016"/>
            <a:chOff x="3099836" y="3090446"/>
            <a:chExt cx="464052" cy="459016"/>
          </a:xfrm>
        </p:grpSpPr>
        <p:sp>
          <p:nvSpPr>
            <p:cNvPr id="35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56" name="Text Box 7"/>
          <p:cNvSpPr txBox="1">
            <a:spLocks noChangeArrowheads="1"/>
          </p:cNvSpPr>
          <p:nvPr/>
        </p:nvSpPr>
        <p:spPr bwMode="auto">
          <a:xfrm>
            <a:off x="7865845" y="1507849"/>
            <a:ext cx="121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c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3792820" y="4437112"/>
            <a:ext cx="1990408" cy="107895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" name="Group 357"/>
          <p:cNvGrpSpPr/>
          <p:nvPr/>
        </p:nvGrpSpPr>
        <p:grpSpPr>
          <a:xfrm>
            <a:off x="4543874" y="4761147"/>
            <a:ext cx="609853" cy="612069"/>
            <a:chOff x="1901316" y="1376772"/>
            <a:chExt cx="609853" cy="476185"/>
          </a:xfrm>
        </p:grpSpPr>
        <p:sp>
          <p:nvSpPr>
            <p:cNvPr id="359" name="Rectangle 358"/>
            <p:cNvSpPr/>
            <p:nvPr/>
          </p:nvSpPr>
          <p:spPr>
            <a:xfrm>
              <a:off x="1901316" y="1376772"/>
              <a:ext cx="609853" cy="46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 Box 7"/>
            <p:cNvSpPr txBox="1">
              <a:spLocks noChangeArrowheads="1"/>
            </p:cNvSpPr>
            <p:nvPr/>
          </p:nvSpPr>
          <p:spPr bwMode="auto">
            <a:xfrm>
              <a:off x="1937320" y="1483625"/>
              <a:ext cx="540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OT</a:t>
              </a:r>
            </a:p>
          </p:txBody>
        </p:sp>
      </p:grpSp>
      <p:cxnSp>
        <p:nvCxnSpPr>
          <p:cNvPr id="361" name="Straight Arrow Connector 360"/>
          <p:cNvCxnSpPr/>
          <p:nvPr/>
        </p:nvCxnSpPr>
        <p:spPr>
          <a:xfrm>
            <a:off x="4255842" y="4797152"/>
            <a:ext cx="28803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>
            <a:off x="5119938" y="4797152"/>
            <a:ext cx="318572" cy="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>
            <a:off x="5153727" y="5301208"/>
            <a:ext cx="284783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 Box 7"/>
          <p:cNvSpPr txBox="1">
            <a:spLocks noChangeArrowheads="1"/>
          </p:cNvSpPr>
          <p:nvPr/>
        </p:nvSpPr>
        <p:spPr bwMode="auto">
          <a:xfrm>
            <a:off x="5436096" y="4581128"/>
            <a:ext cx="347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c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365" name="Straight Arrow Connector 364"/>
          <p:cNvCxnSpPr/>
          <p:nvPr/>
        </p:nvCxnSpPr>
        <p:spPr>
          <a:xfrm>
            <a:off x="4283968" y="5300047"/>
            <a:ext cx="28803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3819916" y="4480991"/>
            <a:ext cx="464052" cy="459016"/>
            <a:chOff x="3099836" y="3090446"/>
            <a:chExt cx="464052" cy="459016"/>
          </a:xfrm>
        </p:grpSpPr>
        <p:sp>
          <p:nvSpPr>
            <p:cNvPr id="36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9900"/>
                  </a:solidFill>
                </a:rPr>
                <a:t>k</a:t>
              </a:r>
              <a:r>
                <a:rPr lang="en-US" sz="2400" baseline="-25000" dirty="0">
                  <a:solidFill>
                    <a:srgbClr val="009900"/>
                  </a:solidFill>
                </a:rPr>
                <a:t>3</a:t>
              </a:r>
              <a:endParaRPr lang="en-US" sz="2400" baseline="-250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36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9900"/>
                  </a:solidFill>
                </a:rPr>
                <a:t>0</a:t>
              </a:r>
              <a:endParaRPr lang="en-US" sz="1600" baseline="-25000" dirty="0" smtClean="0">
                <a:solidFill>
                  <a:srgbClr val="009900"/>
                </a:solidFill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3819916" y="5012015"/>
            <a:ext cx="464052" cy="459016"/>
            <a:chOff x="3099836" y="3090446"/>
            <a:chExt cx="464052" cy="459016"/>
          </a:xfrm>
        </p:grpSpPr>
        <p:sp>
          <p:nvSpPr>
            <p:cNvPr id="37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9900"/>
                  </a:solidFill>
                </a:rPr>
                <a:t>k</a:t>
              </a:r>
              <a:r>
                <a:rPr lang="en-US" sz="2400" baseline="-25000" dirty="0">
                  <a:solidFill>
                    <a:srgbClr val="009900"/>
                  </a:solidFill>
                </a:rPr>
                <a:t>3</a:t>
              </a:r>
              <a:endParaRPr lang="en-US" sz="2400" baseline="-250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37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9900"/>
                  </a:solidFill>
                </a:rPr>
                <a:t>1</a:t>
              </a:r>
              <a:endParaRPr lang="en-US" sz="1600" baseline="-25000" dirty="0" smtClean="0">
                <a:solidFill>
                  <a:srgbClr val="009900"/>
                </a:solidFill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364088" y="5013176"/>
            <a:ext cx="464052" cy="502895"/>
            <a:chOff x="3099836" y="3046567"/>
            <a:chExt cx="464052" cy="502895"/>
          </a:xfrm>
        </p:grpSpPr>
        <p:sp>
          <p:nvSpPr>
            <p:cNvPr id="37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k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4" name="Text Box 7"/>
            <p:cNvSpPr txBox="1">
              <a:spLocks noChangeArrowheads="1"/>
            </p:cNvSpPr>
            <p:nvPr/>
          </p:nvSpPr>
          <p:spPr bwMode="auto">
            <a:xfrm>
              <a:off x="3243852" y="3046567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</a:rPr>
                <a:t>c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79" name="Text Box 7"/>
          <p:cNvSpPr txBox="1">
            <a:spLocks noChangeArrowheads="1"/>
          </p:cNvSpPr>
          <p:nvPr/>
        </p:nvSpPr>
        <p:spPr bwMode="auto">
          <a:xfrm>
            <a:off x="5464133" y="4616841"/>
            <a:ext cx="347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80" name="Group 379"/>
          <p:cNvGrpSpPr/>
          <p:nvPr/>
        </p:nvGrpSpPr>
        <p:grpSpPr>
          <a:xfrm>
            <a:off x="5364088" y="5014337"/>
            <a:ext cx="464052" cy="502895"/>
            <a:chOff x="3099836" y="3046567"/>
            <a:chExt cx="464052" cy="502895"/>
          </a:xfrm>
        </p:grpSpPr>
        <p:sp>
          <p:nvSpPr>
            <p:cNvPr id="38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k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82" name="Text Box 7"/>
            <p:cNvSpPr txBox="1">
              <a:spLocks noChangeArrowheads="1"/>
            </p:cNvSpPr>
            <p:nvPr/>
          </p:nvSpPr>
          <p:spPr bwMode="auto">
            <a:xfrm>
              <a:off x="3243852" y="3046567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</a:rPr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3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7084 -0.0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56E-17 L 0.29323 -0.006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  <p:bldP spid="356" grpId="0"/>
      <p:bldP spid="357" grpId="0" animBg="1"/>
      <p:bldP spid="364" grpId="0"/>
      <p:bldP spid="364" grpId="1"/>
      <p:bldP spid="3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132" y="2050396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Protocol Demonstration : A Larger Circuit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59832" y="692696"/>
            <a:ext cx="567680" cy="400110"/>
            <a:chOff x="5804520" y="2452826"/>
            <a:chExt cx="567680" cy="400110"/>
          </a:xfrm>
        </p:grpSpPr>
        <p:sp>
          <p:nvSpPr>
            <p:cNvPr id="190" name="Oval 189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804520" y="2452826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572000" y="732766"/>
            <a:ext cx="576064" cy="400110"/>
            <a:chOff x="5444480" y="2452826"/>
            <a:chExt cx="576064" cy="400110"/>
          </a:xfrm>
        </p:grpSpPr>
        <p:sp>
          <p:nvSpPr>
            <p:cNvPr id="193" name="Oval 192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059832" y="1708940"/>
            <a:ext cx="1944216" cy="495528"/>
            <a:chOff x="1331639" y="2598584"/>
            <a:chExt cx="1944216" cy="495528"/>
          </a:xfrm>
        </p:grpSpPr>
        <p:sp>
          <p:nvSpPr>
            <p:cNvPr id="196" name="Rectangle 195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cxnSp>
        <p:nvCxnSpPr>
          <p:cNvPr id="198" name="Straight Arrow Connector 197"/>
          <p:cNvCxnSpPr>
            <a:stCxn id="193" idx="4"/>
          </p:cNvCxnSpPr>
          <p:nvPr/>
        </p:nvCxnSpPr>
        <p:spPr>
          <a:xfrm flipH="1">
            <a:off x="4786022" y="1132876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0" idx="4"/>
          </p:cNvCxnSpPr>
          <p:nvPr/>
        </p:nvCxnSpPr>
        <p:spPr>
          <a:xfrm flipH="1">
            <a:off x="3271855" y="1092806"/>
            <a:ext cx="2001" cy="66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061941" y="2190964"/>
            <a:ext cx="2002" cy="846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3923928" y="2965014"/>
            <a:ext cx="1944216" cy="495528"/>
            <a:chOff x="1331639" y="2598584"/>
            <a:chExt cx="1944216" cy="495528"/>
          </a:xfrm>
        </p:grpSpPr>
        <p:sp>
          <p:nvSpPr>
            <p:cNvPr id="202" name="Rectangle 201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508104" y="732766"/>
            <a:ext cx="576064" cy="400110"/>
            <a:chOff x="5444480" y="2452826"/>
            <a:chExt cx="576064" cy="400110"/>
          </a:xfrm>
        </p:grpSpPr>
        <p:sp>
          <p:nvSpPr>
            <p:cNvPr id="205" name="Oval 204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>
            <a:off x="5724128" y="1143576"/>
            <a:ext cx="0" cy="1859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938422" y="3469070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203848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20017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28129" y="1844824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4071945" y="242088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4936041" y="350100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5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(a, b)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8232496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(c)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843808" y="1241792"/>
            <a:ext cx="464052" cy="459016"/>
            <a:chOff x="3099836" y="3090446"/>
            <a:chExt cx="464052" cy="459016"/>
          </a:xfrm>
        </p:grpSpPr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395980" y="1196752"/>
            <a:ext cx="464052" cy="459016"/>
            <a:chOff x="3099836" y="3090446"/>
            <a:chExt cx="464052" cy="459016"/>
          </a:xfrm>
        </p:grpSpPr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332084" y="2239204"/>
            <a:ext cx="464052" cy="459016"/>
            <a:chOff x="3099836" y="3090446"/>
            <a:chExt cx="464052" cy="459016"/>
          </a:xfrm>
        </p:grpSpPr>
        <p:sp>
          <p:nvSpPr>
            <p:cNvPr id="23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896" y="2060848"/>
            <a:ext cx="3015952" cy="611743"/>
            <a:chOff x="691952" y="5610726"/>
            <a:chExt cx="3015952" cy="611743"/>
          </a:xfrm>
        </p:grpSpPr>
        <p:grpSp>
          <p:nvGrpSpPr>
            <p:cNvPr id="72" name="Group 7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79512" y="2601233"/>
            <a:ext cx="3015952" cy="611743"/>
            <a:chOff x="691952" y="5610726"/>
            <a:chExt cx="3015952" cy="611743"/>
          </a:xfrm>
        </p:grpSpPr>
        <p:grpSp>
          <p:nvGrpSpPr>
            <p:cNvPr id="89" name="Group 88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79512" y="3068960"/>
            <a:ext cx="3015952" cy="611743"/>
            <a:chOff x="691952" y="5610726"/>
            <a:chExt cx="3015952" cy="61174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22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1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79512" y="3609345"/>
            <a:ext cx="3015952" cy="611743"/>
            <a:chOff x="691952" y="5610726"/>
            <a:chExt cx="3015952" cy="611743"/>
          </a:xfrm>
        </p:grpSpPr>
        <p:grpSp>
          <p:nvGrpSpPr>
            <p:cNvPr id="125" name="Group 12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3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39" name="Rectangle 138"/>
          <p:cNvSpPr/>
          <p:nvPr/>
        </p:nvSpPr>
        <p:spPr>
          <a:xfrm>
            <a:off x="211132" y="4437112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87896" y="4447564"/>
            <a:ext cx="3015952" cy="611743"/>
            <a:chOff x="691952" y="5610726"/>
            <a:chExt cx="3015952" cy="611743"/>
          </a:xfrm>
        </p:grpSpPr>
        <p:grpSp>
          <p:nvGrpSpPr>
            <p:cNvPr id="141" name="Group 14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4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179512" y="4987949"/>
            <a:ext cx="3015952" cy="611743"/>
            <a:chOff x="691952" y="5610726"/>
            <a:chExt cx="3015952" cy="611743"/>
          </a:xfrm>
        </p:grpSpPr>
        <p:grpSp>
          <p:nvGrpSpPr>
            <p:cNvPr id="153" name="Group 15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6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79512" y="5455676"/>
            <a:ext cx="3015952" cy="611743"/>
            <a:chOff x="691952" y="5610726"/>
            <a:chExt cx="3015952" cy="611743"/>
          </a:xfrm>
        </p:grpSpPr>
        <p:grpSp>
          <p:nvGrpSpPr>
            <p:cNvPr id="165" name="Group 16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7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179512" y="5996061"/>
            <a:ext cx="3015952" cy="611743"/>
            <a:chOff x="691952" y="5610726"/>
            <a:chExt cx="3015952" cy="611743"/>
          </a:xfrm>
        </p:grpSpPr>
        <p:grpSp>
          <p:nvGrpSpPr>
            <p:cNvPr id="177" name="Group 17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8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8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49" name="Rectangle 248"/>
          <p:cNvSpPr/>
          <p:nvPr/>
        </p:nvSpPr>
        <p:spPr>
          <a:xfrm>
            <a:off x="6403820" y="2060848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380584" y="2601233"/>
            <a:ext cx="3015952" cy="611743"/>
            <a:chOff x="691952" y="5610726"/>
            <a:chExt cx="3015952" cy="611743"/>
          </a:xfrm>
        </p:grpSpPr>
        <p:grpSp>
          <p:nvGrpSpPr>
            <p:cNvPr id="251" name="Group 25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2" name="Rectangle 25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5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6372200" y="3609345"/>
            <a:ext cx="3015952" cy="611743"/>
            <a:chOff x="691952" y="5610726"/>
            <a:chExt cx="3015952" cy="611743"/>
          </a:xfrm>
        </p:grpSpPr>
        <p:grpSp>
          <p:nvGrpSpPr>
            <p:cNvPr id="263" name="Group 26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64" name="Rectangle 26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6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74" name="Group 273"/>
          <p:cNvGrpSpPr/>
          <p:nvPr/>
        </p:nvGrpSpPr>
        <p:grpSpPr>
          <a:xfrm>
            <a:off x="6380584" y="2097177"/>
            <a:ext cx="3015952" cy="611743"/>
            <a:chOff x="691952" y="5610726"/>
            <a:chExt cx="3015952" cy="611743"/>
          </a:xfrm>
        </p:grpSpPr>
        <p:grpSp>
          <p:nvGrpSpPr>
            <p:cNvPr id="275" name="Group 27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8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76" name="Rectangle 27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8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6372200" y="3140968"/>
            <a:ext cx="3015952" cy="611743"/>
            <a:chOff x="691952" y="5610726"/>
            <a:chExt cx="3015952" cy="611743"/>
          </a:xfrm>
        </p:grpSpPr>
        <p:grpSp>
          <p:nvGrpSpPr>
            <p:cNvPr id="287" name="Group 28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9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88" name="Rectangle 28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9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98" name="Rectangle 297"/>
          <p:cNvSpPr/>
          <p:nvPr/>
        </p:nvSpPr>
        <p:spPr>
          <a:xfrm>
            <a:off x="6403820" y="4447564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/>
          <p:cNvGrpSpPr/>
          <p:nvPr/>
        </p:nvGrpSpPr>
        <p:grpSpPr>
          <a:xfrm>
            <a:off x="6380584" y="4977497"/>
            <a:ext cx="3015952" cy="611743"/>
            <a:chOff x="691952" y="5610726"/>
            <a:chExt cx="3015952" cy="611743"/>
          </a:xfrm>
        </p:grpSpPr>
        <p:grpSp>
          <p:nvGrpSpPr>
            <p:cNvPr id="300" name="Group 299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0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1" name="Rectangle 300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0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0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11" name="Group 310"/>
          <p:cNvGrpSpPr/>
          <p:nvPr/>
        </p:nvGrpSpPr>
        <p:grpSpPr>
          <a:xfrm>
            <a:off x="6380584" y="4473441"/>
            <a:ext cx="3015952" cy="611743"/>
            <a:chOff x="691952" y="5610726"/>
            <a:chExt cx="3015952" cy="611743"/>
          </a:xfrm>
        </p:grpSpPr>
        <p:grpSp>
          <p:nvGrpSpPr>
            <p:cNvPr id="312" name="Group 31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2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3" name="Rectangle 312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15" name="Group 314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1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1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23" name="Group 322"/>
          <p:cNvGrpSpPr/>
          <p:nvPr/>
        </p:nvGrpSpPr>
        <p:grpSpPr>
          <a:xfrm>
            <a:off x="6372200" y="5481553"/>
            <a:ext cx="3015952" cy="611743"/>
            <a:chOff x="691952" y="5610726"/>
            <a:chExt cx="3015952" cy="611743"/>
          </a:xfrm>
        </p:grpSpPr>
        <p:grpSp>
          <p:nvGrpSpPr>
            <p:cNvPr id="324" name="Group 323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33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25" name="Rectangle 324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2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6372200" y="6006513"/>
            <a:ext cx="3015952" cy="611743"/>
            <a:chOff x="691952" y="5610726"/>
            <a:chExt cx="3015952" cy="611743"/>
          </a:xfrm>
        </p:grpSpPr>
        <p:grpSp>
          <p:nvGrpSpPr>
            <p:cNvPr id="336" name="Group 335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4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39" name="Group 338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4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4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49" name="Text Box 7"/>
          <p:cNvSpPr txBox="1">
            <a:spLocks noChangeArrowheads="1"/>
          </p:cNvSpPr>
          <p:nvPr/>
        </p:nvSpPr>
        <p:spPr bwMode="auto">
          <a:xfrm>
            <a:off x="95592" y="1444714"/>
            <a:ext cx="224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a = 0, b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6876256" y="908720"/>
            <a:ext cx="464052" cy="459016"/>
            <a:chOff x="3099836" y="3090446"/>
            <a:chExt cx="464052" cy="459016"/>
          </a:xfrm>
        </p:grpSpPr>
        <p:sp>
          <p:nvSpPr>
            <p:cNvPr id="35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6876256" y="1313800"/>
            <a:ext cx="464052" cy="459016"/>
            <a:chOff x="3099836" y="3090446"/>
            <a:chExt cx="464052" cy="459016"/>
          </a:xfrm>
        </p:grpSpPr>
        <p:sp>
          <p:nvSpPr>
            <p:cNvPr id="35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56" name="Text Box 7"/>
          <p:cNvSpPr txBox="1">
            <a:spLocks noChangeArrowheads="1"/>
          </p:cNvSpPr>
          <p:nvPr/>
        </p:nvSpPr>
        <p:spPr bwMode="auto">
          <a:xfrm>
            <a:off x="7865845" y="1507849"/>
            <a:ext cx="121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c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47" name="Group 346"/>
          <p:cNvGrpSpPr/>
          <p:nvPr/>
        </p:nvGrpSpPr>
        <p:grpSpPr>
          <a:xfrm>
            <a:off x="7348308" y="908720"/>
            <a:ext cx="464052" cy="459016"/>
            <a:chOff x="3099836" y="3090446"/>
            <a:chExt cx="464052" cy="459016"/>
          </a:xfrm>
        </p:grpSpPr>
        <p:sp>
          <p:nvSpPr>
            <p:cNvPr id="34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24" name="Text Box 7"/>
          <p:cNvSpPr txBox="1">
            <a:spLocks noChangeArrowheads="1"/>
          </p:cNvSpPr>
          <p:nvPr/>
        </p:nvSpPr>
        <p:spPr bwMode="auto">
          <a:xfrm>
            <a:off x="3275856" y="4293096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425" name="Text Box 7"/>
          <p:cNvSpPr txBox="1">
            <a:spLocks noChangeArrowheads="1"/>
          </p:cNvSpPr>
          <p:nvPr/>
        </p:nvSpPr>
        <p:spPr bwMode="auto">
          <a:xfrm>
            <a:off x="3275856" y="4869160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426" name="Text Box 7"/>
          <p:cNvSpPr txBox="1">
            <a:spLocks noChangeArrowheads="1"/>
          </p:cNvSpPr>
          <p:nvPr/>
        </p:nvSpPr>
        <p:spPr bwMode="auto">
          <a:xfrm>
            <a:off x="3275856" y="5435932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27" name="Group 426"/>
          <p:cNvGrpSpPr/>
          <p:nvPr/>
        </p:nvGrpSpPr>
        <p:grpSpPr>
          <a:xfrm>
            <a:off x="3131840" y="5922312"/>
            <a:ext cx="1016496" cy="459016"/>
            <a:chOff x="3563888" y="3690064"/>
            <a:chExt cx="1016496" cy="459016"/>
          </a:xfrm>
        </p:grpSpPr>
        <p:sp>
          <p:nvSpPr>
            <p:cNvPr id="428" name="Text Box 7"/>
            <p:cNvSpPr txBox="1">
              <a:spLocks noChangeArrowheads="1"/>
            </p:cNvSpPr>
            <p:nvPr/>
          </p:nvSpPr>
          <p:spPr bwMode="auto">
            <a:xfrm>
              <a:off x="3916310" y="3779748"/>
              <a:ext cx="664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  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429" name="Group 428"/>
            <p:cNvGrpSpPr/>
            <p:nvPr/>
          </p:nvGrpSpPr>
          <p:grpSpPr>
            <a:xfrm>
              <a:off x="3563888" y="3690064"/>
              <a:ext cx="464052" cy="459016"/>
              <a:chOff x="3099836" y="3090446"/>
              <a:chExt cx="464052" cy="459016"/>
            </a:xfrm>
          </p:grpSpPr>
          <p:sp>
            <p:nvSpPr>
              <p:cNvPr id="43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k</a:t>
                </a:r>
                <a:r>
                  <a:rPr lang="en-US" sz="2400" baseline="-25000" dirty="0"/>
                  <a:t>4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1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/>
                  <a:t>1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860304" y="4176905"/>
            <a:ext cx="3015952" cy="673671"/>
            <a:chOff x="3860304" y="4622567"/>
            <a:chExt cx="3015952" cy="673671"/>
          </a:xfrm>
        </p:grpSpPr>
        <p:grpSp>
          <p:nvGrpSpPr>
            <p:cNvPr id="388" name="Group 387"/>
            <p:cNvGrpSpPr/>
            <p:nvPr/>
          </p:nvGrpSpPr>
          <p:grpSpPr>
            <a:xfrm>
              <a:off x="3860304" y="4725144"/>
              <a:ext cx="3015952" cy="571094"/>
              <a:chOff x="3995936" y="1228690"/>
              <a:chExt cx="3015952" cy="571094"/>
            </a:xfrm>
          </p:grpSpPr>
          <p:sp>
            <p:nvSpPr>
              <p:cNvPr id="389" name="Rectangle 388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390" name="Group 389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3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1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3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2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92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 smtClean="0"/>
                  <a:t>10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2" name="Text Box 7"/>
            <p:cNvSpPr txBox="1">
              <a:spLocks noChangeArrowheads="1"/>
            </p:cNvSpPr>
            <p:nvPr/>
          </p:nvSpPr>
          <p:spPr bwMode="auto">
            <a:xfrm>
              <a:off x="5576217" y="4622567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51920" y="4778568"/>
            <a:ext cx="3015952" cy="666656"/>
            <a:chOff x="3851920" y="5394702"/>
            <a:chExt cx="3015952" cy="666656"/>
          </a:xfrm>
        </p:grpSpPr>
        <p:grpSp>
          <p:nvGrpSpPr>
            <p:cNvPr id="397" name="Group 396"/>
            <p:cNvGrpSpPr/>
            <p:nvPr/>
          </p:nvGrpSpPr>
          <p:grpSpPr>
            <a:xfrm>
              <a:off x="3851920" y="5490264"/>
              <a:ext cx="3015952" cy="571094"/>
              <a:chOff x="3995936" y="1228690"/>
              <a:chExt cx="3015952" cy="571094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399" name="Group 398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1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2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01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 smtClean="0"/>
                  <a:t>00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3" name="Text Box 7"/>
            <p:cNvSpPr txBox="1">
              <a:spLocks noChangeArrowheads="1"/>
            </p:cNvSpPr>
            <p:nvPr/>
          </p:nvSpPr>
          <p:spPr bwMode="auto">
            <a:xfrm>
              <a:off x="5580112" y="5394702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51920" y="5354632"/>
            <a:ext cx="3015952" cy="661686"/>
            <a:chOff x="3851920" y="6042774"/>
            <a:chExt cx="3015952" cy="661686"/>
          </a:xfrm>
        </p:grpSpPr>
        <p:grpSp>
          <p:nvGrpSpPr>
            <p:cNvPr id="406" name="Group 405"/>
            <p:cNvGrpSpPr/>
            <p:nvPr/>
          </p:nvGrpSpPr>
          <p:grpSpPr>
            <a:xfrm>
              <a:off x="3851920" y="6133366"/>
              <a:ext cx="3015952" cy="571094"/>
              <a:chOff x="3995936" y="1228690"/>
              <a:chExt cx="3015952" cy="571094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408" name="Group 407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1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2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10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 smtClean="0"/>
                  <a:t>1</a:t>
                </a:r>
                <a:r>
                  <a:rPr lang="en-US" sz="2000" baseline="-25000" dirty="0"/>
                  <a:t>1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4" name="Text Box 7"/>
            <p:cNvSpPr txBox="1">
              <a:spLocks noChangeArrowheads="1"/>
            </p:cNvSpPr>
            <p:nvPr/>
          </p:nvSpPr>
          <p:spPr bwMode="auto">
            <a:xfrm>
              <a:off x="5580112" y="6042774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51920" y="5930696"/>
            <a:ext cx="3015952" cy="666656"/>
            <a:chOff x="3851920" y="6690846"/>
            <a:chExt cx="3015952" cy="666656"/>
          </a:xfrm>
        </p:grpSpPr>
        <p:grpSp>
          <p:nvGrpSpPr>
            <p:cNvPr id="415" name="Group 414"/>
            <p:cNvGrpSpPr/>
            <p:nvPr/>
          </p:nvGrpSpPr>
          <p:grpSpPr>
            <a:xfrm>
              <a:off x="3851920" y="6786408"/>
              <a:ext cx="3015952" cy="571094"/>
              <a:chOff x="3995936" y="1228690"/>
              <a:chExt cx="3015952" cy="571094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417" name="Group 416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1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2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2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19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 smtClean="0"/>
                  <a:t>01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5" name="Text Box 7"/>
            <p:cNvSpPr txBox="1">
              <a:spLocks noChangeArrowheads="1"/>
            </p:cNvSpPr>
            <p:nvPr/>
          </p:nvSpPr>
          <p:spPr bwMode="auto">
            <a:xfrm>
              <a:off x="5580112" y="6690846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 rot="2500942">
            <a:off x="5881964" y="3754952"/>
            <a:ext cx="23583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6" name="Group 435"/>
          <p:cNvGrpSpPr/>
          <p:nvPr/>
        </p:nvGrpSpPr>
        <p:grpSpPr>
          <a:xfrm>
            <a:off x="3675900" y="2249904"/>
            <a:ext cx="464052" cy="459016"/>
            <a:chOff x="3099836" y="3090446"/>
            <a:chExt cx="464052" cy="459016"/>
          </a:xfrm>
        </p:grpSpPr>
        <p:sp>
          <p:nvSpPr>
            <p:cNvPr id="43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3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7348308" y="1340768"/>
            <a:ext cx="464052" cy="459016"/>
            <a:chOff x="3099836" y="3090446"/>
            <a:chExt cx="464052" cy="459016"/>
          </a:xfrm>
        </p:grpSpPr>
        <p:sp>
          <p:nvSpPr>
            <p:cNvPr id="44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4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1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424" grpId="0"/>
      <p:bldP spid="425" grpId="0"/>
      <p:bldP spid="426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132" y="2050396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Protocol Demonstration : A Larger Circuit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59832" y="692696"/>
            <a:ext cx="567680" cy="400110"/>
            <a:chOff x="5804520" y="2452826"/>
            <a:chExt cx="567680" cy="400110"/>
          </a:xfrm>
        </p:grpSpPr>
        <p:sp>
          <p:nvSpPr>
            <p:cNvPr id="190" name="Oval 189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804520" y="2452826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572000" y="732766"/>
            <a:ext cx="576064" cy="400110"/>
            <a:chOff x="5444480" y="2452826"/>
            <a:chExt cx="576064" cy="400110"/>
          </a:xfrm>
        </p:grpSpPr>
        <p:sp>
          <p:nvSpPr>
            <p:cNvPr id="193" name="Oval 192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059832" y="1708940"/>
            <a:ext cx="1944216" cy="495528"/>
            <a:chOff x="1331639" y="2598584"/>
            <a:chExt cx="1944216" cy="495528"/>
          </a:xfrm>
        </p:grpSpPr>
        <p:sp>
          <p:nvSpPr>
            <p:cNvPr id="196" name="Rectangle 195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cxnSp>
        <p:nvCxnSpPr>
          <p:cNvPr id="198" name="Straight Arrow Connector 197"/>
          <p:cNvCxnSpPr>
            <a:stCxn id="193" idx="4"/>
          </p:cNvCxnSpPr>
          <p:nvPr/>
        </p:nvCxnSpPr>
        <p:spPr>
          <a:xfrm flipH="1">
            <a:off x="4786022" y="1132876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0" idx="4"/>
          </p:cNvCxnSpPr>
          <p:nvPr/>
        </p:nvCxnSpPr>
        <p:spPr>
          <a:xfrm flipH="1">
            <a:off x="3271855" y="1092806"/>
            <a:ext cx="2001" cy="66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061941" y="2190964"/>
            <a:ext cx="2002" cy="846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3923928" y="2965014"/>
            <a:ext cx="1944216" cy="495528"/>
            <a:chOff x="1331639" y="2598584"/>
            <a:chExt cx="1944216" cy="495528"/>
          </a:xfrm>
        </p:grpSpPr>
        <p:sp>
          <p:nvSpPr>
            <p:cNvPr id="202" name="Rectangle 201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508104" y="732766"/>
            <a:ext cx="576064" cy="400110"/>
            <a:chOff x="5444480" y="2452826"/>
            <a:chExt cx="576064" cy="400110"/>
          </a:xfrm>
        </p:grpSpPr>
        <p:sp>
          <p:nvSpPr>
            <p:cNvPr id="205" name="Oval 204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>
            <a:off x="5724128" y="1143576"/>
            <a:ext cx="0" cy="1859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938422" y="3469070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203848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20017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28129" y="1844824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4071945" y="242088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4936041" y="350100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5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(a, b)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8232496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(c)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843808" y="1241792"/>
            <a:ext cx="464052" cy="459016"/>
            <a:chOff x="3099836" y="3090446"/>
            <a:chExt cx="464052" cy="459016"/>
          </a:xfrm>
        </p:grpSpPr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395980" y="1196752"/>
            <a:ext cx="464052" cy="459016"/>
            <a:chOff x="3099836" y="3090446"/>
            <a:chExt cx="464052" cy="459016"/>
          </a:xfrm>
        </p:grpSpPr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332084" y="2239204"/>
            <a:ext cx="464052" cy="459016"/>
            <a:chOff x="3099836" y="3090446"/>
            <a:chExt cx="464052" cy="459016"/>
          </a:xfrm>
        </p:grpSpPr>
        <p:sp>
          <p:nvSpPr>
            <p:cNvPr id="23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896" y="2060848"/>
            <a:ext cx="3015952" cy="611743"/>
            <a:chOff x="691952" y="5610726"/>
            <a:chExt cx="3015952" cy="611743"/>
          </a:xfrm>
        </p:grpSpPr>
        <p:grpSp>
          <p:nvGrpSpPr>
            <p:cNvPr id="72" name="Group 7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79512" y="2601233"/>
            <a:ext cx="3015952" cy="611743"/>
            <a:chOff x="691952" y="5610726"/>
            <a:chExt cx="3015952" cy="611743"/>
          </a:xfrm>
        </p:grpSpPr>
        <p:grpSp>
          <p:nvGrpSpPr>
            <p:cNvPr id="89" name="Group 88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79512" y="3068960"/>
            <a:ext cx="3015952" cy="611743"/>
            <a:chOff x="691952" y="5610726"/>
            <a:chExt cx="3015952" cy="61174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22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1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79512" y="3609345"/>
            <a:ext cx="3015952" cy="611743"/>
            <a:chOff x="691952" y="5610726"/>
            <a:chExt cx="3015952" cy="611743"/>
          </a:xfrm>
        </p:grpSpPr>
        <p:grpSp>
          <p:nvGrpSpPr>
            <p:cNvPr id="125" name="Group 12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3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39" name="Rectangle 138"/>
          <p:cNvSpPr/>
          <p:nvPr/>
        </p:nvSpPr>
        <p:spPr>
          <a:xfrm>
            <a:off x="211132" y="4437112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87896" y="4447564"/>
            <a:ext cx="3015952" cy="611743"/>
            <a:chOff x="691952" y="5610726"/>
            <a:chExt cx="3015952" cy="611743"/>
          </a:xfrm>
        </p:grpSpPr>
        <p:grpSp>
          <p:nvGrpSpPr>
            <p:cNvPr id="141" name="Group 14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4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179512" y="4987949"/>
            <a:ext cx="3015952" cy="611743"/>
            <a:chOff x="691952" y="5610726"/>
            <a:chExt cx="3015952" cy="611743"/>
          </a:xfrm>
        </p:grpSpPr>
        <p:grpSp>
          <p:nvGrpSpPr>
            <p:cNvPr id="153" name="Group 15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16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79512" y="5455676"/>
            <a:ext cx="3015952" cy="611743"/>
            <a:chOff x="691952" y="5610726"/>
            <a:chExt cx="3015952" cy="611743"/>
          </a:xfrm>
        </p:grpSpPr>
        <p:grpSp>
          <p:nvGrpSpPr>
            <p:cNvPr id="165" name="Group 16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7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179512" y="5996061"/>
            <a:ext cx="3015952" cy="611743"/>
            <a:chOff x="691952" y="5610726"/>
            <a:chExt cx="3015952" cy="611743"/>
          </a:xfrm>
        </p:grpSpPr>
        <p:grpSp>
          <p:nvGrpSpPr>
            <p:cNvPr id="177" name="Group 17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18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18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1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49" name="Rectangle 248"/>
          <p:cNvSpPr/>
          <p:nvPr/>
        </p:nvSpPr>
        <p:spPr>
          <a:xfrm>
            <a:off x="6403820" y="2060848"/>
            <a:ext cx="2560668" cy="217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380584" y="2601233"/>
            <a:ext cx="3015952" cy="611743"/>
            <a:chOff x="691952" y="5610726"/>
            <a:chExt cx="3015952" cy="611743"/>
          </a:xfrm>
        </p:grpSpPr>
        <p:grpSp>
          <p:nvGrpSpPr>
            <p:cNvPr id="251" name="Group 250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6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2" name="Rectangle 251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5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56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6372200" y="3609345"/>
            <a:ext cx="3015952" cy="611743"/>
            <a:chOff x="691952" y="5610726"/>
            <a:chExt cx="3015952" cy="611743"/>
          </a:xfrm>
        </p:grpSpPr>
        <p:grpSp>
          <p:nvGrpSpPr>
            <p:cNvPr id="263" name="Group 262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27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64" name="Rectangle 263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7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68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9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74" name="Group 273"/>
          <p:cNvGrpSpPr/>
          <p:nvPr/>
        </p:nvGrpSpPr>
        <p:grpSpPr>
          <a:xfrm>
            <a:off x="6380584" y="2097177"/>
            <a:ext cx="3015952" cy="611743"/>
            <a:chOff x="691952" y="5610726"/>
            <a:chExt cx="3015952" cy="611743"/>
          </a:xfrm>
        </p:grpSpPr>
        <p:grpSp>
          <p:nvGrpSpPr>
            <p:cNvPr id="275" name="Group 274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8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76" name="Rectangle 275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8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8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1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6372200" y="3140968"/>
            <a:ext cx="3015952" cy="611743"/>
            <a:chOff x="691952" y="5610726"/>
            <a:chExt cx="3015952" cy="611743"/>
          </a:xfrm>
        </p:grpSpPr>
        <p:grpSp>
          <p:nvGrpSpPr>
            <p:cNvPr id="287" name="Group 286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296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1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7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88" name="Rectangle 287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 smtClean="0"/>
                <a:t>1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294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2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5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292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3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98" name="Rectangle 297"/>
          <p:cNvSpPr/>
          <p:nvPr/>
        </p:nvSpPr>
        <p:spPr>
          <a:xfrm>
            <a:off x="6403820" y="4447564"/>
            <a:ext cx="2560668" cy="21706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/>
          <p:cNvGrpSpPr/>
          <p:nvPr/>
        </p:nvGrpSpPr>
        <p:grpSpPr>
          <a:xfrm>
            <a:off x="6380584" y="4977497"/>
            <a:ext cx="3015952" cy="611743"/>
            <a:chOff x="691952" y="5610726"/>
            <a:chExt cx="3015952" cy="611743"/>
          </a:xfrm>
        </p:grpSpPr>
        <p:grpSp>
          <p:nvGrpSpPr>
            <p:cNvPr id="300" name="Group 299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0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1" name="Rectangle 300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 smtClean="0"/>
                <a:t>00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0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05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11" name="Group 310"/>
          <p:cNvGrpSpPr/>
          <p:nvPr/>
        </p:nvGrpSpPr>
        <p:grpSpPr>
          <a:xfrm>
            <a:off x="6380584" y="4473441"/>
            <a:ext cx="3015952" cy="611743"/>
            <a:chOff x="691952" y="5610726"/>
            <a:chExt cx="3015952" cy="611743"/>
          </a:xfrm>
        </p:grpSpPr>
        <p:grpSp>
          <p:nvGrpSpPr>
            <p:cNvPr id="312" name="Group 311"/>
            <p:cNvGrpSpPr/>
            <p:nvPr/>
          </p:nvGrpSpPr>
          <p:grpSpPr>
            <a:xfrm>
              <a:off x="1659676" y="5805264"/>
              <a:ext cx="464052" cy="417205"/>
              <a:chOff x="3099836" y="3070701"/>
              <a:chExt cx="464052" cy="417205"/>
            </a:xfrm>
          </p:grpSpPr>
          <p:sp>
            <p:nvSpPr>
              <p:cNvPr id="32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3" name="Rectangle 312"/>
            <p:cNvSpPr/>
            <p:nvPr/>
          </p:nvSpPr>
          <p:spPr>
            <a:xfrm>
              <a:off x="691952" y="5723964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15" name="Group 314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1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17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8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23" name="Group 322"/>
          <p:cNvGrpSpPr/>
          <p:nvPr/>
        </p:nvGrpSpPr>
        <p:grpSpPr>
          <a:xfrm>
            <a:off x="6372200" y="5481553"/>
            <a:ext cx="3015952" cy="611743"/>
            <a:chOff x="691952" y="5610726"/>
            <a:chExt cx="3015952" cy="611743"/>
          </a:xfrm>
        </p:grpSpPr>
        <p:grpSp>
          <p:nvGrpSpPr>
            <p:cNvPr id="324" name="Group 323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33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25" name="Rectangle 324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3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29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0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6372200" y="6006513"/>
            <a:ext cx="3015952" cy="611743"/>
            <a:chOff x="691952" y="5610726"/>
            <a:chExt cx="3015952" cy="611743"/>
          </a:xfrm>
        </p:grpSpPr>
        <p:grpSp>
          <p:nvGrpSpPr>
            <p:cNvPr id="336" name="Group 335"/>
            <p:cNvGrpSpPr/>
            <p:nvPr/>
          </p:nvGrpSpPr>
          <p:grpSpPr>
            <a:xfrm>
              <a:off x="1619672" y="5805264"/>
              <a:ext cx="464052" cy="395719"/>
              <a:chOff x="3059832" y="3070701"/>
              <a:chExt cx="464052" cy="395719"/>
            </a:xfrm>
          </p:grpSpPr>
          <p:sp>
            <p:nvSpPr>
              <p:cNvPr id="345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3127866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4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6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691952" y="5718413"/>
              <a:ext cx="301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11</a:t>
              </a:r>
              <a:r>
                <a:rPr lang="en-US" dirty="0" smtClean="0"/>
                <a:t> = </a:t>
              </a:r>
              <a:r>
                <a:rPr lang="en-US" dirty="0" err="1" smtClean="0"/>
                <a:t>Enc</a:t>
              </a:r>
              <a:r>
                <a:rPr lang="en-US" dirty="0" smtClean="0"/>
                <a:t>    (</a:t>
              </a:r>
              <a:r>
                <a:rPr lang="en-US" dirty="0" err="1" smtClean="0"/>
                <a:t>Enc</a:t>
              </a:r>
              <a:r>
                <a:rPr lang="en-US" dirty="0" smtClean="0"/>
                <a:t>    (    ))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755576" y="5610726"/>
              <a:ext cx="56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>
                <a:solidFill>
                  <a:srgbClr val="009900"/>
                </a:solidFill>
              </a:endParaRPr>
            </a:p>
          </p:txBody>
        </p:sp>
        <p:grpSp>
          <p:nvGrpSpPr>
            <p:cNvPr id="339" name="Group 338"/>
            <p:cNvGrpSpPr/>
            <p:nvPr/>
          </p:nvGrpSpPr>
          <p:grpSpPr>
            <a:xfrm>
              <a:off x="2379756" y="5805264"/>
              <a:ext cx="464052" cy="417205"/>
              <a:chOff x="3099836" y="3070701"/>
              <a:chExt cx="464052" cy="417205"/>
            </a:xfrm>
          </p:grpSpPr>
          <p:sp>
            <p:nvSpPr>
              <p:cNvPr id="343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/>
                  <a:t>3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4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2739796" y="5676091"/>
              <a:ext cx="464052" cy="417205"/>
              <a:chOff x="3099836" y="3070701"/>
              <a:chExt cx="464052" cy="417205"/>
            </a:xfrm>
          </p:grpSpPr>
          <p:sp>
            <p:nvSpPr>
              <p:cNvPr id="341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r>
                  <a:rPr lang="en-US" baseline="-25000" dirty="0" smtClean="0"/>
                  <a:t>5</a:t>
                </a:r>
                <a:endParaRPr lang="en-US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2" name="Text Box 7"/>
              <p:cNvSpPr txBox="1">
                <a:spLocks noChangeArrowheads="1"/>
              </p:cNvSpPr>
              <p:nvPr/>
            </p:nvSpPr>
            <p:spPr bwMode="auto">
              <a:xfrm>
                <a:off x="3227850" y="3070701"/>
                <a:ext cx="2320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/>
                  <a:t>0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49" name="Text Box 7"/>
          <p:cNvSpPr txBox="1">
            <a:spLocks noChangeArrowheads="1"/>
          </p:cNvSpPr>
          <p:nvPr/>
        </p:nvSpPr>
        <p:spPr bwMode="auto">
          <a:xfrm>
            <a:off x="95592" y="1444714"/>
            <a:ext cx="224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a = 0, b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6876256" y="908720"/>
            <a:ext cx="464052" cy="459016"/>
            <a:chOff x="3099836" y="3090446"/>
            <a:chExt cx="464052" cy="459016"/>
          </a:xfrm>
        </p:grpSpPr>
        <p:sp>
          <p:nvSpPr>
            <p:cNvPr id="35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6876256" y="1313800"/>
            <a:ext cx="464052" cy="459016"/>
            <a:chOff x="3099836" y="3090446"/>
            <a:chExt cx="464052" cy="459016"/>
          </a:xfrm>
        </p:grpSpPr>
        <p:sp>
          <p:nvSpPr>
            <p:cNvPr id="35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56" name="Text Box 7"/>
          <p:cNvSpPr txBox="1">
            <a:spLocks noChangeArrowheads="1"/>
          </p:cNvSpPr>
          <p:nvPr/>
        </p:nvSpPr>
        <p:spPr bwMode="auto">
          <a:xfrm>
            <a:off x="7865845" y="1507849"/>
            <a:ext cx="121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c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24" name="Text Box 7"/>
          <p:cNvSpPr txBox="1">
            <a:spLocks noChangeArrowheads="1"/>
          </p:cNvSpPr>
          <p:nvPr/>
        </p:nvSpPr>
        <p:spPr bwMode="auto">
          <a:xfrm>
            <a:off x="3059832" y="4509120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425" name="Text Box 7"/>
          <p:cNvSpPr txBox="1">
            <a:spLocks noChangeArrowheads="1"/>
          </p:cNvSpPr>
          <p:nvPr/>
        </p:nvSpPr>
        <p:spPr bwMode="auto">
          <a:xfrm>
            <a:off x="3059832" y="5085184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426" name="Text Box 7"/>
          <p:cNvSpPr txBox="1">
            <a:spLocks noChangeArrowheads="1"/>
          </p:cNvSpPr>
          <p:nvPr/>
        </p:nvSpPr>
        <p:spPr bwMode="auto">
          <a:xfrm>
            <a:off x="3059832" y="5651956"/>
            <a:ext cx="66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  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27" name="Group 426"/>
          <p:cNvGrpSpPr/>
          <p:nvPr/>
        </p:nvGrpSpPr>
        <p:grpSpPr>
          <a:xfrm>
            <a:off x="2915816" y="6138336"/>
            <a:ext cx="1016496" cy="459016"/>
            <a:chOff x="3563888" y="3690064"/>
            <a:chExt cx="1016496" cy="459016"/>
          </a:xfrm>
        </p:grpSpPr>
        <p:sp>
          <p:nvSpPr>
            <p:cNvPr id="428" name="Text Box 7"/>
            <p:cNvSpPr txBox="1">
              <a:spLocks noChangeArrowheads="1"/>
            </p:cNvSpPr>
            <p:nvPr/>
          </p:nvSpPr>
          <p:spPr bwMode="auto">
            <a:xfrm>
              <a:off x="3916310" y="3779748"/>
              <a:ext cx="664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  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429" name="Group 428"/>
            <p:cNvGrpSpPr/>
            <p:nvPr/>
          </p:nvGrpSpPr>
          <p:grpSpPr>
            <a:xfrm>
              <a:off x="3563888" y="3690064"/>
              <a:ext cx="464052" cy="459016"/>
              <a:chOff x="3099836" y="3090446"/>
              <a:chExt cx="464052" cy="459016"/>
            </a:xfrm>
          </p:grpSpPr>
          <p:sp>
            <p:nvSpPr>
              <p:cNvPr id="430" name="Text Box 7"/>
              <p:cNvSpPr txBox="1">
                <a:spLocks noChangeArrowheads="1"/>
              </p:cNvSpPr>
              <p:nvPr/>
            </p:nvSpPr>
            <p:spPr bwMode="auto">
              <a:xfrm>
                <a:off x="3099836" y="3149352"/>
                <a:ext cx="4640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k</a:t>
                </a:r>
                <a:r>
                  <a:rPr lang="en-US" sz="2400" baseline="-25000" dirty="0"/>
                  <a:t>5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1" name="Text Box 7"/>
              <p:cNvSpPr txBox="1">
                <a:spLocks noChangeArrowheads="1"/>
              </p:cNvSpPr>
              <p:nvPr/>
            </p:nvSpPr>
            <p:spPr bwMode="auto">
              <a:xfrm>
                <a:off x="3259854" y="3090446"/>
                <a:ext cx="232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0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644280" y="4392929"/>
            <a:ext cx="3015952" cy="673671"/>
            <a:chOff x="3860304" y="4622567"/>
            <a:chExt cx="3015952" cy="673671"/>
          </a:xfrm>
        </p:grpSpPr>
        <p:grpSp>
          <p:nvGrpSpPr>
            <p:cNvPr id="388" name="Group 387"/>
            <p:cNvGrpSpPr/>
            <p:nvPr/>
          </p:nvGrpSpPr>
          <p:grpSpPr>
            <a:xfrm>
              <a:off x="3860304" y="4725144"/>
              <a:ext cx="3015952" cy="571094"/>
              <a:chOff x="3995936" y="1228690"/>
              <a:chExt cx="3015952" cy="571094"/>
            </a:xfrm>
          </p:grpSpPr>
          <p:sp>
            <p:nvSpPr>
              <p:cNvPr id="389" name="Rectangle 388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390" name="Group 389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3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 smtClean="0"/>
                    <a:t>4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3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3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92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 smtClean="0"/>
                  <a:t>01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2" name="Text Box 7"/>
            <p:cNvSpPr txBox="1">
              <a:spLocks noChangeArrowheads="1"/>
            </p:cNvSpPr>
            <p:nvPr/>
          </p:nvSpPr>
          <p:spPr bwMode="auto">
            <a:xfrm>
              <a:off x="5576217" y="4622567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35896" y="4994592"/>
            <a:ext cx="3015952" cy="666656"/>
            <a:chOff x="3851920" y="5394702"/>
            <a:chExt cx="3015952" cy="666656"/>
          </a:xfrm>
        </p:grpSpPr>
        <p:grpSp>
          <p:nvGrpSpPr>
            <p:cNvPr id="397" name="Group 396"/>
            <p:cNvGrpSpPr/>
            <p:nvPr/>
          </p:nvGrpSpPr>
          <p:grpSpPr>
            <a:xfrm>
              <a:off x="3851920" y="5490264"/>
              <a:ext cx="3015952" cy="571094"/>
              <a:chOff x="3995936" y="1228690"/>
              <a:chExt cx="3015952" cy="571094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399" name="Group 398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 smtClean="0"/>
                    <a:t>4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3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01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 smtClean="0"/>
                  <a:t>00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3" name="Text Box 7"/>
            <p:cNvSpPr txBox="1">
              <a:spLocks noChangeArrowheads="1"/>
            </p:cNvSpPr>
            <p:nvPr/>
          </p:nvSpPr>
          <p:spPr bwMode="auto">
            <a:xfrm>
              <a:off x="5580112" y="5394702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35896" y="5570656"/>
            <a:ext cx="3015952" cy="661686"/>
            <a:chOff x="3851920" y="6042774"/>
            <a:chExt cx="3015952" cy="661686"/>
          </a:xfrm>
        </p:grpSpPr>
        <p:grpSp>
          <p:nvGrpSpPr>
            <p:cNvPr id="406" name="Group 405"/>
            <p:cNvGrpSpPr/>
            <p:nvPr/>
          </p:nvGrpSpPr>
          <p:grpSpPr>
            <a:xfrm>
              <a:off x="3851920" y="6133366"/>
              <a:ext cx="3015952" cy="571094"/>
              <a:chOff x="3995936" y="1228690"/>
              <a:chExt cx="3015952" cy="571094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408" name="Group 407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 smtClean="0"/>
                    <a:t>4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3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10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 smtClean="0"/>
                  <a:t>10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4" name="Text Box 7"/>
            <p:cNvSpPr txBox="1">
              <a:spLocks noChangeArrowheads="1"/>
            </p:cNvSpPr>
            <p:nvPr/>
          </p:nvSpPr>
          <p:spPr bwMode="auto">
            <a:xfrm>
              <a:off x="5580112" y="6042774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5896" y="6146720"/>
            <a:ext cx="3015952" cy="666656"/>
            <a:chOff x="3851920" y="6690846"/>
            <a:chExt cx="3015952" cy="666656"/>
          </a:xfrm>
        </p:grpSpPr>
        <p:grpSp>
          <p:nvGrpSpPr>
            <p:cNvPr id="415" name="Group 414"/>
            <p:cNvGrpSpPr/>
            <p:nvPr/>
          </p:nvGrpSpPr>
          <p:grpSpPr>
            <a:xfrm>
              <a:off x="3851920" y="6786408"/>
              <a:ext cx="3015952" cy="571094"/>
              <a:chOff x="3995936" y="1228690"/>
              <a:chExt cx="3015952" cy="571094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3995936" y="1259468"/>
                <a:ext cx="3015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Dec     (Dec     (    ))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  <p:grpSp>
            <p:nvGrpSpPr>
              <p:cNvPr id="417" name="Group 416"/>
              <p:cNvGrpSpPr/>
              <p:nvPr/>
            </p:nvGrpSpPr>
            <p:grpSpPr>
              <a:xfrm>
                <a:off x="4427984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 smtClean="0"/>
                    <a:t>4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>
                <a:off x="5292080" y="1340768"/>
                <a:ext cx="464052" cy="459016"/>
                <a:chOff x="3099836" y="3090446"/>
                <a:chExt cx="464052" cy="459016"/>
              </a:xfrm>
            </p:grpSpPr>
            <p:sp>
              <p:nvSpPr>
                <p:cNvPr id="42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3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19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228690"/>
                <a:ext cx="5236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baseline="-25000" dirty="0" smtClean="0"/>
                  <a:t>1</a:t>
                </a:r>
                <a:endParaRPr lang="en-US" sz="2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5" name="Text Box 7"/>
            <p:cNvSpPr txBox="1">
              <a:spLocks noChangeArrowheads="1"/>
            </p:cNvSpPr>
            <p:nvPr/>
          </p:nvSpPr>
          <p:spPr bwMode="auto">
            <a:xfrm>
              <a:off x="5580112" y="6690846"/>
              <a:ext cx="4974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G</a:t>
              </a:r>
              <a:r>
                <a:rPr lang="en-US" sz="1600" baseline="-25000" dirty="0"/>
                <a:t>2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 rot="5400000">
            <a:off x="5997871" y="5414385"/>
            <a:ext cx="235834" cy="432048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6" name="Group 435"/>
          <p:cNvGrpSpPr/>
          <p:nvPr/>
        </p:nvGrpSpPr>
        <p:grpSpPr>
          <a:xfrm>
            <a:off x="3675900" y="2249904"/>
            <a:ext cx="464052" cy="459016"/>
            <a:chOff x="3099836" y="3090446"/>
            <a:chExt cx="464052" cy="459016"/>
          </a:xfrm>
        </p:grpSpPr>
        <p:sp>
          <p:nvSpPr>
            <p:cNvPr id="43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3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7348308" y="908720"/>
            <a:ext cx="464052" cy="459016"/>
            <a:chOff x="3099836" y="3090446"/>
            <a:chExt cx="464052" cy="459016"/>
          </a:xfrm>
        </p:grpSpPr>
        <p:sp>
          <p:nvSpPr>
            <p:cNvPr id="35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7348308" y="1340768"/>
            <a:ext cx="464052" cy="459016"/>
            <a:chOff x="3099836" y="3090446"/>
            <a:chExt cx="464052" cy="459016"/>
          </a:xfrm>
        </p:grpSpPr>
        <p:sp>
          <p:nvSpPr>
            <p:cNvPr id="36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4467988" y="3474040"/>
            <a:ext cx="464052" cy="459016"/>
            <a:chOff x="3099836" y="3090446"/>
            <a:chExt cx="464052" cy="459016"/>
          </a:xfrm>
        </p:grpSpPr>
        <p:sp>
          <p:nvSpPr>
            <p:cNvPr id="36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6484212" y="1385808"/>
            <a:ext cx="464052" cy="459016"/>
            <a:chOff x="3099836" y="3090446"/>
            <a:chExt cx="464052" cy="459016"/>
          </a:xfrm>
        </p:grpSpPr>
        <p:sp>
          <p:nvSpPr>
            <p:cNvPr id="36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2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424" grpId="0"/>
      <p:bldP spid="425" grpId="0"/>
      <p:bldP spid="426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Rounded Rectangle 461"/>
          <p:cNvSpPr/>
          <p:nvPr/>
        </p:nvSpPr>
        <p:spPr>
          <a:xfrm>
            <a:off x="6864344" y="764704"/>
            <a:ext cx="916600" cy="151216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5592" y="1844824"/>
            <a:ext cx="26042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Protocol Demonstration : A Larger Circuit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59832" y="692696"/>
            <a:ext cx="567680" cy="400110"/>
            <a:chOff x="5804520" y="2452826"/>
            <a:chExt cx="567680" cy="400110"/>
          </a:xfrm>
        </p:grpSpPr>
        <p:sp>
          <p:nvSpPr>
            <p:cNvPr id="190" name="Oval 189"/>
            <p:cNvSpPr/>
            <p:nvPr/>
          </p:nvSpPr>
          <p:spPr>
            <a:xfrm>
              <a:off x="580452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804520" y="2452826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a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572000" y="732766"/>
            <a:ext cx="576064" cy="400110"/>
            <a:chOff x="5444480" y="2452826"/>
            <a:chExt cx="576064" cy="400110"/>
          </a:xfrm>
        </p:grpSpPr>
        <p:sp>
          <p:nvSpPr>
            <p:cNvPr id="193" name="Oval 192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b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059832" y="1708940"/>
            <a:ext cx="1944216" cy="495528"/>
            <a:chOff x="1331639" y="2598584"/>
            <a:chExt cx="1944216" cy="495528"/>
          </a:xfrm>
        </p:grpSpPr>
        <p:sp>
          <p:nvSpPr>
            <p:cNvPr id="196" name="Rectangle 195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cxnSp>
        <p:nvCxnSpPr>
          <p:cNvPr id="198" name="Straight Arrow Connector 197"/>
          <p:cNvCxnSpPr>
            <a:stCxn id="193" idx="4"/>
          </p:cNvCxnSpPr>
          <p:nvPr/>
        </p:nvCxnSpPr>
        <p:spPr>
          <a:xfrm flipH="1">
            <a:off x="4786022" y="1132876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0" idx="4"/>
          </p:cNvCxnSpPr>
          <p:nvPr/>
        </p:nvCxnSpPr>
        <p:spPr>
          <a:xfrm flipH="1">
            <a:off x="3271855" y="1092806"/>
            <a:ext cx="2001" cy="66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061941" y="2190964"/>
            <a:ext cx="2002" cy="846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3923928" y="2965014"/>
            <a:ext cx="1944216" cy="495528"/>
            <a:chOff x="1331639" y="2598584"/>
            <a:chExt cx="1944216" cy="495528"/>
          </a:xfrm>
        </p:grpSpPr>
        <p:sp>
          <p:nvSpPr>
            <p:cNvPr id="202" name="Rectangle 201"/>
            <p:cNvSpPr/>
            <p:nvPr/>
          </p:nvSpPr>
          <p:spPr>
            <a:xfrm>
              <a:off x="1331639" y="2636912"/>
              <a:ext cx="1912800" cy="457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725683" y="2598584"/>
              <a:ext cx="1550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G</a:t>
              </a:r>
              <a:r>
                <a:rPr lang="en-US" sz="2400" baseline="-25000" dirty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=  </a:t>
              </a:r>
              <a:endParaRPr lang="en-US" sz="2400" baseline="-25000" dirty="0" smtClean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508104" y="732766"/>
            <a:ext cx="576064" cy="400110"/>
            <a:chOff x="5444480" y="2452826"/>
            <a:chExt cx="576064" cy="400110"/>
          </a:xfrm>
        </p:grpSpPr>
        <p:sp>
          <p:nvSpPr>
            <p:cNvPr id="205" name="Oval 204"/>
            <p:cNvSpPr/>
            <p:nvPr/>
          </p:nvSpPr>
          <p:spPr>
            <a:xfrm>
              <a:off x="5444480" y="2478976"/>
              <a:ext cx="428047" cy="373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5520489" y="2452826"/>
              <a:ext cx="500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>
            <a:off x="5724128" y="1143576"/>
            <a:ext cx="0" cy="1859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938422" y="3469070"/>
            <a:ext cx="2" cy="597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203848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20017" y="1236822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/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28129" y="1844824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4071945" y="242088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4936041" y="3501008"/>
            <a:ext cx="500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5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1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791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379121" cy="4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(a, b)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8232496" y="980728"/>
            <a:ext cx="8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(c)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843808" y="1241792"/>
            <a:ext cx="464052" cy="459016"/>
            <a:chOff x="3099836" y="3090446"/>
            <a:chExt cx="464052" cy="459016"/>
          </a:xfrm>
        </p:grpSpPr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395980" y="1196752"/>
            <a:ext cx="464052" cy="459016"/>
            <a:chOff x="3099836" y="3090446"/>
            <a:chExt cx="464052" cy="459016"/>
          </a:xfrm>
        </p:grpSpPr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332084" y="2239204"/>
            <a:ext cx="464052" cy="459016"/>
            <a:chOff x="3099836" y="3090446"/>
            <a:chExt cx="464052" cy="459016"/>
          </a:xfrm>
        </p:grpSpPr>
        <p:sp>
          <p:nvSpPr>
            <p:cNvPr id="23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49" name="Text Box 7"/>
          <p:cNvSpPr txBox="1">
            <a:spLocks noChangeArrowheads="1"/>
          </p:cNvSpPr>
          <p:nvPr/>
        </p:nvSpPr>
        <p:spPr bwMode="auto">
          <a:xfrm>
            <a:off x="95592" y="1444714"/>
            <a:ext cx="224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a = 0, b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6876256" y="908720"/>
            <a:ext cx="464052" cy="459016"/>
            <a:chOff x="3099836" y="3090446"/>
            <a:chExt cx="464052" cy="459016"/>
          </a:xfrm>
        </p:grpSpPr>
        <p:sp>
          <p:nvSpPr>
            <p:cNvPr id="35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6876256" y="1313800"/>
            <a:ext cx="464052" cy="459016"/>
            <a:chOff x="3099836" y="3090446"/>
            <a:chExt cx="464052" cy="459016"/>
          </a:xfrm>
        </p:grpSpPr>
        <p:sp>
          <p:nvSpPr>
            <p:cNvPr id="35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 smtClean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56" name="Text Box 7"/>
          <p:cNvSpPr txBox="1">
            <a:spLocks noChangeArrowheads="1"/>
          </p:cNvSpPr>
          <p:nvPr/>
        </p:nvSpPr>
        <p:spPr bwMode="auto">
          <a:xfrm>
            <a:off x="7865845" y="1507849"/>
            <a:ext cx="121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Let c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3675900" y="2249904"/>
            <a:ext cx="464052" cy="459016"/>
            <a:chOff x="3099836" y="3090446"/>
            <a:chExt cx="464052" cy="459016"/>
          </a:xfrm>
        </p:grpSpPr>
        <p:sp>
          <p:nvSpPr>
            <p:cNvPr id="43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3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7348308" y="908720"/>
            <a:ext cx="464052" cy="459016"/>
            <a:chOff x="3099836" y="3090446"/>
            <a:chExt cx="464052" cy="459016"/>
          </a:xfrm>
        </p:grpSpPr>
        <p:sp>
          <p:nvSpPr>
            <p:cNvPr id="35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7348308" y="1340768"/>
            <a:ext cx="464052" cy="459016"/>
            <a:chOff x="3099836" y="3090446"/>
            <a:chExt cx="464052" cy="459016"/>
          </a:xfrm>
        </p:grpSpPr>
        <p:sp>
          <p:nvSpPr>
            <p:cNvPr id="36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4467988" y="3474040"/>
            <a:ext cx="464052" cy="459016"/>
            <a:chOff x="3099836" y="3090446"/>
            <a:chExt cx="464052" cy="459016"/>
          </a:xfrm>
        </p:grpSpPr>
        <p:sp>
          <p:nvSpPr>
            <p:cNvPr id="36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7092280" y="1745848"/>
            <a:ext cx="464052" cy="459016"/>
            <a:chOff x="3099836" y="3090446"/>
            <a:chExt cx="464052" cy="459016"/>
          </a:xfrm>
        </p:grpSpPr>
        <p:sp>
          <p:nvSpPr>
            <p:cNvPr id="36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9512" y="1948770"/>
            <a:ext cx="2242160" cy="459016"/>
            <a:chOff x="611560" y="2897976"/>
            <a:chExt cx="2242160" cy="459016"/>
          </a:xfrm>
        </p:grpSpPr>
        <p:grpSp>
          <p:nvGrpSpPr>
            <p:cNvPr id="4" name="Group 3"/>
            <p:cNvGrpSpPr/>
            <p:nvPr/>
          </p:nvGrpSpPr>
          <p:grpSpPr>
            <a:xfrm>
              <a:off x="755576" y="2897976"/>
              <a:ext cx="936104" cy="459016"/>
              <a:chOff x="755576" y="2897976"/>
              <a:chExt cx="936104" cy="459016"/>
            </a:xfrm>
          </p:grpSpPr>
          <p:grpSp>
            <p:nvGrpSpPr>
              <p:cNvPr id="347" name="Group 346"/>
              <p:cNvGrpSpPr/>
              <p:nvPr/>
            </p:nvGrpSpPr>
            <p:grpSpPr>
              <a:xfrm>
                <a:off x="755576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3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1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6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370" name="Group 369"/>
              <p:cNvGrpSpPr/>
              <p:nvPr/>
            </p:nvGrpSpPr>
            <p:grpSpPr>
              <a:xfrm>
                <a:off x="1227628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3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1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7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373" name="Text Box 7"/>
            <p:cNvSpPr txBox="1">
              <a:spLocks noChangeArrowheads="1"/>
            </p:cNvSpPr>
            <p:nvPr/>
          </p:nvSpPr>
          <p:spPr bwMode="auto">
            <a:xfrm>
              <a:off x="611560" y="2956882"/>
              <a:ext cx="22421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{    ,      }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1475656" y="1948770"/>
            <a:ext cx="2242160" cy="472118"/>
            <a:chOff x="621472" y="2897976"/>
            <a:chExt cx="2242160" cy="472118"/>
          </a:xfrm>
        </p:grpSpPr>
        <p:grpSp>
          <p:nvGrpSpPr>
            <p:cNvPr id="375" name="Group 374"/>
            <p:cNvGrpSpPr/>
            <p:nvPr/>
          </p:nvGrpSpPr>
          <p:grpSpPr>
            <a:xfrm>
              <a:off x="755576" y="2897976"/>
              <a:ext cx="936104" cy="459016"/>
              <a:chOff x="755576" y="2897976"/>
              <a:chExt cx="936104" cy="459016"/>
            </a:xfrm>
          </p:grpSpPr>
          <p:grpSp>
            <p:nvGrpSpPr>
              <p:cNvPr id="377" name="Group 376"/>
              <p:cNvGrpSpPr/>
              <p:nvPr/>
            </p:nvGrpSpPr>
            <p:grpSpPr>
              <a:xfrm>
                <a:off x="755576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3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2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1227628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3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2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8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376" name="Text Box 7"/>
            <p:cNvSpPr txBox="1">
              <a:spLocks noChangeArrowheads="1"/>
            </p:cNvSpPr>
            <p:nvPr/>
          </p:nvSpPr>
          <p:spPr bwMode="auto">
            <a:xfrm>
              <a:off x="621472" y="2969984"/>
              <a:ext cx="22421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{     ,     }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179512" y="2412756"/>
            <a:ext cx="2242160" cy="459016"/>
            <a:chOff x="621472" y="2897976"/>
            <a:chExt cx="2242160" cy="459016"/>
          </a:xfrm>
        </p:grpSpPr>
        <p:grpSp>
          <p:nvGrpSpPr>
            <p:cNvPr id="384" name="Group 383"/>
            <p:cNvGrpSpPr/>
            <p:nvPr/>
          </p:nvGrpSpPr>
          <p:grpSpPr>
            <a:xfrm>
              <a:off x="755576" y="2897976"/>
              <a:ext cx="936104" cy="459016"/>
              <a:chOff x="755576" y="2897976"/>
              <a:chExt cx="936104" cy="459016"/>
            </a:xfrm>
          </p:grpSpPr>
          <p:grpSp>
            <p:nvGrpSpPr>
              <p:cNvPr id="386" name="Group 385"/>
              <p:cNvGrpSpPr/>
              <p:nvPr/>
            </p:nvGrpSpPr>
            <p:grpSpPr>
              <a:xfrm>
                <a:off x="755576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4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3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1227628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4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3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385" name="Text Box 7"/>
            <p:cNvSpPr txBox="1">
              <a:spLocks noChangeArrowheads="1"/>
            </p:cNvSpPr>
            <p:nvPr/>
          </p:nvSpPr>
          <p:spPr bwMode="auto">
            <a:xfrm>
              <a:off x="621472" y="2938046"/>
              <a:ext cx="22421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{     ,     }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1475656" y="2425858"/>
            <a:ext cx="2242160" cy="459016"/>
            <a:chOff x="621472" y="2897976"/>
            <a:chExt cx="2242160" cy="459016"/>
          </a:xfrm>
        </p:grpSpPr>
        <p:grpSp>
          <p:nvGrpSpPr>
            <p:cNvPr id="444" name="Group 443"/>
            <p:cNvGrpSpPr/>
            <p:nvPr/>
          </p:nvGrpSpPr>
          <p:grpSpPr>
            <a:xfrm>
              <a:off x="755576" y="2897976"/>
              <a:ext cx="936104" cy="459016"/>
              <a:chOff x="755576" y="2897976"/>
              <a:chExt cx="936104" cy="459016"/>
            </a:xfrm>
          </p:grpSpPr>
          <p:grpSp>
            <p:nvGrpSpPr>
              <p:cNvPr id="446" name="Group 445"/>
              <p:cNvGrpSpPr/>
              <p:nvPr/>
            </p:nvGrpSpPr>
            <p:grpSpPr>
              <a:xfrm>
                <a:off x="755576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4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4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47" name="Group 446"/>
              <p:cNvGrpSpPr/>
              <p:nvPr/>
            </p:nvGrpSpPr>
            <p:grpSpPr>
              <a:xfrm>
                <a:off x="1227628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4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4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445" name="Text Box 7"/>
            <p:cNvSpPr txBox="1">
              <a:spLocks noChangeArrowheads="1"/>
            </p:cNvSpPr>
            <p:nvPr/>
          </p:nvSpPr>
          <p:spPr bwMode="auto">
            <a:xfrm>
              <a:off x="621472" y="2929914"/>
              <a:ext cx="22421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{    ,      }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745664" y="2884874"/>
            <a:ext cx="2242160" cy="472118"/>
            <a:chOff x="621472" y="2897976"/>
            <a:chExt cx="2242160" cy="472118"/>
          </a:xfrm>
        </p:grpSpPr>
        <p:grpSp>
          <p:nvGrpSpPr>
            <p:cNvPr id="453" name="Group 452"/>
            <p:cNvGrpSpPr/>
            <p:nvPr/>
          </p:nvGrpSpPr>
          <p:grpSpPr>
            <a:xfrm>
              <a:off x="755576" y="2897976"/>
              <a:ext cx="936104" cy="459016"/>
              <a:chOff x="755576" y="2897976"/>
              <a:chExt cx="936104" cy="459016"/>
            </a:xfrm>
          </p:grpSpPr>
          <p:grpSp>
            <p:nvGrpSpPr>
              <p:cNvPr id="455" name="Group 454"/>
              <p:cNvGrpSpPr/>
              <p:nvPr/>
            </p:nvGrpSpPr>
            <p:grpSpPr>
              <a:xfrm>
                <a:off x="755576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4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5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 smtClean="0"/>
                    <a:t>0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1227628" y="2897976"/>
                <a:ext cx="464052" cy="459016"/>
                <a:chOff x="3099836" y="3090446"/>
                <a:chExt cx="464052" cy="459016"/>
              </a:xfrm>
            </p:grpSpPr>
            <p:sp>
              <p:nvSpPr>
                <p:cNvPr id="4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99836" y="3149352"/>
                  <a:ext cx="4640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/>
                    <a:t>k</a:t>
                  </a:r>
                  <a:r>
                    <a:rPr lang="en-US" sz="2400" baseline="-25000" dirty="0"/>
                    <a:t>5</a:t>
                  </a:r>
                  <a:endParaRPr lang="en-US" sz="24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59854" y="3090446"/>
                  <a:ext cx="2320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1</a:t>
                  </a:r>
                  <a:endParaRPr lang="en-US" sz="16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454" name="Text Box 7"/>
            <p:cNvSpPr txBox="1">
              <a:spLocks noChangeArrowheads="1"/>
            </p:cNvSpPr>
            <p:nvPr/>
          </p:nvSpPr>
          <p:spPr bwMode="auto">
            <a:xfrm>
              <a:off x="621472" y="2969984"/>
              <a:ext cx="22421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{    ,      }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61" name="Text Box 7"/>
          <p:cNvSpPr txBox="1">
            <a:spLocks noChangeArrowheads="1"/>
          </p:cNvSpPr>
          <p:nvPr/>
        </p:nvSpPr>
        <p:spPr bwMode="auto">
          <a:xfrm>
            <a:off x="187512" y="3777483"/>
            <a:ext cx="189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</a:t>
            </a:r>
            <a:r>
              <a:rPr lang="en-US" sz="2000" dirty="0" smtClean="0"/>
              <a:t>elected by P</a:t>
            </a:r>
            <a:r>
              <a:rPr lang="en-US" sz="2000" baseline="-25000" dirty="0" smtClean="0"/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63" name="Text Box 7"/>
          <p:cNvSpPr txBox="1">
            <a:spLocks noChangeArrowheads="1"/>
          </p:cNvSpPr>
          <p:nvPr/>
        </p:nvSpPr>
        <p:spPr bwMode="auto">
          <a:xfrm>
            <a:off x="6516216" y="2740858"/>
            <a:ext cx="280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O</a:t>
            </a:r>
            <a:r>
              <a:rPr lang="en-US" sz="2000" dirty="0" smtClean="0"/>
              <a:t>btained by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by evaluating the circuit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169712" y="3429000"/>
            <a:ext cx="174108" cy="368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Down Arrow 463"/>
          <p:cNvSpPr/>
          <p:nvPr/>
        </p:nvSpPr>
        <p:spPr>
          <a:xfrm>
            <a:off x="7274122" y="2454134"/>
            <a:ext cx="234204" cy="319718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5" name="Group 464"/>
          <p:cNvGrpSpPr/>
          <p:nvPr/>
        </p:nvGrpSpPr>
        <p:grpSpPr>
          <a:xfrm>
            <a:off x="4467988" y="3474040"/>
            <a:ext cx="464052" cy="459016"/>
            <a:chOff x="3099836" y="3090446"/>
            <a:chExt cx="464052" cy="459016"/>
          </a:xfrm>
        </p:grpSpPr>
        <p:sp>
          <p:nvSpPr>
            <p:cNvPr id="46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6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68" name="Text Box 7"/>
          <p:cNvSpPr txBox="1">
            <a:spLocks noChangeArrowheads="1"/>
          </p:cNvSpPr>
          <p:nvPr/>
        </p:nvSpPr>
        <p:spPr bwMode="auto">
          <a:xfrm>
            <a:off x="247992" y="4325034"/>
            <a:ext cx="1753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a </a:t>
            </a:r>
            <a:r>
              <a:rPr lang="en-US" sz="2000" dirty="0" smtClean="0">
                <a:sym typeface="Symbol" panose="05050102010706020507" pitchFamily="18" charset="2"/>
              </a:rPr>
              <a:t> b  c </a:t>
            </a:r>
            <a:r>
              <a:rPr lang="en-US" sz="2000" dirty="0" smtClean="0"/>
              <a:t>= 0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69" name="Text Box 7"/>
          <p:cNvSpPr txBox="1">
            <a:spLocks noChangeArrowheads="1"/>
          </p:cNvSpPr>
          <p:nvPr/>
        </p:nvSpPr>
        <p:spPr bwMode="auto">
          <a:xfrm>
            <a:off x="251520" y="4325034"/>
            <a:ext cx="1753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a </a:t>
            </a:r>
            <a:r>
              <a:rPr lang="en-US" sz="2000" dirty="0" smtClean="0">
                <a:sym typeface="Symbol" panose="05050102010706020507" pitchFamily="18" charset="2"/>
              </a:rPr>
              <a:t> b  c </a:t>
            </a:r>
            <a:r>
              <a:rPr lang="en-US" sz="2000" dirty="0" smtClean="0"/>
              <a:t>= 0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0" name="Text Box 7"/>
          <p:cNvSpPr txBox="1">
            <a:spLocks noChangeArrowheads="1"/>
          </p:cNvSpPr>
          <p:nvPr/>
        </p:nvSpPr>
        <p:spPr bwMode="auto">
          <a:xfrm>
            <a:off x="35496" y="4869160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If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corrupted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1" name="Text Box 7"/>
          <p:cNvSpPr txBox="1">
            <a:spLocks noChangeArrowheads="1"/>
          </p:cNvSpPr>
          <p:nvPr/>
        </p:nvSpPr>
        <p:spPr bwMode="auto">
          <a:xfrm>
            <a:off x="395536" y="5301208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Will anyhow learn c from a, b and a </a:t>
            </a:r>
            <a:r>
              <a:rPr lang="en-US" sz="2000" dirty="0" smtClean="0">
                <a:sym typeface="Symbol" panose="05050102010706020507" pitchFamily="18" charset="2"/>
              </a:rPr>
              <a:t> b  c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2" name="Text Box 7"/>
          <p:cNvSpPr txBox="1">
            <a:spLocks noChangeArrowheads="1"/>
          </p:cNvSpPr>
          <p:nvPr/>
        </p:nvSpPr>
        <p:spPr bwMode="auto">
          <a:xfrm>
            <a:off x="35496" y="5765194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If P</a:t>
            </a:r>
            <a:r>
              <a:rPr lang="en-US" sz="2000" baseline="-25000" dirty="0"/>
              <a:t>2</a:t>
            </a:r>
            <a:r>
              <a:rPr lang="en-US" sz="2000" dirty="0" smtClean="0"/>
              <a:t> is corrupted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3" name="Text Box 7"/>
          <p:cNvSpPr txBox="1">
            <a:spLocks noChangeArrowheads="1"/>
          </p:cNvSpPr>
          <p:nvPr/>
        </p:nvSpPr>
        <p:spPr bwMode="auto">
          <a:xfrm>
            <a:off x="395536" y="6269250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Will learn nothing more than that a </a:t>
            </a:r>
            <a:r>
              <a:rPr lang="en-US" sz="2000" dirty="0" smtClean="0">
                <a:sym typeface="Symbol" panose="05050102010706020507" pitchFamily="18" charset="2"/>
              </a:rPr>
              <a:t> b = 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72327 0.012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1" grpId="1"/>
      <p:bldP spid="463" grpId="0"/>
      <p:bldP spid="463" grpId="1"/>
      <p:bldP spid="12" grpId="0" animBg="1"/>
      <p:bldP spid="12" grpId="1" animBg="1"/>
      <p:bldP spid="464" grpId="0" animBg="1"/>
      <p:bldP spid="464" grpId="1" animBg="1"/>
      <p:bldP spid="468" grpId="0"/>
      <p:bldP spid="469" grpId="0"/>
      <p:bldP spid="469" grpId="1"/>
      <p:bldP spid="470" grpId="0"/>
      <p:bldP spid="471" grpId="0"/>
      <p:bldP spid="472" grpId="0"/>
      <p:bldP spid="4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11560" y="3513202"/>
            <a:ext cx="8424936" cy="16718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11560" y="1164814"/>
            <a:ext cx="8424936" cy="2220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2-party Protocol : Complexity</a:t>
            </a:r>
          </a:p>
        </p:txBody>
      </p:sp>
      <p:sp>
        <p:nvSpPr>
          <p:cNvPr id="470" name="Text Box 7"/>
          <p:cNvSpPr txBox="1">
            <a:spLocks noChangeArrowheads="1"/>
          </p:cNvSpPr>
          <p:nvPr/>
        </p:nvSpPr>
        <p:spPr bwMode="auto">
          <a:xfrm>
            <a:off x="179512" y="764704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Number of rounds :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1" name="Text Box 7"/>
          <p:cNvSpPr txBox="1">
            <a:spLocks noChangeArrowheads="1"/>
          </p:cNvSpPr>
          <p:nvPr/>
        </p:nvSpPr>
        <p:spPr bwMode="auto">
          <a:xfrm>
            <a:off x="611560" y="1176426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 P</a:t>
            </a:r>
            <a:r>
              <a:rPr lang="en-US" sz="2000" baseline="-25000" dirty="0" smtClean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 : garbled truth table + garbled input of P</a:t>
            </a:r>
            <a:r>
              <a:rPr lang="en-US" sz="2000" baseline="-25000" dirty="0" smtClean="0">
                <a:sym typeface="Symbol" panose="05050102010706020507" pitchFamily="18" charset="2"/>
              </a:rPr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11560" y="1688614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>
                <a:sym typeface="Symbol" panose="05050102010706020507" pitchFamily="18" charset="2"/>
              </a:rPr>
              <a:t></a:t>
            </a:r>
            <a:r>
              <a:rPr lang="en-US" sz="2000" dirty="0" smtClean="0">
                <a:sym typeface="Symbol" panose="05050102010706020507" pitchFamily="18" charset="2"/>
              </a:rPr>
              <a:t> P</a:t>
            </a:r>
            <a:r>
              <a:rPr lang="en-US" sz="2000" baseline="-25000" dirty="0" smtClean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 : parallel instances of OT to enable P</a:t>
            </a:r>
            <a:r>
              <a:rPr lang="en-US" sz="2000" baseline="-25000" dirty="0" smtClean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 get its garbled input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1560" y="2224608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OT instances can start simultaneously with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communicating its garbled input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87624" y="2984758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Total = number of rounds for an instance of OT ( = 2)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11560" y="3573016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  <a:r>
              <a:rPr lang="en-US" sz="2000" dirty="0"/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 P</a:t>
            </a:r>
            <a:r>
              <a:rPr lang="en-US" sz="2000" baseline="-25000" dirty="0">
                <a:sym typeface="Symbol" panose="05050102010706020507" pitchFamily="18" charset="2"/>
              </a:rPr>
              <a:t>1</a:t>
            </a:r>
            <a:r>
              <a:rPr lang="en-US" sz="2000" dirty="0" smtClean="0">
                <a:sym typeface="Symbol" panose="05050102010706020507" pitchFamily="18" charset="2"/>
              </a:rPr>
              <a:t> : values obtained along the output gate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187624" y="4024808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Garbling scheme can be modified so that in the garbled output table, the output value is encrypted instead of output key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87624" y="4784958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1 round of communication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9512" y="5373216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Round complexity = 2 + 1 = 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71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1228690"/>
            <a:ext cx="8352928" cy="140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2-party Protocol : Complexity</a:t>
            </a:r>
          </a:p>
        </p:txBody>
      </p:sp>
      <p:sp>
        <p:nvSpPr>
          <p:cNvPr id="470" name="Text Box 7"/>
          <p:cNvSpPr txBox="1">
            <a:spLocks noChangeArrowheads="1"/>
          </p:cNvSpPr>
          <p:nvPr/>
        </p:nvSpPr>
        <p:spPr bwMode="auto">
          <a:xfrm>
            <a:off x="179512" y="724634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Communication complexity :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1" name="Text Box 7"/>
          <p:cNvSpPr txBox="1">
            <a:spLocks noChangeArrowheads="1"/>
          </p:cNvSpPr>
          <p:nvPr/>
        </p:nvSpPr>
        <p:spPr bwMode="auto">
          <a:xfrm>
            <a:off x="611560" y="1228690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 P</a:t>
            </a:r>
            <a:r>
              <a:rPr lang="en-US" sz="2000" baseline="-25000" dirty="0" smtClean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 : garbled truth table + garbled input of P</a:t>
            </a:r>
            <a:r>
              <a:rPr lang="en-US" sz="2000" baseline="-25000" dirty="0" smtClean="0">
                <a:sym typeface="Symbol" panose="05050102010706020507" pitchFamily="18" charset="2"/>
              </a:rPr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7504" y="4005064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If z = f(x, y), where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has input x and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has input y and circuit for f has C gates then :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15616" y="1732746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Each garbled input </a:t>
            </a:r>
            <a:r>
              <a:rPr lang="en-US" sz="2000" dirty="0" smtClean="0">
                <a:sym typeface="Symbol" panose="05050102010706020507" pitchFamily="18" charset="2"/>
              </a:rPr>
              <a:t> </a:t>
            </a:r>
            <a:r>
              <a:rPr lang="en-US" sz="2000" dirty="0" smtClean="0"/>
              <a:t>O(n) bit symmetric key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15616" y="2236802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Each garbled circuit </a:t>
            </a:r>
            <a:r>
              <a:rPr lang="en-US" sz="2000" dirty="0" smtClean="0">
                <a:sym typeface="Symbol" panose="05050102010706020507" pitchFamily="18" charset="2"/>
              </a:rPr>
              <a:t> 4 </a:t>
            </a:r>
            <a:r>
              <a:rPr lang="en-US" sz="2000" dirty="0" err="1" smtClean="0">
                <a:sym typeface="Symbol" panose="05050102010706020507" pitchFamily="18" charset="2"/>
              </a:rPr>
              <a:t>ciphertexts</a:t>
            </a:r>
            <a:r>
              <a:rPr lang="en-US" sz="2000" dirty="0" smtClean="0">
                <a:sym typeface="Symbol" panose="05050102010706020507" pitchFamily="18" charset="2"/>
              </a:rPr>
              <a:t>, each of O(n) bits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1560" y="3316922"/>
            <a:ext cx="8424936" cy="400110"/>
            <a:chOff x="611560" y="3316922"/>
            <a:chExt cx="8424936" cy="400110"/>
          </a:xfrm>
        </p:grpSpPr>
        <p:sp>
          <p:nvSpPr>
            <p:cNvPr id="6" name="Rounded Rectangle 5"/>
            <p:cNvSpPr/>
            <p:nvPr/>
          </p:nvSpPr>
          <p:spPr>
            <a:xfrm>
              <a:off x="611560" y="3316922"/>
              <a:ext cx="8280920" cy="4001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11560" y="3316922"/>
              <a:ext cx="8424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P</a:t>
              </a:r>
              <a:r>
                <a:rPr lang="en-US" sz="2000" baseline="-25000" dirty="0"/>
                <a:t>2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Symbol" panose="05050102010706020507" pitchFamily="18" charset="2"/>
                </a:rPr>
                <a:t> P</a:t>
              </a:r>
              <a:r>
                <a:rPr lang="en-US" sz="2000" baseline="-25000" dirty="0">
                  <a:sym typeface="Symbol" panose="05050102010706020507" pitchFamily="18" charset="2"/>
                </a:rPr>
                <a:t>1</a:t>
              </a:r>
              <a:r>
                <a:rPr lang="en-US" sz="2000" dirty="0" smtClean="0">
                  <a:sym typeface="Symbol" panose="05050102010706020507" pitchFamily="18" charset="2"/>
                </a:rPr>
                <a:t> : bits along the output wires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95536" y="4765214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Communication complexity =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067944" y="476521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O(|x| n)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076056" y="4787542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+ O(|C| n)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300192" y="4805552"/>
            <a:ext cx="2266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+ O(|y| </a:t>
            </a:r>
            <a:r>
              <a:rPr lang="en-US" sz="2000" dirty="0" err="1" smtClean="0"/>
              <a:t>Com</a:t>
            </a:r>
            <a:r>
              <a:rPr lang="en-US" sz="2000" baseline="-25000" dirty="0" err="1" smtClean="0"/>
              <a:t>OT</a:t>
            </a:r>
            <a:r>
              <a:rPr lang="en-US" sz="2000" dirty="0" smtClean="0"/>
              <a:t>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100392" y="4834413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+ O(|z|)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95536" y="5229200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err="1" smtClean="0"/>
              <a:t>Com</a:t>
            </a:r>
            <a:r>
              <a:rPr lang="en-US" sz="2000" baseline="-25000" dirty="0" err="1" smtClean="0"/>
              <a:t>OT</a:t>
            </a:r>
            <a:r>
              <a:rPr lang="en-US" sz="2000" dirty="0" smtClean="0"/>
              <a:t> : communication complexity of one instance of OT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560" y="2812866"/>
            <a:ext cx="8424936" cy="400110"/>
            <a:chOff x="611560" y="2812866"/>
            <a:chExt cx="8424936" cy="400110"/>
          </a:xfrm>
        </p:grpSpPr>
        <p:sp>
          <p:nvSpPr>
            <p:cNvPr id="4" name="Rounded Rectangle 3"/>
            <p:cNvSpPr/>
            <p:nvPr/>
          </p:nvSpPr>
          <p:spPr>
            <a:xfrm>
              <a:off x="611560" y="2812866"/>
              <a:ext cx="8280920" cy="40011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611560" y="2812866"/>
              <a:ext cx="8424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P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anose="05050102010706020507" pitchFamily="18" charset="2"/>
                </a:rPr>
                <a:t></a:t>
              </a:r>
              <a:r>
                <a:rPr lang="en-US" sz="2000" dirty="0" smtClean="0">
                  <a:sym typeface="Symbol" panose="05050102010706020507" pitchFamily="18" charset="2"/>
                </a:rPr>
                <a:t> P</a:t>
              </a:r>
              <a:r>
                <a:rPr lang="en-US" sz="2000" baseline="-25000" dirty="0" smtClean="0">
                  <a:sym typeface="Symbol" panose="05050102010706020507" pitchFamily="18" charset="2"/>
                </a:rPr>
                <a:t>2</a:t>
              </a:r>
              <a:r>
                <a:rPr lang="en-US" sz="2000" dirty="0" smtClean="0">
                  <a:sym typeface="Symbol" panose="05050102010706020507" pitchFamily="18" charset="2"/>
                </a:rPr>
                <a:t> : OT instances to enable P</a:t>
              </a:r>
              <a:r>
                <a:rPr lang="en-US" sz="2000" baseline="-25000" dirty="0" smtClean="0">
                  <a:sym typeface="Symbol" panose="05050102010706020507" pitchFamily="18" charset="2"/>
                </a:rPr>
                <a:t>2</a:t>
              </a:r>
              <a:r>
                <a:rPr lang="en-US" sz="2000" dirty="0" smtClean="0">
                  <a:sym typeface="Symbol" panose="05050102010706020507" pitchFamily="18" charset="2"/>
                </a:rPr>
                <a:t> get its garbled input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0863" y="1340768"/>
            <a:ext cx="8683625" cy="212830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80863" y="3741420"/>
            <a:ext cx="8683625" cy="1703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2-party Protocol : Complexity</a:t>
            </a:r>
          </a:p>
        </p:txBody>
      </p:sp>
      <p:sp>
        <p:nvSpPr>
          <p:cNvPr id="470" name="Text Box 7"/>
          <p:cNvSpPr txBox="1">
            <a:spLocks noChangeArrowheads="1"/>
          </p:cNvSpPr>
          <p:nvPr/>
        </p:nvSpPr>
        <p:spPr bwMode="auto">
          <a:xfrm>
            <a:off x="179512" y="764704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Computation complexity :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1" name="Text Box 7"/>
          <p:cNvSpPr txBox="1">
            <a:spLocks noChangeArrowheads="1"/>
          </p:cNvSpPr>
          <p:nvPr/>
        </p:nvSpPr>
        <p:spPr bwMode="auto">
          <a:xfrm>
            <a:off x="539552" y="1444714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>
                <a:sym typeface="Symbol" panose="05050102010706020507" pitchFamily="18" charset="2"/>
              </a:rPr>
              <a:t>: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43608" y="1948770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Associating 2 n-bit symmetric keys with each wire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43608" y="2452826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Computing 4 |C| double encryptions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43608" y="2956882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Participating in |y| instances of OT with pairs of n-bit inputs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39552" y="3789040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</a:t>
            </a:r>
            <a:r>
              <a:rPr lang="en-US" sz="2000" baseline="-25000" dirty="0"/>
              <a:t>2</a:t>
            </a:r>
            <a:r>
              <a:rPr lang="en-US" sz="2000" dirty="0" smtClean="0">
                <a:sym typeface="Symbol" panose="05050102010706020507" pitchFamily="18" charset="2"/>
              </a:rPr>
              <a:t>: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43608" y="4253026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Participating in |y| instances of OT with choice bits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043608" y="4725144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Decrypting 4 </a:t>
            </a:r>
            <a:r>
              <a:rPr lang="en-US" sz="2000" dirty="0" err="1" smtClean="0"/>
              <a:t>ciphertexts</a:t>
            </a:r>
            <a:r>
              <a:rPr lang="en-US" sz="2000" dirty="0" smtClean="0"/>
              <a:t> in each garbled table to find the correct decryption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4" y="5817458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Overall the computation has </a:t>
            </a:r>
            <a:r>
              <a:rPr lang="en-US" sz="2000" dirty="0" smtClean="0">
                <a:solidFill>
                  <a:srgbClr val="FF0000"/>
                </a:solidFill>
              </a:rPr>
              <a:t>mostly symmetric-key operations </a:t>
            </a:r>
            <a:r>
              <a:rPr lang="en-US" sz="2000" dirty="0" smtClean="0"/>
              <a:t>except the OT instances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71" grpId="0"/>
      <p:bldP spid="15" grpId="0"/>
      <p:bldP spid="16" grpId="0"/>
      <p:bldP spid="22" grpId="0"/>
      <p:bldP spid="23" grpId="0"/>
      <p:bldP spid="24" grpId="0"/>
      <p:bldP spid="2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36712"/>
            <a:ext cx="8928992" cy="3816424"/>
          </a:xfrm>
          <a:prstGeom prst="rect">
            <a:avLst/>
          </a:prstGeom>
          <a:solidFill>
            <a:srgbClr val="D2F5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-180528" y="44624"/>
            <a:ext cx="936104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Secure 2-PC</a:t>
            </a:r>
          </a:p>
        </p:txBody>
      </p:sp>
      <p:pic>
        <p:nvPicPr>
          <p:cNvPr id="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6386"/>
            <a:ext cx="720080" cy="8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03311"/>
            <a:ext cx="720080" cy="8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106238" y="5013176"/>
            <a:ext cx="8858250" cy="5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A very powerful abstraction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395536" y="3433564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IN" kern="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 : x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7452320" y="3429000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</a:t>
            </a:r>
            <a:r>
              <a:rPr lang="en-IN" kern="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 : y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467544" y="5480814"/>
            <a:ext cx="8390831" cy="3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- </a:t>
            </a:r>
            <a:r>
              <a:rPr lang="en-IN" kern="0" smtClean="0">
                <a:latin typeface="Chalkboard" charset="0"/>
                <a:ea typeface="Chalkboard" charset="0"/>
                <a:cs typeface="Chalkboard" charset="0"/>
              </a:rPr>
              <a:t>Models almost all 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real-world distributed computing applications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9" name="Cloud 88"/>
          <p:cNvSpPr/>
          <p:nvPr/>
        </p:nvSpPr>
        <p:spPr>
          <a:xfrm>
            <a:off x="2987824" y="1124744"/>
            <a:ext cx="2952328" cy="1107554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1259632" y="2088282"/>
            <a:ext cx="1728192" cy="4046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5940152" y="1916832"/>
            <a:ext cx="1512168" cy="64807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2"/>
          <p:cNvSpPr txBox="1">
            <a:spLocks noChangeArrowheads="1"/>
          </p:cNvSpPr>
          <p:nvPr/>
        </p:nvSpPr>
        <p:spPr bwMode="auto">
          <a:xfrm>
            <a:off x="3923928" y="1340768"/>
            <a:ext cx="115212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f(x, y)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99592" y="400506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(x, y)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956376" y="4075911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(x, y)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699792" y="2852936"/>
            <a:ext cx="40324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No additional information to be revealed </a:t>
            </a:r>
            <a:r>
              <a:rPr lang="en-IN" kern="0" smtClean="0">
                <a:latin typeface="Chalkboard" charset="0"/>
                <a:ea typeface="Chalkboard" charset="0"/>
                <a:cs typeface="Chalkboard" charset="0"/>
              </a:rPr>
              <a:t>beyond f(x</a:t>
            </a: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, y)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2383" y="5085184"/>
            <a:ext cx="8504113" cy="158417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99592" y="3284984"/>
            <a:ext cx="81369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2020778"/>
            <a:ext cx="8208912" cy="119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-2738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2-party Protocol : Various Optimizations</a:t>
            </a:r>
          </a:p>
        </p:txBody>
      </p:sp>
      <p:sp>
        <p:nvSpPr>
          <p:cNvPr id="471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9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Reducing the </a:t>
            </a:r>
            <a:r>
              <a:rPr lang="en-US" sz="2000" dirty="0" smtClean="0">
                <a:solidFill>
                  <a:srgbClr val="0000FF"/>
                </a:solidFill>
              </a:rPr>
              <a:t>size</a:t>
            </a:r>
            <a:r>
              <a:rPr lang="en-US" sz="2000" dirty="0" smtClean="0"/>
              <a:t> of the garbled table: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39552" y="1228690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associates keys with the wires in a special way so that each garbled table has </a:t>
            </a:r>
            <a:r>
              <a:rPr lang="en-US" sz="2000" dirty="0" smtClean="0">
                <a:solidFill>
                  <a:srgbClr val="009900"/>
                </a:solidFill>
              </a:rPr>
              <a:t>less than 4 </a:t>
            </a:r>
            <a:r>
              <a:rPr lang="en-US" sz="2000" dirty="0" err="1" smtClean="0"/>
              <a:t>ciphertexts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99592" y="202077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Free-XOR technique : </a:t>
            </a:r>
            <a:r>
              <a:rPr lang="en-US" sz="2000" dirty="0" smtClean="0">
                <a:solidFill>
                  <a:srgbClr val="0000FF"/>
                </a:solidFill>
              </a:rPr>
              <a:t>no </a:t>
            </a:r>
            <a:r>
              <a:rPr lang="en-US" sz="2000" dirty="0" smtClean="0"/>
              <a:t>garbled table required for </a:t>
            </a:r>
            <a:r>
              <a:rPr lang="en-US" sz="2000" dirty="0" smtClean="0">
                <a:solidFill>
                  <a:srgbClr val="0000FF"/>
                </a:solidFill>
              </a:rPr>
              <a:t>XOR gates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492896"/>
            <a:ext cx="7848872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Kolesnikov</a:t>
            </a:r>
            <a:r>
              <a:rPr lang="en-US" dirty="0" smtClean="0"/>
              <a:t> and T. Schneider: Improved </a:t>
            </a:r>
            <a:r>
              <a:rPr lang="en-US" dirty="0"/>
              <a:t>Garbled Circuit: Free XOR Gates and Applications. ICALP (2) 2008: 486-498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99592" y="3429000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Garbled row reduction (GRR): garbled table for </a:t>
            </a:r>
            <a:r>
              <a:rPr lang="en-US" sz="2000" dirty="0" smtClean="0">
                <a:solidFill>
                  <a:srgbClr val="009900"/>
                </a:solidFill>
              </a:rPr>
              <a:t>non-XOR gates </a:t>
            </a:r>
            <a:r>
              <a:rPr lang="en-US" sz="2000" dirty="0" smtClean="0"/>
              <a:t>consisting of </a:t>
            </a:r>
            <a:r>
              <a:rPr lang="en-US" sz="2000" dirty="0" smtClean="0">
                <a:solidFill>
                  <a:srgbClr val="009900"/>
                </a:solidFill>
              </a:rPr>
              <a:t>only two </a:t>
            </a:r>
            <a:r>
              <a:rPr lang="en-US" sz="2000" dirty="0" err="1" smtClean="0">
                <a:solidFill>
                  <a:srgbClr val="009900"/>
                </a:solidFill>
              </a:rPr>
              <a:t>ciphertexts</a:t>
            </a:r>
            <a:endParaRPr lang="en-US" sz="2000" baseline="-25000" dirty="0" smtClean="0">
              <a:solidFill>
                <a:srgbClr val="00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4222829"/>
            <a:ext cx="7704856" cy="64633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en-IN" dirty="0" smtClean="0"/>
              <a:t>B. </a:t>
            </a:r>
            <a:r>
              <a:rPr lang="en-IN" dirty="0" err="1"/>
              <a:t>Pinkas</a:t>
            </a:r>
            <a:r>
              <a:rPr lang="en-IN" dirty="0"/>
              <a:t>, </a:t>
            </a:r>
            <a:r>
              <a:rPr lang="en-IN" dirty="0" smtClean="0"/>
              <a:t>T. </a:t>
            </a:r>
            <a:r>
              <a:rPr lang="en-IN" dirty="0"/>
              <a:t>Schneider, </a:t>
            </a:r>
            <a:r>
              <a:rPr lang="en-IN" dirty="0" smtClean="0"/>
              <a:t>N. </a:t>
            </a:r>
            <a:r>
              <a:rPr lang="en-IN" dirty="0"/>
              <a:t>P. Smart, </a:t>
            </a:r>
            <a:r>
              <a:rPr lang="en-IN" dirty="0" smtClean="0"/>
              <a:t>S. </a:t>
            </a:r>
            <a:r>
              <a:rPr lang="en-IN" dirty="0"/>
              <a:t>C. </a:t>
            </a:r>
            <a:r>
              <a:rPr lang="en-IN" dirty="0" smtClean="0"/>
              <a:t>Williams: Secure </a:t>
            </a:r>
            <a:r>
              <a:rPr lang="en-IN" dirty="0"/>
              <a:t>Two-Party Computation Is Practical. ASIACRYPT 2009: 250-267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Free-XOR and GRR are </a:t>
            </a:r>
            <a:r>
              <a:rPr lang="en-US" sz="2000" dirty="0" smtClean="0">
                <a:solidFill>
                  <a:srgbClr val="0000FF"/>
                </a:solidFill>
              </a:rPr>
              <a:t>incompatible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99592" y="5517232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Tradeoff : more XOR gates then use Free-XOR technique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899592" y="6021288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Try to “introduce” as many number of XOR gates as possible without changing the functionality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17" grpId="0"/>
      <p:bldP spid="6" grpId="0" animBg="1"/>
      <p:bldP spid="20" grpId="0"/>
      <p:bldP spid="9" grpId="0" animBg="1"/>
      <p:bldP spid="25" grpId="0"/>
      <p:bldP spid="26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7584" y="2492896"/>
            <a:ext cx="813690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4" descr="Image result for ques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-180528" y="44624"/>
            <a:ext cx="950505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Yao’s 2-party Protocol : Various Optimizations</a:t>
            </a:r>
          </a:p>
        </p:txBody>
      </p:sp>
      <p:sp>
        <p:nvSpPr>
          <p:cNvPr id="471" name="Text Box 7"/>
          <p:cNvSpPr txBox="1">
            <a:spLocks noChangeArrowheads="1"/>
          </p:cNvSpPr>
          <p:nvPr/>
        </p:nvSpPr>
        <p:spPr bwMode="auto">
          <a:xfrm>
            <a:off x="35496" y="850647"/>
            <a:ext cx="9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Enabling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to correctly identify the right entry in the garbled circuit to decrypt </a:t>
            </a:r>
            <a:r>
              <a:rPr lang="en-US" sz="2000" dirty="0" smtClean="0">
                <a:solidFill>
                  <a:srgbClr val="0000FF"/>
                </a:solidFill>
              </a:rPr>
              <a:t>without trying </a:t>
            </a:r>
            <a:r>
              <a:rPr lang="en-US" sz="2000" dirty="0" smtClean="0"/>
              <a:t>all the 4 </a:t>
            </a:r>
            <a:r>
              <a:rPr lang="en-US" sz="2000" dirty="0" err="1" smtClean="0"/>
              <a:t>ciphertexts</a:t>
            </a:r>
            <a:r>
              <a:rPr lang="en-US" sz="2000" dirty="0" smtClean="0"/>
              <a:t> in the table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39552" y="1714743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Even though P</a:t>
            </a:r>
            <a:r>
              <a:rPr lang="en-US" sz="2000" baseline="-25000" dirty="0"/>
              <a:t>2</a:t>
            </a:r>
            <a:r>
              <a:rPr lang="en-US" sz="2000" dirty="0" smtClean="0"/>
              <a:t> will identify the correct entry to decrypt, it should not be able to learn the label of the decrypted </a:t>
            </a:r>
            <a:r>
              <a:rPr lang="en-US" sz="2000" dirty="0" err="1" smtClean="0"/>
              <a:t>ciphertext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99592" y="256490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Point-and-Permute technique </a:t>
            </a:r>
            <a:r>
              <a:rPr lang="en-US" sz="2000" dirty="0" smtClean="0"/>
              <a:t>: randomly permute the </a:t>
            </a:r>
            <a:r>
              <a:rPr lang="en-US" sz="2000" dirty="0" err="1" smtClean="0"/>
              <a:t>ciphertexts</a:t>
            </a:r>
            <a:r>
              <a:rPr lang="en-US" sz="2000" dirty="0" smtClean="0"/>
              <a:t> and give a pointer to the </a:t>
            </a:r>
            <a:r>
              <a:rPr lang="en-US" sz="2000" dirty="0" err="1" smtClean="0"/>
              <a:t>ciphertext</a:t>
            </a:r>
            <a:r>
              <a:rPr lang="en-US" sz="2000" dirty="0" smtClean="0"/>
              <a:t> to decrypt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3501008"/>
            <a:ext cx="756084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N" sz="2000" dirty="0" smtClean="0"/>
              <a:t>M. </a:t>
            </a:r>
            <a:r>
              <a:rPr lang="en-IN" sz="2000" dirty="0" err="1" smtClean="0"/>
              <a:t>Naor</a:t>
            </a:r>
            <a:r>
              <a:rPr lang="en-IN" sz="2000" dirty="0"/>
              <a:t>, </a:t>
            </a:r>
            <a:r>
              <a:rPr lang="en-IN" sz="2000" dirty="0" smtClean="0"/>
              <a:t>B. </a:t>
            </a:r>
            <a:r>
              <a:rPr lang="en-IN" sz="2000" dirty="0" err="1"/>
              <a:t>Pinkas</a:t>
            </a:r>
            <a:r>
              <a:rPr lang="en-IN" sz="2000" dirty="0"/>
              <a:t>, </a:t>
            </a:r>
            <a:r>
              <a:rPr lang="en-IN" sz="2000" dirty="0" smtClean="0"/>
              <a:t>R. Sumner: Privacy </a:t>
            </a:r>
            <a:r>
              <a:rPr lang="en-IN" sz="2000" dirty="0"/>
              <a:t>preserving auctions and mechanism design. EC 1999: 129-139</a:t>
            </a:r>
          </a:p>
        </p:txBody>
      </p:sp>
    </p:spTree>
    <p:extLst>
      <p:ext uri="{BB962C8B-B14F-4D97-AF65-F5344CB8AC3E}">
        <p14:creationId xmlns:p14="http://schemas.microsoft.com/office/powerpoint/2010/main" val="2832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2" name="Picture 50" descr="Image result for medical recor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4982248"/>
            <a:ext cx="1828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31776"/>
            <a:ext cx="1656184" cy="1240539"/>
          </a:xfrm>
          <a:prstGeom prst="rect">
            <a:avLst/>
          </a:prstGeom>
        </p:spPr>
      </p:pic>
      <p:sp>
        <p:nvSpPr>
          <p:cNvPr id="23554" name="Rectangle 26"/>
          <p:cNvSpPr>
            <a:spLocks noGrp="1" noChangeArrowheads="1"/>
          </p:cNvSpPr>
          <p:nvPr>
            <p:ph type="title"/>
          </p:nvPr>
        </p:nvSpPr>
        <p:spPr>
          <a:xfrm>
            <a:off x="35049" y="-27459"/>
            <a:ext cx="9145463" cy="720155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Applications of 2PC - I</a:t>
            </a:r>
            <a:endParaRPr lang="en-US" altLang="en-US" sz="4000" dirty="0" smtClean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06238" y="764704"/>
            <a:ext cx="8858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Privacy-preserving data mining</a:t>
            </a:r>
            <a:endParaRPr lang="en-IN" kern="0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3580" name="Picture 28" descr="Image result for aii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6050"/>
            <a:ext cx="2232248" cy="11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59" y="3536011"/>
            <a:ext cx="1546473" cy="14275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79538" y="1336204"/>
            <a:ext cx="7298184" cy="1800200"/>
            <a:chOff x="1379538" y="1336204"/>
            <a:chExt cx="7298184" cy="1800200"/>
          </a:xfrm>
        </p:grpSpPr>
        <p:sp>
          <p:nvSpPr>
            <p:cNvPr id="18" name="Rectangle 17"/>
            <p:cNvSpPr/>
            <p:nvPr/>
          </p:nvSpPr>
          <p:spPr>
            <a:xfrm>
              <a:off x="1379538" y="1336204"/>
              <a:ext cx="7298184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Rectangle 2"/>
            <p:cNvSpPr txBox="1">
              <a:spLocks noChangeArrowheads="1"/>
            </p:cNvSpPr>
            <p:nvPr/>
          </p:nvSpPr>
          <p:spPr bwMode="auto">
            <a:xfrm>
              <a:off x="1475656" y="1412776"/>
              <a:ext cx="7202066" cy="427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halkboard" charset="0"/>
                  <a:ea typeface="Chalkboard" charset="0"/>
                  <a:cs typeface="Chalkboard" charset="0"/>
                </a:rPr>
                <a:t>How many patients suffering from AIDS in total ?</a:t>
              </a:r>
              <a:endParaRPr lang="en-IN" kern="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9" name="Rectangle 2"/>
            <p:cNvSpPr txBox="1">
              <a:spLocks noChangeArrowheads="1"/>
            </p:cNvSpPr>
            <p:nvPr/>
          </p:nvSpPr>
          <p:spPr bwMode="auto">
            <a:xfrm>
              <a:off x="1475656" y="1921396"/>
              <a:ext cx="7202066" cy="64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halkboard" charset="0"/>
                  <a:ea typeface="Chalkboard" charset="0"/>
                  <a:cs typeface="Chalkboard" charset="0"/>
                </a:rPr>
                <a:t>Are there any common patient registered for disease X in all the hospitals ?</a:t>
              </a:r>
              <a:endParaRPr lang="en-IN" kern="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1" name="Rectangle 2"/>
            <p:cNvSpPr txBox="1">
              <a:spLocks noChangeArrowheads="1"/>
            </p:cNvSpPr>
            <p:nvPr/>
          </p:nvSpPr>
          <p:spPr bwMode="auto">
            <a:xfrm>
              <a:off x="1475656" y="2708920"/>
              <a:ext cx="7202066" cy="427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halkboard" charset="0"/>
                  <a:ea typeface="Chalkboard" charset="0"/>
                  <a:cs typeface="Chalkboard" charset="0"/>
                </a:rPr>
                <a:t>Varieties of other statistics …</a:t>
              </a:r>
              <a:endParaRPr lang="en-IN" kern="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922338" y="3284984"/>
            <a:ext cx="1066800" cy="50405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796136" y="3212976"/>
            <a:ext cx="1008112" cy="57606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251520" y="6381328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Privacy of individual databases needs to be preserved</a:t>
            </a:r>
            <a:endParaRPr lang="en-IN" kern="0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06238" y="769268"/>
            <a:ext cx="8858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Secure e-auction</a:t>
            </a:r>
            <a:endParaRPr lang="en-IN" kern="0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179512" y="5733256"/>
            <a:ext cx="92170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200" kern="0" dirty="0" smtClean="0">
                <a:latin typeface="Chalkboard" charset="0"/>
                <a:ea typeface="Chalkboard" charset="0"/>
                <a:cs typeface="Chalkboard" charset="0"/>
              </a:rPr>
              <a:t>Loosing bidder will </a:t>
            </a:r>
            <a:r>
              <a:rPr lang="en-IN" sz="2200" kern="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always learn </a:t>
            </a:r>
            <a:r>
              <a:rPr lang="en-IN" sz="2200" kern="0" dirty="0" smtClean="0">
                <a:latin typeface="Chalkboard" charset="0"/>
                <a:ea typeface="Chalkboard" charset="0"/>
                <a:cs typeface="Chalkboard" charset="0"/>
              </a:rPr>
              <a:t>its bid is less than the winner</a:t>
            </a:r>
            <a:endParaRPr lang="en-IN" sz="2200" kern="0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2155"/>
            <a:ext cx="720080" cy="8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49080"/>
            <a:ext cx="720080" cy="8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428030" y="5085184"/>
            <a:ext cx="83160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Bid</a:t>
            </a:r>
            <a:r>
              <a:rPr lang="en-IN" kern="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28830" y="5089748"/>
            <a:ext cx="83160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Bid</a:t>
            </a:r>
            <a:r>
              <a:rPr lang="en-IN" kern="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IN" kern="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74738" y="1340768"/>
            <a:ext cx="7614864" cy="1872208"/>
            <a:chOff x="1074738" y="1340768"/>
            <a:chExt cx="7614864" cy="2088232"/>
          </a:xfrm>
        </p:grpSpPr>
        <p:sp>
          <p:nvSpPr>
            <p:cNvPr id="23" name="Rectangle 22"/>
            <p:cNvSpPr/>
            <p:nvPr/>
          </p:nvSpPr>
          <p:spPr>
            <a:xfrm>
              <a:off x="1074738" y="1340768"/>
              <a:ext cx="7601718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637357"/>
              <a:ext cx="1764196" cy="1647627"/>
            </a:xfrm>
            <a:prstGeom prst="rect">
              <a:avLst/>
            </a:prstGeom>
          </p:spPr>
        </p:pic>
        <p:sp>
          <p:nvSpPr>
            <p:cNvPr id="44" name="Rectangle 2"/>
            <p:cNvSpPr txBox="1">
              <a:spLocks noChangeArrowheads="1"/>
            </p:cNvSpPr>
            <p:nvPr/>
          </p:nvSpPr>
          <p:spPr bwMode="auto">
            <a:xfrm>
              <a:off x="3563888" y="1556792"/>
              <a:ext cx="512571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halkboard" charset="0"/>
                  <a:ea typeface="Chalkboard" charset="0"/>
                  <a:cs typeface="Chalkboard" charset="0"/>
                </a:rPr>
                <a:t>Only the </a:t>
              </a:r>
              <a:r>
                <a:rPr lang="en-IN" kern="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highest bid </a:t>
              </a:r>
              <a:r>
                <a:rPr lang="en-IN" kern="0" dirty="0" smtClean="0">
                  <a:latin typeface="Chalkboard" charset="0"/>
                  <a:ea typeface="Chalkboard" charset="0"/>
                  <a:cs typeface="Chalkboard" charset="0"/>
                </a:rPr>
                <a:t>should be revealed</a:t>
              </a:r>
              <a:endParaRPr lang="en-IN" kern="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5" name="Rectangle 2"/>
            <p:cNvSpPr txBox="1">
              <a:spLocks noChangeArrowheads="1"/>
            </p:cNvSpPr>
            <p:nvPr/>
          </p:nvSpPr>
          <p:spPr bwMode="auto">
            <a:xfrm>
              <a:off x="3550742" y="2146704"/>
              <a:ext cx="512571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halkboard" charset="0"/>
                  <a:ea typeface="Chalkboard" charset="0"/>
                  <a:cs typeface="Chalkboard" charset="0"/>
                </a:rPr>
                <a:t>No “additional” information about individual bids to be revealed</a:t>
              </a:r>
              <a:endParaRPr lang="en-IN" kern="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572046" y="6237312"/>
            <a:ext cx="86084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halkboard" charset="0"/>
                <a:ea typeface="Chalkboard" charset="0"/>
                <a:cs typeface="Chalkboard" charset="0"/>
              </a:rPr>
              <a:t>Is this a privacy breach ?</a:t>
            </a:r>
            <a:endParaRPr lang="en-IN" kern="0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55576" y="3501008"/>
            <a:ext cx="914400" cy="57606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020272" y="3431483"/>
            <a:ext cx="648072" cy="64558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6"/>
          <p:cNvSpPr>
            <a:spLocks noGrp="1" noChangeArrowheads="1"/>
          </p:cNvSpPr>
          <p:nvPr>
            <p:ph type="title"/>
          </p:nvPr>
        </p:nvSpPr>
        <p:spPr>
          <a:xfrm>
            <a:off x="35049" y="-27459"/>
            <a:ext cx="9145463" cy="720155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Applications of 2PC - II</a:t>
            </a:r>
            <a:endParaRPr lang="en-US" altLang="en-US" sz="4000" dirty="0" smtClean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315" y="3691493"/>
            <a:ext cx="937764" cy="106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How to solve 2PC?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0" name="Group 25"/>
          <p:cNvGrpSpPr/>
          <p:nvPr/>
        </p:nvGrpSpPr>
        <p:grpSpPr>
          <a:xfrm>
            <a:off x="2195736" y="2881491"/>
            <a:ext cx="576064" cy="576064"/>
            <a:chOff x="1475656" y="2492896"/>
            <a:chExt cx="576064" cy="576064"/>
          </a:xfrm>
        </p:grpSpPr>
        <p:sp>
          <p:nvSpPr>
            <p:cNvPr id="31" name="Oval 3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x</a:t>
              </a:r>
              <a:endParaRPr lang="en-US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4" name="Group 26"/>
          <p:cNvGrpSpPr/>
          <p:nvPr/>
        </p:nvGrpSpPr>
        <p:grpSpPr>
          <a:xfrm>
            <a:off x="6156176" y="2881491"/>
            <a:ext cx="576064" cy="576064"/>
            <a:chOff x="1475656" y="2492896"/>
            <a:chExt cx="576064" cy="576064"/>
          </a:xfrm>
        </p:grpSpPr>
        <p:sp>
          <p:nvSpPr>
            <p:cNvPr id="35" name="Oval 34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y</a:t>
              </a:r>
              <a:endParaRPr lang="en-US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292352" y="4753699"/>
            <a:ext cx="783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TTP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79512" y="5661248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IDEAL world secure 2PC protocol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4067944" y="3107968"/>
            <a:ext cx="1503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x,y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067944" y="3107968"/>
            <a:ext cx="1287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x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,y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091733" y="3107968"/>
            <a:ext cx="1128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x,y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7504" y="879103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Trusted third party (TTP)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 solution for secure 2PC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539552" y="1340768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Send input to TTP, obtain function output 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Ideal solution</a:t>
            </a:r>
          </a:p>
        </p:txBody>
      </p:sp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3489"/>
            <a:ext cx="720080" cy="8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3489"/>
            <a:ext cx="720080" cy="8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25"/>
          <p:cNvGrpSpPr/>
          <p:nvPr/>
        </p:nvGrpSpPr>
        <p:grpSpPr>
          <a:xfrm>
            <a:off x="2195736" y="2849553"/>
            <a:ext cx="576064" cy="576064"/>
            <a:chOff x="1475656" y="2492896"/>
            <a:chExt cx="576064" cy="576064"/>
          </a:xfrm>
        </p:grpSpPr>
        <p:sp>
          <p:nvSpPr>
            <p:cNvPr id="83" name="Oval 82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x</a:t>
              </a:r>
              <a:endParaRPr lang="en-US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85" name="Group 26"/>
          <p:cNvGrpSpPr/>
          <p:nvPr/>
        </p:nvGrpSpPr>
        <p:grpSpPr>
          <a:xfrm>
            <a:off x="6156176" y="2849553"/>
            <a:ext cx="576064" cy="576064"/>
            <a:chOff x="1475656" y="2492896"/>
            <a:chExt cx="576064" cy="576064"/>
          </a:xfrm>
        </p:grpSpPr>
        <p:sp>
          <p:nvSpPr>
            <p:cNvPr id="86" name="Oval 8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y</a:t>
              </a:r>
              <a:endParaRPr lang="en-US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499992" y="6207695"/>
            <a:ext cx="4904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TTPs exist only in fairy tales!!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5497"/>
            <a:ext cx="3266375" cy="28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2948E-6 L 0.15764 0.08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4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2948E-6 L -0.12604 0.073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5896E-6 L -0.22396 -0.117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587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81503E-6 L 0.19514 -0.121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0" grpId="0"/>
      <p:bldP spid="70" grpId="1"/>
      <p:bldP spid="72" grpId="0"/>
      <p:bldP spid="76" grpId="0"/>
      <p:bldP spid="76" grpId="1"/>
      <p:bldP spid="60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7504" y="836712"/>
            <a:ext cx="9433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Goal of a secure 2PC protocol 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emulate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 role of a TTP</a:t>
            </a: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Security goal of 2PC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44008" y="2637030"/>
            <a:ext cx="4392488" cy="3662418"/>
            <a:chOff x="4644008" y="2637030"/>
            <a:chExt cx="4392488" cy="3662418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637030"/>
              <a:ext cx="720080" cy="820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2737556"/>
              <a:ext cx="720080" cy="80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25"/>
            <p:cNvGrpSpPr/>
            <p:nvPr/>
          </p:nvGrpSpPr>
          <p:grpSpPr>
            <a:xfrm>
              <a:off x="4860032" y="3481844"/>
              <a:ext cx="576064" cy="576064"/>
              <a:chOff x="1475656" y="2492896"/>
              <a:chExt cx="576064" cy="57606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1547664" y="2535287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x</a:t>
                </a:r>
                <a:endParaRPr lang="en-US" baseline="-25000" dirty="0" smtClean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41" name="Group 26"/>
            <p:cNvGrpSpPr/>
            <p:nvPr/>
          </p:nvGrpSpPr>
          <p:grpSpPr>
            <a:xfrm>
              <a:off x="8244408" y="3553852"/>
              <a:ext cx="621528" cy="576064"/>
              <a:chOff x="1475656" y="2492896"/>
              <a:chExt cx="621528" cy="57606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1601512" y="2492896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y</a:t>
                </a:r>
                <a:endParaRPr lang="en-US" baseline="-25000" dirty="0" smtClean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>
              <a:off x="5940152" y="2809564"/>
              <a:ext cx="17547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5580112" y="5930116"/>
              <a:ext cx="27279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REAL world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28184" y="3529644"/>
              <a:ext cx="1296144" cy="1978877"/>
              <a:chOff x="5940152" y="3078089"/>
              <a:chExt cx="1296144" cy="1978877"/>
            </a:xfrm>
          </p:grpSpPr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2160" y="3078089"/>
                <a:ext cx="1152128" cy="144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5940152" y="4410635"/>
                <a:ext cx="129614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</a:rPr>
                  <a:t>2PC protocol</a:t>
                </a:r>
              </a:p>
            </p:txBody>
          </p:sp>
        </p:grpSp>
        <p:cxnSp>
          <p:nvCxnSpPr>
            <p:cNvPr id="74" name="Straight Arrow Connector 73"/>
            <p:cNvCxnSpPr/>
            <p:nvPr/>
          </p:nvCxnSpPr>
          <p:spPr>
            <a:xfrm>
              <a:off x="5940152" y="3097596"/>
              <a:ext cx="17547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940152" y="3385628"/>
              <a:ext cx="17547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4644008" y="4076091"/>
              <a:ext cx="10801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f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(x, y)</a:t>
              </a:r>
              <a:endParaRPr lang="en-US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7956376" y="4076091"/>
              <a:ext cx="10801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f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(x, y)</a:t>
              </a:r>
              <a:endParaRPr lang="en-US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9533" y="2204864"/>
            <a:ext cx="4464496" cy="4157330"/>
            <a:chOff x="107504" y="1628800"/>
            <a:chExt cx="4464496" cy="4157330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1628800"/>
              <a:ext cx="4464496" cy="4157330"/>
              <a:chOff x="107504" y="1628800"/>
              <a:chExt cx="4464496" cy="4157330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63688" y="2780928"/>
                <a:ext cx="937764" cy="1062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1917748" y="3789040"/>
                <a:ext cx="7837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TTP</a:t>
                </a:r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2607295"/>
                <a:ext cx="11437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halkboard" charset="0"/>
                    <a:ea typeface="Chalkboard" charset="0"/>
                    <a:cs typeface="Chalkboard" charset="0"/>
                  </a:rPr>
                  <a:t>f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(</a:t>
                </a:r>
                <a:r>
                  <a:rPr lang="en-US" dirty="0" err="1" smtClean="0">
                    <a:latin typeface="Chalkboard" charset="0"/>
                    <a:ea typeface="Chalkboard" charset="0"/>
                    <a:cs typeface="Chalkboard" charset="0"/>
                  </a:rPr>
                  <a:t>x,y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)</a:t>
                </a:r>
                <a:endParaRPr lang="en-US" baseline="-25000" dirty="0" smtClean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pic>
            <p:nvPicPr>
              <p:cNvPr id="65" name="Picture 6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032330"/>
                <a:ext cx="720080" cy="820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7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896" y="2060848"/>
                <a:ext cx="720080" cy="805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0" name="Group 25"/>
              <p:cNvGrpSpPr/>
              <p:nvPr/>
            </p:nvGrpSpPr>
            <p:grpSpPr>
              <a:xfrm>
                <a:off x="827584" y="1700808"/>
                <a:ext cx="576064" cy="576064"/>
                <a:chOff x="1475656" y="2492896"/>
                <a:chExt cx="576064" cy="576064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1475656" y="2492896"/>
                  <a:ext cx="576064" cy="576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8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56048" y="2535287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x</a:t>
                  </a:r>
                  <a:endParaRPr lang="en-US" baseline="-25000" dirty="0" smtClean="0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grpSp>
            <p:nvGrpSpPr>
              <p:cNvPr id="85" name="Group 26"/>
              <p:cNvGrpSpPr/>
              <p:nvPr/>
            </p:nvGrpSpPr>
            <p:grpSpPr>
              <a:xfrm>
                <a:off x="2942360" y="1628800"/>
                <a:ext cx="621528" cy="576064"/>
                <a:chOff x="1475656" y="2492896"/>
                <a:chExt cx="621528" cy="576064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475656" y="2492896"/>
                  <a:ext cx="576064" cy="576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8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01512" y="2492896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halkboard" charset="0"/>
                      <a:ea typeface="Chalkboard" charset="0"/>
                      <a:cs typeface="Chalkboard" charset="0"/>
                    </a:rPr>
                    <a:t>y</a:t>
                  </a:r>
                  <a:endParaRPr lang="en-US" baseline="-25000" dirty="0" smtClean="0"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  <p:cxnSp>
            <p:nvCxnSpPr>
              <p:cNvPr id="4" name="Straight Arrow Connector 3"/>
              <p:cNvCxnSpPr/>
              <p:nvPr/>
            </p:nvCxnSpPr>
            <p:spPr>
              <a:xfrm flipH="1">
                <a:off x="2267744" y="2060848"/>
                <a:ext cx="606216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475656" y="2060848"/>
                <a:ext cx="584448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2525624" y="2276872"/>
                <a:ext cx="606216" cy="57606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1323256" y="2276872"/>
                <a:ext cx="584448" cy="57606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763960" y="5416798"/>
                <a:ext cx="2727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IDEAL world</a:t>
                </a:r>
              </a:p>
            </p:txBody>
          </p:sp>
          <p:sp>
            <p:nvSpPr>
              <p:cNvPr id="97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067944" y="4681562"/>
                <a:ext cx="38183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Chalkboard" charset="0"/>
                    <a:ea typeface="Chalkboard" charset="0"/>
                    <a:cs typeface="Chalkboard" charset="0"/>
                    <a:sym typeface="Symbol" pitchFamily="18" charset="2"/>
                  </a:rPr>
                  <a:t></a:t>
                </a:r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 flipV="1">
                <a:off x="4561979" y="1743200"/>
                <a:ext cx="10021" cy="295351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2699792" y="2564904"/>
              <a:ext cx="1143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f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(</a:t>
              </a:r>
              <a:r>
                <a:rPr lang="en-US" dirty="0" err="1" smtClean="0">
                  <a:latin typeface="Chalkboard" charset="0"/>
                  <a:ea typeface="Chalkboard" charset="0"/>
                  <a:cs typeface="Chalkboard" charset="0"/>
                </a:rPr>
                <a:t>x,y</a:t>
              </a: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611560" y="1412776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De-centralizing the trust</a:t>
            </a:r>
          </a:p>
        </p:txBody>
      </p:sp>
    </p:spTree>
    <p:extLst>
      <p:ext uri="{BB962C8B-B14F-4D97-AF65-F5344CB8AC3E}">
        <p14:creationId xmlns:p14="http://schemas.microsoft.com/office/powerpoint/2010/main" val="21421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39159</TotalTime>
  <Words>5587</Words>
  <Application>Microsoft Macintosh PowerPoint</Application>
  <PresentationFormat>On-screen Show (4:3)</PresentationFormat>
  <Paragraphs>1909</Paragraphs>
  <Slides>51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Chalkboard</vt:lpstr>
      <vt:lpstr>Comic Sans MS</vt:lpstr>
      <vt:lpstr>Symbol</vt:lpstr>
      <vt:lpstr>Wingdings</vt:lpstr>
      <vt:lpstr>Arial</vt:lpstr>
      <vt:lpstr>Standarddesign</vt:lpstr>
      <vt:lpstr>Clip</vt:lpstr>
      <vt:lpstr>Equation</vt:lpstr>
      <vt:lpstr>Cryptography</vt:lpstr>
      <vt:lpstr>PowerPoint Presentation</vt:lpstr>
      <vt:lpstr>PowerPoint Presentation</vt:lpstr>
      <vt:lpstr>PowerPoint Presentation</vt:lpstr>
      <vt:lpstr>PowerPoint Presentation</vt:lpstr>
      <vt:lpstr>Applications of 2PC - I</vt:lpstr>
      <vt:lpstr>Applications of 2PC -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2510</cp:revision>
  <dcterms:created xsi:type="dcterms:W3CDTF">2003-02-23T15:18:48Z</dcterms:created>
  <dcterms:modified xsi:type="dcterms:W3CDTF">2017-02-21T03:59:00Z</dcterms:modified>
</cp:coreProperties>
</file>