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8"/>
  </p:notesMasterIdLst>
  <p:handoutMasterIdLst>
    <p:handoutMasterId r:id="rId29"/>
  </p:handoutMasterIdLst>
  <p:sldIdLst>
    <p:sldId id="256" r:id="rId2"/>
    <p:sldId id="1627" r:id="rId3"/>
    <p:sldId id="1556" r:id="rId4"/>
    <p:sldId id="1678" r:id="rId5"/>
    <p:sldId id="1679" r:id="rId6"/>
    <p:sldId id="1680" r:id="rId7"/>
    <p:sldId id="1636" r:id="rId8"/>
    <p:sldId id="1681" r:id="rId9"/>
    <p:sldId id="1682" r:id="rId10"/>
    <p:sldId id="1683" r:id="rId11"/>
    <p:sldId id="1684" r:id="rId12"/>
    <p:sldId id="1686" r:id="rId13"/>
    <p:sldId id="1685" r:id="rId14"/>
    <p:sldId id="1687" r:id="rId15"/>
    <p:sldId id="1688" r:id="rId16"/>
    <p:sldId id="1689" r:id="rId17"/>
    <p:sldId id="1690" r:id="rId18"/>
    <p:sldId id="1691" r:id="rId19"/>
    <p:sldId id="1692" r:id="rId20"/>
    <p:sldId id="1694" r:id="rId21"/>
    <p:sldId id="1695" r:id="rId22"/>
    <p:sldId id="1696" r:id="rId23"/>
    <p:sldId id="1697" r:id="rId24"/>
    <p:sldId id="1700" r:id="rId25"/>
    <p:sldId id="1701" r:id="rId26"/>
    <p:sldId id="1677" r:id="rId27"/>
  </p:sldIdLst>
  <p:sldSz cx="9144000" cy="6858000" type="screen4x3"/>
  <p:notesSz cx="6858000" cy="9144000"/>
  <p:custDataLst>
    <p:tags r:id="rId30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1EFE"/>
    <a:srgbClr val="0000FF"/>
    <a:srgbClr val="D2F5FA"/>
    <a:srgbClr val="FFFF99"/>
    <a:srgbClr val="6FAFE5"/>
    <a:srgbClr val="DDFDE0"/>
    <a:srgbClr val="FF0000"/>
    <a:srgbClr val="009900"/>
    <a:srgbClr val="00FF00"/>
    <a:srgbClr val="0BC1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/>
    <p:restoredTop sz="93186" autoAdjust="0"/>
  </p:normalViewPr>
  <p:slideViewPr>
    <p:cSldViewPr>
      <p:cViewPr varScale="1">
        <p:scale>
          <a:sx n="78" d="100"/>
          <a:sy n="78" d="100"/>
        </p:scale>
        <p:origin x="119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tags" Target="tags/tag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5839263-9DDA-4CCE-AF24-D11137AE07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41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7C25EEE-4BCE-413B-8940-4EDB5DBC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06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8D1FDF-24C4-45F7-A355-015FA042EF3D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2985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718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Recall what do we mean by break.</a:t>
            </a:r>
          </a:p>
        </p:txBody>
      </p:sp>
    </p:spTree>
    <p:extLst>
      <p:ext uri="{BB962C8B-B14F-4D97-AF65-F5344CB8AC3E}">
        <p14:creationId xmlns:p14="http://schemas.microsoft.com/office/powerpoint/2010/main" val="1417107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Recall what do we mean by break.</a:t>
            </a:r>
          </a:p>
        </p:txBody>
      </p:sp>
    </p:spTree>
    <p:extLst>
      <p:ext uri="{BB962C8B-B14F-4D97-AF65-F5344CB8AC3E}">
        <p14:creationId xmlns:p14="http://schemas.microsoft.com/office/powerpoint/2010/main" val="1071093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153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025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625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69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030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7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1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4154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451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2313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602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0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Gen</a:t>
            </a:r>
            <a:r>
              <a:rPr lang="en-US" baseline="0" dirty="0" smtClean="0">
                <a:latin typeface="Arial" pitchFamily="34" charset="0"/>
              </a:rPr>
              <a:t> is not randomized. </a:t>
            </a:r>
            <a:r>
              <a:rPr lang="en-US" baseline="0" dirty="0" err="1" smtClean="0">
                <a:latin typeface="Arial" pitchFamily="34" charset="0"/>
              </a:rPr>
              <a:t>Kerchoffs</a:t>
            </a:r>
            <a:r>
              <a:rPr lang="en-US" baseline="0" dirty="0" smtClean="0">
                <a:latin typeface="Arial" pitchFamily="34" charset="0"/>
              </a:rPr>
              <a:t> Principle the security should hold when all algorithms are public. The adversary also knows which key will be output by the Gen. No Security can be obtained. </a:t>
            </a: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85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M is independent of the scheme so it should</a:t>
            </a:r>
            <a:r>
              <a:rPr lang="en-US" baseline="0" dirty="0" smtClean="0">
                <a:latin typeface="Arial" pitchFamily="34" charset="0"/>
              </a:rPr>
              <a:t> be a part of the description. Other sets are subsumed in the triple algorithms description.</a:t>
            </a: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682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35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99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23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Recall what do we mean by break.</a:t>
            </a:r>
          </a:p>
        </p:txBody>
      </p:sp>
    </p:spTree>
    <p:extLst>
      <p:ext uri="{BB962C8B-B14F-4D97-AF65-F5344CB8AC3E}">
        <p14:creationId xmlns:p14="http://schemas.microsoft.com/office/powerpoint/2010/main" val="1389394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Recall what do we mean by break.</a:t>
            </a:r>
          </a:p>
        </p:txBody>
      </p:sp>
    </p:spTree>
    <p:extLst>
      <p:ext uri="{BB962C8B-B14F-4D97-AF65-F5344CB8AC3E}">
        <p14:creationId xmlns:p14="http://schemas.microsoft.com/office/powerpoint/2010/main" val="134990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A3359-11EB-4731-B29F-79667B0C3371}" type="datetimeFigureOut">
              <a:rPr lang="en-US"/>
              <a:pPr>
                <a:defRPr/>
              </a:pPr>
              <a:t>1/7/17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E3215-153E-4E3A-A901-ABFB8B1CA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42288-C65C-42B5-B527-1BB7848FDD5A}" type="datetimeFigureOut">
              <a:rPr lang="en-US"/>
              <a:pPr>
                <a:defRPr/>
              </a:pPr>
              <a:t>1/7/17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90CF6-063B-449F-AF39-BC65D092EF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7061-61D3-43A3-8023-D109777AA7BE}" type="datetimeFigureOut">
              <a:rPr lang="en-US"/>
              <a:pPr>
                <a:defRPr/>
              </a:pPr>
              <a:t>1/7/17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D7EB6-CDC5-43FD-BFD3-395C88D5C7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0B1BB-E12E-441C-BC6A-ECF78AA782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B0B97-7303-4917-91CF-6FCA7C9DCFC2}" type="datetimeFigureOut">
              <a:rPr lang="en-US"/>
              <a:pPr>
                <a:defRPr/>
              </a:pPr>
              <a:t>1/7/17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6BBA9-4B45-4292-A544-67C8E2D878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0B10F-D82A-4A81-AD91-30E4EB1BEDE0}" type="datetimeFigureOut">
              <a:rPr lang="en-US"/>
              <a:pPr>
                <a:defRPr/>
              </a:pPr>
              <a:t>1/7/17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11792-1717-47F0-BD5D-A0E0C3487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165E8-80A2-4B7A-AFA7-F91C3DD16707}" type="datetimeFigureOut">
              <a:rPr lang="en-US"/>
              <a:pPr>
                <a:defRPr/>
              </a:pPr>
              <a:t>1/7/17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BA6C7-B263-4F84-83FA-F561BF0787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7BB4E-8BF2-463D-9419-22C31739A37F}" type="datetimeFigureOut">
              <a:rPr lang="en-US"/>
              <a:pPr>
                <a:defRPr/>
              </a:pPr>
              <a:t>1/7/17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E0EC0-6463-47D0-8938-6DCBECA8C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8503-98C4-472A-B5A7-8E4E5AAC44D1}" type="datetimeFigureOut">
              <a:rPr lang="en-US"/>
              <a:pPr>
                <a:defRPr/>
              </a:pPr>
              <a:t>1/7/17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41976-2E34-413D-BF40-6B1BB9955E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879E3-F661-467D-8B80-C52D0D5E8D14}" type="datetimeFigureOut">
              <a:rPr lang="en-US"/>
              <a:pPr>
                <a:defRPr/>
              </a:pPr>
              <a:t>1/7/17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18862-AB8E-40C7-A972-72DB392E53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E40F5-4848-44A3-88FA-5ADD6BFC28F7}" type="datetimeFigureOut">
              <a:rPr lang="en-US"/>
              <a:pPr>
                <a:defRPr/>
              </a:pPr>
              <a:t>1/7/17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334D9-8BBE-4260-AF18-FE816C34A5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7F7E1-3FE7-418E-AD12-51E5F0BD8E19}" type="datetimeFigureOut">
              <a:rPr lang="en-US"/>
              <a:pPr>
                <a:defRPr/>
              </a:pPr>
              <a:t>1/7/17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D17F0-CB02-456E-9D9A-E773A8B708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0BD5FFC5-2339-4D21-A8BE-CB89004398DE}" type="datetimeFigureOut">
              <a:rPr lang="en-US"/>
              <a:pPr>
                <a:defRPr/>
              </a:pPr>
              <a:t>1/7/17</a:t>
            </a:fld>
            <a:endParaRPr lang="en-US" dirty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ED15D35-8EA9-40A1-BB85-63C4DE870A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emf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Cryptography</a:t>
            </a:r>
            <a:endParaRPr lang="en-US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518048"/>
            <a:ext cx="6400800" cy="98296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rPr>
              <a:t>Lecture 2</a:t>
            </a:r>
          </a:p>
          <a:p>
            <a:endParaRPr lang="en-US" dirty="0">
              <a:solidFill>
                <a:srgbClr val="0000FF"/>
              </a:solidFill>
              <a:latin typeface="Chalkboard"/>
              <a:ea typeface="Chalkboard" charset="0"/>
              <a:cs typeface="Chalkboard" charset="0"/>
            </a:endParaRPr>
          </a:p>
          <a:p>
            <a:endParaRPr lang="en-US" dirty="0" smtClean="0">
              <a:solidFill>
                <a:srgbClr val="0000FF"/>
              </a:solidFill>
              <a:latin typeface="Chalkboard"/>
              <a:ea typeface="Chalkboard" charset="0"/>
              <a:cs typeface="Chalkboard" charset="0"/>
            </a:endParaRPr>
          </a:p>
          <a:p>
            <a:r>
              <a:rPr lang="en-US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rPr>
              <a:t>Arpita</a:t>
            </a:r>
            <a:r>
              <a:rPr lang="en-US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rPr>
              <a:t>Patra</a:t>
            </a:r>
            <a:endParaRPr lang="en-US" dirty="0">
              <a:solidFill>
                <a:srgbClr val="0000FF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75856" y="638175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© </a:t>
            </a:r>
            <a:r>
              <a:rPr lang="en-US" dirty="0" err="1" smtClean="0"/>
              <a:t>Arpita</a:t>
            </a:r>
            <a:r>
              <a:rPr lang="en-US" dirty="0" smtClean="0"/>
              <a:t> </a:t>
            </a:r>
            <a:r>
              <a:rPr lang="en-US" dirty="0" err="1"/>
              <a:t>Patra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44624"/>
            <a:ext cx="9216578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Break            Model</a:t>
            </a:r>
            <a:endParaRPr lang="en-US" sz="36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943" y="17912"/>
            <a:ext cx="1374137" cy="12241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5536" y="1484784"/>
            <a:ext cx="2978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Attempt I&gt;&gt;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 Secret key ?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71600" y="1905799"/>
            <a:ext cx="3056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Then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Enc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(m) = m is secure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536" y="2906361"/>
            <a:ext cx="3309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Attempt II&gt;&gt;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Entire Message?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43608" y="3358733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Then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Enc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(m) leaking most significant 10 bits is secure;  m: bank password| amazon password|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95536" y="490051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Attempt III&gt;&gt;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No additional info about the message irrespective of prior information?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59632" y="5723964"/>
            <a:ext cx="1473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Right Notion</a:t>
            </a:r>
            <a:endParaRPr lang="en-US" dirty="0">
              <a:solidFill>
                <a:srgbClr val="00B0F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8448" y="6156012"/>
            <a:ext cx="2048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How to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formalise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?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55976" y="5805264"/>
            <a:ext cx="4618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Need basics of Discrete Probability Theory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35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1" grpId="0"/>
      <p:bldP spid="32" grpId="0"/>
      <p:bldP spid="34" grpId="0"/>
      <p:bldP spid="35" grpId="0"/>
      <p:bldP spid="36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44624"/>
            <a:ext cx="9216578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halkboard"/>
                <a:ea typeface="Chalkboard" charset="0"/>
                <a:cs typeface="Chalkboard" charset="0"/>
              </a:rPr>
              <a:t>Discrete Probability Background</a:t>
            </a:r>
            <a:endParaRPr lang="en-US" sz="3600" kern="0" dirty="0">
              <a:solidFill>
                <a:srgbClr val="009900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189" y="1028109"/>
            <a:ext cx="2653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&gt; U: Finite set; e.g. {0,1}</a:t>
            </a:r>
            <a:endParaRPr lang="en-US" dirty="0"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9842" y="1517356"/>
            <a:ext cx="8910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&gt; Probability Distribution on U specifies the probabilities of the occurrence of the elements of U</a:t>
            </a:r>
            <a:endParaRPr lang="en-US" dirty="0"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3898" y="2278613"/>
            <a:ext cx="689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 - </a:t>
            </a:r>
            <a:r>
              <a:rPr lang="en-US" dirty="0" err="1" smtClean="0">
                <a:latin typeface="Chalkboard"/>
                <a:ea typeface="Chalkboard" charset="0"/>
                <a:cs typeface="Chalkboard" charset="0"/>
              </a:rPr>
              <a:t>e.g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 Probability Distribution on U = {0,1}: </a:t>
            </a:r>
            <a:r>
              <a:rPr lang="en-US" dirty="0" err="1" smtClean="0">
                <a:latin typeface="Chalkboard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(0) = ½ , </a:t>
            </a:r>
            <a:r>
              <a:rPr lang="en-US" dirty="0" err="1" smtClean="0">
                <a:latin typeface="Chalkboard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(1) = ½  </a:t>
            </a:r>
            <a:endParaRPr lang="en-US" dirty="0"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40114" y="2771636"/>
            <a:ext cx="2356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halkboard"/>
                <a:ea typeface="Chalkboard" charset="0"/>
                <a:cs typeface="Chalkboard" charset="0"/>
              </a:rPr>
              <a:t>Pr</a:t>
            </a:r>
            <a:r>
              <a:rPr lang="en-US" dirty="0">
                <a:latin typeface="Chalkboard"/>
                <a:ea typeface="Chalkboard" charset="0"/>
                <a:cs typeface="Chalkboard" charset="0"/>
              </a:rPr>
              <a:t>(0) = 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0 </a:t>
            </a:r>
            <a:r>
              <a:rPr lang="en-US" dirty="0">
                <a:latin typeface="Chalkboard"/>
                <a:ea typeface="Chalkboard" charset="0"/>
                <a:cs typeface="Chalkboard" charset="0"/>
              </a:rPr>
              <a:t>, </a:t>
            </a:r>
            <a:r>
              <a:rPr lang="en-US" dirty="0" err="1">
                <a:latin typeface="Chalkboard"/>
                <a:ea typeface="Chalkboard" charset="0"/>
                <a:cs typeface="Chalkboard" charset="0"/>
              </a:rPr>
              <a:t>Pr</a:t>
            </a:r>
            <a:r>
              <a:rPr lang="en-US" dirty="0">
                <a:latin typeface="Chalkboard"/>
                <a:ea typeface="Chalkboard" charset="0"/>
                <a:cs typeface="Chalkboard" charset="0"/>
              </a:rPr>
              <a:t>(1) = 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1  </a:t>
            </a:r>
            <a:endParaRPr lang="en-US" dirty="0"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3429000"/>
            <a:ext cx="8748464" cy="15850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2976"/>
              </a:spcBef>
              <a:buNone/>
            </a:pPr>
            <a:r>
              <a:rPr lang="en-US" b="1" dirty="0" smtClean="0">
                <a:latin typeface="Chalkboard"/>
              </a:rPr>
              <a:t>Probability distribution: </a:t>
            </a:r>
            <a:r>
              <a:rPr lang="en-US" dirty="0" smtClean="0">
                <a:latin typeface="Chalkboard"/>
              </a:rPr>
              <a:t>Probability distribution</a:t>
            </a:r>
            <a:r>
              <a:rPr lang="en-US" b="1" dirty="0" smtClean="0">
                <a:latin typeface="Chalkboard"/>
              </a:rPr>
              <a:t> </a:t>
            </a:r>
            <a:r>
              <a:rPr lang="en-US" dirty="0" err="1" smtClean="0">
                <a:latin typeface="Chalkboard"/>
              </a:rPr>
              <a:t>Pr</a:t>
            </a:r>
            <a:r>
              <a:rPr lang="en-US" dirty="0" smtClean="0">
                <a:latin typeface="Chalkboard"/>
              </a:rPr>
              <a:t> </a:t>
            </a:r>
            <a:r>
              <a:rPr lang="en-US" dirty="0">
                <a:latin typeface="Chalkboard"/>
              </a:rPr>
              <a:t>over U is a function  </a:t>
            </a:r>
            <a:r>
              <a:rPr lang="en-US" dirty="0" smtClean="0">
                <a:latin typeface="Chalkboard"/>
              </a:rPr>
              <a:t>                </a:t>
            </a:r>
            <a:r>
              <a:rPr lang="en-US" dirty="0" err="1" smtClean="0">
                <a:latin typeface="Chalkboard"/>
              </a:rPr>
              <a:t>Pr</a:t>
            </a:r>
            <a:r>
              <a:rPr lang="en-US" dirty="0" smtClean="0">
                <a:latin typeface="Chalkboard"/>
              </a:rPr>
              <a:t>: </a:t>
            </a:r>
            <a:r>
              <a:rPr lang="en-US" dirty="0">
                <a:latin typeface="Chalkboard"/>
              </a:rPr>
              <a:t>U ⟶ [</a:t>
            </a:r>
            <a:r>
              <a:rPr lang="en-US" dirty="0" smtClean="0">
                <a:latin typeface="Chalkboard"/>
              </a:rPr>
              <a:t>0,1]    such </a:t>
            </a:r>
            <a:r>
              <a:rPr lang="en-US" dirty="0">
                <a:latin typeface="Chalkboard"/>
              </a:rPr>
              <a:t>that   </a:t>
            </a:r>
            <a:r>
              <a:rPr lang="en-US" sz="3600" dirty="0" smtClean="0">
                <a:latin typeface="Chalkboard"/>
              </a:rPr>
              <a:t>Σ</a:t>
            </a:r>
            <a:r>
              <a:rPr lang="en-US" dirty="0" smtClean="0">
                <a:latin typeface="Chalkboard"/>
              </a:rPr>
              <a:t> </a:t>
            </a:r>
            <a:r>
              <a:rPr lang="en-US" dirty="0" err="1" smtClean="0">
                <a:latin typeface="Chalkboard"/>
              </a:rPr>
              <a:t>Pr</a:t>
            </a:r>
            <a:r>
              <a:rPr lang="en-US" dirty="0" smtClean="0">
                <a:latin typeface="Chalkboard"/>
              </a:rPr>
              <a:t>(x</a:t>
            </a:r>
            <a:r>
              <a:rPr lang="en-US" dirty="0">
                <a:latin typeface="Chalkboard"/>
              </a:rPr>
              <a:t>) = </a:t>
            </a:r>
            <a:r>
              <a:rPr lang="en-US" dirty="0" smtClean="0">
                <a:latin typeface="Chalkboard"/>
              </a:rPr>
              <a:t>1</a:t>
            </a:r>
          </a:p>
          <a:p>
            <a:pPr marL="0" indent="0">
              <a:spcBef>
                <a:spcPts val="2976"/>
              </a:spcBef>
              <a:buNone/>
            </a:pPr>
            <a:endParaRPr lang="en-US" dirty="0" smtClean="0">
              <a:latin typeface="Chalkboar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9832" y="4211796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/>
                <a:ea typeface="Chalkboard" charset="0"/>
                <a:cs typeface="Chalkboard" charset="0"/>
              </a:rPr>
              <a:t>x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 in U </a:t>
            </a:r>
            <a:endParaRPr lang="en-US" dirty="0">
              <a:latin typeface="Chalkboard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9842" y="5517232"/>
            <a:ext cx="8658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&gt; Uniform Probability Distribution on U: </a:t>
            </a:r>
            <a:r>
              <a:rPr lang="en-US" dirty="0" err="1" smtClean="0">
                <a:latin typeface="Chalkboard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(x) = 1/|U|  for every x  </a:t>
            </a:r>
            <a:endParaRPr lang="en-US" dirty="0">
              <a:latin typeface="Chalkboard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04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1" grpId="0"/>
      <p:bldP spid="14" grpId="0"/>
      <p:bldP spid="2" grpId="0"/>
      <p:bldP spid="3" grpId="0" animBg="1"/>
      <p:bldP spid="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44624"/>
            <a:ext cx="9216578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halkboard"/>
                <a:ea typeface="Chalkboard" charset="0"/>
                <a:cs typeface="Chalkboard" charset="0"/>
              </a:rPr>
              <a:t>Discrete Probability Background</a:t>
            </a:r>
            <a:endParaRPr lang="en-US" sz="3600" kern="0" dirty="0">
              <a:solidFill>
                <a:srgbClr val="009900"/>
              </a:solidFill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3" y="1028108"/>
            <a:ext cx="874846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halkboard"/>
                <a:ea typeface="Chalkboard" charset="0"/>
                <a:cs typeface="Chalkboard" charset="0"/>
              </a:rPr>
              <a:t>Event: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 Occurrence of one or more elements of U is called an event</a:t>
            </a:r>
            <a:endParaRPr lang="en-US" dirty="0"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0352" y="1628800"/>
            <a:ext cx="5601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 - </a:t>
            </a:r>
            <a:r>
              <a:rPr lang="en-US" dirty="0" err="1" smtClean="0">
                <a:latin typeface="Chalkboard"/>
                <a:ea typeface="Chalkboard" charset="0"/>
                <a:cs typeface="Chalkboard" charset="0"/>
              </a:rPr>
              <a:t>e.g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 Consider Uniform Distribution on U = {0,1}</a:t>
            </a:r>
            <a:r>
              <a:rPr lang="en-US" baseline="30000" dirty="0" smtClean="0">
                <a:latin typeface="Chalkboard"/>
                <a:ea typeface="Chalkboard" charset="0"/>
                <a:cs typeface="Chalkboard" charset="0"/>
              </a:rPr>
              <a:t>4</a:t>
            </a:r>
            <a:endParaRPr lang="en-US" baseline="30000" dirty="0"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2123564"/>
            <a:ext cx="6628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- Let A = occurrence of elements of U with </a:t>
            </a:r>
            <a:r>
              <a:rPr lang="en-US" dirty="0" err="1" smtClean="0">
                <a:latin typeface="Chalkboard"/>
                <a:ea typeface="Chalkboard" charset="0"/>
                <a:cs typeface="Chalkboard" charset="0"/>
              </a:rPr>
              <a:t>msb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 two bits as 01   </a:t>
            </a:r>
            <a:endParaRPr lang="en-US" dirty="0"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0738" y="2627620"/>
            <a:ext cx="11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- </a:t>
            </a:r>
            <a:r>
              <a:rPr lang="en-US" dirty="0" err="1" smtClean="0">
                <a:latin typeface="Chalkboard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(A) = </a:t>
            </a:r>
            <a:endParaRPr lang="en-US" dirty="0"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00313" y="2636912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1/4</a:t>
            </a:r>
            <a:endParaRPr lang="en-US" dirty="0"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7322" y="3338408"/>
            <a:ext cx="8638788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halkboard"/>
              </a:rPr>
              <a:t>Union Bound: </a:t>
            </a:r>
            <a:r>
              <a:rPr lang="en-US" dirty="0" smtClean="0">
                <a:latin typeface="Chalkboard"/>
              </a:rPr>
              <a:t>For  </a:t>
            </a:r>
            <a:r>
              <a:rPr lang="en-US" dirty="0">
                <a:latin typeface="Chalkboard"/>
              </a:rPr>
              <a:t>events  A</a:t>
            </a:r>
            <a:r>
              <a:rPr lang="en-US" baseline="-25000" dirty="0">
                <a:latin typeface="Chalkboard"/>
              </a:rPr>
              <a:t>1</a:t>
            </a:r>
            <a:r>
              <a:rPr lang="en-US" dirty="0">
                <a:latin typeface="Chalkboard"/>
              </a:rPr>
              <a:t>  and  A</a:t>
            </a:r>
            <a:r>
              <a:rPr lang="en-US" baseline="-25000" dirty="0">
                <a:latin typeface="Chalkboard"/>
              </a:rPr>
              <a:t>2</a:t>
            </a:r>
            <a:r>
              <a:rPr lang="en-US" dirty="0">
                <a:latin typeface="Chalkboard"/>
              </a:rPr>
              <a:t>  </a:t>
            </a:r>
          </a:p>
          <a:p>
            <a:pPr marL="0" indent="0">
              <a:buNone/>
            </a:pPr>
            <a:r>
              <a:rPr lang="en-US" dirty="0">
                <a:latin typeface="Chalkboard"/>
              </a:rPr>
              <a:t>		</a:t>
            </a:r>
            <a:r>
              <a:rPr lang="en-US" dirty="0" err="1">
                <a:latin typeface="Chalkboard"/>
              </a:rPr>
              <a:t>Pr</a:t>
            </a:r>
            <a:r>
              <a:rPr lang="en-US" sz="2400" dirty="0">
                <a:latin typeface="Chalkboard"/>
              </a:rPr>
              <a:t>[</a:t>
            </a:r>
            <a:r>
              <a:rPr lang="en-US" dirty="0">
                <a:latin typeface="Chalkboard"/>
              </a:rPr>
              <a:t> A</a:t>
            </a:r>
            <a:r>
              <a:rPr lang="en-US" baseline="-25000" dirty="0">
                <a:latin typeface="Chalkboard"/>
              </a:rPr>
              <a:t>1</a:t>
            </a:r>
            <a:r>
              <a:rPr lang="en-US" dirty="0">
                <a:latin typeface="Chalkboard"/>
              </a:rPr>
              <a:t> </a:t>
            </a:r>
            <a:r>
              <a:rPr lang="en-US" sz="2400" dirty="0">
                <a:latin typeface="Chalkboard"/>
              </a:rPr>
              <a:t>∪</a:t>
            </a:r>
            <a:r>
              <a:rPr lang="en-US" dirty="0">
                <a:latin typeface="Chalkboard"/>
              </a:rPr>
              <a:t> A</a:t>
            </a:r>
            <a:r>
              <a:rPr lang="en-US" baseline="-25000" dirty="0">
                <a:latin typeface="Chalkboard"/>
              </a:rPr>
              <a:t>2</a:t>
            </a:r>
            <a:r>
              <a:rPr lang="en-US" dirty="0">
                <a:latin typeface="Chalkboard"/>
              </a:rPr>
              <a:t> </a:t>
            </a:r>
            <a:r>
              <a:rPr lang="en-US" sz="2400" dirty="0">
                <a:latin typeface="Chalkboard"/>
              </a:rPr>
              <a:t>]</a:t>
            </a:r>
            <a:r>
              <a:rPr lang="en-US" dirty="0">
                <a:latin typeface="Chalkboard"/>
              </a:rPr>
              <a:t>  ≤  </a:t>
            </a:r>
            <a:r>
              <a:rPr lang="en-US" dirty="0" err="1">
                <a:latin typeface="Chalkboard"/>
              </a:rPr>
              <a:t>Pr</a:t>
            </a:r>
            <a:r>
              <a:rPr lang="en-US" dirty="0">
                <a:latin typeface="Chalkboard"/>
              </a:rPr>
              <a:t>[A</a:t>
            </a:r>
            <a:r>
              <a:rPr lang="en-US" baseline="-25000" dirty="0">
                <a:latin typeface="Chalkboard"/>
              </a:rPr>
              <a:t>1</a:t>
            </a:r>
            <a:r>
              <a:rPr lang="en-US" dirty="0">
                <a:latin typeface="Chalkboard"/>
              </a:rPr>
              <a:t>] + </a:t>
            </a:r>
            <a:r>
              <a:rPr lang="en-US" dirty="0" err="1">
                <a:latin typeface="Chalkboard"/>
              </a:rPr>
              <a:t>Pr</a:t>
            </a:r>
            <a:r>
              <a:rPr lang="en-US" dirty="0">
                <a:latin typeface="Chalkboard"/>
              </a:rPr>
              <a:t>[A</a:t>
            </a:r>
            <a:r>
              <a:rPr lang="en-US" baseline="-25000" dirty="0">
                <a:latin typeface="Chalkboard"/>
              </a:rPr>
              <a:t>2</a:t>
            </a:r>
            <a:r>
              <a:rPr lang="en-US" dirty="0" smtClean="0">
                <a:latin typeface="Chalkboard"/>
              </a:rPr>
              <a:t>]  (extend for more than 2)</a:t>
            </a:r>
            <a:endParaRPr lang="en-US" dirty="0">
              <a:latin typeface="Chalkboar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6024" y="4759984"/>
            <a:ext cx="874846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halkboard"/>
                <a:ea typeface="Chalkboard" charset="0"/>
                <a:cs typeface="Chalkboard" charset="0"/>
              </a:rPr>
              <a:t>Conditional probability: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  </a:t>
            </a:r>
            <a:r>
              <a:rPr lang="en-US" dirty="0">
                <a:latin typeface="Chalkboard"/>
                <a:ea typeface="Chalkboard" charset="0"/>
                <a:cs typeface="Chalkboard" charset="0"/>
              </a:rPr>
              <a:t>probability that one event occurs, </a:t>
            </a:r>
            <a:r>
              <a:rPr lang="en-US" i="1" dirty="0">
                <a:latin typeface="Chalkboard"/>
                <a:ea typeface="Chalkboard" charset="0"/>
                <a:cs typeface="Chalkboard" charset="0"/>
              </a:rPr>
              <a:t>assuming </a:t>
            </a:r>
            <a:r>
              <a:rPr lang="en-US" dirty="0">
                <a:latin typeface="Chalkboard"/>
                <a:ea typeface="Chalkboard" charset="0"/>
                <a:cs typeface="Chalkboard" charset="0"/>
              </a:rPr>
              <a:t>some other event 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occurred. </a:t>
            </a:r>
            <a:endParaRPr lang="en-US" dirty="0">
              <a:latin typeface="Chalkboard"/>
              <a:ea typeface="Chalkboard" charset="0"/>
              <a:cs typeface="Chalkboard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9552" y="5636854"/>
                <a:ext cx="867702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dirty="0">
                    <a:latin typeface="Chalkboard"/>
                    <a:ea typeface="Chalkboard" charset="0"/>
                    <a:cs typeface="Chalkboard" charset="0"/>
                  </a:rPr>
                  <a:t> -  </a:t>
                </a:r>
                <a:r>
                  <a:rPr lang="en-US" dirty="0" err="1">
                    <a:latin typeface="Chalkboard"/>
                    <a:ea typeface="Chalkboard" charset="0"/>
                    <a:cs typeface="Chalkboard" charset="0"/>
                  </a:rPr>
                  <a:t>Pr</a:t>
                </a:r>
                <a:r>
                  <a:rPr lang="en-US" dirty="0">
                    <a:latin typeface="Chalkboard"/>
                    <a:ea typeface="Chalkboard" charset="0"/>
                    <a:cs typeface="Chalkboard" charset="0"/>
                  </a:rPr>
                  <a:t>(A | B) = </a:t>
                </a:r>
                <a:r>
                  <a:rPr lang="en-US" dirty="0" err="1">
                    <a:latin typeface="Chalkboard"/>
                    <a:ea typeface="Chalkboard" charset="0"/>
                    <a:cs typeface="Chalkboard" charset="0"/>
                  </a:rPr>
                  <a:t>Pr</a:t>
                </a:r>
                <a:r>
                  <a:rPr lang="en-US" dirty="0">
                    <a:latin typeface="Chalkboard"/>
                    <a:ea typeface="Chalkboard" charset="0"/>
                    <a:cs typeface="Chalkboard" charset="0"/>
                  </a:rPr>
                  <a:t>(A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∧</m:t>
                    </m:r>
                  </m:oMath>
                </a14:m>
                <a:r>
                  <a:rPr lang="en-US" dirty="0">
                    <a:latin typeface="Chalkboard"/>
                    <a:ea typeface="Chalkboard" charset="0"/>
                    <a:cs typeface="Chalkboard" charset="0"/>
                  </a:rPr>
                  <a:t> B) / </a:t>
                </a:r>
                <a:r>
                  <a:rPr lang="en-US" dirty="0" err="1">
                    <a:latin typeface="Chalkboard"/>
                    <a:ea typeface="Chalkboard" charset="0"/>
                    <a:cs typeface="Chalkboard" charset="0"/>
                  </a:rPr>
                  <a:t>Pr</a:t>
                </a:r>
                <a:r>
                  <a:rPr lang="en-US" dirty="0">
                    <a:latin typeface="Chalkboard"/>
                    <a:ea typeface="Chalkboard" charset="0"/>
                    <a:cs typeface="Chalkboard" charset="0"/>
                  </a:rPr>
                  <a:t>(B)</a:t>
                </a:r>
              </a:p>
              <a:p>
                <a:pPr lvl="1"/>
                <a:r>
                  <a:rPr lang="en-US" dirty="0">
                    <a:latin typeface="Chalkboard"/>
                    <a:ea typeface="Chalkboard" charset="0"/>
                    <a:cs typeface="Chalkboard" charset="0"/>
                  </a:rPr>
                  <a:t>  - For independent A, B: </a:t>
                </a:r>
                <a:r>
                  <a:rPr lang="en-US" dirty="0" err="1">
                    <a:latin typeface="Chalkboard"/>
                    <a:ea typeface="Chalkboard" charset="0"/>
                    <a:cs typeface="Chalkboard" charset="0"/>
                  </a:rPr>
                  <a:t>Pr</a:t>
                </a:r>
                <a:r>
                  <a:rPr lang="en-US" dirty="0">
                    <a:latin typeface="Chalkboard"/>
                    <a:ea typeface="Chalkboard" charset="0"/>
                    <a:cs typeface="Chalkboard" charset="0"/>
                  </a:rPr>
                  <a:t>(A | B) = </a:t>
                </a:r>
                <a:r>
                  <a:rPr lang="en-US" dirty="0" err="1">
                    <a:latin typeface="Chalkboard"/>
                    <a:ea typeface="Chalkboard" charset="0"/>
                    <a:cs typeface="Chalkboard" charset="0"/>
                  </a:rPr>
                  <a:t>Pr</a:t>
                </a:r>
                <a:r>
                  <a:rPr lang="en-US" dirty="0">
                    <a:latin typeface="Chalkboard"/>
                    <a:ea typeface="Chalkboard" charset="0"/>
                    <a:cs typeface="Chalkboard" charset="0"/>
                  </a:rPr>
                  <a:t>(A) and Pr(A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∧</m:t>
                    </m:r>
                  </m:oMath>
                </a14:m>
                <a:r>
                  <a:rPr lang="en-US" dirty="0">
                    <a:latin typeface="Chalkboard"/>
                    <a:ea typeface="Chalkboard" charset="0"/>
                    <a:cs typeface="Chalkboard" charset="0"/>
                  </a:rPr>
                  <a:t> B) = </a:t>
                </a:r>
                <a:r>
                  <a:rPr lang="en-US" dirty="0" err="1">
                    <a:latin typeface="Chalkboard"/>
                    <a:ea typeface="Chalkboard" charset="0"/>
                    <a:cs typeface="Chalkboard" charset="0"/>
                  </a:rPr>
                  <a:t>Pr</a:t>
                </a:r>
                <a:r>
                  <a:rPr lang="en-US" dirty="0">
                    <a:latin typeface="Chalkboard"/>
                    <a:ea typeface="Chalkboard" charset="0"/>
                    <a:cs typeface="Chalkboard" charset="0"/>
                  </a:rPr>
                  <a:t>(A) . </a:t>
                </a:r>
                <a:r>
                  <a:rPr lang="en-US" dirty="0" err="1">
                    <a:latin typeface="Chalkboard"/>
                    <a:ea typeface="Chalkboard" charset="0"/>
                    <a:cs typeface="Chalkboard" charset="0"/>
                  </a:rPr>
                  <a:t>Pr</a:t>
                </a:r>
                <a:r>
                  <a:rPr lang="en-US" dirty="0">
                    <a:latin typeface="Chalkboard"/>
                    <a:ea typeface="Chalkboard" charset="0"/>
                    <a:cs typeface="Chalkboard" charset="0"/>
                  </a:rPr>
                  <a:t>(B) 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636854"/>
                <a:ext cx="8677026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471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34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2" grpId="0"/>
      <p:bldP spid="10" grpId="0"/>
      <p:bldP spid="11" grpId="0"/>
      <p:bldP spid="12" grpId="0" animBg="1"/>
      <p:bldP spid="13" grpId="0" build="allAtOnce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44624"/>
            <a:ext cx="9216578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halkboard"/>
                <a:ea typeface="Chalkboard" charset="0"/>
                <a:cs typeface="Chalkboard" charset="0"/>
              </a:rPr>
              <a:t>Discrete Probability Background</a:t>
            </a:r>
            <a:endParaRPr lang="en-US" sz="3600" kern="0" dirty="0">
              <a:solidFill>
                <a:srgbClr val="009900"/>
              </a:solidFill>
              <a:latin typeface="Chalkboard"/>
              <a:ea typeface="Chalkboard" charset="0"/>
              <a:cs typeface="Chalkboard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16024" y="2636912"/>
                <a:ext cx="8748464" cy="9233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latin typeface="Chalkboard"/>
                  </a:rPr>
                  <a:t>Bayes’s Theorem: </a:t>
                </a:r>
                <a:r>
                  <a:rPr lang="en-US" dirty="0" smtClean="0">
                    <a:latin typeface="Chalkboard"/>
                    <a:ea typeface="Chalkboard" charset="0"/>
                    <a:cs typeface="Chalkboard" charset="0"/>
                  </a:rPr>
                  <a:t>If </a:t>
                </a:r>
                <a:r>
                  <a:rPr lang="en-US" dirty="0" err="1" smtClean="0">
                    <a:latin typeface="Chalkboard"/>
                    <a:ea typeface="Chalkboard" charset="0"/>
                    <a:cs typeface="Chalkboard" charset="0"/>
                  </a:rPr>
                  <a:t>Pr</a:t>
                </a:r>
                <a:r>
                  <a:rPr lang="en-US" dirty="0" smtClean="0">
                    <a:latin typeface="Chalkboard"/>
                    <a:ea typeface="Chalkboard" charset="0"/>
                    <a:cs typeface="Chalkboard" charset="0"/>
                  </a:rPr>
                  <a:t>(B)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</m:oMath>
                </a14:m>
                <a:r>
                  <a:rPr lang="en-US" dirty="0" smtClean="0">
                    <a:latin typeface="Chalkboard"/>
                    <a:ea typeface="Chalkboard" charset="0"/>
                    <a:cs typeface="Chalkboard" charset="0"/>
                  </a:rPr>
                  <a:t> 0 then</a:t>
                </a:r>
                <a:endParaRPr lang="en-US" dirty="0">
                  <a:latin typeface="Chalkboard"/>
                  <a:ea typeface="Chalkboard" charset="0"/>
                  <a:cs typeface="Chalkboard" charset="0"/>
                </a:endParaRPr>
              </a:p>
              <a:p>
                <a:pPr lvl="1"/>
                <a:endParaRPr lang="en-US" dirty="0" smtClean="0">
                  <a:latin typeface="Chalkboard"/>
                  <a:ea typeface="Chalkboard" charset="0"/>
                  <a:cs typeface="Chalkboard" charset="0"/>
                </a:endParaRPr>
              </a:p>
              <a:p>
                <a:pPr lvl="1"/>
                <a:r>
                  <a:rPr lang="en-US" dirty="0">
                    <a:latin typeface="Chalkboard"/>
                    <a:ea typeface="Chalkboard" charset="0"/>
                    <a:cs typeface="Chalkboard" charset="0"/>
                  </a:rPr>
                  <a:t> </a:t>
                </a:r>
                <a:r>
                  <a:rPr lang="en-US" dirty="0" smtClean="0">
                    <a:latin typeface="Chalkboard"/>
                    <a:ea typeface="Chalkboard" charset="0"/>
                    <a:cs typeface="Chalkboard" charset="0"/>
                  </a:rPr>
                  <a:t> </a:t>
                </a:r>
                <a:r>
                  <a:rPr lang="en-US" dirty="0" err="1" smtClean="0">
                    <a:latin typeface="Chalkboard"/>
                    <a:ea typeface="Chalkboard" charset="0"/>
                    <a:cs typeface="Chalkboard" charset="0"/>
                  </a:rPr>
                  <a:t>Pr</a:t>
                </a:r>
                <a:r>
                  <a:rPr lang="en-US" dirty="0" smtClean="0">
                    <a:latin typeface="Chalkboard"/>
                    <a:ea typeface="Chalkboard" charset="0"/>
                    <a:cs typeface="Chalkboard" charset="0"/>
                  </a:rPr>
                  <a:t>(A </a:t>
                </a:r>
                <a:r>
                  <a:rPr lang="en-US" dirty="0">
                    <a:latin typeface="Chalkboard"/>
                    <a:ea typeface="Chalkboard" charset="0"/>
                    <a:cs typeface="Chalkboard" charset="0"/>
                  </a:rPr>
                  <a:t>| </a:t>
                </a:r>
                <a:r>
                  <a:rPr lang="en-US" dirty="0" smtClean="0">
                    <a:latin typeface="Chalkboard"/>
                    <a:ea typeface="Chalkboard" charset="0"/>
                    <a:cs typeface="Chalkboard" charset="0"/>
                  </a:rPr>
                  <a:t>B) </a:t>
                </a:r>
                <a:r>
                  <a:rPr lang="en-US" dirty="0">
                    <a:latin typeface="Chalkboard"/>
                    <a:ea typeface="Chalkboard" charset="0"/>
                    <a:cs typeface="Chalkboard" charset="0"/>
                  </a:rPr>
                  <a:t>= </a:t>
                </a:r>
                <a:r>
                  <a:rPr lang="en-US" dirty="0" err="1" smtClean="0">
                    <a:latin typeface="Chalkboard"/>
                    <a:ea typeface="Chalkboard" charset="0"/>
                    <a:cs typeface="Chalkboard" charset="0"/>
                  </a:rPr>
                  <a:t>Pr</a:t>
                </a:r>
                <a:r>
                  <a:rPr lang="en-US" dirty="0" smtClean="0">
                    <a:latin typeface="Chalkboard"/>
                    <a:ea typeface="Chalkboard" charset="0"/>
                    <a:cs typeface="Chalkboard" charset="0"/>
                  </a:rPr>
                  <a:t>(B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halkboard" charset="0"/>
                        <a:cs typeface="Chalkboard" charset="0"/>
                      </a:rPr>
                      <m:t>|</m:t>
                    </m:r>
                  </m:oMath>
                </a14:m>
                <a:r>
                  <a:rPr lang="en-US" dirty="0" smtClean="0">
                    <a:latin typeface="Chalkboard"/>
                    <a:ea typeface="Chalkboard" charset="0"/>
                    <a:cs typeface="Chalkboard" charset="0"/>
                  </a:rPr>
                  <a:t> A) . </a:t>
                </a:r>
                <a:r>
                  <a:rPr lang="en-US" dirty="0" err="1" smtClean="0">
                    <a:latin typeface="Chalkboard"/>
                    <a:ea typeface="Chalkboard" charset="0"/>
                    <a:cs typeface="Chalkboard" charset="0"/>
                  </a:rPr>
                  <a:t>Pr</a:t>
                </a:r>
                <a:r>
                  <a:rPr lang="en-US" dirty="0" smtClean="0">
                    <a:latin typeface="Chalkboard"/>
                    <a:ea typeface="Chalkboard" charset="0"/>
                    <a:cs typeface="Chalkboard" charset="0"/>
                  </a:rPr>
                  <a:t>(A) / </a:t>
                </a:r>
                <a:r>
                  <a:rPr lang="en-US" dirty="0" err="1" smtClean="0">
                    <a:latin typeface="Chalkboard"/>
                    <a:ea typeface="Chalkboard" charset="0"/>
                    <a:cs typeface="Chalkboard" charset="0"/>
                  </a:rPr>
                  <a:t>Pr</a:t>
                </a:r>
                <a:r>
                  <a:rPr lang="en-US" dirty="0" smtClean="0">
                    <a:latin typeface="Chalkboard"/>
                    <a:ea typeface="Chalkboard" charset="0"/>
                    <a:cs typeface="Chalkboard" charset="0"/>
                  </a:rPr>
                  <a:t>(B</a:t>
                </a:r>
                <a:r>
                  <a:rPr lang="en-US" dirty="0">
                    <a:latin typeface="Chalkboard"/>
                    <a:ea typeface="Chalkboard" charset="0"/>
                    <a:cs typeface="Chalkboard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24" y="2636912"/>
                <a:ext cx="8748464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487" t="-2614" b="-980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179512" y="4066039"/>
            <a:ext cx="874846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halkboard"/>
                <a:ea typeface="Chalkboard" charset="0"/>
                <a:cs typeface="Chalkboard" charset="0"/>
              </a:rPr>
              <a:t>Random Variable: </a:t>
            </a:r>
            <a:r>
              <a:rPr lang="en-US" dirty="0">
                <a:latin typeface="Chalkboard"/>
                <a:ea typeface="Chalkboard" charset="0"/>
                <a:cs typeface="Chalkboard" charset="0"/>
              </a:rPr>
              <a:t>variable that takes on (discrete) 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values from a finite set with </a:t>
            </a:r>
            <a:r>
              <a:rPr lang="en-US" dirty="0">
                <a:latin typeface="Chalkboard"/>
                <a:ea typeface="Chalkboard" charset="0"/>
                <a:cs typeface="Chalkboard" charset="0"/>
              </a:rPr>
              <a:t>certain 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probabilities (defined with respect to a finite set)</a:t>
            </a:r>
          </a:p>
        </p:txBody>
      </p:sp>
      <p:sp>
        <p:nvSpPr>
          <p:cNvPr id="5" name="Rectangle 4"/>
          <p:cNvSpPr/>
          <p:nvPr/>
        </p:nvSpPr>
        <p:spPr>
          <a:xfrm>
            <a:off x="206546" y="5108991"/>
            <a:ext cx="872143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halkboard"/>
                <a:ea typeface="Chalkboard" charset="0"/>
                <a:cs typeface="Chalkboard" charset="0"/>
              </a:rPr>
              <a:t>Probability distribution for a </a:t>
            </a:r>
            <a:r>
              <a:rPr lang="en-US" b="1" dirty="0" smtClean="0">
                <a:latin typeface="Chalkboard"/>
                <a:ea typeface="Chalkboard" charset="0"/>
                <a:cs typeface="Chalkboard" charset="0"/>
              </a:rPr>
              <a:t>random variable:  </a:t>
            </a:r>
            <a:r>
              <a:rPr lang="en-US" dirty="0">
                <a:latin typeface="Chalkboard"/>
                <a:ea typeface="Chalkboard" charset="0"/>
                <a:cs typeface="Chalkboard" charset="0"/>
              </a:rPr>
              <a:t>specifies the probabilities with which the variable takes on 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 each </a:t>
            </a:r>
            <a:r>
              <a:rPr lang="en-US" dirty="0">
                <a:latin typeface="Chalkboard"/>
                <a:ea typeface="Chalkboard" charset="0"/>
                <a:cs typeface="Chalkboard" charset="0"/>
              </a:rPr>
              <a:t>possible </a:t>
            </a:r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value of a finite set</a:t>
            </a:r>
            <a:endParaRPr lang="en-US" dirty="0">
              <a:latin typeface="Chalkboard"/>
              <a:ea typeface="Chalkboard" charset="0"/>
              <a:cs typeface="Chalkboard" charset="0"/>
            </a:endParaRPr>
          </a:p>
          <a:p>
            <a:pPr lvl="1"/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- Each </a:t>
            </a:r>
            <a:r>
              <a:rPr lang="en-US" dirty="0">
                <a:latin typeface="Chalkboard"/>
                <a:ea typeface="Chalkboard" charset="0"/>
                <a:cs typeface="Chalkboard" charset="0"/>
              </a:rPr>
              <a:t>probability must be between 0 and 1</a:t>
            </a:r>
          </a:p>
          <a:p>
            <a:pPr lvl="1"/>
            <a:r>
              <a:rPr lang="en-US" dirty="0" smtClean="0">
                <a:latin typeface="Chalkboard"/>
                <a:ea typeface="Chalkboard" charset="0"/>
                <a:cs typeface="Chalkboard" charset="0"/>
              </a:rPr>
              <a:t>- The </a:t>
            </a:r>
            <a:r>
              <a:rPr lang="en-US" dirty="0">
                <a:latin typeface="Chalkboard"/>
                <a:ea typeface="Chalkboard" charset="0"/>
                <a:cs typeface="Chalkboard" charset="0"/>
              </a:rPr>
              <a:t>probabilities must sum to 1</a:t>
            </a:r>
          </a:p>
        </p:txBody>
      </p:sp>
      <p:sp>
        <p:nvSpPr>
          <p:cNvPr id="6" name="Rectangle 5"/>
          <p:cNvSpPr/>
          <p:nvPr/>
        </p:nvSpPr>
        <p:spPr>
          <a:xfrm>
            <a:off x="2915816" y="6362164"/>
            <a:ext cx="22322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800" b="1" smtClean="0">
                <a:solidFill>
                  <a:srgbClr val="00B0F0"/>
                </a:solidFill>
                <a:latin typeface="Chalkboard"/>
                <a:ea typeface="Chalkboard" charset="0"/>
                <a:cs typeface="Chalkboard" charset="0"/>
              </a:rPr>
              <a:t>   Done!!</a:t>
            </a:r>
            <a:endParaRPr lang="en-US" sz="2800" b="1" dirty="0">
              <a:solidFill>
                <a:srgbClr val="00B0F0"/>
              </a:solidFill>
              <a:latin typeface="Chalkboard"/>
              <a:ea typeface="Chalkboard" charset="0"/>
              <a:cs typeface="Chalkboard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9512" y="980728"/>
                <a:ext cx="8748464" cy="12003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latin typeface="Chalkboard"/>
                  </a:rPr>
                  <a:t>Law </a:t>
                </a:r>
                <a:r>
                  <a:rPr lang="en-US" b="1" dirty="0">
                    <a:latin typeface="Chalkboard"/>
                  </a:rPr>
                  <a:t>of total </a:t>
                </a:r>
                <a:r>
                  <a:rPr lang="en-US" b="1" dirty="0" smtClean="0">
                    <a:latin typeface="Chalkboard"/>
                  </a:rPr>
                  <a:t>probability:  </a:t>
                </a:r>
                <a:r>
                  <a:rPr lang="en-US" dirty="0" smtClean="0">
                    <a:latin typeface="Chalkboard"/>
                  </a:rPr>
                  <a:t>Let </a:t>
                </a:r>
                <a:r>
                  <a:rPr lang="en-US" dirty="0">
                    <a:latin typeface="Chalkboard"/>
                  </a:rPr>
                  <a:t>E</a:t>
                </a:r>
                <a:r>
                  <a:rPr lang="en-US" baseline="-25000" dirty="0">
                    <a:latin typeface="Chalkboard"/>
                  </a:rPr>
                  <a:t>1</a:t>
                </a:r>
                <a:r>
                  <a:rPr lang="en-US" dirty="0">
                    <a:latin typeface="Chalkboard"/>
                  </a:rPr>
                  <a:t>, …, E</a:t>
                </a:r>
                <a:r>
                  <a:rPr lang="en-US" baseline="-25000" dirty="0">
                    <a:latin typeface="Chalkboard"/>
                  </a:rPr>
                  <a:t>n</a:t>
                </a:r>
                <a:r>
                  <a:rPr lang="en-US" dirty="0">
                    <a:latin typeface="Chalkboard"/>
                  </a:rPr>
                  <a:t> are a </a:t>
                </a:r>
                <a:r>
                  <a:rPr lang="en-US" i="1" dirty="0">
                    <a:latin typeface="Chalkboard"/>
                  </a:rPr>
                  <a:t>partition</a:t>
                </a:r>
                <a:r>
                  <a:rPr lang="en-US" dirty="0">
                    <a:latin typeface="Chalkboard"/>
                  </a:rPr>
                  <a:t> of all </a:t>
                </a:r>
                <a:r>
                  <a:rPr lang="en-US" dirty="0" smtClean="0">
                    <a:latin typeface="Chalkboard"/>
                  </a:rPr>
                  <a:t>possibilities of events. </a:t>
                </a:r>
                <a:r>
                  <a:rPr lang="en-US" dirty="0">
                    <a:latin typeface="Chalkboard"/>
                  </a:rPr>
                  <a:t>Then for any </a:t>
                </a:r>
                <a:r>
                  <a:rPr lang="en-US" dirty="0" smtClean="0">
                    <a:latin typeface="Chalkboard"/>
                  </a:rPr>
                  <a:t>event A</a:t>
                </a:r>
                <a:r>
                  <a:rPr lang="en-US" dirty="0">
                    <a:latin typeface="Chalkboard"/>
                  </a:rPr>
                  <a:t>:</a:t>
                </a:r>
                <a:br>
                  <a:rPr lang="en-US" dirty="0">
                    <a:latin typeface="Chalkboard"/>
                  </a:rPr>
                </a:br>
                <a:r>
                  <a:rPr lang="en-US" dirty="0">
                    <a:latin typeface="Chalkboard"/>
                  </a:rPr>
                  <a:t>   </a:t>
                </a:r>
                <a:endParaRPr lang="en-US" dirty="0" smtClean="0">
                  <a:latin typeface="Chalkboard"/>
                </a:endParaRPr>
              </a:p>
              <a:p>
                <a:r>
                  <a:rPr lang="en-US" dirty="0" smtClean="0">
                    <a:latin typeface="Chalkboard"/>
                  </a:rPr>
                  <a:t>           </a:t>
                </a:r>
                <a:r>
                  <a:rPr lang="en-US" dirty="0" err="1" smtClean="0">
                    <a:latin typeface="Chalkboard"/>
                  </a:rPr>
                  <a:t>Pr</a:t>
                </a:r>
                <a:r>
                  <a:rPr lang="en-US" dirty="0" smtClean="0">
                    <a:latin typeface="Chalkboard"/>
                  </a:rPr>
                  <a:t>[A] = </a:t>
                </a:r>
                <a:r>
                  <a:rPr lang="en-US" dirty="0" smtClean="0">
                    <a:latin typeface="Chalkboard"/>
                    <a:sym typeface="Symbol"/>
                  </a:rPr>
                  <a:t></a:t>
                </a:r>
                <a:r>
                  <a:rPr lang="en-US" baseline="-25000" dirty="0" err="1" smtClean="0">
                    <a:latin typeface="Chalkboard"/>
                    <a:sym typeface="Symbol"/>
                  </a:rPr>
                  <a:t>i</a:t>
                </a:r>
                <a:r>
                  <a:rPr lang="en-US" dirty="0" smtClean="0">
                    <a:latin typeface="Chalkboard"/>
                    <a:sym typeface="Symbol"/>
                  </a:rPr>
                  <a:t> </a:t>
                </a:r>
                <a:r>
                  <a:rPr lang="en-US" dirty="0" err="1" smtClean="0">
                    <a:latin typeface="Chalkboard"/>
                    <a:sym typeface="Symbol"/>
                  </a:rPr>
                  <a:t>Pr</a:t>
                </a:r>
                <a:r>
                  <a:rPr lang="en-US" dirty="0" smtClean="0">
                    <a:latin typeface="Chalkboard"/>
                    <a:sym typeface="Symbol"/>
                  </a:rPr>
                  <a:t>[A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∧</m:t>
                    </m:r>
                  </m:oMath>
                </a14:m>
                <a:r>
                  <a:rPr lang="en-US" dirty="0" smtClean="0">
                    <a:latin typeface="Chalkboard"/>
                    <a:sym typeface="Symbol"/>
                  </a:rPr>
                  <a:t> </a:t>
                </a:r>
                <a:r>
                  <a:rPr lang="en-US" dirty="0" err="1" smtClean="0">
                    <a:latin typeface="Chalkboard"/>
                    <a:sym typeface="Symbol"/>
                  </a:rPr>
                  <a:t>E</a:t>
                </a:r>
                <a:r>
                  <a:rPr lang="en-US" baseline="-25000" dirty="0" err="1" smtClean="0">
                    <a:latin typeface="Chalkboard"/>
                    <a:sym typeface="Symbol"/>
                  </a:rPr>
                  <a:t>i</a:t>
                </a:r>
                <a:r>
                  <a:rPr lang="en-US" dirty="0" smtClean="0">
                    <a:latin typeface="Chalkboard"/>
                    <a:sym typeface="Symbol"/>
                  </a:rPr>
                  <a:t>] = </a:t>
                </a:r>
                <a:r>
                  <a:rPr lang="en-US" baseline="-25000" dirty="0" err="1" smtClean="0">
                    <a:latin typeface="Chalkboard"/>
                    <a:sym typeface="Symbol"/>
                  </a:rPr>
                  <a:t>i</a:t>
                </a:r>
                <a:r>
                  <a:rPr lang="en-US" dirty="0" smtClean="0">
                    <a:latin typeface="Chalkboard"/>
                    <a:sym typeface="Symbol"/>
                  </a:rPr>
                  <a:t> </a:t>
                </a:r>
                <a:r>
                  <a:rPr lang="en-US" dirty="0" err="1" smtClean="0">
                    <a:latin typeface="Chalkboard"/>
                    <a:sym typeface="Symbol"/>
                  </a:rPr>
                  <a:t>Pr</a:t>
                </a:r>
                <a:r>
                  <a:rPr lang="en-US" dirty="0" smtClean="0">
                    <a:latin typeface="Chalkboard"/>
                    <a:sym typeface="Symbol"/>
                  </a:rPr>
                  <a:t>[A | </a:t>
                </a:r>
                <a:r>
                  <a:rPr lang="en-US" dirty="0" err="1" smtClean="0">
                    <a:latin typeface="Chalkboard"/>
                    <a:sym typeface="Symbol"/>
                  </a:rPr>
                  <a:t>E</a:t>
                </a:r>
                <a:r>
                  <a:rPr lang="en-US" baseline="-25000" dirty="0" err="1" smtClean="0">
                    <a:latin typeface="Chalkboard"/>
                    <a:sym typeface="Symbol"/>
                  </a:rPr>
                  <a:t>i</a:t>
                </a:r>
                <a:r>
                  <a:rPr lang="en-US" dirty="0" smtClean="0">
                    <a:latin typeface="Chalkboard"/>
                    <a:sym typeface="Symbol"/>
                  </a:rPr>
                  <a:t>] · </a:t>
                </a:r>
                <a:r>
                  <a:rPr lang="en-US" dirty="0" err="1" smtClean="0">
                    <a:latin typeface="Chalkboard"/>
                    <a:sym typeface="Symbol"/>
                  </a:rPr>
                  <a:t>Pr</a:t>
                </a:r>
                <a:r>
                  <a:rPr lang="en-US" dirty="0" smtClean="0">
                    <a:latin typeface="Chalkboard"/>
                    <a:sym typeface="Symbol"/>
                  </a:rPr>
                  <a:t>[</a:t>
                </a:r>
                <a:r>
                  <a:rPr lang="en-US" dirty="0" err="1" smtClean="0">
                    <a:latin typeface="Chalkboard"/>
                    <a:sym typeface="Symbol"/>
                  </a:rPr>
                  <a:t>E</a:t>
                </a:r>
                <a:r>
                  <a:rPr lang="en-US" baseline="-25000" dirty="0" err="1" smtClean="0">
                    <a:latin typeface="Chalkboard"/>
                    <a:sym typeface="Symbol"/>
                  </a:rPr>
                  <a:t>i</a:t>
                </a:r>
                <a:r>
                  <a:rPr lang="en-US" dirty="0" smtClean="0">
                    <a:latin typeface="Chalkboard"/>
                    <a:sym typeface="Symbol"/>
                  </a:rPr>
                  <a:t>] </a:t>
                </a:r>
                <a:endParaRPr lang="en-US" dirty="0" smtClean="0">
                  <a:latin typeface="Chalkboard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80728"/>
                <a:ext cx="8748464" cy="1200329"/>
              </a:xfrm>
              <a:prstGeom prst="rect">
                <a:avLst/>
              </a:prstGeom>
              <a:blipFill>
                <a:blip r:embed="rId4"/>
                <a:stretch>
                  <a:fillRect l="-487" t="-2513" b="-703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88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5" grpId="0" animBg="1"/>
      <p:bldP spid="6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252536" y="44624"/>
            <a:ext cx="9469114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Formulating Definition for SKE=(</a:t>
            </a:r>
            <a:r>
              <a:rPr lang="en-US" sz="3200" kern="0" dirty="0" err="1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Gen,Enc,Dec</a:t>
            </a: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31640" y="908720"/>
            <a:ext cx="1512168" cy="151216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/>
          <p:cNvSpPr/>
          <p:nvPr/>
        </p:nvSpPr>
        <p:spPr>
          <a:xfrm>
            <a:off x="6516216" y="908720"/>
            <a:ext cx="1440160" cy="15121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/>
          <p:cNvSpPr/>
          <p:nvPr/>
        </p:nvSpPr>
        <p:spPr>
          <a:xfrm>
            <a:off x="3923928" y="908720"/>
            <a:ext cx="1440160" cy="15121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7092280" y="2564904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C</a:t>
            </a:r>
            <a:endParaRPr lang="en-US" baseline="30000" dirty="0">
              <a:solidFill>
                <a:srgbClr val="0000FF"/>
              </a:solidFill>
              <a:latin typeface="Brush Script MT" charset="0"/>
              <a:ea typeface="Brush Script MT" charset="0"/>
              <a:cs typeface="Brush Script MT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06543" y="2632266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K</a:t>
            </a:r>
            <a:endParaRPr lang="en-US" baseline="30000" dirty="0">
              <a:solidFill>
                <a:srgbClr val="0000FF"/>
              </a:solidFill>
              <a:latin typeface="Brush Script MT" charset="0"/>
              <a:ea typeface="Brush Script MT" charset="0"/>
              <a:cs typeface="Brush Script MT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63688" y="2506932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M</a:t>
            </a:r>
            <a:endParaRPr lang="en-US" baseline="30000" dirty="0">
              <a:solidFill>
                <a:srgbClr val="0000FF"/>
              </a:solidFill>
              <a:latin typeface="Brush Script MT" charset="0"/>
              <a:ea typeface="Brush Script MT" charset="0"/>
              <a:cs typeface="Brush Script MT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35741" y="3212976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M</a:t>
            </a:r>
            <a:endParaRPr lang="en-US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520" y="2932202"/>
            <a:ext cx="112851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Random </a:t>
            </a:r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Variable</a:t>
            </a:r>
            <a:endParaRPr lang="en-US" b="1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80895" y="3275692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K</a:t>
            </a:r>
            <a:endParaRPr lang="en-US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05010" y="3284984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C</a:t>
            </a:r>
            <a:endParaRPr lang="en-US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39772" y="1290826"/>
            <a:ext cx="420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ilu</a:t>
            </a:r>
            <a:endParaRPr lang="en-US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50516" y="1691516"/>
            <a:ext cx="489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ihu</a:t>
            </a:r>
            <a:endParaRPr lang="en-US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3963" y="5020434"/>
            <a:ext cx="183114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(M =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ilu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) = .7</a:t>
            </a:r>
          </a:p>
          <a:p>
            <a:pPr>
              <a:spcBef>
                <a:spcPct val="50000"/>
              </a:spcBef>
            </a:pPr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(M =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ihu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) = .3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3933056"/>
            <a:ext cx="1288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Prob. Dist.</a:t>
            </a:r>
            <a:endParaRPr lang="en-US" b="1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63889" y="5086925"/>
            <a:ext cx="2016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(K = k) =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  <a:sym typeface="Symbol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(Gen outputs k)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27584" y="4300354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Determined by external factors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47864" y="4293096"/>
            <a:ext cx="2095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mtClean="0">
                <a:latin typeface="Chalkboard" charset="0"/>
                <a:ea typeface="Chalkboard" charset="0"/>
                <a:cs typeface="Chalkboard" charset="0"/>
                <a:sym typeface="Symbol"/>
              </a:rPr>
              <a:t>- Depends on Gen </a:t>
            </a:r>
            <a:endParaRPr lang="en-US" dirty="0" smtClean="0">
              <a:latin typeface="Chalkboard" charset="0"/>
              <a:ea typeface="Chalkboard" charset="0"/>
              <a:cs typeface="Chalkboard" charset="0"/>
              <a:sym typeface="Symbo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40152" y="4293096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Choose a message m, according to the given dist.</a:t>
            </a:r>
          </a:p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- Generate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a key k using Gen</a:t>
            </a:r>
          </a:p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- Compute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c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 </a:t>
            </a:r>
            <a:r>
              <a:rPr lang="en-US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Enc</a:t>
            </a:r>
            <a:r>
              <a:rPr lang="en-US" baseline="-250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k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(m)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82020" y="601942"/>
            <a:ext cx="2034195" cy="3214548"/>
            <a:chOff x="10111895" y="2545359"/>
            <a:chExt cx="1574971" cy="2387296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16406" y="2790220"/>
              <a:ext cx="1564111" cy="2142435"/>
            </a:xfrm>
            <a:prstGeom prst="rect">
              <a:avLst/>
            </a:prstGeom>
            <a:noFill/>
            <a:ln w="190500" cap="sq">
              <a:solidFill>
                <a:srgbClr val="FFFF99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32" name="Oval 31"/>
            <p:cNvSpPr/>
            <p:nvPr/>
          </p:nvSpPr>
          <p:spPr>
            <a:xfrm>
              <a:off x="10620463" y="2545359"/>
              <a:ext cx="432048" cy="36933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 rot="21225297">
              <a:off x="10111895" y="2789128"/>
              <a:ext cx="157497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Bradley Hand" charset="0"/>
                  <a:ea typeface="Bradley Hand" charset="0"/>
                  <a:cs typeface="Bradley Hand" charset="0"/>
                </a:rPr>
                <a:t>All the distributions are known to </a:t>
              </a:r>
              <a:endParaRPr lang="en-US" sz="2400" dirty="0">
                <a:latin typeface="Bradley Hand" charset="0"/>
                <a:ea typeface="Bradley Hand" charset="0"/>
                <a:cs typeface="Bradley Hand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61244" y="1807950"/>
            <a:ext cx="1586771" cy="2387296"/>
            <a:chOff x="2113419" y="4293096"/>
            <a:chExt cx="1586771" cy="2387296"/>
          </a:xfrm>
        </p:grpSpPr>
        <p:grpSp>
          <p:nvGrpSpPr>
            <p:cNvPr id="30" name="Group 29"/>
            <p:cNvGrpSpPr/>
            <p:nvPr/>
          </p:nvGrpSpPr>
          <p:grpSpPr>
            <a:xfrm>
              <a:off x="2113419" y="4293096"/>
              <a:ext cx="1564111" cy="2387296"/>
              <a:chOff x="10116406" y="2545359"/>
              <a:chExt cx="1564111" cy="2387296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16406" y="2790220"/>
                <a:ext cx="1564111" cy="2142435"/>
              </a:xfrm>
              <a:prstGeom prst="rect">
                <a:avLst/>
              </a:prstGeom>
              <a:noFill/>
              <a:ln w="190500" cap="sq">
                <a:solidFill>
                  <a:srgbClr val="FFFF99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sp>
            <p:nvSpPr>
              <p:cNvPr id="35" name="Oval 34"/>
              <p:cNvSpPr/>
              <p:nvPr/>
            </p:nvSpPr>
            <p:spPr>
              <a:xfrm>
                <a:off x="10620463" y="2545359"/>
                <a:ext cx="432048" cy="369332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 rot="21191020">
              <a:off x="2174401" y="5045788"/>
              <a:ext cx="152578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rgbClr val="009900"/>
                  </a:solidFill>
                  <a:latin typeface="Bradley Hand" charset="0"/>
                  <a:ea typeface="Bradley Hand" charset="0"/>
                  <a:cs typeface="Bradley Hand" charset="0"/>
                  <a:sym typeface="Symbol"/>
                </a:rPr>
                <a:t>Prob. Dist. Of </a:t>
              </a:r>
              <a:r>
                <a:rPr lang="en-US" dirty="0" smtClean="0">
                  <a:solidFill>
                    <a:srgbClr val="009900"/>
                  </a:solidFill>
                  <a:latin typeface="Brush Script MT" charset="0"/>
                  <a:ea typeface="Brush Script MT" charset="0"/>
                  <a:cs typeface="Brush Script MT" charset="0"/>
                  <a:sym typeface="Symbol"/>
                </a:rPr>
                <a:t>M</a:t>
              </a:r>
              <a:r>
                <a:rPr lang="en-US" dirty="0" smtClean="0">
                  <a:solidFill>
                    <a:srgbClr val="009900"/>
                  </a:solidFill>
                  <a:latin typeface="Bradley Hand" charset="0"/>
                  <a:ea typeface="Bradley Hand" charset="0"/>
                  <a:cs typeface="Bradley Hand" charset="0"/>
                  <a:sym typeface="Symbol"/>
                </a:rPr>
                <a:t> and </a:t>
              </a:r>
              <a:r>
                <a:rPr lang="en-US" dirty="0" smtClean="0">
                  <a:solidFill>
                    <a:srgbClr val="009900"/>
                  </a:solidFill>
                  <a:latin typeface="Brush Script MT" charset="0"/>
                  <a:ea typeface="Brush Script MT" charset="0"/>
                  <a:cs typeface="Brush Script MT" charset="0"/>
                  <a:sym typeface="Symbol"/>
                </a:rPr>
                <a:t>K</a:t>
              </a:r>
              <a:r>
                <a:rPr lang="en-US" dirty="0" smtClean="0">
                  <a:solidFill>
                    <a:srgbClr val="009900"/>
                  </a:solidFill>
                  <a:latin typeface="Bradley Hand" charset="0"/>
                  <a:ea typeface="Bradley Hand" charset="0"/>
                  <a:cs typeface="Bradley Hand" charset="0"/>
                  <a:sym typeface="Symbol"/>
                </a:rPr>
                <a:t> are independent</a:t>
              </a:r>
              <a:endParaRPr lang="en-US" dirty="0">
                <a:solidFill>
                  <a:srgbClr val="009900"/>
                </a:solidFill>
                <a:latin typeface="Bradley Hand" charset="0"/>
                <a:ea typeface="Bradley Hand" charset="0"/>
                <a:cs typeface="Bradley Hand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293210" y="1022233"/>
            <a:ext cx="1586771" cy="2387296"/>
            <a:chOff x="2113419" y="4293096"/>
            <a:chExt cx="1586771" cy="2387296"/>
          </a:xfrm>
        </p:grpSpPr>
        <p:grpSp>
          <p:nvGrpSpPr>
            <p:cNvPr id="38" name="Group 37"/>
            <p:cNvGrpSpPr/>
            <p:nvPr/>
          </p:nvGrpSpPr>
          <p:grpSpPr>
            <a:xfrm>
              <a:off x="2113419" y="4293096"/>
              <a:ext cx="1564111" cy="2387296"/>
              <a:chOff x="10116406" y="2545359"/>
              <a:chExt cx="1564111" cy="2387296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16406" y="2790220"/>
                <a:ext cx="1564111" cy="2142435"/>
              </a:xfrm>
              <a:prstGeom prst="rect">
                <a:avLst/>
              </a:prstGeom>
              <a:noFill/>
              <a:ln w="190500" cap="sq">
                <a:solidFill>
                  <a:srgbClr val="FFFF99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sp>
            <p:nvSpPr>
              <p:cNvPr id="41" name="Oval 40"/>
              <p:cNvSpPr/>
              <p:nvPr/>
            </p:nvSpPr>
            <p:spPr>
              <a:xfrm>
                <a:off x="10620463" y="2545359"/>
                <a:ext cx="432048" cy="369332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 38"/>
            <p:cNvSpPr/>
            <p:nvPr/>
          </p:nvSpPr>
          <p:spPr>
            <a:xfrm rot="21191020">
              <a:off x="2174401" y="4907289"/>
              <a:ext cx="152578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B0F0"/>
                  </a:solidFill>
                  <a:latin typeface="Bradley Hand" charset="0"/>
                  <a:ea typeface="Bradley Hand" charset="0"/>
                  <a:cs typeface="Bradley Hand" charset="0"/>
                  <a:sym typeface="Symbol"/>
                </a:rPr>
                <a:t>Prob. Dist. Of </a:t>
              </a:r>
              <a:r>
                <a:rPr lang="en-US" dirty="0">
                  <a:solidFill>
                    <a:srgbClr val="00B0F0"/>
                  </a:solidFill>
                  <a:latin typeface="Brush Script MT" charset="0"/>
                  <a:ea typeface="Brush Script MT" charset="0"/>
                  <a:cs typeface="Brush Script MT" charset="0"/>
                  <a:sym typeface="Symbol"/>
                </a:rPr>
                <a:t>C</a:t>
              </a:r>
              <a:r>
                <a:rPr lang="en-US" dirty="0">
                  <a:solidFill>
                    <a:srgbClr val="00B0F0"/>
                  </a:solidFill>
                  <a:latin typeface="Bradley Hand" charset="0"/>
                  <a:ea typeface="Bradley Hand" charset="0"/>
                  <a:cs typeface="Bradley Hand" charset="0"/>
                  <a:sym typeface="Symbol"/>
                </a:rPr>
                <a:t> depends on dist. of   </a:t>
              </a:r>
              <a:r>
                <a:rPr lang="en-US" dirty="0">
                  <a:solidFill>
                    <a:srgbClr val="00B0F0"/>
                  </a:solidFill>
                  <a:latin typeface="Brush Script MT" charset="0"/>
                  <a:ea typeface="Brush Script MT" charset="0"/>
                  <a:cs typeface="Brush Script MT" charset="0"/>
                  <a:sym typeface="Symbol"/>
                </a:rPr>
                <a:t>M</a:t>
              </a:r>
              <a:r>
                <a:rPr lang="en-US" dirty="0">
                  <a:solidFill>
                    <a:srgbClr val="00B0F0"/>
                  </a:solidFill>
                  <a:latin typeface="Bradley Hand" charset="0"/>
                  <a:ea typeface="Bradley Hand" charset="0"/>
                  <a:cs typeface="Bradley Hand" charset="0"/>
                  <a:sym typeface="Symbol"/>
                </a:rPr>
                <a:t> and </a:t>
              </a:r>
              <a:r>
                <a:rPr lang="en-US" dirty="0">
                  <a:solidFill>
                    <a:srgbClr val="00B0F0"/>
                  </a:solidFill>
                  <a:latin typeface="Brush Script MT" charset="0"/>
                  <a:ea typeface="Brush Script MT" charset="0"/>
                  <a:cs typeface="Brush Script MT" charset="0"/>
                  <a:sym typeface="Symbol"/>
                </a:rPr>
                <a:t>K</a:t>
              </a:r>
              <a:endParaRPr lang="en-US" dirty="0">
                <a:solidFill>
                  <a:srgbClr val="00B0F0"/>
                </a:solidFill>
                <a:latin typeface="Brush Script MT" charset="0"/>
                <a:ea typeface="Brush Script MT" charset="0"/>
                <a:cs typeface="Brush Script MT" charset="0"/>
              </a:endParaRPr>
            </a:p>
          </p:txBody>
        </p:sp>
      </p:grp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36029">
            <a:off x="4951776" y="2296608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516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95536" y="5723964"/>
            <a:ext cx="8604448" cy="6573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395536" y="4859868"/>
            <a:ext cx="8604448" cy="65736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95536" y="4067780"/>
            <a:ext cx="8604448" cy="657364"/>
          </a:xfrm>
          <a:prstGeom prst="rect">
            <a:avLst/>
          </a:prstGeom>
          <a:solidFill>
            <a:srgbClr val="DDF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3277433"/>
            <a:ext cx="8604448" cy="6573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672027"/>
            <a:ext cx="8784976" cy="1614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043608" y="44624"/>
            <a:ext cx="7488680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Numerical Example</a:t>
            </a:r>
            <a:endParaRPr lang="en-US" sz="3000" kern="0" dirty="0">
              <a:solidFill>
                <a:srgbClr val="0099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79360" y="764704"/>
            <a:ext cx="2016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M</a:t>
            </a:r>
            <a:r>
              <a:rPr lang="en-US" sz="2000" baseline="30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= {a  b  c  d}</a:t>
            </a:r>
            <a:endParaRPr lang="en-US" sz="2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755424" y="1124744"/>
            <a:ext cx="279648" cy="616134"/>
            <a:chOff x="1196008" y="3676962"/>
            <a:chExt cx="279648" cy="616134"/>
          </a:xfrm>
        </p:grpSpPr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>
              <a:off x="1196008" y="3676962"/>
              <a:ext cx="2796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1</a:t>
              </a:r>
              <a:endPara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1196008" y="3954542"/>
              <a:ext cx="2796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4</a:t>
              </a:r>
              <a:endPara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1196008" y="3717032"/>
              <a:ext cx="2796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halkboard" charset="0"/>
                  <a:ea typeface="Chalkboard" charset="0"/>
                  <a:cs typeface="Chalkboard" charset="0"/>
                </a:rPr>
                <a:t>-</a:t>
              </a:r>
              <a:endParaRPr lang="en-US" sz="2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71448" y="1124744"/>
            <a:ext cx="423664" cy="616134"/>
            <a:chOff x="1115616" y="3676962"/>
            <a:chExt cx="423664" cy="616134"/>
          </a:xfrm>
        </p:grpSpPr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1196008" y="3676962"/>
              <a:ext cx="2796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3</a:t>
              </a:r>
              <a:endPara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1115616" y="3954542"/>
              <a:ext cx="42366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10</a:t>
              </a:r>
              <a:endPara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>
              <a:off x="1187624" y="3717032"/>
              <a:ext cx="2796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halkboard" charset="0"/>
                  <a:ea typeface="Chalkboard" charset="0"/>
                  <a:cs typeface="Chalkboard" charset="0"/>
                </a:rPr>
                <a:t>-</a:t>
              </a:r>
              <a:endParaRPr lang="en-US" sz="2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267864" y="1124744"/>
            <a:ext cx="567680" cy="616134"/>
            <a:chOff x="1115616" y="3676962"/>
            <a:chExt cx="567680" cy="616134"/>
          </a:xfrm>
        </p:grpSpPr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1196008" y="3676962"/>
              <a:ext cx="2796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3</a:t>
              </a:r>
              <a:endPara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53" name="Text Box 7"/>
            <p:cNvSpPr txBox="1">
              <a:spLocks noChangeArrowheads="1"/>
            </p:cNvSpPr>
            <p:nvPr/>
          </p:nvSpPr>
          <p:spPr bwMode="auto">
            <a:xfrm>
              <a:off x="1115616" y="3954542"/>
              <a:ext cx="5676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20</a:t>
              </a:r>
              <a:endPara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1179240" y="3717032"/>
              <a:ext cx="2796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halkboard" charset="0"/>
                  <a:ea typeface="Chalkboard" charset="0"/>
                  <a:cs typeface="Chalkboard" charset="0"/>
                </a:rPr>
                <a:t>-</a:t>
              </a:r>
              <a:endParaRPr lang="en-US" sz="2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627904" y="1124744"/>
            <a:ext cx="423664" cy="616134"/>
            <a:chOff x="1115616" y="3676962"/>
            <a:chExt cx="423664" cy="616134"/>
          </a:xfrm>
        </p:grpSpPr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>
              <a:off x="1196008" y="3676962"/>
              <a:ext cx="2796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3</a:t>
              </a:r>
              <a:endPara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1115616" y="3954542"/>
              <a:ext cx="42366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10</a:t>
              </a:r>
              <a:endPara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1187624" y="3717032"/>
              <a:ext cx="2796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halkboard" charset="0"/>
                  <a:ea typeface="Chalkboard" charset="0"/>
                  <a:cs typeface="Chalkboard" charset="0"/>
                </a:rPr>
                <a:t>-</a:t>
              </a:r>
              <a:endParaRPr lang="en-US" sz="2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2627784" y="764704"/>
            <a:ext cx="20078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K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= {k</a:t>
            </a:r>
            <a:r>
              <a:rPr lang="en-US" sz="2000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 k</a:t>
            </a:r>
            <a:r>
              <a:rPr lang="en-US" sz="2000" baseline="-25000" dirty="0" smtClean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 k</a:t>
            </a:r>
            <a:r>
              <a:rPr lang="en-US" sz="2000" baseline="-25000" dirty="0" smtClean="0">
                <a:latin typeface="Chalkboard" charset="0"/>
                <a:ea typeface="Chalkboard" charset="0"/>
                <a:cs typeface="Chalkboard" charset="0"/>
              </a:rPr>
              <a:t>3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}</a:t>
            </a:r>
            <a:endParaRPr lang="en-US" sz="2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3284240" y="1156682"/>
            <a:ext cx="279648" cy="616134"/>
            <a:chOff x="1196008" y="3676962"/>
            <a:chExt cx="279648" cy="616134"/>
          </a:xfrm>
        </p:grpSpPr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1196008" y="3676962"/>
              <a:ext cx="2796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1</a:t>
              </a:r>
              <a:endPara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63" name="Text Box 7"/>
            <p:cNvSpPr txBox="1">
              <a:spLocks noChangeArrowheads="1"/>
            </p:cNvSpPr>
            <p:nvPr/>
          </p:nvSpPr>
          <p:spPr bwMode="auto">
            <a:xfrm>
              <a:off x="1196008" y="3954542"/>
              <a:ext cx="2796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4</a:t>
              </a:r>
              <a:endPara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1196008" y="3717032"/>
              <a:ext cx="2796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halkboard" charset="0"/>
                  <a:ea typeface="Chalkboard" charset="0"/>
                  <a:cs typeface="Chalkboard" charset="0"/>
                </a:rPr>
                <a:t>-</a:t>
              </a:r>
              <a:endParaRPr lang="en-US" sz="2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995936" y="1156682"/>
            <a:ext cx="279648" cy="616134"/>
            <a:chOff x="1196008" y="3676962"/>
            <a:chExt cx="279648" cy="616134"/>
          </a:xfrm>
        </p:grpSpPr>
        <p:sp>
          <p:nvSpPr>
            <p:cNvPr id="66" name="Text Box 7"/>
            <p:cNvSpPr txBox="1">
              <a:spLocks noChangeArrowheads="1"/>
            </p:cNvSpPr>
            <p:nvPr/>
          </p:nvSpPr>
          <p:spPr bwMode="auto">
            <a:xfrm>
              <a:off x="1196008" y="3676962"/>
              <a:ext cx="2796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1</a:t>
              </a:r>
              <a:endPara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1196008" y="3954542"/>
              <a:ext cx="2796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4</a:t>
              </a:r>
              <a:endPara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68" name="Text Box 7"/>
            <p:cNvSpPr txBox="1">
              <a:spLocks noChangeArrowheads="1"/>
            </p:cNvSpPr>
            <p:nvPr/>
          </p:nvSpPr>
          <p:spPr bwMode="auto">
            <a:xfrm>
              <a:off x="1196008" y="3717032"/>
              <a:ext cx="2796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halkboard" charset="0"/>
                  <a:ea typeface="Chalkboard" charset="0"/>
                  <a:cs typeface="Chalkboard" charset="0"/>
                </a:rPr>
                <a:t>-</a:t>
              </a:r>
              <a:endParaRPr lang="en-US" sz="2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644280" y="1156682"/>
            <a:ext cx="279648" cy="616134"/>
            <a:chOff x="1196008" y="3676962"/>
            <a:chExt cx="279648" cy="616134"/>
          </a:xfrm>
        </p:grpSpPr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1196008" y="3676962"/>
              <a:ext cx="2796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1</a:t>
              </a:r>
              <a:endPara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1196008" y="3954542"/>
              <a:ext cx="2796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2</a:t>
              </a:r>
              <a:endPara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>
              <a:off x="1196008" y="3717032"/>
              <a:ext cx="2796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halkboard" charset="0"/>
                  <a:ea typeface="Chalkboard" charset="0"/>
                  <a:cs typeface="Chalkboard" charset="0"/>
                </a:rPr>
                <a:t>-</a:t>
              </a:r>
              <a:endParaRPr lang="en-US" sz="24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120" y="692696"/>
            <a:ext cx="1872360" cy="117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7740352" y="1844824"/>
            <a:ext cx="6480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Enc</a:t>
            </a:r>
            <a:endParaRPr lang="en-US" sz="2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467544" y="3277433"/>
            <a:ext cx="136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C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= 1] :</a:t>
            </a:r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467544" y="4069521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C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= 2] :</a:t>
            </a:r>
          </a:p>
        </p:txBody>
      </p:sp>
      <p:sp>
        <p:nvSpPr>
          <p:cNvPr id="88" name="Rectangle 87"/>
          <p:cNvSpPr/>
          <p:nvPr/>
        </p:nvSpPr>
        <p:spPr>
          <a:xfrm>
            <a:off x="1691680" y="3288466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[M = b]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K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= k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] +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[M = c]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K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= k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3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] +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[M = d]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K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= k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] = 0.2625 </a:t>
            </a:r>
            <a:endParaRPr lang="en-IN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763688" y="4078813"/>
            <a:ext cx="7308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M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= c]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[K = k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] +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M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= d]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[K = k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] +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M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= d]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[K = k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3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]  = 0.2625 </a:t>
            </a:r>
            <a:endParaRPr lang="en-IN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772072" y="4921835"/>
            <a:ext cx="7227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M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= a]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[K = k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] +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M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= a]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[K = k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] +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M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= b]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[K = k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3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]    = 0.2625 </a:t>
            </a:r>
            <a:endParaRPr lang="en-IN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763688" y="5807005"/>
            <a:ext cx="7236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[M = a]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[K = k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3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] +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[M = b]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[K = k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] + 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[M = c]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[K = k</a:t>
            </a:r>
            <a:r>
              <a:rPr lang="en-US" baseline="-25000" dirty="0" smtClean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] = 0.2125  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5496" y="2710661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What is the probability distribution on the cipher-text space </a:t>
            </a:r>
            <a:r>
              <a:rPr lang="en-US" dirty="0" smtClean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C</a:t>
            </a:r>
            <a:r>
              <a:rPr lang="en-IN" dirty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IN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?</a:t>
            </a:r>
            <a:endParaRPr lang="en-US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1" name="Text Box 7"/>
          <p:cNvSpPr txBox="1">
            <a:spLocks noChangeArrowheads="1"/>
          </p:cNvSpPr>
          <p:nvPr/>
        </p:nvSpPr>
        <p:spPr bwMode="auto">
          <a:xfrm>
            <a:off x="467544" y="4933617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C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= 3] :</a:t>
            </a:r>
          </a:p>
        </p:txBody>
      </p:sp>
      <p:sp>
        <p:nvSpPr>
          <p:cNvPr id="102" name="Text Box 7"/>
          <p:cNvSpPr txBox="1">
            <a:spLocks noChangeArrowheads="1"/>
          </p:cNvSpPr>
          <p:nvPr/>
        </p:nvSpPr>
        <p:spPr bwMode="auto">
          <a:xfrm>
            <a:off x="467544" y="5797713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[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C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=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4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] :</a:t>
            </a: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4644008" y="796642"/>
            <a:ext cx="21517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C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= {</a:t>
            </a:r>
            <a:r>
              <a:rPr lang="en-US" sz="2000" dirty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 </a:t>
            </a:r>
            <a:r>
              <a:rPr lang="en-US" sz="2000" smtClean="0">
                <a:latin typeface="Chalkboard" charset="0"/>
                <a:ea typeface="Chalkboard" charset="0"/>
                <a:cs typeface="Chalkboard" charset="0"/>
              </a:rPr>
              <a:t>2   3  4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}</a:t>
            </a:r>
            <a:endParaRPr lang="en-US" sz="2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5076056" y="1218238"/>
            <a:ext cx="4874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.26</a:t>
            </a:r>
            <a:endParaRPr lang="en-US" sz="16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7" name="Text Box 7"/>
          <p:cNvSpPr txBox="1">
            <a:spLocks noChangeArrowheads="1"/>
          </p:cNvSpPr>
          <p:nvPr/>
        </p:nvSpPr>
        <p:spPr bwMode="auto">
          <a:xfrm>
            <a:off x="5436096" y="1218238"/>
            <a:ext cx="4874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smtClean="0">
                <a:latin typeface="Chalkboard" charset="0"/>
                <a:ea typeface="Chalkboard" charset="0"/>
                <a:cs typeface="Chalkboard" charset="0"/>
              </a:rPr>
              <a:t>.26</a:t>
            </a:r>
            <a:endParaRPr lang="en-US" sz="16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5796136" y="1218238"/>
            <a:ext cx="4874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smtClean="0">
                <a:latin typeface="Chalkboard" charset="0"/>
                <a:ea typeface="Chalkboard" charset="0"/>
                <a:cs typeface="Chalkboard" charset="0"/>
              </a:rPr>
              <a:t>.26</a:t>
            </a:r>
            <a:endParaRPr lang="en-US" sz="16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6228184" y="1196752"/>
            <a:ext cx="4874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.21</a:t>
            </a:r>
            <a:endParaRPr lang="en-US" sz="16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0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6448" y="2367465"/>
            <a:ext cx="2719688" cy="40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579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4" grpId="0" animBg="1"/>
      <p:bldP spid="103" grpId="0" animBg="1"/>
      <p:bldP spid="3" grpId="0" animBg="1"/>
      <p:bldP spid="75" grpId="0"/>
      <p:bldP spid="76" grpId="0"/>
      <p:bldP spid="88" grpId="0"/>
      <p:bldP spid="89" grpId="0"/>
      <p:bldP spid="90" grpId="0"/>
      <p:bldP spid="91" grpId="0"/>
      <p:bldP spid="73" grpId="0"/>
      <p:bldP spid="101" grpId="0"/>
      <p:bldP spid="102" grpId="0"/>
      <p:bldP spid="78" grpId="0"/>
      <p:bldP spid="97" grpId="0"/>
      <p:bldP spid="98" grpId="0"/>
      <p:bldP spid="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95536" y="126505"/>
            <a:ext cx="7776641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8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  Threat  &amp; Break Model</a:t>
            </a:r>
            <a:endParaRPr lang="en-US" sz="38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84" y="2184539"/>
            <a:ext cx="3168352" cy="923330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Randomized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Unbounded Powerful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COA</a:t>
            </a:r>
            <a:endParaRPr lang="en-US" dirty="0" smtClean="0">
              <a:solidFill>
                <a:srgbClr val="00B0F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29625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724632" y="2148227"/>
            <a:ext cx="4419368" cy="1200329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No additional info about the message </a:t>
            </a: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should be leaked from the </a:t>
            </a:r>
            <a:r>
              <a:rPr lang="en-US" dirty="0" err="1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ciphertext</a:t>
            </a: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 irrespective </a:t>
            </a:r>
            <a:r>
              <a:rPr lang="en-US" dirty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of </a:t>
            </a: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the prior information that the </a:t>
            </a:r>
            <a:r>
              <a:rPr lang="en-US" dirty="0" err="1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adv</a:t>
            </a: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 has</a:t>
            </a:r>
            <a:endParaRPr lang="en-US" dirty="0">
              <a:solidFill>
                <a:srgbClr val="00B0F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924091"/>
            <a:ext cx="1374137" cy="1224136"/>
          </a:xfrm>
          <a:prstGeom prst="rect">
            <a:avLst/>
          </a:prstGeom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23528" y="3789040"/>
            <a:ext cx="88569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What captures the prior information of the attacker about m ?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55576" y="4189150"/>
            <a:ext cx="83529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- Probability distribution on the plain-text space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M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55576" y="4549190"/>
            <a:ext cx="48245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mtClean="0">
                <a:latin typeface="Chalkboard" charset="0"/>
                <a:ea typeface="Chalkboard" charset="0"/>
                <a:cs typeface="Chalkboard" charset="0"/>
              </a:rPr>
              <a:t>- The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probability distribution {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[M = m]}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32166" y="5278562"/>
            <a:ext cx="8352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Observing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the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cipher-text c should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not change the attacker’s knowledge about the distribution of the plaintext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55575" y="6122331"/>
            <a:ext cx="67747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smtClean="0">
                <a:latin typeface="Chalkboard" charset="0"/>
                <a:ea typeface="Chalkboard" charset="0"/>
                <a:cs typeface="Chalkboard" charset="0"/>
              </a:rPr>
              <a:t>- Mathematically,  </a:t>
            </a:r>
            <a:r>
              <a:rPr lang="en-US" sz="2000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[</a:t>
            </a:r>
            <a:r>
              <a:rPr lang="en-US" sz="2000" dirty="0">
                <a:latin typeface="Chalkboard" charset="0"/>
                <a:ea typeface="Chalkboard" charset="0"/>
                <a:cs typeface="Chalkboard" charset="0"/>
              </a:rPr>
              <a:t>M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= m | C = c] = </a:t>
            </a:r>
            <a:r>
              <a:rPr lang="en-US" sz="2000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[</a:t>
            </a:r>
            <a:r>
              <a:rPr lang="en-US" sz="2000" dirty="0">
                <a:latin typeface="Chalkboard" charset="0"/>
                <a:ea typeface="Chalkboard" charset="0"/>
                <a:cs typeface="Chalkboard" charset="0"/>
              </a:rPr>
              <a:t>M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= m] </a:t>
            </a:r>
            <a:endParaRPr lang="en-US" sz="2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67644" y="-27384"/>
            <a:ext cx="5436604" cy="1064749"/>
            <a:chOff x="1727684" y="44624"/>
            <a:chExt cx="5436604" cy="1064749"/>
          </a:xfrm>
        </p:grpSpPr>
        <p:sp>
          <p:nvSpPr>
            <p:cNvPr id="4" name="Oval Callout 3"/>
            <p:cNvSpPr/>
            <p:nvPr/>
          </p:nvSpPr>
          <p:spPr>
            <a:xfrm>
              <a:off x="1727684" y="44624"/>
              <a:ext cx="5436604" cy="1064749"/>
            </a:xfrm>
            <a:prstGeom prst="wedgeEllipseCallout">
              <a:avLst/>
            </a:prstGeom>
            <a:solidFill>
              <a:srgbClr val="D2F5F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46495" y="260648"/>
              <a:ext cx="47651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halkboard"/>
                </a:rPr>
                <a:t>What is the point in tapping over channel. I better watch the cricket match today</a:t>
              </a:r>
              <a:endParaRPr lang="en-US" dirty="0">
                <a:latin typeface="Chalkboard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42859" y="3382804"/>
            <a:ext cx="2065143" cy="2542089"/>
            <a:chOff x="10081583" y="2545359"/>
            <a:chExt cx="1598934" cy="238729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16406" y="2790220"/>
              <a:ext cx="1564111" cy="2142435"/>
            </a:xfrm>
            <a:prstGeom prst="rect">
              <a:avLst/>
            </a:prstGeom>
            <a:noFill/>
            <a:ln w="190500" cap="sq">
              <a:solidFill>
                <a:srgbClr val="FFFF99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22" name="Oval 21"/>
            <p:cNvSpPr/>
            <p:nvPr/>
          </p:nvSpPr>
          <p:spPr>
            <a:xfrm>
              <a:off x="10620463" y="2545359"/>
              <a:ext cx="432048" cy="36933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 rot="21225297">
              <a:off x="10081583" y="3183760"/>
              <a:ext cx="1574971" cy="78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Bradley Hand" charset="0"/>
                  <a:ea typeface="Bradley Hand" charset="0"/>
                  <a:cs typeface="Bradley Hand" charset="0"/>
                </a:rPr>
                <a:t>Perfect Security!!!! </a:t>
              </a:r>
              <a:endParaRPr lang="en-US" sz="2400" dirty="0">
                <a:latin typeface="Bradley Hand" charset="0"/>
                <a:ea typeface="Bradley Hand" charset="0"/>
                <a:cs typeface="Bradley Hand" charset="0"/>
              </a:endParaRPr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503115"/>
            <a:ext cx="920432" cy="16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57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540568" y="44624"/>
            <a:ext cx="10441160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Perfectly-secure Encryption : Formal Definition</a:t>
            </a:r>
            <a:endParaRPr lang="en-US" sz="30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179512" y="836712"/>
            <a:ext cx="8784976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200" dirty="0" smtClean="0">
                <a:solidFill>
                  <a:srgbClr val="002060"/>
                </a:solidFill>
                <a:latin typeface="Chalkboard" charset="0"/>
                <a:ea typeface="Chalkboard" charset="0"/>
                <a:cs typeface="Chalkboard" charset="0"/>
              </a:rPr>
              <a:t>Definition (Perfectly-secure Encryption)</a:t>
            </a:r>
            <a:r>
              <a:rPr lang="en-US" sz="2200" dirty="0" smtClean="0">
                <a:latin typeface="Chalkboard" charset="0"/>
                <a:ea typeface="Chalkboard" charset="0"/>
                <a:cs typeface="Chalkboard" charset="0"/>
              </a:rPr>
              <a:t>: An encryption scheme (Gen, Enc, Dec) over a plaintext space </a:t>
            </a:r>
            <a:r>
              <a:rPr lang="en-US" sz="2400" dirty="0" smtClean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M</a:t>
            </a:r>
            <a:r>
              <a:rPr lang="en-US" sz="2200" dirty="0" smtClean="0">
                <a:latin typeface="Chalkboard" charset="0"/>
                <a:ea typeface="Chalkboard" charset="0"/>
                <a:cs typeface="Chalkboard" charset="0"/>
              </a:rPr>
              <a:t> is perfectly-secure if </a:t>
            </a:r>
            <a:r>
              <a:rPr lang="en-US" sz="22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for every probability distribution </a:t>
            </a:r>
            <a:r>
              <a:rPr lang="en-US" sz="2200" dirty="0" smtClean="0">
                <a:latin typeface="Chalkboard" charset="0"/>
                <a:ea typeface="Chalkboard" charset="0"/>
                <a:cs typeface="Chalkboard" charset="0"/>
              </a:rPr>
              <a:t>over </a:t>
            </a:r>
            <a:r>
              <a:rPr lang="en-US" sz="2400" dirty="0" smtClean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M</a:t>
            </a:r>
            <a:r>
              <a:rPr lang="en-US" sz="2200" dirty="0" smtClean="0">
                <a:latin typeface="Chalkboard" charset="0"/>
                <a:ea typeface="Chalkboard" charset="0"/>
                <a:cs typeface="Chalkboard" charset="0"/>
              </a:rPr>
              <a:t>, </a:t>
            </a:r>
            <a:r>
              <a:rPr lang="en-US" sz="22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every plain-text       </a:t>
            </a:r>
            <a:r>
              <a:rPr lang="en-US" sz="2200" dirty="0" smtClean="0">
                <a:latin typeface="Chalkboard" charset="0"/>
                <a:ea typeface="Chalkboard" charset="0"/>
                <a:cs typeface="Chalkboard" charset="0"/>
              </a:rPr>
              <a:t>m </a:t>
            </a:r>
            <a:r>
              <a:rPr lang="en-US" sz="22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 </a:t>
            </a:r>
            <a:r>
              <a:rPr lang="en-US" sz="2400" dirty="0" smtClean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M</a:t>
            </a:r>
            <a:r>
              <a:rPr lang="en-US" sz="22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  and </a:t>
            </a:r>
            <a:r>
              <a:rPr lang="en-US" sz="22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every cipher-text </a:t>
            </a:r>
            <a:r>
              <a:rPr lang="en-US" sz="22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c  </a:t>
            </a:r>
            <a:r>
              <a:rPr lang="en-US" sz="2400" dirty="0" smtClean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C</a:t>
            </a:r>
            <a:r>
              <a:rPr lang="en-US" sz="22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, the following holds:</a:t>
            </a:r>
            <a:endParaRPr lang="en-US" sz="22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2123728" y="2492896"/>
            <a:ext cx="4608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err="1" smtClean="0">
                <a:solidFill>
                  <a:srgbClr val="80000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2400" dirty="0" smtClean="0">
                <a:solidFill>
                  <a:srgbClr val="800000"/>
                </a:solidFill>
                <a:latin typeface="Chalkboard" charset="0"/>
                <a:ea typeface="Chalkboard" charset="0"/>
                <a:cs typeface="Chalkboard" charset="0"/>
              </a:rPr>
              <a:t> [M = m | C = c] = </a:t>
            </a:r>
            <a:r>
              <a:rPr lang="en-US" sz="2400" dirty="0" err="1" smtClean="0">
                <a:solidFill>
                  <a:srgbClr val="80000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2400" dirty="0" smtClean="0">
                <a:solidFill>
                  <a:srgbClr val="800000"/>
                </a:solidFill>
                <a:latin typeface="Chalkboard" charset="0"/>
                <a:ea typeface="Chalkboard" charset="0"/>
                <a:cs typeface="Chalkboard" charset="0"/>
              </a:rPr>
              <a:t> [</a:t>
            </a:r>
            <a:r>
              <a:rPr lang="en-US" sz="2400" dirty="0">
                <a:solidFill>
                  <a:srgbClr val="800000"/>
                </a:solidFill>
                <a:latin typeface="Chalkboard" charset="0"/>
                <a:ea typeface="Chalkboard" charset="0"/>
                <a:cs typeface="Chalkboard" charset="0"/>
              </a:rPr>
              <a:t>M</a:t>
            </a:r>
            <a:r>
              <a:rPr lang="en-US" sz="2400" dirty="0" smtClean="0">
                <a:solidFill>
                  <a:srgbClr val="800000"/>
                </a:solidFill>
                <a:latin typeface="Chalkboard" charset="0"/>
                <a:ea typeface="Chalkboard" charset="0"/>
                <a:cs typeface="Chalkboard" charset="0"/>
              </a:rPr>
              <a:t> = m]</a:t>
            </a:r>
          </a:p>
        </p:txBody>
      </p: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971600" y="3501008"/>
            <a:ext cx="34563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Posteriori probability that m is encrypted in c</a:t>
            </a:r>
            <a:endParaRPr lang="en-US" baseline="-25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5364088" y="3501008"/>
            <a:ext cx="34563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a priori probability that m might be communicated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 flipH="1">
            <a:off x="2987824" y="2996952"/>
            <a:ext cx="792088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5580112" y="2996952"/>
            <a:ext cx="504056" cy="432048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 Box 7"/>
          <p:cNvSpPr txBox="1">
            <a:spLocks noChangeArrowheads="1"/>
          </p:cNvSpPr>
          <p:nvPr/>
        </p:nvSpPr>
        <p:spPr bwMode="auto">
          <a:xfrm>
            <a:off x="323528" y="4911551"/>
            <a:ext cx="76992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charset="2"/>
              <a:buChar char="q"/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Probably the </a:t>
            </a:r>
            <a:r>
              <a: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first formal definition 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of security</a:t>
            </a:r>
            <a:endParaRPr lang="en-US" sz="2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6" name="Text Box 7"/>
          <p:cNvSpPr txBox="1">
            <a:spLocks noChangeArrowheads="1"/>
          </p:cNvSpPr>
          <p:nvPr/>
        </p:nvSpPr>
        <p:spPr bwMode="auto">
          <a:xfrm>
            <a:off x="539552" y="5487615"/>
            <a:ext cx="50405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- C. E. Shannon. Communication theory of secrecy systems. Bell Systems Technical Journal, 28(4): 656-715, 1949.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4926627"/>
            <a:ext cx="2016224" cy="18958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Oval 13"/>
          <p:cNvSpPr/>
          <p:nvPr/>
        </p:nvSpPr>
        <p:spPr>
          <a:xfrm>
            <a:off x="7059329" y="4653136"/>
            <a:ext cx="464999" cy="432048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2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105" grpId="0"/>
      <p:bldP spid="106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540568" y="44624"/>
            <a:ext cx="10441160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What have we done so far..</a:t>
            </a:r>
            <a:endParaRPr lang="en-US" sz="30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3" name="Text Box 7"/>
          <p:cNvSpPr txBox="1">
            <a:spLocks noChangeArrowheads="1"/>
          </p:cNvSpPr>
          <p:nvPr/>
        </p:nvSpPr>
        <p:spPr bwMode="auto">
          <a:xfrm>
            <a:off x="683568" y="2861417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Chalkboard"/>
                <a:ea typeface="Chalkboard" charset="0"/>
                <a:cs typeface="Chalkboard" charset="0"/>
              </a:rPr>
              <a:t>No assumption!!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3722" y="980728"/>
            <a:ext cx="6035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Formulate a formal definition  (threat + break model)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1560" y="1455537"/>
            <a:ext cx="6149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Identify assumptions needed and build a construction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1560" y="1959593"/>
            <a:ext cx="8390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Prove security of the construction relative to the definition and assumption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84" y="764704"/>
            <a:ext cx="787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7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5496" y="908720"/>
            <a:ext cx="9036496" cy="216024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07504" y="44624"/>
            <a:ext cx="8928992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Perfectly-secure Encryption- Construction</a:t>
            </a: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2627784" y="980728"/>
            <a:ext cx="4248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     </a:t>
            </a:r>
            <a:r>
              <a:rPr lang="en-US" sz="2000" dirty="0" smtClean="0">
                <a:latin typeface="Brush Script MT" charset="0"/>
                <a:ea typeface="Brush Script MT" charset="0"/>
                <a:cs typeface="Brush Script MT" charset="0"/>
              </a:rPr>
              <a:t>M = K = C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=  {0, 1}</a:t>
            </a:r>
            <a:r>
              <a:rPr lang="en-US" sz="2000" baseline="30000" dirty="0" smtClean="0">
                <a:latin typeface="Chalkboard" charset="0"/>
                <a:ea typeface="Chalkboard" charset="0"/>
                <a:cs typeface="Chalkboard" charset="0"/>
              </a:rPr>
              <a:t>l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endParaRPr lang="en-US" sz="2000" b="1" baseline="30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477384" y="2234484"/>
            <a:ext cx="998272" cy="432048"/>
            <a:chOff x="981440" y="2564904"/>
            <a:chExt cx="998272" cy="432048"/>
          </a:xfrm>
        </p:grpSpPr>
        <p:sp>
          <p:nvSpPr>
            <p:cNvPr id="85" name="Rectangle 84"/>
            <p:cNvSpPr/>
            <p:nvPr/>
          </p:nvSpPr>
          <p:spPr>
            <a:xfrm>
              <a:off x="981440" y="2564904"/>
              <a:ext cx="914400" cy="43204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88" name="Text Box 7"/>
            <p:cNvSpPr txBox="1">
              <a:spLocks noChangeArrowheads="1"/>
            </p:cNvSpPr>
            <p:nvPr/>
          </p:nvSpPr>
          <p:spPr bwMode="auto">
            <a:xfrm>
              <a:off x="1124000" y="2567222"/>
              <a:ext cx="8557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Gen</a:t>
              </a:r>
              <a:endParaRPr lang="en-US" sz="2000" b="1" baseline="30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05" name="Group 35"/>
          <p:cNvGrpSpPr/>
          <p:nvPr/>
        </p:nvGrpSpPr>
        <p:grpSpPr>
          <a:xfrm>
            <a:off x="1403648" y="2154342"/>
            <a:ext cx="1224136" cy="338554"/>
            <a:chOff x="455675" y="4399360"/>
            <a:chExt cx="1224136" cy="338554"/>
          </a:xfrm>
        </p:grpSpPr>
        <p:cxnSp>
          <p:nvCxnSpPr>
            <p:cNvPr id="107" name="Straight Arrow Connector 106"/>
            <p:cNvCxnSpPr/>
            <p:nvPr/>
          </p:nvCxnSpPr>
          <p:spPr>
            <a:xfrm rot="16200000">
              <a:off x="823392" y="4360912"/>
              <a:ext cx="0" cy="7284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 Box 7"/>
            <p:cNvSpPr txBox="1">
              <a:spLocks noChangeArrowheads="1"/>
            </p:cNvSpPr>
            <p:nvPr/>
          </p:nvSpPr>
          <p:spPr bwMode="auto">
            <a:xfrm>
              <a:off x="455675" y="4399360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>
                  <a:latin typeface="Chalkboard" charset="0"/>
                  <a:ea typeface="Chalkboard" charset="0"/>
                  <a:cs typeface="Chalkboard" charset="0"/>
                </a:rPr>
                <a:t>k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 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</a:t>
              </a:r>
              <a:r>
                <a:rPr lang="en-US" sz="16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R </a:t>
              </a:r>
              <a:r>
                <a:rPr lang="en-US" sz="1600" dirty="0" smtClean="0">
                  <a:latin typeface="Brush Script MT" charset="0"/>
                  <a:ea typeface="Brush Script MT" charset="0"/>
                  <a:cs typeface="Brush Script MT" charset="0"/>
                  <a:sym typeface="Symbol"/>
                </a:rPr>
                <a:t>K</a:t>
              </a:r>
              <a:endParaRPr lang="en-US" sz="1600" baseline="-25000" dirty="0" smtClean="0">
                <a:solidFill>
                  <a:srgbClr val="0000FF"/>
                </a:solidFill>
                <a:latin typeface="Brush Script MT" charset="0"/>
                <a:ea typeface="Brush Script MT" charset="0"/>
                <a:cs typeface="Brush Script MT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771800" y="2154342"/>
            <a:ext cx="1080120" cy="338554"/>
            <a:chOff x="395536" y="4348587"/>
            <a:chExt cx="1080120" cy="338554"/>
          </a:xfrm>
        </p:grpSpPr>
        <p:cxnSp>
          <p:nvCxnSpPr>
            <p:cNvPr id="113" name="Straight Arrow Connector 112"/>
            <p:cNvCxnSpPr/>
            <p:nvPr/>
          </p:nvCxnSpPr>
          <p:spPr>
            <a:xfrm>
              <a:off x="395536" y="4687141"/>
              <a:ext cx="100811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 Box 7"/>
            <p:cNvSpPr txBox="1">
              <a:spLocks noChangeArrowheads="1"/>
            </p:cNvSpPr>
            <p:nvPr/>
          </p:nvSpPr>
          <p:spPr bwMode="auto">
            <a:xfrm>
              <a:off x="395536" y="4348587"/>
              <a:ext cx="108012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smtClean="0">
                  <a:latin typeface="Chalkboard" charset="0"/>
                  <a:ea typeface="Chalkboard" charset="0"/>
                  <a:cs typeface="Chalkboard" charset="0"/>
                </a:rPr>
                <a:t>m </a:t>
              </a:r>
              <a:r>
                <a:rPr lang="en-US" sz="160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 </a:t>
              </a:r>
              <a:r>
                <a:rPr lang="en-US" sz="1600" smtClean="0">
                  <a:latin typeface="Brush Script MT" charset="0"/>
                  <a:ea typeface="Brush Script MT" charset="0"/>
                  <a:cs typeface="Brush Script MT" charset="0"/>
                  <a:sym typeface="Symbol"/>
                </a:rPr>
                <a:t>M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17" name="Group 35"/>
          <p:cNvGrpSpPr/>
          <p:nvPr/>
        </p:nvGrpSpPr>
        <p:grpSpPr>
          <a:xfrm rot="5400000">
            <a:off x="4308101" y="1388643"/>
            <a:ext cx="563293" cy="755576"/>
            <a:chOff x="624332" y="3969572"/>
            <a:chExt cx="563293" cy="755576"/>
          </a:xfrm>
        </p:grpSpPr>
        <p:cxnSp>
          <p:nvCxnSpPr>
            <p:cNvPr id="119" name="Straight Arrow Connector 118"/>
            <p:cNvCxnSpPr/>
            <p:nvPr/>
          </p:nvCxnSpPr>
          <p:spPr>
            <a:xfrm rot="16200000">
              <a:off x="931404" y="4468925"/>
              <a:ext cx="1" cy="512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 Box 7"/>
            <p:cNvSpPr txBox="1">
              <a:spLocks noChangeArrowheads="1"/>
            </p:cNvSpPr>
            <p:nvPr/>
          </p:nvSpPr>
          <p:spPr bwMode="auto">
            <a:xfrm rot="16200000">
              <a:off x="415821" y="4178083"/>
              <a:ext cx="7555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k 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22" name="Group 46"/>
          <p:cNvGrpSpPr/>
          <p:nvPr/>
        </p:nvGrpSpPr>
        <p:grpSpPr>
          <a:xfrm>
            <a:off x="4896543" y="2154342"/>
            <a:ext cx="827585" cy="338554"/>
            <a:chOff x="864095" y="4390978"/>
            <a:chExt cx="827585" cy="338554"/>
          </a:xfrm>
        </p:grpSpPr>
        <p:cxnSp>
          <p:nvCxnSpPr>
            <p:cNvPr id="124" name="Straight Arrow Connector 123"/>
            <p:cNvCxnSpPr/>
            <p:nvPr/>
          </p:nvCxnSpPr>
          <p:spPr>
            <a:xfrm>
              <a:off x="971600" y="4725145"/>
              <a:ext cx="666328" cy="43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 Box 7"/>
            <p:cNvSpPr txBox="1">
              <a:spLocks noChangeArrowheads="1"/>
            </p:cNvSpPr>
            <p:nvPr/>
          </p:nvSpPr>
          <p:spPr bwMode="auto">
            <a:xfrm>
              <a:off x="864095" y="4390978"/>
              <a:ext cx="82758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smtClean="0">
                  <a:latin typeface="Chalkboard" charset="0"/>
                  <a:ea typeface="Chalkboard" charset="0"/>
                  <a:cs typeface="Chalkboard" charset="0"/>
                </a:rPr>
                <a:t>   c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3815408" y="2060847"/>
            <a:ext cx="1332655" cy="893713"/>
            <a:chOff x="1542158" y="4367579"/>
            <a:chExt cx="797594" cy="504056"/>
          </a:xfrm>
        </p:grpSpPr>
        <p:sp>
          <p:nvSpPr>
            <p:cNvPr id="127" name="Rectangle 126"/>
            <p:cNvSpPr/>
            <p:nvPr/>
          </p:nvSpPr>
          <p:spPr>
            <a:xfrm>
              <a:off x="1547664" y="4367579"/>
              <a:ext cx="720080" cy="50405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28" name="Text Box 7"/>
            <p:cNvSpPr txBox="1">
              <a:spLocks noChangeArrowheads="1"/>
            </p:cNvSpPr>
            <p:nvPr/>
          </p:nvSpPr>
          <p:spPr bwMode="auto">
            <a:xfrm>
              <a:off x="1542158" y="4368889"/>
              <a:ext cx="797594" cy="486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  </a:t>
              </a:r>
              <a:r>
                <a:rPr lang="en-US" sz="2000" dirty="0" err="1" smtClean="0">
                  <a:latin typeface="Chalkboard" charset="0"/>
                  <a:ea typeface="Chalkboard" charset="0"/>
                  <a:cs typeface="Chalkboard" charset="0"/>
                </a:rPr>
                <a:t>Enc</a:t>
              </a:r>
              <a:endParaRPr lang="en-US" sz="2000" dirty="0">
                <a:latin typeface="Chalkboard" charset="0"/>
                <a:ea typeface="Chalkboard" charset="0"/>
                <a:cs typeface="Chalkboard" charset="0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c</a:t>
              </a:r>
              <a:r>
                <a:rPr lang="en-US" sz="2000" dirty="0">
                  <a:latin typeface="Chalkboard" charset="0"/>
                  <a:ea typeface="Chalkboard" charset="0"/>
                  <a:cs typeface="Chalkboard" charset="0"/>
                </a:rPr>
                <a:t>:</a:t>
              </a:r>
              <a:r>
                <a:rPr lang="en-US" sz="2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= </a:t>
              </a:r>
              <a:r>
                <a:rPr lang="en-US" sz="2000" dirty="0" err="1">
                  <a:latin typeface="Chalkboard" charset="0"/>
                  <a:ea typeface="Chalkboard" charset="0"/>
                  <a:cs typeface="Chalkboard" charset="0"/>
                  <a:sym typeface="Symbol"/>
                </a:rPr>
                <a:t>mk</a:t>
              </a:r>
              <a:endPara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55" name="Group 35"/>
          <p:cNvGrpSpPr/>
          <p:nvPr/>
        </p:nvGrpSpPr>
        <p:grpSpPr>
          <a:xfrm rot="5400000">
            <a:off x="7467124" y="1265821"/>
            <a:ext cx="605682" cy="755576"/>
            <a:chOff x="581943" y="4005066"/>
            <a:chExt cx="605682" cy="755576"/>
          </a:xfrm>
        </p:grpSpPr>
        <p:cxnSp>
          <p:nvCxnSpPr>
            <p:cNvPr id="156" name="Straight Arrow Connector 155"/>
            <p:cNvCxnSpPr/>
            <p:nvPr/>
          </p:nvCxnSpPr>
          <p:spPr>
            <a:xfrm rot="16200000">
              <a:off x="931404" y="4468925"/>
              <a:ext cx="1" cy="512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 Box 7"/>
            <p:cNvSpPr txBox="1">
              <a:spLocks noChangeArrowheads="1"/>
            </p:cNvSpPr>
            <p:nvPr/>
          </p:nvSpPr>
          <p:spPr bwMode="auto">
            <a:xfrm rot="16200000">
              <a:off x="373432" y="4213577"/>
              <a:ext cx="7555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k 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7034419" y="1946449"/>
            <a:ext cx="1581893" cy="1003725"/>
            <a:chOff x="1547664" y="4365104"/>
            <a:chExt cx="995550" cy="504056"/>
          </a:xfrm>
        </p:grpSpPr>
        <p:sp>
          <p:nvSpPr>
            <p:cNvPr id="159" name="Rectangle 158"/>
            <p:cNvSpPr/>
            <p:nvPr/>
          </p:nvSpPr>
          <p:spPr>
            <a:xfrm>
              <a:off x="1547664" y="4365104"/>
              <a:ext cx="720080" cy="50405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0" name="Text Box 7"/>
            <p:cNvSpPr txBox="1">
              <a:spLocks noChangeArrowheads="1"/>
            </p:cNvSpPr>
            <p:nvPr/>
          </p:nvSpPr>
          <p:spPr bwMode="auto">
            <a:xfrm>
              <a:off x="1550294" y="4407495"/>
              <a:ext cx="992920" cy="402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   Dec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2000" dirty="0">
                  <a:latin typeface="Chalkboard" charset="0"/>
                  <a:ea typeface="Chalkboard" charset="0"/>
                  <a:cs typeface="Chalkboard" charset="0"/>
                </a:rPr>
                <a:t>m:</a:t>
              </a:r>
              <a:r>
                <a:rPr lang="en-US" sz="2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= </a:t>
              </a:r>
              <a:r>
                <a:rPr lang="en-US" sz="2000" dirty="0" err="1">
                  <a:latin typeface="Chalkboard" charset="0"/>
                  <a:ea typeface="Chalkboard" charset="0"/>
                  <a:cs typeface="Chalkboard" charset="0"/>
                  <a:sym typeface="Symbol"/>
                </a:rPr>
                <a:t>ck</a:t>
              </a:r>
              <a:endPara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154" name="Text Box 7"/>
          <p:cNvSpPr txBox="1">
            <a:spLocks noChangeArrowheads="1"/>
          </p:cNvSpPr>
          <p:nvPr/>
        </p:nvSpPr>
        <p:spPr bwMode="auto">
          <a:xfrm>
            <a:off x="6240048" y="2154342"/>
            <a:ext cx="7555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c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 </a:t>
            </a:r>
            <a:r>
              <a:rPr lang="en-US" sz="1600" dirty="0" smtClean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C</a:t>
            </a:r>
            <a:endParaRPr lang="en-US" sz="1600" dirty="0" smtClean="0">
              <a:solidFill>
                <a:srgbClr val="0000FF"/>
              </a:solidFill>
              <a:latin typeface="Brush Script MT" charset="0"/>
              <a:ea typeface="Brush Script MT" charset="0"/>
              <a:cs typeface="Brush Script MT" charset="0"/>
            </a:endParaRPr>
          </a:p>
        </p:txBody>
      </p:sp>
      <p:cxnSp>
        <p:nvCxnSpPr>
          <p:cNvPr id="163" name="Straight Arrow Connector 162"/>
          <p:cNvCxnSpPr/>
          <p:nvPr/>
        </p:nvCxnSpPr>
        <p:spPr>
          <a:xfrm rot="16200000">
            <a:off x="6667904" y="2128664"/>
            <a:ext cx="0" cy="7284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5" name="Group 46"/>
          <p:cNvGrpSpPr/>
          <p:nvPr/>
        </p:nvGrpSpPr>
        <p:grpSpPr>
          <a:xfrm>
            <a:off x="7968240" y="2154342"/>
            <a:ext cx="852232" cy="340556"/>
            <a:chOff x="744723" y="4120044"/>
            <a:chExt cx="852232" cy="340556"/>
          </a:xfrm>
        </p:grpSpPr>
        <p:cxnSp>
          <p:nvCxnSpPr>
            <p:cNvPr id="166" name="Straight Arrow Connector 165"/>
            <p:cNvCxnSpPr/>
            <p:nvPr/>
          </p:nvCxnSpPr>
          <p:spPr>
            <a:xfrm>
              <a:off x="960747" y="4458598"/>
              <a:ext cx="432048" cy="200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 Box 7"/>
            <p:cNvSpPr txBox="1">
              <a:spLocks noChangeArrowheads="1"/>
            </p:cNvSpPr>
            <p:nvPr/>
          </p:nvSpPr>
          <p:spPr bwMode="auto">
            <a:xfrm>
              <a:off x="744723" y="4120044"/>
              <a:ext cx="8522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   m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168" name="Text Box 7"/>
          <p:cNvSpPr txBox="1">
            <a:spLocks noChangeArrowheads="1"/>
          </p:cNvSpPr>
          <p:nvPr/>
        </p:nvSpPr>
        <p:spPr bwMode="auto">
          <a:xfrm>
            <a:off x="179512" y="3676962"/>
            <a:ext cx="2160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b="1" dirty="0" smtClean="0">
                <a:latin typeface="Chalkboard" charset="0"/>
                <a:ea typeface="Chalkboard" charset="0"/>
                <a:cs typeface="Chalkboard" charset="0"/>
              </a:rPr>
              <a:t>Correctness:</a:t>
            </a:r>
            <a:endParaRPr lang="en-US" sz="2000" b="1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9" name="Text Box 7"/>
          <p:cNvSpPr txBox="1">
            <a:spLocks noChangeArrowheads="1"/>
          </p:cNvSpPr>
          <p:nvPr/>
        </p:nvSpPr>
        <p:spPr bwMode="auto">
          <a:xfrm>
            <a:off x="2771800" y="3676962"/>
            <a:ext cx="1296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err="1" smtClean="0">
                <a:latin typeface="Chalkboard" charset="0"/>
                <a:ea typeface="Chalkboard" charset="0"/>
                <a:cs typeface="Chalkboard" charset="0"/>
              </a:rPr>
              <a:t>Enc</a:t>
            </a:r>
            <a:r>
              <a:rPr lang="en-US" sz="2000" baseline="-25000" dirty="0" err="1" smtClean="0">
                <a:latin typeface="Chalkboard" charset="0"/>
                <a:ea typeface="Chalkboard" charset="0"/>
                <a:cs typeface="Chalkboard" charset="0"/>
              </a:rPr>
              <a:t>k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(m)</a:t>
            </a:r>
            <a:endParaRPr lang="en-US" sz="20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0" name="Text Box 7"/>
          <p:cNvSpPr txBox="1">
            <a:spLocks noChangeArrowheads="1"/>
          </p:cNvSpPr>
          <p:nvPr/>
        </p:nvSpPr>
        <p:spPr bwMode="auto">
          <a:xfrm>
            <a:off x="2123728" y="3676962"/>
            <a:ext cx="29523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Dec</a:t>
            </a:r>
            <a:r>
              <a:rPr lang="en-US" sz="2000" baseline="-25000" dirty="0" smtClean="0">
                <a:latin typeface="Chalkboard" charset="0"/>
                <a:ea typeface="Chalkboard" charset="0"/>
                <a:cs typeface="Chalkboard" charset="0"/>
              </a:rPr>
              <a:t>k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(         )</a:t>
            </a:r>
            <a:endParaRPr lang="en-US" sz="20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1" name="Text Box 7"/>
          <p:cNvSpPr txBox="1">
            <a:spLocks noChangeArrowheads="1"/>
          </p:cNvSpPr>
          <p:nvPr/>
        </p:nvSpPr>
        <p:spPr bwMode="auto">
          <a:xfrm>
            <a:off x="4139952" y="3676962"/>
            <a:ext cx="720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= m</a:t>
            </a:r>
            <a:endParaRPr lang="en-US" sz="20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4959876" y="3748591"/>
            <a:ext cx="2072395" cy="2542088"/>
            <a:chOff x="10075968" y="2545359"/>
            <a:chExt cx="1604549" cy="2387296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0116406" y="2790220"/>
              <a:ext cx="1564111" cy="2142435"/>
            </a:xfrm>
            <a:prstGeom prst="rect">
              <a:avLst/>
            </a:prstGeom>
            <a:noFill/>
            <a:ln w="190500" cap="sq">
              <a:solidFill>
                <a:schemeClr val="accent2">
                  <a:lumMod val="40000"/>
                  <a:lumOff val="60000"/>
                </a:schemeClr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68" name="Oval 67"/>
            <p:cNvSpPr/>
            <p:nvPr/>
          </p:nvSpPr>
          <p:spPr>
            <a:xfrm>
              <a:off x="10620463" y="2545359"/>
              <a:ext cx="432048" cy="36933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Bradley Hand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 rot="21225297">
              <a:off x="10075968" y="2925819"/>
              <a:ext cx="1598091" cy="1647502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  <a:latin typeface="Bradley Hand"/>
                  <a:ea typeface="Bradley Hand" charset="0"/>
                  <a:cs typeface="Bradley Hand" charset="0"/>
                </a:rPr>
                <a:t>Vernam</a:t>
              </a:r>
              <a:r>
                <a:rPr lang="en-US" dirty="0" smtClean="0">
                  <a:solidFill>
                    <a:schemeClr val="bg1"/>
                  </a:solidFill>
                  <a:latin typeface="Bradley Hand"/>
                  <a:ea typeface="Bradley Hand" charset="0"/>
                  <a:cs typeface="Bradley Hand" charset="0"/>
                </a:rPr>
                <a:t> Cipher [1917]: But Shannon proved its security after formulating perfect security</a:t>
              </a:r>
              <a:endParaRPr lang="en-US" dirty="0">
                <a:solidFill>
                  <a:schemeClr val="bg1"/>
                </a:solidFill>
                <a:latin typeface="Bradley Hand"/>
                <a:ea typeface="Bradley Hand" charset="0"/>
                <a:cs typeface="Bradley Han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95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5" grpId="0"/>
      <p:bldP spid="154" grpId="0"/>
      <p:bldP spid="168" grpId="0"/>
      <p:bldP spid="169" grpId="0"/>
      <p:bldP spid="170" grpId="0"/>
      <p:bldP spid="1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Recall</a:t>
            </a:r>
            <a:endParaRPr lang="en-US" sz="3600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68760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&gt;&gt; Crypto: Past and Present (aka Classical vs. Modern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Cryto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1791236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Scope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Scientific Basis (Formal Def. + Precise Assumption + Rigorous Proof)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End-users 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20" y="3131676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&gt;&gt; Secure Communication in Secret Key Setting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436096" y="3356992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796136" y="3140968"/>
            <a:ext cx="3133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Secret Key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Encryption (SKE)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3851756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&gt;&gt; </a:t>
            </a:r>
            <a:r>
              <a:rPr lang="en-US" dirty="0" smtClean="0">
                <a:solidFill>
                  <a:srgbClr val="FFC000"/>
                </a:solidFill>
                <a:latin typeface="Chalkboard" charset="0"/>
                <a:ea typeface="Chalkboard" charset="0"/>
                <a:cs typeface="Chalkboard" charset="0"/>
              </a:rPr>
              <a:t>Golden Rules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f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rom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the Blunders of Classical SKE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5576" y="4593902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Algorithms of SKE (in general in crypto) must </a:t>
            </a:r>
            <a:r>
              <a:rPr lang="en-US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be PUBLIC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Secret Key Space Must be large enough to fail brute force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No ad-hoc algorithm without definition and proof </a:t>
            </a:r>
          </a:p>
        </p:txBody>
      </p:sp>
    </p:spTree>
    <p:extLst>
      <p:ext uri="{BB962C8B-B14F-4D97-AF65-F5344CB8AC3E}">
        <p14:creationId xmlns:p14="http://schemas.microsoft.com/office/powerpoint/2010/main" val="279126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5496" y="764704"/>
            <a:ext cx="9036496" cy="216024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07504" y="44624"/>
            <a:ext cx="8928992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Perfectly-secure Encryption- Construction</a:t>
            </a: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2627784" y="836712"/>
            <a:ext cx="4248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     </a:t>
            </a:r>
            <a:r>
              <a:rPr lang="en-US" sz="2000" dirty="0" smtClean="0">
                <a:latin typeface="Brush Script MT" charset="0"/>
                <a:ea typeface="Brush Script MT" charset="0"/>
                <a:cs typeface="Brush Script MT" charset="0"/>
              </a:rPr>
              <a:t>M = K = C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=  {0, 1}</a:t>
            </a:r>
            <a:r>
              <a:rPr lang="en-US" sz="2000" baseline="30000" dirty="0" smtClean="0">
                <a:latin typeface="Chalkboard" charset="0"/>
                <a:ea typeface="Chalkboard" charset="0"/>
                <a:cs typeface="Chalkboard" charset="0"/>
              </a:rPr>
              <a:t>l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endParaRPr lang="en-US" sz="2000" b="1" baseline="30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477384" y="2090468"/>
            <a:ext cx="998272" cy="432048"/>
            <a:chOff x="981440" y="2564904"/>
            <a:chExt cx="998272" cy="432048"/>
          </a:xfrm>
        </p:grpSpPr>
        <p:sp>
          <p:nvSpPr>
            <p:cNvPr id="85" name="Rectangle 84"/>
            <p:cNvSpPr/>
            <p:nvPr/>
          </p:nvSpPr>
          <p:spPr>
            <a:xfrm>
              <a:off x="981440" y="2564904"/>
              <a:ext cx="914400" cy="43204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88" name="Text Box 7"/>
            <p:cNvSpPr txBox="1">
              <a:spLocks noChangeArrowheads="1"/>
            </p:cNvSpPr>
            <p:nvPr/>
          </p:nvSpPr>
          <p:spPr bwMode="auto">
            <a:xfrm>
              <a:off x="1124000" y="2567222"/>
              <a:ext cx="8557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Gen</a:t>
              </a:r>
              <a:endParaRPr lang="en-US" sz="2000" b="1" baseline="30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05" name="Group 35"/>
          <p:cNvGrpSpPr/>
          <p:nvPr/>
        </p:nvGrpSpPr>
        <p:grpSpPr>
          <a:xfrm>
            <a:off x="1403648" y="2010326"/>
            <a:ext cx="1224136" cy="338554"/>
            <a:chOff x="455675" y="4399360"/>
            <a:chExt cx="1224136" cy="338554"/>
          </a:xfrm>
        </p:grpSpPr>
        <p:cxnSp>
          <p:nvCxnSpPr>
            <p:cNvPr id="107" name="Straight Arrow Connector 106"/>
            <p:cNvCxnSpPr/>
            <p:nvPr/>
          </p:nvCxnSpPr>
          <p:spPr>
            <a:xfrm rot="16200000">
              <a:off x="823392" y="4360912"/>
              <a:ext cx="0" cy="7284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 Box 7"/>
            <p:cNvSpPr txBox="1">
              <a:spLocks noChangeArrowheads="1"/>
            </p:cNvSpPr>
            <p:nvPr/>
          </p:nvSpPr>
          <p:spPr bwMode="auto">
            <a:xfrm>
              <a:off x="455675" y="4399360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>
                  <a:latin typeface="Chalkboard" charset="0"/>
                  <a:ea typeface="Chalkboard" charset="0"/>
                  <a:cs typeface="Chalkboard" charset="0"/>
                </a:rPr>
                <a:t>k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 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</a:t>
              </a:r>
              <a:r>
                <a:rPr lang="en-US" sz="16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R </a:t>
              </a:r>
              <a:r>
                <a:rPr lang="en-US" sz="1600" dirty="0" smtClean="0">
                  <a:latin typeface="Brush Script MT" charset="0"/>
                  <a:ea typeface="Brush Script MT" charset="0"/>
                  <a:cs typeface="Brush Script MT" charset="0"/>
                  <a:sym typeface="Symbol"/>
                </a:rPr>
                <a:t>K</a:t>
              </a:r>
              <a:endParaRPr lang="en-US" sz="1600" baseline="-25000" dirty="0" smtClean="0">
                <a:solidFill>
                  <a:srgbClr val="0000FF"/>
                </a:solidFill>
                <a:latin typeface="Brush Script MT" charset="0"/>
                <a:ea typeface="Brush Script MT" charset="0"/>
                <a:cs typeface="Brush Script MT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771800" y="2010326"/>
            <a:ext cx="1080120" cy="338554"/>
            <a:chOff x="395536" y="4348587"/>
            <a:chExt cx="1080120" cy="338554"/>
          </a:xfrm>
        </p:grpSpPr>
        <p:cxnSp>
          <p:nvCxnSpPr>
            <p:cNvPr id="113" name="Straight Arrow Connector 112"/>
            <p:cNvCxnSpPr/>
            <p:nvPr/>
          </p:nvCxnSpPr>
          <p:spPr>
            <a:xfrm>
              <a:off x="395536" y="4687141"/>
              <a:ext cx="100811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 Box 7"/>
            <p:cNvSpPr txBox="1">
              <a:spLocks noChangeArrowheads="1"/>
            </p:cNvSpPr>
            <p:nvPr/>
          </p:nvSpPr>
          <p:spPr bwMode="auto">
            <a:xfrm>
              <a:off x="395536" y="4348587"/>
              <a:ext cx="108012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smtClean="0">
                  <a:latin typeface="Chalkboard" charset="0"/>
                  <a:ea typeface="Chalkboard" charset="0"/>
                  <a:cs typeface="Chalkboard" charset="0"/>
                </a:rPr>
                <a:t>m </a:t>
              </a:r>
              <a:r>
                <a:rPr lang="en-US" sz="160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 </a:t>
              </a:r>
              <a:r>
                <a:rPr lang="en-US" sz="1600" smtClean="0">
                  <a:latin typeface="Brush Script MT" charset="0"/>
                  <a:ea typeface="Brush Script MT" charset="0"/>
                  <a:cs typeface="Brush Script MT" charset="0"/>
                  <a:sym typeface="Symbol"/>
                </a:rPr>
                <a:t>M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17" name="Group 35"/>
          <p:cNvGrpSpPr/>
          <p:nvPr/>
        </p:nvGrpSpPr>
        <p:grpSpPr>
          <a:xfrm rot="5400000">
            <a:off x="4308101" y="1244627"/>
            <a:ext cx="563293" cy="755576"/>
            <a:chOff x="624332" y="3969572"/>
            <a:chExt cx="563293" cy="755576"/>
          </a:xfrm>
        </p:grpSpPr>
        <p:cxnSp>
          <p:nvCxnSpPr>
            <p:cNvPr id="119" name="Straight Arrow Connector 118"/>
            <p:cNvCxnSpPr/>
            <p:nvPr/>
          </p:nvCxnSpPr>
          <p:spPr>
            <a:xfrm rot="16200000">
              <a:off x="931404" y="4468925"/>
              <a:ext cx="1" cy="512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 Box 7"/>
            <p:cNvSpPr txBox="1">
              <a:spLocks noChangeArrowheads="1"/>
            </p:cNvSpPr>
            <p:nvPr/>
          </p:nvSpPr>
          <p:spPr bwMode="auto">
            <a:xfrm rot="16200000">
              <a:off x="415821" y="4178083"/>
              <a:ext cx="7555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k 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22" name="Group 46"/>
          <p:cNvGrpSpPr/>
          <p:nvPr/>
        </p:nvGrpSpPr>
        <p:grpSpPr>
          <a:xfrm>
            <a:off x="4896543" y="2010326"/>
            <a:ext cx="827585" cy="338554"/>
            <a:chOff x="864095" y="4390978"/>
            <a:chExt cx="827585" cy="338554"/>
          </a:xfrm>
        </p:grpSpPr>
        <p:cxnSp>
          <p:nvCxnSpPr>
            <p:cNvPr id="124" name="Straight Arrow Connector 123"/>
            <p:cNvCxnSpPr/>
            <p:nvPr/>
          </p:nvCxnSpPr>
          <p:spPr>
            <a:xfrm>
              <a:off x="971600" y="4725145"/>
              <a:ext cx="666328" cy="43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 Box 7"/>
            <p:cNvSpPr txBox="1">
              <a:spLocks noChangeArrowheads="1"/>
            </p:cNvSpPr>
            <p:nvPr/>
          </p:nvSpPr>
          <p:spPr bwMode="auto">
            <a:xfrm>
              <a:off x="864095" y="4390978"/>
              <a:ext cx="82758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smtClean="0">
                  <a:latin typeface="Chalkboard" charset="0"/>
                  <a:ea typeface="Chalkboard" charset="0"/>
                  <a:cs typeface="Chalkboard" charset="0"/>
                </a:rPr>
                <a:t>   c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3815408" y="1916831"/>
            <a:ext cx="1332655" cy="893713"/>
            <a:chOff x="1542158" y="4367579"/>
            <a:chExt cx="797594" cy="504056"/>
          </a:xfrm>
        </p:grpSpPr>
        <p:sp>
          <p:nvSpPr>
            <p:cNvPr id="127" name="Rectangle 126"/>
            <p:cNvSpPr/>
            <p:nvPr/>
          </p:nvSpPr>
          <p:spPr>
            <a:xfrm>
              <a:off x="1547664" y="4367579"/>
              <a:ext cx="720080" cy="50405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28" name="Text Box 7"/>
            <p:cNvSpPr txBox="1">
              <a:spLocks noChangeArrowheads="1"/>
            </p:cNvSpPr>
            <p:nvPr/>
          </p:nvSpPr>
          <p:spPr bwMode="auto">
            <a:xfrm>
              <a:off x="1542158" y="4368889"/>
              <a:ext cx="797594" cy="486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  </a:t>
              </a:r>
              <a:r>
                <a:rPr lang="en-US" sz="2000" dirty="0" err="1" smtClean="0">
                  <a:latin typeface="Chalkboard" charset="0"/>
                  <a:ea typeface="Chalkboard" charset="0"/>
                  <a:cs typeface="Chalkboard" charset="0"/>
                </a:rPr>
                <a:t>Enc</a:t>
              </a:r>
              <a:endParaRPr lang="en-US" sz="2000" dirty="0">
                <a:latin typeface="Chalkboard" charset="0"/>
                <a:ea typeface="Chalkboard" charset="0"/>
                <a:cs typeface="Chalkboard" charset="0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c</a:t>
              </a:r>
              <a:r>
                <a:rPr lang="en-US" sz="2000" dirty="0">
                  <a:latin typeface="Chalkboard" charset="0"/>
                  <a:ea typeface="Chalkboard" charset="0"/>
                  <a:cs typeface="Chalkboard" charset="0"/>
                </a:rPr>
                <a:t>:</a:t>
              </a:r>
              <a:r>
                <a:rPr lang="en-US" sz="2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= </a:t>
              </a:r>
              <a:r>
                <a:rPr lang="en-US" sz="2000" dirty="0" err="1">
                  <a:latin typeface="Chalkboard" charset="0"/>
                  <a:ea typeface="Chalkboard" charset="0"/>
                  <a:cs typeface="Chalkboard" charset="0"/>
                  <a:sym typeface="Symbol"/>
                </a:rPr>
                <a:t>mk</a:t>
              </a:r>
              <a:endPara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55" name="Group 35"/>
          <p:cNvGrpSpPr/>
          <p:nvPr/>
        </p:nvGrpSpPr>
        <p:grpSpPr>
          <a:xfrm rot="5400000">
            <a:off x="7467124" y="1121805"/>
            <a:ext cx="605682" cy="755576"/>
            <a:chOff x="581943" y="4005066"/>
            <a:chExt cx="605682" cy="755576"/>
          </a:xfrm>
        </p:grpSpPr>
        <p:cxnSp>
          <p:nvCxnSpPr>
            <p:cNvPr id="156" name="Straight Arrow Connector 155"/>
            <p:cNvCxnSpPr/>
            <p:nvPr/>
          </p:nvCxnSpPr>
          <p:spPr>
            <a:xfrm rot="16200000">
              <a:off x="931404" y="4468925"/>
              <a:ext cx="1" cy="512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 Box 7"/>
            <p:cNvSpPr txBox="1">
              <a:spLocks noChangeArrowheads="1"/>
            </p:cNvSpPr>
            <p:nvPr/>
          </p:nvSpPr>
          <p:spPr bwMode="auto">
            <a:xfrm rot="16200000">
              <a:off x="373432" y="4213577"/>
              <a:ext cx="7555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k 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7034419" y="1802433"/>
            <a:ext cx="1581893" cy="1003725"/>
            <a:chOff x="1547664" y="4365104"/>
            <a:chExt cx="995550" cy="504056"/>
          </a:xfrm>
        </p:grpSpPr>
        <p:sp>
          <p:nvSpPr>
            <p:cNvPr id="159" name="Rectangle 158"/>
            <p:cNvSpPr/>
            <p:nvPr/>
          </p:nvSpPr>
          <p:spPr>
            <a:xfrm>
              <a:off x="1547664" y="4365104"/>
              <a:ext cx="720080" cy="50405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0" name="Text Box 7"/>
            <p:cNvSpPr txBox="1">
              <a:spLocks noChangeArrowheads="1"/>
            </p:cNvSpPr>
            <p:nvPr/>
          </p:nvSpPr>
          <p:spPr bwMode="auto">
            <a:xfrm>
              <a:off x="1550294" y="4407495"/>
              <a:ext cx="992920" cy="402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   Dec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2000" dirty="0">
                  <a:latin typeface="Chalkboard" charset="0"/>
                  <a:ea typeface="Chalkboard" charset="0"/>
                  <a:cs typeface="Chalkboard" charset="0"/>
                </a:rPr>
                <a:t>m:</a:t>
              </a:r>
              <a:r>
                <a:rPr lang="en-US" sz="2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= </a:t>
              </a:r>
              <a:r>
                <a:rPr lang="en-US" sz="2000" dirty="0" err="1">
                  <a:latin typeface="Chalkboard" charset="0"/>
                  <a:ea typeface="Chalkboard" charset="0"/>
                  <a:cs typeface="Chalkboard" charset="0"/>
                  <a:sym typeface="Symbol"/>
                </a:rPr>
                <a:t>ck</a:t>
              </a:r>
              <a:endPara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154" name="Text Box 7"/>
          <p:cNvSpPr txBox="1">
            <a:spLocks noChangeArrowheads="1"/>
          </p:cNvSpPr>
          <p:nvPr/>
        </p:nvSpPr>
        <p:spPr bwMode="auto">
          <a:xfrm>
            <a:off x="6240048" y="2010326"/>
            <a:ext cx="7555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c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 </a:t>
            </a:r>
            <a:r>
              <a:rPr lang="en-US" sz="1600" dirty="0" smtClean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C</a:t>
            </a:r>
            <a:endParaRPr lang="en-US" sz="1600" dirty="0" smtClean="0">
              <a:solidFill>
                <a:srgbClr val="0000FF"/>
              </a:solidFill>
              <a:latin typeface="Brush Script MT" charset="0"/>
              <a:ea typeface="Brush Script MT" charset="0"/>
              <a:cs typeface="Brush Script MT" charset="0"/>
            </a:endParaRPr>
          </a:p>
        </p:txBody>
      </p:sp>
      <p:cxnSp>
        <p:nvCxnSpPr>
          <p:cNvPr id="163" name="Straight Arrow Connector 162"/>
          <p:cNvCxnSpPr/>
          <p:nvPr/>
        </p:nvCxnSpPr>
        <p:spPr>
          <a:xfrm rot="16200000">
            <a:off x="6667904" y="1984648"/>
            <a:ext cx="0" cy="7284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5" name="Group 46"/>
          <p:cNvGrpSpPr/>
          <p:nvPr/>
        </p:nvGrpSpPr>
        <p:grpSpPr>
          <a:xfrm>
            <a:off x="7968240" y="2010326"/>
            <a:ext cx="852232" cy="338554"/>
            <a:chOff x="744723" y="4120044"/>
            <a:chExt cx="852232" cy="338554"/>
          </a:xfrm>
        </p:grpSpPr>
        <p:cxnSp>
          <p:nvCxnSpPr>
            <p:cNvPr id="166" name="Straight Arrow Connector 165"/>
            <p:cNvCxnSpPr>
              <a:endCxn id="160" idx="3"/>
            </p:cNvCxnSpPr>
            <p:nvPr/>
          </p:nvCxnSpPr>
          <p:spPr>
            <a:xfrm>
              <a:off x="960747" y="4445496"/>
              <a:ext cx="432048" cy="200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 Box 7"/>
            <p:cNvSpPr txBox="1">
              <a:spLocks noChangeArrowheads="1"/>
            </p:cNvSpPr>
            <p:nvPr/>
          </p:nvSpPr>
          <p:spPr bwMode="auto">
            <a:xfrm>
              <a:off x="744723" y="4120044"/>
              <a:ext cx="8522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   m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172" name="Text Box 7"/>
          <p:cNvSpPr txBox="1">
            <a:spLocks noChangeArrowheads="1"/>
          </p:cNvSpPr>
          <p:nvPr/>
        </p:nvSpPr>
        <p:spPr bwMode="auto">
          <a:xfrm>
            <a:off x="107503" y="3429000"/>
            <a:ext cx="25202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Theorem (Security):</a:t>
            </a:r>
            <a:endParaRPr lang="en-US" sz="20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3" name="Text Box 7"/>
          <p:cNvSpPr txBox="1">
            <a:spLocks noChangeArrowheads="1"/>
          </p:cNvSpPr>
          <p:nvPr/>
        </p:nvSpPr>
        <p:spPr bwMode="auto">
          <a:xfrm>
            <a:off x="2483768" y="3429000"/>
            <a:ext cx="4392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err="1" smtClean="0">
                <a:latin typeface="Chalkboard" charset="0"/>
                <a:ea typeface="Chalkboard" charset="0"/>
                <a:cs typeface="Chalkboard" charset="0"/>
              </a:rPr>
              <a:t>Vernam</a:t>
            </a:r>
            <a:r>
              <a:rPr lang="en-US" sz="2000" smtClean="0">
                <a:latin typeface="Chalkboard" charset="0"/>
                <a:ea typeface="Chalkboard" charset="0"/>
                <a:cs typeface="Chalkboard" charset="0"/>
              </a:rPr>
              <a:t> Cipher 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is perfectly-secure</a:t>
            </a:r>
            <a:endParaRPr lang="en-US" sz="20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1115616" y="3939733"/>
            <a:ext cx="60486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To prove </a:t>
            </a:r>
            <a:r>
              <a:rPr lang="en-US" sz="2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2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[M = m | C = c] = </a:t>
            </a:r>
            <a:r>
              <a:rPr lang="en-US" sz="2000" dirty="0" err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2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[M = m]</a:t>
            </a: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179511" y="3933056"/>
            <a:ext cx="9361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Proof: </a:t>
            </a:r>
            <a:endParaRPr lang="en-US" sz="2000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97" y="4569710"/>
            <a:ext cx="4372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For arbitrary c and m,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[C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=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c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|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M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=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m]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404578" y="4569710"/>
            <a:ext cx="1903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= </a:t>
            </a:r>
            <a:r>
              <a:rPr lang="en-US" dirty="0" err="1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[K = c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  m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] 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7092280" y="4571836"/>
            <a:ext cx="841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= 1/2</a:t>
            </a:r>
            <a:r>
              <a:rPr lang="en-US" baseline="30000" dirty="0" smtClean="0">
                <a:latin typeface="Chalkboard" charset="0"/>
                <a:ea typeface="Chalkboard" charset="0"/>
                <a:cs typeface="Chalkboard" charset="0"/>
              </a:rPr>
              <a:t>l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15616" y="5207579"/>
            <a:ext cx="1084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[C =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c]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2135597" y="5556692"/>
            <a:ext cx="8963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m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in </a:t>
            </a:r>
            <a:r>
              <a:rPr lang="en-US" sz="1600" dirty="0" smtClean="0">
                <a:latin typeface="Brush Script MT" charset="0"/>
                <a:ea typeface="Brush Script MT" charset="0"/>
                <a:cs typeface="Brush Script MT" charset="0"/>
              </a:rPr>
              <a:t>M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5940152" y="5219908"/>
            <a:ext cx="3206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(irrespective of p. d. over </a:t>
            </a:r>
            <a:r>
              <a:rPr lang="en-US" dirty="0" smtClean="0">
                <a:latin typeface="Brush Script MT" charset="0"/>
                <a:ea typeface="Brush Script MT" charset="0"/>
                <a:cs typeface="Brush Script MT" charset="0"/>
              </a:rPr>
              <a:t>M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21347" y="5949280"/>
            <a:ext cx="2198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=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1/2</a:t>
            </a:r>
            <a:r>
              <a:rPr lang="en-US" baseline="30000" dirty="0" smtClean="0">
                <a:latin typeface="Chalkboard" charset="0"/>
                <a:ea typeface="Chalkboard" charset="0"/>
                <a:cs typeface="Chalkboard" charset="0"/>
              </a:rPr>
              <a:t>l  </a:t>
            </a:r>
            <a:r>
              <a:rPr lang="en-US" dirty="0" err="1" smtClean="0"/>
              <a:t>Σ</a:t>
            </a:r>
            <a:r>
              <a:rPr lang="en-US" dirty="0" smtClean="0"/>
              <a:t>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[M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= m] 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2811505" y="6237312"/>
            <a:ext cx="8963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m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in </a:t>
            </a:r>
            <a:r>
              <a:rPr lang="en-US" sz="1600" dirty="0" smtClean="0">
                <a:latin typeface="Brush Script MT" charset="0"/>
                <a:ea typeface="Brush Script MT" charset="0"/>
                <a:cs typeface="Brush Script MT" charset="0"/>
              </a:rPr>
              <a:t>M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4398062" y="5949280"/>
            <a:ext cx="731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halkboard" charset="0"/>
                <a:ea typeface="Chalkboard" charset="0"/>
                <a:cs typeface="Chalkboard" charset="0"/>
              </a:rPr>
              <a:t>= 1/2</a:t>
            </a:r>
            <a:r>
              <a:rPr lang="en-US" baseline="30000">
                <a:latin typeface="Chalkboard" charset="0"/>
                <a:ea typeface="Chalkboard" charset="0"/>
                <a:cs typeface="Chalkboard" charset="0"/>
              </a:rPr>
              <a:t>l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51720" y="5219908"/>
            <a:ext cx="3690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= </a:t>
            </a:r>
            <a:r>
              <a:rPr lang="en-US" dirty="0" err="1"/>
              <a:t>Σ</a:t>
            </a:r>
            <a:r>
              <a:rPr lang="en-US" dirty="0"/>
              <a:t> </a:t>
            </a:r>
            <a:r>
              <a:rPr lang="en-US" dirty="0" err="1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[C = c | M = m] </a:t>
            </a:r>
            <a:r>
              <a:rPr lang="en-US" dirty="0" err="1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[M = m]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48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  <p:bldP spid="173" grpId="0"/>
      <p:bldP spid="51" grpId="0"/>
      <p:bldP spid="52" grpId="0"/>
      <p:bldP spid="2" grpId="0"/>
      <p:bldP spid="3" grpId="0"/>
      <p:bldP spid="55" grpId="0"/>
      <p:bldP spid="4" grpId="0"/>
      <p:bldP spid="57" grpId="0"/>
      <p:bldP spid="5" grpId="0"/>
      <p:bldP spid="6" grpId="0"/>
      <p:bldP spid="60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5496" y="764704"/>
            <a:ext cx="9036496" cy="216024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07504" y="44624"/>
            <a:ext cx="8928992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Perfectly-secure Encryption- Construction</a:t>
            </a: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2627784" y="836712"/>
            <a:ext cx="4248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     </a:t>
            </a:r>
            <a:r>
              <a:rPr lang="en-US" sz="2000" dirty="0" smtClean="0">
                <a:latin typeface="Brush Script MT" charset="0"/>
                <a:ea typeface="Brush Script MT" charset="0"/>
                <a:cs typeface="Brush Script MT" charset="0"/>
              </a:rPr>
              <a:t>M = K = C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=  {0, 1}</a:t>
            </a:r>
            <a:r>
              <a:rPr lang="en-US" sz="2000" baseline="30000" dirty="0" smtClean="0">
                <a:latin typeface="Chalkboard" charset="0"/>
                <a:ea typeface="Chalkboard" charset="0"/>
                <a:cs typeface="Chalkboard" charset="0"/>
              </a:rPr>
              <a:t>l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endParaRPr lang="en-US" sz="2000" b="1" baseline="300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477384" y="2090468"/>
            <a:ext cx="998272" cy="432048"/>
            <a:chOff x="981440" y="2564904"/>
            <a:chExt cx="998272" cy="432048"/>
          </a:xfrm>
        </p:grpSpPr>
        <p:sp>
          <p:nvSpPr>
            <p:cNvPr id="85" name="Rectangle 84"/>
            <p:cNvSpPr/>
            <p:nvPr/>
          </p:nvSpPr>
          <p:spPr>
            <a:xfrm>
              <a:off x="981440" y="2564904"/>
              <a:ext cx="914400" cy="43204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88" name="Text Box 7"/>
            <p:cNvSpPr txBox="1">
              <a:spLocks noChangeArrowheads="1"/>
            </p:cNvSpPr>
            <p:nvPr/>
          </p:nvSpPr>
          <p:spPr bwMode="auto">
            <a:xfrm>
              <a:off x="1124000" y="2567222"/>
              <a:ext cx="8557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Gen</a:t>
              </a:r>
              <a:endParaRPr lang="en-US" sz="2000" b="1" baseline="300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05" name="Group 35"/>
          <p:cNvGrpSpPr/>
          <p:nvPr/>
        </p:nvGrpSpPr>
        <p:grpSpPr>
          <a:xfrm>
            <a:off x="1403648" y="2010326"/>
            <a:ext cx="1224136" cy="338554"/>
            <a:chOff x="455675" y="4399360"/>
            <a:chExt cx="1224136" cy="338554"/>
          </a:xfrm>
        </p:grpSpPr>
        <p:cxnSp>
          <p:nvCxnSpPr>
            <p:cNvPr id="107" name="Straight Arrow Connector 106"/>
            <p:cNvCxnSpPr/>
            <p:nvPr/>
          </p:nvCxnSpPr>
          <p:spPr>
            <a:xfrm rot="16200000">
              <a:off x="823392" y="4360912"/>
              <a:ext cx="0" cy="7284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 Box 7"/>
            <p:cNvSpPr txBox="1">
              <a:spLocks noChangeArrowheads="1"/>
            </p:cNvSpPr>
            <p:nvPr/>
          </p:nvSpPr>
          <p:spPr bwMode="auto">
            <a:xfrm>
              <a:off x="455675" y="4399360"/>
              <a:ext cx="12241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>
                  <a:latin typeface="Chalkboard" charset="0"/>
                  <a:ea typeface="Chalkboard" charset="0"/>
                  <a:cs typeface="Chalkboard" charset="0"/>
                </a:rPr>
                <a:t>k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 </a:t>
              </a: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</a:t>
              </a:r>
              <a:r>
                <a:rPr lang="en-US" sz="1600" baseline="-25000" dirty="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R </a:t>
              </a:r>
              <a:r>
                <a:rPr lang="en-US" sz="1600" dirty="0" smtClean="0">
                  <a:latin typeface="Brush Script MT" charset="0"/>
                  <a:ea typeface="Brush Script MT" charset="0"/>
                  <a:cs typeface="Brush Script MT" charset="0"/>
                  <a:sym typeface="Symbol"/>
                </a:rPr>
                <a:t>K</a:t>
              </a:r>
              <a:endParaRPr lang="en-US" sz="1600" baseline="-25000" dirty="0" smtClean="0">
                <a:solidFill>
                  <a:srgbClr val="0000FF"/>
                </a:solidFill>
                <a:latin typeface="Brush Script MT" charset="0"/>
                <a:ea typeface="Brush Script MT" charset="0"/>
                <a:cs typeface="Brush Script MT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771800" y="2010326"/>
            <a:ext cx="1080120" cy="338554"/>
            <a:chOff x="395536" y="4348587"/>
            <a:chExt cx="1080120" cy="338554"/>
          </a:xfrm>
        </p:grpSpPr>
        <p:cxnSp>
          <p:nvCxnSpPr>
            <p:cNvPr id="113" name="Straight Arrow Connector 112"/>
            <p:cNvCxnSpPr/>
            <p:nvPr/>
          </p:nvCxnSpPr>
          <p:spPr>
            <a:xfrm>
              <a:off x="395536" y="4687141"/>
              <a:ext cx="100811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 Box 7"/>
            <p:cNvSpPr txBox="1">
              <a:spLocks noChangeArrowheads="1"/>
            </p:cNvSpPr>
            <p:nvPr/>
          </p:nvSpPr>
          <p:spPr bwMode="auto">
            <a:xfrm>
              <a:off x="395536" y="4348587"/>
              <a:ext cx="108012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smtClean="0">
                  <a:latin typeface="Chalkboard" charset="0"/>
                  <a:ea typeface="Chalkboard" charset="0"/>
                  <a:cs typeface="Chalkboard" charset="0"/>
                </a:rPr>
                <a:t>m </a:t>
              </a:r>
              <a:r>
                <a:rPr lang="en-US" sz="1600" smtClean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 </a:t>
              </a:r>
              <a:r>
                <a:rPr lang="en-US" sz="1600" smtClean="0">
                  <a:latin typeface="Brush Script MT" charset="0"/>
                  <a:ea typeface="Brush Script MT" charset="0"/>
                  <a:cs typeface="Brush Script MT" charset="0"/>
                  <a:sym typeface="Symbol"/>
                </a:rPr>
                <a:t>M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17" name="Group 35"/>
          <p:cNvGrpSpPr/>
          <p:nvPr/>
        </p:nvGrpSpPr>
        <p:grpSpPr>
          <a:xfrm rot="5400000">
            <a:off x="4308101" y="1244627"/>
            <a:ext cx="563293" cy="755576"/>
            <a:chOff x="624332" y="3969572"/>
            <a:chExt cx="563293" cy="755576"/>
          </a:xfrm>
        </p:grpSpPr>
        <p:cxnSp>
          <p:nvCxnSpPr>
            <p:cNvPr id="119" name="Straight Arrow Connector 118"/>
            <p:cNvCxnSpPr/>
            <p:nvPr/>
          </p:nvCxnSpPr>
          <p:spPr>
            <a:xfrm rot="16200000">
              <a:off x="931404" y="4468925"/>
              <a:ext cx="1" cy="512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 Box 7"/>
            <p:cNvSpPr txBox="1">
              <a:spLocks noChangeArrowheads="1"/>
            </p:cNvSpPr>
            <p:nvPr/>
          </p:nvSpPr>
          <p:spPr bwMode="auto">
            <a:xfrm rot="16200000">
              <a:off x="415821" y="4178083"/>
              <a:ext cx="7555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k 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22" name="Group 46"/>
          <p:cNvGrpSpPr/>
          <p:nvPr/>
        </p:nvGrpSpPr>
        <p:grpSpPr>
          <a:xfrm>
            <a:off x="4896543" y="2010326"/>
            <a:ext cx="827585" cy="338554"/>
            <a:chOff x="864095" y="4390978"/>
            <a:chExt cx="827585" cy="338554"/>
          </a:xfrm>
        </p:grpSpPr>
        <p:cxnSp>
          <p:nvCxnSpPr>
            <p:cNvPr id="124" name="Straight Arrow Connector 123"/>
            <p:cNvCxnSpPr/>
            <p:nvPr/>
          </p:nvCxnSpPr>
          <p:spPr>
            <a:xfrm>
              <a:off x="971600" y="4725145"/>
              <a:ext cx="666328" cy="43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 Box 7"/>
            <p:cNvSpPr txBox="1">
              <a:spLocks noChangeArrowheads="1"/>
            </p:cNvSpPr>
            <p:nvPr/>
          </p:nvSpPr>
          <p:spPr bwMode="auto">
            <a:xfrm>
              <a:off x="864095" y="4390978"/>
              <a:ext cx="82758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smtClean="0">
                  <a:latin typeface="Chalkboard" charset="0"/>
                  <a:ea typeface="Chalkboard" charset="0"/>
                  <a:cs typeface="Chalkboard" charset="0"/>
                </a:rPr>
                <a:t>   c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3815408" y="1916831"/>
            <a:ext cx="1332655" cy="893713"/>
            <a:chOff x="1542158" y="4367579"/>
            <a:chExt cx="797594" cy="504056"/>
          </a:xfrm>
        </p:grpSpPr>
        <p:sp>
          <p:nvSpPr>
            <p:cNvPr id="127" name="Rectangle 126"/>
            <p:cNvSpPr/>
            <p:nvPr/>
          </p:nvSpPr>
          <p:spPr>
            <a:xfrm>
              <a:off x="1547664" y="4367579"/>
              <a:ext cx="720080" cy="50405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28" name="Text Box 7"/>
            <p:cNvSpPr txBox="1">
              <a:spLocks noChangeArrowheads="1"/>
            </p:cNvSpPr>
            <p:nvPr/>
          </p:nvSpPr>
          <p:spPr bwMode="auto">
            <a:xfrm>
              <a:off x="1542158" y="4368889"/>
              <a:ext cx="797594" cy="486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  </a:t>
              </a:r>
              <a:r>
                <a:rPr lang="en-US" sz="2000" dirty="0" err="1" smtClean="0">
                  <a:latin typeface="Chalkboard" charset="0"/>
                  <a:ea typeface="Chalkboard" charset="0"/>
                  <a:cs typeface="Chalkboard" charset="0"/>
                </a:rPr>
                <a:t>Enc</a:t>
              </a:r>
              <a:endParaRPr lang="en-US" sz="2000" dirty="0">
                <a:latin typeface="Chalkboard" charset="0"/>
                <a:ea typeface="Chalkboard" charset="0"/>
                <a:cs typeface="Chalkboard" charset="0"/>
              </a:endParaRPr>
            </a:p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c</a:t>
              </a:r>
              <a:r>
                <a:rPr lang="en-US" sz="2000" dirty="0">
                  <a:latin typeface="Chalkboard" charset="0"/>
                  <a:ea typeface="Chalkboard" charset="0"/>
                  <a:cs typeface="Chalkboard" charset="0"/>
                </a:rPr>
                <a:t>:</a:t>
              </a:r>
              <a:r>
                <a:rPr lang="en-US" sz="2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= </a:t>
              </a:r>
              <a:r>
                <a:rPr lang="en-US" sz="2000" dirty="0" err="1">
                  <a:latin typeface="Chalkboard" charset="0"/>
                  <a:ea typeface="Chalkboard" charset="0"/>
                  <a:cs typeface="Chalkboard" charset="0"/>
                  <a:sym typeface="Symbol"/>
                </a:rPr>
                <a:t>mk</a:t>
              </a:r>
              <a:endPara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55" name="Group 35"/>
          <p:cNvGrpSpPr/>
          <p:nvPr/>
        </p:nvGrpSpPr>
        <p:grpSpPr>
          <a:xfrm rot="5400000">
            <a:off x="7467124" y="1121805"/>
            <a:ext cx="605682" cy="755576"/>
            <a:chOff x="581943" y="4005066"/>
            <a:chExt cx="605682" cy="755576"/>
          </a:xfrm>
        </p:grpSpPr>
        <p:cxnSp>
          <p:nvCxnSpPr>
            <p:cNvPr id="156" name="Straight Arrow Connector 155"/>
            <p:cNvCxnSpPr/>
            <p:nvPr/>
          </p:nvCxnSpPr>
          <p:spPr>
            <a:xfrm rot="16200000">
              <a:off x="931404" y="4468925"/>
              <a:ext cx="1" cy="512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 Box 7"/>
            <p:cNvSpPr txBox="1">
              <a:spLocks noChangeArrowheads="1"/>
            </p:cNvSpPr>
            <p:nvPr/>
          </p:nvSpPr>
          <p:spPr bwMode="auto">
            <a:xfrm rot="16200000">
              <a:off x="373432" y="4213577"/>
              <a:ext cx="7555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k 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7034419" y="1802433"/>
            <a:ext cx="1581893" cy="1003725"/>
            <a:chOff x="1547664" y="4365104"/>
            <a:chExt cx="995550" cy="504056"/>
          </a:xfrm>
        </p:grpSpPr>
        <p:sp>
          <p:nvSpPr>
            <p:cNvPr id="159" name="Rectangle 158"/>
            <p:cNvSpPr/>
            <p:nvPr/>
          </p:nvSpPr>
          <p:spPr>
            <a:xfrm>
              <a:off x="1547664" y="4365104"/>
              <a:ext cx="720080" cy="50405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60" name="Text Box 7"/>
            <p:cNvSpPr txBox="1">
              <a:spLocks noChangeArrowheads="1"/>
            </p:cNvSpPr>
            <p:nvPr/>
          </p:nvSpPr>
          <p:spPr bwMode="auto">
            <a:xfrm>
              <a:off x="1550294" y="4407495"/>
              <a:ext cx="992920" cy="402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   Dec</a:t>
              </a:r>
            </a:p>
            <a:p>
              <a:pPr marL="457200" indent="-457200">
                <a:spcBef>
                  <a:spcPct val="50000"/>
                </a:spcBef>
              </a:pPr>
              <a:r>
                <a:rPr lang="en-US" sz="2000" dirty="0">
                  <a:latin typeface="Chalkboard" charset="0"/>
                  <a:ea typeface="Chalkboard" charset="0"/>
                  <a:cs typeface="Chalkboard" charset="0"/>
                </a:rPr>
                <a:t>m:</a:t>
              </a:r>
              <a:r>
                <a:rPr lang="en-US" sz="2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= </a:t>
              </a:r>
              <a:r>
                <a:rPr lang="en-US" sz="2000" dirty="0" err="1">
                  <a:latin typeface="Chalkboard" charset="0"/>
                  <a:ea typeface="Chalkboard" charset="0"/>
                  <a:cs typeface="Chalkboard" charset="0"/>
                  <a:sym typeface="Symbol"/>
                </a:rPr>
                <a:t>ck</a:t>
              </a:r>
              <a:endPara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154" name="Text Box 7"/>
          <p:cNvSpPr txBox="1">
            <a:spLocks noChangeArrowheads="1"/>
          </p:cNvSpPr>
          <p:nvPr/>
        </p:nvSpPr>
        <p:spPr bwMode="auto">
          <a:xfrm>
            <a:off x="6240048" y="2010326"/>
            <a:ext cx="7555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c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 </a:t>
            </a:r>
            <a:r>
              <a:rPr lang="en-US" sz="1600" dirty="0" smtClean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C</a:t>
            </a:r>
            <a:endParaRPr lang="en-US" sz="1600" dirty="0" smtClean="0">
              <a:solidFill>
                <a:srgbClr val="0000FF"/>
              </a:solidFill>
              <a:latin typeface="Brush Script MT" charset="0"/>
              <a:ea typeface="Brush Script MT" charset="0"/>
              <a:cs typeface="Brush Script MT" charset="0"/>
            </a:endParaRPr>
          </a:p>
        </p:txBody>
      </p:sp>
      <p:cxnSp>
        <p:nvCxnSpPr>
          <p:cNvPr id="163" name="Straight Arrow Connector 162"/>
          <p:cNvCxnSpPr/>
          <p:nvPr/>
        </p:nvCxnSpPr>
        <p:spPr>
          <a:xfrm rot="16200000">
            <a:off x="6667904" y="1984648"/>
            <a:ext cx="0" cy="7284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5" name="Group 46"/>
          <p:cNvGrpSpPr/>
          <p:nvPr/>
        </p:nvGrpSpPr>
        <p:grpSpPr>
          <a:xfrm>
            <a:off x="7968240" y="2010326"/>
            <a:ext cx="852232" cy="338554"/>
            <a:chOff x="744723" y="4120044"/>
            <a:chExt cx="852232" cy="338554"/>
          </a:xfrm>
        </p:grpSpPr>
        <p:cxnSp>
          <p:nvCxnSpPr>
            <p:cNvPr id="166" name="Straight Arrow Connector 165"/>
            <p:cNvCxnSpPr>
              <a:endCxn id="160" idx="3"/>
            </p:cNvCxnSpPr>
            <p:nvPr/>
          </p:nvCxnSpPr>
          <p:spPr>
            <a:xfrm>
              <a:off x="960747" y="4445496"/>
              <a:ext cx="432048" cy="200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 Box 7"/>
            <p:cNvSpPr txBox="1">
              <a:spLocks noChangeArrowheads="1"/>
            </p:cNvSpPr>
            <p:nvPr/>
          </p:nvSpPr>
          <p:spPr bwMode="auto">
            <a:xfrm>
              <a:off x="744723" y="4120044"/>
              <a:ext cx="8522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smtClean="0">
                  <a:latin typeface="Chalkboard" charset="0"/>
                  <a:ea typeface="Chalkboard" charset="0"/>
                  <a:cs typeface="Chalkboard" charset="0"/>
                </a:rPr>
                <a:t>   m</a:t>
              </a:r>
              <a:endPara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39552" y="3639121"/>
            <a:ext cx="2186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[M = m | C = c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] = 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691396" y="3419708"/>
            <a:ext cx="3187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[C = c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| M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= m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]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[M = m] 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726369" y="3851756"/>
            <a:ext cx="315211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616209" y="3892519"/>
            <a:ext cx="108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[C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=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c]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15858" y="4571836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= </a:t>
            </a:r>
            <a:r>
              <a:rPr lang="en-US" dirty="0" err="1" smtClean="0"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[M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= m] 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6732240" y="4055264"/>
            <a:ext cx="2072395" cy="2542088"/>
            <a:chOff x="10075968" y="2545359"/>
            <a:chExt cx="1604549" cy="2387296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0116406" y="2790220"/>
              <a:ext cx="1564111" cy="2142435"/>
            </a:xfrm>
            <a:prstGeom prst="rect">
              <a:avLst/>
            </a:prstGeom>
            <a:noFill/>
            <a:ln w="190500" cap="sq">
              <a:solidFill>
                <a:schemeClr val="accent2">
                  <a:lumMod val="40000"/>
                  <a:lumOff val="60000"/>
                </a:schemeClr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41" name="Oval 40"/>
            <p:cNvSpPr/>
            <p:nvPr/>
          </p:nvSpPr>
          <p:spPr>
            <a:xfrm>
              <a:off x="10620463" y="2545359"/>
              <a:ext cx="432048" cy="36933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Bradley Hand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21225297">
              <a:off x="10075968" y="2925821"/>
              <a:ext cx="1598091" cy="1647502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Bradley Hand"/>
                  <a:ea typeface="Bradley Hand" charset="0"/>
                  <a:cs typeface="Bradley Hand" charset="0"/>
                </a:rPr>
                <a:t>Historical Use of </a:t>
              </a:r>
              <a:r>
                <a:rPr lang="en-US" dirty="0" err="1" smtClean="0">
                  <a:solidFill>
                    <a:schemeClr val="bg1"/>
                  </a:solidFill>
                  <a:latin typeface="Bradley Hand"/>
                  <a:ea typeface="Bradley Hand" charset="0"/>
                  <a:cs typeface="Bradley Hand" charset="0"/>
                </a:rPr>
                <a:t>Vernam</a:t>
              </a:r>
              <a:r>
                <a:rPr lang="en-US" dirty="0" smtClean="0">
                  <a:solidFill>
                    <a:schemeClr val="bg1"/>
                  </a:solidFill>
                  <a:latin typeface="Bradley Hand"/>
                  <a:ea typeface="Bradley Hand" charset="0"/>
                  <a:cs typeface="Bradley Hand" charset="0"/>
                </a:rPr>
                <a:t> Cipher: Redline between White House &amp; Kremlin during Cold war. </a:t>
              </a:r>
              <a:endParaRPr lang="en-US" dirty="0">
                <a:solidFill>
                  <a:schemeClr val="bg1"/>
                </a:solidFill>
                <a:latin typeface="Bradley Hand"/>
                <a:ea typeface="Bradley Hand" charset="0"/>
                <a:cs typeface="Bradley Hand" charset="0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6111311" y="3667090"/>
            <a:ext cx="1912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(Bayes' Theorem)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9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/>
      <p:bldP spid="5" grpId="0"/>
      <p:bldP spid="6" grpId="0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44624"/>
            <a:ext cx="9144000" cy="5853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What have we done so far..</a:t>
            </a:r>
            <a:endParaRPr lang="en-US" sz="30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3722" y="1375048"/>
            <a:ext cx="6035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Formulate a formal definition  (threat + break model)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1560" y="1849857"/>
            <a:ext cx="6149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Identify assumptions needed and build a construction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1560" y="2353913"/>
            <a:ext cx="8390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Prove security of the construction relative to the definition and assumption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84" y="1159024"/>
            <a:ext cx="787400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625352"/>
            <a:ext cx="787400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32" y="2167136"/>
            <a:ext cx="787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44624"/>
            <a:ext cx="9144000" cy="5667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err="1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Vernam</a:t>
            </a:r>
            <a:r>
              <a:rPr lang="en-US" sz="30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 Cipher is not all that nice because..</a:t>
            </a:r>
            <a:endParaRPr lang="en-US" sz="30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3722" y="980728"/>
            <a:ext cx="2601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How long is the key?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3722" y="3284984"/>
            <a:ext cx="5320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Can we reuse the keys for multiple messages?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69528" y="3284984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No!!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3785" y="980728"/>
            <a:ext cx="3544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length is as long as the message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59632" y="1547500"/>
            <a:ext cx="4968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- For long messages hard to agree on long key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59632" y="1979548"/>
            <a:ext cx="7507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- What happens the parties cannot predict the message size in advance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92473" y="3830155"/>
            <a:ext cx="2777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- c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=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m  k, c’ = m’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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k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59632" y="4221088"/>
            <a:ext cx="2219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- c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 c’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=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m 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Symbol"/>
              </a:rPr>
              <a:t>m’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53810" y="4221088"/>
            <a:ext cx="3672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Adversary learns the difference!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7624" y="4725144"/>
            <a:ext cx="3983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- Perfect  security breaks down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  <a:sym typeface="Wingdings"/>
              </a:rPr>
              <a:t>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804248" y="2975143"/>
            <a:ext cx="2065143" cy="2542089"/>
            <a:chOff x="10081583" y="2545359"/>
            <a:chExt cx="1598934" cy="238729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16406" y="2790220"/>
              <a:ext cx="1564111" cy="2142435"/>
            </a:xfrm>
            <a:prstGeom prst="rect">
              <a:avLst/>
            </a:prstGeom>
            <a:noFill/>
            <a:ln w="190500" cap="sq">
              <a:solidFill>
                <a:srgbClr val="FFFF99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22" name="Oval 21"/>
            <p:cNvSpPr/>
            <p:nvPr/>
          </p:nvSpPr>
          <p:spPr>
            <a:xfrm>
              <a:off x="10620463" y="2545359"/>
              <a:ext cx="432048" cy="36933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 rot="21225297">
              <a:off x="10081583" y="3183760"/>
              <a:ext cx="1574971" cy="78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Bradley Hand" charset="0"/>
                  <a:ea typeface="Bradley Hand" charset="0"/>
                  <a:cs typeface="Bradley Hand" charset="0"/>
                </a:rPr>
                <a:t>One-time Pad (OTP)</a:t>
              </a:r>
              <a:endParaRPr lang="en-US" sz="2400" dirty="0">
                <a:latin typeface="Bradley Hand" charset="0"/>
                <a:ea typeface="Bradley Hand" charset="0"/>
                <a:cs typeface="Bradley Hand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9512" y="3573016"/>
            <a:ext cx="2072395" cy="3036786"/>
            <a:chOff x="10075968" y="2545359"/>
            <a:chExt cx="1604549" cy="248948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0116406" y="2790220"/>
              <a:ext cx="1564111" cy="2142435"/>
            </a:xfrm>
            <a:prstGeom prst="rect">
              <a:avLst/>
            </a:prstGeom>
            <a:noFill/>
            <a:ln w="190500" cap="sq">
              <a:solidFill>
                <a:schemeClr val="accent2">
                  <a:lumMod val="40000"/>
                  <a:lumOff val="60000"/>
                </a:schemeClr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26" name="Oval 25"/>
            <p:cNvSpPr/>
            <p:nvPr/>
          </p:nvSpPr>
          <p:spPr>
            <a:xfrm>
              <a:off x="10620463" y="2545359"/>
              <a:ext cx="432048" cy="36933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Bradley Hand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21225297">
              <a:off x="10075968" y="2867081"/>
              <a:ext cx="1598091" cy="2167766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Bradley Hand"/>
                  <a:ea typeface="Bradley Hand" charset="0"/>
                  <a:cs typeface="Bradley Hand" charset="0"/>
                </a:rPr>
                <a:t>VENONA Project: US &amp; UK decrypted Russian Plaintext exploiting the use of  same key to pad many messages </a:t>
              </a:r>
              <a:endParaRPr lang="en-US" dirty="0">
                <a:solidFill>
                  <a:schemeClr val="bg1"/>
                </a:solidFill>
                <a:latin typeface="Bradley Hand"/>
                <a:ea typeface="Bradley Hand" charset="0"/>
                <a:cs typeface="Bradley Hand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548165" y="5910135"/>
            <a:ext cx="6848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Let us design another scheme that overcomes </a:t>
            </a:r>
            <a:r>
              <a:rPr lang="en-US" smtClean="0">
                <a:latin typeface="Chalkboard" charset="0"/>
                <a:ea typeface="Chalkboard" charset="0"/>
                <a:cs typeface="Chalkboard" charset="0"/>
              </a:rPr>
              <a:t>the drawbacks..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37425" y="6372036"/>
            <a:ext cx="6211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Alas!  Inherent problems..</a:t>
            </a:r>
            <a:endParaRPr lang="en-US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54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" grpId="0"/>
      <p:bldP spid="4" grpId="0"/>
      <p:bldP spid="11" grpId="0"/>
      <p:bldP spid="12" grpId="0"/>
      <p:bldP spid="16" grpId="0"/>
      <p:bldP spid="17" grpId="0"/>
      <p:bldP spid="15" grpId="0"/>
      <p:bldP spid="18" grpId="0"/>
      <p:bldP spid="3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176978"/>
            <a:ext cx="9144000" cy="5853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Reading Assignment</a:t>
            </a:r>
            <a:endParaRPr lang="en-US" sz="30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536" y="908720"/>
            <a:ext cx="83529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Various Perfect Security Definitions and </a:t>
            </a:r>
            <a:r>
              <a:rPr lang="en-US" smtClean="0">
                <a:latin typeface="Chalkboard" charset="0"/>
                <a:ea typeface="Chalkboard" charset="0"/>
                <a:cs typeface="Chalkboard" charset="0"/>
              </a:rPr>
              <a:t>their Equivalence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2280" y="4725144"/>
            <a:ext cx="1079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Define it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51520" y="2129080"/>
            <a:ext cx="352839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Definition I:</a:t>
            </a:r>
          </a:p>
          <a:p>
            <a:pPr marL="457200" indent="-457200">
              <a:spcBef>
                <a:spcPct val="50000"/>
              </a:spcBef>
            </a:pPr>
            <a:r>
              <a:rPr lang="en-US" dirty="0" err="1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 [M = m | C = c] = </a:t>
            </a:r>
            <a:r>
              <a:rPr lang="en-US" dirty="0" err="1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 [</a:t>
            </a:r>
            <a:r>
              <a:rPr lang="en-US" dirty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M</a:t>
            </a: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 = m]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932040" y="2068106"/>
            <a:ext cx="424847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7030A0"/>
                </a:solidFill>
                <a:latin typeface="Chalkboard" charset="0"/>
                <a:ea typeface="Chalkboard" charset="0"/>
                <a:cs typeface="Chalkboard" charset="0"/>
              </a:rPr>
              <a:t>Definition II:</a:t>
            </a:r>
          </a:p>
          <a:p>
            <a:pPr marL="457200" indent="-457200">
              <a:spcBef>
                <a:spcPct val="50000"/>
              </a:spcBef>
            </a:pPr>
            <a:r>
              <a:rPr lang="en-US" dirty="0" err="1" smtClean="0">
                <a:solidFill>
                  <a:srgbClr val="7030A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solidFill>
                  <a:srgbClr val="7030A0"/>
                </a:solidFill>
                <a:latin typeface="Chalkboard" charset="0"/>
                <a:ea typeface="Chalkboard" charset="0"/>
                <a:cs typeface="Chalkboard" charset="0"/>
              </a:rPr>
              <a:t> [</a:t>
            </a:r>
            <a:r>
              <a:rPr lang="en-US" dirty="0">
                <a:solidFill>
                  <a:srgbClr val="7030A0"/>
                </a:solidFill>
                <a:latin typeface="Chalkboard" charset="0"/>
                <a:ea typeface="Chalkboard" charset="0"/>
                <a:cs typeface="Chalkboard" charset="0"/>
              </a:rPr>
              <a:t>C</a:t>
            </a:r>
            <a:r>
              <a:rPr lang="en-US" dirty="0" smtClean="0">
                <a:solidFill>
                  <a:srgbClr val="7030A0"/>
                </a:solidFill>
                <a:latin typeface="Chalkboard" charset="0"/>
                <a:ea typeface="Chalkboard" charset="0"/>
                <a:cs typeface="Chalkboard" charset="0"/>
              </a:rPr>
              <a:t> = c | M = m] = </a:t>
            </a:r>
            <a:r>
              <a:rPr lang="en-US" dirty="0" err="1" smtClean="0">
                <a:solidFill>
                  <a:srgbClr val="7030A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solidFill>
                  <a:srgbClr val="7030A0"/>
                </a:solidFill>
                <a:latin typeface="Chalkboard" charset="0"/>
                <a:ea typeface="Chalkboard" charset="0"/>
                <a:cs typeface="Chalkboard" charset="0"/>
              </a:rPr>
              <a:t> [</a:t>
            </a:r>
            <a:r>
              <a:rPr lang="en-US" dirty="0">
                <a:solidFill>
                  <a:srgbClr val="7030A0"/>
                </a:solidFill>
                <a:latin typeface="Chalkboard" charset="0"/>
                <a:ea typeface="Chalkboard" charset="0"/>
                <a:cs typeface="Chalkboard" charset="0"/>
              </a:rPr>
              <a:t>C</a:t>
            </a:r>
            <a:r>
              <a:rPr lang="en-US" dirty="0" smtClean="0">
                <a:solidFill>
                  <a:srgbClr val="7030A0"/>
                </a:solidFill>
                <a:latin typeface="Chalkboard" charset="0"/>
                <a:ea typeface="Chalkboard" charset="0"/>
                <a:cs typeface="Chalkboard" charset="0"/>
              </a:rPr>
              <a:t> = c | M = m’]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228121" y="3897799"/>
            <a:ext cx="1926913" cy="81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C00000"/>
                </a:solidFill>
                <a:latin typeface="Chalkboard" charset="0"/>
                <a:ea typeface="Chalkboard" charset="0"/>
                <a:cs typeface="Chalkboard" charset="0"/>
              </a:rPr>
              <a:t>Definition III:</a:t>
            </a:r>
          </a:p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C00000"/>
                </a:solidFill>
                <a:latin typeface="Chalkboard" charset="0"/>
                <a:ea typeface="Chalkboard" charset="0"/>
                <a:cs typeface="Chalkboard" charset="0"/>
              </a:rPr>
              <a:t>KL Chapter 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779912" y="2045022"/>
                <a:ext cx="87235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charset="0"/>
                          <a:ea typeface="Chalkboard" charset="0"/>
                          <a:cs typeface="Chalkboard" charset="0"/>
                        </a:rPr>
                        <m:t>≈</m:t>
                      </m:r>
                    </m:oMath>
                  </m:oMathPara>
                </a14:m>
                <a:endParaRPr lang="en-US" sz="4800" dirty="0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045022"/>
                <a:ext cx="87235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8307485">
                <a:off x="4870634" y="3105257"/>
                <a:ext cx="87235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charset="0"/>
                          <a:ea typeface="Chalkboard" charset="0"/>
                          <a:cs typeface="Chalkboard" charset="0"/>
                        </a:rPr>
                        <m:t>≈</m:t>
                      </m:r>
                    </m:oMath>
                  </m:oMathPara>
                </a14:m>
                <a:endParaRPr lang="en-US" sz="4800" dirty="0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307485">
                <a:off x="4870634" y="3105257"/>
                <a:ext cx="872355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rot="3149772">
                <a:off x="2388523" y="3108433"/>
                <a:ext cx="87235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charset="0"/>
                          <a:ea typeface="Chalkboard" charset="0"/>
                          <a:cs typeface="Chalkboard" charset="0"/>
                        </a:rPr>
                        <m:t>≈</m:t>
                      </m:r>
                    </m:oMath>
                  </m:oMathPara>
                </a14:m>
                <a:endParaRPr lang="en-US" sz="4800" dirty="0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149772">
                <a:off x="2388523" y="3108433"/>
                <a:ext cx="872355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56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0" grpId="0"/>
      <p:bldP spid="11" grpId="0"/>
      <p:bldP spid="12" grpId="0"/>
      <p:bldP spid="17" grpId="0"/>
      <p:bldP spid="19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176978"/>
            <a:ext cx="9144000" cy="5853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0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Next class…</a:t>
            </a:r>
            <a:endParaRPr lang="en-US" sz="30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536" y="908720"/>
            <a:ext cx="83529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Various Perfect Security Definitions and </a:t>
            </a:r>
            <a:r>
              <a:rPr lang="en-US" smtClean="0">
                <a:latin typeface="Chalkboard" charset="0"/>
                <a:ea typeface="Chalkboard" charset="0"/>
                <a:cs typeface="Chalkboard" charset="0"/>
              </a:rPr>
              <a:t>their Equivalence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2280" y="4725144"/>
            <a:ext cx="1079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Define it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51520" y="2129080"/>
            <a:ext cx="352839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Definition I:</a:t>
            </a:r>
          </a:p>
          <a:p>
            <a:pPr marL="457200" indent="-457200">
              <a:spcBef>
                <a:spcPct val="50000"/>
              </a:spcBef>
            </a:pPr>
            <a:r>
              <a:rPr lang="en-US" dirty="0" err="1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 [M = m | C = c] = </a:t>
            </a:r>
            <a:r>
              <a:rPr lang="en-US" dirty="0" err="1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 [</a:t>
            </a:r>
            <a:r>
              <a:rPr lang="en-US" dirty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M</a:t>
            </a:r>
            <a:r>
              <a:rPr lang="en-US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 = m]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932040" y="2068106"/>
            <a:ext cx="424847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7030A0"/>
                </a:solidFill>
                <a:latin typeface="Chalkboard" charset="0"/>
                <a:ea typeface="Chalkboard" charset="0"/>
                <a:cs typeface="Chalkboard" charset="0"/>
              </a:rPr>
              <a:t>Definition II:</a:t>
            </a:r>
          </a:p>
          <a:p>
            <a:pPr marL="457200" indent="-457200">
              <a:spcBef>
                <a:spcPct val="50000"/>
              </a:spcBef>
            </a:pPr>
            <a:r>
              <a:rPr lang="en-US" dirty="0" err="1" smtClean="0">
                <a:solidFill>
                  <a:srgbClr val="7030A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solidFill>
                  <a:srgbClr val="7030A0"/>
                </a:solidFill>
                <a:latin typeface="Chalkboard" charset="0"/>
                <a:ea typeface="Chalkboard" charset="0"/>
                <a:cs typeface="Chalkboard" charset="0"/>
              </a:rPr>
              <a:t> [</a:t>
            </a:r>
            <a:r>
              <a:rPr lang="en-US" dirty="0">
                <a:solidFill>
                  <a:srgbClr val="7030A0"/>
                </a:solidFill>
                <a:latin typeface="Chalkboard" charset="0"/>
                <a:ea typeface="Chalkboard" charset="0"/>
                <a:cs typeface="Chalkboard" charset="0"/>
              </a:rPr>
              <a:t>C</a:t>
            </a:r>
            <a:r>
              <a:rPr lang="en-US" dirty="0" smtClean="0">
                <a:solidFill>
                  <a:srgbClr val="7030A0"/>
                </a:solidFill>
                <a:latin typeface="Chalkboard" charset="0"/>
                <a:ea typeface="Chalkboard" charset="0"/>
                <a:cs typeface="Chalkboard" charset="0"/>
              </a:rPr>
              <a:t> = c | M = m] = </a:t>
            </a:r>
            <a:r>
              <a:rPr lang="en-US" dirty="0" err="1" smtClean="0">
                <a:solidFill>
                  <a:srgbClr val="7030A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dirty="0" smtClean="0">
                <a:solidFill>
                  <a:srgbClr val="7030A0"/>
                </a:solidFill>
                <a:latin typeface="Chalkboard" charset="0"/>
                <a:ea typeface="Chalkboard" charset="0"/>
                <a:cs typeface="Chalkboard" charset="0"/>
              </a:rPr>
              <a:t> [</a:t>
            </a:r>
            <a:r>
              <a:rPr lang="en-US" dirty="0">
                <a:solidFill>
                  <a:srgbClr val="7030A0"/>
                </a:solidFill>
                <a:latin typeface="Chalkboard" charset="0"/>
                <a:ea typeface="Chalkboard" charset="0"/>
                <a:cs typeface="Chalkboard" charset="0"/>
              </a:rPr>
              <a:t>C</a:t>
            </a:r>
            <a:r>
              <a:rPr lang="en-US" dirty="0" smtClean="0">
                <a:solidFill>
                  <a:srgbClr val="7030A0"/>
                </a:solidFill>
                <a:latin typeface="Chalkboard" charset="0"/>
                <a:ea typeface="Chalkboard" charset="0"/>
                <a:cs typeface="Chalkboard" charset="0"/>
              </a:rPr>
              <a:t> = c | M = m’]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228121" y="3897799"/>
            <a:ext cx="1926913" cy="81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C00000"/>
                </a:solidFill>
                <a:latin typeface="Chalkboard" charset="0"/>
                <a:ea typeface="Chalkboard" charset="0"/>
                <a:cs typeface="Chalkboard" charset="0"/>
              </a:rPr>
              <a:t>Definition III:</a:t>
            </a:r>
          </a:p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C00000"/>
                </a:solidFill>
                <a:latin typeface="Chalkboard" charset="0"/>
                <a:ea typeface="Chalkboard" charset="0"/>
                <a:cs typeface="Chalkboard" charset="0"/>
              </a:rPr>
              <a:t>KL Chapter 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779912" y="2045022"/>
                <a:ext cx="87235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charset="0"/>
                          <a:ea typeface="Chalkboard" charset="0"/>
                          <a:cs typeface="Chalkboard" charset="0"/>
                        </a:rPr>
                        <m:t>≈</m:t>
                      </m:r>
                    </m:oMath>
                  </m:oMathPara>
                </a14:m>
                <a:endParaRPr lang="en-US" sz="4800" dirty="0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045022"/>
                <a:ext cx="87235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8307485">
                <a:off x="4870634" y="3105257"/>
                <a:ext cx="87235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charset="0"/>
                          <a:ea typeface="Chalkboard" charset="0"/>
                          <a:cs typeface="Chalkboard" charset="0"/>
                        </a:rPr>
                        <m:t>≈</m:t>
                      </m:r>
                    </m:oMath>
                  </m:oMathPara>
                </a14:m>
                <a:endParaRPr lang="en-US" sz="4800" dirty="0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307485">
                <a:off x="4870634" y="3105257"/>
                <a:ext cx="872355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rot="3149772">
                <a:off x="2244507" y="3180441"/>
                <a:ext cx="87235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charset="0"/>
                          <a:ea typeface="Chalkboard" charset="0"/>
                          <a:cs typeface="Chalkboard" charset="0"/>
                        </a:rPr>
                        <m:t>≈</m:t>
                      </m:r>
                    </m:oMath>
                  </m:oMathPara>
                </a14:m>
                <a:endParaRPr lang="en-US" sz="4800" dirty="0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149772">
                <a:off x="2244507" y="3180441"/>
                <a:ext cx="872355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275856" y="5939988"/>
            <a:ext cx="19269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solidFill>
                  <a:srgbClr val="5E1EFE"/>
                </a:solidFill>
                <a:latin typeface="Chalkboard" charset="0"/>
                <a:ea typeface="Chalkboard" charset="0"/>
                <a:cs typeface="Chalkboard" charset="0"/>
              </a:rPr>
              <a:t>Definition IV: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 rot="3149772">
                <a:off x="833962" y="3956923"/>
                <a:ext cx="1495794" cy="814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 smtClean="0">
                        <a:latin typeface="Cambria Math" charset="0"/>
                        <a:ea typeface="Chalkboard" charset="0"/>
                        <a:cs typeface="Chalkboard" charset="0"/>
                      </a:rPr>
                      <m:t>≈</m:t>
                    </m:r>
                  </m:oMath>
                </a14:m>
                <a:r>
                  <a:rPr lang="en-US" dirty="0" smtClean="0">
                    <a:latin typeface="Chalkboard" charset="0"/>
                    <a:ea typeface="Chalkboard" charset="0"/>
                    <a:cs typeface="Chalkboard" charset="0"/>
                  </a:rPr>
                  <a:t>Shannon</a:t>
                </a:r>
                <a:endParaRPr lang="en-US" dirty="0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149772">
                <a:off x="833962" y="3956923"/>
                <a:ext cx="1495794" cy="814005"/>
              </a:xfrm>
              <a:prstGeom prst="rect">
                <a:avLst/>
              </a:prstGeom>
              <a:blipFill rotWithShape="0">
                <a:blip r:embed="rId6"/>
                <a:stretch>
                  <a:fillRect b="-2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31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1426" y="2690187"/>
            <a:ext cx="3714750" cy="158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843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Today’s Goal</a:t>
            </a:r>
            <a:endParaRPr lang="en-US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475492"/>
            <a:ext cx="8281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Do Secure Communication in a ‘modern’ way ditching the ‘classic’ approach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9746" y="2162103"/>
            <a:ext cx="6135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Formulate a formal definition  (threat + break model)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84" y="2636912"/>
            <a:ext cx="6149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Identify assumptions needed and build a construction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584" y="3140968"/>
            <a:ext cx="8390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Prove security of the construction relative to the definition and assumption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74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24544" y="-27384"/>
            <a:ext cx="9541122" cy="75780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  Secure Communication in Private Key Setting</a:t>
            </a:r>
            <a:endParaRPr lang="en-US" sz="36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67544" y="3861048"/>
            <a:ext cx="6552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Courier New" charset="0"/>
              <a:buChar char="o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Secret key k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shared in advance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(by “some” mechanism)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440840"/>
            <a:ext cx="792088" cy="105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340768"/>
            <a:ext cx="792088" cy="105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Arrow Connector 26"/>
          <p:cNvCxnSpPr>
            <a:endCxn id="45" idx="1"/>
          </p:cNvCxnSpPr>
          <p:nvPr/>
        </p:nvCxnSpPr>
        <p:spPr>
          <a:xfrm>
            <a:off x="3779912" y="1916831"/>
            <a:ext cx="2088232" cy="1596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619944" y="2348879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k</a:t>
            </a:r>
            <a:endParaRPr lang="en-US" sz="2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8252792" y="2492895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k</a:t>
            </a:r>
            <a:endParaRPr lang="en-US" sz="2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420887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/>
          <p:nvPr/>
        </p:nvGrpSpPr>
        <p:grpSpPr>
          <a:xfrm>
            <a:off x="4644008" y="2132855"/>
            <a:ext cx="648072" cy="576064"/>
            <a:chOff x="5868144" y="4293096"/>
            <a:chExt cx="648072" cy="576064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5868144" y="4869160"/>
              <a:ext cx="64807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6516216" y="4293096"/>
              <a:ext cx="0" cy="576064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788024" y="2247254"/>
            <a:ext cx="720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??</a:t>
            </a:r>
            <a:endParaRPr lang="en-US" sz="2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2451975"/>
            <a:ext cx="576064" cy="56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7740352" y="2564903"/>
            <a:ext cx="576064" cy="56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251520" y="1455166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m</a:t>
            </a:r>
            <a:endParaRPr lang="en-US" sz="2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51520" y="1916831"/>
            <a:ext cx="648072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467544" y="4250705"/>
            <a:ext cx="30963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Courier New" charset="0"/>
              <a:buChar char="o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m is the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plain-text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195736" y="1628799"/>
            <a:ext cx="1512168" cy="576064"/>
            <a:chOff x="2123728" y="1916832"/>
            <a:chExt cx="1512168" cy="576064"/>
          </a:xfrm>
        </p:grpSpPr>
        <p:sp>
          <p:nvSpPr>
            <p:cNvPr id="40" name="Rectangle 39"/>
            <p:cNvSpPr/>
            <p:nvPr/>
          </p:nvSpPr>
          <p:spPr>
            <a:xfrm>
              <a:off x="2123728" y="1916832"/>
              <a:ext cx="1512168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2123728" y="2020778"/>
              <a:ext cx="15121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Encryption</a:t>
              </a:r>
              <a:endPara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868144" y="1628799"/>
            <a:ext cx="1512168" cy="576064"/>
            <a:chOff x="2123728" y="1916832"/>
            <a:chExt cx="1512168" cy="576064"/>
          </a:xfrm>
        </p:grpSpPr>
        <p:sp>
          <p:nvSpPr>
            <p:cNvPr id="44" name="Rectangle 43"/>
            <p:cNvSpPr/>
            <p:nvPr/>
          </p:nvSpPr>
          <p:spPr>
            <a:xfrm>
              <a:off x="2123728" y="1916832"/>
              <a:ext cx="1512168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2123728" y="2020778"/>
              <a:ext cx="15121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 smtClean="0">
                  <a:latin typeface="Chalkboard" charset="0"/>
                  <a:ea typeface="Chalkboard" charset="0"/>
                  <a:cs typeface="Chalkboard" charset="0"/>
                </a:rPr>
                <a:t>Decryption</a:t>
              </a:r>
              <a:endPara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>
            <a:off x="1763688" y="1916831"/>
            <a:ext cx="432048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1691680" y="1455166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m</a:t>
            </a:r>
            <a:endParaRPr lang="en-US" sz="2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619672" y="2276871"/>
            <a:ext cx="1080120" cy="576064"/>
            <a:chOff x="1619672" y="2636912"/>
            <a:chExt cx="1080120" cy="576064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1619672" y="3212976"/>
              <a:ext cx="1080120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2699792" y="2636912"/>
              <a:ext cx="0" cy="576064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4508376" y="1455166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c</a:t>
            </a:r>
            <a:endParaRPr lang="en-US" sz="2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467544" y="4610744"/>
            <a:ext cx="5400600" cy="38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Courier New" charset="0"/>
              <a:buChar char="o"/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c is the </a:t>
            </a: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cipher-text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(scrambled message)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6516216" y="2204863"/>
            <a:ext cx="1080120" cy="576064"/>
            <a:chOff x="6516216" y="2564904"/>
            <a:chExt cx="1080120" cy="576064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6516216" y="3140968"/>
              <a:ext cx="1080120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V="1">
              <a:off x="6516216" y="2564904"/>
              <a:ext cx="0" cy="576064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/>
          <p:cNvCxnSpPr/>
          <p:nvPr/>
        </p:nvCxnSpPr>
        <p:spPr>
          <a:xfrm>
            <a:off x="7380312" y="1916831"/>
            <a:ext cx="576064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7452320" y="1484783"/>
            <a:ext cx="351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m</a:t>
            </a:r>
            <a:endParaRPr lang="en-US" sz="24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107504" y="5415607"/>
            <a:ext cx="71287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Need</a:t>
            </a: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: An encryption scheme (Gen, </a:t>
            </a:r>
            <a:r>
              <a:rPr lang="en-US" sz="2400" dirty="0" err="1" smtClean="0">
                <a:latin typeface="Chalkboard" charset="0"/>
                <a:ea typeface="Chalkboard" charset="0"/>
                <a:cs typeface="Chalkboard" charset="0"/>
              </a:rPr>
              <a:t>Enc</a:t>
            </a: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, Dec)</a:t>
            </a:r>
            <a:endParaRPr lang="en-US" sz="22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539552" y="5920244"/>
            <a:ext cx="85324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-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Private (Secret) Key Encryption-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Keys are private to the sender and the receiver  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539552" y="6330806"/>
            <a:ext cx="85324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-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Symmetric Key Encryption-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The same key is used for encryption and decryption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23" grpId="0"/>
      <p:bldP spid="32" grpId="0"/>
      <p:bldP spid="39" grpId="0"/>
      <p:bldP spid="58" grpId="0"/>
      <p:bldP spid="64" grpId="0"/>
      <p:bldP spid="65" grpId="0"/>
      <p:bldP spid="71" grpId="0"/>
      <p:bldP spid="76" grpId="0"/>
      <p:bldP spid="38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-27384"/>
            <a:ext cx="9108504" cy="108941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  Syntax of Secret Key Encryption (SKE)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395536" y="1268760"/>
            <a:ext cx="8496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Key-generation Algorithm: </a:t>
            </a:r>
            <a:r>
              <a: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Gen()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395536" y="3378478"/>
            <a:ext cx="8496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2. Encryption Algorithm: </a:t>
            </a:r>
            <a:r>
              <a:rPr lang="en-US" sz="2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Enc</a:t>
            </a:r>
            <a:r>
              <a:rPr lang="en-US" sz="20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k</a:t>
            </a:r>
            <a:r>
              <a: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(m)</a:t>
            </a: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395536" y="5178678"/>
            <a:ext cx="8496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3. Decryption Algorithm: </a:t>
            </a:r>
            <a:r>
              <a: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Dec</a:t>
            </a:r>
            <a:r>
              <a:rPr lang="en-US" sz="20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k</a:t>
            </a:r>
            <a:r>
              <a:rPr lang="en-US" sz="2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(c)</a:t>
            </a: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683568" y="2276872"/>
            <a:ext cx="37444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smtClean="0">
                <a:latin typeface="Chalkboard" charset="0"/>
                <a:ea typeface="Chalkboard" charset="0"/>
                <a:cs typeface="Chalkboard" charset="0"/>
              </a:rPr>
              <a:t>&gt; MUST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be a Randomized algorithm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647056" y="1844824"/>
            <a:ext cx="84969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&gt; Outputs a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key k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chosen according to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some probability distribution.</a:t>
            </a: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611560" y="4242574"/>
            <a:ext cx="41764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smtClean="0">
                <a:solidFill>
                  <a:srgbClr val="000000"/>
                </a:solidFill>
                <a:latin typeface="Chalkboard" charset="0"/>
                <a:ea typeface="Chalkboard" charset="0"/>
                <a:cs typeface="Chalkboard" charset="0"/>
              </a:rPr>
              <a:t>&gt; Deterministic/Randomized </a:t>
            </a:r>
            <a:r>
              <a:rPr lang="en-US" sz="1600" dirty="0" smtClean="0">
                <a:solidFill>
                  <a:srgbClr val="000000"/>
                </a:solidFill>
                <a:latin typeface="Chalkboard" charset="0"/>
                <a:ea typeface="Chalkboard" charset="0"/>
                <a:cs typeface="Chalkboard" charset="0"/>
              </a:rPr>
              <a:t>algorithm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611560" y="3882534"/>
            <a:ext cx="6734579" cy="34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smtClean="0">
                <a:latin typeface="Chalkboard" charset="0"/>
                <a:ea typeface="Chalkboard" charset="0"/>
                <a:cs typeface="Chalkboard" charset="0"/>
              </a:rPr>
              <a:t>&gt; c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  <a:sym typeface="Wingdings"/>
              </a:rPr>
              <a:t>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Enc</a:t>
            </a:r>
            <a:r>
              <a:rPr lang="en-US" sz="1600" baseline="-25000" dirty="0" err="1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k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(m) when randomized and c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:=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Enc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k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(m)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 when deterministic</a:t>
            </a:r>
            <a:endParaRPr lang="en-US" sz="16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683568" y="6114782"/>
            <a:ext cx="28083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smtClean="0">
                <a:solidFill>
                  <a:srgbClr val="000000"/>
                </a:solidFill>
                <a:latin typeface="Chalkboard" charset="0"/>
                <a:ea typeface="Chalkboard" charset="0"/>
                <a:cs typeface="Chalkboard" charset="0"/>
              </a:rPr>
              <a:t>&gt; Usually </a:t>
            </a:r>
            <a:r>
              <a:rPr lang="en-US" sz="1600" dirty="0" smtClean="0">
                <a:solidFill>
                  <a:srgbClr val="000000"/>
                </a:solidFill>
                <a:latin typeface="Chalkboard" charset="0"/>
                <a:ea typeface="Chalkboard" charset="0"/>
                <a:cs typeface="Chalkboard" charset="0"/>
              </a:rPr>
              <a:t>deterministic </a:t>
            </a:r>
          </a:p>
        </p:txBody>
      </p:sp>
      <p:sp>
        <p:nvSpPr>
          <p:cNvPr id="2" name="Rectangle 1"/>
          <p:cNvSpPr/>
          <p:nvPr/>
        </p:nvSpPr>
        <p:spPr>
          <a:xfrm>
            <a:off x="683568" y="5745450"/>
            <a:ext cx="2808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&gt; Outputs m:= 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Dec</a:t>
            </a:r>
            <a:r>
              <a:rPr lang="en-US" sz="1600" baseline="-250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k</a:t>
            </a:r>
            <a:r>
              <a:rPr lang="en-US" sz="1600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(c)</a:t>
            </a:r>
            <a:endParaRPr lang="en-US" sz="16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4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0" grpId="0"/>
      <p:bldP spid="5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-36512" y="44624"/>
            <a:ext cx="9108504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8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  Syntax of SKE</a:t>
            </a:r>
            <a:endParaRPr lang="en-US" sz="38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611560" y="1844824"/>
            <a:ext cx="8496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&gt; Set of all possible keys output by algorithm Gen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323528" y="1455167"/>
            <a:ext cx="29523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Key space (</a:t>
            </a:r>
            <a:r>
              <a:rPr lang="en-US" sz="2000" dirty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K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):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23528" y="2852936"/>
            <a:ext cx="6624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2.  Plaintext / message space (</a:t>
            </a:r>
            <a:r>
              <a:rPr lang="en-US" sz="2000" dirty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M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):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611560" y="3314601"/>
            <a:ext cx="77768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&gt; Set of all possible “legal” message (i.e. those supported by Enc)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323528" y="4365104"/>
            <a:ext cx="6624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3.  </a:t>
            </a:r>
            <a:r>
              <a:rPr lang="en-US" sz="2000" dirty="0" err="1" smtClean="0">
                <a:latin typeface="Chalkboard" charset="0"/>
                <a:ea typeface="Chalkboard" charset="0"/>
                <a:cs typeface="Chalkboard" charset="0"/>
              </a:rPr>
              <a:t>Ciphertext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 space (</a:t>
            </a:r>
            <a:r>
              <a:rPr lang="en-US" sz="2000" dirty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C</a:t>
            </a:r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):</a:t>
            </a: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611560" y="4797152"/>
            <a:ext cx="8496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&gt; Set of all cipher-texts output by algorithm Enc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144016" y="5991671"/>
            <a:ext cx="6804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 SKE </a:t>
            </a:r>
            <a:r>
              <a:rPr lang="en-US" sz="2400" smtClean="0">
                <a:latin typeface="Chalkboard" charset="0"/>
                <a:ea typeface="Chalkboard" charset="0"/>
                <a:cs typeface="Chalkboard" charset="0"/>
              </a:rPr>
              <a:t>is specified using (Gen</a:t>
            </a: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, Enc, Dec) and </a:t>
            </a:r>
            <a:r>
              <a:rPr lang="en-US" sz="2400" dirty="0">
                <a:latin typeface="Brush Script MT" charset="0"/>
                <a:ea typeface="Brush Script MT" charset="0"/>
                <a:cs typeface="Brush Script MT" charset="0"/>
                <a:sym typeface="Symbol"/>
              </a:rPr>
              <a:t>M</a:t>
            </a:r>
            <a:r>
              <a:rPr lang="en-US" sz="24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endParaRPr lang="en-US" sz="22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56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9" grpId="0"/>
      <p:bldP spid="35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44624"/>
            <a:ext cx="9216578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  Formal Definition of Security</a:t>
            </a:r>
            <a:endParaRPr lang="en-US" sz="36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95536" y="9807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Two components of a security definition: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19672" y="4725144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Break: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75656" y="1844824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Threat: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39" y="5229200"/>
            <a:ext cx="1490989" cy="11521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11760" y="1844824"/>
            <a:ext cx="6480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&gt;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&gt; Who is your threat? </a:t>
            </a:r>
            <a:endParaRPr lang="en-US" dirty="0" smtClean="0"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&gt;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&gt; Who do you want to protect from? </a:t>
            </a:r>
          </a:p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&gt;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&gt; Cultivate your enemy </a:t>
            </a:r>
            <a:r>
              <a:rPr lang="en-US" dirty="0" err="1">
                <a:latin typeface="Chalkboard" charset="0"/>
                <a:ea typeface="Chalkboard" charset="0"/>
                <a:cs typeface="Chalkboard" charset="0"/>
              </a:rPr>
              <a:t>a.k.a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 adversary in crypto language.</a:t>
            </a:r>
          </a:p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&gt;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&gt; Look out in practical scenarios /  be an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adversary</a:t>
            </a:r>
          </a:p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&gt;&gt; Unless you know your </a:t>
            </a:r>
            <a:r>
              <a:rPr lang="en-US" dirty="0" err="1">
                <a:latin typeface="Chalkboard" charset="0"/>
                <a:ea typeface="Chalkboard" charset="0"/>
                <a:cs typeface="Chalkboard" charset="0"/>
              </a:rPr>
              <a:t>adv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, no hope of defeating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him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3768" y="4725144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&gt;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&gt; What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are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you afraid of losing? </a:t>
            </a:r>
            <a:endParaRPr lang="en-US" dirty="0" smtClean="0"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&gt;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&gt; What do you want to protect?</a:t>
            </a:r>
          </a:p>
          <a:p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&gt;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&gt; If you don’t know what to protect then how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do you    </a:t>
            </a:r>
          </a:p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  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know when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or if you are protecting it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862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95536" y="126505"/>
            <a:ext cx="7776641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8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  Threat          Model</a:t>
            </a:r>
            <a:endParaRPr lang="en-US" sz="38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16632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1520" y="114058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- How powerful</a:t>
            </a: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3419708"/>
            <a:ext cx="8976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- What are his capabilities (in terms of attacking a secure communication protocol)? 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520" y="112474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                  </a:t>
            </a:r>
            <a:r>
              <a:rPr lang="en-US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computationally</a:t>
            </a:r>
            <a:r>
              <a:rPr lang="en-US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? </a:t>
            </a:r>
            <a:endParaRPr lang="en-US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7584" y="1484784"/>
            <a:ext cx="810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&gt; Best is to have no assumption on the computing power of the adv.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</a:rPr>
              <a:t>a.k.a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unbounded powerful adversary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7584" y="2143889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&gt; Give him any so-called hard problem (factoring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</a:rPr>
              <a:t>etc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), he solves in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reasonable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time 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7584" y="2574196"/>
            <a:ext cx="8100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&gt; Strongest adversary that we can think of in terms of computing power 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3961120"/>
            <a:ext cx="792088" cy="105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176" y="3861048"/>
            <a:ext cx="792088" cy="105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Straight Arrow Connector 37"/>
          <p:cNvCxnSpPr/>
          <p:nvPr/>
        </p:nvCxnSpPr>
        <p:spPr>
          <a:xfrm>
            <a:off x="2843808" y="4437111"/>
            <a:ext cx="504056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323528" y="4869159"/>
            <a:ext cx="351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k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8252792" y="5013175"/>
            <a:ext cx="351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k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725143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Group 18"/>
          <p:cNvGrpSpPr/>
          <p:nvPr/>
        </p:nvGrpSpPr>
        <p:grpSpPr>
          <a:xfrm>
            <a:off x="5220072" y="4581127"/>
            <a:ext cx="648072" cy="576064"/>
            <a:chOff x="5868144" y="4293096"/>
            <a:chExt cx="648072" cy="576064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5868144" y="4869160"/>
              <a:ext cx="64807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6516216" y="4293096"/>
              <a:ext cx="0" cy="576064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5292080" y="4695526"/>
            <a:ext cx="720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??</a:t>
            </a:r>
            <a:endParaRPr lang="en-US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5184" y="4972255"/>
            <a:ext cx="576064" cy="56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7740352" y="5085183"/>
            <a:ext cx="576064" cy="56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" name="Group 57"/>
          <p:cNvGrpSpPr/>
          <p:nvPr/>
        </p:nvGrpSpPr>
        <p:grpSpPr>
          <a:xfrm>
            <a:off x="2195736" y="4149079"/>
            <a:ext cx="1512168" cy="576064"/>
            <a:chOff x="2123728" y="1916832"/>
            <a:chExt cx="1512168" cy="576064"/>
          </a:xfrm>
        </p:grpSpPr>
        <p:sp>
          <p:nvSpPr>
            <p:cNvPr id="59" name="Rectangle 58"/>
            <p:cNvSpPr/>
            <p:nvPr/>
          </p:nvSpPr>
          <p:spPr>
            <a:xfrm>
              <a:off x="2123728" y="1916832"/>
              <a:ext cx="648072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2123728" y="2020778"/>
              <a:ext cx="15121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 smtClean="0">
                  <a:latin typeface="Chalkboard" charset="0"/>
                  <a:ea typeface="Chalkboard" charset="0"/>
                  <a:cs typeface="Chalkboard" charset="0"/>
                </a:rPr>
                <a:t>Enc</a:t>
              </a:r>
              <a:endPara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>
            <a:off x="1403648" y="4437111"/>
            <a:ext cx="72008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1403648" y="3975446"/>
            <a:ext cx="18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m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1331640" y="5301207"/>
            <a:ext cx="1152128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2483768" y="4725143"/>
            <a:ext cx="0" cy="576064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4788024" y="4005064"/>
            <a:ext cx="3600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 smtClean="0">
                <a:latin typeface="Chalkboard" charset="0"/>
                <a:ea typeface="Chalkboard" charset="0"/>
                <a:cs typeface="Chalkboard" charset="0"/>
              </a:rPr>
              <a:t>c</a:t>
            </a:r>
            <a:endParaRPr lang="en-US" baseline="-25000" dirty="0" smtClean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1259632" y="5579948"/>
            <a:ext cx="78843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&gt; Attacker/adv. can eavesdrop/tap the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</a:rPr>
              <a:t>ciphertext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during transit- </a:t>
            </a:r>
            <a:r>
              <a:rPr lang="en-US" sz="1600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Passive or Eavesdropper   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932041" y="6228020"/>
            <a:ext cx="432047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Can you think of a smarter attack? </a:t>
            </a:r>
            <a:endParaRPr lang="en-US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1259632" y="6228601"/>
            <a:ext cx="31318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&gt; </a:t>
            </a:r>
            <a:r>
              <a:rPr lang="en-US" sz="1600" dirty="0" err="1" smtClean="0">
                <a:latin typeface="Chalkboard" charset="0"/>
                <a:ea typeface="Chalkboard" charset="0"/>
                <a:cs typeface="Chalkboard" charset="0"/>
              </a:rPr>
              <a:t>Ciphertext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 Only Attack (COA)</a:t>
            </a:r>
            <a:endParaRPr lang="en-US" sz="1600" dirty="0" smtClean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02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3" grpId="0"/>
      <p:bldP spid="31" grpId="0"/>
      <p:bldP spid="34" grpId="0"/>
      <p:bldP spid="35" grpId="0"/>
      <p:bldP spid="39" grpId="0"/>
      <p:bldP spid="40" grpId="0"/>
      <p:bldP spid="47" grpId="0"/>
      <p:bldP spid="62" grpId="0"/>
      <p:bldP spid="68" grpId="0"/>
      <p:bldP spid="69" grpId="0"/>
      <p:bldP spid="72" grpId="0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95536" y="126505"/>
            <a:ext cx="7776641" cy="64807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800" kern="0" dirty="0" smtClea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  Threat          Model</a:t>
            </a:r>
            <a:endParaRPr lang="en-US" sz="38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16632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51520" y="135296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- Can sample random coins? (deterministic or randomized)</a:t>
            </a:r>
            <a:endParaRPr lang="en-US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71377" y="1786863"/>
            <a:ext cx="8065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&gt; Randomness is absolute necessity in Crypto; it is practical and Good guys use randomness often. Why not adversary?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71377" y="2442374"/>
            <a:ext cx="63369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mtClean="0">
                <a:latin typeface="Chalkboard" charset="0"/>
                <a:ea typeface="Chalkboard" charset="0"/>
                <a:cs typeface="Chalkboard" charset="0"/>
              </a:rPr>
              <a:t>&gt; Good </a:t>
            </a:r>
            <a:r>
              <a:rPr lang="en-US" sz="1600" dirty="0" smtClean="0">
                <a:latin typeface="Chalkboard" charset="0"/>
                <a:ea typeface="Chalkboard" charset="0"/>
                <a:cs typeface="Chalkboard" charset="0"/>
              </a:rPr>
              <a:t>to be liberal in terms of giving more power to adversary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98464" y="3717032"/>
            <a:ext cx="4201728" cy="1384995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prstDash val="solid"/>
          </a:ln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Randomized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Unbounded Powerful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rgbClr val="00B0F0"/>
                </a:solidFill>
                <a:latin typeface="Chalkboard" charset="0"/>
                <a:ea typeface="Chalkboard" charset="0"/>
                <a:cs typeface="Chalkboard" charset="0"/>
              </a:rPr>
              <a:t>COA</a:t>
            </a:r>
            <a:endParaRPr lang="en-US" sz="2800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0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3" grpId="0"/>
      <p:bldP spid="42" grpId="0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 $a = \frac{b}{c}$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200"/>
  <p:tag name="FIRSTARPITA@YFGMNGSFUVWXY5M7" val="307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42713</TotalTime>
  <Words>2366</Words>
  <Application>Microsoft Macintosh PowerPoint</Application>
  <PresentationFormat>On-screen Show (4:3)</PresentationFormat>
  <Paragraphs>359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Bradley Hand</vt:lpstr>
      <vt:lpstr>Brush Script MT</vt:lpstr>
      <vt:lpstr>Cambria Math</vt:lpstr>
      <vt:lpstr>Chalkboard</vt:lpstr>
      <vt:lpstr>Comic Sans MS</vt:lpstr>
      <vt:lpstr>Courier New</vt:lpstr>
      <vt:lpstr>Symbol</vt:lpstr>
      <vt:lpstr>Wingdings</vt:lpstr>
      <vt:lpstr>Arial</vt:lpstr>
      <vt:lpstr>Default Design</vt:lpstr>
      <vt:lpstr>Cryptography</vt:lpstr>
      <vt:lpstr>Recall</vt:lpstr>
      <vt:lpstr>Today’s Goal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DAIMI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ARPITA PATRA</dc:creator>
  <cp:lastModifiedBy>Arpita Patra</cp:lastModifiedBy>
  <cp:revision>3560</cp:revision>
  <dcterms:created xsi:type="dcterms:W3CDTF">2003-02-23T15:18:48Z</dcterms:created>
  <dcterms:modified xsi:type="dcterms:W3CDTF">2017-01-09T15:43:02Z</dcterms:modified>
</cp:coreProperties>
</file>