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2"/>
  </p:notesMasterIdLst>
  <p:handoutMasterIdLst>
    <p:handoutMasterId r:id="rId23"/>
  </p:handoutMasterIdLst>
  <p:sldIdLst>
    <p:sldId id="256" r:id="rId2"/>
    <p:sldId id="1627" r:id="rId3"/>
    <p:sldId id="1556" r:id="rId4"/>
    <p:sldId id="1707" r:id="rId5"/>
    <p:sldId id="1721" r:id="rId6"/>
    <p:sldId id="1716" r:id="rId7"/>
    <p:sldId id="1717" r:id="rId8"/>
    <p:sldId id="1718" r:id="rId9"/>
    <p:sldId id="1719" r:id="rId10"/>
    <p:sldId id="1720" r:id="rId11"/>
    <p:sldId id="1722" r:id="rId12"/>
    <p:sldId id="1712" r:id="rId13"/>
    <p:sldId id="1713" r:id="rId14"/>
    <p:sldId id="1714" r:id="rId15"/>
    <p:sldId id="1723" r:id="rId16"/>
    <p:sldId id="1724" r:id="rId17"/>
    <p:sldId id="1705" r:id="rId18"/>
    <p:sldId id="1706" r:id="rId19"/>
    <p:sldId id="1708" r:id="rId20"/>
    <p:sldId id="1677" r:id="rId21"/>
  </p:sldIdLst>
  <p:sldSz cx="9144000" cy="6858000" type="screen4x3"/>
  <p:notesSz cx="6858000" cy="9144000"/>
  <p:custDataLst>
    <p:tags r:id="rId24"/>
  </p:custDataLst>
  <p:defaultTextStyle>
    <a:defPPr>
      <a:defRPr lang="da-DK"/>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00FF"/>
    <a:srgbClr val="D2F5FA"/>
    <a:srgbClr val="FF0000"/>
    <a:srgbClr val="FFFF99"/>
    <a:srgbClr val="6FAFE5"/>
    <a:srgbClr val="DDFDE0"/>
    <a:srgbClr val="00FF00"/>
    <a:srgbClr val="5E1EFE"/>
    <a:srgbClr val="0BC1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3"/>
    <p:restoredTop sz="93186" autoAdjust="0"/>
  </p:normalViewPr>
  <p:slideViewPr>
    <p:cSldViewPr>
      <p:cViewPr varScale="1">
        <p:scale>
          <a:sx n="78" d="100"/>
          <a:sy n="78" d="100"/>
        </p:scale>
        <p:origin x="1192"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tags" Target="tags/tag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706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706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706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C5839263-9DDA-4CCE-AF24-D11137AE07BD}" type="slidenum">
              <a:rPr lang="en-US"/>
              <a:pPr>
                <a:defRPr/>
              </a:pPr>
              <a:t>‹#›</a:t>
            </a:fld>
            <a:endParaRPr lang="en-US" dirty="0"/>
          </a:p>
        </p:txBody>
      </p:sp>
    </p:spTree>
    <p:extLst>
      <p:ext uri="{BB962C8B-B14F-4D97-AF65-F5344CB8AC3E}">
        <p14:creationId xmlns:p14="http://schemas.microsoft.com/office/powerpoint/2010/main" val="2641441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716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6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6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716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E7C25EEE-4BCE-413B-8940-4EDB5DBCCA2C}" type="slidenum">
              <a:rPr lang="en-US"/>
              <a:pPr>
                <a:defRPr/>
              </a:pPr>
              <a:t>‹#›</a:t>
            </a:fld>
            <a:endParaRPr lang="en-US" dirty="0"/>
          </a:p>
        </p:txBody>
      </p:sp>
    </p:spTree>
    <p:extLst>
      <p:ext uri="{BB962C8B-B14F-4D97-AF65-F5344CB8AC3E}">
        <p14:creationId xmlns:p14="http://schemas.microsoft.com/office/powerpoint/2010/main" val="1325706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618D1FDF-24C4-45F7-A355-015FA042EF3D}" type="slidenum">
              <a:rPr lang="en-US" smtClean="0"/>
              <a:pPr>
                <a:defRPr/>
              </a:pPr>
              <a:t>1</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872985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12</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113966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13</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4183677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14</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3713067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15</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2132097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16</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249013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17</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474445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18</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854928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19</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smtClean="0">
                <a:latin typeface="Arial" pitchFamily="34" charset="0"/>
              </a:rPr>
              <a:t>Only nerds do Perfect/information</a:t>
            </a:r>
            <a:r>
              <a:rPr lang="en-US" baseline="0" dirty="0" smtClean="0">
                <a:latin typeface="Arial" pitchFamily="34" charset="0"/>
              </a:rPr>
              <a:t> theoretic security.</a:t>
            </a:r>
            <a:endParaRPr lang="en-US" dirty="0" smtClean="0">
              <a:latin typeface="Arial" pitchFamily="34" charset="0"/>
            </a:endParaRPr>
          </a:p>
        </p:txBody>
      </p:sp>
    </p:spTree>
    <p:extLst>
      <p:ext uri="{BB962C8B-B14F-4D97-AF65-F5344CB8AC3E}">
        <p14:creationId xmlns:p14="http://schemas.microsoft.com/office/powerpoint/2010/main" val="1335733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20</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91410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4</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935001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5</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2837355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6</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4040553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7</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3690106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8</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4068785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9</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421827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10</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75477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11</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111602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B5A3359-11EB-4731-B29F-79667B0C3371}" type="datetimeFigureOut">
              <a:rPr lang="en-US"/>
              <a:pPr>
                <a:defRPr/>
              </a:pPr>
              <a:t>1/12/17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85E3215-153E-4E3A-A901-ABFB8B1CA5A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9842288-C65C-42B5-B527-1BB7848FDD5A}" type="datetimeFigureOut">
              <a:rPr lang="en-US"/>
              <a:pPr>
                <a:defRPr/>
              </a:pPr>
              <a:t>1/12/17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C090CF6-063B-449F-AF39-BC65D092EF0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4C47061-61D3-43A3-8023-D109777AA7BE}" type="datetimeFigureOut">
              <a:rPr lang="en-US"/>
              <a:pPr>
                <a:defRPr/>
              </a:pPr>
              <a:t>1/12/17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9CD7EB6-CDC5-43FD-BFD3-395C88D5C72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A210B1BB-E12E-441C-BC6A-ECF78AA782C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73B0B97-7303-4917-91CF-6FCA7C9DCFC2}" type="datetimeFigureOut">
              <a:rPr lang="en-US"/>
              <a:pPr>
                <a:defRPr/>
              </a:pPr>
              <a:t>1/12/17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D16BBA9-4B45-4292-A544-67C8E2D8785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560B10F-D82A-4A81-AD91-30E4EB1BEDE0}" type="datetimeFigureOut">
              <a:rPr lang="en-US"/>
              <a:pPr>
                <a:defRPr/>
              </a:pPr>
              <a:t>1/12/17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1911792-1717-47F0-BD5D-A0E0C3487CE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3C165E8-80A2-4B7A-AFA7-F91C3DD16707}" type="datetimeFigureOut">
              <a:rPr lang="en-US"/>
              <a:pPr>
                <a:defRPr/>
              </a:pPr>
              <a:t>1/12/17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18BA6C7-B263-4F84-83FA-F561BF0787D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517BB4E-8BF2-463D-9419-22C31739A37F}" type="datetimeFigureOut">
              <a:rPr lang="en-US"/>
              <a:pPr>
                <a:defRPr/>
              </a:pPr>
              <a:t>1/12/17</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EDE0EC0-6463-47D0-8938-6DCBECA8C9E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4048503-98C4-472A-B5A7-8E4E5AAC44D1}" type="datetimeFigureOut">
              <a:rPr lang="en-US"/>
              <a:pPr>
                <a:defRPr/>
              </a:pPr>
              <a:t>1/12/17</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4241976-2E34-413D-BF40-6B1BB9955E6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C7879E3-F661-467D-8B80-C52D0D5E8D14}" type="datetimeFigureOut">
              <a:rPr lang="en-US"/>
              <a:pPr>
                <a:defRPr/>
              </a:pPr>
              <a:t>1/12/17</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5D18862-AB8E-40C7-A972-72DB392E53C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12E40F5-4848-44A3-88FA-5ADD6BFC28F7}" type="datetimeFigureOut">
              <a:rPr lang="en-US"/>
              <a:pPr>
                <a:defRPr/>
              </a:pPr>
              <a:t>1/12/17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15334D9-8BBE-4260-AF18-FE816C34A5E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CA7F7E1-3FE7-418E-AD12-51E5F0BD8E19}" type="datetimeFigureOut">
              <a:rPr lang="en-US"/>
              <a:pPr>
                <a:defRPr/>
              </a:pPr>
              <a:t>1/12/17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D0D17F0-CB02-456E-9D9A-E773A8B7086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fld id="{0BD5FFC5-2339-4D21-A8BE-CB89004398DE}" type="datetimeFigureOut">
              <a:rPr lang="en-US"/>
              <a:pPr>
                <a:defRPr/>
              </a:pPr>
              <a:t>1/12/17</a:t>
            </a:fld>
            <a:endParaRPr lang="en-US" dirty="0"/>
          </a:p>
        </p:txBody>
      </p:sp>
      <p:sp>
        <p:nvSpPr>
          <p:cNvPr id="69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dirty="0"/>
          </a:p>
        </p:txBody>
      </p:sp>
      <p:sp>
        <p:nvSpPr>
          <p:cNvPr id="69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6ED15D35-8EA9-40A1-BB85-63C4DE870AD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jpe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5.jpe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jpe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jpe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12.png"/><Relationship Id="rId7" Type="http://schemas.openxmlformats.org/officeDocument/2006/relationships/image" Target="../media/image2.emf"/><Relationship Id="rId8" Type="http://schemas.openxmlformats.org/officeDocument/2006/relationships/image" Target="../media/image21.pn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2.emf"/><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55576" y="332656"/>
            <a:ext cx="7772400" cy="1470025"/>
          </a:xfrm>
        </p:spPr>
        <p:txBody>
          <a:bodyPr/>
          <a:lstStyle/>
          <a:p>
            <a:r>
              <a:rPr lang="en-US" dirty="0" smtClean="0">
                <a:solidFill>
                  <a:srgbClr val="008000"/>
                </a:solidFill>
                <a:latin typeface="Chalkboard" charset="0"/>
                <a:ea typeface="Chalkboard" charset="0"/>
                <a:cs typeface="Chalkboard" charset="0"/>
              </a:rPr>
              <a:t>Cryptography</a:t>
            </a:r>
            <a:endParaRPr lang="en-US" dirty="0">
              <a:solidFill>
                <a:srgbClr val="008000"/>
              </a:solidFill>
              <a:latin typeface="Chalkboard" charset="0"/>
              <a:ea typeface="Chalkboard" charset="0"/>
              <a:cs typeface="Chalkboard" charset="0"/>
            </a:endParaRPr>
          </a:p>
        </p:txBody>
      </p:sp>
      <p:sp>
        <p:nvSpPr>
          <p:cNvPr id="4" name="Subtitle 3"/>
          <p:cNvSpPr>
            <a:spLocks noGrp="1"/>
          </p:cNvSpPr>
          <p:nvPr>
            <p:ph type="subTitle" idx="1"/>
          </p:nvPr>
        </p:nvSpPr>
        <p:spPr>
          <a:xfrm>
            <a:off x="1371600" y="2518048"/>
            <a:ext cx="6400800" cy="982960"/>
          </a:xfrm>
        </p:spPr>
        <p:txBody>
          <a:bodyPr/>
          <a:lstStyle/>
          <a:p>
            <a:r>
              <a:rPr lang="en-US" dirty="0" smtClean="0">
                <a:solidFill>
                  <a:srgbClr val="0000FF"/>
                </a:solidFill>
                <a:latin typeface="Chalkboard"/>
                <a:ea typeface="Chalkboard" charset="0"/>
                <a:cs typeface="Chalkboard" charset="0"/>
              </a:rPr>
              <a:t>Lecture 3</a:t>
            </a:r>
          </a:p>
          <a:p>
            <a:endParaRPr lang="en-US" dirty="0">
              <a:solidFill>
                <a:srgbClr val="0000FF"/>
              </a:solidFill>
              <a:latin typeface="Chalkboard"/>
              <a:ea typeface="Chalkboard" charset="0"/>
              <a:cs typeface="Chalkboard" charset="0"/>
            </a:endParaRPr>
          </a:p>
          <a:p>
            <a:endParaRPr lang="en-US" dirty="0" smtClean="0">
              <a:solidFill>
                <a:srgbClr val="0000FF"/>
              </a:solidFill>
              <a:latin typeface="Chalkboard"/>
              <a:ea typeface="Chalkboard" charset="0"/>
              <a:cs typeface="Chalkboard" charset="0"/>
            </a:endParaRPr>
          </a:p>
          <a:p>
            <a:r>
              <a:rPr lang="en-US" dirty="0" err="1" smtClean="0">
                <a:solidFill>
                  <a:srgbClr val="0000FF"/>
                </a:solidFill>
                <a:latin typeface="Chalkboard"/>
                <a:ea typeface="Chalkboard" charset="0"/>
                <a:cs typeface="Chalkboard" charset="0"/>
              </a:rPr>
              <a:t>Arpita</a:t>
            </a:r>
            <a:r>
              <a:rPr lang="en-US" dirty="0" smtClean="0">
                <a:solidFill>
                  <a:srgbClr val="0000FF"/>
                </a:solidFill>
                <a:latin typeface="Chalkboard"/>
                <a:ea typeface="Chalkboard" charset="0"/>
                <a:cs typeface="Chalkboard" charset="0"/>
              </a:rPr>
              <a:t> </a:t>
            </a:r>
            <a:r>
              <a:rPr lang="en-US" dirty="0" err="1" smtClean="0">
                <a:solidFill>
                  <a:srgbClr val="0000FF"/>
                </a:solidFill>
                <a:latin typeface="Chalkboard"/>
                <a:ea typeface="Chalkboard" charset="0"/>
                <a:cs typeface="Chalkboard" charset="0"/>
              </a:rPr>
              <a:t>Patra</a:t>
            </a:r>
            <a:endParaRPr lang="en-US" dirty="0">
              <a:solidFill>
                <a:srgbClr val="0000FF"/>
              </a:solidFill>
              <a:latin typeface="Chalkboard"/>
              <a:ea typeface="Chalkboard" charset="0"/>
              <a:cs typeface="Chalkboard" charset="0"/>
            </a:endParaRPr>
          </a:p>
        </p:txBody>
      </p:sp>
      <p:sp>
        <p:nvSpPr>
          <p:cNvPr id="5" name="Footer Placeholder 1"/>
          <p:cNvSpPr>
            <a:spLocks noGrp="1"/>
          </p:cNvSpPr>
          <p:nvPr>
            <p:ph type="ftr" sz="quarter" idx="11"/>
          </p:nvPr>
        </p:nvSpPr>
        <p:spPr>
          <a:xfrm>
            <a:off x="3275856" y="6381750"/>
            <a:ext cx="2895600" cy="476250"/>
          </a:xfrm>
        </p:spPr>
        <p:txBody>
          <a:bodyPr/>
          <a:lstStyle/>
          <a:p>
            <a:pPr>
              <a:defRPr/>
            </a:pPr>
            <a:r>
              <a:rPr lang="en-US" dirty="0"/>
              <a:t>© </a:t>
            </a:r>
            <a:r>
              <a:rPr lang="en-US" dirty="0" err="1" smtClean="0"/>
              <a:t>Arpita</a:t>
            </a:r>
            <a:r>
              <a:rPr lang="en-US" dirty="0" smtClean="0"/>
              <a:t> </a:t>
            </a:r>
            <a:r>
              <a:rPr lang="en-US" dirty="0" err="1"/>
              <a:t>Patra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052736"/>
            <a:ext cx="9144000" cy="158417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p:cNvSpPr txBox="1">
            <a:spLocks noChangeArrowheads="1"/>
          </p:cNvSpPr>
          <p:nvPr/>
        </p:nvSpPr>
        <p:spPr>
          <a:xfrm>
            <a:off x="-108520" y="33910"/>
            <a:ext cx="8928992" cy="1018826"/>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Shannon’s Theorem</a:t>
            </a:r>
          </a:p>
        </p:txBody>
      </p:sp>
      <p:sp>
        <p:nvSpPr>
          <p:cNvPr id="19" name="Text Box 7"/>
          <p:cNvSpPr txBox="1">
            <a:spLocks noChangeArrowheads="1"/>
          </p:cNvSpPr>
          <p:nvPr/>
        </p:nvSpPr>
        <p:spPr bwMode="auto">
          <a:xfrm>
            <a:off x="179512" y="1052736"/>
            <a:ext cx="8964488" cy="646331"/>
          </a:xfrm>
          <a:prstGeom prst="rect">
            <a:avLst/>
          </a:prstGeom>
          <a:noFill/>
          <a:ln w="9525">
            <a:noFill/>
            <a:miter lim="800000"/>
            <a:headEnd/>
            <a:tailEnd/>
          </a:ln>
        </p:spPr>
        <p:txBody>
          <a:bodyPr wrap="square">
            <a:spAutoFit/>
          </a:bodyPr>
          <a:lstStyle/>
          <a:p>
            <a:pPr>
              <a:spcBef>
                <a:spcPct val="50000"/>
              </a:spcBef>
            </a:pPr>
            <a:r>
              <a:rPr lang="en-US" dirty="0" smtClean="0">
                <a:latin typeface="Chalkboard" charset="0"/>
                <a:ea typeface="Chalkboard" charset="0"/>
                <a:cs typeface="Chalkboard" charset="0"/>
              </a:rPr>
              <a:t>Theorem: A scheme (Gen, </a:t>
            </a:r>
            <a:r>
              <a:rPr lang="en-US" dirty="0" err="1" smtClean="0">
                <a:latin typeface="Chalkboard" charset="0"/>
                <a:ea typeface="Chalkboard" charset="0"/>
                <a:cs typeface="Chalkboard" charset="0"/>
              </a:rPr>
              <a:t>Enc</a:t>
            </a:r>
            <a:r>
              <a:rPr lang="en-US" dirty="0" smtClean="0">
                <a:latin typeface="Chalkboard" charset="0"/>
                <a:ea typeface="Chalkboard" charset="0"/>
                <a:cs typeface="Chalkboard" charset="0"/>
              </a:rPr>
              <a:t>, Dec) with </a:t>
            </a:r>
            <a:r>
              <a:rPr lang="en-US" dirty="0">
                <a:latin typeface="Chalkboard" charset="0"/>
                <a:ea typeface="Chalkboard" charset="0"/>
                <a:cs typeface="Chalkboard" charset="0"/>
              </a:rPr>
              <a:t>| </a:t>
            </a:r>
            <a:r>
              <a:rPr lang="en-US" dirty="0">
                <a:latin typeface="Brush Script MT" charset="0"/>
                <a:ea typeface="Brush Script MT" charset="0"/>
                <a:cs typeface="Brush Script MT" charset="0"/>
              </a:rPr>
              <a:t>K </a:t>
            </a:r>
            <a:r>
              <a:rPr lang="en-US" dirty="0">
                <a:latin typeface="Chalkboard" charset="0"/>
                <a:ea typeface="Chalkboard" charset="0"/>
                <a:cs typeface="Chalkboard" charset="0"/>
              </a:rPr>
              <a:t>| </a:t>
            </a:r>
            <a:r>
              <a:rPr lang="en-US" dirty="0" smtClean="0">
                <a:latin typeface="Chalkboard" charset="0"/>
                <a:ea typeface="Chalkboard" charset="0"/>
                <a:cs typeface="Chalkboard" charset="0"/>
                <a:sym typeface="Symbol"/>
              </a:rPr>
              <a:t>= </a:t>
            </a:r>
            <a:r>
              <a:rPr lang="en-US" dirty="0">
                <a:latin typeface="Chalkboard" charset="0"/>
                <a:ea typeface="Chalkboard" charset="0"/>
                <a:cs typeface="Chalkboard" charset="0"/>
                <a:sym typeface="Symbol"/>
              </a:rPr>
              <a:t>| </a:t>
            </a:r>
            <a:r>
              <a:rPr lang="en-US" dirty="0">
                <a:latin typeface="Brush Script MT" charset="0"/>
                <a:ea typeface="Brush Script MT" charset="0"/>
                <a:cs typeface="Brush Script MT" charset="0"/>
                <a:sym typeface="Symbol"/>
              </a:rPr>
              <a:t>M </a:t>
            </a:r>
            <a:r>
              <a:rPr lang="en-US" dirty="0" smtClean="0">
                <a:latin typeface="Chalkboard" charset="0"/>
                <a:ea typeface="Chalkboard" charset="0"/>
                <a:cs typeface="Chalkboard" charset="0"/>
                <a:sym typeface="Symbol"/>
              </a:rPr>
              <a:t>| = | </a:t>
            </a:r>
            <a:r>
              <a:rPr lang="en-US" dirty="0" smtClean="0">
                <a:latin typeface="Brush Script MT" charset="0"/>
                <a:ea typeface="Brush Script MT" charset="0"/>
                <a:cs typeface="Brush Script MT" charset="0"/>
                <a:sym typeface="Symbol"/>
              </a:rPr>
              <a:t>C </a:t>
            </a:r>
            <a:r>
              <a:rPr lang="en-US" dirty="0" smtClean="0">
                <a:latin typeface="Chalkboard" charset="0"/>
                <a:ea typeface="Chalkboard" charset="0"/>
                <a:cs typeface="Chalkboard" charset="0"/>
                <a:sym typeface="Symbol"/>
              </a:rPr>
              <a:t>|</a:t>
            </a:r>
            <a:r>
              <a:rPr lang="en-US" dirty="0" smtClean="0">
                <a:latin typeface="Chalkboard" charset="0"/>
                <a:ea typeface="Chalkboard" charset="0"/>
                <a:cs typeface="Chalkboard" charset="0"/>
              </a:rPr>
              <a:t>  is perfectly secure if and only if</a:t>
            </a:r>
            <a:endParaRPr lang="en-US" baseline="-25000" dirty="0" smtClean="0">
              <a:solidFill>
                <a:srgbClr val="0000FF"/>
              </a:solidFill>
              <a:latin typeface="Chalkboard" charset="0"/>
              <a:ea typeface="Chalkboard" charset="0"/>
              <a:cs typeface="Chalkboard" charset="0"/>
            </a:endParaRPr>
          </a:p>
        </p:txBody>
      </p:sp>
      <p:sp>
        <p:nvSpPr>
          <p:cNvPr id="2" name="Rectangle 1"/>
          <p:cNvSpPr/>
          <p:nvPr/>
        </p:nvSpPr>
        <p:spPr>
          <a:xfrm>
            <a:off x="467544" y="1844824"/>
            <a:ext cx="6139758" cy="369332"/>
          </a:xfrm>
          <a:prstGeom prst="rect">
            <a:avLst/>
          </a:prstGeom>
        </p:spPr>
        <p:txBody>
          <a:bodyPr wrap="none">
            <a:spAutoFit/>
          </a:bodyPr>
          <a:lstStyle/>
          <a:p>
            <a:r>
              <a:rPr lang="en-US" dirty="0" smtClean="0">
                <a:latin typeface="Chalkboard" charset="0"/>
                <a:ea typeface="Chalkboard" charset="0"/>
                <a:cs typeface="Chalkboard" charset="0"/>
              </a:rPr>
              <a:t>(</a:t>
            </a:r>
            <a:r>
              <a:rPr lang="en-US" dirty="0" err="1" smtClean="0">
                <a:latin typeface="Chalkboard" charset="0"/>
                <a:ea typeface="Chalkboard" charset="0"/>
                <a:cs typeface="Chalkboard" charset="0"/>
              </a:rPr>
              <a:t>i</a:t>
            </a:r>
            <a:r>
              <a:rPr lang="en-US" dirty="0" smtClean="0">
                <a:latin typeface="Chalkboard" charset="0"/>
                <a:ea typeface="Chalkboard" charset="0"/>
                <a:cs typeface="Chalkboard" charset="0"/>
              </a:rPr>
              <a:t>) Every key k is chosen with probability </a:t>
            </a:r>
            <a:r>
              <a:rPr lang="en-US" b="1" dirty="0" smtClean="0">
                <a:latin typeface="Chalkboard" charset="0"/>
                <a:ea typeface="Chalkboard" charset="0"/>
                <a:cs typeface="Chalkboard" charset="0"/>
              </a:rPr>
              <a:t>1/</a:t>
            </a:r>
            <a:r>
              <a:rPr lang="en-US" b="1" dirty="0">
                <a:latin typeface="Chalkboard" charset="0"/>
                <a:ea typeface="Chalkboard" charset="0"/>
                <a:cs typeface="Chalkboard" charset="0"/>
              </a:rPr>
              <a:t> | </a:t>
            </a:r>
            <a:r>
              <a:rPr lang="en-US" b="1" dirty="0">
                <a:latin typeface="Brush Script MT" charset="0"/>
                <a:ea typeface="Brush Script MT" charset="0"/>
                <a:cs typeface="Brush Script MT" charset="0"/>
              </a:rPr>
              <a:t>K </a:t>
            </a:r>
            <a:r>
              <a:rPr lang="en-US" b="1" dirty="0">
                <a:latin typeface="Chalkboard" charset="0"/>
                <a:ea typeface="Chalkboard" charset="0"/>
                <a:cs typeface="Chalkboard" charset="0"/>
              </a:rPr>
              <a:t>|</a:t>
            </a:r>
            <a:r>
              <a:rPr lang="en-US" dirty="0" smtClean="0">
                <a:latin typeface="Chalkboard" charset="0"/>
                <a:ea typeface="Chalkboard" charset="0"/>
                <a:cs typeface="Chalkboard" charset="0"/>
              </a:rPr>
              <a:t> by Gen.</a:t>
            </a:r>
            <a:endParaRPr lang="en-US" dirty="0"/>
          </a:p>
        </p:txBody>
      </p:sp>
      <p:sp>
        <p:nvSpPr>
          <p:cNvPr id="25" name="Rectangle 24"/>
          <p:cNvSpPr/>
          <p:nvPr/>
        </p:nvSpPr>
        <p:spPr>
          <a:xfrm>
            <a:off x="477411" y="2267580"/>
            <a:ext cx="8597097" cy="369332"/>
          </a:xfrm>
          <a:prstGeom prst="rect">
            <a:avLst/>
          </a:prstGeom>
        </p:spPr>
        <p:txBody>
          <a:bodyPr wrap="none">
            <a:spAutoFit/>
          </a:bodyPr>
          <a:lstStyle/>
          <a:p>
            <a:r>
              <a:rPr lang="en-US" dirty="0" smtClean="0">
                <a:latin typeface="Chalkboard" charset="0"/>
                <a:ea typeface="Chalkboard" charset="0"/>
                <a:cs typeface="Chalkboard" charset="0"/>
              </a:rPr>
              <a:t>(ii) For every m in </a:t>
            </a:r>
            <a:r>
              <a:rPr lang="en-US" dirty="0">
                <a:latin typeface="Brush Script MT" charset="0"/>
                <a:ea typeface="Brush Script MT" charset="0"/>
                <a:cs typeface="Brush Script MT" charset="0"/>
                <a:sym typeface="Symbol"/>
              </a:rPr>
              <a:t>M </a:t>
            </a:r>
            <a:r>
              <a:rPr lang="en-US" dirty="0" smtClean="0">
                <a:latin typeface="Brush Script MT" charset="0"/>
                <a:ea typeface="Brush Script MT" charset="0"/>
                <a:cs typeface="Brush Script MT" charset="0"/>
                <a:sym typeface="Symbol"/>
              </a:rPr>
              <a:t> </a:t>
            </a:r>
            <a:r>
              <a:rPr lang="en-US" dirty="0" smtClean="0">
                <a:latin typeface="Chalkboard" charset="0"/>
                <a:ea typeface="Chalkboard" charset="0"/>
                <a:cs typeface="Chalkboard" charset="0"/>
                <a:sym typeface="Symbol"/>
              </a:rPr>
              <a:t>and every c in </a:t>
            </a:r>
            <a:r>
              <a:rPr lang="en-US" dirty="0" smtClean="0">
                <a:latin typeface="Brush Script MT" charset="0"/>
                <a:ea typeface="Brush Script MT" charset="0"/>
                <a:cs typeface="Brush Script MT" charset="0"/>
                <a:sym typeface="Symbol"/>
              </a:rPr>
              <a:t>C,  </a:t>
            </a:r>
            <a:r>
              <a:rPr lang="en-US" dirty="0" smtClean="0">
                <a:latin typeface="Chalkboard" charset="0"/>
                <a:ea typeface="Chalkboard" charset="0"/>
                <a:cs typeface="Chalkboard" charset="0"/>
                <a:sym typeface="Symbol"/>
              </a:rPr>
              <a:t>there is a </a:t>
            </a:r>
            <a:r>
              <a:rPr lang="en-US" b="1" dirty="0" smtClean="0">
                <a:latin typeface="Chalkboard" charset="0"/>
                <a:ea typeface="Chalkboard" charset="0"/>
                <a:cs typeface="Chalkboard" charset="0"/>
                <a:sym typeface="Symbol"/>
              </a:rPr>
              <a:t>unique</a:t>
            </a:r>
            <a:r>
              <a:rPr lang="en-US" dirty="0" smtClean="0">
                <a:latin typeface="Chalkboard" charset="0"/>
                <a:ea typeface="Chalkboard" charset="0"/>
                <a:cs typeface="Chalkboard" charset="0"/>
                <a:sym typeface="Symbol"/>
              </a:rPr>
              <a:t> </a:t>
            </a:r>
            <a:r>
              <a:rPr lang="en-US" dirty="0" smtClean="0">
                <a:latin typeface="Chalkboard" charset="0"/>
                <a:ea typeface="Chalkboard" charset="0"/>
                <a:cs typeface="Chalkboard" charset="0"/>
              </a:rPr>
              <a:t>key k </a:t>
            </a:r>
            <a:r>
              <a:rPr lang="en-US" dirty="0" err="1" smtClean="0">
                <a:latin typeface="Chalkboard" charset="0"/>
                <a:ea typeface="Chalkboard" charset="0"/>
                <a:cs typeface="Chalkboard" charset="0"/>
              </a:rPr>
              <a:t>s.t.</a:t>
            </a:r>
            <a:r>
              <a:rPr lang="en-US" dirty="0" smtClean="0">
                <a:latin typeface="Chalkboard" charset="0"/>
                <a:ea typeface="Chalkboard" charset="0"/>
                <a:cs typeface="Chalkboard" charset="0"/>
              </a:rPr>
              <a:t>  </a:t>
            </a:r>
            <a:r>
              <a:rPr lang="en-US" dirty="0" err="1" smtClean="0">
                <a:latin typeface="Chalkboard" charset="0"/>
                <a:ea typeface="Chalkboard" charset="0"/>
                <a:cs typeface="Chalkboard" charset="0"/>
              </a:rPr>
              <a:t>Enc</a:t>
            </a:r>
            <a:r>
              <a:rPr lang="en-US" baseline="-25000" dirty="0" err="1" smtClean="0">
                <a:latin typeface="Chalkboard" charset="0"/>
                <a:ea typeface="Chalkboard" charset="0"/>
                <a:cs typeface="Chalkboard" charset="0"/>
              </a:rPr>
              <a:t>k</a:t>
            </a:r>
            <a:r>
              <a:rPr lang="en-US" dirty="0" smtClean="0">
                <a:latin typeface="Chalkboard" charset="0"/>
                <a:ea typeface="Chalkboard" charset="0"/>
                <a:cs typeface="Chalkboard" charset="0"/>
              </a:rPr>
              <a:t>(m) = c.</a:t>
            </a:r>
            <a:endParaRPr lang="en-US" dirty="0"/>
          </a:p>
        </p:txBody>
      </p:sp>
      <p:grpSp>
        <p:nvGrpSpPr>
          <p:cNvPr id="27" name="Group 26"/>
          <p:cNvGrpSpPr/>
          <p:nvPr/>
        </p:nvGrpSpPr>
        <p:grpSpPr>
          <a:xfrm>
            <a:off x="4060256" y="3047911"/>
            <a:ext cx="3011666" cy="3556613"/>
            <a:chOff x="10116406" y="2545359"/>
            <a:chExt cx="1631088" cy="2387296"/>
          </a:xfrm>
        </p:grpSpPr>
        <p:pic>
          <p:nvPicPr>
            <p:cNvPr id="28" name="Picture 27"/>
            <p:cNvPicPr>
              <a:picLocks noChangeAspect="1"/>
            </p:cNvPicPr>
            <p:nvPr/>
          </p:nvPicPr>
          <p:blipFill>
            <a:blip r:embed="rId3"/>
            <a:stretch>
              <a:fillRect/>
            </a:stretch>
          </p:blipFill>
          <p:spPr>
            <a:xfrm>
              <a:off x="10116406" y="2790220"/>
              <a:ext cx="1564111" cy="2142435"/>
            </a:xfrm>
            <a:prstGeom prst="rect">
              <a:avLst/>
            </a:prstGeom>
            <a:noFill/>
            <a:ln w="190500" cap="sq">
              <a:solidFill>
                <a:srgbClr val="FFFF99"/>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9" name="Oval 28"/>
            <p:cNvSpPr/>
            <p:nvPr/>
          </p:nvSpPr>
          <p:spPr>
            <a:xfrm>
              <a:off x="10620463" y="2545359"/>
              <a:ext cx="432048" cy="369332"/>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rot="21225297">
              <a:off x="10155723" y="2951458"/>
              <a:ext cx="1591771" cy="1797316"/>
            </a:xfrm>
            <a:prstGeom prst="rect">
              <a:avLst/>
            </a:prstGeom>
            <a:noFill/>
          </p:spPr>
          <p:txBody>
            <a:bodyPr wrap="square" rtlCol="0">
              <a:spAutoFit/>
            </a:bodyPr>
            <a:lstStyle/>
            <a:p>
              <a:r>
                <a:rPr lang="en-US" sz="2400" dirty="0" smtClean="0">
                  <a:latin typeface="Bradley Hand" charset="0"/>
                  <a:ea typeface="Bradley Hand" charset="0"/>
                  <a:cs typeface="Bradley Hand" charset="0"/>
                </a:rPr>
                <a:t>-Easy to check (</a:t>
              </a:r>
              <a:r>
                <a:rPr lang="en-US" sz="2400" dirty="0" err="1" smtClean="0">
                  <a:latin typeface="Bradley Hand" charset="0"/>
                  <a:ea typeface="Bradley Hand" charset="0"/>
                  <a:cs typeface="Bradley Hand" charset="0"/>
                </a:rPr>
                <a:t>i</a:t>
              </a:r>
              <a:r>
                <a:rPr lang="en-US" sz="2400" dirty="0" smtClean="0">
                  <a:latin typeface="Bradley Hand" charset="0"/>
                  <a:ea typeface="Bradley Hand" charset="0"/>
                  <a:cs typeface="Bradley Hand" charset="0"/>
                </a:rPr>
                <a:t>) and (ii). </a:t>
              </a:r>
            </a:p>
            <a:p>
              <a:r>
                <a:rPr lang="en-US" sz="2400" dirty="0" smtClean="0">
                  <a:latin typeface="Bradley Hand" charset="0"/>
                  <a:ea typeface="Bradley Hand" charset="0"/>
                  <a:cs typeface="Bradley Hand" charset="0"/>
                </a:rPr>
                <a:t>-No need of any probability calculation unlike original perfect security definition</a:t>
              </a:r>
              <a:endParaRPr lang="en-US" sz="2400" dirty="0">
                <a:latin typeface="Bradley Hand" charset="0"/>
                <a:ea typeface="Bradley Hand" charset="0"/>
                <a:cs typeface="Bradley Hand" charset="0"/>
              </a:endParaRPr>
            </a:p>
          </p:txBody>
        </p:sp>
      </p:grpSp>
    </p:spTree>
    <p:extLst>
      <p:ext uri="{BB962C8B-B14F-4D97-AF65-F5344CB8AC3E}">
        <p14:creationId xmlns:p14="http://schemas.microsoft.com/office/powerpoint/2010/main" val="94548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144016" y="44624"/>
            <a:ext cx="9324528" cy="648072"/>
          </a:xfrm>
          <a:prstGeom prst="rect">
            <a:avLst/>
          </a:prstGeom>
        </p:spPr>
        <p:txBody>
          <a:bodyPr/>
          <a:lstStyle/>
          <a:p>
            <a:pPr algn="ctr">
              <a:defRPr/>
            </a:pPr>
            <a:r>
              <a:rPr lang="en-US" sz="3000" kern="0" dirty="0" smtClean="0">
                <a:solidFill>
                  <a:srgbClr val="009900"/>
                </a:solidFill>
                <a:latin typeface="Chalkboard"/>
                <a:ea typeface="+mj-ea"/>
                <a:cs typeface="+mj-cs"/>
              </a:rPr>
              <a:t>Perfect Secrecy: Equivalent Definitions</a:t>
            </a:r>
          </a:p>
        </p:txBody>
      </p:sp>
      <p:sp>
        <p:nvSpPr>
          <p:cNvPr id="93" name="Text Box 7"/>
          <p:cNvSpPr txBox="1">
            <a:spLocks noChangeArrowheads="1"/>
          </p:cNvSpPr>
          <p:nvPr/>
        </p:nvSpPr>
        <p:spPr bwMode="auto">
          <a:xfrm>
            <a:off x="4860032" y="884039"/>
            <a:ext cx="4176464" cy="846386"/>
          </a:xfrm>
          <a:prstGeom prst="rect">
            <a:avLst/>
          </a:prstGeom>
          <a:solidFill>
            <a:srgbClr val="92D050"/>
          </a:solidFill>
          <a:ln w="19050">
            <a:solidFill>
              <a:schemeClr val="tx1"/>
            </a:solidFill>
            <a:miter lim="800000"/>
            <a:headEnd/>
            <a:tailEnd/>
          </a:ln>
        </p:spPr>
        <p:txBody>
          <a:bodyPr wrap="square">
            <a:spAutoFit/>
          </a:bodyPr>
          <a:lstStyle/>
          <a:p>
            <a:pPr marL="457200" indent="-457200">
              <a:spcBef>
                <a:spcPct val="50000"/>
              </a:spcBef>
            </a:pPr>
            <a:r>
              <a:rPr lang="en-US" sz="1400" dirty="0" smtClean="0">
                <a:latin typeface="Chalkboard"/>
              </a:rPr>
              <a:t>Definition II: For every probability </a:t>
            </a:r>
            <a:r>
              <a:rPr lang="en-US" sz="1400" dirty="0" err="1" smtClean="0">
                <a:latin typeface="Chalkboard"/>
              </a:rPr>
              <a:t>dist</a:t>
            </a:r>
            <a:r>
              <a:rPr lang="en-US" sz="1400" dirty="0" smtClean="0">
                <a:latin typeface="Chalkboard"/>
              </a:rPr>
              <a:t> over </a:t>
            </a:r>
            <a:r>
              <a:rPr lang="en-US" sz="1400" dirty="0">
                <a:latin typeface="Brush Script MT" panose="03060802040406070304" pitchFamily="66" charset="0"/>
                <a:ea typeface="Symbol" charset="2"/>
                <a:cs typeface="Symbol" charset="2"/>
                <a:sym typeface="Symbol"/>
              </a:rPr>
              <a:t>M</a:t>
            </a:r>
            <a:r>
              <a:rPr lang="en-US" sz="1400" dirty="0" smtClean="0">
                <a:latin typeface="Chalkboard"/>
              </a:rPr>
              <a:t> </a:t>
            </a:r>
            <a:endParaRPr lang="en-US" sz="1400" dirty="0">
              <a:latin typeface="Chalkboard"/>
            </a:endParaRPr>
          </a:p>
          <a:p>
            <a:pPr marL="457200" indent="-457200">
              <a:spcBef>
                <a:spcPct val="50000"/>
              </a:spcBef>
            </a:pPr>
            <a:r>
              <a:rPr lang="en-US" sz="1400" dirty="0" err="1" smtClean="0">
                <a:latin typeface="Chalkboard"/>
              </a:rPr>
              <a:t>Pr</a:t>
            </a:r>
            <a:r>
              <a:rPr lang="en-US" sz="1400" dirty="0" smtClean="0">
                <a:latin typeface="Chalkboard"/>
              </a:rPr>
              <a:t>[</a:t>
            </a:r>
            <a:r>
              <a:rPr lang="en-US" sz="1400" dirty="0" smtClean="0">
                <a:latin typeface="Chalkboard"/>
                <a:ea typeface="Britannic Bold" charset="0"/>
                <a:cs typeface="Britannic Bold" charset="0"/>
              </a:rPr>
              <a:t>C</a:t>
            </a:r>
            <a:r>
              <a:rPr lang="en-US" sz="1400" dirty="0" smtClean="0">
                <a:latin typeface="Chalkboard"/>
              </a:rPr>
              <a:t> </a:t>
            </a:r>
            <a:r>
              <a:rPr lang="en-US" sz="1400" dirty="0">
                <a:latin typeface="Chalkboard"/>
              </a:rPr>
              <a:t>= c | </a:t>
            </a:r>
            <a:r>
              <a:rPr lang="en-US" sz="1400" dirty="0">
                <a:latin typeface="Chalkboard"/>
                <a:ea typeface="Britannic Bold" charset="0"/>
                <a:cs typeface="Britannic Bold" charset="0"/>
              </a:rPr>
              <a:t>M</a:t>
            </a:r>
            <a:r>
              <a:rPr lang="en-US" sz="1400" dirty="0">
                <a:latin typeface="Chalkboard"/>
              </a:rPr>
              <a:t>  = m</a:t>
            </a:r>
            <a:r>
              <a:rPr lang="en-US" sz="1400" baseline="-25000" dirty="0">
                <a:latin typeface="Chalkboard"/>
              </a:rPr>
              <a:t>0</a:t>
            </a:r>
            <a:r>
              <a:rPr lang="en-US" sz="1400" dirty="0">
                <a:latin typeface="Chalkboard"/>
              </a:rPr>
              <a:t>]  = </a:t>
            </a:r>
            <a:r>
              <a:rPr lang="en-US" sz="1400" dirty="0" err="1">
                <a:latin typeface="Chalkboard"/>
              </a:rPr>
              <a:t>Pr</a:t>
            </a:r>
            <a:r>
              <a:rPr lang="en-US" sz="1400" dirty="0">
                <a:latin typeface="Chalkboard"/>
              </a:rPr>
              <a:t> [</a:t>
            </a:r>
            <a:r>
              <a:rPr lang="en-US" sz="1400" dirty="0">
                <a:latin typeface="Chalkboard"/>
                <a:ea typeface="Britannic Bold" charset="0"/>
                <a:cs typeface="Britannic Bold" charset="0"/>
              </a:rPr>
              <a:t>C</a:t>
            </a:r>
            <a:r>
              <a:rPr lang="en-US" sz="1400" dirty="0">
                <a:latin typeface="Chalkboard"/>
              </a:rPr>
              <a:t> = c | </a:t>
            </a:r>
            <a:r>
              <a:rPr lang="en-US" sz="1400" dirty="0">
                <a:latin typeface="Chalkboard"/>
                <a:ea typeface="Britannic Bold" charset="0"/>
                <a:cs typeface="Britannic Bold" charset="0"/>
              </a:rPr>
              <a:t>M</a:t>
            </a:r>
            <a:r>
              <a:rPr lang="en-US" sz="1400" dirty="0">
                <a:latin typeface="Chalkboard"/>
              </a:rPr>
              <a:t>  = m</a:t>
            </a:r>
            <a:r>
              <a:rPr lang="en-US" sz="1400" baseline="-25000" dirty="0">
                <a:latin typeface="Chalkboard"/>
              </a:rPr>
              <a:t>1</a:t>
            </a:r>
            <a:r>
              <a:rPr lang="en-US" sz="1400" dirty="0" smtClean="0">
                <a:latin typeface="Chalkboard"/>
              </a:rPr>
              <a:t>]              </a:t>
            </a:r>
            <a:r>
              <a:rPr lang="en-US" sz="1400" dirty="0" smtClean="0">
                <a:latin typeface="Chalkboard"/>
                <a:sym typeface="Symbol"/>
              </a:rPr>
              <a:t> </a:t>
            </a:r>
            <a:r>
              <a:rPr lang="en-US" sz="1400" dirty="0">
                <a:latin typeface="Chalkboard"/>
                <a:sym typeface="Symbol"/>
              </a:rPr>
              <a:t>m</a:t>
            </a:r>
            <a:r>
              <a:rPr lang="en-US" sz="1400" baseline="-25000" dirty="0">
                <a:latin typeface="Chalkboard"/>
                <a:sym typeface="Symbol"/>
              </a:rPr>
              <a:t>0</a:t>
            </a:r>
            <a:r>
              <a:rPr lang="en-US" sz="1400" dirty="0">
                <a:latin typeface="Chalkboard"/>
                <a:sym typeface="Symbol"/>
              </a:rPr>
              <a:t>, m</a:t>
            </a:r>
            <a:r>
              <a:rPr lang="en-US" sz="1400" baseline="-25000" dirty="0">
                <a:latin typeface="Chalkboard"/>
                <a:sym typeface="Symbol"/>
              </a:rPr>
              <a:t>1</a:t>
            </a:r>
            <a:r>
              <a:rPr lang="en-US" sz="1400" dirty="0">
                <a:latin typeface="Chalkboard"/>
                <a:sym typeface="Symbol"/>
              </a:rPr>
              <a:t>  </a:t>
            </a:r>
            <a:r>
              <a:rPr lang="en-US" sz="1400" dirty="0">
                <a:latin typeface="Brush Script MT" panose="03060802040406070304" pitchFamily="66" charset="0"/>
                <a:ea typeface="Symbol" charset="2"/>
                <a:cs typeface="Symbol" charset="2"/>
                <a:sym typeface="Symbol"/>
              </a:rPr>
              <a:t>M</a:t>
            </a:r>
            <a:r>
              <a:rPr lang="en-US" sz="1400" dirty="0">
                <a:latin typeface="Chalkboard"/>
                <a:sym typeface="Symbol"/>
              </a:rPr>
              <a:t>, c  </a:t>
            </a:r>
            <a:r>
              <a:rPr lang="en-US" sz="1400" dirty="0">
                <a:latin typeface="Brush Script MT" panose="03060802040406070304" pitchFamily="66" charset="0"/>
                <a:sym typeface="Symbol"/>
              </a:rPr>
              <a:t>C</a:t>
            </a:r>
            <a:r>
              <a:rPr lang="en-US" sz="1400" dirty="0">
                <a:latin typeface="Chalkboard"/>
                <a:sym typeface="Symbol"/>
              </a:rPr>
              <a:t> </a:t>
            </a:r>
            <a:endParaRPr lang="en-US" sz="1400" dirty="0">
              <a:latin typeface="Chalkboard"/>
            </a:endParaRPr>
          </a:p>
        </p:txBody>
      </p:sp>
      <p:sp>
        <p:nvSpPr>
          <p:cNvPr id="86" name="Text Box 7"/>
          <p:cNvSpPr txBox="1">
            <a:spLocks noChangeArrowheads="1"/>
          </p:cNvSpPr>
          <p:nvPr/>
        </p:nvSpPr>
        <p:spPr bwMode="auto">
          <a:xfrm>
            <a:off x="35496" y="836712"/>
            <a:ext cx="4104456" cy="846386"/>
          </a:xfrm>
          <a:prstGeom prst="rect">
            <a:avLst/>
          </a:prstGeom>
          <a:solidFill>
            <a:srgbClr val="D2F5FA"/>
          </a:solidFill>
          <a:ln w="19050">
            <a:solidFill>
              <a:schemeClr val="tx1"/>
            </a:solidFill>
            <a:miter lim="800000"/>
            <a:headEnd/>
            <a:tailEnd/>
          </a:ln>
        </p:spPr>
        <p:txBody>
          <a:bodyPr wrap="square">
            <a:spAutoFit/>
          </a:bodyPr>
          <a:lstStyle/>
          <a:p>
            <a:pPr marL="457200" indent="-457200">
              <a:spcBef>
                <a:spcPct val="50000"/>
              </a:spcBef>
            </a:pPr>
            <a:r>
              <a:rPr lang="en-US" sz="1400" dirty="0" smtClean="0">
                <a:latin typeface="Chalkboard"/>
              </a:rPr>
              <a:t>Definition I: For every probability </a:t>
            </a:r>
            <a:r>
              <a:rPr lang="en-US" sz="1400" dirty="0" err="1" smtClean="0">
                <a:latin typeface="Chalkboard"/>
              </a:rPr>
              <a:t>dist</a:t>
            </a:r>
            <a:r>
              <a:rPr lang="en-US" sz="1400" dirty="0" smtClean="0">
                <a:latin typeface="Chalkboard"/>
              </a:rPr>
              <a:t> over </a:t>
            </a:r>
            <a:r>
              <a:rPr lang="en-US" sz="1400" dirty="0">
                <a:latin typeface="Brush Script MT" panose="03060802040406070304" pitchFamily="66" charset="0"/>
                <a:ea typeface="Symbol" charset="2"/>
                <a:cs typeface="Symbol" charset="2"/>
                <a:sym typeface="Symbol"/>
              </a:rPr>
              <a:t>M</a:t>
            </a:r>
            <a:r>
              <a:rPr lang="en-US" sz="1400" dirty="0" smtClean="0">
                <a:latin typeface="Chalkboard"/>
              </a:rPr>
              <a:t> </a:t>
            </a:r>
          </a:p>
          <a:p>
            <a:pPr marL="457200" indent="-457200">
              <a:spcBef>
                <a:spcPct val="50000"/>
              </a:spcBef>
            </a:pPr>
            <a:r>
              <a:rPr lang="en-US" sz="1400" dirty="0" err="1" smtClean="0">
                <a:latin typeface="Chalkboard"/>
              </a:rPr>
              <a:t>Pr</a:t>
            </a:r>
            <a:r>
              <a:rPr lang="en-US" sz="1400" dirty="0" smtClean="0">
                <a:latin typeface="Chalkboard"/>
              </a:rPr>
              <a:t>[</a:t>
            </a:r>
            <a:r>
              <a:rPr lang="en-US" sz="1400" dirty="0" smtClean="0">
                <a:latin typeface="Chalkboard"/>
                <a:ea typeface="Britannic Bold" charset="0"/>
                <a:cs typeface="Britannic Bold" charset="0"/>
              </a:rPr>
              <a:t>M</a:t>
            </a:r>
            <a:r>
              <a:rPr lang="en-US" sz="1400" dirty="0" smtClean="0">
                <a:latin typeface="Chalkboard"/>
              </a:rPr>
              <a:t>  </a:t>
            </a:r>
            <a:r>
              <a:rPr lang="en-US" sz="1400" dirty="0">
                <a:latin typeface="Chalkboard"/>
              </a:rPr>
              <a:t>= m | </a:t>
            </a:r>
            <a:r>
              <a:rPr lang="en-US" sz="1400" dirty="0">
                <a:latin typeface="Chalkboard"/>
                <a:ea typeface="Britannic Bold" charset="0"/>
                <a:cs typeface="Britannic Bold" charset="0"/>
              </a:rPr>
              <a:t>C</a:t>
            </a:r>
            <a:r>
              <a:rPr lang="en-US" sz="1400" dirty="0">
                <a:latin typeface="Chalkboard"/>
              </a:rPr>
              <a:t>  = c] = </a:t>
            </a:r>
            <a:r>
              <a:rPr lang="en-US" sz="1400" dirty="0" err="1">
                <a:latin typeface="Chalkboard"/>
              </a:rPr>
              <a:t>Pr</a:t>
            </a:r>
            <a:r>
              <a:rPr lang="en-US" sz="1400" dirty="0">
                <a:latin typeface="Chalkboard"/>
              </a:rPr>
              <a:t> [</a:t>
            </a:r>
            <a:r>
              <a:rPr lang="en-US" sz="1400" dirty="0">
                <a:latin typeface="Chalkboard"/>
                <a:ea typeface="Britannic Bold" charset="0"/>
                <a:cs typeface="Britannic Bold" charset="0"/>
              </a:rPr>
              <a:t>M</a:t>
            </a:r>
            <a:r>
              <a:rPr lang="en-US" sz="1400" dirty="0">
                <a:latin typeface="Chalkboard"/>
              </a:rPr>
              <a:t>  = m] </a:t>
            </a:r>
            <a:r>
              <a:rPr lang="en-US" sz="1400" dirty="0" smtClean="0">
                <a:latin typeface="Chalkboard"/>
              </a:rPr>
              <a:t>                          </a:t>
            </a:r>
            <a:r>
              <a:rPr lang="en-US" sz="1400" dirty="0" smtClean="0">
                <a:latin typeface="Chalkboard"/>
                <a:sym typeface="Symbol"/>
              </a:rPr>
              <a:t> </a:t>
            </a:r>
            <a:r>
              <a:rPr lang="en-US" sz="1400" dirty="0">
                <a:latin typeface="Chalkboard"/>
                <a:sym typeface="Symbol"/>
              </a:rPr>
              <a:t>m  </a:t>
            </a:r>
            <a:r>
              <a:rPr lang="en-US" sz="1400" dirty="0">
                <a:latin typeface="Brush Script MT" panose="03060802040406070304" pitchFamily="66" charset="0"/>
                <a:ea typeface="Symbol" charset="2"/>
                <a:cs typeface="Symbol" charset="2"/>
                <a:sym typeface="Symbol"/>
              </a:rPr>
              <a:t>M</a:t>
            </a:r>
            <a:r>
              <a:rPr lang="en-US" sz="1400" dirty="0">
                <a:latin typeface="Chalkboard"/>
                <a:sym typeface="Symbol"/>
              </a:rPr>
              <a:t>, c  </a:t>
            </a:r>
            <a:r>
              <a:rPr lang="en-US" sz="1400" dirty="0">
                <a:latin typeface="Brush Script MT" panose="03060802040406070304" pitchFamily="66" charset="0"/>
                <a:sym typeface="Symbol"/>
              </a:rPr>
              <a:t>C</a:t>
            </a:r>
            <a:r>
              <a:rPr lang="en-US" sz="1400" dirty="0">
                <a:latin typeface="Chalkboard"/>
              </a:rPr>
              <a:t>  </a:t>
            </a:r>
          </a:p>
        </p:txBody>
      </p:sp>
      <p:cxnSp>
        <p:nvCxnSpPr>
          <p:cNvPr id="97" name="Straight Arrow Connector 96"/>
          <p:cNvCxnSpPr/>
          <p:nvPr/>
        </p:nvCxnSpPr>
        <p:spPr>
          <a:xfrm>
            <a:off x="4283968" y="1226369"/>
            <a:ext cx="485800" cy="0"/>
          </a:xfrm>
          <a:prstGeom prst="straightConnector1">
            <a:avLst/>
          </a:prstGeom>
          <a:ln>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a:off x="4289596" y="1442393"/>
            <a:ext cx="480172" cy="0"/>
          </a:xfrm>
          <a:prstGeom prst="straightConnector1">
            <a:avLst/>
          </a:prstGeom>
          <a:ln>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rot="15778490" flipH="1">
            <a:off x="3153358" y="1845874"/>
            <a:ext cx="391355" cy="384727"/>
          </a:xfrm>
          <a:prstGeom prst="straightConnector1">
            <a:avLst/>
          </a:prstGeom>
          <a:ln>
            <a:solidFill>
              <a:srgbClr val="0BC1E5"/>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a:off x="2771801" y="1855275"/>
            <a:ext cx="472440" cy="350723"/>
          </a:xfrm>
          <a:prstGeom prst="straightConnector1">
            <a:avLst/>
          </a:prstGeom>
          <a:ln>
            <a:solidFill>
              <a:srgbClr val="0BC1E5"/>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88" name="Text Box 7"/>
          <p:cNvSpPr txBox="1">
            <a:spLocks noChangeArrowheads="1"/>
          </p:cNvSpPr>
          <p:nvPr/>
        </p:nvSpPr>
        <p:spPr bwMode="auto">
          <a:xfrm>
            <a:off x="2123728" y="2432502"/>
            <a:ext cx="4896544" cy="954107"/>
          </a:xfrm>
          <a:prstGeom prst="rect">
            <a:avLst/>
          </a:prstGeom>
          <a:solidFill>
            <a:srgbClr val="00B0F0"/>
          </a:solidFill>
          <a:ln w="19050">
            <a:solidFill>
              <a:schemeClr val="tx1"/>
            </a:solidFill>
            <a:miter lim="800000"/>
            <a:headEnd/>
            <a:tailEnd/>
          </a:ln>
        </p:spPr>
        <p:txBody>
          <a:bodyPr wrap="square">
            <a:spAutoFit/>
          </a:bodyPr>
          <a:lstStyle/>
          <a:p>
            <a:pPr marL="457200" indent="-457200">
              <a:spcBef>
                <a:spcPct val="50000"/>
              </a:spcBef>
            </a:pPr>
            <a:r>
              <a:rPr lang="en-US" sz="1400" dirty="0" smtClean="0">
                <a:solidFill>
                  <a:schemeClr val="bg1"/>
                </a:solidFill>
                <a:latin typeface="Chalkboard"/>
              </a:rPr>
              <a:t>Definition III: For every probability distribution over </a:t>
            </a:r>
            <a:r>
              <a:rPr lang="en-US" sz="1400" dirty="0">
                <a:solidFill>
                  <a:schemeClr val="bg1"/>
                </a:solidFill>
                <a:latin typeface="Brush Script MT" panose="03060802040406070304" pitchFamily="66" charset="0"/>
                <a:ea typeface="Symbol" charset="2"/>
                <a:cs typeface="Symbol" charset="2"/>
                <a:sym typeface="Symbol"/>
              </a:rPr>
              <a:t>M</a:t>
            </a:r>
            <a:r>
              <a:rPr lang="en-US" sz="1400" dirty="0" smtClean="0">
                <a:solidFill>
                  <a:schemeClr val="bg1"/>
                </a:solidFill>
                <a:latin typeface="Chalkboard"/>
              </a:rPr>
              <a:t> </a:t>
            </a:r>
          </a:p>
          <a:p>
            <a:pPr marL="400050" indent="-400050">
              <a:buAutoNum type="romanLcParenBoth"/>
            </a:pPr>
            <a:r>
              <a:rPr lang="en-US" sz="1400" dirty="0" smtClean="0">
                <a:solidFill>
                  <a:schemeClr val="bg1"/>
                </a:solidFill>
                <a:latin typeface="Chalkboard" charset="0"/>
                <a:ea typeface="Chalkboard" charset="0"/>
                <a:cs typeface="Chalkboard" charset="0"/>
              </a:rPr>
              <a:t>Every </a:t>
            </a:r>
            <a:r>
              <a:rPr lang="en-US" sz="1400" dirty="0">
                <a:solidFill>
                  <a:schemeClr val="bg1"/>
                </a:solidFill>
                <a:latin typeface="Chalkboard" charset="0"/>
                <a:ea typeface="Chalkboard" charset="0"/>
                <a:cs typeface="Chalkboard" charset="0"/>
              </a:rPr>
              <a:t>key k is chosen with probability </a:t>
            </a:r>
            <a:r>
              <a:rPr lang="en-US" sz="1400" b="1" dirty="0">
                <a:solidFill>
                  <a:schemeClr val="bg1"/>
                </a:solidFill>
                <a:latin typeface="Chalkboard" charset="0"/>
                <a:ea typeface="Chalkboard" charset="0"/>
                <a:cs typeface="Chalkboard" charset="0"/>
              </a:rPr>
              <a:t>1/ | </a:t>
            </a:r>
            <a:r>
              <a:rPr lang="en-US" sz="1400" b="1" dirty="0">
                <a:solidFill>
                  <a:schemeClr val="bg1"/>
                </a:solidFill>
                <a:latin typeface="Brush Script MT" charset="0"/>
                <a:ea typeface="Brush Script MT" charset="0"/>
                <a:cs typeface="Brush Script MT" charset="0"/>
              </a:rPr>
              <a:t>K </a:t>
            </a:r>
            <a:r>
              <a:rPr lang="en-US" sz="1400" b="1" dirty="0" smtClean="0">
                <a:solidFill>
                  <a:schemeClr val="bg1"/>
                </a:solidFill>
                <a:latin typeface="Chalkboard" charset="0"/>
                <a:ea typeface="Chalkboard" charset="0"/>
                <a:cs typeface="Chalkboard" charset="0"/>
              </a:rPr>
              <a:t>|</a:t>
            </a:r>
          </a:p>
          <a:p>
            <a:pPr marL="400050" indent="-400050">
              <a:buFontTx/>
              <a:buAutoNum type="romanLcParenBoth"/>
            </a:pPr>
            <a:r>
              <a:rPr lang="en-US" sz="1400" dirty="0" smtClean="0">
                <a:solidFill>
                  <a:schemeClr val="bg1"/>
                </a:solidFill>
                <a:latin typeface="Chalkboard" charset="0"/>
                <a:ea typeface="Chalkboard" charset="0"/>
                <a:cs typeface="Chalkboard" charset="0"/>
              </a:rPr>
              <a:t>For </a:t>
            </a:r>
            <a:r>
              <a:rPr lang="en-US" sz="1400" dirty="0">
                <a:solidFill>
                  <a:schemeClr val="bg1"/>
                </a:solidFill>
                <a:latin typeface="Chalkboard" charset="0"/>
                <a:ea typeface="Chalkboard" charset="0"/>
                <a:cs typeface="Chalkboard" charset="0"/>
              </a:rPr>
              <a:t>every m in </a:t>
            </a:r>
            <a:r>
              <a:rPr lang="en-US" sz="1400" dirty="0">
                <a:solidFill>
                  <a:schemeClr val="bg1"/>
                </a:solidFill>
                <a:latin typeface="Brush Script MT" charset="0"/>
                <a:ea typeface="Brush Script MT" charset="0"/>
                <a:cs typeface="Brush Script MT" charset="0"/>
                <a:sym typeface="Symbol"/>
              </a:rPr>
              <a:t>M  </a:t>
            </a:r>
            <a:r>
              <a:rPr lang="en-US" sz="1400" dirty="0">
                <a:solidFill>
                  <a:schemeClr val="bg1"/>
                </a:solidFill>
                <a:latin typeface="Chalkboard" charset="0"/>
                <a:ea typeface="Chalkboard" charset="0"/>
                <a:cs typeface="Chalkboard" charset="0"/>
                <a:sym typeface="Symbol"/>
              </a:rPr>
              <a:t>and every c in </a:t>
            </a:r>
            <a:r>
              <a:rPr lang="en-US" sz="1400" dirty="0">
                <a:solidFill>
                  <a:schemeClr val="bg1"/>
                </a:solidFill>
                <a:latin typeface="Brush Script MT" charset="0"/>
                <a:ea typeface="Brush Script MT" charset="0"/>
                <a:cs typeface="Brush Script MT" charset="0"/>
                <a:sym typeface="Symbol"/>
              </a:rPr>
              <a:t>C,  </a:t>
            </a:r>
            <a:r>
              <a:rPr lang="en-US" sz="1400" dirty="0">
                <a:solidFill>
                  <a:schemeClr val="bg1"/>
                </a:solidFill>
                <a:latin typeface="Chalkboard" charset="0"/>
                <a:ea typeface="Chalkboard" charset="0"/>
                <a:cs typeface="Chalkboard" charset="0"/>
                <a:sym typeface="Symbol"/>
              </a:rPr>
              <a:t>there is a </a:t>
            </a:r>
            <a:r>
              <a:rPr lang="en-US" sz="1400" b="1" dirty="0">
                <a:solidFill>
                  <a:schemeClr val="bg1"/>
                </a:solidFill>
                <a:latin typeface="Chalkboard" charset="0"/>
                <a:ea typeface="Chalkboard" charset="0"/>
                <a:cs typeface="Chalkboard" charset="0"/>
                <a:sym typeface="Symbol"/>
              </a:rPr>
              <a:t>unique</a:t>
            </a:r>
            <a:r>
              <a:rPr lang="en-US" sz="1400" dirty="0">
                <a:solidFill>
                  <a:schemeClr val="bg1"/>
                </a:solidFill>
                <a:latin typeface="Chalkboard" charset="0"/>
                <a:ea typeface="Chalkboard" charset="0"/>
                <a:cs typeface="Chalkboard" charset="0"/>
                <a:sym typeface="Symbol"/>
              </a:rPr>
              <a:t> </a:t>
            </a:r>
            <a:r>
              <a:rPr lang="en-US" sz="1400" dirty="0">
                <a:solidFill>
                  <a:schemeClr val="bg1"/>
                </a:solidFill>
                <a:latin typeface="Chalkboard" charset="0"/>
                <a:ea typeface="Chalkboard" charset="0"/>
                <a:cs typeface="Chalkboard" charset="0"/>
              </a:rPr>
              <a:t>key k </a:t>
            </a:r>
            <a:r>
              <a:rPr lang="en-US" sz="1400" dirty="0" err="1">
                <a:solidFill>
                  <a:schemeClr val="bg1"/>
                </a:solidFill>
                <a:latin typeface="Chalkboard" charset="0"/>
                <a:ea typeface="Chalkboard" charset="0"/>
                <a:cs typeface="Chalkboard" charset="0"/>
              </a:rPr>
              <a:t>s.t.</a:t>
            </a:r>
            <a:r>
              <a:rPr lang="en-US" sz="1400" dirty="0">
                <a:solidFill>
                  <a:schemeClr val="bg1"/>
                </a:solidFill>
                <a:latin typeface="Chalkboard" charset="0"/>
                <a:ea typeface="Chalkboard" charset="0"/>
                <a:cs typeface="Chalkboard" charset="0"/>
              </a:rPr>
              <a:t>  </a:t>
            </a:r>
            <a:r>
              <a:rPr lang="en-US" sz="1400" dirty="0" err="1">
                <a:solidFill>
                  <a:schemeClr val="bg1"/>
                </a:solidFill>
                <a:latin typeface="Chalkboard" charset="0"/>
                <a:ea typeface="Chalkboard" charset="0"/>
                <a:cs typeface="Chalkboard" charset="0"/>
              </a:rPr>
              <a:t>Enc</a:t>
            </a:r>
            <a:r>
              <a:rPr lang="en-US" sz="1400" baseline="-25000" dirty="0" err="1">
                <a:solidFill>
                  <a:schemeClr val="bg1"/>
                </a:solidFill>
                <a:latin typeface="Chalkboard" charset="0"/>
                <a:ea typeface="Chalkboard" charset="0"/>
                <a:cs typeface="Chalkboard" charset="0"/>
              </a:rPr>
              <a:t>k</a:t>
            </a:r>
            <a:r>
              <a:rPr lang="en-US" sz="1400" dirty="0">
                <a:solidFill>
                  <a:schemeClr val="bg1"/>
                </a:solidFill>
                <a:latin typeface="Chalkboard" charset="0"/>
                <a:ea typeface="Chalkboard" charset="0"/>
                <a:cs typeface="Chalkboard" charset="0"/>
              </a:rPr>
              <a:t>(m) = c</a:t>
            </a:r>
            <a:r>
              <a:rPr lang="en-US" sz="1400" dirty="0" smtClean="0">
                <a:solidFill>
                  <a:schemeClr val="bg1"/>
                </a:solidFill>
                <a:latin typeface="Chalkboard" charset="0"/>
                <a:ea typeface="Chalkboard" charset="0"/>
                <a:cs typeface="Chalkboard" charset="0"/>
              </a:rPr>
              <a:t>.</a:t>
            </a:r>
            <a:endParaRPr lang="en-US" sz="1400" dirty="0">
              <a:solidFill>
                <a:schemeClr val="bg1"/>
              </a:solidFill>
            </a:endParaRPr>
          </a:p>
        </p:txBody>
      </p:sp>
    </p:spTree>
    <p:extLst>
      <p:ext uri="{BB962C8B-B14F-4D97-AF65-F5344CB8AC3E}">
        <p14:creationId xmlns:p14="http://schemas.microsoft.com/office/powerpoint/2010/main" val="3380866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496" y="1772816"/>
            <a:ext cx="9036496" cy="324036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a:endParaRPr>
          </a:p>
        </p:txBody>
      </p:sp>
      <p:sp>
        <p:nvSpPr>
          <p:cNvPr id="20" name="Rectangle 2"/>
          <p:cNvSpPr txBox="1">
            <a:spLocks noChangeArrowheads="1"/>
          </p:cNvSpPr>
          <p:nvPr/>
        </p:nvSpPr>
        <p:spPr>
          <a:xfrm>
            <a:off x="-144016" y="-27384"/>
            <a:ext cx="9324528" cy="648072"/>
          </a:xfrm>
          <a:prstGeom prst="rect">
            <a:avLst/>
          </a:prstGeom>
        </p:spPr>
        <p:txBody>
          <a:bodyPr/>
          <a:lstStyle/>
          <a:p>
            <a:pPr algn="ctr">
              <a:defRPr/>
            </a:pPr>
            <a:r>
              <a:rPr lang="en-US" sz="3000" kern="0" dirty="0" smtClean="0">
                <a:solidFill>
                  <a:srgbClr val="009900"/>
                </a:solidFill>
                <a:latin typeface="Chalkboard"/>
                <a:ea typeface="+mj-ea"/>
                <a:cs typeface="+mj-cs"/>
              </a:rPr>
              <a:t>Perfect Secrecy as an </a:t>
            </a:r>
            <a:r>
              <a:rPr lang="en-US" sz="3000" kern="0" dirty="0" err="1" smtClean="0">
                <a:solidFill>
                  <a:srgbClr val="009900"/>
                </a:solidFill>
                <a:latin typeface="Chalkboard"/>
                <a:ea typeface="+mj-ea"/>
                <a:cs typeface="+mj-cs"/>
              </a:rPr>
              <a:t>Indistinguishability</a:t>
            </a:r>
            <a:r>
              <a:rPr lang="en-US" sz="3000" kern="0" dirty="0" smtClean="0">
                <a:solidFill>
                  <a:srgbClr val="009900"/>
                </a:solidFill>
                <a:latin typeface="Chalkboard"/>
                <a:ea typeface="+mj-ea"/>
                <a:cs typeface="+mj-cs"/>
              </a:rPr>
              <a:t> game</a:t>
            </a:r>
          </a:p>
        </p:txBody>
      </p:sp>
      <p:sp>
        <p:nvSpPr>
          <p:cNvPr id="29" name="Text Box 7"/>
          <p:cNvSpPr txBox="1">
            <a:spLocks noChangeArrowheads="1"/>
          </p:cNvSpPr>
          <p:nvPr/>
        </p:nvSpPr>
        <p:spPr bwMode="auto">
          <a:xfrm>
            <a:off x="323528" y="764704"/>
            <a:ext cx="8352928" cy="369332"/>
          </a:xfrm>
          <a:prstGeom prst="rect">
            <a:avLst/>
          </a:prstGeom>
          <a:noFill/>
          <a:ln w="9525">
            <a:noFill/>
            <a:miter lim="800000"/>
            <a:headEnd/>
            <a:tailEnd/>
          </a:ln>
        </p:spPr>
        <p:txBody>
          <a:bodyPr wrap="square">
            <a:spAutoFit/>
          </a:bodyPr>
          <a:lstStyle/>
          <a:p>
            <a:pPr>
              <a:spcBef>
                <a:spcPct val="50000"/>
              </a:spcBef>
            </a:pPr>
            <a:r>
              <a:rPr lang="en-US" dirty="0" smtClean="0">
                <a:latin typeface="Chalkboard"/>
              </a:rPr>
              <a:t>- Formulated as a </a:t>
            </a:r>
            <a:r>
              <a:rPr lang="en-US" dirty="0" smtClean="0">
                <a:solidFill>
                  <a:srgbClr val="0000FF"/>
                </a:solidFill>
                <a:latin typeface="Chalkboard"/>
              </a:rPr>
              <a:t>challenge-response game</a:t>
            </a:r>
            <a:r>
              <a:rPr lang="en-US" dirty="0" smtClean="0">
                <a:latin typeface="Chalkboard"/>
              </a:rPr>
              <a:t> between adv. </a:t>
            </a:r>
            <a:r>
              <a:rPr lang="en-US" dirty="0">
                <a:latin typeface="Chalkboard"/>
              </a:rPr>
              <a:t>a</a:t>
            </a:r>
            <a:r>
              <a:rPr lang="en-US" dirty="0" smtClean="0">
                <a:latin typeface="Chalkboard"/>
              </a:rPr>
              <a:t>nd a challenger </a:t>
            </a:r>
            <a:endParaRPr lang="en-US" dirty="0" smtClean="0">
              <a:solidFill>
                <a:srgbClr val="0000FF"/>
              </a:solidFill>
              <a:latin typeface="Chalkboard"/>
            </a:endParaRPr>
          </a:p>
        </p:txBody>
      </p:sp>
      <p:sp>
        <p:nvSpPr>
          <p:cNvPr id="30" name="Text Box 7"/>
          <p:cNvSpPr txBox="1">
            <a:spLocks noChangeArrowheads="1"/>
          </p:cNvSpPr>
          <p:nvPr/>
        </p:nvSpPr>
        <p:spPr bwMode="auto">
          <a:xfrm>
            <a:off x="2987824" y="1844824"/>
            <a:ext cx="2664296"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sym typeface="Symbol"/>
              </a:rPr>
              <a:t> = </a:t>
            </a:r>
            <a:r>
              <a:rPr lang="en-US" dirty="0" smtClean="0">
                <a:latin typeface="Chalkboard"/>
              </a:rPr>
              <a:t>(Gen, Enc, Dec), </a:t>
            </a:r>
            <a:r>
              <a:rPr lang="en-US" dirty="0">
                <a:latin typeface="Brush Script MT" panose="03060802040406070304" pitchFamily="66" charset="0"/>
                <a:ea typeface="Symbol" charset="2"/>
                <a:cs typeface="Symbol" charset="2"/>
                <a:sym typeface="Symbol"/>
              </a:rPr>
              <a:t>M</a:t>
            </a:r>
            <a:endParaRPr lang="en-US" dirty="0" smtClean="0">
              <a:solidFill>
                <a:srgbClr val="0000FF"/>
              </a:solidFill>
              <a:latin typeface="Brush Script MT" panose="03060802040406070304" pitchFamily="66" charset="0"/>
            </a:endParaRPr>
          </a:p>
        </p:txBody>
      </p:sp>
      <p:grpSp>
        <p:nvGrpSpPr>
          <p:cNvPr id="3" name="Group 2"/>
          <p:cNvGrpSpPr/>
          <p:nvPr/>
        </p:nvGrpSpPr>
        <p:grpSpPr>
          <a:xfrm>
            <a:off x="6228184" y="2123564"/>
            <a:ext cx="2900749" cy="2249473"/>
            <a:chOff x="6495787" y="2164794"/>
            <a:chExt cx="2900749" cy="2249473"/>
          </a:xfrm>
        </p:grpSpPr>
        <p:pic>
          <p:nvPicPr>
            <p:cNvPr id="1026" name="Picture 2"/>
            <p:cNvPicPr>
              <a:picLocks noChangeAspect="1" noChangeArrowheads="1"/>
            </p:cNvPicPr>
            <p:nvPr/>
          </p:nvPicPr>
          <p:blipFill>
            <a:blip r:embed="rId3" cstate="print"/>
            <a:srcRect/>
            <a:stretch>
              <a:fillRect/>
            </a:stretch>
          </p:blipFill>
          <p:spPr bwMode="auto">
            <a:xfrm>
              <a:off x="6495787" y="2492896"/>
              <a:ext cx="1964645" cy="1921371"/>
            </a:xfrm>
            <a:prstGeom prst="rect">
              <a:avLst/>
            </a:prstGeom>
            <a:noFill/>
            <a:ln w="9525">
              <a:noFill/>
              <a:miter lim="800000"/>
              <a:headEnd/>
              <a:tailEnd/>
            </a:ln>
          </p:spPr>
        </p:pic>
        <p:sp>
          <p:nvSpPr>
            <p:cNvPr id="37" name="Text Box 7"/>
            <p:cNvSpPr txBox="1">
              <a:spLocks noChangeArrowheads="1"/>
            </p:cNvSpPr>
            <p:nvPr/>
          </p:nvSpPr>
          <p:spPr bwMode="auto">
            <a:xfrm>
              <a:off x="6624736" y="2164794"/>
              <a:ext cx="2771800"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sym typeface="Symbol"/>
                </a:rPr>
                <a:t>Hypothetical  challenger</a:t>
              </a:r>
              <a:endParaRPr lang="en-US" dirty="0" smtClean="0">
                <a:solidFill>
                  <a:srgbClr val="0000FF"/>
                </a:solidFill>
                <a:latin typeface="Chalkboard"/>
              </a:endParaRPr>
            </a:p>
          </p:txBody>
        </p:sp>
      </p:grpSp>
      <p:grpSp>
        <p:nvGrpSpPr>
          <p:cNvPr id="5" name="Group 4"/>
          <p:cNvGrpSpPr/>
          <p:nvPr/>
        </p:nvGrpSpPr>
        <p:grpSpPr>
          <a:xfrm>
            <a:off x="2339752" y="2556773"/>
            <a:ext cx="3888432" cy="800219"/>
            <a:chOff x="2627784" y="2566065"/>
            <a:chExt cx="3888432" cy="800219"/>
          </a:xfrm>
        </p:grpSpPr>
        <p:cxnSp>
          <p:nvCxnSpPr>
            <p:cNvPr id="40" name="Straight Connector 39"/>
            <p:cNvCxnSpPr/>
            <p:nvPr/>
          </p:nvCxnSpPr>
          <p:spPr>
            <a:xfrm>
              <a:off x="2627784" y="2996952"/>
              <a:ext cx="3816424"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Text Box 7"/>
            <p:cNvSpPr txBox="1">
              <a:spLocks noChangeArrowheads="1"/>
            </p:cNvSpPr>
            <p:nvPr/>
          </p:nvSpPr>
          <p:spPr bwMode="auto">
            <a:xfrm>
              <a:off x="3707904" y="2566065"/>
              <a:ext cx="1503784"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rPr>
                <a:t>m</a:t>
              </a:r>
              <a:r>
                <a:rPr lang="en-US" baseline="-25000" dirty="0" smtClean="0">
                  <a:latin typeface="Chalkboard"/>
                </a:rPr>
                <a:t>0</a:t>
              </a:r>
              <a:r>
                <a:rPr lang="en-US" dirty="0" smtClean="0">
                  <a:latin typeface="Chalkboard"/>
                </a:rPr>
                <a:t>, m</a:t>
              </a:r>
              <a:r>
                <a:rPr lang="en-US" baseline="-25000" dirty="0" smtClean="0">
                  <a:latin typeface="Chalkboard"/>
                </a:rPr>
                <a:t>1  </a:t>
              </a:r>
              <a:r>
                <a:rPr lang="en-US" dirty="0" smtClean="0">
                  <a:latin typeface="Chalkboard"/>
                  <a:sym typeface="Symbol"/>
                </a:rPr>
                <a:t> </a:t>
              </a:r>
              <a:r>
                <a:rPr lang="en-US" dirty="0">
                  <a:latin typeface="Brush Script MT" panose="03060802040406070304" pitchFamily="66" charset="0"/>
                  <a:ea typeface="Symbol" charset="2"/>
                  <a:cs typeface="Symbol" charset="2"/>
                  <a:sym typeface="Symbol"/>
                </a:rPr>
                <a:t>M</a:t>
              </a:r>
              <a:r>
                <a:rPr lang="en-US" dirty="0" smtClean="0">
                  <a:latin typeface="Chalkboard"/>
                </a:rPr>
                <a:t> </a:t>
              </a:r>
              <a:endParaRPr lang="en-US" dirty="0" smtClean="0">
                <a:solidFill>
                  <a:srgbClr val="0000FF"/>
                </a:solidFill>
                <a:latin typeface="Chalkboard"/>
              </a:endParaRPr>
            </a:p>
          </p:txBody>
        </p:sp>
        <p:sp>
          <p:nvSpPr>
            <p:cNvPr id="46" name="Text Box 7"/>
            <p:cNvSpPr txBox="1">
              <a:spLocks noChangeArrowheads="1"/>
            </p:cNvSpPr>
            <p:nvPr/>
          </p:nvSpPr>
          <p:spPr bwMode="auto">
            <a:xfrm>
              <a:off x="2843808" y="2996952"/>
              <a:ext cx="3672408"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sym typeface="Symbol"/>
                </a:rPr>
                <a:t>(freedom to choose any pair)</a:t>
              </a:r>
              <a:endParaRPr lang="en-US" dirty="0" smtClean="0">
                <a:solidFill>
                  <a:srgbClr val="0000FF"/>
                </a:solidFill>
                <a:latin typeface="Chalkboard"/>
              </a:endParaRPr>
            </a:p>
          </p:txBody>
        </p:sp>
      </p:grpSp>
      <p:grpSp>
        <p:nvGrpSpPr>
          <p:cNvPr id="4" name="Group 3"/>
          <p:cNvGrpSpPr/>
          <p:nvPr/>
        </p:nvGrpSpPr>
        <p:grpSpPr>
          <a:xfrm>
            <a:off x="7884368" y="2699628"/>
            <a:ext cx="1359768" cy="1008112"/>
            <a:chOff x="7892752" y="2132856"/>
            <a:chExt cx="1359768" cy="1008112"/>
          </a:xfrm>
        </p:grpSpPr>
        <p:pic>
          <p:nvPicPr>
            <p:cNvPr id="1028" name="Picture 4"/>
            <p:cNvPicPr>
              <a:picLocks noChangeAspect="1" noChangeArrowheads="1"/>
            </p:cNvPicPr>
            <p:nvPr/>
          </p:nvPicPr>
          <p:blipFill>
            <a:blip r:embed="rId4" cstate="print"/>
            <a:srcRect/>
            <a:stretch>
              <a:fillRect/>
            </a:stretch>
          </p:blipFill>
          <p:spPr bwMode="auto">
            <a:xfrm>
              <a:off x="8172400" y="2132856"/>
              <a:ext cx="576064" cy="576064"/>
            </a:xfrm>
            <a:prstGeom prst="rect">
              <a:avLst/>
            </a:prstGeom>
            <a:noFill/>
            <a:ln w="9525">
              <a:noFill/>
              <a:miter lim="800000"/>
              <a:headEnd/>
              <a:tailEnd/>
            </a:ln>
          </p:spPr>
        </p:pic>
        <p:sp>
          <p:nvSpPr>
            <p:cNvPr id="58" name="Text Box 7"/>
            <p:cNvSpPr txBox="1">
              <a:spLocks noChangeArrowheads="1"/>
            </p:cNvSpPr>
            <p:nvPr/>
          </p:nvSpPr>
          <p:spPr bwMode="auto">
            <a:xfrm>
              <a:off x="7892752" y="2771636"/>
              <a:ext cx="1359768"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rPr>
                <a:t>b </a:t>
              </a:r>
              <a:r>
                <a:rPr lang="en-US" dirty="0" smtClean="0">
                  <a:latin typeface="Chalkboard"/>
                  <a:sym typeface="Symbol"/>
                </a:rPr>
                <a:t> {0, 1}</a:t>
              </a:r>
              <a:endParaRPr lang="en-US" dirty="0" smtClean="0">
                <a:solidFill>
                  <a:srgbClr val="0000FF"/>
                </a:solidFill>
                <a:latin typeface="Chalkboard"/>
              </a:endParaRPr>
            </a:p>
          </p:txBody>
        </p:sp>
      </p:grpSp>
      <p:grpSp>
        <p:nvGrpSpPr>
          <p:cNvPr id="6" name="Group 5"/>
          <p:cNvGrpSpPr/>
          <p:nvPr/>
        </p:nvGrpSpPr>
        <p:grpSpPr>
          <a:xfrm>
            <a:off x="2339752" y="3420869"/>
            <a:ext cx="3816424" cy="430887"/>
            <a:chOff x="2627784" y="3430161"/>
            <a:chExt cx="3816424" cy="430887"/>
          </a:xfrm>
        </p:grpSpPr>
        <p:cxnSp>
          <p:nvCxnSpPr>
            <p:cNvPr id="61" name="Straight Connector 60"/>
            <p:cNvCxnSpPr/>
            <p:nvPr/>
          </p:nvCxnSpPr>
          <p:spPr>
            <a:xfrm>
              <a:off x="2627784" y="3861048"/>
              <a:ext cx="3816424"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2" name="Text Box 7"/>
            <p:cNvSpPr txBox="1">
              <a:spLocks noChangeArrowheads="1"/>
            </p:cNvSpPr>
            <p:nvPr/>
          </p:nvSpPr>
          <p:spPr bwMode="auto">
            <a:xfrm>
              <a:off x="3644280" y="3430161"/>
              <a:ext cx="2295872"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rPr>
                <a:t>c </a:t>
              </a:r>
              <a:r>
                <a:rPr lang="en-US" dirty="0" smtClean="0">
                  <a:latin typeface="Chalkboard"/>
                  <a:sym typeface="Symbol"/>
                </a:rPr>
                <a:t> </a:t>
              </a:r>
              <a:r>
                <a:rPr lang="en-US" dirty="0" err="1" smtClean="0">
                  <a:latin typeface="Chalkboard"/>
                  <a:sym typeface="Symbol"/>
                </a:rPr>
                <a:t>Enc</a:t>
              </a:r>
              <a:r>
                <a:rPr lang="en-US" baseline="-25000" dirty="0" err="1" smtClean="0">
                  <a:latin typeface="Chalkboard"/>
                  <a:sym typeface="Symbol"/>
                </a:rPr>
                <a:t>k</a:t>
              </a:r>
              <a:r>
                <a:rPr lang="en-US" dirty="0" smtClean="0">
                  <a:latin typeface="Chalkboard"/>
                  <a:sym typeface="Symbol"/>
                </a:rPr>
                <a:t>(</a:t>
              </a:r>
              <a:r>
                <a:rPr lang="en-US" dirty="0" err="1" smtClean="0">
                  <a:latin typeface="Chalkboard"/>
                  <a:sym typeface="Symbol"/>
                </a:rPr>
                <a:t>m</a:t>
              </a:r>
              <a:r>
                <a:rPr lang="en-US" baseline="-25000" dirty="0" err="1" smtClean="0">
                  <a:latin typeface="Chalkboard"/>
                  <a:sym typeface="Symbol"/>
                </a:rPr>
                <a:t>b</a:t>
              </a:r>
              <a:r>
                <a:rPr lang="en-US" dirty="0" smtClean="0">
                  <a:latin typeface="Chalkboard"/>
                  <a:sym typeface="Symbol"/>
                </a:rPr>
                <a:t>)</a:t>
              </a:r>
              <a:endParaRPr lang="en-US" dirty="0" smtClean="0">
                <a:solidFill>
                  <a:srgbClr val="0000FF"/>
                </a:solidFill>
                <a:latin typeface="Chalkboard"/>
              </a:endParaRPr>
            </a:p>
          </p:txBody>
        </p:sp>
      </p:grpSp>
      <p:grpSp>
        <p:nvGrpSpPr>
          <p:cNvPr id="7" name="Group 6"/>
          <p:cNvGrpSpPr/>
          <p:nvPr/>
        </p:nvGrpSpPr>
        <p:grpSpPr>
          <a:xfrm>
            <a:off x="2411760" y="4068941"/>
            <a:ext cx="3816424" cy="800219"/>
            <a:chOff x="2699792" y="4078233"/>
            <a:chExt cx="3816424" cy="800219"/>
          </a:xfrm>
        </p:grpSpPr>
        <p:cxnSp>
          <p:nvCxnSpPr>
            <p:cNvPr id="63" name="Straight Connector 62"/>
            <p:cNvCxnSpPr/>
            <p:nvPr/>
          </p:nvCxnSpPr>
          <p:spPr>
            <a:xfrm>
              <a:off x="2699792" y="4509120"/>
              <a:ext cx="3816424"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4" name="Text Box 7"/>
            <p:cNvSpPr txBox="1">
              <a:spLocks noChangeArrowheads="1"/>
            </p:cNvSpPr>
            <p:nvPr/>
          </p:nvSpPr>
          <p:spPr bwMode="auto">
            <a:xfrm>
              <a:off x="4004320" y="4078233"/>
              <a:ext cx="2295872"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rPr>
                <a:t>b’ </a:t>
              </a:r>
              <a:r>
                <a:rPr lang="en-US" dirty="0" smtClean="0">
                  <a:latin typeface="Chalkboard"/>
                  <a:sym typeface="Symbol"/>
                </a:rPr>
                <a:t> {0, 1}</a:t>
              </a:r>
              <a:endParaRPr lang="en-US" dirty="0" smtClean="0">
                <a:solidFill>
                  <a:srgbClr val="0000FF"/>
                </a:solidFill>
                <a:latin typeface="Chalkboard"/>
              </a:endParaRPr>
            </a:p>
          </p:txBody>
        </p:sp>
        <p:sp>
          <p:nvSpPr>
            <p:cNvPr id="65" name="Text Box 7"/>
            <p:cNvSpPr txBox="1">
              <a:spLocks noChangeArrowheads="1"/>
            </p:cNvSpPr>
            <p:nvPr/>
          </p:nvSpPr>
          <p:spPr bwMode="auto">
            <a:xfrm>
              <a:off x="2699792" y="4509120"/>
              <a:ext cx="3816424"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sym typeface="Symbol"/>
                </a:rPr>
                <a:t>(</a:t>
              </a:r>
              <a:r>
                <a:rPr lang="en-US" dirty="0">
                  <a:latin typeface="Chalkboard"/>
                  <a:sym typeface="Symbol"/>
                </a:rPr>
                <a:t>G</a:t>
              </a:r>
              <a:r>
                <a:rPr lang="en-US" dirty="0" smtClean="0">
                  <a:latin typeface="Chalkboard"/>
                  <a:sym typeface="Symbol"/>
                </a:rPr>
                <a:t>uess about encrypted message)</a:t>
              </a:r>
              <a:endParaRPr lang="en-US" dirty="0" smtClean="0">
                <a:solidFill>
                  <a:srgbClr val="0000FF"/>
                </a:solidFill>
                <a:latin typeface="Chalkboard"/>
              </a:endParaRPr>
            </a:p>
          </p:txBody>
        </p:sp>
      </p:grpSp>
      <p:grpSp>
        <p:nvGrpSpPr>
          <p:cNvPr id="2" name="Group 1"/>
          <p:cNvGrpSpPr/>
          <p:nvPr/>
        </p:nvGrpSpPr>
        <p:grpSpPr>
          <a:xfrm>
            <a:off x="179512" y="2474312"/>
            <a:ext cx="2232248" cy="2457564"/>
            <a:chOff x="251520" y="2132856"/>
            <a:chExt cx="2232248" cy="2457564"/>
          </a:xfrm>
        </p:grpSpPr>
        <p:pic>
          <p:nvPicPr>
            <p:cNvPr id="1027" name="Picture 3"/>
            <p:cNvPicPr>
              <a:picLocks noChangeAspect="1" noChangeArrowheads="1"/>
            </p:cNvPicPr>
            <p:nvPr/>
          </p:nvPicPr>
          <p:blipFill>
            <a:blip r:embed="rId5" cstate="print"/>
            <a:srcRect/>
            <a:stretch>
              <a:fillRect/>
            </a:stretch>
          </p:blipFill>
          <p:spPr bwMode="auto">
            <a:xfrm>
              <a:off x="419894" y="2497063"/>
              <a:ext cx="1847850" cy="1724025"/>
            </a:xfrm>
            <a:prstGeom prst="rect">
              <a:avLst/>
            </a:prstGeom>
            <a:noFill/>
            <a:ln w="9525">
              <a:noFill/>
              <a:miter lim="800000"/>
              <a:headEnd/>
              <a:tailEnd/>
            </a:ln>
          </p:spPr>
        </p:pic>
        <p:sp>
          <p:nvSpPr>
            <p:cNvPr id="36" name="Text Box 7"/>
            <p:cNvSpPr txBox="1">
              <a:spLocks noChangeArrowheads="1"/>
            </p:cNvSpPr>
            <p:nvPr/>
          </p:nvSpPr>
          <p:spPr bwMode="auto">
            <a:xfrm>
              <a:off x="395536" y="4221088"/>
              <a:ext cx="1728192"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sym typeface="Symbol"/>
                </a:rPr>
                <a:t>I can break </a:t>
              </a:r>
              <a:endParaRPr lang="en-US" dirty="0" smtClean="0">
                <a:solidFill>
                  <a:srgbClr val="0000FF"/>
                </a:solidFill>
                <a:latin typeface="Chalkboard"/>
              </a:endParaRPr>
            </a:p>
          </p:txBody>
        </p:sp>
        <p:sp>
          <p:nvSpPr>
            <p:cNvPr id="41" name="Text Box 7"/>
            <p:cNvSpPr txBox="1">
              <a:spLocks noChangeArrowheads="1"/>
            </p:cNvSpPr>
            <p:nvPr/>
          </p:nvSpPr>
          <p:spPr bwMode="auto">
            <a:xfrm>
              <a:off x="251520" y="2132856"/>
              <a:ext cx="2232248"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sym typeface="Symbol"/>
                </a:rPr>
                <a:t>Comp. unbounded</a:t>
              </a:r>
              <a:endParaRPr lang="en-US" dirty="0" smtClean="0">
                <a:solidFill>
                  <a:srgbClr val="0000FF"/>
                </a:solidFill>
                <a:latin typeface="Chalkboard"/>
              </a:endParaRPr>
            </a:p>
          </p:txBody>
        </p:sp>
      </p:grpSp>
      <p:grpSp>
        <p:nvGrpSpPr>
          <p:cNvPr id="51" name="Group 50"/>
          <p:cNvGrpSpPr/>
          <p:nvPr/>
        </p:nvGrpSpPr>
        <p:grpSpPr>
          <a:xfrm>
            <a:off x="6588224" y="4221088"/>
            <a:ext cx="2088232" cy="734482"/>
            <a:chOff x="251520" y="3990662"/>
            <a:chExt cx="2088232" cy="734482"/>
          </a:xfrm>
        </p:grpSpPr>
        <p:grpSp>
          <p:nvGrpSpPr>
            <p:cNvPr id="54" name="Group 53"/>
            <p:cNvGrpSpPr/>
            <p:nvPr/>
          </p:nvGrpSpPr>
          <p:grpSpPr>
            <a:xfrm>
              <a:off x="827584" y="4230633"/>
              <a:ext cx="783704" cy="494511"/>
              <a:chOff x="1534541" y="2595355"/>
              <a:chExt cx="783704" cy="494511"/>
            </a:xfrm>
          </p:grpSpPr>
          <p:sp>
            <p:nvSpPr>
              <p:cNvPr id="74" name="Rectangle 73"/>
              <p:cNvSpPr/>
              <p:nvPr/>
            </p:nvSpPr>
            <p:spPr>
              <a:xfrm>
                <a:off x="1540495" y="2595355"/>
                <a:ext cx="712911" cy="494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halkboard"/>
                </a:endParaRPr>
              </a:p>
            </p:txBody>
          </p:sp>
          <p:sp>
            <p:nvSpPr>
              <p:cNvPr id="75" name="Text Box 7"/>
              <p:cNvSpPr txBox="1">
                <a:spLocks noChangeArrowheads="1"/>
              </p:cNvSpPr>
              <p:nvPr/>
            </p:nvSpPr>
            <p:spPr bwMode="auto">
              <a:xfrm>
                <a:off x="1534541" y="2657818"/>
                <a:ext cx="783704"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a:rPr>
                  <a:t>Gen</a:t>
                </a:r>
                <a:endParaRPr lang="en-US" sz="2000" dirty="0" smtClean="0">
                  <a:solidFill>
                    <a:srgbClr val="0000FF"/>
                  </a:solidFill>
                  <a:latin typeface="Chalkboard"/>
                </a:endParaRPr>
              </a:p>
            </p:txBody>
          </p:sp>
        </p:grpSp>
        <p:cxnSp>
          <p:nvCxnSpPr>
            <p:cNvPr id="55" name="Straight Arrow Connector 54"/>
            <p:cNvCxnSpPr/>
            <p:nvPr/>
          </p:nvCxnSpPr>
          <p:spPr>
            <a:xfrm>
              <a:off x="251520" y="4509120"/>
              <a:ext cx="582018" cy="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553618" y="4509120"/>
              <a:ext cx="786134" cy="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7" name="Text Box 7"/>
            <p:cNvSpPr txBox="1">
              <a:spLocks noChangeArrowheads="1"/>
            </p:cNvSpPr>
            <p:nvPr/>
          </p:nvSpPr>
          <p:spPr bwMode="auto">
            <a:xfrm>
              <a:off x="473498" y="4134678"/>
              <a:ext cx="426094" cy="400110"/>
            </a:xfrm>
            <a:prstGeom prst="rect">
              <a:avLst/>
            </a:prstGeom>
            <a:noFill/>
            <a:ln w="9525">
              <a:noFill/>
              <a:miter lim="800000"/>
              <a:headEnd/>
              <a:tailEnd/>
            </a:ln>
          </p:spPr>
          <p:txBody>
            <a:bodyPr wrap="square">
              <a:spAutoFit/>
            </a:bodyPr>
            <a:lstStyle/>
            <a:p>
              <a:pPr>
                <a:spcBef>
                  <a:spcPct val="50000"/>
                </a:spcBef>
              </a:pPr>
              <a:r>
                <a:rPr lang="en-US" sz="2000" dirty="0">
                  <a:latin typeface="Chalkboard"/>
                </a:rPr>
                <a:t>k</a:t>
              </a:r>
              <a:endParaRPr lang="en-US" sz="2000" baseline="30000" dirty="0" smtClean="0">
                <a:solidFill>
                  <a:srgbClr val="0000FF"/>
                </a:solidFill>
                <a:latin typeface="Chalkboard"/>
              </a:endParaRPr>
            </a:p>
          </p:txBody>
        </p:sp>
        <p:pic>
          <p:nvPicPr>
            <p:cNvPr id="59" name="Picture 2" descr="https://encrypted-tbn2.gstatic.com/images?q=tbn:ANd9GcSwsTqLN4QJQ_gBHvsPOVo5uM-ChpYI_wzBq-lnR91wydomJrIkUCXi65x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3688" y="3990662"/>
              <a:ext cx="216024" cy="51845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76" name="Text Box 7"/>
          <p:cNvSpPr txBox="1">
            <a:spLocks noChangeArrowheads="1"/>
          </p:cNvSpPr>
          <p:nvPr/>
        </p:nvSpPr>
        <p:spPr bwMode="auto">
          <a:xfrm>
            <a:off x="35496" y="5363924"/>
            <a:ext cx="3744416" cy="369332"/>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q"/>
            </a:pPr>
            <a:r>
              <a:rPr lang="en-US" dirty="0" smtClean="0">
                <a:latin typeface="Chalkboard"/>
              </a:rPr>
              <a:t>Game output :</a:t>
            </a:r>
            <a:endParaRPr lang="en-US" dirty="0" smtClean="0">
              <a:solidFill>
                <a:srgbClr val="0000FF"/>
              </a:solidFill>
              <a:latin typeface="Chalkboard"/>
            </a:endParaRPr>
          </a:p>
        </p:txBody>
      </p:sp>
      <p:sp>
        <p:nvSpPr>
          <p:cNvPr id="78" name="Text Box 7"/>
          <p:cNvSpPr txBox="1">
            <a:spLocks noChangeArrowheads="1"/>
          </p:cNvSpPr>
          <p:nvPr/>
        </p:nvSpPr>
        <p:spPr bwMode="auto">
          <a:xfrm>
            <a:off x="323528" y="5805264"/>
            <a:ext cx="3672408" cy="369332"/>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Ø"/>
            </a:pPr>
            <a:r>
              <a:rPr lang="en-US" dirty="0" smtClean="0">
                <a:latin typeface="Chalkboard"/>
              </a:rPr>
              <a:t>1 if b = b’ </a:t>
            </a:r>
            <a:r>
              <a:rPr lang="en-US" dirty="0" smtClean="0">
                <a:latin typeface="Chalkboard"/>
                <a:ea typeface="Wingdings"/>
                <a:cs typeface="Wingdings"/>
                <a:sym typeface="Wingdings"/>
              </a:rPr>
              <a:t></a:t>
            </a:r>
            <a:r>
              <a:rPr lang="en-US" dirty="0">
                <a:latin typeface="Chalkboard"/>
                <a:sym typeface="Wingdings"/>
              </a:rPr>
              <a:t> </a:t>
            </a:r>
            <a:r>
              <a:rPr lang="en-US" dirty="0" smtClean="0">
                <a:latin typeface="Chalkboard"/>
                <a:sym typeface="Wingdings"/>
              </a:rPr>
              <a:t>Attacker won</a:t>
            </a:r>
            <a:endParaRPr lang="en-US" dirty="0" smtClean="0">
              <a:solidFill>
                <a:srgbClr val="0000FF"/>
              </a:solidFill>
              <a:latin typeface="Chalkboard"/>
            </a:endParaRPr>
          </a:p>
        </p:txBody>
      </p:sp>
      <p:sp>
        <p:nvSpPr>
          <p:cNvPr id="79" name="Text Box 7"/>
          <p:cNvSpPr txBox="1">
            <a:spLocks noChangeArrowheads="1"/>
          </p:cNvSpPr>
          <p:nvPr/>
        </p:nvSpPr>
        <p:spPr bwMode="auto">
          <a:xfrm>
            <a:off x="323528" y="6228020"/>
            <a:ext cx="3024336" cy="369332"/>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Ø"/>
            </a:pPr>
            <a:r>
              <a:rPr lang="en-US" dirty="0" smtClean="0">
                <a:latin typeface="Chalkboard"/>
              </a:rPr>
              <a:t>0 if b ≠ b’ </a:t>
            </a:r>
            <a:r>
              <a:rPr lang="en-US" dirty="0" smtClean="0">
                <a:latin typeface="Chalkboard"/>
                <a:ea typeface="Wingdings"/>
                <a:cs typeface="Wingdings"/>
                <a:sym typeface="Wingdings"/>
              </a:rPr>
              <a:t></a:t>
            </a:r>
            <a:r>
              <a:rPr lang="en-US" dirty="0">
                <a:latin typeface="Chalkboard"/>
                <a:sym typeface="Wingdings"/>
              </a:rPr>
              <a:t> </a:t>
            </a:r>
            <a:r>
              <a:rPr lang="en-US" dirty="0" smtClean="0">
                <a:latin typeface="Chalkboard"/>
                <a:sym typeface="Wingdings"/>
              </a:rPr>
              <a:t>Attacker lost</a:t>
            </a:r>
            <a:endParaRPr lang="en-US" dirty="0" smtClean="0">
              <a:solidFill>
                <a:srgbClr val="0000FF"/>
              </a:solidFill>
              <a:latin typeface="Chalkboard"/>
            </a:endParaRPr>
          </a:p>
        </p:txBody>
      </p:sp>
    </p:spTree>
    <p:extLst>
      <p:ext uri="{BB962C8B-B14F-4D97-AF65-F5344CB8AC3E}">
        <p14:creationId xmlns:p14="http://schemas.microsoft.com/office/powerpoint/2010/main" val="53615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0" grpId="0"/>
      <p:bldP spid="76" grpId="0"/>
      <p:bldP spid="78" grpId="0"/>
      <p:bldP spid="7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107504" y="3501008"/>
            <a:ext cx="8856984" cy="266429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a:endParaRPr>
          </a:p>
        </p:txBody>
      </p:sp>
      <p:pic>
        <p:nvPicPr>
          <p:cNvPr id="53" name="Picture 3"/>
          <p:cNvPicPr>
            <a:picLocks noChangeAspect="1" noChangeArrowheads="1"/>
          </p:cNvPicPr>
          <p:nvPr/>
        </p:nvPicPr>
        <p:blipFill>
          <a:blip r:embed="rId3" cstate="print"/>
          <a:srcRect/>
          <a:stretch>
            <a:fillRect/>
          </a:stretch>
        </p:blipFill>
        <p:spPr bwMode="auto">
          <a:xfrm>
            <a:off x="539552" y="4077072"/>
            <a:ext cx="792088" cy="1058758"/>
          </a:xfrm>
          <a:prstGeom prst="rect">
            <a:avLst/>
          </a:prstGeom>
          <a:noFill/>
          <a:ln w="9525">
            <a:noFill/>
            <a:miter lim="800000"/>
            <a:headEnd/>
            <a:tailEnd/>
          </a:ln>
        </p:spPr>
      </p:pic>
      <p:sp>
        <p:nvSpPr>
          <p:cNvPr id="20" name="Rectangle 2"/>
          <p:cNvSpPr txBox="1">
            <a:spLocks noChangeArrowheads="1"/>
          </p:cNvSpPr>
          <p:nvPr/>
        </p:nvSpPr>
        <p:spPr>
          <a:xfrm>
            <a:off x="-144016" y="-27384"/>
            <a:ext cx="9324528" cy="648072"/>
          </a:xfrm>
          <a:prstGeom prst="rect">
            <a:avLst/>
          </a:prstGeom>
        </p:spPr>
        <p:txBody>
          <a:bodyPr/>
          <a:lstStyle/>
          <a:p>
            <a:pPr algn="ctr">
              <a:defRPr/>
            </a:pPr>
            <a:r>
              <a:rPr lang="en-US" sz="3000" kern="0" dirty="0" smtClean="0">
                <a:solidFill>
                  <a:srgbClr val="009900"/>
                </a:solidFill>
                <a:latin typeface="Chalkboard"/>
                <a:ea typeface="+mj-ea"/>
                <a:cs typeface="+mj-cs"/>
              </a:rPr>
              <a:t>Perfect Secrecy as an </a:t>
            </a:r>
            <a:r>
              <a:rPr lang="en-US" sz="3000" kern="0" dirty="0" err="1" smtClean="0">
                <a:solidFill>
                  <a:srgbClr val="009900"/>
                </a:solidFill>
                <a:latin typeface="Chalkboard"/>
                <a:ea typeface="+mj-ea"/>
                <a:cs typeface="+mj-cs"/>
              </a:rPr>
              <a:t>Indistinguishability</a:t>
            </a:r>
            <a:r>
              <a:rPr lang="en-US" sz="3000" kern="0" dirty="0" smtClean="0">
                <a:solidFill>
                  <a:srgbClr val="009900"/>
                </a:solidFill>
                <a:latin typeface="Chalkboard"/>
                <a:ea typeface="+mj-ea"/>
                <a:cs typeface="+mj-cs"/>
              </a:rPr>
              <a:t> game</a:t>
            </a:r>
          </a:p>
        </p:txBody>
      </p:sp>
      <p:sp>
        <p:nvSpPr>
          <p:cNvPr id="8" name="Rectangle 7"/>
          <p:cNvSpPr/>
          <p:nvPr/>
        </p:nvSpPr>
        <p:spPr>
          <a:xfrm>
            <a:off x="619944" y="764704"/>
            <a:ext cx="7905906" cy="259228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a:endParaRPr>
          </a:p>
        </p:txBody>
      </p:sp>
      <p:sp>
        <p:nvSpPr>
          <p:cNvPr id="30" name="Text Box 7"/>
          <p:cNvSpPr txBox="1">
            <a:spLocks noChangeArrowheads="1"/>
          </p:cNvSpPr>
          <p:nvPr/>
        </p:nvSpPr>
        <p:spPr bwMode="auto">
          <a:xfrm>
            <a:off x="3202894" y="807909"/>
            <a:ext cx="2953281"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sym typeface="Symbol"/>
              </a:rPr>
              <a:t> = </a:t>
            </a:r>
            <a:r>
              <a:rPr lang="en-US" dirty="0" smtClean="0">
                <a:latin typeface="Chalkboard"/>
              </a:rPr>
              <a:t>(Gen, Enc, Dec), </a:t>
            </a:r>
            <a:r>
              <a:rPr lang="en-US" dirty="0">
                <a:latin typeface="Brush Script MT" panose="03060802040406070304" pitchFamily="66" charset="0"/>
                <a:ea typeface="Symbol" charset="2"/>
                <a:cs typeface="Symbol" charset="2"/>
                <a:sym typeface="Symbol"/>
              </a:rPr>
              <a:t>M</a:t>
            </a:r>
            <a:endParaRPr lang="en-US" dirty="0" smtClean="0">
              <a:solidFill>
                <a:srgbClr val="0000FF"/>
              </a:solidFill>
              <a:latin typeface="Brush Script MT" panose="03060802040406070304" pitchFamily="66" charset="0"/>
            </a:endParaRPr>
          </a:p>
        </p:txBody>
      </p:sp>
      <p:pic>
        <p:nvPicPr>
          <p:cNvPr id="1026" name="Picture 2"/>
          <p:cNvPicPr>
            <a:picLocks noChangeAspect="1" noChangeArrowheads="1"/>
          </p:cNvPicPr>
          <p:nvPr/>
        </p:nvPicPr>
        <p:blipFill>
          <a:blip r:embed="rId4" cstate="print"/>
          <a:srcRect/>
          <a:stretch>
            <a:fillRect/>
          </a:stretch>
        </p:blipFill>
        <p:spPr bwMode="auto">
          <a:xfrm>
            <a:off x="5940152" y="1052041"/>
            <a:ext cx="1718841" cy="1152824"/>
          </a:xfrm>
          <a:prstGeom prst="rect">
            <a:avLst/>
          </a:prstGeom>
          <a:noFill/>
          <a:ln w="9525">
            <a:noFill/>
            <a:miter lim="800000"/>
            <a:headEnd/>
            <a:tailEnd/>
          </a:ln>
        </p:spPr>
      </p:pic>
      <p:grpSp>
        <p:nvGrpSpPr>
          <p:cNvPr id="5" name="Group 4"/>
          <p:cNvGrpSpPr/>
          <p:nvPr/>
        </p:nvGrpSpPr>
        <p:grpSpPr>
          <a:xfrm>
            <a:off x="2635906" y="1235078"/>
            <a:ext cx="3338937" cy="393722"/>
            <a:chOff x="2627784" y="2566065"/>
            <a:chExt cx="3816424" cy="656203"/>
          </a:xfrm>
        </p:grpSpPr>
        <p:cxnSp>
          <p:nvCxnSpPr>
            <p:cNvPr id="40" name="Straight Connector 39"/>
            <p:cNvCxnSpPr/>
            <p:nvPr/>
          </p:nvCxnSpPr>
          <p:spPr>
            <a:xfrm>
              <a:off x="2627784" y="3222268"/>
              <a:ext cx="3816424"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Text Box 7"/>
            <p:cNvSpPr txBox="1">
              <a:spLocks noChangeArrowheads="1"/>
            </p:cNvSpPr>
            <p:nvPr/>
          </p:nvSpPr>
          <p:spPr bwMode="auto">
            <a:xfrm>
              <a:off x="3707904" y="2566065"/>
              <a:ext cx="2614347" cy="615553"/>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rPr>
                <a:t>m</a:t>
              </a:r>
              <a:r>
                <a:rPr lang="en-US" baseline="-25000" dirty="0" smtClean="0">
                  <a:latin typeface="Chalkboard"/>
                </a:rPr>
                <a:t>0</a:t>
              </a:r>
              <a:r>
                <a:rPr lang="en-US" dirty="0" smtClean="0">
                  <a:latin typeface="Chalkboard"/>
                </a:rPr>
                <a:t>, m</a:t>
              </a:r>
              <a:r>
                <a:rPr lang="en-US" baseline="-25000" dirty="0" smtClean="0">
                  <a:latin typeface="Chalkboard"/>
                </a:rPr>
                <a:t>1  </a:t>
              </a:r>
              <a:r>
                <a:rPr lang="en-US" dirty="0" smtClean="0">
                  <a:latin typeface="Chalkboard"/>
                  <a:sym typeface="Symbol"/>
                </a:rPr>
                <a:t> </a:t>
              </a:r>
              <a:r>
                <a:rPr lang="en-US" dirty="0">
                  <a:latin typeface="Brush Script MT" panose="03060802040406070304" pitchFamily="66" charset="0"/>
                  <a:ea typeface="Symbol" charset="2"/>
                  <a:cs typeface="Symbol" charset="2"/>
                  <a:sym typeface="Symbol"/>
                </a:rPr>
                <a:t>M</a:t>
              </a:r>
              <a:r>
                <a:rPr lang="en-US" dirty="0" smtClean="0">
                  <a:latin typeface="Chalkboard"/>
                </a:rPr>
                <a:t> </a:t>
              </a:r>
              <a:endParaRPr lang="en-US" dirty="0" smtClean="0">
                <a:solidFill>
                  <a:srgbClr val="0000FF"/>
                </a:solidFill>
                <a:latin typeface="Chalkboard"/>
              </a:endParaRPr>
            </a:p>
          </p:txBody>
        </p:sp>
      </p:grpSp>
      <p:grpSp>
        <p:nvGrpSpPr>
          <p:cNvPr id="4" name="Group 3"/>
          <p:cNvGrpSpPr/>
          <p:nvPr/>
        </p:nvGrpSpPr>
        <p:grpSpPr>
          <a:xfrm>
            <a:off x="7308305" y="980728"/>
            <a:ext cx="1549681" cy="792089"/>
            <a:chOff x="7688715" y="1566084"/>
            <a:chExt cx="1771294" cy="1320148"/>
          </a:xfrm>
        </p:grpSpPr>
        <p:pic>
          <p:nvPicPr>
            <p:cNvPr id="1028" name="Picture 4"/>
            <p:cNvPicPr>
              <a:picLocks noChangeAspect="1" noChangeArrowheads="1"/>
            </p:cNvPicPr>
            <p:nvPr/>
          </p:nvPicPr>
          <p:blipFill>
            <a:blip r:embed="rId5" cstate="print"/>
            <a:srcRect/>
            <a:stretch>
              <a:fillRect/>
            </a:stretch>
          </p:blipFill>
          <p:spPr bwMode="auto">
            <a:xfrm>
              <a:off x="7688715" y="1566084"/>
              <a:ext cx="576065" cy="576064"/>
            </a:xfrm>
            <a:prstGeom prst="rect">
              <a:avLst/>
            </a:prstGeom>
            <a:noFill/>
            <a:ln w="9525">
              <a:noFill/>
              <a:miter lim="800000"/>
              <a:headEnd/>
              <a:tailEnd/>
            </a:ln>
          </p:spPr>
        </p:pic>
        <p:sp>
          <p:nvSpPr>
            <p:cNvPr id="58" name="Text Box 7"/>
            <p:cNvSpPr txBox="1">
              <a:spLocks noChangeArrowheads="1"/>
            </p:cNvSpPr>
            <p:nvPr/>
          </p:nvSpPr>
          <p:spPr bwMode="auto">
            <a:xfrm>
              <a:off x="7771019" y="2270678"/>
              <a:ext cx="1688990" cy="615554"/>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rPr>
                <a:t>b </a:t>
              </a:r>
              <a:r>
                <a:rPr lang="en-US" dirty="0" smtClean="0">
                  <a:latin typeface="Chalkboard"/>
                  <a:sym typeface="Symbol"/>
                </a:rPr>
                <a:t> {0, 1}</a:t>
              </a:r>
              <a:endParaRPr lang="en-US" dirty="0" smtClean="0">
                <a:solidFill>
                  <a:srgbClr val="0000FF"/>
                </a:solidFill>
                <a:latin typeface="Chalkboard"/>
              </a:endParaRPr>
            </a:p>
          </p:txBody>
        </p:sp>
      </p:grpSp>
      <p:cxnSp>
        <p:nvCxnSpPr>
          <p:cNvPr id="61" name="Straight Connector 60"/>
          <p:cNvCxnSpPr/>
          <p:nvPr/>
        </p:nvCxnSpPr>
        <p:spPr>
          <a:xfrm>
            <a:off x="2635906" y="2132857"/>
            <a:ext cx="33389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698905" y="2204864"/>
            <a:ext cx="3338937" cy="369332"/>
            <a:chOff x="2699792" y="4182374"/>
            <a:chExt cx="3816424" cy="615553"/>
          </a:xfrm>
        </p:grpSpPr>
        <p:cxnSp>
          <p:nvCxnSpPr>
            <p:cNvPr id="63" name="Straight Connector 62"/>
            <p:cNvCxnSpPr/>
            <p:nvPr/>
          </p:nvCxnSpPr>
          <p:spPr>
            <a:xfrm>
              <a:off x="2699792" y="4782442"/>
              <a:ext cx="3816424"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4" name="Text Box 7"/>
            <p:cNvSpPr txBox="1">
              <a:spLocks noChangeArrowheads="1"/>
            </p:cNvSpPr>
            <p:nvPr/>
          </p:nvSpPr>
          <p:spPr bwMode="auto">
            <a:xfrm>
              <a:off x="4004320" y="4182374"/>
              <a:ext cx="2295872" cy="615553"/>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rPr>
                <a:t>b’ </a:t>
              </a:r>
              <a:r>
                <a:rPr lang="en-US" dirty="0" smtClean="0">
                  <a:latin typeface="Chalkboard"/>
                  <a:sym typeface="Symbol"/>
                </a:rPr>
                <a:t> {0, 1}</a:t>
              </a:r>
              <a:endParaRPr lang="en-US" dirty="0" smtClean="0">
                <a:solidFill>
                  <a:srgbClr val="0000FF"/>
                </a:solidFill>
                <a:latin typeface="Chalkboard"/>
              </a:endParaRPr>
            </a:p>
          </p:txBody>
        </p:sp>
      </p:grpSp>
      <p:grpSp>
        <p:nvGrpSpPr>
          <p:cNvPr id="2" name="Group 1"/>
          <p:cNvGrpSpPr/>
          <p:nvPr/>
        </p:nvGrpSpPr>
        <p:grpSpPr>
          <a:xfrm>
            <a:off x="745942" y="899429"/>
            <a:ext cx="2313890" cy="1809491"/>
            <a:chOff x="251520" y="1655901"/>
            <a:chExt cx="2644790" cy="3015817"/>
          </a:xfrm>
        </p:grpSpPr>
        <p:pic>
          <p:nvPicPr>
            <p:cNvPr id="1027" name="Picture 3"/>
            <p:cNvPicPr>
              <a:picLocks noChangeAspect="1" noChangeArrowheads="1"/>
            </p:cNvPicPr>
            <p:nvPr/>
          </p:nvPicPr>
          <p:blipFill>
            <a:blip r:embed="rId6" cstate="print"/>
            <a:srcRect/>
            <a:stretch>
              <a:fillRect/>
            </a:stretch>
          </p:blipFill>
          <p:spPr bwMode="auto">
            <a:xfrm>
              <a:off x="419894" y="2391466"/>
              <a:ext cx="1847850" cy="1724025"/>
            </a:xfrm>
            <a:prstGeom prst="rect">
              <a:avLst/>
            </a:prstGeom>
            <a:noFill/>
            <a:ln w="9525">
              <a:noFill/>
              <a:miter lim="800000"/>
              <a:headEnd/>
              <a:tailEnd/>
            </a:ln>
          </p:spPr>
        </p:pic>
        <p:sp>
          <p:nvSpPr>
            <p:cNvPr id="36" name="Text Box 7"/>
            <p:cNvSpPr txBox="1">
              <a:spLocks noChangeArrowheads="1"/>
            </p:cNvSpPr>
            <p:nvPr/>
          </p:nvSpPr>
          <p:spPr bwMode="auto">
            <a:xfrm>
              <a:off x="395536" y="4056165"/>
              <a:ext cx="2500774" cy="615553"/>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sym typeface="Symbol"/>
                </a:rPr>
                <a:t>I can break </a:t>
              </a:r>
              <a:endParaRPr lang="en-US" dirty="0" smtClean="0">
                <a:solidFill>
                  <a:srgbClr val="0000FF"/>
                </a:solidFill>
                <a:latin typeface="Chalkboard"/>
              </a:endParaRPr>
            </a:p>
          </p:txBody>
        </p:sp>
        <p:sp>
          <p:nvSpPr>
            <p:cNvPr id="41" name="Text Box 7"/>
            <p:cNvSpPr txBox="1">
              <a:spLocks noChangeArrowheads="1"/>
            </p:cNvSpPr>
            <p:nvPr/>
          </p:nvSpPr>
          <p:spPr bwMode="auto">
            <a:xfrm>
              <a:off x="251520" y="1655901"/>
              <a:ext cx="2644790" cy="615553"/>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sym typeface="Symbol"/>
                </a:rPr>
                <a:t>Comp. unbounded</a:t>
              </a:r>
              <a:endParaRPr lang="en-US" dirty="0" smtClean="0">
                <a:solidFill>
                  <a:srgbClr val="0000FF"/>
                </a:solidFill>
                <a:latin typeface="Chalkboard"/>
              </a:endParaRPr>
            </a:p>
          </p:txBody>
        </p:sp>
      </p:grpSp>
      <p:grpSp>
        <p:nvGrpSpPr>
          <p:cNvPr id="51" name="Group 50"/>
          <p:cNvGrpSpPr/>
          <p:nvPr/>
        </p:nvGrpSpPr>
        <p:grpSpPr>
          <a:xfrm>
            <a:off x="6300192" y="2196189"/>
            <a:ext cx="1944215" cy="472118"/>
            <a:chOff x="191348" y="3928196"/>
            <a:chExt cx="2222249" cy="786863"/>
          </a:xfrm>
        </p:grpSpPr>
        <p:grpSp>
          <p:nvGrpSpPr>
            <p:cNvPr id="54" name="Group 53"/>
            <p:cNvGrpSpPr/>
            <p:nvPr/>
          </p:nvGrpSpPr>
          <p:grpSpPr>
            <a:xfrm>
              <a:off x="827584" y="4048209"/>
              <a:ext cx="783704" cy="666850"/>
              <a:chOff x="1534541" y="2412931"/>
              <a:chExt cx="783704" cy="666850"/>
            </a:xfrm>
          </p:grpSpPr>
          <p:sp>
            <p:nvSpPr>
              <p:cNvPr id="74" name="Rectangle 73"/>
              <p:cNvSpPr/>
              <p:nvPr/>
            </p:nvSpPr>
            <p:spPr>
              <a:xfrm>
                <a:off x="1540495" y="2532946"/>
                <a:ext cx="712911" cy="494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halkboard"/>
                </a:endParaRPr>
              </a:p>
            </p:txBody>
          </p:sp>
          <p:sp>
            <p:nvSpPr>
              <p:cNvPr id="75" name="Text Box 7"/>
              <p:cNvSpPr txBox="1">
                <a:spLocks noChangeArrowheads="1"/>
              </p:cNvSpPr>
              <p:nvPr/>
            </p:nvSpPr>
            <p:spPr bwMode="auto">
              <a:xfrm>
                <a:off x="1534541" y="2412931"/>
                <a:ext cx="783704" cy="66685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a:rPr>
                  <a:t>Gen</a:t>
                </a:r>
                <a:endParaRPr lang="en-US" sz="2000" dirty="0" smtClean="0">
                  <a:solidFill>
                    <a:srgbClr val="0000FF"/>
                  </a:solidFill>
                  <a:latin typeface="Chalkboard"/>
                </a:endParaRPr>
              </a:p>
            </p:txBody>
          </p:sp>
        </p:grpSp>
        <p:cxnSp>
          <p:nvCxnSpPr>
            <p:cNvPr id="55" name="Straight Arrow Connector 54"/>
            <p:cNvCxnSpPr/>
            <p:nvPr/>
          </p:nvCxnSpPr>
          <p:spPr>
            <a:xfrm>
              <a:off x="191348" y="4528264"/>
              <a:ext cx="582019" cy="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627463" y="4528265"/>
              <a:ext cx="786134" cy="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7" name="Text Box 7"/>
            <p:cNvSpPr txBox="1">
              <a:spLocks noChangeArrowheads="1"/>
            </p:cNvSpPr>
            <p:nvPr/>
          </p:nvSpPr>
          <p:spPr bwMode="auto">
            <a:xfrm>
              <a:off x="473497" y="3928196"/>
              <a:ext cx="426094" cy="666850"/>
            </a:xfrm>
            <a:prstGeom prst="rect">
              <a:avLst/>
            </a:prstGeom>
            <a:noFill/>
            <a:ln w="9525">
              <a:noFill/>
              <a:miter lim="800000"/>
              <a:headEnd/>
              <a:tailEnd/>
            </a:ln>
          </p:spPr>
          <p:txBody>
            <a:bodyPr wrap="square">
              <a:spAutoFit/>
            </a:bodyPr>
            <a:lstStyle/>
            <a:p>
              <a:pPr>
                <a:spcBef>
                  <a:spcPct val="50000"/>
                </a:spcBef>
              </a:pPr>
              <a:r>
                <a:rPr lang="en-US" sz="2000" dirty="0">
                  <a:latin typeface="Chalkboard"/>
                </a:rPr>
                <a:t>k</a:t>
              </a:r>
              <a:endParaRPr lang="en-US" sz="2000" baseline="30000" dirty="0" smtClean="0">
                <a:solidFill>
                  <a:srgbClr val="0000FF"/>
                </a:solidFill>
                <a:latin typeface="Chalkboard"/>
              </a:endParaRPr>
            </a:p>
          </p:txBody>
        </p:sp>
        <p:pic>
          <p:nvPicPr>
            <p:cNvPr id="59" name="Picture 2" descr="https://encrypted-tbn2.gstatic.com/images?q=tbn:ANd9GcSwsTqLN4QJQ_gBHvsPOVo5uM-ChpYI_wzBq-lnR91wydomJrIkUCXi65x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37534" y="3928196"/>
              <a:ext cx="216024" cy="518460"/>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76" name="Text Box 7"/>
          <p:cNvSpPr txBox="1">
            <a:spLocks noChangeArrowheads="1"/>
          </p:cNvSpPr>
          <p:nvPr/>
        </p:nvSpPr>
        <p:spPr bwMode="auto">
          <a:xfrm>
            <a:off x="35496" y="3501008"/>
            <a:ext cx="5328592" cy="369332"/>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q"/>
            </a:pPr>
            <a:r>
              <a:rPr lang="en-US" dirty="0" smtClean="0">
                <a:latin typeface="Chalkboard"/>
              </a:rPr>
              <a:t>What does the above experiment model ? </a:t>
            </a:r>
            <a:endParaRPr lang="en-US" dirty="0" smtClean="0">
              <a:solidFill>
                <a:srgbClr val="0000FF"/>
              </a:solidFill>
              <a:latin typeface="Chalkboard"/>
            </a:endParaRPr>
          </a:p>
        </p:txBody>
      </p:sp>
      <p:sp>
        <p:nvSpPr>
          <p:cNvPr id="42" name="Text Box 7"/>
          <p:cNvSpPr txBox="1">
            <a:spLocks noChangeArrowheads="1"/>
          </p:cNvSpPr>
          <p:nvPr/>
        </p:nvSpPr>
        <p:spPr bwMode="auto">
          <a:xfrm>
            <a:off x="3500264" y="1700808"/>
            <a:ext cx="2295872"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rPr>
              <a:t>c </a:t>
            </a:r>
            <a:r>
              <a:rPr lang="en-US" dirty="0" smtClean="0">
                <a:latin typeface="Chalkboard"/>
                <a:sym typeface="Symbol"/>
              </a:rPr>
              <a:t> </a:t>
            </a:r>
            <a:r>
              <a:rPr lang="en-US" dirty="0" err="1" smtClean="0">
                <a:latin typeface="Chalkboard"/>
                <a:sym typeface="Symbol"/>
              </a:rPr>
              <a:t>Enc</a:t>
            </a:r>
            <a:r>
              <a:rPr lang="en-US" baseline="-25000" dirty="0" err="1" smtClean="0">
                <a:latin typeface="Chalkboard"/>
                <a:sym typeface="Symbol"/>
              </a:rPr>
              <a:t>k</a:t>
            </a:r>
            <a:r>
              <a:rPr lang="en-US" dirty="0" smtClean="0">
                <a:latin typeface="Chalkboard"/>
                <a:sym typeface="Symbol"/>
              </a:rPr>
              <a:t>(</a:t>
            </a:r>
            <a:r>
              <a:rPr lang="en-US" dirty="0" err="1" smtClean="0">
                <a:latin typeface="Chalkboard"/>
                <a:sym typeface="Symbol"/>
              </a:rPr>
              <a:t>m</a:t>
            </a:r>
            <a:r>
              <a:rPr lang="en-US" baseline="-25000" dirty="0" err="1" smtClean="0">
                <a:latin typeface="Chalkboard"/>
                <a:sym typeface="Symbol"/>
              </a:rPr>
              <a:t>b</a:t>
            </a:r>
            <a:r>
              <a:rPr lang="en-US" dirty="0" smtClean="0">
                <a:latin typeface="Chalkboard"/>
                <a:sym typeface="Symbol"/>
              </a:rPr>
              <a:t>)</a:t>
            </a:r>
            <a:endParaRPr lang="en-US" dirty="0" smtClean="0">
              <a:solidFill>
                <a:srgbClr val="0000FF"/>
              </a:solidFill>
              <a:latin typeface="Chalkboard"/>
            </a:endParaRPr>
          </a:p>
        </p:txBody>
      </p:sp>
      <p:sp>
        <p:nvSpPr>
          <p:cNvPr id="43" name="Text Box 7"/>
          <p:cNvSpPr txBox="1">
            <a:spLocks noChangeArrowheads="1"/>
          </p:cNvSpPr>
          <p:nvPr/>
        </p:nvSpPr>
        <p:spPr bwMode="auto">
          <a:xfrm>
            <a:off x="2987824" y="2843644"/>
            <a:ext cx="2953281"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sym typeface="Symbol"/>
              </a:rPr>
              <a:t>Experiment :</a:t>
            </a:r>
            <a:endParaRPr lang="en-US" dirty="0" smtClean="0">
              <a:solidFill>
                <a:srgbClr val="0000FF"/>
              </a:solidFill>
              <a:latin typeface="Chalkboard"/>
            </a:endParaRPr>
          </a:p>
        </p:txBody>
      </p:sp>
      <p:grpSp>
        <p:nvGrpSpPr>
          <p:cNvPr id="10" name="Group 9"/>
          <p:cNvGrpSpPr/>
          <p:nvPr/>
        </p:nvGrpSpPr>
        <p:grpSpPr>
          <a:xfrm>
            <a:off x="4572000" y="2658398"/>
            <a:ext cx="1207368" cy="626586"/>
            <a:chOff x="5948536" y="3810526"/>
            <a:chExt cx="1207368" cy="626586"/>
          </a:xfrm>
        </p:grpSpPr>
        <p:sp>
          <p:nvSpPr>
            <p:cNvPr id="45" name="Text Box 7"/>
            <p:cNvSpPr txBox="1">
              <a:spLocks noChangeArrowheads="1"/>
            </p:cNvSpPr>
            <p:nvPr/>
          </p:nvSpPr>
          <p:spPr bwMode="auto">
            <a:xfrm>
              <a:off x="5948536" y="3986480"/>
              <a:ext cx="92772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a:rPr>
                <a:t>PrivK</a:t>
              </a:r>
              <a:endParaRPr lang="en-US" sz="1600" dirty="0" smtClean="0">
                <a:solidFill>
                  <a:srgbClr val="0000FF"/>
                </a:solidFill>
                <a:latin typeface="Chalkboard"/>
              </a:endParaRPr>
            </a:p>
          </p:txBody>
        </p:sp>
        <p:sp>
          <p:nvSpPr>
            <p:cNvPr id="47" name="Text Box 7"/>
            <p:cNvSpPr txBox="1">
              <a:spLocks noChangeArrowheads="1"/>
            </p:cNvSpPr>
            <p:nvPr/>
          </p:nvSpPr>
          <p:spPr bwMode="auto">
            <a:xfrm>
              <a:off x="6444208" y="4098558"/>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a:rPr>
                <a:t>A, </a:t>
              </a:r>
              <a:r>
                <a:rPr lang="en-US" sz="1600" dirty="0" smtClean="0">
                  <a:latin typeface="Chalkboard"/>
                  <a:sym typeface="Symbol"/>
                </a:rPr>
                <a:t></a:t>
              </a:r>
              <a:endParaRPr lang="en-US" sz="1600" dirty="0" smtClean="0">
                <a:solidFill>
                  <a:srgbClr val="0000FF"/>
                </a:solidFill>
                <a:latin typeface="Chalkboard"/>
              </a:endParaRPr>
            </a:p>
          </p:txBody>
        </p:sp>
        <p:sp>
          <p:nvSpPr>
            <p:cNvPr id="48" name="Text Box 7"/>
            <p:cNvSpPr txBox="1">
              <a:spLocks noChangeArrowheads="1"/>
            </p:cNvSpPr>
            <p:nvPr/>
          </p:nvSpPr>
          <p:spPr bwMode="auto">
            <a:xfrm>
              <a:off x="6516216" y="381052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a:rPr>
                <a:t>coa</a:t>
              </a:r>
              <a:endParaRPr lang="en-US" sz="1600" dirty="0" smtClean="0">
                <a:solidFill>
                  <a:srgbClr val="0000FF"/>
                </a:solidFill>
                <a:latin typeface="Chalkboard"/>
              </a:endParaRPr>
            </a:p>
          </p:txBody>
        </p:sp>
      </p:grpSp>
      <p:pic>
        <p:nvPicPr>
          <p:cNvPr id="52" name="Picture 2"/>
          <p:cNvPicPr>
            <a:picLocks noChangeAspect="1" noChangeArrowheads="1"/>
          </p:cNvPicPr>
          <p:nvPr/>
        </p:nvPicPr>
        <p:blipFill>
          <a:blip r:embed="rId8" cstate="print"/>
          <a:srcRect/>
          <a:stretch>
            <a:fillRect/>
          </a:stretch>
        </p:blipFill>
        <p:spPr bwMode="auto">
          <a:xfrm>
            <a:off x="7964760" y="4083775"/>
            <a:ext cx="792088" cy="1052055"/>
          </a:xfrm>
          <a:prstGeom prst="rect">
            <a:avLst/>
          </a:prstGeom>
          <a:noFill/>
          <a:ln w="9525">
            <a:noFill/>
            <a:miter lim="800000"/>
            <a:headEnd/>
            <a:tailEnd/>
          </a:ln>
        </p:spPr>
      </p:pic>
      <p:grpSp>
        <p:nvGrpSpPr>
          <p:cNvPr id="80" name="Group 79"/>
          <p:cNvGrpSpPr/>
          <p:nvPr/>
        </p:nvGrpSpPr>
        <p:grpSpPr>
          <a:xfrm>
            <a:off x="2843808" y="4487758"/>
            <a:ext cx="1512168" cy="576064"/>
            <a:chOff x="2123728" y="1916832"/>
            <a:chExt cx="1512168" cy="576064"/>
          </a:xfrm>
        </p:grpSpPr>
        <p:sp>
          <p:nvSpPr>
            <p:cNvPr id="81" name="Rectangle 80"/>
            <p:cNvSpPr/>
            <p:nvPr/>
          </p:nvSpPr>
          <p:spPr>
            <a:xfrm>
              <a:off x="2123728" y="1916832"/>
              <a:ext cx="6480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a:endParaRPr>
            </a:p>
          </p:txBody>
        </p:sp>
        <p:sp>
          <p:nvSpPr>
            <p:cNvPr id="82" name="Text Box 7"/>
            <p:cNvSpPr txBox="1">
              <a:spLocks noChangeArrowheads="1"/>
            </p:cNvSpPr>
            <p:nvPr/>
          </p:nvSpPr>
          <p:spPr bwMode="auto">
            <a:xfrm>
              <a:off x="2123728" y="2020778"/>
              <a:ext cx="1512168"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a:rPr>
                <a:t>Enc</a:t>
              </a:r>
              <a:endParaRPr lang="en-US" sz="2000" dirty="0" smtClean="0">
                <a:solidFill>
                  <a:srgbClr val="0000FF"/>
                </a:solidFill>
                <a:latin typeface="Chalkboard"/>
              </a:endParaRPr>
            </a:p>
          </p:txBody>
        </p:sp>
      </p:grpSp>
      <p:cxnSp>
        <p:nvCxnSpPr>
          <p:cNvPr id="83" name="Straight Arrow Connector 82"/>
          <p:cNvCxnSpPr/>
          <p:nvPr/>
        </p:nvCxnSpPr>
        <p:spPr>
          <a:xfrm>
            <a:off x="1403648" y="4746173"/>
            <a:ext cx="1368152"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84" name="Text Box 7"/>
          <p:cNvSpPr txBox="1">
            <a:spLocks noChangeArrowheads="1"/>
          </p:cNvSpPr>
          <p:nvPr/>
        </p:nvSpPr>
        <p:spPr bwMode="auto">
          <a:xfrm>
            <a:off x="1331640" y="4334450"/>
            <a:ext cx="1656184"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rPr>
              <a:t>m </a:t>
            </a:r>
            <a:r>
              <a:rPr lang="en-US" dirty="0" smtClean="0">
                <a:latin typeface="Chalkboard"/>
                <a:sym typeface="Symbol"/>
              </a:rPr>
              <a:t> {m</a:t>
            </a:r>
            <a:r>
              <a:rPr lang="en-US" baseline="-25000" dirty="0" smtClean="0">
                <a:latin typeface="Chalkboard"/>
                <a:sym typeface="Symbol"/>
              </a:rPr>
              <a:t>0</a:t>
            </a:r>
            <a:r>
              <a:rPr lang="en-US" dirty="0" smtClean="0">
                <a:latin typeface="Chalkboard"/>
                <a:sym typeface="Symbol"/>
              </a:rPr>
              <a:t>, m</a:t>
            </a:r>
            <a:r>
              <a:rPr lang="en-US" baseline="-25000" dirty="0" smtClean="0">
                <a:latin typeface="Chalkboard"/>
                <a:sym typeface="Symbol"/>
              </a:rPr>
              <a:t>1</a:t>
            </a:r>
            <a:r>
              <a:rPr lang="en-US" dirty="0" smtClean="0">
                <a:latin typeface="Chalkboard"/>
                <a:sym typeface="Symbol"/>
              </a:rPr>
              <a:t>}</a:t>
            </a:r>
            <a:r>
              <a:rPr lang="en-US" dirty="0" smtClean="0">
                <a:latin typeface="Chalkboard"/>
              </a:rPr>
              <a:t> </a:t>
            </a:r>
            <a:endParaRPr lang="en-US" baseline="-25000" dirty="0" smtClean="0">
              <a:solidFill>
                <a:srgbClr val="0000FF"/>
              </a:solidFill>
              <a:latin typeface="Chalkboard"/>
            </a:endParaRPr>
          </a:p>
        </p:txBody>
      </p:sp>
      <p:grpSp>
        <p:nvGrpSpPr>
          <p:cNvPr id="12" name="Group 11"/>
          <p:cNvGrpSpPr/>
          <p:nvPr/>
        </p:nvGrpSpPr>
        <p:grpSpPr>
          <a:xfrm>
            <a:off x="1115616" y="5063822"/>
            <a:ext cx="1944216" cy="360040"/>
            <a:chOff x="1403648" y="6423719"/>
            <a:chExt cx="1944216" cy="360040"/>
          </a:xfrm>
        </p:grpSpPr>
        <p:cxnSp>
          <p:nvCxnSpPr>
            <p:cNvPr id="85" name="Straight Connector 84"/>
            <p:cNvCxnSpPr/>
            <p:nvPr/>
          </p:nvCxnSpPr>
          <p:spPr>
            <a:xfrm>
              <a:off x="1403648" y="6783759"/>
              <a:ext cx="1944216"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3347864" y="6423719"/>
              <a:ext cx="0" cy="360040"/>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3491880" y="4427268"/>
            <a:ext cx="4248472" cy="420530"/>
            <a:chOff x="3851920" y="5549170"/>
            <a:chExt cx="4248472" cy="420530"/>
          </a:xfrm>
        </p:grpSpPr>
        <p:cxnSp>
          <p:nvCxnSpPr>
            <p:cNvPr id="60" name="Straight Arrow Connector 59"/>
            <p:cNvCxnSpPr>
              <a:endCxn id="70" idx="1"/>
            </p:cNvCxnSpPr>
            <p:nvPr/>
          </p:nvCxnSpPr>
          <p:spPr>
            <a:xfrm>
              <a:off x="3851920" y="5919663"/>
              <a:ext cx="4248472" cy="50037"/>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87" name="Text Box 7"/>
            <p:cNvSpPr txBox="1">
              <a:spLocks noChangeArrowheads="1"/>
            </p:cNvSpPr>
            <p:nvPr/>
          </p:nvSpPr>
          <p:spPr bwMode="auto">
            <a:xfrm>
              <a:off x="5580112" y="5549170"/>
              <a:ext cx="360040"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a:rPr>
                <a:t>c</a:t>
              </a:r>
              <a:endParaRPr lang="en-US" sz="2000" baseline="-25000" dirty="0" smtClean="0">
                <a:solidFill>
                  <a:srgbClr val="0000FF"/>
                </a:solidFill>
                <a:latin typeface="Chalkboard"/>
              </a:endParaRPr>
            </a:p>
          </p:txBody>
        </p:sp>
      </p:grpSp>
      <p:sp>
        <p:nvSpPr>
          <p:cNvPr id="88" name="Text Box 7"/>
          <p:cNvSpPr txBox="1">
            <a:spLocks noChangeArrowheads="1"/>
          </p:cNvSpPr>
          <p:nvPr/>
        </p:nvSpPr>
        <p:spPr bwMode="auto">
          <a:xfrm>
            <a:off x="251520" y="7277362"/>
            <a:ext cx="5328592" cy="400110"/>
          </a:xfrm>
          <a:prstGeom prst="rect">
            <a:avLst/>
          </a:prstGeom>
          <a:noFill/>
          <a:ln w="9525">
            <a:noFill/>
            <a:miter lim="800000"/>
            <a:headEnd/>
            <a:tailEnd/>
          </a:ln>
        </p:spPr>
        <p:txBody>
          <a:bodyPr wrap="square">
            <a:spAutoFit/>
          </a:bodyPr>
          <a:lstStyle/>
          <a:p>
            <a:pPr marL="457200" indent="-457200">
              <a:spcBef>
                <a:spcPct val="50000"/>
              </a:spcBef>
              <a:buFont typeface="Wingdings" charset="2"/>
              <a:buChar char="v"/>
            </a:pPr>
            <a:r>
              <a:rPr lang="en-US" sz="2000" dirty="0" smtClean="0">
                <a:latin typeface="Chalkboard"/>
              </a:rPr>
              <a:t>Attacker is </a:t>
            </a:r>
            <a:r>
              <a:rPr lang="en-US" sz="2000" dirty="0" smtClean="0">
                <a:solidFill>
                  <a:srgbClr val="0000FF"/>
                </a:solidFill>
                <a:latin typeface="Chalkboard"/>
              </a:rPr>
              <a:t>computationally unbounded</a:t>
            </a:r>
          </a:p>
        </p:txBody>
      </p:sp>
      <p:grpSp>
        <p:nvGrpSpPr>
          <p:cNvPr id="89" name="Group 88"/>
          <p:cNvGrpSpPr/>
          <p:nvPr/>
        </p:nvGrpSpPr>
        <p:grpSpPr>
          <a:xfrm>
            <a:off x="8244408" y="5135830"/>
            <a:ext cx="680024" cy="441340"/>
            <a:chOff x="475928" y="5517232"/>
            <a:chExt cx="680024" cy="441340"/>
          </a:xfrm>
        </p:grpSpPr>
        <p:sp>
          <p:nvSpPr>
            <p:cNvPr id="90" name="Text Box 7"/>
            <p:cNvSpPr txBox="1">
              <a:spLocks noChangeArrowheads="1"/>
            </p:cNvSpPr>
            <p:nvPr/>
          </p:nvSpPr>
          <p:spPr bwMode="auto">
            <a:xfrm>
              <a:off x="475928" y="5589240"/>
              <a:ext cx="351656"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rPr>
                <a:t>k</a:t>
              </a:r>
              <a:endParaRPr lang="en-US" dirty="0" smtClean="0">
                <a:solidFill>
                  <a:srgbClr val="0000FF"/>
                </a:solidFill>
                <a:latin typeface="Chalkboard"/>
              </a:endParaRPr>
            </a:p>
          </p:txBody>
        </p:sp>
        <p:pic>
          <p:nvPicPr>
            <p:cNvPr id="91" name="Picture 3"/>
            <p:cNvPicPr>
              <a:picLocks noChangeAspect="1" noChangeArrowheads="1"/>
            </p:cNvPicPr>
            <p:nvPr/>
          </p:nvPicPr>
          <p:blipFill>
            <a:blip r:embed="rId9" cstate="print"/>
            <a:srcRect/>
            <a:stretch>
              <a:fillRect/>
            </a:stretch>
          </p:blipFill>
          <p:spPr bwMode="auto">
            <a:xfrm>
              <a:off x="747192" y="5517232"/>
              <a:ext cx="408760" cy="403193"/>
            </a:xfrm>
            <a:prstGeom prst="rect">
              <a:avLst/>
            </a:prstGeom>
            <a:noFill/>
            <a:ln w="9525">
              <a:noFill/>
              <a:miter lim="800000"/>
              <a:headEnd/>
              <a:tailEnd/>
            </a:ln>
          </p:spPr>
        </p:pic>
      </p:grpSp>
      <p:pic>
        <p:nvPicPr>
          <p:cNvPr id="92" name="Picture 4"/>
          <p:cNvPicPr>
            <a:picLocks noChangeAspect="1" noChangeArrowheads="1"/>
          </p:cNvPicPr>
          <p:nvPr/>
        </p:nvPicPr>
        <p:blipFill>
          <a:blip r:embed="rId10" cstate="print"/>
          <a:srcRect/>
          <a:stretch>
            <a:fillRect/>
          </a:stretch>
        </p:blipFill>
        <p:spPr bwMode="auto">
          <a:xfrm>
            <a:off x="4572000" y="4919806"/>
            <a:ext cx="864096" cy="864096"/>
          </a:xfrm>
          <a:prstGeom prst="rect">
            <a:avLst/>
          </a:prstGeom>
          <a:noFill/>
          <a:ln w="9525">
            <a:noFill/>
            <a:miter lim="800000"/>
            <a:headEnd/>
            <a:tailEnd/>
          </a:ln>
        </p:spPr>
      </p:pic>
      <p:cxnSp>
        <p:nvCxnSpPr>
          <p:cNvPr id="93" name="Straight Arrow Connector 92"/>
          <p:cNvCxnSpPr/>
          <p:nvPr/>
        </p:nvCxnSpPr>
        <p:spPr>
          <a:xfrm>
            <a:off x="4211960" y="4869160"/>
            <a:ext cx="432048" cy="35655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94" name="Text Box 7"/>
          <p:cNvSpPr txBox="1">
            <a:spLocks noChangeArrowheads="1"/>
          </p:cNvSpPr>
          <p:nvPr/>
        </p:nvSpPr>
        <p:spPr bwMode="auto">
          <a:xfrm>
            <a:off x="1043608" y="5774610"/>
            <a:ext cx="7632848" cy="369332"/>
          </a:xfrm>
          <a:prstGeom prst="rect">
            <a:avLst/>
          </a:prstGeom>
          <a:noFill/>
          <a:ln w="9525">
            <a:noFill/>
            <a:miter lim="800000"/>
            <a:headEnd/>
            <a:tailEnd/>
          </a:ln>
        </p:spPr>
        <p:txBody>
          <a:bodyPr wrap="square">
            <a:spAutoFit/>
          </a:bodyPr>
          <a:lstStyle/>
          <a:p>
            <a:pPr>
              <a:spcBef>
                <a:spcPct val="50000"/>
              </a:spcBef>
            </a:pPr>
            <a:r>
              <a:rPr lang="en-US" dirty="0" smtClean="0">
                <a:latin typeface="Chalkboard"/>
              </a:rPr>
              <a:t>(I know that either m</a:t>
            </a:r>
            <a:r>
              <a:rPr lang="en-US" baseline="-25000" dirty="0" smtClean="0">
                <a:latin typeface="Chalkboard"/>
              </a:rPr>
              <a:t>0</a:t>
            </a:r>
            <a:r>
              <a:rPr lang="en-US" dirty="0" smtClean="0">
                <a:latin typeface="Chalkboard"/>
              </a:rPr>
              <a:t> or m</a:t>
            </a:r>
            <a:r>
              <a:rPr lang="en-US" baseline="-25000" dirty="0" smtClean="0">
                <a:latin typeface="Chalkboard"/>
              </a:rPr>
              <a:t>1</a:t>
            </a:r>
            <a:r>
              <a:rPr lang="en-US" dirty="0" smtClean="0">
                <a:latin typeface="Chalkboard"/>
              </a:rPr>
              <a:t> will be communicated with equal prob.)</a:t>
            </a:r>
            <a:endParaRPr lang="en-US" dirty="0" smtClean="0">
              <a:solidFill>
                <a:srgbClr val="0000FF"/>
              </a:solidFill>
              <a:latin typeface="Chalkboard"/>
            </a:endParaRPr>
          </a:p>
        </p:txBody>
      </p:sp>
      <p:grpSp>
        <p:nvGrpSpPr>
          <p:cNvPr id="11" name="Group 10"/>
          <p:cNvGrpSpPr/>
          <p:nvPr/>
        </p:nvGrpSpPr>
        <p:grpSpPr>
          <a:xfrm>
            <a:off x="251520" y="5207838"/>
            <a:ext cx="680024" cy="441340"/>
            <a:chOff x="475928" y="5517232"/>
            <a:chExt cx="680024" cy="441340"/>
          </a:xfrm>
        </p:grpSpPr>
        <p:sp>
          <p:nvSpPr>
            <p:cNvPr id="66" name="Text Box 7"/>
            <p:cNvSpPr txBox="1">
              <a:spLocks noChangeArrowheads="1"/>
            </p:cNvSpPr>
            <p:nvPr/>
          </p:nvSpPr>
          <p:spPr bwMode="auto">
            <a:xfrm>
              <a:off x="475928" y="5589240"/>
              <a:ext cx="351656"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rPr>
                <a:t>k</a:t>
              </a:r>
              <a:endParaRPr lang="en-US" dirty="0" smtClean="0">
                <a:solidFill>
                  <a:srgbClr val="0000FF"/>
                </a:solidFill>
                <a:latin typeface="Chalkboard"/>
              </a:endParaRPr>
            </a:p>
          </p:txBody>
        </p:sp>
        <p:pic>
          <p:nvPicPr>
            <p:cNvPr id="73" name="Picture 3"/>
            <p:cNvPicPr>
              <a:picLocks noChangeAspect="1" noChangeArrowheads="1"/>
            </p:cNvPicPr>
            <p:nvPr/>
          </p:nvPicPr>
          <p:blipFill>
            <a:blip r:embed="rId9" cstate="print"/>
            <a:srcRect/>
            <a:stretch>
              <a:fillRect/>
            </a:stretch>
          </p:blipFill>
          <p:spPr bwMode="auto">
            <a:xfrm>
              <a:off x="747192" y="5517232"/>
              <a:ext cx="408760" cy="403193"/>
            </a:xfrm>
            <a:prstGeom prst="rect">
              <a:avLst/>
            </a:prstGeom>
            <a:noFill/>
            <a:ln w="9525">
              <a:noFill/>
              <a:miter lim="800000"/>
              <a:headEnd/>
              <a:tailEnd/>
            </a:ln>
          </p:spPr>
        </p:pic>
      </p:grpSp>
      <p:sp>
        <p:nvSpPr>
          <p:cNvPr id="95" name="Text Box 7"/>
          <p:cNvSpPr txBox="1">
            <a:spLocks noChangeArrowheads="1"/>
          </p:cNvSpPr>
          <p:nvPr/>
        </p:nvSpPr>
        <p:spPr bwMode="auto">
          <a:xfrm>
            <a:off x="179512" y="6372036"/>
            <a:ext cx="8712968" cy="369332"/>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q"/>
            </a:pPr>
            <a:r>
              <a:rPr lang="en-US" dirty="0" smtClean="0">
                <a:latin typeface="Chalkboard"/>
              </a:rPr>
              <a:t>Perfect secrecy : adversary should not get </a:t>
            </a:r>
            <a:r>
              <a:rPr lang="en-US" dirty="0" smtClean="0">
                <a:solidFill>
                  <a:srgbClr val="0000FF"/>
                </a:solidFill>
                <a:latin typeface="Chalkboard"/>
              </a:rPr>
              <a:t>“any advantage”</a:t>
            </a:r>
            <a:r>
              <a:rPr lang="en-US" dirty="0" smtClean="0">
                <a:latin typeface="Chalkboard"/>
              </a:rPr>
              <a:t> by seeing c above</a:t>
            </a:r>
            <a:endParaRPr lang="en-US" dirty="0" smtClean="0">
              <a:solidFill>
                <a:srgbClr val="0000FF"/>
              </a:solidFill>
              <a:latin typeface="Chalkboard"/>
            </a:endParaRPr>
          </a:p>
        </p:txBody>
      </p:sp>
      <p:grpSp>
        <p:nvGrpSpPr>
          <p:cNvPr id="98" name="Group 97"/>
          <p:cNvGrpSpPr/>
          <p:nvPr/>
        </p:nvGrpSpPr>
        <p:grpSpPr>
          <a:xfrm>
            <a:off x="971600" y="3284984"/>
            <a:ext cx="7056784" cy="3240360"/>
            <a:chOff x="7812360" y="3140968"/>
            <a:chExt cx="7056784" cy="3240360"/>
          </a:xfrm>
        </p:grpSpPr>
        <p:sp>
          <p:nvSpPr>
            <p:cNvPr id="99" name="Oval 98"/>
            <p:cNvSpPr/>
            <p:nvPr/>
          </p:nvSpPr>
          <p:spPr>
            <a:xfrm>
              <a:off x="7812360" y="3140968"/>
              <a:ext cx="7056784" cy="324036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a:endParaRPr>
            </a:p>
          </p:txBody>
        </p:sp>
        <p:sp>
          <p:nvSpPr>
            <p:cNvPr id="100" name="Text Box 7"/>
            <p:cNvSpPr txBox="1">
              <a:spLocks noChangeArrowheads="1"/>
            </p:cNvSpPr>
            <p:nvPr/>
          </p:nvSpPr>
          <p:spPr bwMode="auto">
            <a:xfrm>
              <a:off x="8604448" y="3822139"/>
              <a:ext cx="5976664" cy="830997"/>
            </a:xfrm>
            <a:prstGeom prst="rect">
              <a:avLst/>
            </a:prstGeom>
            <a:noFill/>
            <a:ln w="9525">
              <a:noFill/>
              <a:miter lim="800000"/>
              <a:headEnd/>
              <a:tailEnd/>
            </a:ln>
          </p:spPr>
          <p:txBody>
            <a:bodyPr wrap="square">
              <a:spAutoFit/>
            </a:bodyPr>
            <a:lstStyle/>
            <a:p>
              <a:pPr marL="457200" indent="-457200">
                <a:spcBef>
                  <a:spcPct val="50000"/>
                </a:spcBef>
                <a:buFont typeface="Wingdings" charset="2"/>
                <a:buChar char="q"/>
              </a:pPr>
              <a:r>
                <a:rPr lang="en-US" sz="2400" dirty="0" smtClean="0">
                  <a:latin typeface="Chalkboard"/>
                </a:rPr>
                <a:t>Adversary should learn the underlying message from c only with probability ½</a:t>
              </a:r>
            </a:p>
          </p:txBody>
        </p:sp>
        <p:sp>
          <p:nvSpPr>
            <p:cNvPr id="101" name="Text Box 7"/>
            <p:cNvSpPr txBox="1">
              <a:spLocks noChangeArrowheads="1"/>
            </p:cNvSpPr>
            <p:nvPr/>
          </p:nvSpPr>
          <p:spPr bwMode="auto">
            <a:xfrm>
              <a:off x="8892480" y="5190291"/>
              <a:ext cx="5976664" cy="461665"/>
            </a:xfrm>
            <a:prstGeom prst="rect">
              <a:avLst/>
            </a:prstGeom>
            <a:noFill/>
            <a:ln w="9525">
              <a:noFill/>
              <a:miter lim="800000"/>
              <a:headEnd/>
              <a:tailEnd/>
            </a:ln>
          </p:spPr>
          <p:txBody>
            <a:bodyPr wrap="square">
              <a:spAutoFit/>
            </a:bodyPr>
            <a:lstStyle/>
            <a:p>
              <a:pPr marL="457200" indent="-457200">
                <a:spcBef>
                  <a:spcPct val="50000"/>
                </a:spcBef>
                <a:buFont typeface="Wingdings" charset="2"/>
                <a:buChar char="Ø"/>
              </a:pPr>
              <a:r>
                <a:rPr lang="en-US" sz="2400" dirty="0" smtClean="0">
                  <a:latin typeface="Chalkboard"/>
                </a:rPr>
                <a:t>No better than </a:t>
              </a:r>
              <a:r>
                <a:rPr lang="en-US" sz="2400" dirty="0" smtClean="0">
                  <a:solidFill>
                    <a:srgbClr val="0000FF"/>
                  </a:solidFill>
                  <a:latin typeface="Chalkboard"/>
                </a:rPr>
                <a:t>guessing</a:t>
              </a:r>
              <a:r>
                <a:rPr lang="en-US" sz="2400" dirty="0" smtClean="0">
                  <a:latin typeface="Chalkboard"/>
                </a:rPr>
                <a:t> m</a:t>
              </a:r>
            </a:p>
          </p:txBody>
        </p:sp>
      </p:grpSp>
    </p:spTree>
    <p:extLst>
      <p:ext uri="{BB962C8B-B14F-4D97-AF65-F5344CB8AC3E}">
        <p14:creationId xmlns:p14="http://schemas.microsoft.com/office/powerpoint/2010/main" val="286741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98"/>
                                        </p:tgtEl>
                                        <p:attrNameLst>
                                          <p:attrName>style.visibility</p:attrName>
                                        </p:attrNameLst>
                                      </p:cBhvr>
                                      <p:to>
                                        <p:strVal val="visible"/>
                                      </p:to>
                                    </p:set>
                                    <p:animEffect transition="in" filter="wheel(1)">
                                      <p:cBhvr>
                                        <p:cTn id="51" dur="2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76" grpId="0"/>
      <p:bldP spid="84" grpId="0"/>
      <p:bldP spid="94" grpId="0"/>
      <p:bldP spid="9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144016" y="-27384"/>
            <a:ext cx="9324528" cy="648072"/>
          </a:xfrm>
          <a:prstGeom prst="rect">
            <a:avLst/>
          </a:prstGeom>
        </p:spPr>
        <p:txBody>
          <a:bodyPr/>
          <a:lstStyle/>
          <a:p>
            <a:pPr algn="ctr">
              <a:defRPr/>
            </a:pPr>
            <a:r>
              <a:rPr lang="en-US" sz="3000" kern="0" dirty="0" smtClean="0">
                <a:solidFill>
                  <a:srgbClr val="009900"/>
                </a:solidFill>
                <a:latin typeface="Chalkboard"/>
                <a:ea typeface="+mj-ea"/>
                <a:cs typeface="+mj-cs"/>
              </a:rPr>
              <a:t>Perfect Secrecy as an </a:t>
            </a:r>
            <a:r>
              <a:rPr lang="en-US" sz="3000" kern="0" dirty="0" err="1" smtClean="0">
                <a:solidFill>
                  <a:srgbClr val="009900"/>
                </a:solidFill>
                <a:latin typeface="Chalkboard"/>
                <a:ea typeface="+mj-ea"/>
                <a:cs typeface="+mj-cs"/>
              </a:rPr>
              <a:t>Indistinguishability</a:t>
            </a:r>
            <a:r>
              <a:rPr lang="en-US" sz="3000" kern="0" dirty="0" smtClean="0">
                <a:solidFill>
                  <a:srgbClr val="009900"/>
                </a:solidFill>
                <a:latin typeface="Chalkboard"/>
                <a:ea typeface="+mj-ea"/>
                <a:cs typeface="+mj-cs"/>
              </a:rPr>
              <a:t> game</a:t>
            </a:r>
          </a:p>
        </p:txBody>
      </p:sp>
      <p:sp>
        <p:nvSpPr>
          <p:cNvPr id="8" name="Rectangle 7"/>
          <p:cNvSpPr/>
          <p:nvPr/>
        </p:nvSpPr>
        <p:spPr>
          <a:xfrm>
            <a:off x="619944" y="764704"/>
            <a:ext cx="7905906" cy="424847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a:endParaRPr>
          </a:p>
        </p:txBody>
      </p:sp>
      <p:sp>
        <p:nvSpPr>
          <p:cNvPr id="30" name="Text Box 7"/>
          <p:cNvSpPr txBox="1">
            <a:spLocks noChangeArrowheads="1"/>
          </p:cNvSpPr>
          <p:nvPr/>
        </p:nvSpPr>
        <p:spPr bwMode="auto">
          <a:xfrm>
            <a:off x="3202894" y="807909"/>
            <a:ext cx="2953281"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sym typeface="Symbol"/>
              </a:rPr>
              <a:t> = </a:t>
            </a:r>
            <a:r>
              <a:rPr lang="en-US" dirty="0" smtClean="0">
                <a:latin typeface="Chalkboard"/>
              </a:rPr>
              <a:t>(Gen, Enc, Dec), </a:t>
            </a:r>
            <a:r>
              <a:rPr lang="en-US" dirty="0">
                <a:latin typeface="Brush Script MT" panose="03060802040406070304" pitchFamily="66" charset="0"/>
                <a:ea typeface="Symbol" charset="2"/>
                <a:cs typeface="Symbol" charset="2"/>
                <a:sym typeface="Symbol"/>
              </a:rPr>
              <a:t>M</a:t>
            </a:r>
            <a:endParaRPr lang="en-US" dirty="0" smtClean="0">
              <a:solidFill>
                <a:srgbClr val="0000FF"/>
              </a:solidFill>
              <a:latin typeface="Brush Script MT" panose="03060802040406070304" pitchFamily="66" charset="0"/>
            </a:endParaRPr>
          </a:p>
        </p:txBody>
      </p:sp>
      <p:pic>
        <p:nvPicPr>
          <p:cNvPr id="1026" name="Picture 2"/>
          <p:cNvPicPr>
            <a:picLocks noChangeAspect="1" noChangeArrowheads="1"/>
          </p:cNvPicPr>
          <p:nvPr/>
        </p:nvPicPr>
        <p:blipFill>
          <a:blip r:embed="rId3" cstate="print"/>
          <a:srcRect/>
          <a:stretch>
            <a:fillRect/>
          </a:stretch>
        </p:blipFill>
        <p:spPr bwMode="auto">
          <a:xfrm>
            <a:off x="5940152" y="1052041"/>
            <a:ext cx="1718841" cy="1152824"/>
          </a:xfrm>
          <a:prstGeom prst="rect">
            <a:avLst/>
          </a:prstGeom>
          <a:noFill/>
          <a:ln w="9525">
            <a:noFill/>
            <a:miter lim="800000"/>
            <a:headEnd/>
            <a:tailEnd/>
          </a:ln>
        </p:spPr>
      </p:pic>
      <p:grpSp>
        <p:nvGrpSpPr>
          <p:cNvPr id="5" name="Group 4"/>
          <p:cNvGrpSpPr/>
          <p:nvPr/>
        </p:nvGrpSpPr>
        <p:grpSpPr>
          <a:xfrm>
            <a:off x="2635906" y="1235078"/>
            <a:ext cx="3338937" cy="393722"/>
            <a:chOff x="2627784" y="2566065"/>
            <a:chExt cx="3816424" cy="656203"/>
          </a:xfrm>
        </p:grpSpPr>
        <p:cxnSp>
          <p:nvCxnSpPr>
            <p:cNvPr id="40" name="Straight Connector 39"/>
            <p:cNvCxnSpPr/>
            <p:nvPr/>
          </p:nvCxnSpPr>
          <p:spPr>
            <a:xfrm>
              <a:off x="2627784" y="3222268"/>
              <a:ext cx="3816424"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Text Box 7"/>
            <p:cNvSpPr txBox="1">
              <a:spLocks noChangeArrowheads="1"/>
            </p:cNvSpPr>
            <p:nvPr/>
          </p:nvSpPr>
          <p:spPr bwMode="auto">
            <a:xfrm>
              <a:off x="3707904" y="2566065"/>
              <a:ext cx="2614347" cy="615553"/>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rPr>
                <a:t>m</a:t>
              </a:r>
              <a:r>
                <a:rPr lang="en-US" baseline="-25000" dirty="0" smtClean="0">
                  <a:latin typeface="Chalkboard"/>
                </a:rPr>
                <a:t>0</a:t>
              </a:r>
              <a:r>
                <a:rPr lang="en-US" dirty="0" smtClean="0">
                  <a:latin typeface="Chalkboard"/>
                </a:rPr>
                <a:t>, m</a:t>
              </a:r>
              <a:r>
                <a:rPr lang="en-US" baseline="-25000" dirty="0" smtClean="0">
                  <a:latin typeface="Chalkboard"/>
                </a:rPr>
                <a:t>1  </a:t>
              </a:r>
              <a:r>
                <a:rPr lang="en-US" dirty="0" smtClean="0">
                  <a:latin typeface="Chalkboard"/>
                  <a:sym typeface="Symbol"/>
                </a:rPr>
                <a:t> </a:t>
              </a:r>
              <a:r>
                <a:rPr lang="en-US" dirty="0">
                  <a:latin typeface="Brush Script MT" panose="03060802040406070304" pitchFamily="66" charset="0"/>
                  <a:ea typeface="Symbol" charset="2"/>
                  <a:cs typeface="Symbol" charset="2"/>
                  <a:sym typeface="Symbol"/>
                </a:rPr>
                <a:t>M</a:t>
              </a:r>
              <a:r>
                <a:rPr lang="en-US" dirty="0" smtClean="0">
                  <a:latin typeface="Chalkboard"/>
                </a:rPr>
                <a:t> </a:t>
              </a:r>
              <a:endParaRPr lang="en-US" dirty="0" smtClean="0">
                <a:solidFill>
                  <a:srgbClr val="0000FF"/>
                </a:solidFill>
                <a:latin typeface="Chalkboard"/>
              </a:endParaRPr>
            </a:p>
          </p:txBody>
        </p:sp>
      </p:grpSp>
      <p:grpSp>
        <p:nvGrpSpPr>
          <p:cNvPr id="4" name="Group 3"/>
          <p:cNvGrpSpPr/>
          <p:nvPr/>
        </p:nvGrpSpPr>
        <p:grpSpPr>
          <a:xfrm>
            <a:off x="7308305" y="980728"/>
            <a:ext cx="1549681" cy="792089"/>
            <a:chOff x="7688715" y="1566084"/>
            <a:chExt cx="1771294" cy="1320148"/>
          </a:xfrm>
        </p:grpSpPr>
        <p:pic>
          <p:nvPicPr>
            <p:cNvPr id="1028" name="Picture 4"/>
            <p:cNvPicPr>
              <a:picLocks noChangeAspect="1" noChangeArrowheads="1"/>
            </p:cNvPicPr>
            <p:nvPr/>
          </p:nvPicPr>
          <p:blipFill>
            <a:blip r:embed="rId4" cstate="print"/>
            <a:srcRect/>
            <a:stretch>
              <a:fillRect/>
            </a:stretch>
          </p:blipFill>
          <p:spPr bwMode="auto">
            <a:xfrm>
              <a:off x="7688715" y="1566084"/>
              <a:ext cx="576065" cy="576064"/>
            </a:xfrm>
            <a:prstGeom prst="rect">
              <a:avLst/>
            </a:prstGeom>
            <a:noFill/>
            <a:ln w="9525">
              <a:noFill/>
              <a:miter lim="800000"/>
              <a:headEnd/>
              <a:tailEnd/>
            </a:ln>
          </p:spPr>
        </p:pic>
        <p:sp>
          <p:nvSpPr>
            <p:cNvPr id="58" name="Text Box 7"/>
            <p:cNvSpPr txBox="1">
              <a:spLocks noChangeArrowheads="1"/>
            </p:cNvSpPr>
            <p:nvPr/>
          </p:nvSpPr>
          <p:spPr bwMode="auto">
            <a:xfrm>
              <a:off x="7771019" y="2270678"/>
              <a:ext cx="1688990" cy="615554"/>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rPr>
                <a:t>b </a:t>
              </a:r>
              <a:r>
                <a:rPr lang="en-US" dirty="0" smtClean="0">
                  <a:latin typeface="Chalkboard"/>
                  <a:sym typeface="Symbol"/>
                </a:rPr>
                <a:t> {0, 1}</a:t>
              </a:r>
              <a:endParaRPr lang="en-US" dirty="0" smtClean="0">
                <a:solidFill>
                  <a:srgbClr val="0000FF"/>
                </a:solidFill>
                <a:latin typeface="Chalkboard"/>
              </a:endParaRPr>
            </a:p>
          </p:txBody>
        </p:sp>
      </p:grpSp>
      <p:cxnSp>
        <p:nvCxnSpPr>
          <p:cNvPr id="61" name="Straight Connector 60"/>
          <p:cNvCxnSpPr/>
          <p:nvPr/>
        </p:nvCxnSpPr>
        <p:spPr>
          <a:xfrm>
            <a:off x="2635906" y="2132857"/>
            <a:ext cx="33389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698905" y="2204864"/>
            <a:ext cx="3338937" cy="369332"/>
            <a:chOff x="2699792" y="4182374"/>
            <a:chExt cx="3816424" cy="615553"/>
          </a:xfrm>
        </p:grpSpPr>
        <p:cxnSp>
          <p:nvCxnSpPr>
            <p:cNvPr id="63" name="Straight Connector 62"/>
            <p:cNvCxnSpPr/>
            <p:nvPr/>
          </p:nvCxnSpPr>
          <p:spPr>
            <a:xfrm>
              <a:off x="2699792" y="4782442"/>
              <a:ext cx="3816424"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4" name="Text Box 7"/>
            <p:cNvSpPr txBox="1">
              <a:spLocks noChangeArrowheads="1"/>
            </p:cNvSpPr>
            <p:nvPr/>
          </p:nvSpPr>
          <p:spPr bwMode="auto">
            <a:xfrm>
              <a:off x="4004320" y="4182374"/>
              <a:ext cx="2295872" cy="615553"/>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rPr>
                <a:t>b’ </a:t>
              </a:r>
              <a:r>
                <a:rPr lang="en-US" dirty="0" smtClean="0">
                  <a:latin typeface="Chalkboard"/>
                  <a:sym typeface="Symbol"/>
                </a:rPr>
                <a:t> {0, 1}</a:t>
              </a:r>
              <a:endParaRPr lang="en-US" dirty="0" smtClean="0">
                <a:solidFill>
                  <a:srgbClr val="0000FF"/>
                </a:solidFill>
                <a:latin typeface="Chalkboard"/>
              </a:endParaRPr>
            </a:p>
          </p:txBody>
        </p:sp>
      </p:grpSp>
      <p:grpSp>
        <p:nvGrpSpPr>
          <p:cNvPr id="2" name="Group 1"/>
          <p:cNvGrpSpPr/>
          <p:nvPr/>
        </p:nvGrpSpPr>
        <p:grpSpPr>
          <a:xfrm>
            <a:off x="745942" y="899429"/>
            <a:ext cx="2313890" cy="1809491"/>
            <a:chOff x="251520" y="1655901"/>
            <a:chExt cx="2644790" cy="3015817"/>
          </a:xfrm>
        </p:grpSpPr>
        <p:pic>
          <p:nvPicPr>
            <p:cNvPr id="1027" name="Picture 3"/>
            <p:cNvPicPr>
              <a:picLocks noChangeAspect="1" noChangeArrowheads="1"/>
            </p:cNvPicPr>
            <p:nvPr/>
          </p:nvPicPr>
          <p:blipFill>
            <a:blip r:embed="rId5" cstate="print"/>
            <a:srcRect/>
            <a:stretch>
              <a:fillRect/>
            </a:stretch>
          </p:blipFill>
          <p:spPr bwMode="auto">
            <a:xfrm>
              <a:off x="419894" y="2391466"/>
              <a:ext cx="1847850" cy="1724025"/>
            </a:xfrm>
            <a:prstGeom prst="rect">
              <a:avLst/>
            </a:prstGeom>
            <a:noFill/>
            <a:ln w="9525">
              <a:noFill/>
              <a:miter lim="800000"/>
              <a:headEnd/>
              <a:tailEnd/>
            </a:ln>
          </p:spPr>
        </p:pic>
        <p:sp>
          <p:nvSpPr>
            <p:cNvPr id="36" name="Text Box 7"/>
            <p:cNvSpPr txBox="1">
              <a:spLocks noChangeArrowheads="1"/>
            </p:cNvSpPr>
            <p:nvPr/>
          </p:nvSpPr>
          <p:spPr bwMode="auto">
            <a:xfrm>
              <a:off x="395536" y="4056165"/>
              <a:ext cx="2500774" cy="615553"/>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sym typeface="Symbol"/>
                </a:rPr>
                <a:t>I can break </a:t>
              </a:r>
              <a:endParaRPr lang="en-US" dirty="0" smtClean="0">
                <a:solidFill>
                  <a:srgbClr val="0000FF"/>
                </a:solidFill>
                <a:latin typeface="Chalkboard"/>
              </a:endParaRPr>
            </a:p>
          </p:txBody>
        </p:sp>
        <p:sp>
          <p:nvSpPr>
            <p:cNvPr id="41" name="Text Box 7"/>
            <p:cNvSpPr txBox="1">
              <a:spLocks noChangeArrowheads="1"/>
            </p:cNvSpPr>
            <p:nvPr/>
          </p:nvSpPr>
          <p:spPr bwMode="auto">
            <a:xfrm>
              <a:off x="251520" y="1655901"/>
              <a:ext cx="2644790" cy="615553"/>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sym typeface="Symbol"/>
                </a:rPr>
                <a:t>Comp. unbounded</a:t>
              </a:r>
              <a:endParaRPr lang="en-US" dirty="0" smtClean="0">
                <a:solidFill>
                  <a:srgbClr val="0000FF"/>
                </a:solidFill>
                <a:latin typeface="Chalkboard"/>
              </a:endParaRPr>
            </a:p>
          </p:txBody>
        </p:sp>
      </p:grpSp>
      <p:grpSp>
        <p:nvGrpSpPr>
          <p:cNvPr id="51" name="Group 50"/>
          <p:cNvGrpSpPr/>
          <p:nvPr/>
        </p:nvGrpSpPr>
        <p:grpSpPr>
          <a:xfrm>
            <a:off x="6300192" y="2196189"/>
            <a:ext cx="1944215" cy="472118"/>
            <a:chOff x="191348" y="3928196"/>
            <a:chExt cx="2222249" cy="786863"/>
          </a:xfrm>
        </p:grpSpPr>
        <p:grpSp>
          <p:nvGrpSpPr>
            <p:cNvPr id="54" name="Group 53"/>
            <p:cNvGrpSpPr/>
            <p:nvPr/>
          </p:nvGrpSpPr>
          <p:grpSpPr>
            <a:xfrm>
              <a:off x="827584" y="4048209"/>
              <a:ext cx="783704" cy="666850"/>
              <a:chOff x="1534541" y="2412931"/>
              <a:chExt cx="783704" cy="666850"/>
            </a:xfrm>
          </p:grpSpPr>
          <p:sp>
            <p:nvSpPr>
              <p:cNvPr id="74" name="Rectangle 73"/>
              <p:cNvSpPr/>
              <p:nvPr/>
            </p:nvSpPr>
            <p:spPr>
              <a:xfrm>
                <a:off x="1540495" y="2532946"/>
                <a:ext cx="712911" cy="494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halkboard"/>
                </a:endParaRPr>
              </a:p>
            </p:txBody>
          </p:sp>
          <p:sp>
            <p:nvSpPr>
              <p:cNvPr id="75" name="Text Box 7"/>
              <p:cNvSpPr txBox="1">
                <a:spLocks noChangeArrowheads="1"/>
              </p:cNvSpPr>
              <p:nvPr/>
            </p:nvSpPr>
            <p:spPr bwMode="auto">
              <a:xfrm>
                <a:off x="1534541" y="2412931"/>
                <a:ext cx="783704" cy="66685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a:rPr>
                  <a:t>Gen</a:t>
                </a:r>
                <a:endParaRPr lang="en-US" sz="2000" dirty="0" smtClean="0">
                  <a:solidFill>
                    <a:srgbClr val="0000FF"/>
                  </a:solidFill>
                  <a:latin typeface="Chalkboard"/>
                </a:endParaRPr>
              </a:p>
            </p:txBody>
          </p:sp>
        </p:grpSp>
        <p:cxnSp>
          <p:nvCxnSpPr>
            <p:cNvPr id="55" name="Straight Arrow Connector 54"/>
            <p:cNvCxnSpPr/>
            <p:nvPr/>
          </p:nvCxnSpPr>
          <p:spPr>
            <a:xfrm>
              <a:off x="191348" y="4528264"/>
              <a:ext cx="582019" cy="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627463" y="4528265"/>
              <a:ext cx="786134" cy="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7" name="Text Box 7"/>
            <p:cNvSpPr txBox="1">
              <a:spLocks noChangeArrowheads="1"/>
            </p:cNvSpPr>
            <p:nvPr/>
          </p:nvSpPr>
          <p:spPr bwMode="auto">
            <a:xfrm>
              <a:off x="473497" y="3928196"/>
              <a:ext cx="426094" cy="666850"/>
            </a:xfrm>
            <a:prstGeom prst="rect">
              <a:avLst/>
            </a:prstGeom>
            <a:noFill/>
            <a:ln w="9525">
              <a:noFill/>
              <a:miter lim="800000"/>
              <a:headEnd/>
              <a:tailEnd/>
            </a:ln>
          </p:spPr>
          <p:txBody>
            <a:bodyPr wrap="square">
              <a:spAutoFit/>
            </a:bodyPr>
            <a:lstStyle/>
            <a:p>
              <a:pPr>
                <a:spcBef>
                  <a:spcPct val="50000"/>
                </a:spcBef>
              </a:pPr>
              <a:r>
                <a:rPr lang="en-US" sz="2000" dirty="0">
                  <a:latin typeface="Chalkboard"/>
                </a:rPr>
                <a:t>k</a:t>
              </a:r>
              <a:endParaRPr lang="en-US" sz="2000" baseline="30000" dirty="0" smtClean="0">
                <a:solidFill>
                  <a:srgbClr val="0000FF"/>
                </a:solidFill>
                <a:latin typeface="Chalkboard"/>
              </a:endParaRPr>
            </a:p>
          </p:txBody>
        </p:sp>
        <p:pic>
          <p:nvPicPr>
            <p:cNvPr id="59" name="Picture 2" descr="https://encrypted-tbn2.gstatic.com/images?q=tbn:ANd9GcSwsTqLN4QJQ_gBHvsPOVo5uM-ChpYI_wzBq-lnR91wydomJrIkUCXi65x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7534" y="3928196"/>
              <a:ext cx="216024" cy="518460"/>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42" name="Text Box 7"/>
          <p:cNvSpPr txBox="1">
            <a:spLocks noChangeArrowheads="1"/>
          </p:cNvSpPr>
          <p:nvPr/>
        </p:nvSpPr>
        <p:spPr bwMode="auto">
          <a:xfrm>
            <a:off x="3500264" y="1700808"/>
            <a:ext cx="2295872"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rPr>
              <a:t>c </a:t>
            </a:r>
            <a:r>
              <a:rPr lang="en-US" dirty="0" smtClean="0">
                <a:latin typeface="Chalkboard"/>
                <a:sym typeface="Symbol"/>
              </a:rPr>
              <a:t> </a:t>
            </a:r>
            <a:r>
              <a:rPr lang="en-US" dirty="0" err="1" smtClean="0">
                <a:latin typeface="Chalkboard"/>
                <a:sym typeface="Symbol"/>
              </a:rPr>
              <a:t>Enc</a:t>
            </a:r>
            <a:r>
              <a:rPr lang="en-US" baseline="-25000" dirty="0" err="1" smtClean="0">
                <a:latin typeface="Chalkboard"/>
                <a:sym typeface="Symbol"/>
              </a:rPr>
              <a:t>k</a:t>
            </a:r>
            <a:r>
              <a:rPr lang="en-US" dirty="0" smtClean="0">
                <a:latin typeface="Chalkboard"/>
                <a:sym typeface="Symbol"/>
              </a:rPr>
              <a:t>(</a:t>
            </a:r>
            <a:r>
              <a:rPr lang="en-US" dirty="0" err="1" smtClean="0">
                <a:latin typeface="Chalkboard"/>
                <a:sym typeface="Symbol"/>
              </a:rPr>
              <a:t>m</a:t>
            </a:r>
            <a:r>
              <a:rPr lang="en-US" baseline="-25000" dirty="0" err="1" smtClean="0">
                <a:latin typeface="Chalkboard"/>
                <a:sym typeface="Symbol"/>
              </a:rPr>
              <a:t>b</a:t>
            </a:r>
            <a:r>
              <a:rPr lang="en-US" dirty="0" smtClean="0">
                <a:latin typeface="Chalkboard"/>
                <a:sym typeface="Symbol"/>
              </a:rPr>
              <a:t>)</a:t>
            </a:r>
            <a:endParaRPr lang="en-US" dirty="0" smtClean="0">
              <a:solidFill>
                <a:srgbClr val="0000FF"/>
              </a:solidFill>
              <a:latin typeface="Chalkboard"/>
            </a:endParaRPr>
          </a:p>
        </p:txBody>
      </p:sp>
      <p:sp>
        <p:nvSpPr>
          <p:cNvPr id="43" name="Text Box 7"/>
          <p:cNvSpPr txBox="1">
            <a:spLocks noChangeArrowheads="1"/>
          </p:cNvSpPr>
          <p:nvPr/>
        </p:nvSpPr>
        <p:spPr bwMode="auto">
          <a:xfrm>
            <a:off x="2987824" y="2843644"/>
            <a:ext cx="2953281"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sym typeface="Symbol"/>
              </a:rPr>
              <a:t>Experiment :</a:t>
            </a:r>
            <a:endParaRPr lang="en-US" dirty="0" smtClean="0">
              <a:solidFill>
                <a:srgbClr val="0000FF"/>
              </a:solidFill>
              <a:latin typeface="Chalkboard"/>
            </a:endParaRPr>
          </a:p>
        </p:txBody>
      </p:sp>
      <p:grpSp>
        <p:nvGrpSpPr>
          <p:cNvPr id="10" name="Group 9"/>
          <p:cNvGrpSpPr/>
          <p:nvPr/>
        </p:nvGrpSpPr>
        <p:grpSpPr>
          <a:xfrm>
            <a:off x="4572000" y="2658398"/>
            <a:ext cx="1207368" cy="626586"/>
            <a:chOff x="5948536" y="3810526"/>
            <a:chExt cx="1207368" cy="626586"/>
          </a:xfrm>
        </p:grpSpPr>
        <p:sp>
          <p:nvSpPr>
            <p:cNvPr id="45" name="Text Box 7"/>
            <p:cNvSpPr txBox="1">
              <a:spLocks noChangeArrowheads="1"/>
            </p:cNvSpPr>
            <p:nvPr/>
          </p:nvSpPr>
          <p:spPr bwMode="auto">
            <a:xfrm>
              <a:off x="5948536" y="3986480"/>
              <a:ext cx="92772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a:rPr>
                <a:t>PrivK</a:t>
              </a:r>
              <a:endParaRPr lang="en-US" sz="1600" dirty="0" smtClean="0">
                <a:solidFill>
                  <a:srgbClr val="0000FF"/>
                </a:solidFill>
                <a:latin typeface="Chalkboard"/>
              </a:endParaRPr>
            </a:p>
          </p:txBody>
        </p:sp>
        <p:sp>
          <p:nvSpPr>
            <p:cNvPr id="47" name="Text Box 7"/>
            <p:cNvSpPr txBox="1">
              <a:spLocks noChangeArrowheads="1"/>
            </p:cNvSpPr>
            <p:nvPr/>
          </p:nvSpPr>
          <p:spPr bwMode="auto">
            <a:xfrm>
              <a:off x="6444208" y="4098558"/>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a:rPr>
                <a:t>A, </a:t>
              </a:r>
              <a:r>
                <a:rPr lang="en-US" sz="1600" dirty="0" smtClean="0">
                  <a:latin typeface="Chalkboard"/>
                  <a:sym typeface="Symbol"/>
                </a:rPr>
                <a:t></a:t>
              </a:r>
              <a:endParaRPr lang="en-US" sz="1600" dirty="0" smtClean="0">
                <a:solidFill>
                  <a:srgbClr val="0000FF"/>
                </a:solidFill>
                <a:latin typeface="Chalkboard"/>
              </a:endParaRPr>
            </a:p>
          </p:txBody>
        </p:sp>
        <p:sp>
          <p:nvSpPr>
            <p:cNvPr id="48" name="Text Box 7"/>
            <p:cNvSpPr txBox="1">
              <a:spLocks noChangeArrowheads="1"/>
            </p:cNvSpPr>
            <p:nvPr/>
          </p:nvSpPr>
          <p:spPr bwMode="auto">
            <a:xfrm>
              <a:off x="6516216" y="381052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a:rPr>
                <a:t>coa</a:t>
              </a:r>
              <a:endParaRPr lang="en-US" sz="1600" dirty="0" smtClean="0">
                <a:solidFill>
                  <a:srgbClr val="0000FF"/>
                </a:solidFill>
                <a:latin typeface="Chalkboard"/>
              </a:endParaRPr>
            </a:p>
          </p:txBody>
        </p:sp>
      </p:grpSp>
      <p:sp>
        <p:nvSpPr>
          <p:cNvPr id="95" name="Text Box 7"/>
          <p:cNvSpPr txBox="1">
            <a:spLocks noChangeArrowheads="1"/>
          </p:cNvSpPr>
          <p:nvPr/>
        </p:nvSpPr>
        <p:spPr bwMode="auto">
          <a:xfrm>
            <a:off x="683568" y="3491716"/>
            <a:ext cx="8712968" cy="369332"/>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q"/>
            </a:pPr>
            <a:r>
              <a:rPr lang="en-US" dirty="0" smtClean="0">
                <a:latin typeface="Chalkboard"/>
              </a:rPr>
              <a:t>Experiment output :</a:t>
            </a:r>
            <a:endParaRPr lang="en-US" dirty="0" smtClean="0">
              <a:solidFill>
                <a:srgbClr val="0000FF"/>
              </a:solidFill>
              <a:latin typeface="Chalkboard"/>
            </a:endParaRPr>
          </a:p>
        </p:txBody>
      </p:sp>
      <p:sp>
        <p:nvSpPr>
          <p:cNvPr id="65" name="Text Box 7"/>
          <p:cNvSpPr txBox="1">
            <a:spLocks noChangeArrowheads="1"/>
          </p:cNvSpPr>
          <p:nvPr/>
        </p:nvSpPr>
        <p:spPr bwMode="auto">
          <a:xfrm>
            <a:off x="971600" y="4005064"/>
            <a:ext cx="7272808" cy="369332"/>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Ø"/>
            </a:pPr>
            <a:r>
              <a:rPr lang="en-US" dirty="0">
                <a:latin typeface="Chalkboard"/>
              </a:rPr>
              <a:t>1</a:t>
            </a:r>
            <a:r>
              <a:rPr lang="en-US" dirty="0" smtClean="0">
                <a:latin typeface="Chalkboard"/>
              </a:rPr>
              <a:t> if b = b’ </a:t>
            </a:r>
            <a:r>
              <a:rPr lang="en-US" dirty="0" smtClean="0">
                <a:latin typeface="Chalkboard"/>
                <a:ea typeface="Wingdings"/>
                <a:cs typeface="Wingdings"/>
                <a:sym typeface="Wingdings"/>
              </a:rPr>
              <a:t></a:t>
            </a:r>
            <a:r>
              <a:rPr lang="en-US" dirty="0">
                <a:latin typeface="Chalkboard"/>
                <a:sym typeface="Wingdings"/>
              </a:rPr>
              <a:t> </a:t>
            </a:r>
            <a:r>
              <a:rPr lang="en-US" dirty="0" smtClean="0">
                <a:latin typeface="Chalkboard"/>
                <a:sym typeface="Wingdings"/>
              </a:rPr>
              <a:t>Attacker won (it found the underlying message)</a:t>
            </a:r>
            <a:endParaRPr lang="en-US" dirty="0" smtClean="0">
              <a:solidFill>
                <a:srgbClr val="0000FF"/>
              </a:solidFill>
              <a:latin typeface="Chalkboard"/>
            </a:endParaRPr>
          </a:p>
        </p:txBody>
      </p:sp>
      <p:sp>
        <p:nvSpPr>
          <p:cNvPr id="68" name="Text Box 7"/>
          <p:cNvSpPr txBox="1">
            <a:spLocks noChangeArrowheads="1"/>
          </p:cNvSpPr>
          <p:nvPr/>
        </p:nvSpPr>
        <p:spPr bwMode="auto">
          <a:xfrm>
            <a:off x="971599" y="4509120"/>
            <a:ext cx="7841449" cy="369332"/>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Ø"/>
            </a:pPr>
            <a:r>
              <a:rPr lang="en-US" dirty="0">
                <a:latin typeface="Chalkboard"/>
              </a:rPr>
              <a:t>0</a:t>
            </a:r>
            <a:r>
              <a:rPr lang="en-US" dirty="0" smtClean="0">
                <a:latin typeface="Chalkboard"/>
              </a:rPr>
              <a:t> if b ≠ b’ </a:t>
            </a:r>
            <a:r>
              <a:rPr lang="en-US" dirty="0" smtClean="0">
                <a:latin typeface="Chalkboard"/>
                <a:ea typeface="Wingdings"/>
                <a:cs typeface="Wingdings"/>
                <a:sym typeface="Wingdings"/>
              </a:rPr>
              <a:t></a:t>
            </a:r>
            <a:r>
              <a:rPr lang="en-US" dirty="0">
                <a:latin typeface="Chalkboard"/>
                <a:sym typeface="Wingdings"/>
              </a:rPr>
              <a:t> </a:t>
            </a:r>
            <a:r>
              <a:rPr lang="en-US" dirty="0" smtClean="0">
                <a:latin typeface="Chalkboard"/>
                <a:sym typeface="Wingdings"/>
              </a:rPr>
              <a:t>Attacker lost (failed to find the underlying message)</a:t>
            </a:r>
            <a:endParaRPr lang="en-US" dirty="0" smtClean="0">
              <a:solidFill>
                <a:srgbClr val="0000FF"/>
              </a:solidFill>
              <a:latin typeface="Chalkboard"/>
            </a:endParaRPr>
          </a:p>
        </p:txBody>
      </p:sp>
      <p:grpSp>
        <p:nvGrpSpPr>
          <p:cNvPr id="9" name="Group 8"/>
          <p:cNvGrpSpPr/>
          <p:nvPr/>
        </p:nvGrpSpPr>
        <p:grpSpPr>
          <a:xfrm>
            <a:off x="-1980728" y="5229200"/>
            <a:ext cx="10945216" cy="1728192"/>
            <a:chOff x="-1980728" y="5229200"/>
            <a:chExt cx="10945216" cy="1728192"/>
          </a:xfrm>
        </p:grpSpPr>
        <p:sp>
          <p:nvSpPr>
            <p:cNvPr id="125" name="Rectangle 124"/>
            <p:cNvSpPr/>
            <p:nvPr/>
          </p:nvSpPr>
          <p:spPr>
            <a:xfrm>
              <a:off x="179512" y="5229200"/>
              <a:ext cx="8784976" cy="1440160"/>
            </a:xfrm>
            <a:prstGeom prst="rect">
              <a:avLst/>
            </a:prstGeom>
            <a:solidFill>
              <a:srgbClr val="FFFF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a:endParaRPr>
            </a:p>
          </p:txBody>
        </p:sp>
        <p:sp>
          <p:nvSpPr>
            <p:cNvPr id="70" name="Text Box 7"/>
            <p:cNvSpPr txBox="1">
              <a:spLocks noChangeArrowheads="1"/>
            </p:cNvSpPr>
            <p:nvPr/>
          </p:nvSpPr>
          <p:spPr bwMode="auto">
            <a:xfrm>
              <a:off x="251520" y="5229200"/>
              <a:ext cx="8640960"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a:sym typeface="Symbol"/>
                </a:rPr>
                <a:t> = (Gen, Enc, Dec) over </a:t>
              </a:r>
              <a:r>
                <a:rPr lang="en-US" sz="2000" dirty="0">
                  <a:latin typeface="Brush Script MT" charset="0"/>
                  <a:ea typeface="Brush Script MT" charset="0"/>
                  <a:cs typeface="Brush Script MT" charset="0"/>
                  <a:sym typeface="Symbol"/>
                </a:rPr>
                <a:t>M</a:t>
              </a:r>
              <a:r>
                <a:rPr lang="en-US" sz="2000" dirty="0" smtClean="0">
                  <a:latin typeface="Chalkboard"/>
                  <a:sym typeface="Symbol"/>
                </a:rPr>
                <a:t> is perfectly-secure if for </a:t>
              </a:r>
              <a:r>
                <a:rPr lang="en-US" sz="2000" dirty="0" smtClean="0">
                  <a:solidFill>
                    <a:srgbClr val="0000FF"/>
                  </a:solidFill>
                  <a:latin typeface="Chalkboard"/>
                  <a:sym typeface="Symbol"/>
                </a:rPr>
                <a:t>every attacker A</a:t>
              </a:r>
              <a:endParaRPr lang="en-US" sz="2000" dirty="0" smtClean="0">
                <a:solidFill>
                  <a:srgbClr val="0000FF"/>
                </a:solidFill>
                <a:latin typeface="Chalkboard"/>
              </a:endParaRPr>
            </a:p>
          </p:txBody>
        </p:sp>
        <p:grpSp>
          <p:nvGrpSpPr>
            <p:cNvPr id="111" name="Group 110"/>
            <p:cNvGrpSpPr/>
            <p:nvPr/>
          </p:nvGrpSpPr>
          <p:grpSpPr>
            <a:xfrm>
              <a:off x="-1980728" y="5733256"/>
              <a:ext cx="8424936" cy="1224136"/>
              <a:chOff x="251520" y="5013176"/>
              <a:chExt cx="8424936" cy="1224136"/>
            </a:xfrm>
          </p:grpSpPr>
          <p:sp>
            <p:nvSpPr>
              <p:cNvPr id="112" name="Text Box 7"/>
              <p:cNvSpPr txBox="1">
                <a:spLocks noChangeArrowheads="1"/>
              </p:cNvSpPr>
              <p:nvPr/>
            </p:nvSpPr>
            <p:spPr bwMode="auto">
              <a:xfrm>
                <a:off x="8028384" y="5221649"/>
                <a:ext cx="567680" cy="1015663"/>
              </a:xfrm>
              <a:prstGeom prst="rect">
                <a:avLst/>
              </a:prstGeom>
              <a:noFill/>
              <a:ln w="9525">
                <a:noFill/>
                <a:miter lim="800000"/>
                <a:headEnd/>
                <a:tailEnd/>
              </a:ln>
            </p:spPr>
            <p:txBody>
              <a:bodyPr wrap="square">
                <a:spAutoFit/>
              </a:bodyPr>
              <a:lstStyle/>
              <a:p>
                <a:pPr marL="457200" indent="-457200">
                  <a:spcBef>
                    <a:spcPct val="50000"/>
                  </a:spcBef>
                </a:pPr>
                <a:r>
                  <a:rPr lang="en-US" sz="2400" dirty="0" smtClean="0">
                    <a:latin typeface="Chalkboard"/>
                    <a:sym typeface="Symbol"/>
                  </a:rPr>
                  <a:t>½</a:t>
                </a:r>
              </a:p>
              <a:p>
                <a:pPr marL="457200" indent="-457200">
                  <a:spcBef>
                    <a:spcPct val="50000"/>
                  </a:spcBef>
                </a:pPr>
                <a:endParaRPr lang="en-US" sz="2400" dirty="0" smtClean="0">
                  <a:solidFill>
                    <a:srgbClr val="0000FF"/>
                  </a:solidFill>
                  <a:latin typeface="Chalkboard"/>
                </a:endParaRPr>
              </a:p>
            </p:txBody>
          </p:sp>
          <p:grpSp>
            <p:nvGrpSpPr>
              <p:cNvPr id="113" name="Group 112"/>
              <p:cNvGrpSpPr/>
              <p:nvPr/>
            </p:nvGrpSpPr>
            <p:grpSpPr>
              <a:xfrm>
                <a:off x="251520" y="5013176"/>
                <a:ext cx="8424936" cy="914400"/>
                <a:chOff x="251520" y="5013176"/>
                <a:chExt cx="8424936" cy="914400"/>
              </a:xfrm>
            </p:grpSpPr>
            <p:grpSp>
              <p:nvGrpSpPr>
                <p:cNvPr id="114" name="Group 113"/>
                <p:cNvGrpSpPr/>
                <p:nvPr/>
              </p:nvGrpSpPr>
              <p:grpSpPr>
                <a:xfrm>
                  <a:off x="251520" y="5013176"/>
                  <a:ext cx="8424936" cy="914400"/>
                  <a:chOff x="251520" y="4869160"/>
                  <a:chExt cx="8424936" cy="914400"/>
                </a:xfrm>
              </p:grpSpPr>
              <p:sp>
                <p:nvSpPr>
                  <p:cNvPr id="116" name="Text Box 7"/>
                  <p:cNvSpPr txBox="1">
                    <a:spLocks noChangeArrowheads="1"/>
                  </p:cNvSpPr>
                  <p:nvPr/>
                </p:nvSpPr>
                <p:spPr bwMode="auto">
                  <a:xfrm>
                    <a:off x="251520" y="5135706"/>
                    <a:ext cx="8424936" cy="400110"/>
                  </a:xfrm>
                  <a:prstGeom prst="rect">
                    <a:avLst/>
                  </a:prstGeom>
                  <a:noFill/>
                  <a:ln w="9525">
                    <a:noFill/>
                    <a:miter lim="800000"/>
                    <a:headEnd/>
                    <a:tailEnd/>
                  </a:ln>
                </p:spPr>
                <p:txBody>
                  <a:bodyPr wrap="square">
                    <a:spAutoFit/>
                  </a:bodyPr>
                  <a:lstStyle/>
                  <a:p>
                    <a:pPr marL="457200" indent="-457200">
                      <a:spcBef>
                        <a:spcPct val="50000"/>
                      </a:spcBef>
                    </a:pPr>
                    <a:endParaRPr lang="en-US" sz="2000" dirty="0" smtClean="0">
                      <a:solidFill>
                        <a:srgbClr val="0000FF"/>
                      </a:solidFill>
                      <a:latin typeface="Chalkboard"/>
                    </a:endParaRPr>
                  </a:p>
                </p:txBody>
              </p:sp>
              <p:sp>
                <p:nvSpPr>
                  <p:cNvPr id="117" name="Text Box 7"/>
                  <p:cNvSpPr txBox="1">
                    <a:spLocks noChangeArrowheads="1"/>
                  </p:cNvSpPr>
                  <p:nvPr/>
                </p:nvSpPr>
                <p:spPr bwMode="auto">
                  <a:xfrm>
                    <a:off x="5436096" y="5055567"/>
                    <a:ext cx="567680" cy="461665"/>
                  </a:xfrm>
                  <a:prstGeom prst="rect">
                    <a:avLst/>
                  </a:prstGeom>
                  <a:noFill/>
                  <a:ln w="9525">
                    <a:noFill/>
                    <a:miter lim="800000"/>
                    <a:headEnd/>
                    <a:tailEnd/>
                  </a:ln>
                </p:spPr>
                <p:txBody>
                  <a:bodyPr wrap="square">
                    <a:spAutoFit/>
                  </a:bodyPr>
                  <a:lstStyle/>
                  <a:p>
                    <a:pPr marL="457200" indent="-457200">
                      <a:spcBef>
                        <a:spcPct val="50000"/>
                      </a:spcBef>
                    </a:pPr>
                    <a:r>
                      <a:rPr lang="en-US" sz="2400" dirty="0" smtClean="0">
                        <a:latin typeface="Chalkboard"/>
                        <a:sym typeface="Symbol"/>
                      </a:rPr>
                      <a:t>Pr</a:t>
                    </a:r>
                    <a:endParaRPr lang="en-US" sz="2400" dirty="0" smtClean="0">
                      <a:solidFill>
                        <a:srgbClr val="0000FF"/>
                      </a:solidFill>
                      <a:latin typeface="Chalkboard"/>
                    </a:endParaRPr>
                  </a:p>
                </p:txBody>
              </p:sp>
              <p:grpSp>
                <p:nvGrpSpPr>
                  <p:cNvPr id="118" name="Group 117"/>
                  <p:cNvGrpSpPr/>
                  <p:nvPr/>
                </p:nvGrpSpPr>
                <p:grpSpPr>
                  <a:xfrm>
                    <a:off x="5940152" y="4869160"/>
                    <a:ext cx="1791816" cy="914400"/>
                    <a:chOff x="5940152" y="4869160"/>
                    <a:chExt cx="1791816" cy="914400"/>
                  </a:xfrm>
                </p:grpSpPr>
                <p:grpSp>
                  <p:nvGrpSpPr>
                    <p:cNvPr id="119" name="Group 54"/>
                    <p:cNvGrpSpPr/>
                    <p:nvPr/>
                  </p:nvGrpSpPr>
                  <p:grpSpPr>
                    <a:xfrm>
                      <a:off x="5948536" y="4941168"/>
                      <a:ext cx="1287760" cy="698594"/>
                      <a:chOff x="700336" y="5085184"/>
                      <a:chExt cx="1287760" cy="698594"/>
                    </a:xfrm>
                  </p:grpSpPr>
                  <p:sp>
                    <p:nvSpPr>
                      <p:cNvPr id="122" name="Text Box 7"/>
                      <p:cNvSpPr txBox="1">
                        <a:spLocks noChangeArrowheads="1"/>
                      </p:cNvSpPr>
                      <p:nvPr/>
                    </p:nvSpPr>
                    <p:spPr bwMode="auto">
                      <a:xfrm>
                        <a:off x="700336" y="5261138"/>
                        <a:ext cx="927720"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err="1" smtClean="0">
                            <a:latin typeface="Chalkboard"/>
                          </a:rPr>
                          <a:t>PrivK</a:t>
                        </a:r>
                        <a:endParaRPr lang="en-US" sz="2000" dirty="0" smtClean="0">
                          <a:solidFill>
                            <a:srgbClr val="0000FF"/>
                          </a:solidFill>
                          <a:latin typeface="Chalkboard"/>
                        </a:endParaRPr>
                      </a:p>
                    </p:txBody>
                  </p:sp>
                  <p:sp>
                    <p:nvSpPr>
                      <p:cNvPr id="123" name="Text Box 7"/>
                      <p:cNvSpPr txBox="1">
                        <a:spLocks noChangeArrowheads="1"/>
                      </p:cNvSpPr>
                      <p:nvPr/>
                    </p:nvSpPr>
                    <p:spPr bwMode="auto">
                      <a:xfrm>
                        <a:off x="1348408" y="5445224"/>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a:rPr>
                          <a:t>A, </a:t>
                        </a:r>
                        <a:r>
                          <a:rPr lang="en-US" sz="1600" dirty="0" smtClean="0">
                            <a:latin typeface="Chalkboard"/>
                            <a:sym typeface="Symbol"/>
                          </a:rPr>
                          <a:t></a:t>
                        </a:r>
                        <a:endParaRPr lang="en-US" sz="1600" dirty="0" smtClean="0">
                          <a:solidFill>
                            <a:srgbClr val="0000FF"/>
                          </a:solidFill>
                          <a:latin typeface="Chalkboard"/>
                        </a:endParaRPr>
                      </a:p>
                    </p:txBody>
                  </p:sp>
                  <p:sp>
                    <p:nvSpPr>
                      <p:cNvPr id="124" name="Text Box 7"/>
                      <p:cNvSpPr txBox="1">
                        <a:spLocks noChangeArrowheads="1"/>
                      </p:cNvSpPr>
                      <p:nvPr/>
                    </p:nvSpPr>
                    <p:spPr bwMode="auto">
                      <a:xfrm>
                        <a:off x="1348408" y="5085184"/>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a:rPr>
                          <a:t>coa</a:t>
                        </a:r>
                        <a:endParaRPr lang="en-US" sz="1600" dirty="0" smtClean="0">
                          <a:solidFill>
                            <a:srgbClr val="0000FF"/>
                          </a:solidFill>
                          <a:latin typeface="Chalkboard"/>
                        </a:endParaRPr>
                      </a:p>
                    </p:txBody>
                  </p:sp>
                </p:grpSp>
                <p:sp>
                  <p:nvSpPr>
                    <p:cNvPr id="120" name="Text Box 7"/>
                    <p:cNvSpPr txBox="1">
                      <a:spLocks noChangeArrowheads="1"/>
                    </p:cNvSpPr>
                    <p:nvPr/>
                  </p:nvSpPr>
                  <p:spPr bwMode="auto">
                    <a:xfrm>
                      <a:off x="7164288" y="5085184"/>
                      <a:ext cx="567680"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a:sym typeface="Symbol"/>
                        </a:rPr>
                        <a:t>= 1</a:t>
                      </a:r>
                      <a:endParaRPr lang="en-US" sz="2000" dirty="0" smtClean="0">
                        <a:solidFill>
                          <a:srgbClr val="0000FF"/>
                        </a:solidFill>
                        <a:latin typeface="Chalkboard"/>
                      </a:endParaRPr>
                    </a:p>
                  </p:txBody>
                </p:sp>
                <p:sp>
                  <p:nvSpPr>
                    <p:cNvPr id="121" name="Double Bracket 120"/>
                    <p:cNvSpPr/>
                    <p:nvPr/>
                  </p:nvSpPr>
                  <p:spPr>
                    <a:xfrm>
                      <a:off x="5940152" y="4869160"/>
                      <a:ext cx="1728192" cy="9144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latin typeface="Chalkboard"/>
                      </a:endParaRPr>
                    </a:p>
                  </p:txBody>
                </p:sp>
              </p:grpSp>
            </p:grpSp>
            <p:sp>
              <p:nvSpPr>
                <p:cNvPr id="115" name="Text Box 7"/>
                <p:cNvSpPr txBox="1">
                  <a:spLocks noChangeArrowheads="1"/>
                </p:cNvSpPr>
                <p:nvPr/>
              </p:nvSpPr>
              <p:spPr bwMode="auto">
                <a:xfrm>
                  <a:off x="7748736" y="5261138"/>
                  <a:ext cx="567680"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a:sym typeface="Symbol"/>
                    </a:rPr>
                    <a:t>= </a:t>
                  </a:r>
                  <a:endParaRPr lang="en-US" sz="2000" dirty="0" smtClean="0">
                    <a:solidFill>
                      <a:srgbClr val="0000FF"/>
                    </a:solidFill>
                    <a:latin typeface="Chalkboard"/>
                  </a:endParaRPr>
                </a:p>
              </p:txBody>
            </p:sp>
          </p:grpSp>
        </p:grpSp>
      </p:grpSp>
      <p:grpSp>
        <p:nvGrpSpPr>
          <p:cNvPr id="126" name="Group 125"/>
          <p:cNvGrpSpPr/>
          <p:nvPr/>
        </p:nvGrpSpPr>
        <p:grpSpPr>
          <a:xfrm>
            <a:off x="970767" y="3717032"/>
            <a:ext cx="7129625" cy="1440160"/>
            <a:chOff x="7812360" y="3140968"/>
            <a:chExt cx="7056784" cy="1440160"/>
          </a:xfrm>
        </p:grpSpPr>
        <p:sp>
          <p:nvSpPr>
            <p:cNvPr id="127" name="Oval 126"/>
            <p:cNvSpPr/>
            <p:nvPr/>
          </p:nvSpPr>
          <p:spPr>
            <a:xfrm>
              <a:off x="7812360" y="3140968"/>
              <a:ext cx="7056784" cy="144016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a:endParaRPr>
            </a:p>
          </p:txBody>
        </p:sp>
        <p:sp>
          <p:nvSpPr>
            <p:cNvPr id="128" name="Text Box 7"/>
            <p:cNvSpPr txBox="1">
              <a:spLocks noChangeArrowheads="1"/>
            </p:cNvSpPr>
            <p:nvPr/>
          </p:nvSpPr>
          <p:spPr bwMode="auto">
            <a:xfrm>
              <a:off x="9180512" y="3573016"/>
              <a:ext cx="5328657" cy="461665"/>
            </a:xfrm>
            <a:prstGeom prst="rect">
              <a:avLst/>
            </a:prstGeom>
            <a:noFill/>
            <a:ln w="9525">
              <a:noFill/>
              <a:miter lim="800000"/>
              <a:headEnd/>
              <a:tailEnd/>
            </a:ln>
          </p:spPr>
          <p:txBody>
            <a:bodyPr wrap="square">
              <a:spAutoFit/>
            </a:bodyPr>
            <a:lstStyle/>
            <a:p>
              <a:pPr>
                <a:spcBef>
                  <a:spcPct val="50000"/>
                </a:spcBef>
              </a:pPr>
              <a:r>
                <a:rPr lang="en-US" sz="2400" dirty="0" smtClean="0">
                  <a:latin typeface="Chalkboard"/>
                </a:rPr>
                <a:t>Perfect </a:t>
              </a:r>
              <a:r>
                <a:rPr lang="en-US" sz="2400" dirty="0" err="1" smtClean="0">
                  <a:latin typeface="Chalkboard"/>
                </a:rPr>
                <a:t>indistinguishability</a:t>
              </a:r>
              <a:endParaRPr lang="en-US" sz="2400" dirty="0" smtClean="0">
                <a:latin typeface="Chalkboard"/>
              </a:endParaRPr>
            </a:p>
          </p:txBody>
        </p:sp>
      </p:grpSp>
    </p:spTree>
    <p:extLst>
      <p:ext uri="{BB962C8B-B14F-4D97-AF65-F5344CB8AC3E}">
        <p14:creationId xmlns:p14="http://schemas.microsoft.com/office/powerpoint/2010/main" val="385762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126"/>
                                        </p:tgtEl>
                                        <p:attrNameLst>
                                          <p:attrName>style.visibility</p:attrName>
                                        </p:attrNameLst>
                                      </p:cBhvr>
                                      <p:to>
                                        <p:strVal val="visible"/>
                                      </p:to>
                                    </p:set>
                                    <p:animEffect transition="in" filter="wheel(1)">
                                      <p:cBhvr>
                                        <p:cTn id="11" dur="2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144016" y="44624"/>
            <a:ext cx="9324528" cy="648072"/>
          </a:xfrm>
          <a:prstGeom prst="rect">
            <a:avLst/>
          </a:prstGeom>
        </p:spPr>
        <p:txBody>
          <a:bodyPr/>
          <a:lstStyle/>
          <a:p>
            <a:pPr algn="ctr">
              <a:defRPr/>
            </a:pPr>
            <a:r>
              <a:rPr lang="en-US" sz="3000" kern="0" dirty="0" smtClean="0">
                <a:solidFill>
                  <a:srgbClr val="009900"/>
                </a:solidFill>
                <a:latin typeface="Chalkboard"/>
              </a:rPr>
              <a:t>Reading Assignment I: </a:t>
            </a:r>
            <a:r>
              <a:rPr lang="en-US" sz="3000" kern="0" dirty="0" smtClean="0">
                <a:solidFill>
                  <a:srgbClr val="009900"/>
                </a:solidFill>
                <a:latin typeface="Chalkboard"/>
                <a:ea typeface="+mj-ea"/>
                <a:cs typeface="+mj-cs"/>
              </a:rPr>
              <a:t>Equivalence of Definitions</a:t>
            </a:r>
          </a:p>
        </p:txBody>
      </p:sp>
      <p:sp>
        <p:nvSpPr>
          <p:cNvPr id="93" name="Text Box 7"/>
          <p:cNvSpPr txBox="1">
            <a:spLocks noChangeArrowheads="1"/>
          </p:cNvSpPr>
          <p:nvPr/>
        </p:nvSpPr>
        <p:spPr bwMode="auto">
          <a:xfrm>
            <a:off x="4860032" y="884039"/>
            <a:ext cx="4176464" cy="846386"/>
          </a:xfrm>
          <a:prstGeom prst="rect">
            <a:avLst/>
          </a:prstGeom>
          <a:solidFill>
            <a:srgbClr val="92D050"/>
          </a:solidFill>
          <a:ln w="19050">
            <a:solidFill>
              <a:schemeClr val="tx1"/>
            </a:solidFill>
            <a:miter lim="800000"/>
            <a:headEnd/>
            <a:tailEnd/>
          </a:ln>
        </p:spPr>
        <p:txBody>
          <a:bodyPr wrap="square">
            <a:spAutoFit/>
          </a:bodyPr>
          <a:lstStyle/>
          <a:p>
            <a:pPr marL="457200" indent="-457200">
              <a:spcBef>
                <a:spcPct val="50000"/>
              </a:spcBef>
            </a:pPr>
            <a:r>
              <a:rPr lang="en-US" sz="1400" dirty="0" smtClean="0">
                <a:latin typeface="Chalkboard"/>
              </a:rPr>
              <a:t>Definition II: For every probability </a:t>
            </a:r>
            <a:r>
              <a:rPr lang="en-US" sz="1400" dirty="0" err="1" smtClean="0">
                <a:latin typeface="Chalkboard"/>
              </a:rPr>
              <a:t>dist</a:t>
            </a:r>
            <a:r>
              <a:rPr lang="en-US" sz="1400" dirty="0" smtClean="0">
                <a:latin typeface="Chalkboard"/>
              </a:rPr>
              <a:t> over </a:t>
            </a:r>
            <a:r>
              <a:rPr lang="en-US" sz="1400" dirty="0">
                <a:latin typeface="Brush Script MT" panose="03060802040406070304" pitchFamily="66" charset="0"/>
                <a:ea typeface="Symbol" charset="2"/>
                <a:cs typeface="Symbol" charset="2"/>
                <a:sym typeface="Symbol"/>
              </a:rPr>
              <a:t>M</a:t>
            </a:r>
            <a:r>
              <a:rPr lang="en-US" sz="1400" dirty="0" smtClean="0">
                <a:latin typeface="Chalkboard"/>
              </a:rPr>
              <a:t> </a:t>
            </a:r>
            <a:endParaRPr lang="en-US" sz="1400" dirty="0">
              <a:latin typeface="Chalkboard"/>
            </a:endParaRPr>
          </a:p>
          <a:p>
            <a:pPr marL="457200" indent="-457200">
              <a:spcBef>
                <a:spcPct val="50000"/>
              </a:spcBef>
            </a:pPr>
            <a:r>
              <a:rPr lang="en-US" sz="1400" dirty="0" err="1" smtClean="0">
                <a:latin typeface="Chalkboard"/>
              </a:rPr>
              <a:t>Pr</a:t>
            </a:r>
            <a:r>
              <a:rPr lang="en-US" sz="1400" dirty="0" smtClean="0">
                <a:latin typeface="Chalkboard"/>
              </a:rPr>
              <a:t>[</a:t>
            </a:r>
            <a:r>
              <a:rPr lang="en-US" sz="1400" dirty="0" smtClean="0">
                <a:latin typeface="Chalkboard"/>
                <a:ea typeface="Britannic Bold" charset="0"/>
                <a:cs typeface="Britannic Bold" charset="0"/>
              </a:rPr>
              <a:t>C</a:t>
            </a:r>
            <a:r>
              <a:rPr lang="en-US" sz="1400" dirty="0" smtClean="0">
                <a:latin typeface="Chalkboard"/>
              </a:rPr>
              <a:t> </a:t>
            </a:r>
            <a:r>
              <a:rPr lang="en-US" sz="1400" dirty="0">
                <a:latin typeface="Chalkboard"/>
              </a:rPr>
              <a:t>= c | </a:t>
            </a:r>
            <a:r>
              <a:rPr lang="en-US" sz="1400" dirty="0">
                <a:latin typeface="Chalkboard"/>
                <a:ea typeface="Britannic Bold" charset="0"/>
                <a:cs typeface="Britannic Bold" charset="0"/>
              </a:rPr>
              <a:t>M</a:t>
            </a:r>
            <a:r>
              <a:rPr lang="en-US" sz="1400" dirty="0">
                <a:latin typeface="Chalkboard"/>
              </a:rPr>
              <a:t>  = m</a:t>
            </a:r>
            <a:r>
              <a:rPr lang="en-US" sz="1400" baseline="-25000" dirty="0">
                <a:latin typeface="Chalkboard"/>
              </a:rPr>
              <a:t>0</a:t>
            </a:r>
            <a:r>
              <a:rPr lang="en-US" sz="1400" dirty="0">
                <a:latin typeface="Chalkboard"/>
              </a:rPr>
              <a:t>]  = </a:t>
            </a:r>
            <a:r>
              <a:rPr lang="en-US" sz="1400" dirty="0" err="1">
                <a:latin typeface="Chalkboard"/>
              </a:rPr>
              <a:t>Pr</a:t>
            </a:r>
            <a:r>
              <a:rPr lang="en-US" sz="1400" dirty="0">
                <a:latin typeface="Chalkboard"/>
              </a:rPr>
              <a:t> [</a:t>
            </a:r>
            <a:r>
              <a:rPr lang="en-US" sz="1400" dirty="0">
                <a:latin typeface="Chalkboard"/>
                <a:ea typeface="Britannic Bold" charset="0"/>
                <a:cs typeface="Britannic Bold" charset="0"/>
              </a:rPr>
              <a:t>C</a:t>
            </a:r>
            <a:r>
              <a:rPr lang="en-US" sz="1400" dirty="0">
                <a:latin typeface="Chalkboard"/>
              </a:rPr>
              <a:t> = c | </a:t>
            </a:r>
            <a:r>
              <a:rPr lang="en-US" sz="1400" dirty="0">
                <a:latin typeface="Chalkboard"/>
                <a:ea typeface="Britannic Bold" charset="0"/>
                <a:cs typeface="Britannic Bold" charset="0"/>
              </a:rPr>
              <a:t>M</a:t>
            </a:r>
            <a:r>
              <a:rPr lang="en-US" sz="1400" dirty="0">
                <a:latin typeface="Chalkboard"/>
              </a:rPr>
              <a:t>  = m</a:t>
            </a:r>
            <a:r>
              <a:rPr lang="en-US" sz="1400" baseline="-25000" dirty="0">
                <a:latin typeface="Chalkboard"/>
              </a:rPr>
              <a:t>1</a:t>
            </a:r>
            <a:r>
              <a:rPr lang="en-US" sz="1400" dirty="0" smtClean="0">
                <a:latin typeface="Chalkboard"/>
              </a:rPr>
              <a:t>]              </a:t>
            </a:r>
            <a:r>
              <a:rPr lang="en-US" sz="1400" dirty="0" smtClean="0">
                <a:latin typeface="Chalkboard"/>
                <a:sym typeface="Symbol"/>
              </a:rPr>
              <a:t> </a:t>
            </a:r>
            <a:r>
              <a:rPr lang="en-US" sz="1400" dirty="0">
                <a:latin typeface="Chalkboard"/>
                <a:sym typeface="Symbol"/>
              </a:rPr>
              <a:t>m</a:t>
            </a:r>
            <a:r>
              <a:rPr lang="en-US" sz="1400" baseline="-25000" dirty="0">
                <a:latin typeface="Chalkboard"/>
                <a:sym typeface="Symbol"/>
              </a:rPr>
              <a:t>0</a:t>
            </a:r>
            <a:r>
              <a:rPr lang="en-US" sz="1400" dirty="0">
                <a:latin typeface="Chalkboard"/>
                <a:sym typeface="Symbol"/>
              </a:rPr>
              <a:t>, m</a:t>
            </a:r>
            <a:r>
              <a:rPr lang="en-US" sz="1400" baseline="-25000" dirty="0">
                <a:latin typeface="Chalkboard"/>
                <a:sym typeface="Symbol"/>
              </a:rPr>
              <a:t>1</a:t>
            </a:r>
            <a:r>
              <a:rPr lang="en-US" sz="1400" dirty="0">
                <a:latin typeface="Chalkboard"/>
                <a:sym typeface="Symbol"/>
              </a:rPr>
              <a:t>  </a:t>
            </a:r>
            <a:r>
              <a:rPr lang="en-US" sz="1400" dirty="0">
                <a:latin typeface="Brush Script MT" panose="03060802040406070304" pitchFamily="66" charset="0"/>
                <a:ea typeface="Symbol" charset="2"/>
                <a:cs typeface="Symbol" charset="2"/>
                <a:sym typeface="Symbol"/>
              </a:rPr>
              <a:t>M</a:t>
            </a:r>
            <a:r>
              <a:rPr lang="en-US" sz="1400" dirty="0">
                <a:latin typeface="Chalkboard"/>
                <a:sym typeface="Symbol"/>
              </a:rPr>
              <a:t>, c  </a:t>
            </a:r>
            <a:r>
              <a:rPr lang="en-US" sz="1400" dirty="0">
                <a:latin typeface="Brush Script MT" panose="03060802040406070304" pitchFamily="66" charset="0"/>
                <a:sym typeface="Symbol"/>
              </a:rPr>
              <a:t>C</a:t>
            </a:r>
            <a:r>
              <a:rPr lang="en-US" sz="1400" dirty="0">
                <a:latin typeface="Chalkboard"/>
                <a:sym typeface="Symbol"/>
              </a:rPr>
              <a:t> </a:t>
            </a:r>
            <a:endParaRPr lang="en-US" sz="1400" dirty="0">
              <a:latin typeface="Chalkboard"/>
            </a:endParaRPr>
          </a:p>
        </p:txBody>
      </p:sp>
      <p:sp>
        <p:nvSpPr>
          <p:cNvPr id="86" name="Text Box 7"/>
          <p:cNvSpPr txBox="1">
            <a:spLocks noChangeArrowheads="1"/>
          </p:cNvSpPr>
          <p:nvPr/>
        </p:nvSpPr>
        <p:spPr bwMode="auto">
          <a:xfrm>
            <a:off x="35496" y="836712"/>
            <a:ext cx="4104456" cy="846386"/>
          </a:xfrm>
          <a:prstGeom prst="rect">
            <a:avLst/>
          </a:prstGeom>
          <a:solidFill>
            <a:srgbClr val="D2F5FA"/>
          </a:solidFill>
          <a:ln w="19050">
            <a:solidFill>
              <a:schemeClr val="tx1"/>
            </a:solidFill>
            <a:miter lim="800000"/>
            <a:headEnd/>
            <a:tailEnd/>
          </a:ln>
        </p:spPr>
        <p:txBody>
          <a:bodyPr wrap="square">
            <a:spAutoFit/>
          </a:bodyPr>
          <a:lstStyle/>
          <a:p>
            <a:pPr marL="457200" indent="-457200">
              <a:spcBef>
                <a:spcPct val="50000"/>
              </a:spcBef>
            </a:pPr>
            <a:r>
              <a:rPr lang="en-US" sz="1400" dirty="0" smtClean="0">
                <a:latin typeface="Chalkboard"/>
              </a:rPr>
              <a:t>Definition I: For every probability </a:t>
            </a:r>
            <a:r>
              <a:rPr lang="en-US" sz="1400" dirty="0" err="1" smtClean="0">
                <a:latin typeface="Chalkboard"/>
              </a:rPr>
              <a:t>dist</a:t>
            </a:r>
            <a:r>
              <a:rPr lang="en-US" sz="1400" dirty="0" smtClean="0">
                <a:latin typeface="Chalkboard"/>
              </a:rPr>
              <a:t> over </a:t>
            </a:r>
            <a:r>
              <a:rPr lang="en-US" sz="1400" dirty="0">
                <a:latin typeface="Brush Script MT" panose="03060802040406070304" pitchFamily="66" charset="0"/>
                <a:ea typeface="Symbol" charset="2"/>
                <a:cs typeface="Symbol" charset="2"/>
                <a:sym typeface="Symbol"/>
              </a:rPr>
              <a:t>M</a:t>
            </a:r>
            <a:r>
              <a:rPr lang="en-US" sz="1400" dirty="0" smtClean="0">
                <a:latin typeface="Chalkboard"/>
              </a:rPr>
              <a:t> </a:t>
            </a:r>
          </a:p>
          <a:p>
            <a:pPr marL="457200" indent="-457200">
              <a:spcBef>
                <a:spcPct val="50000"/>
              </a:spcBef>
            </a:pPr>
            <a:r>
              <a:rPr lang="en-US" sz="1400" dirty="0" err="1" smtClean="0">
                <a:latin typeface="Chalkboard"/>
              </a:rPr>
              <a:t>Pr</a:t>
            </a:r>
            <a:r>
              <a:rPr lang="en-US" sz="1400" dirty="0" smtClean="0">
                <a:latin typeface="Chalkboard"/>
              </a:rPr>
              <a:t>[</a:t>
            </a:r>
            <a:r>
              <a:rPr lang="en-US" sz="1400" dirty="0" smtClean="0">
                <a:latin typeface="Chalkboard"/>
                <a:ea typeface="Britannic Bold" charset="0"/>
                <a:cs typeface="Britannic Bold" charset="0"/>
              </a:rPr>
              <a:t>M</a:t>
            </a:r>
            <a:r>
              <a:rPr lang="en-US" sz="1400" dirty="0" smtClean="0">
                <a:latin typeface="Chalkboard"/>
              </a:rPr>
              <a:t>  </a:t>
            </a:r>
            <a:r>
              <a:rPr lang="en-US" sz="1400" dirty="0">
                <a:latin typeface="Chalkboard"/>
              </a:rPr>
              <a:t>= m | </a:t>
            </a:r>
            <a:r>
              <a:rPr lang="en-US" sz="1400" dirty="0">
                <a:latin typeface="Chalkboard"/>
                <a:ea typeface="Britannic Bold" charset="0"/>
                <a:cs typeface="Britannic Bold" charset="0"/>
              </a:rPr>
              <a:t>C</a:t>
            </a:r>
            <a:r>
              <a:rPr lang="en-US" sz="1400" dirty="0">
                <a:latin typeface="Chalkboard"/>
              </a:rPr>
              <a:t>  = c] = </a:t>
            </a:r>
            <a:r>
              <a:rPr lang="en-US" sz="1400" dirty="0" err="1">
                <a:latin typeface="Chalkboard"/>
              </a:rPr>
              <a:t>Pr</a:t>
            </a:r>
            <a:r>
              <a:rPr lang="en-US" sz="1400" dirty="0">
                <a:latin typeface="Chalkboard"/>
              </a:rPr>
              <a:t> [</a:t>
            </a:r>
            <a:r>
              <a:rPr lang="en-US" sz="1400" dirty="0">
                <a:latin typeface="Chalkboard"/>
                <a:ea typeface="Britannic Bold" charset="0"/>
                <a:cs typeface="Britannic Bold" charset="0"/>
              </a:rPr>
              <a:t>M</a:t>
            </a:r>
            <a:r>
              <a:rPr lang="en-US" sz="1400" dirty="0">
                <a:latin typeface="Chalkboard"/>
              </a:rPr>
              <a:t>  = m] </a:t>
            </a:r>
            <a:r>
              <a:rPr lang="en-US" sz="1400" dirty="0" smtClean="0">
                <a:latin typeface="Chalkboard"/>
              </a:rPr>
              <a:t>                          </a:t>
            </a:r>
            <a:r>
              <a:rPr lang="en-US" sz="1400" dirty="0" smtClean="0">
                <a:latin typeface="Chalkboard"/>
                <a:sym typeface="Symbol"/>
              </a:rPr>
              <a:t> </a:t>
            </a:r>
            <a:r>
              <a:rPr lang="en-US" sz="1400" dirty="0">
                <a:latin typeface="Chalkboard"/>
                <a:sym typeface="Symbol"/>
              </a:rPr>
              <a:t>m  </a:t>
            </a:r>
            <a:r>
              <a:rPr lang="en-US" sz="1400" dirty="0">
                <a:latin typeface="Brush Script MT" panose="03060802040406070304" pitchFamily="66" charset="0"/>
                <a:ea typeface="Symbol" charset="2"/>
                <a:cs typeface="Symbol" charset="2"/>
                <a:sym typeface="Symbol"/>
              </a:rPr>
              <a:t>M</a:t>
            </a:r>
            <a:r>
              <a:rPr lang="en-US" sz="1400" dirty="0">
                <a:latin typeface="Chalkboard"/>
                <a:sym typeface="Symbol"/>
              </a:rPr>
              <a:t>, c  </a:t>
            </a:r>
            <a:r>
              <a:rPr lang="en-US" sz="1400" dirty="0">
                <a:latin typeface="Brush Script MT" panose="03060802040406070304" pitchFamily="66" charset="0"/>
                <a:sym typeface="Symbol"/>
              </a:rPr>
              <a:t>C</a:t>
            </a:r>
            <a:r>
              <a:rPr lang="en-US" sz="1400" dirty="0">
                <a:latin typeface="Chalkboard"/>
              </a:rPr>
              <a:t>  </a:t>
            </a:r>
          </a:p>
        </p:txBody>
      </p:sp>
      <p:cxnSp>
        <p:nvCxnSpPr>
          <p:cNvPr id="97" name="Straight Arrow Connector 96"/>
          <p:cNvCxnSpPr/>
          <p:nvPr/>
        </p:nvCxnSpPr>
        <p:spPr>
          <a:xfrm>
            <a:off x="4283968" y="1226369"/>
            <a:ext cx="485800" cy="0"/>
          </a:xfrm>
          <a:prstGeom prst="straightConnector1">
            <a:avLst/>
          </a:prstGeom>
          <a:ln>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a:off x="4289596" y="1442393"/>
            <a:ext cx="480172" cy="0"/>
          </a:xfrm>
          <a:prstGeom prst="straightConnector1">
            <a:avLst/>
          </a:prstGeom>
          <a:ln>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a:off x="3205021" y="1821612"/>
            <a:ext cx="222448" cy="198906"/>
          </a:xfrm>
          <a:prstGeom prst="straightConnector1">
            <a:avLst/>
          </a:prstGeom>
          <a:ln>
            <a:solidFill>
              <a:srgbClr val="0BC1E5"/>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a:off x="2915816" y="1817346"/>
            <a:ext cx="296416" cy="243502"/>
          </a:xfrm>
          <a:prstGeom prst="straightConnector1">
            <a:avLst/>
          </a:prstGeom>
          <a:ln>
            <a:solidFill>
              <a:srgbClr val="0BC1E5"/>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88" name="Text Box 7"/>
          <p:cNvSpPr txBox="1">
            <a:spLocks noChangeArrowheads="1"/>
          </p:cNvSpPr>
          <p:nvPr/>
        </p:nvSpPr>
        <p:spPr bwMode="auto">
          <a:xfrm>
            <a:off x="1979712" y="2132856"/>
            <a:ext cx="4896544" cy="954107"/>
          </a:xfrm>
          <a:prstGeom prst="rect">
            <a:avLst/>
          </a:prstGeom>
          <a:solidFill>
            <a:srgbClr val="00B0F0"/>
          </a:solidFill>
          <a:ln w="19050">
            <a:solidFill>
              <a:schemeClr val="tx1"/>
            </a:solidFill>
            <a:miter lim="800000"/>
            <a:headEnd/>
            <a:tailEnd/>
          </a:ln>
        </p:spPr>
        <p:txBody>
          <a:bodyPr wrap="square">
            <a:spAutoFit/>
          </a:bodyPr>
          <a:lstStyle/>
          <a:p>
            <a:pPr marL="457200" indent="-457200">
              <a:spcBef>
                <a:spcPct val="50000"/>
              </a:spcBef>
            </a:pPr>
            <a:r>
              <a:rPr lang="en-US" sz="1400" dirty="0" smtClean="0">
                <a:solidFill>
                  <a:schemeClr val="bg1"/>
                </a:solidFill>
                <a:latin typeface="Chalkboard"/>
              </a:rPr>
              <a:t>Definition III: For every probability distribution over </a:t>
            </a:r>
            <a:r>
              <a:rPr lang="en-US" sz="1400" dirty="0">
                <a:solidFill>
                  <a:schemeClr val="bg1"/>
                </a:solidFill>
                <a:latin typeface="Brush Script MT" panose="03060802040406070304" pitchFamily="66" charset="0"/>
                <a:ea typeface="Symbol" charset="2"/>
                <a:cs typeface="Symbol" charset="2"/>
                <a:sym typeface="Symbol"/>
              </a:rPr>
              <a:t>M</a:t>
            </a:r>
            <a:r>
              <a:rPr lang="en-US" sz="1400" dirty="0" smtClean="0">
                <a:solidFill>
                  <a:schemeClr val="bg1"/>
                </a:solidFill>
                <a:latin typeface="Chalkboard"/>
              </a:rPr>
              <a:t> </a:t>
            </a:r>
          </a:p>
          <a:p>
            <a:pPr marL="400050" indent="-400050">
              <a:buAutoNum type="romanLcParenBoth"/>
            </a:pPr>
            <a:r>
              <a:rPr lang="en-US" sz="1400" dirty="0" smtClean="0">
                <a:solidFill>
                  <a:schemeClr val="bg1"/>
                </a:solidFill>
                <a:latin typeface="Chalkboard" charset="0"/>
                <a:ea typeface="Chalkboard" charset="0"/>
                <a:cs typeface="Chalkboard" charset="0"/>
              </a:rPr>
              <a:t>Every </a:t>
            </a:r>
            <a:r>
              <a:rPr lang="en-US" sz="1400" dirty="0">
                <a:solidFill>
                  <a:schemeClr val="bg1"/>
                </a:solidFill>
                <a:latin typeface="Chalkboard" charset="0"/>
                <a:ea typeface="Chalkboard" charset="0"/>
                <a:cs typeface="Chalkboard" charset="0"/>
              </a:rPr>
              <a:t>key k is chosen with probability </a:t>
            </a:r>
            <a:r>
              <a:rPr lang="en-US" sz="1400" b="1" dirty="0">
                <a:solidFill>
                  <a:schemeClr val="bg1"/>
                </a:solidFill>
                <a:latin typeface="Chalkboard" charset="0"/>
                <a:ea typeface="Chalkboard" charset="0"/>
                <a:cs typeface="Chalkboard" charset="0"/>
              </a:rPr>
              <a:t>1/ | </a:t>
            </a:r>
            <a:r>
              <a:rPr lang="en-US" sz="1400" b="1" dirty="0">
                <a:solidFill>
                  <a:schemeClr val="bg1"/>
                </a:solidFill>
                <a:latin typeface="Brush Script MT" charset="0"/>
                <a:ea typeface="Brush Script MT" charset="0"/>
                <a:cs typeface="Brush Script MT" charset="0"/>
              </a:rPr>
              <a:t>K </a:t>
            </a:r>
            <a:r>
              <a:rPr lang="en-US" sz="1400" b="1" dirty="0" smtClean="0">
                <a:solidFill>
                  <a:schemeClr val="bg1"/>
                </a:solidFill>
                <a:latin typeface="Chalkboard" charset="0"/>
                <a:ea typeface="Chalkboard" charset="0"/>
                <a:cs typeface="Chalkboard" charset="0"/>
              </a:rPr>
              <a:t>|</a:t>
            </a:r>
          </a:p>
          <a:p>
            <a:pPr marL="400050" indent="-400050">
              <a:buFontTx/>
              <a:buAutoNum type="romanLcParenBoth"/>
            </a:pPr>
            <a:r>
              <a:rPr lang="en-US" sz="1400" dirty="0" smtClean="0">
                <a:solidFill>
                  <a:schemeClr val="bg1"/>
                </a:solidFill>
                <a:latin typeface="Chalkboard" charset="0"/>
                <a:ea typeface="Chalkboard" charset="0"/>
                <a:cs typeface="Chalkboard" charset="0"/>
              </a:rPr>
              <a:t>For </a:t>
            </a:r>
            <a:r>
              <a:rPr lang="en-US" sz="1400" dirty="0">
                <a:solidFill>
                  <a:schemeClr val="bg1"/>
                </a:solidFill>
                <a:latin typeface="Chalkboard" charset="0"/>
                <a:ea typeface="Chalkboard" charset="0"/>
                <a:cs typeface="Chalkboard" charset="0"/>
              </a:rPr>
              <a:t>every m in </a:t>
            </a:r>
            <a:r>
              <a:rPr lang="en-US" sz="1400" dirty="0">
                <a:solidFill>
                  <a:schemeClr val="bg1"/>
                </a:solidFill>
                <a:latin typeface="Brush Script MT" charset="0"/>
                <a:ea typeface="Brush Script MT" charset="0"/>
                <a:cs typeface="Brush Script MT" charset="0"/>
                <a:sym typeface="Symbol"/>
              </a:rPr>
              <a:t>M  </a:t>
            </a:r>
            <a:r>
              <a:rPr lang="en-US" sz="1400" dirty="0">
                <a:solidFill>
                  <a:schemeClr val="bg1"/>
                </a:solidFill>
                <a:latin typeface="Chalkboard" charset="0"/>
                <a:ea typeface="Chalkboard" charset="0"/>
                <a:cs typeface="Chalkboard" charset="0"/>
                <a:sym typeface="Symbol"/>
              </a:rPr>
              <a:t>and every c in </a:t>
            </a:r>
            <a:r>
              <a:rPr lang="en-US" sz="1400" dirty="0">
                <a:solidFill>
                  <a:schemeClr val="bg1"/>
                </a:solidFill>
                <a:latin typeface="Brush Script MT" charset="0"/>
                <a:ea typeface="Brush Script MT" charset="0"/>
                <a:cs typeface="Brush Script MT" charset="0"/>
                <a:sym typeface="Symbol"/>
              </a:rPr>
              <a:t>C,  </a:t>
            </a:r>
            <a:r>
              <a:rPr lang="en-US" sz="1400" dirty="0">
                <a:solidFill>
                  <a:schemeClr val="bg1"/>
                </a:solidFill>
                <a:latin typeface="Chalkboard" charset="0"/>
                <a:ea typeface="Chalkboard" charset="0"/>
                <a:cs typeface="Chalkboard" charset="0"/>
                <a:sym typeface="Symbol"/>
              </a:rPr>
              <a:t>there is a </a:t>
            </a:r>
            <a:r>
              <a:rPr lang="en-US" sz="1400" b="1" dirty="0">
                <a:solidFill>
                  <a:schemeClr val="bg1"/>
                </a:solidFill>
                <a:latin typeface="Chalkboard" charset="0"/>
                <a:ea typeface="Chalkboard" charset="0"/>
                <a:cs typeface="Chalkboard" charset="0"/>
                <a:sym typeface="Symbol"/>
              </a:rPr>
              <a:t>unique</a:t>
            </a:r>
            <a:r>
              <a:rPr lang="en-US" sz="1400" dirty="0">
                <a:solidFill>
                  <a:schemeClr val="bg1"/>
                </a:solidFill>
                <a:latin typeface="Chalkboard" charset="0"/>
                <a:ea typeface="Chalkboard" charset="0"/>
                <a:cs typeface="Chalkboard" charset="0"/>
                <a:sym typeface="Symbol"/>
              </a:rPr>
              <a:t> </a:t>
            </a:r>
            <a:r>
              <a:rPr lang="en-US" sz="1400" dirty="0">
                <a:solidFill>
                  <a:schemeClr val="bg1"/>
                </a:solidFill>
                <a:latin typeface="Chalkboard" charset="0"/>
                <a:ea typeface="Chalkboard" charset="0"/>
                <a:cs typeface="Chalkboard" charset="0"/>
              </a:rPr>
              <a:t>key k </a:t>
            </a:r>
            <a:r>
              <a:rPr lang="en-US" sz="1400" dirty="0" err="1">
                <a:solidFill>
                  <a:schemeClr val="bg1"/>
                </a:solidFill>
                <a:latin typeface="Chalkboard" charset="0"/>
                <a:ea typeface="Chalkboard" charset="0"/>
                <a:cs typeface="Chalkboard" charset="0"/>
              </a:rPr>
              <a:t>s.t.</a:t>
            </a:r>
            <a:r>
              <a:rPr lang="en-US" sz="1400" dirty="0">
                <a:solidFill>
                  <a:schemeClr val="bg1"/>
                </a:solidFill>
                <a:latin typeface="Chalkboard" charset="0"/>
                <a:ea typeface="Chalkboard" charset="0"/>
                <a:cs typeface="Chalkboard" charset="0"/>
              </a:rPr>
              <a:t>  </a:t>
            </a:r>
            <a:r>
              <a:rPr lang="en-US" sz="1400" dirty="0" err="1">
                <a:solidFill>
                  <a:schemeClr val="bg1"/>
                </a:solidFill>
                <a:latin typeface="Chalkboard" charset="0"/>
                <a:ea typeface="Chalkboard" charset="0"/>
                <a:cs typeface="Chalkboard" charset="0"/>
              </a:rPr>
              <a:t>Enc</a:t>
            </a:r>
            <a:r>
              <a:rPr lang="en-US" sz="1400" baseline="-25000" dirty="0" err="1">
                <a:solidFill>
                  <a:schemeClr val="bg1"/>
                </a:solidFill>
                <a:latin typeface="Chalkboard" charset="0"/>
                <a:ea typeface="Chalkboard" charset="0"/>
                <a:cs typeface="Chalkboard" charset="0"/>
              </a:rPr>
              <a:t>k</a:t>
            </a:r>
            <a:r>
              <a:rPr lang="en-US" sz="1400" dirty="0">
                <a:solidFill>
                  <a:schemeClr val="bg1"/>
                </a:solidFill>
                <a:latin typeface="Chalkboard" charset="0"/>
                <a:ea typeface="Chalkboard" charset="0"/>
                <a:cs typeface="Chalkboard" charset="0"/>
              </a:rPr>
              <a:t>(m) = c</a:t>
            </a:r>
            <a:r>
              <a:rPr lang="en-US" sz="1400" dirty="0" smtClean="0">
                <a:solidFill>
                  <a:schemeClr val="bg1"/>
                </a:solidFill>
                <a:latin typeface="Chalkboard" charset="0"/>
                <a:ea typeface="Chalkboard" charset="0"/>
                <a:cs typeface="Chalkboard" charset="0"/>
              </a:rPr>
              <a:t>.</a:t>
            </a:r>
            <a:endParaRPr lang="en-US" sz="1400" dirty="0">
              <a:solidFill>
                <a:schemeClr val="bg1"/>
              </a:solidFill>
            </a:endParaRPr>
          </a:p>
        </p:txBody>
      </p:sp>
      <p:sp>
        <p:nvSpPr>
          <p:cNvPr id="13" name="Rectangle 12"/>
          <p:cNvSpPr/>
          <p:nvPr/>
        </p:nvSpPr>
        <p:spPr>
          <a:xfrm>
            <a:off x="626534" y="3429000"/>
            <a:ext cx="7905906" cy="3325865"/>
          </a:xfrm>
          <a:prstGeom prst="rect">
            <a:avLst/>
          </a:prstGeom>
          <a:solidFill>
            <a:schemeClr val="bg1">
              <a:lumMod val="95000"/>
            </a:schemeClr>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Chalkboard"/>
            </a:endParaRPr>
          </a:p>
        </p:txBody>
      </p:sp>
      <p:pic>
        <p:nvPicPr>
          <p:cNvPr id="14" name="Picture 2"/>
          <p:cNvPicPr>
            <a:picLocks noChangeAspect="1" noChangeArrowheads="1"/>
          </p:cNvPicPr>
          <p:nvPr/>
        </p:nvPicPr>
        <p:blipFill>
          <a:blip r:embed="rId3" cstate="print"/>
          <a:srcRect/>
          <a:stretch>
            <a:fillRect/>
          </a:stretch>
        </p:blipFill>
        <p:spPr bwMode="auto">
          <a:xfrm>
            <a:off x="6046654" y="3572322"/>
            <a:ext cx="1718841" cy="1152824"/>
          </a:xfrm>
          <a:prstGeom prst="rect">
            <a:avLst/>
          </a:prstGeom>
          <a:noFill/>
          <a:ln w="9525">
            <a:noFill/>
            <a:miter lim="800000"/>
            <a:headEnd/>
            <a:tailEnd/>
          </a:ln>
        </p:spPr>
      </p:pic>
      <p:cxnSp>
        <p:nvCxnSpPr>
          <p:cNvPr id="58" name="Straight Connector 57"/>
          <p:cNvCxnSpPr/>
          <p:nvPr/>
        </p:nvCxnSpPr>
        <p:spPr>
          <a:xfrm>
            <a:off x="2555514" y="4293096"/>
            <a:ext cx="33389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9" name="Text Box 7"/>
          <p:cNvSpPr txBox="1">
            <a:spLocks noChangeArrowheads="1"/>
          </p:cNvSpPr>
          <p:nvPr/>
        </p:nvSpPr>
        <p:spPr bwMode="auto">
          <a:xfrm>
            <a:off x="3500496" y="3971382"/>
            <a:ext cx="2287256"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a:rPr>
              <a:t>m</a:t>
            </a:r>
            <a:r>
              <a:rPr lang="en-US" sz="1400" baseline="-25000" dirty="0" smtClean="0">
                <a:latin typeface="Chalkboard"/>
              </a:rPr>
              <a:t>0</a:t>
            </a:r>
            <a:r>
              <a:rPr lang="en-US" sz="1400" dirty="0" smtClean="0">
                <a:latin typeface="Chalkboard"/>
              </a:rPr>
              <a:t>, m</a:t>
            </a:r>
            <a:r>
              <a:rPr lang="en-US" sz="1400" baseline="-25000" dirty="0" smtClean="0">
                <a:latin typeface="Chalkboard"/>
              </a:rPr>
              <a:t>1  </a:t>
            </a:r>
            <a:r>
              <a:rPr lang="en-US" sz="1400" dirty="0" smtClean="0">
                <a:latin typeface="Chalkboard"/>
                <a:sym typeface="Symbol"/>
              </a:rPr>
              <a:t> </a:t>
            </a:r>
            <a:r>
              <a:rPr lang="en-US" sz="1400" dirty="0">
                <a:latin typeface="Brush Script MT" panose="03060802040406070304" pitchFamily="66" charset="0"/>
                <a:ea typeface="Symbol" charset="2"/>
                <a:cs typeface="Symbol" charset="2"/>
                <a:sym typeface="Symbol"/>
              </a:rPr>
              <a:t>M</a:t>
            </a:r>
            <a:r>
              <a:rPr lang="en-US" sz="1400" dirty="0" smtClean="0">
                <a:latin typeface="Chalkboard"/>
              </a:rPr>
              <a:t> </a:t>
            </a:r>
            <a:endParaRPr lang="en-US" sz="1400" dirty="0" smtClean="0">
              <a:solidFill>
                <a:srgbClr val="0000FF"/>
              </a:solidFill>
              <a:latin typeface="Chalkboard"/>
            </a:endParaRPr>
          </a:p>
        </p:txBody>
      </p:sp>
      <p:grpSp>
        <p:nvGrpSpPr>
          <p:cNvPr id="16" name="Group 15"/>
          <p:cNvGrpSpPr/>
          <p:nvPr/>
        </p:nvGrpSpPr>
        <p:grpSpPr>
          <a:xfrm>
            <a:off x="7414807" y="3501008"/>
            <a:ext cx="1549681" cy="730534"/>
            <a:chOff x="7688715" y="2166153"/>
            <a:chExt cx="1771294" cy="1217557"/>
          </a:xfrm>
        </p:grpSpPr>
        <p:pic>
          <p:nvPicPr>
            <p:cNvPr id="56" name="Picture 4"/>
            <p:cNvPicPr>
              <a:picLocks noChangeAspect="1" noChangeArrowheads="1"/>
            </p:cNvPicPr>
            <p:nvPr/>
          </p:nvPicPr>
          <p:blipFill>
            <a:blip r:embed="rId4" cstate="print"/>
            <a:srcRect/>
            <a:stretch>
              <a:fillRect/>
            </a:stretch>
          </p:blipFill>
          <p:spPr bwMode="auto">
            <a:xfrm>
              <a:off x="7688715" y="2166153"/>
              <a:ext cx="576065" cy="576065"/>
            </a:xfrm>
            <a:prstGeom prst="rect">
              <a:avLst/>
            </a:prstGeom>
            <a:noFill/>
            <a:ln w="9525">
              <a:noFill/>
              <a:miter lim="800000"/>
              <a:headEnd/>
              <a:tailEnd/>
            </a:ln>
          </p:spPr>
        </p:pic>
        <p:sp>
          <p:nvSpPr>
            <p:cNvPr id="57" name="Text Box 7"/>
            <p:cNvSpPr txBox="1">
              <a:spLocks noChangeArrowheads="1"/>
            </p:cNvSpPr>
            <p:nvPr/>
          </p:nvSpPr>
          <p:spPr bwMode="auto">
            <a:xfrm>
              <a:off x="7771019" y="2870748"/>
              <a:ext cx="1688990" cy="512962"/>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a:rPr>
                <a:t>b </a:t>
              </a:r>
              <a:r>
                <a:rPr lang="en-US" sz="1400" dirty="0" smtClean="0">
                  <a:latin typeface="Chalkboard"/>
                  <a:sym typeface="Symbol"/>
                </a:rPr>
                <a:t> {0, 1}</a:t>
              </a:r>
              <a:endParaRPr lang="en-US" sz="1400" dirty="0" smtClean="0">
                <a:solidFill>
                  <a:srgbClr val="0000FF"/>
                </a:solidFill>
                <a:latin typeface="Chalkboard"/>
              </a:endParaRPr>
            </a:p>
          </p:txBody>
        </p:sp>
      </p:grpSp>
      <p:cxnSp>
        <p:nvCxnSpPr>
          <p:cNvPr id="17" name="Straight Connector 16"/>
          <p:cNvCxnSpPr/>
          <p:nvPr/>
        </p:nvCxnSpPr>
        <p:spPr>
          <a:xfrm>
            <a:off x="2555514" y="4653136"/>
            <a:ext cx="33389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555776" y="5013176"/>
            <a:ext cx="3338937"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5" name="Text Box 7"/>
          <p:cNvSpPr txBox="1">
            <a:spLocks noChangeArrowheads="1"/>
          </p:cNvSpPr>
          <p:nvPr/>
        </p:nvSpPr>
        <p:spPr bwMode="auto">
          <a:xfrm>
            <a:off x="3427469" y="4725145"/>
            <a:ext cx="2008627"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a:rPr>
              <a:t>b’ </a:t>
            </a:r>
            <a:r>
              <a:rPr lang="en-US" sz="1400" dirty="0" smtClean="0">
                <a:latin typeface="Chalkboard"/>
                <a:sym typeface="Symbol"/>
              </a:rPr>
              <a:t> {0, 1}</a:t>
            </a:r>
            <a:endParaRPr lang="en-US" sz="1400" dirty="0" smtClean="0">
              <a:solidFill>
                <a:srgbClr val="0000FF"/>
              </a:solidFill>
              <a:latin typeface="Chalkboard"/>
            </a:endParaRPr>
          </a:p>
        </p:txBody>
      </p:sp>
      <p:grpSp>
        <p:nvGrpSpPr>
          <p:cNvPr id="19" name="Group 18"/>
          <p:cNvGrpSpPr/>
          <p:nvPr/>
        </p:nvGrpSpPr>
        <p:grpSpPr>
          <a:xfrm>
            <a:off x="728549" y="3573235"/>
            <a:ext cx="2313890" cy="1727973"/>
            <a:chOff x="323528" y="2184710"/>
            <a:chExt cx="2644790" cy="2879953"/>
          </a:xfrm>
        </p:grpSpPr>
        <p:pic>
          <p:nvPicPr>
            <p:cNvPr id="51" name="Picture 3"/>
            <p:cNvPicPr>
              <a:picLocks noChangeAspect="1" noChangeArrowheads="1"/>
            </p:cNvPicPr>
            <p:nvPr/>
          </p:nvPicPr>
          <p:blipFill>
            <a:blip r:embed="rId5" cstate="print"/>
            <a:srcRect/>
            <a:stretch>
              <a:fillRect/>
            </a:stretch>
          </p:blipFill>
          <p:spPr bwMode="auto">
            <a:xfrm>
              <a:off x="419894" y="2887003"/>
              <a:ext cx="1847850" cy="1724024"/>
            </a:xfrm>
            <a:prstGeom prst="rect">
              <a:avLst/>
            </a:prstGeom>
            <a:noFill/>
            <a:ln w="9525">
              <a:noFill/>
              <a:miter lim="800000"/>
              <a:headEnd/>
              <a:tailEnd/>
            </a:ln>
          </p:spPr>
        </p:pic>
        <p:sp>
          <p:nvSpPr>
            <p:cNvPr id="52" name="Text Box 7"/>
            <p:cNvSpPr txBox="1">
              <a:spLocks noChangeArrowheads="1"/>
            </p:cNvSpPr>
            <p:nvPr/>
          </p:nvSpPr>
          <p:spPr bwMode="auto">
            <a:xfrm>
              <a:off x="395536" y="4551702"/>
              <a:ext cx="2500774" cy="512961"/>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a:sym typeface="Symbol"/>
                </a:rPr>
                <a:t>I can break </a:t>
              </a:r>
              <a:endParaRPr lang="en-US" sz="1400" dirty="0" smtClean="0">
                <a:solidFill>
                  <a:srgbClr val="0000FF"/>
                </a:solidFill>
                <a:latin typeface="Chalkboard"/>
              </a:endParaRPr>
            </a:p>
          </p:txBody>
        </p:sp>
        <p:sp>
          <p:nvSpPr>
            <p:cNvPr id="53" name="Text Box 7"/>
            <p:cNvSpPr txBox="1">
              <a:spLocks noChangeArrowheads="1"/>
            </p:cNvSpPr>
            <p:nvPr/>
          </p:nvSpPr>
          <p:spPr bwMode="auto">
            <a:xfrm>
              <a:off x="323528" y="2184710"/>
              <a:ext cx="2644790" cy="512961"/>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a:sym typeface="Symbol"/>
                </a:rPr>
                <a:t>Unbounded Powerful</a:t>
              </a:r>
              <a:endParaRPr lang="en-US" sz="1400" dirty="0" smtClean="0">
                <a:solidFill>
                  <a:srgbClr val="0000FF"/>
                </a:solidFill>
                <a:latin typeface="Chalkboard"/>
              </a:endParaRPr>
            </a:p>
          </p:txBody>
        </p:sp>
      </p:grpSp>
      <p:grpSp>
        <p:nvGrpSpPr>
          <p:cNvPr id="21" name="Group 20"/>
          <p:cNvGrpSpPr/>
          <p:nvPr/>
        </p:nvGrpSpPr>
        <p:grpSpPr>
          <a:xfrm>
            <a:off x="6406694" y="4716466"/>
            <a:ext cx="1944215" cy="440724"/>
            <a:chOff x="191348" y="4528265"/>
            <a:chExt cx="2222249" cy="734540"/>
          </a:xfrm>
        </p:grpSpPr>
        <p:grpSp>
          <p:nvGrpSpPr>
            <p:cNvPr id="44" name="Group 43"/>
            <p:cNvGrpSpPr/>
            <p:nvPr/>
          </p:nvGrpSpPr>
          <p:grpSpPr>
            <a:xfrm>
              <a:off x="827584" y="4648278"/>
              <a:ext cx="783704" cy="614527"/>
              <a:chOff x="1534541" y="3013000"/>
              <a:chExt cx="783704" cy="614527"/>
            </a:xfrm>
          </p:grpSpPr>
          <p:sp>
            <p:nvSpPr>
              <p:cNvPr id="49" name="Rectangle 48"/>
              <p:cNvSpPr/>
              <p:nvPr/>
            </p:nvSpPr>
            <p:spPr>
              <a:xfrm>
                <a:off x="1540495" y="3133015"/>
                <a:ext cx="712911" cy="494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halkboard"/>
                </a:endParaRPr>
              </a:p>
            </p:txBody>
          </p:sp>
          <p:sp>
            <p:nvSpPr>
              <p:cNvPr id="50" name="Text Box 7"/>
              <p:cNvSpPr txBox="1">
                <a:spLocks noChangeArrowheads="1"/>
              </p:cNvSpPr>
              <p:nvPr/>
            </p:nvSpPr>
            <p:spPr bwMode="auto">
              <a:xfrm>
                <a:off x="1534541" y="3013000"/>
                <a:ext cx="783704" cy="512962"/>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a:rPr>
                  <a:t>Gen</a:t>
                </a:r>
                <a:endParaRPr lang="en-US" sz="1400" dirty="0" smtClean="0">
                  <a:solidFill>
                    <a:srgbClr val="0000FF"/>
                  </a:solidFill>
                  <a:latin typeface="Chalkboard"/>
                </a:endParaRPr>
              </a:p>
            </p:txBody>
          </p:sp>
        </p:grpSp>
        <p:cxnSp>
          <p:nvCxnSpPr>
            <p:cNvPr id="45" name="Straight Arrow Connector 44"/>
            <p:cNvCxnSpPr/>
            <p:nvPr/>
          </p:nvCxnSpPr>
          <p:spPr>
            <a:xfrm>
              <a:off x="191348" y="5128334"/>
              <a:ext cx="582019" cy="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627463" y="5128334"/>
              <a:ext cx="786134" cy="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7" name="Text Box 7"/>
            <p:cNvSpPr txBox="1">
              <a:spLocks noChangeArrowheads="1"/>
            </p:cNvSpPr>
            <p:nvPr/>
          </p:nvSpPr>
          <p:spPr bwMode="auto">
            <a:xfrm>
              <a:off x="473497" y="4528265"/>
              <a:ext cx="426094" cy="512962"/>
            </a:xfrm>
            <a:prstGeom prst="rect">
              <a:avLst/>
            </a:prstGeom>
            <a:noFill/>
            <a:ln w="9525">
              <a:noFill/>
              <a:miter lim="800000"/>
              <a:headEnd/>
              <a:tailEnd/>
            </a:ln>
          </p:spPr>
          <p:txBody>
            <a:bodyPr wrap="square">
              <a:spAutoFit/>
            </a:bodyPr>
            <a:lstStyle/>
            <a:p>
              <a:pPr>
                <a:spcBef>
                  <a:spcPct val="50000"/>
                </a:spcBef>
              </a:pPr>
              <a:r>
                <a:rPr lang="en-US" sz="1400" dirty="0">
                  <a:latin typeface="Chalkboard"/>
                </a:rPr>
                <a:t>k</a:t>
              </a:r>
              <a:endParaRPr lang="en-US" sz="1400" baseline="30000" dirty="0" smtClean="0">
                <a:solidFill>
                  <a:srgbClr val="0000FF"/>
                </a:solidFill>
                <a:latin typeface="Chalkboard"/>
              </a:endParaRPr>
            </a:p>
          </p:txBody>
        </p:sp>
        <p:pic>
          <p:nvPicPr>
            <p:cNvPr id="48" name="Picture 2" descr="https://encrypted-tbn2.gstatic.com/images?q=tbn:ANd9GcSwsTqLN4QJQ_gBHvsPOVo5uM-ChpYI_wzBq-lnR91wydomJrIkUCXi65x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7534" y="4528265"/>
              <a:ext cx="216024" cy="518460"/>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2" name="Text Box 7"/>
          <p:cNvSpPr txBox="1">
            <a:spLocks noChangeArrowheads="1"/>
          </p:cNvSpPr>
          <p:nvPr/>
        </p:nvSpPr>
        <p:spPr bwMode="auto">
          <a:xfrm>
            <a:off x="3419872" y="4345359"/>
            <a:ext cx="2295872"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a:rPr>
              <a:t>c </a:t>
            </a:r>
            <a:r>
              <a:rPr lang="en-US" sz="1400" dirty="0" smtClean="0">
                <a:latin typeface="Chalkboard"/>
                <a:sym typeface="Symbol"/>
              </a:rPr>
              <a:t> </a:t>
            </a:r>
            <a:r>
              <a:rPr lang="en-US" sz="1400" dirty="0" err="1" smtClean="0">
                <a:latin typeface="Chalkboard"/>
                <a:sym typeface="Symbol"/>
              </a:rPr>
              <a:t>Enc</a:t>
            </a:r>
            <a:r>
              <a:rPr lang="en-US" sz="1400" baseline="-25000" dirty="0" err="1" smtClean="0">
                <a:latin typeface="Chalkboard"/>
                <a:sym typeface="Symbol"/>
              </a:rPr>
              <a:t>k</a:t>
            </a:r>
            <a:r>
              <a:rPr lang="en-US" sz="1400" dirty="0" smtClean="0">
                <a:latin typeface="Chalkboard"/>
                <a:sym typeface="Symbol"/>
              </a:rPr>
              <a:t>(</a:t>
            </a:r>
            <a:r>
              <a:rPr lang="en-US" sz="1400" dirty="0" err="1" smtClean="0">
                <a:latin typeface="Chalkboard"/>
                <a:sym typeface="Symbol"/>
              </a:rPr>
              <a:t>m</a:t>
            </a:r>
            <a:r>
              <a:rPr lang="en-US" sz="1400" baseline="-25000" dirty="0" err="1" smtClean="0">
                <a:latin typeface="Chalkboard"/>
                <a:sym typeface="Symbol"/>
              </a:rPr>
              <a:t>b</a:t>
            </a:r>
            <a:r>
              <a:rPr lang="en-US" sz="1400" dirty="0" smtClean="0">
                <a:latin typeface="Chalkboard"/>
                <a:sym typeface="Symbol"/>
              </a:rPr>
              <a:t>)</a:t>
            </a:r>
            <a:endParaRPr lang="en-US" sz="1400" dirty="0" smtClean="0">
              <a:solidFill>
                <a:srgbClr val="0000FF"/>
              </a:solidFill>
              <a:latin typeface="Chalkboard"/>
            </a:endParaRPr>
          </a:p>
        </p:txBody>
      </p:sp>
      <p:sp>
        <p:nvSpPr>
          <p:cNvPr id="23" name="Text Box 7"/>
          <p:cNvSpPr txBox="1">
            <a:spLocks noChangeArrowheads="1"/>
          </p:cNvSpPr>
          <p:nvPr/>
        </p:nvSpPr>
        <p:spPr bwMode="auto">
          <a:xfrm>
            <a:off x="2843808" y="5198422"/>
            <a:ext cx="2953281"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a:sym typeface="Symbol"/>
              </a:rPr>
              <a:t>Experiment :</a:t>
            </a:r>
            <a:endParaRPr lang="en-US" sz="1400" dirty="0" smtClean="0">
              <a:solidFill>
                <a:srgbClr val="0000FF"/>
              </a:solidFill>
              <a:latin typeface="Chalkboard"/>
            </a:endParaRPr>
          </a:p>
        </p:txBody>
      </p:sp>
      <p:grpSp>
        <p:nvGrpSpPr>
          <p:cNvPr id="24" name="Group 23"/>
          <p:cNvGrpSpPr/>
          <p:nvPr/>
        </p:nvGrpSpPr>
        <p:grpSpPr>
          <a:xfrm>
            <a:off x="4348545" y="5013176"/>
            <a:ext cx="1207368" cy="595809"/>
            <a:chOff x="5948536" y="3810526"/>
            <a:chExt cx="1207368" cy="595809"/>
          </a:xfrm>
        </p:grpSpPr>
        <p:sp>
          <p:nvSpPr>
            <p:cNvPr id="41" name="Text Box 7"/>
            <p:cNvSpPr txBox="1">
              <a:spLocks noChangeArrowheads="1"/>
            </p:cNvSpPr>
            <p:nvPr/>
          </p:nvSpPr>
          <p:spPr bwMode="auto">
            <a:xfrm>
              <a:off x="5948536" y="3986480"/>
              <a:ext cx="927720"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err="1" smtClean="0">
                  <a:latin typeface="Chalkboard"/>
                </a:rPr>
                <a:t>PrivK</a:t>
              </a:r>
              <a:endParaRPr lang="en-US" sz="1400" dirty="0" smtClean="0">
                <a:solidFill>
                  <a:srgbClr val="0000FF"/>
                </a:solidFill>
                <a:latin typeface="Chalkboard"/>
              </a:endParaRPr>
            </a:p>
          </p:txBody>
        </p:sp>
        <p:sp>
          <p:nvSpPr>
            <p:cNvPr id="42" name="Text Box 7"/>
            <p:cNvSpPr txBox="1">
              <a:spLocks noChangeArrowheads="1"/>
            </p:cNvSpPr>
            <p:nvPr/>
          </p:nvSpPr>
          <p:spPr bwMode="auto">
            <a:xfrm>
              <a:off x="6444208" y="4098558"/>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a:rPr>
                <a:t>A, </a:t>
              </a:r>
              <a:r>
                <a:rPr lang="en-US" sz="1400" dirty="0" smtClean="0">
                  <a:latin typeface="Chalkboard"/>
                  <a:sym typeface="Symbol"/>
                </a:rPr>
                <a:t></a:t>
              </a:r>
              <a:endParaRPr lang="en-US" sz="1400" dirty="0" smtClean="0">
                <a:solidFill>
                  <a:srgbClr val="0000FF"/>
                </a:solidFill>
                <a:latin typeface="Chalkboard"/>
              </a:endParaRPr>
            </a:p>
          </p:txBody>
        </p:sp>
        <p:sp>
          <p:nvSpPr>
            <p:cNvPr id="43" name="Text Box 7"/>
            <p:cNvSpPr txBox="1">
              <a:spLocks noChangeArrowheads="1"/>
            </p:cNvSpPr>
            <p:nvPr/>
          </p:nvSpPr>
          <p:spPr bwMode="auto">
            <a:xfrm>
              <a:off x="6516216" y="3810526"/>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err="1" smtClean="0">
                  <a:latin typeface="Chalkboard"/>
                </a:rPr>
                <a:t>coa</a:t>
              </a:r>
              <a:endParaRPr lang="en-US" sz="1400" dirty="0" smtClean="0">
                <a:solidFill>
                  <a:srgbClr val="0000FF"/>
                </a:solidFill>
                <a:latin typeface="Chalkboard"/>
              </a:endParaRPr>
            </a:p>
          </p:txBody>
        </p:sp>
      </p:grpSp>
      <p:sp>
        <p:nvSpPr>
          <p:cNvPr id="25" name="Text Box 7"/>
          <p:cNvSpPr txBox="1">
            <a:spLocks noChangeArrowheads="1"/>
          </p:cNvSpPr>
          <p:nvPr/>
        </p:nvSpPr>
        <p:spPr bwMode="auto">
          <a:xfrm>
            <a:off x="611560" y="6001543"/>
            <a:ext cx="3744416"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a:sym typeface="Symbol"/>
              </a:rPr>
              <a:t> </a:t>
            </a:r>
            <a:r>
              <a:rPr lang="en-US" sz="1400" dirty="0">
                <a:latin typeface="Chalkboard"/>
                <a:sym typeface="Symbol"/>
              </a:rPr>
              <a:t>i</a:t>
            </a:r>
            <a:r>
              <a:rPr lang="en-US" sz="1400" dirty="0" smtClean="0">
                <a:latin typeface="Chalkboard"/>
                <a:sym typeface="Symbol"/>
              </a:rPr>
              <a:t>s perfectly-secure if for </a:t>
            </a:r>
            <a:r>
              <a:rPr lang="en-US" sz="1400" dirty="0" smtClean="0">
                <a:solidFill>
                  <a:srgbClr val="0000FF"/>
                </a:solidFill>
                <a:latin typeface="Chalkboard"/>
                <a:sym typeface="Symbol"/>
              </a:rPr>
              <a:t>every adversary A</a:t>
            </a:r>
            <a:endParaRPr lang="en-US" sz="1400" dirty="0" smtClean="0">
              <a:solidFill>
                <a:srgbClr val="0000FF"/>
              </a:solidFill>
              <a:latin typeface="Chalkboard"/>
            </a:endParaRPr>
          </a:p>
        </p:txBody>
      </p:sp>
      <p:sp>
        <p:nvSpPr>
          <p:cNvPr id="28" name="Text Box 7"/>
          <p:cNvSpPr txBox="1">
            <a:spLocks noChangeArrowheads="1"/>
          </p:cNvSpPr>
          <p:nvPr/>
        </p:nvSpPr>
        <p:spPr bwMode="auto">
          <a:xfrm>
            <a:off x="7036054" y="6123923"/>
            <a:ext cx="567680" cy="630942"/>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a:sym typeface="Symbol"/>
              </a:rPr>
              <a:t>½</a:t>
            </a:r>
          </a:p>
          <a:p>
            <a:pPr marL="457200" indent="-457200">
              <a:spcBef>
                <a:spcPct val="50000"/>
              </a:spcBef>
            </a:pPr>
            <a:endParaRPr lang="en-US" sz="1400" dirty="0" smtClean="0">
              <a:solidFill>
                <a:srgbClr val="0000FF"/>
              </a:solidFill>
              <a:latin typeface="Chalkboard"/>
            </a:endParaRPr>
          </a:p>
        </p:txBody>
      </p:sp>
      <p:sp>
        <p:nvSpPr>
          <p:cNvPr id="31" name="Text Box 7"/>
          <p:cNvSpPr txBox="1">
            <a:spLocks noChangeArrowheads="1"/>
          </p:cNvSpPr>
          <p:nvPr/>
        </p:nvSpPr>
        <p:spPr bwMode="auto">
          <a:xfrm>
            <a:off x="6756406" y="6121021"/>
            <a:ext cx="567680"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a:sym typeface="Symbol"/>
              </a:rPr>
              <a:t>= </a:t>
            </a:r>
            <a:endParaRPr lang="en-US" sz="1400" dirty="0" smtClean="0">
              <a:solidFill>
                <a:srgbClr val="0000FF"/>
              </a:solidFill>
              <a:latin typeface="Chalkboard"/>
            </a:endParaRPr>
          </a:p>
        </p:txBody>
      </p:sp>
      <p:sp>
        <p:nvSpPr>
          <p:cNvPr id="27" name="Text Box 7"/>
          <p:cNvSpPr txBox="1">
            <a:spLocks noChangeArrowheads="1"/>
          </p:cNvSpPr>
          <p:nvPr/>
        </p:nvSpPr>
        <p:spPr bwMode="auto">
          <a:xfrm>
            <a:off x="2835424" y="3429000"/>
            <a:ext cx="3744416"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a:sym typeface="Symbol"/>
              </a:rPr>
              <a:t>(Perfect </a:t>
            </a:r>
            <a:r>
              <a:rPr lang="en-US" sz="1400" dirty="0" err="1" smtClean="0">
                <a:latin typeface="Chalkboard"/>
                <a:sym typeface="Symbol"/>
              </a:rPr>
              <a:t>Indistinguishability</a:t>
            </a:r>
            <a:r>
              <a:rPr lang="en-US" sz="1400" dirty="0" smtClean="0">
                <a:latin typeface="Chalkboard"/>
                <a:sym typeface="Symbol"/>
              </a:rPr>
              <a:t>)</a:t>
            </a:r>
            <a:endParaRPr lang="en-US" sz="1400" dirty="0" smtClean="0">
              <a:solidFill>
                <a:srgbClr val="0000FF"/>
              </a:solidFill>
              <a:latin typeface="Chalkboard"/>
            </a:endParaRPr>
          </a:p>
        </p:txBody>
      </p:sp>
      <p:sp>
        <p:nvSpPr>
          <p:cNvPr id="62" name="Text Box 7"/>
          <p:cNvSpPr txBox="1">
            <a:spLocks noChangeArrowheads="1"/>
          </p:cNvSpPr>
          <p:nvPr/>
        </p:nvSpPr>
        <p:spPr bwMode="auto">
          <a:xfrm>
            <a:off x="4587782" y="6021288"/>
            <a:ext cx="567680"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a:sym typeface="Symbol"/>
              </a:rPr>
              <a:t>Pr</a:t>
            </a:r>
            <a:endParaRPr lang="en-US" sz="1400" dirty="0" smtClean="0">
              <a:solidFill>
                <a:srgbClr val="0000FF"/>
              </a:solidFill>
              <a:latin typeface="Chalkboard"/>
            </a:endParaRPr>
          </a:p>
        </p:txBody>
      </p:sp>
      <p:grpSp>
        <p:nvGrpSpPr>
          <p:cNvPr id="64" name="Group 54"/>
          <p:cNvGrpSpPr/>
          <p:nvPr/>
        </p:nvGrpSpPr>
        <p:grpSpPr>
          <a:xfrm>
            <a:off x="4956206" y="5877272"/>
            <a:ext cx="1287760" cy="600251"/>
            <a:chOff x="700336" y="5085184"/>
            <a:chExt cx="1287760" cy="625426"/>
          </a:xfrm>
        </p:grpSpPr>
        <p:sp>
          <p:nvSpPr>
            <p:cNvPr id="67" name="Text Box 7"/>
            <p:cNvSpPr txBox="1">
              <a:spLocks noChangeArrowheads="1"/>
            </p:cNvSpPr>
            <p:nvPr/>
          </p:nvSpPr>
          <p:spPr bwMode="auto">
            <a:xfrm>
              <a:off x="700336" y="5218747"/>
              <a:ext cx="927720"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err="1" smtClean="0">
                  <a:latin typeface="Chalkboard"/>
                </a:rPr>
                <a:t>PrivK</a:t>
              </a:r>
              <a:endParaRPr lang="en-US" sz="1400" dirty="0" smtClean="0">
                <a:solidFill>
                  <a:srgbClr val="0000FF"/>
                </a:solidFill>
                <a:latin typeface="Chalkboard"/>
              </a:endParaRPr>
            </a:p>
          </p:txBody>
        </p:sp>
        <p:sp>
          <p:nvSpPr>
            <p:cNvPr id="68" name="Text Box 7"/>
            <p:cNvSpPr txBox="1">
              <a:spLocks noChangeArrowheads="1"/>
            </p:cNvSpPr>
            <p:nvPr/>
          </p:nvSpPr>
          <p:spPr bwMode="auto">
            <a:xfrm>
              <a:off x="1348408" y="5402833"/>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a:rPr>
                <a:t>A, </a:t>
              </a:r>
              <a:r>
                <a:rPr lang="en-US" sz="1400" dirty="0" smtClean="0">
                  <a:latin typeface="Chalkboard"/>
                  <a:sym typeface="Symbol"/>
                </a:rPr>
                <a:t></a:t>
              </a:r>
              <a:endParaRPr lang="en-US" sz="1400" dirty="0" smtClean="0">
                <a:solidFill>
                  <a:srgbClr val="0000FF"/>
                </a:solidFill>
                <a:latin typeface="Chalkboard"/>
              </a:endParaRPr>
            </a:p>
          </p:txBody>
        </p:sp>
        <p:sp>
          <p:nvSpPr>
            <p:cNvPr id="69" name="Text Box 7"/>
            <p:cNvSpPr txBox="1">
              <a:spLocks noChangeArrowheads="1"/>
            </p:cNvSpPr>
            <p:nvPr/>
          </p:nvSpPr>
          <p:spPr bwMode="auto">
            <a:xfrm>
              <a:off x="1348408" y="5085184"/>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err="1" smtClean="0">
                  <a:latin typeface="Chalkboard"/>
                </a:rPr>
                <a:t>coa</a:t>
              </a:r>
              <a:endParaRPr lang="en-US" sz="1400" dirty="0" smtClean="0">
                <a:solidFill>
                  <a:srgbClr val="0000FF"/>
                </a:solidFill>
                <a:latin typeface="Chalkboard"/>
              </a:endParaRPr>
            </a:p>
          </p:txBody>
        </p:sp>
      </p:grpSp>
      <p:sp>
        <p:nvSpPr>
          <p:cNvPr id="65" name="Text Box 7"/>
          <p:cNvSpPr txBox="1">
            <a:spLocks noChangeArrowheads="1"/>
          </p:cNvSpPr>
          <p:nvPr/>
        </p:nvSpPr>
        <p:spPr bwMode="auto">
          <a:xfrm>
            <a:off x="6171958" y="6043916"/>
            <a:ext cx="567680" cy="295388"/>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a:sym typeface="Symbol"/>
              </a:rPr>
              <a:t>= 1</a:t>
            </a:r>
            <a:endParaRPr lang="en-US" sz="1400" dirty="0" smtClean="0">
              <a:solidFill>
                <a:srgbClr val="0000FF"/>
              </a:solidFill>
              <a:latin typeface="Chalkboard"/>
            </a:endParaRPr>
          </a:p>
        </p:txBody>
      </p:sp>
      <p:sp>
        <p:nvSpPr>
          <p:cNvPr id="66" name="Double Bracket 65"/>
          <p:cNvSpPr/>
          <p:nvPr/>
        </p:nvSpPr>
        <p:spPr>
          <a:xfrm>
            <a:off x="4947822" y="5791767"/>
            <a:ext cx="1728192" cy="87759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1400">
              <a:latin typeface="Chalkboard"/>
            </a:endParaRPr>
          </a:p>
        </p:txBody>
      </p:sp>
      <p:cxnSp>
        <p:nvCxnSpPr>
          <p:cNvPr id="74" name="Straight Arrow Connector 73"/>
          <p:cNvCxnSpPr/>
          <p:nvPr/>
        </p:nvCxnSpPr>
        <p:spPr>
          <a:xfrm>
            <a:off x="7275306" y="1983519"/>
            <a:ext cx="486" cy="1216048"/>
          </a:xfrm>
          <a:prstGeom prst="straightConnector1">
            <a:avLst/>
          </a:pr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H="1" flipV="1">
            <a:off x="7509753" y="1985113"/>
            <a:ext cx="14089" cy="1227863"/>
          </a:xfrm>
          <a:prstGeom prst="straightConnector1">
            <a:avLst/>
          </a:pr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383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9" grpId="0"/>
      <p:bldP spid="55" grpId="0"/>
      <p:bldP spid="22" grpId="0"/>
      <p:bldP spid="23" grpId="0"/>
      <p:bldP spid="25" grpId="0"/>
      <p:bldP spid="28" grpId="0"/>
      <p:bldP spid="31" grpId="0"/>
      <p:bldP spid="27" grpId="0"/>
      <p:bldP spid="62" grpId="0"/>
      <p:bldP spid="65" grpId="0"/>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108520" y="33910"/>
            <a:ext cx="8928992" cy="1018826"/>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RA II </a:t>
            </a:r>
          </a:p>
        </p:txBody>
      </p:sp>
      <p:sp>
        <p:nvSpPr>
          <p:cNvPr id="3" name="Rectangle 2"/>
          <p:cNvSpPr/>
          <p:nvPr/>
        </p:nvSpPr>
        <p:spPr>
          <a:xfrm>
            <a:off x="395536" y="956314"/>
            <a:ext cx="7920880" cy="646331"/>
          </a:xfrm>
          <a:prstGeom prst="rect">
            <a:avLst/>
          </a:prstGeom>
        </p:spPr>
        <p:txBody>
          <a:bodyPr wrap="square">
            <a:spAutoFit/>
          </a:bodyPr>
          <a:lstStyle/>
          <a:p>
            <a:r>
              <a:rPr lang="en-US" dirty="0" smtClean="0">
                <a:solidFill>
                  <a:srgbClr val="FF0000"/>
                </a:solidFill>
                <a:latin typeface="Chalkboard" charset="0"/>
                <a:ea typeface="Chalkboard" charset="0"/>
                <a:cs typeface="Chalkboard" charset="0"/>
                <a:sym typeface="Symbol"/>
              </a:rPr>
              <a:t>- Implementation of OTP for English text &amp; Cryptanalysis of OTP when key is reused </a:t>
            </a:r>
          </a:p>
        </p:txBody>
      </p:sp>
    </p:spTree>
    <p:extLst>
      <p:ext uri="{BB962C8B-B14F-4D97-AF65-F5344CB8AC3E}">
        <p14:creationId xmlns:p14="http://schemas.microsoft.com/office/powerpoint/2010/main" val="1999085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108520" y="33910"/>
            <a:ext cx="8928992" cy="1018826"/>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Concluding Perfect Security</a:t>
            </a:r>
          </a:p>
        </p:txBody>
      </p:sp>
      <p:sp>
        <p:nvSpPr>
          <p:cNvPr id="11" name="Rectangle 10"/>
          <p:cNvSpPr/>
          <p:nvPr/>
        </p:nvSpPr>
        <p:spPr>
          <a:xfrm>
            <a:off x="593974" y="2204864"/>
            <a:ext cx="2564163" cy="830997"/>
          </a:xfrm>
          <a:prstGeom prst="rect">
            <a:avLst/>
          </a:prstGeom>
          <a:solidFill>
            <a:srgbClr val="FFFF99"/>
          </a:solidFill>
          <a:ln w="57150">
            <a:solidFill>
              <a:schemeClr val="tx1"/>
            </a:solidFill>
            <a:prstDash val="solid"/>
          </a:ln>
        </p:spPr>
        <p:txBody>
          <a:bodyPr wrap="none">
            <a:spAutoFit/>
          </a:bodyPr>
          <a:lstStyle/>
          <a:p>
            <a:pPr marL="457200" indent="-457200">
              <a:buFontTx/>
              <a:buChar char="-"/>
            </a:pPr>
            <a:r>
              <a:rPr lang="en-US" sz="1600" dirty="0" smtClean="0">
                <a:solidFill>
                  <a:srgbClr val="00B0F0"/>
                </a:solidFill>
                <a:latin typeface="Chalkboard" charset="0"/>
                <a:ea typeface="Chalkboard" charset="0"/>
                <a:cs typeface="Chalkboard" charset="0"/>
              </a:rPr>
              <a:t>Randomized</a:t>
            </a:r>
          </a:p>
          <a:p>
            <a:pPr marL="457200" indent="-457200">
              <a:buFontTx/>
              <a:buChar char="-"/>
            </a:pPr>
            <a:r>
              <a:rPr lang="en-US" sz="1600" dirty="0" smtClean="0">
                <a:solidFill>
                  <a:srgbClr val="00B0F0"/>
                </a:solidFill>
                <a:latin typeface="Chalkboard" charset="0"/>
                <a:ea typeface="Chalkboard" charset="0"/>
                <a:cs typeface="Chalkboard" charset="0"/>
              </a:rPr>
              <a:t>Unbounded Powerful</a:t>
            </a:r>
          </a:p>
          <a:p>
            <a:pPr marL="457200" indent="-457200">
              <a:buFontTx/>
              <a:buChar char="-"/>
            </a:pPr>
            <a:r>
              <a:rPr lang="en-US" sz="1600" dirty="0" smtClean="0">
                <a:solidFill>
                  <a:srgbClr val="00B0F0"/>
                </a:solidFill>
                <a:latin typeface="Chalkboard" charset="0"/>
                <a:ea typeface="Chalkboard" charset="0"/>
                <a:cs typeface="Chalkboard" charset="0"/>
              </a:rPr>
              <a:t>COA</a:t>
            </a:r>
            <a:endParaRPr lang="en-US" sz="1600" dirty="0" smtClean="0">
              <a:solidFill>
                <a:srgbClr val="00B0F0"/>
              </a:solidFill>
            </a:endParaRPr>
          </a:p>
        </p:txBody>
      </p:sp>
      <p:pic>
        <p:nvPicPr>
          <p:cNvPr id="12" name="Picture 4"/>
          <p:cNvPicPr>
            <a:picLocks noChangeAspect="1" noChangeArrowheads="1"/>
          </p:cNvPicPr>
          <p:nvPr/>
        </p:nvPicPr>
        <p:blipFill>
          <a:blip r:embed="rId3" cstate="print"/>
          <a:srcRect/>
          <a:stretch>
            <a:fillRect/>
          </a:stretch>
        </p:blipFill>
        <p:spPr bwMode="auto">
          <a:xfrm>
            <a:off x="1259632" y="836712"/>
            <a:ext cx="1224136" cy="1224136"/>
          </a:xfrm>
          <a:prstGeom prst="rect">
            <a:avLst/>
          </a:prstGeom>
          <a:noFill/>
          <a:ln w="9525">
            <a:noFill/>
            <a:miter lim="800000"/>
            <a:headEnd/>
            <a:tailEnd/>
          </a:ln>
        </p:spPr>
      </p:pic>
      <p:sp>
        <p:nvSpPr>
          <p:cNvPr id="14" name="Rectangle 13"/>
          <p:cNvSpPr/>
          <p:nvPr/>
        </p:nvSpPr>
        <p:spPr>
          <a:xfrm>
            <a:off x="6516216" y="5301208"/>
            <a:ext cx="2889137" cy="338554"/>
          </a:xfrm>
          <a:prstGeom prst="rect">
            <a:avLst/>
          </a:prstGeom>
        </p:spPr>
        <p:txBody>
          <a:bodyPr wrap="square">
            <a:spAutoFit/>
          </a:bodyPr>
          <a:lstStyle/>
          <a:p>
            <a:pPr algn="ctr"/>
            <a:r>
              <a:rPr lang="en-US" sz="1600" dirty="0" smtClean="0">
                <a:solidFill>
                  <a:srgbClr val="00B050"/>
                </a:solidFill>
                <a:latin typeface="Chalkboard" charset="0"/>
                <a:sym typeface="Symbol"/>
              </a:rPr>
              <a:t>No break allowed</a:t>
            </a:r>
            <a:endParaRPr lang="en-US" sz="1600" dirty="0">
              <a:solidFill>
                <a:srgbClr val="00B050"/>
              </a:solidFill>
            </a:endParaRPr>
          </a:p>
        </p:txBody>
      </p:sp>
      <p:sp>
        <p:nvSpPr>
          <p:cNvPr id="8" name="Rectangle 7"/>
          <p:cNvSpPr/>
          <p:nvPr/>
        </p:nvSpPr>
        <p:spPr>
          <a:xfrm>
            <a:off x="4724632" y="2148227"/>
            <a:ext cx="4419368" cy="830997"/>
          </a:xfrm>
          <a:prstGeom prst="rect">
            <a:avLst/>
          </a:prstGeom>
          <a:solidFill>
            <a:srgbClr val="FFFF99"/>
          </a:solidFill>
          <a:ln w="38100">
            <a:solidFill>
              <a:schemeClr val="tx1"/>
            </a:solidFill>
          </a:ln>
        </p:spPr>
        <p:txBody>
          <a:bodyPr wrap="square">
            <a:spAutoFit/>
          </a:bodyPr>
          <a:lstStyle/>
          <a:p>
            <a:r>
              <a:rPr lang="en-US" sz="1600" dirty="0" smtClean="0">
                <a:solidFill>
                  <a:srgbClr val="00B0F0"/>
                </a:solidFill>
                <a:latin typeface="Chalkboard" charset="0"/>
                <a:ea typeface="Chalkboard" charset="0"/>
                <a:cs typeface="Chalkboard" charset="0"/>
              </a:rPr>
              <a:t>A </a:t>
            </a:r>
            <a:r>
              <a:rPr lang="en-US" sz="1600" dirty="0" err="1" smtClean="0">
                <a:solidFill>
                  <a:srgbClr val="00B0F0"/>
                </a:solidFill>
                <a:latin typeface="Chalkboard" charset="0"/>
                <a:ea typeface="Chalkboard" charset="0"/>
                <a:cs typeface="Chalkboard" charset="0"/>
              </a:rPr>
              <a:t>ciphertext</a:t>
            </a:r>
            <a:r>
              <a:rPr lang="en-US" sz="1600" dirty="0" smtClean="0">
                <a:solidFill>
                  <a:srgbClr val="00B0F0"/>
                </a:solidFill>
                <a:latin typeface="Chalkboard" charset="0"/>
                <a:ea typeface="Chalkboard" charset="0"/>
                <a:cs typeface="Chalkboard" charset="0"/>
              </a:rPr>
              <a:t> gives out some info about the message that is additional to the prior information that the </a:t>
            </a:r>
            <a:r>
              <a:rPr lang="en-US" sz="1600" dirty="0" err="1" smtClean="0">
                <a:solidFill>
                  <a:srgbClr val="00B0F0"/>
                </a:solidFill>
                <a:latin typeface="Chalkboard" charset="0"/>
                <a:ea typeface="Chalkboard" charset="0"/>
                <a:cs typeface="Chalkboard" charset="0"/>
              </a:rPr>
              <a:t>adv</a:t>
            </a:r>
            <a:r>
              <a:rPr lang="en-US" sz="1600" dirty="0" smtClean="0">
                <a:solidFill>
                  <a:srgbClr val="00B0F0"/>
                </a:solidFill>
                <a:latin typeface="Chalkboard" charset="0"/>
                <a:ea typeface="Chalkboard" charset="0"/>
                <a:cs typeface="Chalkboard" charset="0"/>
              </a:rPr>
              <a:t> has</a:t>
            </a:r>
            <a:endParaRPr lang="en-US" sz="1600" dirty="0">
              <a:solidFill>
                <a:srgbClr val="00B0F0"/>
              </a:solidFill>
              <a:latin typeface="Chalkboard" charset="0"/>
              <a:ea typeface="Chalkboard" charset="0"/>
              <a:cs typeface="Chalkboard" charset="0"/>
            </a:endParaRPr>
          </a:p>
        </p:txBody>
      </p:sp>
      <p:pic>
        <p:nvPicPr>
          <p:cNvPr id="9" name="Picture 8"/>
          <p:cNvPicPr>
            <a:picLocks noChangeAspect="1"/>
          </p:cNvPicPr>
          <p:nvPr/>
        </p:nvPicPr>
        <p:blipFill>
          <a:blip r:embed="rId4"/>
          <a:stretch>
            <a:fillRect/>
          </a:stretch>
        </p:blipFill>
        <p:spPr>
          <a:xfrm>
            <a:off x="6156176" y="852083"/>
            <a:ext cx="1374137" cy="1064749"/>
          </a:xfrm>
          <a:prstGeom prst="rect">
            <a:avLst/>
          </a:prstGeom>
        </p:spPr>
      </p:pic>
      <p:sp>
        <p:nvSpPr>
          <p:cNvPr id="10" name="Rectangle 9"/>
          <p:cNvSpPr/>
          <p:nvPr/>
        </p:nvSpPr>
        <p:spPr>
          <a:xfrm>
            <a:off x="3131840" y="5085184"/>
            <a:ext cx="2186919" cy="369332"/>
          </a:xfrm>
          <a:prstGeom prst="rect">
            <a:avLst/>
          </a:prstGeom>
        </p:spPr>
        <p:txBody>
          <a:bodyPr wrap="square">
            <a:spAutoFit/>
          </a:bodyPr>
          <a:lstStyle/>
          <a:p>
            <a:pPr algn="ctr"/>
            <a:r>
              <a:rPr lang="en-US" dirty="0" smtClean="0">
                <a:solidFill>
                  <a:srgbClr val="FF0000"/>
                </a:solidFill>
                <a:latin typeface="Chalkboard" charset="0"/>
                <a:ea typeface="Chalkboard" charset="0"/>
                <a:cs typeface="Chalkboard" charset="0"/>
                <a:sym typeface="Symbol"/>
              </a:rPr>
              <a:t>Two  relaxations </a:t>
            </a:r>
            <a:endParaRPr lang="en-US" dirty="0"/>
          </a:p>
        </p:txBody>
      </p:sp>
      <p:sp>
        <p:nvSpPr>
          <p:cNvPr id="2" name="Rectangle 1"/>
          <p:cNvSpPr/>
          <p:nvPr/>
        </p:nvSpPr>
        <p:spPr>
          <a:xfrm>
            <a:off x="35496" y="5279845"/>
            <a:ext cx="2097049" cy="338554"/>
          </a:xfrm>
          <a:prstGeom prst="rect">
            <a:avLst/>
          </a:prstGeom>
        </p:spPr>
        <p:txBody>
          <a:bodyPr wrap="none">
            <a:spAutoFit/>
          </a:bodyPr>
          <a:lstStyle/>
          <a:p>
            <a:r>
              <a:rPr lang="en-US" sz="1600" dirty="0">
                <a:solidFill>
                  <a:srgbClr val="0070C0"/>
                </a:solidFill>
                <a:latin typeface="Chalkboard" charset="0"/>
                <a:ea typeface="Chalkboard" charset="0"/>
                <a:cs typeface="Chalkboard" charset="0"/>
              </a:rPr>
              <a:t>Unbounded Powerful</a:t>
            </a:r>
          </a:p>
        </p:txBody>
      </p:sp>
      <mc:AlternateContent xmlns:mc="http://schemas.openxmlformats.org/markup-compatibility/2006" xmlns:a14="http://schemas.microsoft.com/office/drawing/2010/main">
        <mc:Choice Requires="a14">
          <p:sp>
            <p:nvSpPr>
              <p:cNvPr id="4" name="TextBox 3"/>
              <p:cNvSpPr txBox="1"/>
              <p:nvPr/>
            </p:nvSpPr>
            <p:spPr>
              <a:xfrm rot="5400000">
                <a:off x="846538" y="5678630"/>
                <a:ext cx="48763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smtClean="0">
                          <a:solidFill>
                            <a:srgbClr val="0070C0"/>
                          </a:solidFill>
                          <a:latin typeface="Cambria Math" charset="0"/>
                          <a:ea typeface="Cambria Math" charset="0"/>
                          <a:cs typeface="Cambria Math" charset="0"/>
                        </a:rPr>
                        <m:t>⟼</m:t>
                      </m:r>
                    </m:oMath>
                  </m:oMathPara>
                </a14:m>
                <a:endParaRPr lang="en-US" sz="1600" dirty="0">
                  <a:solidFill>
                    <a:srgbClr val="0070C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rot="5400000">
                <a:off x="846538" y="5678630"/>
                <a:ext cx="487634" cy="338554"/>
              </a:xfrm>
              <a:prstGeom prst="rect">
                <a:avLst/>
              </a:prstGeom>
              <a:blipFill>
                <a:blip r:embed="rId5"/>
                <a:stretch>
                  <a:fillRect/>
                </a:stretch>
              </a:blipFill>
            </p:spPr>
            <p:txBody>
              <a:bodyPr/>
              <a:lstStyle/>
              <a:p>
                <a:r>
                  <a:rPr lang="en-US">
                    <a:noFill/>
                  </a:rPr>
                  <a:t> </a:t>
                </a:r>
              </a:p>
            </p:txBody>
          </p:sp>
        </mc:Fallback>
      </mc:AlternateContent>
      <p:sp>
        <p:nvSpPr>
          <p:cNvPr id="15" name="Rectangle 14"/>
          <p:cNvSpPr/>
          <p:nvPr/>
        </p:nvSpPr>
        <p:spPr>
          <a:xfrm>
            <a:off x="-324544" y="6084003"/>
            <a:ext cx="2893393" cy="584775"/>
          </a:xfrm>
          <a:prstGeom prst="rect">
            <a:avLst/>
          </a:prstGeom>
        </p:spPr>
        <p:txBody>
          <a:bodyPr wrap="square">
            <a:spAutoFit/>
          </a:bodyPr>
          <a:lstStyle/>
          <a:p>
            <a:pPr algn="ctr"/>
            <a:r>
              <a:rPr lang="en-US" sz="1600" dirty="0">
                <a:solidFill>
                  <a:srgbClr val="0070C0"/>
                </a:solidFill>
                <a:latin typeface="Chalkboard" charset="0"/>
                <a:ea typeface="Chalkboard" charset="0"/>
                <a:cs typeface="Chalkboard" charset="0"/>
              </a:rPr>
              <a:t>B</a:t>
            </a:r>
            <a:r>
              <a:rPr lang="en-US" sz="1600" dirty="0" smtClean="0">
                <a:solidFill>
                  <a:srgbClr val="0070C0"/>
                </a:solidFill>
                <a:latin typeface="Chalkboard" charset="0"/>
                <a:ea typeface="Chalkboard" charset="0"/>
                <a:cs typeface="Chalkboard" charset="0"/>
              </a:rPr>
              <a:t>ounded Powerful / </a:t>
            </a:r>
            <a:r>
              <a:rPr lang="en-US" sz="1600" dirty="0" err="1" smtClean="0">
                <a:solidFill>
                  <a:srgbClr val="0070C0"/>
                </a:solidFill>
                <a:latin typeface="Chalkboard" charset="0"/>
                <a:ea typeface="Chalkboard" charset="0"/>
                <a:cs typeface="Chalkboard" charset="0"/>
              </a:rPr>
              <a:t>Polynomially</a:t>
            </a:r>
            <a:r>
              <a:rPr lang="en-US" sz="1600" dirty="0" smtClean="0">
                <a:solidFill>
                  <a:srgbClr val="0070C0"/>
                </a:solidFill>
                <a:latin typeface="Chalkboard" charset="0"/>
                <a:ea typeface="Chalkboard" charset="0"/>
                <a:cs typeface="Chalkboard" charset="0"/>
              </a:rPr>
              <a:t> Bounded </a:t>
            </a:r>
            <a:endParaRPr lang="en-US" sz="1600" dirty="0">
              <a:solidFill>
                <a:srgbClr val="0070C0"/>
              </a:solidFill>
              <a:latin typeface="Chalkboard" charset="0"/>
              <a:ea typeface="Chalkboard" charset="0"/>
              <a:cs typeface="Chalkboard" charset="0"/>
            </a:endParaRPr>
          </a:p>
        </p:txBody>
      </p:sp>
      <p:sp>
        <p:nvSpPr>
          <p:cNvPr id="5" name="Rectangle 4"/>
          <p:cNvSpPr/>
          <p:nvPr/>
        </p:nvSpPr>
        <p:spPr>
          <a:xfrm>
            <a:off x="3384549" y="2699628"/>
            <a:ext cx="629339" cy="369332"/>
          </a:xfrm>
          <a:prstGeom prst="rect">
            <a:avLst/>
          </a:prstGeom>
        </p:spPr>
        <p:txBody>
          <a:bodyPr wrap="none">
            <a:spAutoFit/>
          </a:bodyPr>
          <a:lstStyle/>
          <a:p>
            <a:r>
              <a:rPr lang="en-US" dirty="0">
                <a:solidFill>
                  <a:srgbClr val="00B0F0"/>
                </a:solidFill>
                <a:latin typeface="Chalkboard" charset="0"/>
                <a:ea typeface="Chalkboard" charset="0"/>
                <a:cs typeface="Chalkboard" charset="0"/>
              </a:rPr>
              <a:t>COA</a:t>
            </a:r>
            <a:endParaRPr lang="en-US" dirty="0">
              <a:solidFill>
                <a:srgbClr val="00B0F0"/>
              </a:solidFill>
            </a:endParaRPr>
          </a:p>
        </p:txBody>
      </p:sp>
      <mc:AlternateContent xmlns:mc="http://schemas.openxmlformats.org/markup-compatibility/2006" xmlns:a14="http://schemas.microsoft.com/office/drawing/2010/main">
        <mc:Choice Requires="a14">
          <p:sp>
            <p:nvSpPr>
              <p:cNvPr id="16" name="TextBox 15"/>
              <p:cNvSpPr txBox="1"/>
              <p:nvPr/>
            </p:nvSpPr>
            <p:spPr>
              <a:xfrm rot="16200000">
                <a:off x="3341486" y="2382691"/>
                <a:ext cx="5261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charset="0"/>
                          <a:ea typeface="Cambria Math" charset="0"/>
                          <a:cs typeface="Cambria Math" charset="0"/>
                        </a:rPr>
                        <m:t>⟼</m:t>
                      </m:r>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rot="16200000">
                <a:off x="3341486" y="2382691"/>
                <a:ext cx="526105" cy="369332"/>
              </a:xfrm>
              <a:prstGeom prst="rect">
                <a:avLst/>
              </a:prstGeom>
              <a:blipFill rotWithShape="0">
                <a:blip r:embed="rId6"/>
                <a:stretch>
                  <a:fillRect/>
                </a:stretch>
              </a:blipFill>
            </p:spPr>
            <p:txBody>
              <a:bodyPr/>
              <a:lstStyle/>
              <a:p>
                <a:r>
                  <a:rPr lang="en-US">
                    <a:noFill/>
                  </a:rPr>
                  <a:t> </a:t>
                </a:r>
              </a:p>
            </p:txBody>
          </p:sp>
        </mc:Fallback>
      </mc:AlternateContent>
      <p:sp>
        <p:nvSpPr>
          <p:cNvPr id="17" name="Rectangle 16"/>
          <p:cNvSpPr/>
          <p:nvPr/>
        </p:nvSpPr>
        <p:spPr>
          <a:xfrm>
            <a:off x="3366597" y="1957022"/>
            <a:ext cx="590162" cy="369332"/>
          </a:xfrm>
          <a:prstGeom prst="rect">
            <a:avLst/>
          </a:prstGeom>
        </p:spPr>
        <p:txBody>
          <a:bodyPr wrap="none">
            <a:spAutoFit/>
          </a:bodyPr>
          <a:lstStyle/>
          <a:p>
            <a:r>
              <a:rPr lang="en-US" dirty="0" smtClean="0">
                <a:solidFill>
                  <a:srgbClr val="00B0F0"/>
                </a:solidFill>
                <a:latin typeface="Chalkboard" charset="0"/>
                <a:ea typeface="Chalkboard" charset="0"/>
                <a:cs typeface="Chalkboard" charset="0"/>
              </a:rPr>
              <a:t>CPA</a:t>
            </a:r>
            <a:endParaRPr lang="en-US" dirty="0">
              <a:solidFill>
                <a:srgbClr val="00B0F0"/>
              </a:solidFill>
            </a:endParaRPr>
          </a:p>
        </p:txBody>
      </p:sp>
      <mc:AlternateContent xmlns:mc="http://schemas.openxmlformats.org/markup-compatibility/2006" xmlns:a14="http://schemas.microsoft.com/office/drawing/2010/main">
        <mc:Choice Requires="a14">
          <p:sp>
            <p:nvSpPr>
              <p:cNvPr id="18" name="TextBox 17"/>
              <p:cNvSpPr txBox="1"/>
              <p:nvPr/>
            </p:nvSpPr>
            <p:spPr>
              <a:xfrm rot="16200000">
                <a:off x="3322753" y="1527887"/>
                <a:ext cx="5261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charset="0"/>
                          <a:ea typeface="Cambria Math" charset="0"/>
                          <a:cs typeface="Cambria Math" charset="0"/>
                        </a:rPr>
                        <m:t>⟼</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rot="16200000">
                <a:off x="3322753" y="1527887"/>
                <a:ext cx="526105" cy="369332"/>
              </a:xfrm>
              <a:prstGeom prst="rect">
                <a:avLst/>
              </a:prstGeom>
              <a:blipFill rotWithShape="0">
                <a:blip r:embed="rId6"/>
                <a:stretch>
                  <a:fillRect/>
                </a:stretch>
              </a:blipFill>
            </p:spPr>
            <p:txBody>
              <a:bodyPr/>
              <a:lstStyle/>
              <a:p>
                <a:r>
                  <a:rPr lang="en-US">
                    <a:noFill/>
                  </a:rPr>
                  <a:t> </a:t>
                </a:r>
              </a:p>
            </p:txBody>
          </p:sp>
        </mc:Fallback>
      </mc:AlternateContent>
      <p:sp>
        <p:nvSpPr>
          <p:cNvPr id="19" name="Rectangle 18"/>
          <p:cNvSpPr/>
          <p:nvPr/>
        </p:nvSpPr>
        <p:spPr>
          <a:xfrm>
            <a:off x="3347864" y="1102218"/>
            <a:ext cx="603307" cy="369332"/>
          </a:xfrm>
          <a:prstGeom prst="rect">
            <a:avLst/>
          </a:prstGeom>
        </p:spPr>
        <p:txBody>
          <a:bodyPr wrap="none">
            <a:spAutoFit/>
          </a:bodyPr>
          <a:lstStyle/>
          <a:p>
            <a:r>
              <a:rPr lang="en-US" dirty="0" smtClean="0">
                <a:solidFill>
                  <a:srgbClr val="00B0F0"/>
                </a:solidFill>
                <a:latin typeface="Chalkboard" charset="0"/>
                <a:ea typeface="Chalkboard" charset="0"/>
                <a:cs typeface="Chalkboard" charset="0"/>
              </a:rPr>
              <a:t>CCA</a:t>
            </a:r>
            <a:endParaRPr lang="en-US" dirty="0">
              <a:solidFill>
                <a:srgbClr val="00B0F0"/>
              </a:solidFill>
            </a:endParaRPr>
          </a:p>
        </p:txBody>
      </p:sp>
      <p:sp>
        <p:nvSpPr>
          <p:cNvPr id="21" name="Rectangle 20"/>
          <p:cNvSpPr/>
          <p:nvPr/>
        </p:nvSpPr>
        <p:spPr>
          <a:xfrm>
            <a:off x="2339752" y="3212976"/>
            <a:ext cx="3456384" cy="369332"/>
          </a:xfrm>
          <a:prstGeom prst="rect">
            <a:avLst/>
          </a:prstGeom>
        </p:spPr>
        <p:txBody>
          <a:bodyPr wrap="square">
            <a:spAutoFit/>
          </a:bodyPr>
          <a:lstStyle/>
          <a:p>
            <a:r>
              <a:rPr lang="en-US" dirty="0" smtClean="0">
                <a:solidFill>
                  <a:srgbClr val="FF0000"/>
                </a:solidFill>
                <a:latin typeface="Chalkboard" charset="0"/>
                <a:ea typeface="Chalkboard" charset="0"/>
                <a:cs typeface="Chalkboard" charset="0"/>
                <a:sym typeface="Symbol"/>
              </a:rPr>
              <a:t>Two Inherent Limitations:</a:t>
            </a:r>
          </a:p>
        </p:txBody>
      </p:sp>
      <p:sp>
        <p:nvSpPr>
          <p:cNvPr id="22" name="Rectangle 21"/>
          <p:cNvSpPr/>
          <p:nvPr/>
        </p:nvSpPr>
        <p:spPr>
          <a:xfrm>
            <a:off x="2843808" y="3563724"/>
            <a:ext cx="4381520" cy="369332"/>
          </a:xfrm>
          <a:prstGeom prst="rect">
            <a:avLst/>
          </a:prstGeom>
        </p:spPr>
        <p:txBody>
          <a:bodyPr wrap="none">
            <a:spAutoFit/>
          </a:bodyPr>
          <a:lstStyle/>
          <a:p>
            <a:r>
              <a:rPr lang="en-US" dirty="0">
                <a:latin typeface="Chalkboard" charset="0"/>
                <a:ea typeface="Chalkboard" charset="0"/>
                <a:cs typeface="Chalkboard" charset="0"/>
                <a:sym typeface="Symbol"/>
              </a:rPr>
              <a:t> </a:t>
            </a:r>
            <a:r>
              <a:rPr lang="en-US" dirty="0" smtClean="0">
                <a:latin typeface="Chalkboard" charset="0"/>
                <a:ea typeface="Chalkboard" charset="0"/>
                <a:cs typeface="Chalkboard" charset="0"/>
                <a:sym typeface="Symbol"/>
              </a:rPr>
              <a:t>- Key Space as large as message space</a:t>
            </a:r>
            <a:endParaRPr lang="en-US" dirty="0"/>
          </a:p>
        </p:txBody>
      </p:sp>
      <p:sp>
        <p:nvSpPr>
          <p:cNvPr id="23" name="Rectangle 22"/>
          <p:cNvSpPr/>
          <p:nvPr/>
        </p:nvSpPr>
        <p:spPr>
          <a:xfrm>
            <a:off x="2843808" y="3923764"/>
            <a:ext cx="2915670" cy="369332"/>
          </a:xfrm>
          <a:prstGeom prst="rect">
            <a:avLst/>
          </a:prstGeom>
        </p:spPr>
        <p:txBody>
          <a:bodyPr wrap="none">
            <a:spAutoFit/>
          </a:bodyPr>
          <a:lstStyle/>
          <a:p>
            <a:r>
              <a:rPr lang="en-US" dirty="0">
                <a:latin typeface="Chalkboard" charset="0"/>
                <a:ea typeface="Chalkboard" charset="0"/>
                <a:cs typeface="Chalkboard" charset="0"/>
                <a:sym typeface="Symbol"/>
              </a:rPr>
              <a:t> </a:t>
            </a:r>
            <a:r>
              <a:rPr lang="en-US" dirty="0" smtClean="0">
                <a:latin typeface="Chalkboard" charset="0"/>
                <a:ea typeface="Chalkboard" charset="0"/>
                <a:cs typeface="Chalkboard" charset="0"/>
                <a:sym typeface="Symbol"/>
              </a:rPr>
              <a:t>- Keys can not be reused</a:t>
            </a:r>
            <a:endParaRPr lang="en-US" dirty="0"/>
          </a:p>
        </p:txBody>
      </p:sp>
      <p:sp>
        <p:nvSpPr>
          <p:cNvPr id="24" name="Rectangle 23"/>
          <p:cNvSpPr/>
          <p:nvPr/>
        </p:nvSpPr>
        <p:spPr>
          <a:xfrm>
            <a:off x="315246" y="4365104"/>
            <a:ext cx="8649241" cy="646331"/>
          </a:xfrm>
          <a:prstGeom prst="rect">
            <a:avLst/>
          </a:prstGeom>
        </p:spPr>
        <p:txBody>
          <a:bodyPr wrap="square">
            <a:spAutoFit/>
          </a:bodyPr>
          <a:lstStyle/>
          <a:p>
            <a:r>
              <a:rPr lang="en-US" dirty="0">
                <a:latin typeface="Chalkboard" charset="0"/>
                <a:ea typeface="Chalkboard" charset="0"/>
                <a:cs typeface="Chalkboard" charset="0"/>
                <a:sym typeface="Symbol"/>
              </a:rPr>
              <a:t>N</a:t>
            </a:r>
            <a:r>
              <a:rPr lang="en-US" dirty="0" smtClean="0">
                <a:latin typeface="Chalkboard" charset="0"/>
                <a:ea typeface="Chalkboard" charset="0"/>
                <a:cs typeface="Chalkboard" charset="0"/>
                <a:sym typeface="Symbol"/>
              </a:rPr>
              <a:t>o point in studying perfect security by strengthening the </a:t>
            </a:r>
            <a:r>
              <a:rPr lang="en-US" dirty="0" err="1" smtClean="0">
                <a:latin typeface="Chalkboard" charset="0"/>
                <a:ea typeface="Chalkboard" charset="0"/>
                <a:cs typeface="Chalkboard" charset="0"/>
                <a:sym typeface="Symbol"/>
              </a:rPr>
              <a:t>adv</a:t>
            </a:r>
            <a:r>
              <a:rPr lang="en-US" dirty="0" smtClean="0">
                <a:latin typeface="Chalkboard" charset="0"/>
                <a:ea typeface="Chalkboard" charset="0"/>
                <a:cs typeface="Chalkboard" charset="0"/>
                <a:sym typeface="Symbol"/>
              </a:rPr>
              <a:t> by giving more capability in attacking a protocol, as the limitations will carry over.</a:t>
            </a:r>
          </a:p>
        </p:txBody>
      </p:sp>
      <p:grpSp>
        <p:nvGrpSpPr>
          <p:cNvPr id="25" name="Group 24"/>
          <p:cNvGrpSpPr/>
          <p:nvPr/>
        </p:nvGrpSpPr>
        <p:grpSpPr>
          <a:xfrm>
            <a:off x="5376758" y="736483"/>
            <a:ext cx="3011666" cy="3556613"/>
            <a:chOff x="10116406" y="2545359"/>
            <a:chExt cx="1631088" cy="2387296"/>
          </a:xfrm>
        </p:grpSpPr>
        <p:pic>
          <p:nvPicPr>
            <p:cNvPr id="26" name="Picture 25"/>
            <p:cNvPicPr>
              <a:picLocks noChangeAspect="1"/>
            </p:cNvPicPr>
            <p:nvPr/>
          </p:nvPicPr>
          <p:blipFill>
            <a:blip r:embed="rId7"/>
            <a:stretch>
              <a:fillRect/>
            </a:stretch>
          </p:blipFill>
          <p:spPr>
            <a:xfrm>
              <a:off x="10116406" y="2790220"/>
              <a:ext cx="1564111" cy="2142435"/>
            </a:xfrm>
            <a:prstGeom prst="rect">
              <a:avLst/>
            </a:prstGeom>
            <a:noFill/>
            <a:ln w="190500" cap="sq">
              <a:solidFill>
                <a:srgbClr val="FFFF99"/>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7" name="Oval 26"/>
            <p:cNvSpPr/>
            <p:nvPr/>
          </p:nvSpPr>
          <p:spPr>
            <a:xfrm>
              <a:off x="10620463" y="2545359"/>
              <a:ext cx="432048" cy="369332"/>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rot="21225297">
              <a:off x="10155723" y="2982447"/>
              <a:ext cx="1591771" cy="1735340"/>
            </a:xfrm>
            <a:prstGeom prst="rect">
              <a:avLst/>
            </a:prstGeom>
            <a:noFill/>
          </p:spPr>
          <p:txBody>
            <a:bodyPr wrap="square" rtlCol="0">
              <a:spAutoFit/>
            </a:bodyPr>
            <a:lstStyle/>
            <a:p>
              <a:r>
                <a:rPr lang="en-US" dirty="0" smtClean="0">
                  <a:latin typeface="Bradley Hand" charset="0"/>
                  <a:ea typeface="Bradley Hand" charset="0"/>
                  <a:cs typeface="Bradley Hand" charset="0"/>
                </a:rPr>
                <a:t>Remember that- at the end of the day crypto is an applied science and we need to construct schemes that has practical relevance. The hurdles in achieving perfect security outweighs the strength of perfect security</a:t>
              </a:r>
              <a:endParaRPr lang="en-US" dirty="0">
                <a:latin typeface="Bradley Hand" charset="0"/>
                <a:ea typeface="Bradley Hand" charset="0"/>
                <a:cs typeface="Bradley Hand" charset="0"/>
              </a:endParaRPr>
            </a:p>
          </p:txBody>
        </p:sp>
      </p:grpSp>
      <p:sp>
        <p:nvSpPr>
          <p:cNvPr id="6" name="Rectangle 5"/>
          <p:cNvSpPr/>
          <p:nvPr/>
        </p:nvSpPr>
        <p:spPr>
          <a:xfrm>
            <a:off x="3635896" y="6167045"/>
            <a:ext cx="1252331" cy="646331"/>
          </a:xfrm>
          <a:prstGeom prst="rect">
            <a:avLst/>
          </a:prstGeom>
          <a:solidFill>
            <a:srgbClr val="0070C0"/>
          </a:solidFill>
        </p:spPr>
        <p:txBody>
          <a:bodyPr wrap="none">
            <a:spAutoFit/>
          </a:bodyPr>
          <a:lstStyle/>
          <a:p>
            <a:r>
              <a:rPr lang="en-US" sz="3600" dirty="0" smtClean="0">
                <a:solidFill>
                  <a:schemeClr val="bg1"/>
                </a:solidFill>
                <a:latin typeface="Chalkboard" charset="0"/>
                <a:ea typeface="Chalkboard" charset="0"/>
                <a:cs typeface="Chalkboard" charset="0"/>
              </a:rPr>
              <a:t>Yes!! </a:t>
            </a:r>
            <a:endParaRPr lang="en-US" sz="3600" dirty="0">
              <a:solidFill>
                <a:schemeClr val="bg1"/>
              </a:solidFill>
              <a:latin typeface="Chalkboard" charset="0"/>
              <a:ea typeface="Chalkboard" charset="0"/>
              <a:cs typeface="Chalkboard" charset="0"/>
            </a:endParaRPr>
          </a:p>
        </p:txBody>
      </p:sp>
      <p:grpSp>
        <p:nvGrpSpPr>
          <p:cNvPr id="30" name="Group 29"/>
          <p:cNvGrpSpPr/>
          <p:nvPr/>
        </p:nvGrpSpPr>
        <p:grpSpPr>
          <a:xfrm>
            <a:off x="264190" y="1168531"/>
            <a:ext cx="3011666" cy="3556613"/>
            <a:chOff x="10116406" y="2545359"/>
            <a:chExt cx="1631088" cy="2387296"/>
          </a:xfrm>
        </p:grpSpPr>
        <p:pic>
          <p:nvPicPr>
            <p:cNvPr id="31" name="Picture 30"/>
            <p:cNvPicPr>
              <a:picLocks noChangeAspect="1"/>
            </p:cNvPicPr>
            <p:nvPr/>
          </p:nvPicPr>
          <p:blipFill>
            <a:blip r:embed="rId7"/>
            <a:stretch>
              <a:fillRect/>
            </a:stretch>
          </p:blipFill>
          <p:spPr>
            <a:xfrm>
              <a:off x="10116406" y="2790220"/>
              <a:ext cx="1564111" cy="2142435"/>
            </a:xfrm>
            <a:prstGeom prst="rect">
              <a:avLst/>
            </a:prstGeom>
            <a:noFill/>
            <a:ln w="190500" cap="sq">
              <a:solidFill>
                <a:srgbClr val="FFFF99"/>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2" name="Oval 31"/>
            <p:cNvSpPr/>
            <p:nvPr/>
          </p:nvSpPr>
          <p:spPr>
            <a:xfrm>
              <a:off x="10620463" y="2545359"/>
              <a:ext cx="432048" cy="369332"/>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21225297">
              <a:off x="10155723" y="3240681"/>
              <a:ext cx="1591771" cy="1218870"/>
            </a:xfrm>
            <a:prstGeom prst="rect">
              <a:avLst/>
            </a:prstGeom>
            <a:noFill/>
          </p:spPr>
          <p:txBody>
            <a:bodyPr wrap="square" rtlCol="0">
              <a:spAutoFit/>
            </a:bodyPr>
            <a:lstStyle/>
            <a:p>
              <a:r>
                <a:rPr lang="en-US" sz="2800" dirty="0" smtClean="0">
                  <a:latin typeface="Bradley Hand" charset="0"/>
                  <a:ea typeface="Bradley Hand" charset="0"/>
                  <a:cs typeface="Bradley Hand" charset="0"/>
                </a:rPr>
                <a:t>Birth of Computational / Cryptographic Security.</a:t>
              </a:r>
              <a:endParaRPr lang="en-US" sz="2800" dirty="0">
                <a:latin typeface="Bradley Hand" charset="0"/>
                <a:ea typeface="Bradley Hand" charset="0"/>
                <a:cs typeface="Bradley Hand" charset="0"/>
              </a:endParaRPr>
            </a:p>
          </p:txBody>
        </p:sp>
      </p:grpSp>
      <p:sp>
        <p:nvSpPr>
          <p:cNvPr id="34" name="Rectangle 33"/>
          <p:cNvSpPr/>
          <p:nvPr/>
        </p:nvSpPr>
        <p:spPr>
          <a:xfrm>
            <a:off x="6084168" y="6021288"/>
            <a:ext cx="3114214" cy="584775"/>
          </a:xfrm>
          <a:prstGeom prst="rect">
            <a:avLst/>
          </a:prstGeom>
        </p:spPr>
        <p:txBody>
          <a:bodyPr wrap="square">
            <a:spAutoFit/>
          </a:bodyPr>
          <a:lstStyle/>
          <a:p>
            <a:pPr algn="ctr"/>
            <a:r>
              <a:rPr lang="en-US" sz="1600" dirty="0" smtClean="0">
                <a:solidFill>
                  <a:srgbClr val="00B050"/>
                </a:solidFill>
                <a:latin typeface="Chalkboard" charset="0"/>
                <a:sym typeface="Symbol"/>
              </a:rPr>
              <a:t>Break is allowed but with ‘very small’ probability</a:t>
            </a:r>
            <a:endParaRPr lang="en-US" sz="1600" dirty="0">
              <a:solidFill>
                <a:srgbClr val="00B050"/>
              </a:solidFill>
            </a:endParaRPr>
          </a:p>
        </p:txBody>
      </p:sp>
      <mc:AlternateContent xmlns:mc="http://schemas.openxmlformats.org/markup-compatibility/2006" xmlns:a14="http://schemas.microsoft.com/office/drawing/2010/main">
        <mc:Choice Requires="a14">
          <p:sp>
            <p:nvSpPr>
              <p:cNvPr id="35" name="TextBox 34"/>
              <p:cNvSpPr txBox="1"/>
              <p:nvPr/>
            </p:nvSpPr>
            <p:spPr>
              <a:xfrm rot="5400000">
                <a:off x="7543281" y="5660966"/>
                <a:ext cx="487634"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smtClean="0">
                          <a:solidFill>
                            <a:srgbClr val="00B050"/>
                          </a:solidFill>
                          <a:latin typeface="Cambria Math" charset="0"/>
                          <a:ea typeface="Cambria Math" charset="0"/>
                          <a:cs typeface="Cambria Math" charset="0"/>
                        </a:rPr>
                        <m:t>⟼</m:t>
                      </m:r>
                    </m:oMath>
                  </m:oMathPara>
                </a14:m>
                <a:endParaRPr lang="en-US" sz="1600" dirty="0">
                  <a:solidFill>
                    <a:srgbClr val="00B050"/>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rot="5400000">
                <a:off x="7543281" y="5660966"/>
                <a:ext cx="487634" cy="338554"/>
              </a:xfrm>
              <a:prstGeom prst="rect">
                <a:avLst/>
              </a:prstGeom>
              <a:blipFill>
                <a:blip r:embed="rId8"/>
                <a:stretch>
                  <a:fillRect/>
                </a:stretch>
              </a:blipFill>
            </p:spPr>
            <p:txBody>
              <a:bodyPr/>
              <a:lstStyle/>
              <a:p>
                <a:r>
                  <a:rPr lang="en-US">
                    <a:noFill/>
                  </a:rPr>
                  <a:t> </a:t>
                </a:r>
              </a:p>
            </p:txBody>
          </p:sp>
        </mc:Fallback>
      </mc:AlternateContent>
      <p:sp>
        <p:nvSpPr>
          <p:cNvPr id="36" name="Rectangle 35"/>
          <p:cNvSpPr/>
          <p:nvPr/>
        </p:nvSpPr>
        <p:spPr>
          <a:xfrm>
            <a:off x="3203848" y="5445224"/>
            <a:ext cx="2376264" cy="646331"/>
          </a:xfrm>
          <a:prstGeom prst="rect">
            <a:avLst/>
          </a:prstGeom>
        </p:spPr>
        <p:txBody>
          <a:bodyPr wrap="square">
            <a:spAutoFit/>
          </a:bodyPr>
          <a:lstStyle/>
          <a:p>
            <a:pPr algn="ctr"/>
            <a:r>
              <a:rPr lang="en-US" dirty="0" smtClean="0">
                <a:latin typeface="Chalkboard" charset="0"/>
                <a:ea typeface="Chalkboard" charset="0"/>
                <a:cs typeface="Chalkboard" charset="0"/>
                <a:sym typeface="Symbol"/>
              </a:rPr>
              <a:t>Can we overcome the hurdles? </a:t>
            </a:r>
            <a:endParaRPr lang="en-US" dirty="0"/>
          </a:p>
        </p:txBody>
      </p:sp>
    </p:spTree>
    <p:extLst>
      <p:ext uri="{BB962C8B-B14F-4D97-AF65-F5344CB8AC3E}">
        <p14:creationId xmlns:p14="http://schemas.microsoft.com/office/powerpoint/2010/main" val="158038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p:cTn id="71" dur="500" fill="hold"/>
                                        <p:tgtEl>
                                          <p:spTgt spid="6"/>
                                        </p:tgtEl>
                                        <p:attrNameLst>
                                          <p:attrName>ppt_w</p:attrName>
                                        </p:attrNameLst>
                                      </p:cBhvr>
                                      <p:tavLst>
                                        <p:tav tm="0">
                                          <p:val>
                                            <p:fltVal val="0"/>
                                          </p:val>
                                        </p:tav>
                                        <p:tav tm="100000">
                                          <p:val>
                                            <p:strVal val="#ppt_w"/>
                                          </p:val>
                                        </p:tav>
                                      </p:tavLst>
                                    </p:anim>
                                    <p:anim calcmode="lin" valueType="num">
                                      <p:cBhvr>
                                        <p:cTn id="72" dur="500" fill="hold"/>
                                        <p:tgtEl>
                                          <p:spTgt spid="6"/>
                                        </p:tgtEl>
                                        <p:attrNameLst>
                                          <p:attrName>ppt_h</p:attrName>
                                        </p:attrNameLst>
                                      </p:cBhvr>
                                      <p:tavLst>
                                        <p:tav tm="0">
                                          <p:val>
                                            <p:fltVal val="0"/>
                                          </p:val>
                                        </p:tav>
                                        <p:tav tm="100000">
                                          <p:val>
                                            <p:strVal val="#ppt_h"/>
                                          </p:val>
                                        </p:tav>
                                      </p:tavLst>
                                    </p:anim>
                                    <p:animEffect transition="in" filter="fade">
                                      <p:cBhvr>
                                        <p:cTn id="73" dur="500"/>
                                        <p:tgtEl>
                                          <p:spTgt spid="6"/>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8" grpId="0" animBg="1"/>
      <p:bldP spid="10" grpId="0"/>
      <p:bldP spid="2" grpId="0"/>
      <p:bldP spid="4" grpId="0"/>
      <p:bldP spid="15" grpId="0"/>
      <p:bldP spid="5" grpId="0"/>
      <p:bldP spid="16" grpId="0"/>
      <p:bldP spid="17" grpId="0"/>
      <p:bldP spid="18" grpId="0"/>
      <p:bldP spid="19" grpId="0"/>
      <p:bldP spid="21" grpId="0"/>
      <p:bldP spid="22" grpId="0"/>
      <p:bldP spid="23" grpId="0"/>
      <p:bldP spid="24" grpId="0"/>
      <p:bldP spid="6" grpId="0" animBg="1"/>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108520" y="33910"/>
            <a:ext cx="8928992" cy="1018826"/>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Concluding Perfect Security</a:t>
            </a:r>
          </a:p>
        </p:txBody>
      </p:sp>
      <p:sp>
        <p:nvSpPr>
          <p:cNvPr id="3" name="Rectangle 2"/>
          <p:cNvSpPr/>
          <p:nvPr/>
        </p:nvSpPr>
        <p:spPr>
          <a:xfrm>
            <a:off x="395536" y="956314"/>
            <a:ext cx="6840760" cy="369332"/>
          </a:xfrm>
          <a:prstGeom prst="rect">
            <a:avLst/>
          </a:prstGeom>
        </p:spPr>
        <p:txBody>
          <a:bodyPr wrap="square">
            <a:spAutoFit/>
          </a:bodyPr>
          <a:lstStyle/>
          <a:p>
            <a:r>
              <a:rPr lang="en-US" dirty="0" smtClean="0">
                <a:solidFill>
                  <a:srgbClr val="FF0000"/>
                </a:solidFill>
                <a:latin typeface="Chalkboard" charset="0"/>
                <a:ea typeface="Chalkboard" charset="0"/>
                <a:cs typeface="Chalkboard" charset="0"/>
                <a:sym typeface="Symbol"/>
              </a:rPr>
              <a:t>- Have we put the last nail in the coffin of perfect security?</a:t>
            </a:r>
          </a:p>
        </p:txBody>
      </p:sp>
      <p:sp>
        <p:nvSpPr>
          <p:cNvPr id="2" name="Rectangle 1"/>
          <p:cNvSpPr/>
          <p:nvPr/>
        </p:nvSpPr>
        <p:spPr>
          <a:xfrm>
            <a:off x="827584" y="4653136"/>
            <a:ext cx="8064895" cy="369332"/>
          </a:xfrm>
          <a:prstGeom prst="rect">
            <a:avLst/>
          </a:prstGeom>
        </p:spPr>
        <p:txBody>
          <a:bodyPr wrap="square">
            <a:spAutoFit/>
          </a:bodyPr>
          <a:lstStyle/>
          <a:p>
            <a:r>
              <a:rPr lang="en-US" dirty="0" smtClean="0">
                <a:solidFill>
                  <a:srgbClr val="FF0000"/>
                </a:solidFill>
                <a:latin typeface="Chalkboard" charset="0"/>
                <a:ea typeface="Chalkboard" charset="0"/>
                <a:cs typeface="Chalkboard" charset="0"/>
              </a:rPr>
              <a:t>Many problems in crypto involves more than two parties- MPC, E-election etc.</a:t>
            </a:r>
            <a:endParaRPr lang="en-US" dirty="0">
              <a:solidFill>
                <a:srgbClr val="FF0000"/>
              </a:solidFill>
              <a:latin typeface="Chalkboard" charset="0"/>
              <a:ea typeface="Chalkboard" charset="0"/>
              <a:cs typeface="Chalkboard" charset="0"/>
            </a:endParaRPr>
          </a:p>
        </p:txBody>
      </p:sp>
      <p:sp>
        <p:nvSpPr>
          <p:cNvPr id="6" name="Rectangle 5"/>
          <p:cNvSpPr/>
          <p:nvPr/>
        </p:nvSpPr>
        <p:spPr>
          <a:xfrm>
            <a:off x="6794740" y="935299"/>
            <a:ext cx="1891223" cy="369332"/>
          </a:xfrm>
          <a:prstGeom prst="rect">
            <a:avLst/>
          </a:prstGeom>
        </p:spPr>
        <p:txBody>
          <a:bodyPr wrap="none">
            <a:spAutoFit/>
          </a:bodyPr>
          <a:lstStyle/>
          <a:p>
            <a:r>
              <a:rPr lang="en-US" smtClean="0">
                <a:latin typeface="Chalkboard" charset="0"/>
                <a:ea typeface="Chalkboard" charset="0"/>
                <a:cs typeface="Chalkboard" charset="0"/>
                <a:sym typeface="Symbol"/>
              </a:rPr>
              <a:t>By all means no!</a:t>
            </a:r>
            <a:endParaRPr lang="en-US" dirty="0"/>
          </a:p>
        </p:txBody>
      </p:sp>
      <p:sp>
        <p:nvSpPr>
          <p:cNvPr id="21" name="Rectangle 20"/>
          <p:cNvSpPr/>
          <p:nvPr/>
        </p:nvSpPr>
        <p:spPr>
          <a:xfrm>
            <a:off x="323528" y="2746496"/>
            <a:ext cx="8937062" cy="369332"/>
          </a:xfrm>
          <a:prstGeom prst="rect">
            <a:avLst/>
          </a:prstGeom>
        </p:spPr>
        <p:txBody>
          <a:bodyPr wrap="none">
            <a:spAutoFit/>
          </a:bodyPr>
          <a:lstStyle/>
          <a:p>
            <a:r>
              <a:rPr lang="en-US" dirty="0" smtClean="0">
                <a:latin typeface="Chalkboard" charset="0"/>
                <a:ea typeface="Chalkboard" charset="0"/>
                <a:cs typeface="Chalkboard" charset="0"/>
                <a:sym typeface="Symbol"/>
              </a:rPr>
              <a:t>- It’s blazing fast compared to the computationally-secure protocols that we design</a:t>
            </a:r>
            <a:endParaRPr lang="en-US" dirty="0"/>
          </a:p>
        </p:txBody>
      </p:sp>
      <p:sp>
        <p:nvSpPr>
          <p:cNvPr id="22" name="Rectangle 21"/>
          <p:cNvSpPr/>
          <p:nvPr/>
        </p:nvSpPr>
        <p:spPr>
          <a:xfrm>
            <a:off x="395536" y="1702549"/>
            <a:ext cx="8424936" cy="646331"/>
          </a:xfrm>
          <a:prstGeom prst="rect">
            <a:avLst/>
          </a:prstGeom>
        </p:spPr>
        <p:txBody>
          <a:bodyPr wrap="square">
            <a:spAutoFit/>
          </a:bodyPr>
          <a:lstStyle/>
          <a:p>
            <a:r>
              <a:rPr lang="en-US" dirty="0" smtClean="0">
                <a:latin typeface="Chalkboard" charset="0"/>
                <a:ea typeface="Chalkboard" charset="0"/>
                <a:cs typeface="Chalkboard" charset="0"/>
                <a:sym typeface="Symbol"/>
              </a:rPr>
              <a:t>- We overlooked efficiently of perfectly-secure scheme among the hullaballoos of limitations! </a:t>
            </a:r>
          </a:p>
        </p:txBody>
      </p:sp>
      <p:sp>
        <p:nvSpPr>
          <p:cNvPr id="23" name="Rectangle 22"/>
          <p:cNvSpPr/>
          <p:nvPr/>
        </p:nvSpPr>
        <p:spPr>
          <a:xfrm>
            <a:off x="323528" y="3501008"/>
            <a:ext cx="6574492" cy="369332"/>
          </a:xfrm>
          <a:prstGeom prst="rect">
            <a:avLst/>
          </a:prstGeom>
        </p:spPr>
        <p:txBody>
          <a:bodyPr wrap="none">
            <a:spAutoFit/>
          </a:bodyPr>
          <a:lstStyle/>
          <a:p>
            <a:r>
              <a:rPr lang="en-US" dirty="0" smtClean="0">
                <a:latin typeface="Chalkboard" charset="0"/>
                <a:ea typeface="Chalkboard" charset="0"/>
                <a:cs typeface="Chalkboard" charset="0"/>
                <a:sym typeface="Symbol"/>
              </a:rPr>
              <a:t>- Efficiency is in fact hallmark of perfectly-secure schemes </a:t>
            </a:r>
            <a:endParaRPr lang="en-US" dirty="0"/>
          </a:p>
        </p:txBody>
      </p:sp>
      <p:sp>
        <p:nvSpPr>
          <p:cNvPr id="24" name="Rectangle 23"/>
          <p:cNvSpPr/>
          <p:nvPr/>
        </p:nvSpPr>
        <p:spPr>
          <a:xfrm>
            <a:off x="373772" y="4139788"/>
            <a:ext cx="5971058" cy="369332"/>
          </a:xfrm>
          <a:prstGeom prst="rect">
            <a:avLst/>
          </a:prstGeom>
        </p:spPr>
        <p:txBody>
          <a:bodyPr wrap="none">
            <a:spAutoFit/>
          </a:bodyPr>
          <a:lstStyle/>
          <a:p>
            <a:r>
              <a:rPr lang="en-US" dirty="0" smtClean="0">
                <a:latin typeface="Chalkboard" charset="0"/>
                <a:ea typeface="Chalkboard" charset="0"/>
                <a:cs typeface="Chalkboard" charset="0"/>
                <a:sym typeface="Symbol"/>
              </a:rPr>
              <a:t>- Perfect security is interesting in multi-party setting </a:t>
            </a:r>
            <a:endParaRPr lang="en-US" dirty="0"/>
          </a:p>
        </p:txBody>
      </p:sp>
      <p:sp>
        <p:nvSpPr>
          <p:cNvPr id="4" name="Rectangle 3"/>
          <p:cNvSpPr/>
          <p:nvPr/>
        </p:nvSpPr>
        <p:spPr>
          <a:xfrm>
            <a:off x="2317829" y="5620598"/>
            <a:ext cx="4630435" cy="369332"/>
          </a:xfrm>
          <a:prstGeom prst="rect">
            <a:avLst/>
          </a:prstGeom>
        </p:spPr>
        <p:txBody>
          <a:bodyPr wrap="none">
            <a:spAutoFit/>
          </a:bodyPr>
          <a:lstStyle/>
          <a:p>
            <a:r>
              <a:rPr lang="en-US" dirty="0" smtClean="0">
                <a:latin typeface="Chalkboard" charset="0"/>
                <a:ea typeface="Chalkboard" charset="0"/>
                <a:cs typeface="Chalkboard" charset="0"/>
                <a:sym typeface="Symbol"/>
              </a:rPr>
              <a:t>In crypto, we live in the world of trade-offs…</a:t>
            </a:r>
            <a:endParaRPr lang="en-US" dirty="0"/>
          </a:p>
        </p:txBody>
      </p:sp>
    </p:spTree>
    <p:extLst>
      <p:ext uri="{BB962C8B-B14F-4D97-AF65-F5344CB8AC3E}">
        <p14:creationId xmlns:p14="http://schemas.microsoft.com/office/powerpoint/2010/main" val="90008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6" grpId="0"/>
      <p:bldP spid="21" grpId="0"/>
      <p:bldP spid="22" grpId="0"/>
      <p:bldP spid="23" grpId="0"/>
      <p:bldP spid="24"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0" y="783"/>
            <a:ext cx="9216578" cy="648072"/>
          </a:xfrm>
          <a:prstGeom prst="rect">
            <a:avLst/>
          </a:prstGeom>
        </p:spPr>
        <p:txBody>
          <a:bodyPr/>
          <a:lstStyle/>
          <a:p>
            <a:pPr algn="ctr">
              <a:defRPr/>
            </a:pPr>
            <a:r>
              <a:rPr lang="en-US" sz="3200" kern="0" dirty="0" smtClean="0">
                <a:solidFill>
                  <a:srgbClr val="FF0000"/>
                </a:solidFill>
                <a:latin typeface="Chalkboard"/>
                <a:ea typeface="+mj-ea"/>
                <a:cs typeface="+mj-cs"/>
              </a:rPr>
              <a:t>  Perfect Security </a:t>
            </a:r>
            <a:r>
              <a:rPr lang="en-US" sz="3200" kern="0" dirty="0" smtClean="0">
                <a:solidFill>
                  <a:srgbClr val="009900"/>
                </a:solidFill>
                <a:latin typeface="Chalkboard"/>
                <a:ea typeface="+mj-ea"/>
                <a:cs typeface="+mj-cs"/>
              </a:rPr>
              <a:t>vs. </a:t>
            </a:r>
            <a:r>
              <a:rPr lang="en-US" sz="3200" kern="0" dirty="0" smtClean="0">
                <a:solidFill>
                  <a:srgbClr val="0000FF"/>
                </a:solidFill>
                <a:latin typeface="Chalkboard"/>
                <a:ea typeface="+mj-ea"/>
                <a:cs typeface="+mj-cs"/>
              </a:rPr>
              <a:t>Computational Security</a:t>
            </a:r>
            <a:endParaRPr lang="en-US" sz="3200" kern="0" dirty="0">
              <a:solidFill>
                <a:srgbClr val="0000FF"/>
              </a:solidFill>
              <a:latin typeface="Chalkboard"/>
              <a:ea typeface="+mj-ea"/>
              <a:cs typeface="+mj-cs"/>
            </a:endParaRPr>
          </a:p>
        </p:txBody>
      </p:sp>
      <p:sp>
        <p:nvSpPr>
          <p:cNvPr id="42" name="Text Box 7"/>
          <p:cNvSpPr txBox="1">
            <a:spLocks noChangeArrowheads="1"/>
          </p:cNvSpPr>
          <p:nvPr/>
        </p:nvSpPr>
        <p:spPr bwMode="auto">
          <a:xfrm>
            <a:off x="539552" y="971436"/>
            <a:ext cx="3672408"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solidFill>
                  <a:srgbClr val="FF0000"/>
                </a:solidFill>
                <a:latin typeface="Chalkboard"/>
              </a:rPr>
              <a:t> Threat is Unbounded Powerful </a:t>
            </a:r>
          </a:p>
        </p:txBody>
      </p:sp>
      <p:sp>
        <p:nvSpPr>
          <p:cNvPr id="43" name="Text Box 7"/>
          <p:cNvSpPr txBox="1">
            <a:spLocks noChangeArrowheads="1"/>
          </p:cNvSpPr>
          <p:nvPr/>
        </p:nvSpPr>
        <p:spPr bwMode="auto">
          <a:xfrm>
            <a:off x="5004048" y="939059"/>
            <a:ext cx="4176464" cy="369332"/>
          </a:xfrm>
          <a:prstGeom prst="rect">
            <a:avLst/>
          </a:prstGeom>
          <a:noFill/>
          <a:ln w="9525">
            <a:noFill/>
            <a:miter lim="800000"/>
            <a:headEnd/>
            <a:tailEnd/>
          </a:ln>
        </p:spPr>
        <p:txBody>
          <a:bodyPr wrap="square">
            <a:spAutoFit/>
          </a:bodyPr>
          <a:lstStyle/>
          <a:p>
            <a:pPr marL="457200" indent="-457200">
              <a:spcBef>
                <a:spcPct val="50000"/>
              </a:spcBef>
            </a:pPr>
            <a:r>
              <a:rPr lang="en-US" smtClean="0">
                <a:solidFill>
                  <a:srgbClr val="0000FF"/>
                </a:solidFill>
                <a:latin typeface="Chalkboard"/>
              </a:rPr>
              <a:t>Threat </a:t>
            </a:r>
            <a:r>
              <a:rPr lang="en-US" dirty="0">
                <a:solidFill>
                  <a:srgbClr val="0000FF"/>
                </a:solidFill>
                <a:latin typeface="Chalkboard"/>
              </a:rPr>
              <a:t>is ‘Computationally Bounded’</a:t>
            </a:r>
            <a:endParaRPr lang="en-US" dirty="0" smtClean="0">
              <a:solidFill>
                <a:srgbClr val="0000FF"/>
              </a:solidFill>
              <a:latin typeface="Chalkboard"/>
            </a:endParaRPr>
          </a:p>
        </p:txBody>
      </p:sp>
      <p:sp>
        <p:nvSpPr>
          <p:cNvPr id="49" name="Text Box 7"/>
          <p:cNvSpPr txBox="1">
            <a:spLocks noChangeArrowheads="1"/>
          </p:cNvSpPr>
          <p:nvPr/>
        </p:nvSpPr>
        <p:spPr bwMode="auto">
          <a:xfrm>
            <a:off x="611560" y="3573016"/>
            <a:ext cx="3528392" cy="369332"/>
          </a:xfrm>
          <a:prstGeom prst="rect">
            <a:avLst/>
          </a:prstGeom>
          <a:noFill/>
          <a:ln w="9525">
            <a:noFill/>
            <a:miter lim="800000"/>
            <a:headEnd/>
            <a:tailEnd/>
          </a:ln>
        </p:spPr>
        <p:txBody>
          <a:bodyPr wrap="square">
            <a:spAutoFit/>
          </a:bodyPr>
          <a:lstStyle/>
          <a:p>
            <a:pPr>
              <a:spcBef>
                <a:spcPct val="50000"/>
              </a:spcBef>
            </a:pPr>
            <a:r>
              <a:rPr lang="en-US" dirty="0" smtClean="0">
                <a:solidFill>
                  <a:srgbClr val="FF0000"/>
                </a:solidFill>
                <a:latin typeface="Chalkboard"/>
              </a:rPr>
              <a:t>Key as large as the message</a:t>
            </a:r>
          </a:p>
        </p:txBody>
      </p:sp>
      <p:sp>
        <p:nvSpPr>
          <p:cNvPr id="50" name="Text Box 7"/>
          <p:cNvSpPr txBox="1">
            <a:spLocks noChangeArrowheads="1"/>
          </p:cNvSpPr>
          <p:nvPr/>
        </p:nvSpPr>
        <p:spPr bwMode="auto">
          <a:xfrm>
            <a:off x="611560" y="4139788"/>
            <a:ext cx="4032448" cy="369332"/>
          </a:xfrm>
          <a:prstGeom prst="rect">
            <a:avLst/>
          </a:prstGeom>
          <a:noFill/>
          <a:ln w="9525">
            <a:noFill/>
            <a:miter lim="800000"/>
            <a:headEnd/>
            <a:tailEnd/>
          </a:ln>
        </p:spPr>
        <p:txBody>
          <a:bodyPr wrap="square">
            <a:spAutoFit/>
          </a:bodyPr>
          <a:lstStyle/>
          <a:p>
            <a:pPr>
              <a:spcBef>
                <a:spcPct val="50000"/>
              </a:spcBef>
            </a:pPr>
            <a:r>
              <a:rPr lang="en-US" dirty="0" smtClean="0">
                <a:solidFill>
                  <a:srgbClr val="FF0000"/>
                </a:solidFill>
                <a:latin typeface="Chalkboard"/>
              </a:rPr>
              <a:t>Fresh key for every encryption</a:t>
            </a:r>
          </a:p>
        </p:txBody>
      </p:sp>
      <p:sp>
        <p:nvSpPr>
          <p:cNvPr id="51" name="Text Box 7"/>
          <p:cNvSpPr txBox="1">
            <a:spLocks noChangeArrowheads="1"/>
          </p:cNvSpPr>
          <p:nvPr/>
        </p:nvSpPr>
        <p:spPr bwMode="auto">
          <a:xfrm>
            <a:off x="4895528" y="3552545"/>
            <a:ext cx="2988840" cy="369332"/>
          </a:xfrm>
          <a:prstGeom prst="rect">
            <a:avLst/>
          </a:prstGeom>
          <a:noFill/>
          <a:ln w="9525">
            <a:noFill/>
            <a:miter lim="800000"/>
            <a:headEnd/>
            <a:tailEnd/>
          </a:ln>
        </p:spPr>
        <p:txBody>
          <a:bodyPr wrap="square">
            <a:spAutoFit/>
          </a:bodyPr>
          <a:lstStyle/>
          <a:p>
            <a:pPr>
              <a:spcBef>
                <a:spcPct val="50000"/>
              </a:spcBef>
            </a:pPr>
            <a:r>
              <a:rPr lang="en-US" dirty="0">
                <a:solidFill>
                  <a:srgbClr val="0000FF"/>
                </a:solidFill>
                <a:latin typeface="Chalkboard"/>
              </a:rPr>
              <a:t> </a:t>
            </a:r>
            <a:r>
              <a:rPr lang="en-US" dirty="0" smtClean="0">
                <a:solidFill>
                  <a:srgbClr val="0000FF"/>
                </a:solidFill>
                <a:latin typeface="Chalkboard"/>
              </a:rPr>
              <a:t>  A small key will do</a:t>
            </a:r>
          </a:p>
        </p:txBody>
      </p:sp>
      <p:pic>
        <p:nvPicPr>
          <p:cNvPr id="53" name="Picture 2"/>
          <p:cNvPicPr>
            <a:picLocks noChangeAspect="1" noChangeArrowheads="1"/>
          </p:cNvPicPr>
          <p:nvPr/>
        </p:nvPicPr>
        <p:blipFill>
          <a:blip r:embed="rId3" cstate="print"/>
          <a:srcRect/>
          <a:stretch>
            <a:fillRect/>
          </a:stretch>
        </p:blipFill>
        <p:spPr bwMode="auto">
          <a:xfrm>
            <a:off x="4716016" y="4161830"/>
            <a:ext cx="402125" cy="347290"/>
          </a:xfrm>
          <a:prstGeom prst="rect">
            <a:avLst/>
          </a:prstGeom>
          <a:noFill/>
          <a:ln w="9525">
            <a:noFill/>
            <a:miter lim="800000"/>
            <a:headEnd/>
            <a:tailEnd/>
          </a:ln>
        </p:spPr>
      </p:pic>
      <p:pic>
        <p:nvPicPr>
          <p:cNvPr id="57" name="Picture 3"/>
          <p:cNvPicPr>
            <a:picLocks noChangeAspect="1" noChangeArrowheads="1"/>
          </p:cNvPicPr>
          <p:nvPr/>
        </p:nvPicPr>
        <p:blipFill>
          <a:blip r:embed="rId4" cstate="print"/>
          <a:srcRect/>
          <a:stretch>
            <a:fillRect/>
          </a:stretch>
        </p:blipFill>
        <p:spPr bwMode="auto">
          <a:xfrm>
            <a:off x="4644007" y="1041714"/>
            <a:ext cx="317221" cy="317221"/>
          </a:xfrm>
          <a:prstGeom prst="rect">
            <a:avLst/>
          </a:prstGeom>
          <a:noFill/>
          <a:ln w="9525">
            <a:noFill/>
            <a:miter lim="800000"/>
            <a:headEnd/>
            <a:tailEnd/>
          </a:ln>
        </p:spPr>
      </p:pic>
      <p:sp>
        <p:nvSpPr>
          <p:cNvPr id="4" name="Rectangle 3"/>
          <p:cNvSpPr/>
          <p:nvPr/>
        </p:nvSpPr>
        <p:spPr>
          <a:xfrm>
            <a:off x="5059938" y="4139788"/>
            <a:ext cx="2608406" cy="369332"/>
          </a:xfrm>
          <a:prstGeom prst="rect">
            <a:avLst/>
          </a:prstGeom>
        </p:spPr>
        <p:txBody>
          <a:bodyPr wrap="none">
            <a:spAutoFit/>
          </a:bodyPr>
          <a:lstStyle/>
          <a:p>
            <a:pPr>
              <a:spcBef>
                <a:spcPct val="50000"/>
              </a:spcBef>
            </a:pPr>
            <a:r>
              <a:rPr lang="en-US" dirty="0" smtClean="0">
                <a:solidFill>
                  <a:srgbClr val="0000FF"/>
                </a:solidFill>
                <a:latin typeface="Chalkboard"/>
              </a:rPr>
              <a:t> Key reuse is permitted.</a:t>
            </a:r>
            <a:endParaRPr lang="en-US" dirty="0">
              <a:solidFill>
                <a:srgbClr val="0000FF"/>
              </a:solidFill>
              <a:latin typeface="Chalkboard"/>
            </a:endParaRPr>
          </a:p>
        </p:txBody>
      </p:sp>
      <p:cxnSp>
        <p:nvCxnSpPr>
          <p:cNvPr id="6" name="Straight Connector 5"/>
          <p:cNvCxnSpPr/>
          <p:nvPr/>
        </p:nvCxnSpPr>
        <p:spPr>
          <a:xfrm>
            <a:off x="4427984" y="980728"/>
            <a:ext cx="54260" cy="3672408"/>
          </a:xfrm>
          <a:prstGeom prst="line">
            <a:avLst/>
          </a:prstGeom>
        </p:spPr>
        <p:style>
          <a:lnRef idx="3">
            <a:schemeClr val="accent4"/>
          </a:lnRef>
          <a:fillRef idx="0">
            <a:schemeClr val="accent4"/>
          </a:fillRef>
          <a:effectRef idx="2">
            <a:schemeClr val="accent4"/>
          </a:effectRef>
          <a:fontRef idx="minor">
            <a:schemeClr val="tx1"/>
          </a:fontRef>
        </p:style>
      </p:cxnSp>
      <p:sp>
        <p:nvSpPr>
          <p:cNvPr id="24" name="Text Box 7"/>
          <p:cNvSpPr txBox="1">
            <a:spLocks noChangeArrowheads="1"/>
          </p:cNvSpPr>
          <p:nvPr/>
        </p:nvSpPr>
        <p:spPr bwMode="auto">
          <a:xfrm>
            <a:off x="467544" y="2276872"/>
            <a:ext cx="4176464" cy="738664"/>
          </a:xfrm>
          <a:prstGeom prst="rect">
            <a:avLst/>
          </a:prstGeom>
          <a:noFill/>
          <a:ln w="9525">
            <a:noFill/>
            <a:miter lim="800000"/>
            <a:headEnd/>
            <a:tailEnd/>
          </a:ln>
        </p:spPr>
        <p:txBody>
          <a:bodyPr wrap="square">
            <a:spAutoFit/>
          </a:bodyPr>
          <a:lstStyle/>
          <a:p>
            <a:pPr marL="457200" indent="-457200">
              <a:spcBef>
                <a:spcPct val="50000"/>
              </a:spcBef>
            </a:pPr>
            <a:r>
              <a:rPr lang="en-US" dirty="0" smtClean="0">
                <a:solidFill>
                  <a:srgbClr val="FF0000"/>
                </a:solidFill>
                <a:latin typeface="Chalkboard"/>
              </a:rPr>
              <a:t> A scheme is secure if                                    </a:t>
            </a:r>
          </a:p>
          <a:p>
            <a:pPr marL="457200" indent="-457200">
              <a:spcBef>
                <a:spcPct val="50000"/>
              </a:spcBef>
            </a:pPr>
            <a:r>
              <a:rPr lang="en-US" sz="1600" dirty="0" err="1" smtClean="0">
                <a:solidFill>
                  <a:srgbClr val="FF0000"/>
                </a:solidFill>
                <a:latin typeface="Chalkboard"/>
              </a:rPr>
              <a:t>Pr</a:t>
            </a:r>
            <a:r>
              <a:rPr lang="en-US" sz="1600" dirty="0" smtClean="0">
                <a:solidFill>
                  <a:srgbClr val="FF0000"/>
                </a:solidFill>
                <a:latin typeface="Chalkboard"/>
              </a:rPr>
              <a:t> [M = m | C = c] = Pr [M = m] </a:t>
            </a:r>
            <a:r>
              <a:rPr lang="en-US" sz="1600" dirty="0">
                <a:solidFill>
                  <a:srgbClr val="FF0000"/>
                </a:solidFill>
                <a:latin typeface="Chalkboard"/>
                <a:sym typeface="Symbol"/>
              </a:rPr>
              <a:t> </a:t>
            </a:r>
            <a:r>
              <a:rPr lang="en-US" sz="1600" dirty="0" smtClean="0">
                <a:solidFill>
                  <a:srgbClr val="FF0000"/>
                </a:solidFill>
                <a:latin typeface="Chalkboard"/>
                <a:sym typeface="Symbol"/>
              </a:rPr>
              <a:t>m, c</a:t>
            </a:r>
            <a:r>
              <a:rPr lang="en-US" sz="1600" dirty="0" smtClean="0">
                <a:latin typeface="Chalkboard"/>
                <a:sym typeface="Symbol"/>
              </a:rPr>
              <a:t>  </a:t>
            </a:r>
            <a:r>
              <a:rPr lang="en-US" sz="1600" dirty="0" smtClean="0">
                <a:latin typeface="Chalkboard"/>
              </a:rPr>
              <a:t> </a:t>
            </a:r>
            <a:endParaRPr lang="en-US" sz="1600" dirty="0">
              <a:latin typeface="Chalkboard"/>
            </a:endParaRPr>
          </a:p>
        </p:txBody>
      </p:sp>
      <p:sp>
        <p:nvSpPr>
          <p:cNvPr id="32" name="Text Box 7"/>
          <p:cNvSpPr txBox="1">
            <a:spLocks noChangeArrowheads="1"/>
          </p:cNvSpPr>
          <p:nvPr/>
        </p:nvSpPr>
        <p:spPr bwMode="auto">
          <a:xfrm>
            <a:off x="4968552" y="2156663"/>
            <a:ext cx="4355976" cy="1200329"/>
          </a:xfrm>
          <a:prstGeom prst="rect">
            <a:avLst/>
          </a:prstGeom>
          <a:noFill/>
          <a:ln w="9525">
            <a:noFill/>
            <a:miter lim="800000"/>
            <a:headEnd/>
            <a:tailEnd/>
          </a:ln>
        </p:spPr>
        <p:txBody>
          <a:bodyPr wrap="square">
            <a:spAutoFit/>
          </a:bodyPr>
          <a:lstStyle/>
          <a:p>
            <a:pPr>
              <a:spcBef>
                <a:spcPct val="50000"/>
              </a:spcBef>
            </a:pPr>
            <a:r>
              <a:rPr lang="en-US" dirty="0" smtClean="0">
                <a:solidFill>
                  <a:srgbClr val="0000FF"/>
                </a:solidFill>
                <a:latin typeface="Chalkboard"/>
              </a:rPr>
              <a:t> A scheme is secure if any computationally bounded adversary succeeds </a:t>
            </a:r>
            <a:r>
              <a:rPr lang="en-US" dirty="0">
                <a:solidFill>
                  <a:srgbClr val="0000FF"/>
                </a:solidFill>
                <a:latin typeface="Chalkboard"/>
              </a:rPr>
              <a:t>in ‘breaking</a:t>
            </a:r>
            <a:r>
              <a:rPr lang="en-US" dirty="0" smtClean="0">
                <a:solidFill>
                  <a:srgbClr val="0000FF"/>
                </a:solidFill>
                <a:latin typeface="Chalkboard"/>
              </a:rPr>
              <a:t>’ the scheme with at most ‘some very small probability’. </a:t>
            </a:r>
          </a:p>
        </p:txBody>
      </p:sp>
      <p:sp>
        <p:nvSpPr>
          <p:cNvPr id="34" name="Text Box 7"/>
          <p:cNvSpPr txBox="1">
            <a:spLocks noChangeArrowheads="1"/>
          </p:cNvSpPr>
          <p:nvPr/>
        </p:nvSpPr>
        <p:spPr bwMode="auto">
          <a:xfrm>
            <a:off x="539552" y="1547500"/>
            <a:ext cx="3672408"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solidFill>
                  <a:srgbClr val="FF0000"/>
                </a:solidFill>
                <a:latin typeface="Chalkboard"/>
              </a:rPr>
              <a:t> No break allowed</a:t>
            </a:r>
          </a:p>
        </p:txBody>
      </p:sp>
      <p:sp>
        <p:nvSpPr>
          <p:cNvPr id="35" name="Text Box 7"/>
          <p:cNvSpPr txBox="1">
            <a:spLocks noChangeArrowheads="1"/>
          </p:cNvSpPr>
          <p:nvPr/>
        </p:nvSpPr>
        <p:spPr bwMode="auto">
          <a:xfrm>
            <a:off x="5004048" y="1547500"/>
            <a:ext cx="4320480"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solidFill>
                  <a:srgbClr val="0000FF"/>
                </a:solidFill>
                <a:latin typeface="Chalkboard"/>
              </a:rPr>
              <a:t>Break is allowed with ‘small’ probability</a:t>
            </a:r>
          </a:p>
        </p:txBody>
      </p:sp>
      <p:pic>
        <p:nvPicPr>
          <p:cNvPr id="36" name="Picture 2"/>
          <p:cNvPicPr>
            <a:picLocks noChangeAspect="1" noChangeArrowheads="1"/>
          </p:cNvPicPr>
          <p:nvPr/>
        </p:nvPicPr>
        <p:blipFill>
          <a:blip r:embed="rId3" cstate="print"/>
          <a:srcRect/>
          <a:stretch>
            <a:fillRect/>
          </a:stretch>
        </p:blipFill>
        <p:spPr bwMode="auto">
          <a:xfrm>
            <a:off x="4709427" y="3565295"/>
            <a:ext cx="402125" cy="347290"/>
          </a:xfrm>
          <a:prstGeom prst="rect">
            <a:avLst/>
          </a:prstGeom>
          <a:noFill/>
          <a:ln w="9525">
            <a:noFill/>
            <a:miter lim="800000"/>
            <a:headEnd/>
            <a:tailEnd/>
          </a:ln>
        </p:spPr>
      </p:pic>
      <p:pic>
        <p:nvPicPr>
          <p:cNvPr id="38" name="Picture 3"/>
          <p:cNvPicPr>
            <a:picLocks noChangeAspect="1" noChangeArrowheads="1"/>
          </p:cNvPicPr>
          <p:nvPr/>
        </p:nvPicPr>
        <p:blipFill>
          <a:blip r:embed="rId4" cstate="print"/>
          <a:srcRect/>
          <a:stretch>
            <a:fillRect/>
          </a:stretch>
        </p:blipFill>
        <p:spPr bwMode="auto">
          <a:xfrm>
            <a:off x="4686827" y="1599611"/>
            <a:ext cx="317221" cy="317221"/>
          </a:xfrm>
          <a:prstGeom prst="rect">
            <a:avLst/>
          </a:prstGeom>
          <a:noFill/>
          <a:ln w="9525">
            <a:noFill/>
            <a:miter lim="800000"/>
            <a:headEnd/>
            <a:tailEnd/>
          </a:ln>
        </p:spPr>
      </p:pic>
      <p:pic>
        <p:nvPicPr>
          <p:cNvPr id="39" name="Picture 3"/>
          <p:cNvPicPr>
            <a:picLocks noChangeAspect="1" noChangeArrowheads="1"/>
          </p:cNvPicPr>
          <p:nvPr/>
        </p:nvPicPr>
        <p:blipFill>
          <a:blip r:embed="rId4" cstate="print"/>
          <a:srcRect/>
          <a:stretch>
            <a:fillRect/>
          </a:stretch>
        </p:blipFill>
        <p:spPr bwMode="auto">
          <a:xfrm>
            <a:off x="4686827" y="2204864"/>
            <a:ext cx="317221" cy="317221"/>
          </a:xfrm>
          <a:prstGeom prst="rect">
            <a:avLst/>
          </a:prstGeom>
          <a:noFill/>
          <a:ln w="9525">
            <a:noFill/>
            <a:miter lim="800000"/>
            <a:headEnd/>
            <a:tailEnd/>
          </a:ln>
        </p:spPr>
      </p:pic>
      <p:pic>
        <p:nvPicPr>
          <p:cNvPr id="40" name="Picture 3"/>
          <p:cNvPicPr>
            <a:picLocks noChangeAspect="1" noChangeArrowheads="1"/>
          </p:cNvPicPr>
          <p:nvPr/>
        </p:nvPicPr>
        <p:blipFill>
          <a:blip r:embed="rId4" cstate="print"/>
          <a:srcRect/>
          <a:stretch>
            <a:fillRect/>
          </a:stretch>
        </p:blipFill>
        <p:spPr bwMode="auto">
          <a:xfrm>
            <a:off x="222331" y="4191899"/>
            <a:ext cx="317221" cy="317221"/>
          </a:xfrm>
          <a:prstGeom prst="rect">
            <a:avLst/>
          </a:prstGeom>
          <a:noFill/>
          <a:ln w="9525">
            <a:noFill/>
            <a:miter lim="800000"/>
            <a:headEnd/>
            <a:tailEnd/>
          </a:ln>
        </p:spPr>
      </p:pic>
      <p:pic>
        <p:nvPicPr>
          <p:cNvPr id="41" name="Picture 3"/>
          <p:cNvPicPr>
            <a:picLocks noChangeAspect="1" noChangeArrowheads="1"/>
          </p:cNvPicPr>
          <p:nvPr/>
        </p:nvPicPr>
        <p:blipFill>
          <a:blip r:embed="rId4" cstate="print"/>
          <a:srcRect/>
          <a:stretch>
            <a:fillRect/>
          </a:stretch>
        </p:blipFill>
        <p:spPr bwMode="auto">
          <a:xfrm>
            <a:off x="222331" y="3615835"/>
            <a:ext cx="317221" cy="317221"/>
          </a:xfrm>
          <a:prstGeom prst="rect">
            <a:avLst/>
          </a:prstGeom>
          <a:noFill/>
          <a:ln w="9525">
            <a:noFill/>
            <a:miter lim="800000"/>
            <a:headEnd/>
            <a:tailEnd/>
          </a:ln>
        </p:spPr>
      </p:pic>
      <p:pic>
        <p:nvPicPr>
          <p:cNvPr id="44" name="Picture 2"/>
          <p:cNvPicPr>
            <a:picLocks noChangeAspect="1" noChangeArrowheads="1"/>
          </p:cNvPicPr>
          <p:nvPr/>
        </p:nvPicPr>
        <p:blipFill>
          <a:blip r:embed="rId3" cstate="print"/>
          <a:srcRect/>
          <a:stretch>
            <a:fillRect/>
          </a:stretch>
        </p:blipFill>
        <p:spPr bwMode="auto">
          <a:xfrm>
            <a:off x="179512" y="2276872"/>
            <a:ext cx="402125" cy="347290"/>
          </a:xfrm>
          <a:prstGeom prst="rect">
            <a:avLst/>
          </a:prstGeom>
          <a:noFill/>
          <a:ln w="9525">
            <a:noFill/>
            <a:miter lim="800000"/>
            <a:headEnd/>
            <a:tailEnd/>
          </a:ln>
        </p:spPr>
      </p:pic>
      <p:pic>
        <p:nvPicPr>
          <p:cNvPr id="45" name="Picture 2"/>
          <p:cNvPicPr>
            <a:picLocks noChangeAspect="1" noChangeArrowheads="1"/>
          </p:cNvPicPr>
          <p:nvPr/>
        </p:nvPicPr>
        <p:blipFill>
          <a:blip r:embed="rId3" cstate="print"/>
          <a:srcRect/>
          <a:stretch>
            <a:fillRect/>
          </a:stretch>
        </p:blipFill>
        <p:spPr bwMode="auto">
          <a:xfrm>
            <a:off x="179512" y="1569542"/>
            <a:ext cx="402125" cy="347290"/>
          </a:xfrm>
          <a:prstGeom prst="rect">
            <a:avLst/>
          </a:prstGeom>
          <a:noFill/>
          <a:ln w="9525">
            <a:noFill/>
            <a:miter lim="800000"/>
            <a:headEnd/>
            <a:tailEnd/>
          </a:ln>
        </p:spPr>
      </p:pic>
      <p:pic>
        <p:nvPicPr>
          <p:cNvPr id="46" name="Picture 2"/>
          <p:cNvPicPr>
            <a:picLocks noChangeAspect="1" noChangeArrowheads="1"/>
          </p:cNvPicPr>
          <p:nvPr/>
        </p:nvPicPr>
        <p:blipFill>
          <a:blip r:embed="rId3" cstate="print"/>
          <a:srcRect/>
          <a:stretch>
            <a:fillRect/>
          </a:stretch>
        </p:blipFill>
        <p:spPr bwMode="auto">
          <a:xfrm>
            <a:off x="179512" y="980728"/>
            <a:ext cx="402125" cy="347290"/>
          </a:xfrm>
          <a:prstGeom prst="rect">
            <a:avLst/>
          </a:prstGeom>
          <a:noFill/>
          <a:ln w="9525">
            <a:noFill/>
            <a:miter lim="800000"/>
            <a:headEnd/>
            <a:tailEnd/>
          </a:ln>
        </p:spPr>
      </p:pic>
      <p:sp>
        <p:nvSpPr>
          <p:cNvPr id="8" name="Rectangle 7"/>
          <p:cNvSpPr/>
          <p:nvPr/>
        </p:nvSpPr>
        <p:spPr>
          <a:xfrm>
            <a:off x="3609827" y="5795972"/>
            <a:ext cx="1898277" cy="369332"/>
          </a:xfrm>
          <a:prstGeom prst="rect">
            <a:avLst/>
          </a:prstGeom>
        </p:spPr>
        <p:txBody>
          <a:bodyPr wrap="none">
            <a:spAutoFit/>
          </a:bodyPr>
          <a:lstStyle/>
          <a:p>
            <a:r>
              <a:rPr lang="en-US" dirty="0"/>
              <a:t>YES Absolutely!</a:t>
            </a:r>
          </a:p>
        </p:txBody>
      </p:sp>
      <p:sp>
        <p:nvSpPr>
          <p:cNvPr id="47" name="Rectangle 46"/>
          <p:cNvSpPr/>
          <p:nvPr/>
        </p:nvSpPr>
        <p:spPr>
          <a:xfrm>
            <a:off x="755576" y="5147900"/>
            <a:ext cx="8154797" cy="369332"/>
          </a:xfrm>
          <a:prstGeom prst="rect">
            <a:avLst/>
          </a:prstGeom>
        </p:spPr>
        <p:txBody>
          <a:bodyPr wrap="none">
            <a:spAutoFit/>
          </a:bodyPr>
          <a:lstStyle/>
          <a:p>
            <a:r>
              <a:rPr lang="en-US" dirty="0" smtClean="0"/>
              <a:t>Is it necessary to relax the threat and break to overcome the limitations?</a:t>
            </a:r>
            <a:endParaRPr lang="en-US" dirty="0"/>
          </a:p>
        </p:txBody>
      </p:sp>
    </p:spTree>
    <p:extLst>
      <p:ext uri="{BB962C8B-B14F-4D97-AF65-F5344CB8AC3E}">
        <p14:creationId xmlns:p14="http://schemas.microsoft.com/office/powerpoint/2010/main" val="139857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9" grpId="0"/>
      <p:bldP spid="50" grpId="0"/>
      <p:bldP spid="51" grpId="0"/>
      <p:bldP spid="4" grpId="0"/>
      <p:bldP spid="24" grpId="0"/>
      <p:bldP spid="32" grpId="0"/>
      <p:bldP spid="34" grpId="0"/>
      <p:bldP spid="35" grpId="0"/>
      <p:bldP spid="8"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US" sz="3600" dirty="0" smtClean="0">
                <a:solidFill>
                  <a:srgbClr val="008000"/>
                </a:solidFill>
                <a:latin typeface="Chalkboard" charset="0"/>
                <a:ea typeface="Chalkboard" charset="0"/>
                <a:cs typeface="Chalkboard" charset="0"/>
              </a:rPr>
              <a:t>Recall</a:t>
            </a:r>
            <a:endParaRPr lang="en-US" sz="3600" dirty="0">
              <a:solidFill>
                <a:srgbClr val="008000"/>
              </a:solidFill>
              <a:latin typeface="Chalkboard" charset="0"/>
              <a:ea typeface="Chalkboard" charset="0"/>
              <a:cs typeface="Chalkboard" charset="0"/>
            </a:endParaRPr>
          </a:p>
        </p:txBody>
      </p:sp>
      <p:sp>
        <p:nvSpPr>
          <p:cNvPr id="8" name="Rectangle 7"/>
          <p:cNvSpPr/>
          <p:nvPr/>
        </p:nvSpPr>
        <p:spPr>
          <a:xfrm>
            <a:off x="755576" y="1940639"/>
            <a:ext cx="8568952" cy="1200329"/>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Definition (</a:t>
            </a:r>
            <a:r>
              <a:rPr lang="en-US" dirty="0">
                <a:solidFill>
                  <a:srgbClr val="0000FF"/>
                </a:solidFill>
                <a:latin typeface="Chalkboard" charset="0"/>
                <a:ea typeface="Chalkboard" charset="0"/>
                <a:cs typeface="Chalkboard" charset="0"/>
              </a:rPr>
              <a:t>Perfect </a:t>
            </a:r>
            <a:r>
              <a:rPr lang="en-US" dirty="0" smtClean="0">
                <a:solidFill>
                  <a:srgbClr val="0000FF"/>
                </a:solidFill>
                <a:latin typeface="Chalkboard" charset="0"/>
                <a:ea typeface="Chalkboard" charset="0"/>
                <a:cs typeface="Chalkboard" charset="0"/>
              </a:rPr>
              <a:t>Security: unbounded adversary + no additional leakage)</a:t>
            </a:r>
          </a:p>
          <a:p>
            <a:pPr marL="285750" indent="-285750">
              <a:buFont typeface="Courier New" charset="0"/>
              <a:buChar char="o"/>
            </a:pPr>
            <a:r>
              <a:rPr lang="en-US" dirty="0" smtClean="0">
                <a:solidFill>
                  <a:srgbClr val="0000FF"/>
                </a:solidFill>
                <a:latin typeface="Chalkboard" charset="0"/>
                <a:ea typeface="Chalkboard" charset="0"/>
                <a:cs typeface="Chalkboard" charset="0"/>
              </a:rPr>
              <a:t>Construction (OTP / </a:t>
            </a:r>
            <a:r>
              <a:rPr lang="en-US" dirty="0" err="1" smtClean="0">
                <a:solidFill>
                  <a:srgbClr val="0000FF"/>
                </a:solidFill>
                <a:latin typeface="Chalkboard" charset="0"/>
                <a:ea typeface="Chalkboard" charset="0"/>
                <a:cs typeface="Chalkboard" charset="0"/>
              </a:rPr>
              <a:t>Vernam</a:t>
            </a:r>
            <a:r>
              <a:rPr lang="en-US" dirty="0" smtClean="0">
                <a:solidFill>
                  <a:srgbClr val="0000FF"/>
                </a:solidFill>
                <a:latin typeface="Chalkboard" charset="0"/>
                <a:ea typeface="Chalkboard" charset="0"/>
                <a:cs typeface="Chalkboard" charset="0"/>
              </a:rPr>
              <a:t> Cipher)</a:t>
            </a:r>
          </a:p>
          <a:p>
            <a:pPr marL="285750" indent="-285750">
              <a:buFont typeface="Courier New" charset="0"/>
              <a:buChar char="o"/>
            </a:pPr>
            <a:r>
              <a:rPr lang="en-US" dirty="0" smtClean="0">
                <a:solidFill>
                  <a:srgbClr val="0000FF"/>
                </a:solidFill>
                <a:latin typeface="Chalkboard" charset="0"/>
                <a:ea typeface="Chalkboard" charset="0"/>
                <a:cs typeface="Chalkboard" charset="0"/>
              </a:rPr>
              <a:t>Proof</a:t>
            </a:r>
          </a:p>
          <a:p>
            <a:pPr marL="285750" indent="-285750">
              <a:buFont typeface="Courier New" charset="0"/>
              <a:buChar char="o"/>
            </a:pPr>
            <a:r>
              <a:rPr lang="en-US" dirty="0" smtClean="0">
                <a:solidFill>
                  <a:srgbClr val="0000FF"/>
                </a:solidFill>
                <a:latin typeface="Chalkboard" charset="0"/>
                <a:ea typeface="Chalkboard" charset="0"/>
                <a:cs typeface="Chalkboard" charset="0"/>
              </a:rPr>
              <a:t>Drawbacks (on key length and key reusability)</a:t>
            </a:r>
          </a:p>
        </p:txBody>
      </p:sp>
      <p:sp>
        <p:nvSpPr>
          <p:cNvPr id="5" name="Rectangle 4"/>
          <p:cNvSpPr/>
          <p:nvPr/>
        </p:nvSpPr>
        <p:spPr>
          <a:xfrm>
            <a:off x="251520" y="1259468"/>
            <a:ext cx="7704856" cy="369332"/>
          </a:xfrm>
          <a:prstGeom prst="rect">
            <a:avLst/>
          </a:prstGeom>
        </p:spPr>
        <p:txBody>
          <a:bodyPr wrap="square">
            <a:spAutoFit/>
          </a:bodyPr>
          <a:lstStyle/>
          <a:p>
            <a:r>
              <a:rPr lang="en-US" dirty="0" smtClean="0">
                <a:latin typeface="Chalkboard" charset="0"/>
                <a:ea typeface="Chalkboard" charset="0"/>
                <a:cs typeface="Chalkboard" charset="0"/>
              </a:rPr>
              <a:t>&gt;&gt; Study of SKE in ‘modern’ way</a:t>
            </a:r>
            <a:endParaRPr lang="en-US" dirty="0">
              <a:latin typeface="Chalkboard" charset="0"/>
              <a:ea typeface="Chalkboard" charset="0"/>
              <a:cs typeface="Chalkboard" charset="0"/>
            </a:endParaRPr>
          </a:p>
        </p:txBody>
      </p:sp>
      <p:sp>
        <p:nvSpPr>
          <p:cNvPr id="9" name="Rectangle 8"/>
          <p:cNvSpPr/>
          <p:nvPr/>
        </p:nvSpPr>
        <p:spPr>
          <a:xfrm>
            <a:off x="179512" y="3284984"/>
            <a:ext cx="8784976" cy="338437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915816" y="4287287"/>
            <a:ext cx="6120680" cy="1200328"/>
          </a:xfrm>
          <a:prstGeom prst="rect">
            <a:avLst/>
          </a:prstGeom>
        </p:spPr>
        <p:txBody>
          <a:bodyPr wrap="square">
            <a:spAutoFit/>
          </a:bodyPr>
          <a:lstStyle/>
          <a:p>
            <a:pPr algn="ctr"/>
            <a:r>
              <a:rPr lang="en-US" sz="2400" dirty="0" smtClean="0"/>
              <a:t>“You </a:t>
            </a:r>
            <a:r>
              <a:rPr lang="en-US" sz="2400" dirty="0"/>
              <a:t>should never re-use a one-time pad. It’s like toilet paper; if you re-use it, things get messy.”</a:t>
            </a:r>
          </a:p>
        </p:txBody>
      </p:sp>
      <p:pic>
        <p:nvPicPr>
          <p:cNvPr id="11" name="Picture 10"/>
          <p:cNvPicPr>
            <a:picLocks noChangeAspect="1"/>
          </p:cNvPicPr>
          <p:nvPr/>
        </p:nvPicPr>
        <p:blipFill>
          <a:blip r:embed="rId2"/>
          <a:stretch>
            <a:fillRect/>
          </a:stretch>
        </p:blipFill>
        <p:spPr>
          <a:xfrm>
            <a:off x="323528" y="3543399"/>
            <a:ext cx="2540000" cy="2540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2" name="Text Box 7"/>
          <p:cNvSpPr txBox="1">
            <a:spLocks noChangeArrowheads="1"/>
          </p:cNvSpPr>
          <p:nvPr/>
        </p:nvSpPr>
        <p:spPr bwMode="auto">
          <a:xfrm>
            <a:off x="467544" y="6063679"/>
            <a:ext cx="2223864" cy="461665"/>
          </a:xfrm>
          <a:prstGeom prst="rect">
            <a:avLst/>
          </a:prstGeom>
          <a:noFill/>
          <a:ln w="9525">
            <a:noFill/>
            <a:miter lim="800000"/>
            <a:headEnd/>
            <a:tailEnd/>
          </a:ln>
        </p:spPr>
        <p:txBody>
          <a:bodyPr wrap="square">
            <a:spAutoFit/>
          </a:bodyPr>
          <a:lstStyle/>
          <a:p>
            <a:pPr>
              <a:spcBef>
                <a:spcPct val="50000"/>
              </a:spcBef>
            </a:pPr>
            <a:r>
              <a:rPr lang="en-US" sz="2400" dirty="0" smtClean="0"/>
              <a:t>Michael Rabin</a:t>
            </a:r>
            <a:endParaRPr lang="en-US" sz="2400" baseline="-25000" dirty="0" smtClean="0">
              <a:solidFill>
                <a:srgbClr val="0000FF"/>
              </a:solidFill>
            </a:endParaRPr>
          </a:p>
        </p:txBody>
      </p:sp>
    </p:spTree>
    <p:extLst>
      <p:ext uri="{BB962C8B-B14F-4D97-AF65-F5344CB8AC3E}">
        <p14:creationId xmlns:p14="http://schemas.microsoft.com/office/powerpoint/2010/main" val="279126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9" grpId="0" animBg="1"/>
      <p:bldP spid="10"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2441426" y="2690187"/>
            <a:ext cx="3714750" cy="1588765"/>
          </a:xfrm>
          <a:prstGeom prst="rect">
            <a:avLst/>
          </a:prstGeom>
          <a:noFill/>
          <a:ln w="9525">
            <a:noFill/>
            <a:miter lim="800000"/>
            <a:headEnd/>
            <a:tailEnd/>
          </a:ln>
        </p:spPr>
      </p:pic>
      <p:sp>
        <p:nvSpPr>
          <p:cNvPr id="2" name="TextBox 1"/>
          <p:cNvSpPr txBox="1"/>
          <p:nvPr/>
        </p:nvSpPr>
        <p:spPr>
          <a:xfrm>
            <a:off x="2915816" y="764704"/>
            <a:ext cx="3096344" cy="369332"/>
          </a:xfrm>
          <a:prstGeom prst="rect">
            <a:avLst/>
          </a:prstGeom>
          <a:noFill/>
        </p:spPr>
        <p:txBody>
          <a:bodyPr wrap="square" rtlCol="0">
            <a:spAutoFit/>
          </a:bodyPr>
          <a:lstStyle/>
          <a:p>
            <a:r>
              <a:rPr lang="en-US" dirty="0" smtClean="0"/>
              <a:t>Scribe?</a:t>
            </a:r>
            <a:endParaRPr lang="en-US" dirty="0"/>
          </a:p>
        </p:txBody>
      </p:sp>
    </p:spTree>
    <p:extLst>
      <p:ext uri="{BB962C8B-B14F-4D97-AF65-F5344CB8AC3E}">
        <p14:creationId xmlns:p14="http://schemas.microsoft.com/office/powerpoint/2010/main" val="1908431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44624"/>
            <a:ext cx="8229600" cy="1143000"/>
          </a:xfrm>
        </p:spPr>
        <p:txBody>
          <a:bodyPr/>
          <a:lstStyle/>
          <a:p>
            <a:r>
              <a:rPr lang="en-US" dirty="0" smtClean="0">
                <a:solidFill>
                  <a:srgbClr val="008000"/>
                </a:solidFill>
                <a:latin typeface="Chalkboard" charset="0"/>
                <a:ea typeface="Chalkboard" charset="0"/>
                <a:cs typeface="Chalkboard" charset="0"/>
              </a:rPr>
              <a:t>Today’s Goal</a:t>
            </a:r>
            <a:endParaRPr lang="en-US" dirty="0">
              <a:solidFill>
                <a:srgbClr val="008000"/>
              </a:solidFill>
              <a:latin typeface="Chalkboard" charset="0"/>
              <a:ea typeface="Chalkboard" charset="0"/>
              <a:cs typeface="Chalkboard" charset="0"/>
            </a:endParaRPr>
          </a:p>
        </p:txBody>
      </p:sp>
      <p:sp>
        <p:nvSpPr>
          <p:cNvPr id="2" name="Rectangle 1"/>
          <p:cNvSpPr/>
          <p:nvPr/>
        </p:nvSpPr>
        <p:spPr>
          <a:xfrm>
            <a:off x="432048" y="1547500"/>
            <a:ext cx="6423553" cy="369332"/>
          </a:xfrm>
          <a:prstGeom prst="rect">
            <a:avLst/>
          </a:prstGeom>
        </p:spPr>
        <p:txBody>
          <a:bodyPr wrap="none">
            <a:spAutoFit/>
          </a:bodyPr>
          <a:lstStyle/>
          <a:p>
            <a:pPr marL="285750" indent="-285750">
              <a:buFontTx/>
              <a:buChar char="-"/>
            </a:pPr>
            <a:r>
              <a:rPr lang="en-US" dirty="0" smtClean="0">
                <a:latin typeface="Chalkboard" charset="0"/>
                <a:ea typeface="Chalkboard" charset="0"/>
                <a:cs typeface="Chalkboard" charset="0"/>
              </a:rPr>
              <a:t>More definitions of Perfect Security and their equivalence</a:t>
            </a:r>
            <a:endParaRPr lang="en-US" dirty="0">
              <a:latin typeface="Chalkboard" charset="0"/>
              <a:ea typeface="Chalkboard" charset="0"/>
              <a:cs typeface="Chalkboard" charset="0"/>
            </a:endParaRPr>
          </a:p>
        </p:txBody>
      </p:sp>
      <p:sp>
        <p:nvSpPr>
          <p:cNvPr id="5" name="Rectangle 4"/>
          <p:cNvSpPr/>
          <p:nvPr/>
        </p:nvSpPr>
        <p:spPr>
          <a:xfrm>
            <a:off x="804250" y="2348879"/>
            <a:ext cx="8304254" cy="646331"/>
          </a:xfrm>
          <a:prstGeom prst="rect">
            <a:avLst/>
          </a:prstGeom>
        </p:spPr>
        <p:txBody>
          <a:bodyPr wrap="square">
            <a:spAutoFit/>
          </a:bodyPr>
          <a:lstStyle/>
          <a:p>
            <a:pPr marL="285750" indent="-285750">
              <a:buFont typeface="Courier New" charset="0"/>
              <a:buChar char="o"/>
            </a:pPr>
            <a:r>
              <a:rPr lang="en-US" dirty="0" smtClean="0">
                <a:solidFill>
                  <a:schemeClr val="accent2"/>
                </a:solidFill>
                <a:latin typeface="Chalkboard" charset="0"/>
                <a:ea typeface="Chalkboard" charset="0"/>
                <a:cs typeface="Chalkboard" charset="0"/>
              </a:rPr>
              <a:t>Some definition will be more handy to prove and disprove if a SKE is perfectly-secure</a:t>
            </a:r>
            <a:endParaRPr lang="en-US" dirty="0">
              <a:solidFill>
                <a:schemeClr val="accent2"/>
              </a:solidFill>
              <a:latin typeface="Chalkboard" charset="0"/>
              <a:ea typeface="Chalkboard" charset="0"/>
              <a:cs typeface="Chalkboard" charset="0"/>
            </a:endParaRPr>
          </a:p>
        </p:txBody>
      </p:sp>
      <p:sp>
        <p:nvSpPr>
          <p:cNvPr id="6" name="Rectangle 5"/>
          <p:cNvSpPr/>
          <p:nvPr/>
        </p:nvSpPr>
        <p:spPr>
          <a:xfrm>
            <a:off x="802126" y="3059668"/>
            <a:ext cx="6470682" cy="369332"/>
          </a:xfrm>
          <a:prstGeom prst="rect">
            <a:avLst/>
          </a:prstGeom>
        </p:spPr>
        <p:txBody>
          <a:bodyPr wrap="none">
            <a:spAutoFit/>
          </a:bodyPr>
          <a:lstStyle/>
          <a:p>
            <a:pPr marL="285750" indent="-285750">
              <a:buFont typeface="Courier New" charset="0"/>
              <a:buChar char="o"/>
            </a:pPr>
            <a:r>
              <a:rPr lang="en-US" dirty="0" smtClean="0">
                <a:solidFill>
                  <a:schemeClr val="accent2"/>
                </a:solidFill>
                <a:latin typeface="Chalkboard" charset="0"/>
                <a:ea typeface="Chalkboard" charset="0"/>
                <a:cs typeface="Chalkboard" charset="0"/>
              </a:rPr>
              <a:t>Will further confirm that OTP is optimal in many other ways</a:t>
            </a:r>
            <a:endParaRPr lang="en-US" dirty="0">
              <a:solidFill>
                <a:schemeClr val="accent2"/>
              </a:solidFill>
              <a:latin typeface="Chalkboard" charset="0"/>
              <a:ea typeface="Chalkboard" charset="0"/>
              <a:cs typeface="Chalkboard" charset="0"/>
            </a:endParaRPr>
          </a:p>
        </p:txBody>
      </p:sp>
      <p:sp>
        <p:nvSpPr>
          <p:cNvPr id="8" name="Rectangle 7"/>
          <p:cNvSpPr/>
          <p:nvPr/>
        </p:nvSpPr>
        <p:spPr>
          <a:xfrm>
            <a:off x="1101027" y="5354632"/>
            <a:ext cx="5711820" cy="369332"/>
          </a:xfrm>
          <a:prstGeom prst="rect">
            <a:avLst/>
          </a:prstGeom>
        </p:spPr>
        <p:txBody>
          <a:bodyPr wrap="none">
            <a:spAutoFit/>
          </a:bodyPr>
          <a:lstStyle/>
          <a:p>
            <a:r>
              <a:rPr lang="en-US" dirty="0" smtClean="0">
                <a:solidFill>
                  <a:schemeClr val="accent2"/>
                </a:solidFill>
                <a:latin typeface="Chalkboard" charset="0"/>
                <a:ea typeface="Chalkboard" charset="0"/>
                <a:cs typeface="Chalkboard" charset="0"/>
              </a:rPr>
              <a:t>&gt; Formulate a formal definition  (threat + break model)</a:t>
            </a:r>
            <a:endParaRPr lang="en-US" dirty="0">
              <a:solidFill>
                <a:schemeClr val="accent2"/>
              </a:solidFill>
              <a:latin typeface="Chalkboard" charset="0"/>
              <a:ea typeface="Chalkboard" charset="0"/>
              <a:cs typeface="Chalkboard" charset="0"/>
            </a:endParaRPr>
          </a:p>
        </p:txBody>
      </p:sp>
      <p:sp>
        <p:nvSpPr>
          <p:cNvPr id="9" name="Rectangle 8"/>
          <p:cNvSpPr/>
          <p:nvPr/>
        </p:nvSpPr>
        <p:spPr>
          <a:xfrm>
            <a:off x="1115616" y="5795972"/>
            <a:ext cx="5884944" cy="369332"/>
          </a:xfrm>
          <a:prstGeom prst="rect">
            <a:avLst/>
          </a:prstGeom>
        </p:spPr>
        <p:txBody>
          <a:bodyPr wrap="none">
            <a:spAutoFit/>
          </a:bodyPr>
          <a:lstStyle/>
          <a:p>
            <a:r>
              <a:rPr lang="en-US" dirty="0" smtClean="0">
                <a:solidFill>
                  <a:schemeClr val="accent2"/>
                </a:solidFill>
                <a:latin typeface="Chalkboard" charset="0"/>
                <a:ea typeface="Chalkboard" charset="0"/>
                <a:cs typeface="Chalkboard" charset="0"/>
              </a:rPr>
              <a:t>&gt; Identify assumptions needed and build a construction </a:t>
            </a:r>
            <a:endParaRPr lang="en-US" dirty="0">
              <a:solidFill>
                <a:schemeClr val="accent2"/>
              </a:solidFill>
              <a:latin typeface="Chalkboard" charset="0"/>
              <a:ea typeface="Chalkboard" charset="0"/>
              <a:cs typeface="Chalkboard" charset="0"/>
            </a:endParaRPr>
          </a:p>
        </p:txBody>
      </p:sp>
      <p:sp>
        <p:nvSpPr>
          <p:cNvPr id="10" name="Rectangle 9"/>
          <p:cNvSpPr/>
          <p:nvPr/>
        </p:nvSpPr>
        <p:spPr>
          <a:xfrm>
            <a:off x="1149729" y="6228020"/>
            <a:ext cx="7958775" cy="369332"/>
          </a:xfrm>
          <a:prstGeom prst="rect">
            <a:avLst/>
          </a:prstGeom>
        </p:spPr>
        <p:txBody>
          <a:bodyPr wrap="square">
            <a:spAutoFit/>
          </a:bodyPr>
          <a:lstStyle/>
          <a:p>
            <a:r>
              <a:rPr lang="en-US" dirty="0" smtClean="0">
                <a:solidFill>
                  <a:schemeClr val="accent2"/>
                </a:solidFill>
                <a:latin typeface="Chalkboard" charset="0"/>
                <a:ea typeface="Chalkboard" charset="0"/>
                <a:cs typeface="Chalkboard" charset="0"/>
              </a:rPr>
              <a:t>&gt; Prove security of the construction relative to the definition and assumption</a:t>
            </a:r>
            <a:endParaRPr lang="en-US" dirty="0">
              <a:solidFill>
                <a:schemeClr val="accent2"/>
              </a:solidFill>
              <a:latin typeface="Chalkboard" charset="0"/>
              <a:ea typeface="Chalkboard" charset="0"/>
              <a:cs typeface="Chalkboard" charset="0"/>
            </a:endParaRPr>
          </a:p>
        </p:txBody>
      </p:sp>
      <p:sp>
        <p:nvSpPr>
          <p:cNvPr id="11" name="Rectangle 10"/>
          <p:cNvSpPr/>
          <p:nvPr/>
        </p:nvSpPr>
        <p:spPr>
          <a:xfrm>
            <a:off x="395536" y="4274596"/>
            <a:ext cx="6955302" cy="369332"/>
          </a:xfrm>
          <a:prstGeom prst="rect">
            <a:avLst/>
          </a:prstGeom>
        </p:spPr>
        <p:txBody>
          <a:bodyPr wrap="none">
            <a:spAutoFit/>
          </a:bodyPr>
          <a:lstStyle/>
          <a:p>
            <a:pPr marL="285750" indent="-285750">
              <a:buFontTx/>
              <a:buChar char="-"/>
            </a:pPr>
            <a:r>
              <a:rPr lang="en-US" dirty="0" smtClean="0">
                <a:latin typeface="Chalkboard" charset="0"/>
                <a:ea typeface="Chalkboard" charset="0"/>
                <a:cs typeface="Chalkboard" charset="0"/>
              </a:rPr>
              <a:t>Find alternative relaxed security notion than perfect security</a:t>
            </a:r>
            <a:endParaRPr lang="en-US" dirty="0">
              <a:latin typeface="Chalkboard" charset="0"/>
              <a:ea typeface="Chalkboard" charset="0"/>
              <a:cs typeface="Chalkboard" charset="0"/>
            </a:endParaRPr>
          </a:p>
        </p:txBody>
      </p:sp>
      <p:sp>
        <p:nvSpPr>
          <p:cNvPr id="12" name="Rectangle 11"/>
          <p:cNvSpPr/>
          <p:nvPr/>
        </p:nvSpPr>
        <p:spPr>
          <a:xfrm>
            <a:off x="683568" y="4850576"/>
            <a:ext cx="4517712" cy="369332"/>
          </a:xfrm>
          <a:prstGeom prst="rect">
            <a:avLst/>
          </a:prstGeom>
        </p:spPr>
        <p:txBody>
          <a:bodyPr wrap="none">
            <a:spAutoFit/>
          </a:bodyPr>
          <a:lstStyle/>
          <a:p>
            <a:pPr marL="285750" indent="-285750">
              <a:buFont typeface="Courier New" charset="0"/>
              <a:buChar char="o"/>
            </a:pPr>
            <a:r>
              <a:rPr lang="en-US" dirty="0" smtClean="0">
                <a:latin typeface="Chalkboard" charset="0"/>
                <a:ea typeface="Chalkboard" charset="0"/>
                <a:cs typeface="Chalkboard" charset="0"/>
              </a:rPr>
              <a:t>Introduction to Computational Security</a:t>
            </a:r>
            <a:endParaRPr lang="en-US" dirty="0">
              <a:latin typeface="Chalkboard" charset="0"/>
              <a:ea typeface="Chalkboard" charset="0"/>
              <a:cs typeface="Chalkboard" charset="0"/>
            </a:endParaRPr>
          </a:p>
        </p:txBody>
      </p:sp>
      <p:sp>
        <p:nvSpPr>
          <p:cNvPr id="13" name="Rectangle 12"/>
          <p:cNvSpPr/>
          <p:nvPr/>
        </p:nvSpPr>
        <p:spPr>
          <a:xfrm>
            <a:off x="395536" y="980728"/>
            <a:ext cx="3794629" cy="369332"/>
          </a:xfrm>
          <a:prstGeom prst="rect">
            <a:avLst/>
          </a:prstGeom>
        </p:spPr>
        <p:txBody>
          <a:bodyPr wrap="none">
            <a:spAutoFit/>
          </a:bodyPr>
          <a:lstStyle/>
          <a:p>
            <a:pPr marL="285750" indent="-285750">
              <a:buFontTx/>
              <a:buChar char="-"/>
            </a:pPr>
            <a:r>
              <a:rPr lang="en-US" dirty="0" smtClean="0">
                <a:latin typeface="Chalkboard" charset="0"/>
                <a:ea typeface="Chalkboard" charset="0"/>
                <a:cs typeface="Chalkboard" charset="0"/>
              </a:rPr>
              <a:t>Inherent drawback on key space</a:t>
            </a:r>
            <a:endParaRPr lang="en-US" dirty="0">
              <a:latin typeface="Chalkboard" charset="0"/>
              <a:ea typeface="Chalkboard" charset="0"/>
              <a:cs typeface="Chalkboard" charset="0"/>
            </a:endParaRPr>
          </a:p>
        </p:txBody>
      </p:sp>
      <p:sp>
        <p:nvSpPr>
          <p:cNvPr id="16" name="Rectangle 15"/>
          <p:cNvSpPr/>
          <p:nvPr/>
        </p:nvSpPr>
        <p:spPr>
          <a:xfrm>
            <a:off x="395536" y="3707740"/>
            <a:ext cx="7899085" cy="369332"/>
          </a:xfrm>
          <a:prstGeom prst="rect">
            <a:avLst/>
          </a:prstGeom>
        </p:spPr>
        <p:txBody>
          <a:bodyPr wrap="square">
            <a:spAutoFit/>
          </a:bodyPr>
          <a:lstStyle/>
          <a:p>
            <a:pPr marL="285750" indent="-285750">
              <a:buFontTx/>
              <a:buChar char="-"/>
            </a:pPr>
            <a:r>
              <a:rPr lang="en-US" dirty="0" smtClean="0">
                <a:latin typeface="Chalkboard" charset="0"/>
                <a:ea typeface="Chalkboard" charset="0"/>
                <a:cs typeface="Chalkboard" charset="0"/>
              </a:rPr>
              <a:t>Summarizing &amp; Concluding Perfect Security</a:t>
            </a:r>
            <a:endParaRPr lang="en-US" dirty="0">
              <a:latin typeface="Chalkboard" charset="0"/>
              <a:ea typeface="Chalkboard" charset="0"/>
              <a:cs typeface="Chalkboard" charset="0"/>
            </a:endParaRPr>
          </a:p>
        </p:txBody>
      </p:sp>
      <p:sp>
        <p:nvSpPr>
          <p:cNvPr id="18" name="Rectangle 17"/>
          <p:cNvSpPr/>
          <p:nvPr/>
        </p:nvSpPr>
        <p:spPr>
          <a:xfrm>
            <a:off x="804250" y="1907540"/>
            <a:ext cx="8304254" cy="369332"/>
          </a:xfrm>
          <a:prstGeom prst="rect">
            <a:avLst/>
          </a:prstGeom>
        </p:spPr>
        <p:txBody>
          <a:bodyPr wrap="square">
            <a:spAutoFit/>
          </a:bodyPr>
          <a:lstStyle/>
          <a:p>
            <a:pPr marL="285750" indent="-285750">
              <a:buFont typeface="Courier New" charset="0"/>
              <a:buChar char="o"/>
            </a:pPr>
            <a:r>
              <a:rPr lang="en-US" dirty="0" smtClean="0">
                <a:solidFill>
                  <a:schemeClr val="accent2"/>
                </a:solidFill>
                <a:latin typeface="Chalkboard" charset="0"/>
                <a:ea typeface="Chalkboard" charset="0"/>
                <a:cs typeface="Chalkboard" charset="0"/>
              </a:rPr>
              <a:t>Captures different intuition for the same goal </a:t>
            </a:r>
            <a:endParaRPr lang="en-US" dirty="0">
              <a:solidFill>
                <a:schemeClr val="accent2"/>
              </a:solidFill>
              <a:latin typeface="Chalkboard" charset="0"/>
              <a:ea typeface="Chalkboard" charset="0"/>
              <a:cs typeface="Chalkboard" charset="0"/>
            </a:endParaRPr>
          </a:p>
        </p:txBody>
      </p:sp>
    </p:spTree>
    <p:extLst>
      <p:ext uri="{BB962C8B-B14F-4D97-AF65-F5344CB8AC3E}">
        <p14:creationId xmlns:p14="http://schemas.microsoft.com/office/powerpoint/2010/main" val="428774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8" grpId="0"/>
      <p:bldP spid="9" grpId="0"/>
      <p:bldP spid="10" grpId="0"/>
      <p:bldP spid="11" grpId="0"/>
      <p:bldP spid="12" grpId="0"/>
      <p:bldP spid="13" grpId="0"/>
      <p:bldP spid="1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108520" y="33910"/>
            <a:ext cx="8928992" cy="1018826"/>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Key Space Must be As Large as the Message Space</a:t>
            </a:r>
          </a:p>
        </p:txBody>
      </p:sp>
      <p:sp>
        <p:nvSpPr>
          <p:cNvPr id="19" name="Text Box 7"/>
          <p:cNvSpPr txBox="1">
            <a:spLocks noChangeArrowheads="1"/>
          </p:cNvSpPr>
          <p:nvPr/>
        </p:nvSpPr>
        <p:spPr bwMode="auto">
          <a:xfrm>
            <a:off x="179512" y="1224918"/>
            <a:ext cx="8640960" cy="369332"/>
          </a:xfrm>
          <a:prstGeom prst="rect">
            <a:avLst/>
          </a:prstGeom>
          <a:solidFill>
            <a:schemeClr val="bg1">
              <a:lumMod val="95000"/>
            </a:schemeClr>
          </a:solidFill>
          <a:ln w="12700">
            <a:solidFill>
              <a:schemeClr val="tx1"/>
            </a:solidFill>
            <a:miter lim="800000"/>
            <a:headEnd/>
            <a:tailEnd/>
          </a:ln>
        </p:spPr>
        <p:txBody>
          <a:bodyPr wrap="square">
            <a:spAutoFit/>
          </a:bodyPr>
          <a:lstStyle/>
          <a:p>
            <a:pPr>
              <a:spcBef>
                <a:spcPct val="50000"/>
              </a:spcBef>
            </a:pPr>
            <a:r>
              <a:rPr lang="en-US" dirty="0" smtClean="0">
                <a:latin typeface="Chalkboard" charset="0"/>
                <a:ea typeface="Chalkboard" charset="0"/>
                <a:cs typeface="Chalkboard" charset="0"/>
              </a:rPr>
              <a:t>Theorem: In any perfectly-secure encryption scheme | </a:t>
            </a:r>
            <a:r>
              <a:rPr lang="en-US" dirty="0" smtClean="0">
                <a:latin typeface="Brush Script MT" charset="0"/>
                <a:ea typeface="Brush Script MT" charset="0"/>
                <a:cs typeface="Brush Script MT" charset="0"/>
              </a:rPr>
              <a:t>K </a:t>
            </a:r>
            <a:r>
              <a:rPr lang="en-US" dirty="0" smtClean="0">
                <a:latin typeface="Chalkboard" charset="0"/>
                <a:ea typeface="Chalkboard" charset="0"/>
                <a:cs typeface="Chalkboard" charset="0"/>
              </a:rPr>
              <a:t>| </a:t>
            </a:r>
            <a:r>
              <a:rPr lang="en-US" dirty="0" smtClean="0">
                <a:latin typeface="Chalkboard" charset="0"/>
                <a:ea typeface="Chalkboard" charset="0"/>
                <a:cs typeface="Chalkboard" charset="0"/>
                <a:sym typeface="Symbol"/>
              </a:rPr>
              <a:t> | </a:t>
            </a:r>
            <a:r>
              <a:rPr lang="en-US" dirty="0" smtClean="0">
                <a:latin typeface="Brush Script MT" charset="0"/>
                <a:ea typeface="Brush Script MT" charset="0"/>
                <a:cs typeface="Brush Script MT" charset="0"/>
                <a:sym typeface="Symbol"/>
              </a:rPr>
              <a:t>M </a:t>
            </a:r>
            <a:r>
              <a:rPr lang="en-US" dirty="0" smtClean="0">
                <a:latin typeface="Chalkboard" charset="0"/>
                <a:ea typeface="Chalkboard" charset="0"/>
                <a:cs typeface="Chalkboard" charset="0"/>
                <a:sym typeface="Symbol"/>
              </a:rPr>
              <a:t>|</a:t>
            </a:r>
            <a:r>
              <a:rPr lang="en-US" dirty="0" smtClean="0">
                <a:latin typeface="Chalkboard" charset="0"/>
                <a:ea typeface="Chalkboard" charset="0"/>
                <a:cs typeface="Chalkboard" charset="0"/>
              </a:rPr>
              <a:t>       </a:t>
            </a:r>
            <a:endParaRPr lang="en-US" baseline="-25000" dirty="0" smtClean="0">
              <a:solidFill>
                <a:srgbClr val="0000FF"/>
              </a:solidFill>
              <a:latin typeface="Chalkboard" charset="0"/>
              <a:ea typeface="Chalkboard" charset="0"/>
              <a:cs typeface="Chalkboard" charset="0"/>
            </a:endParaRPr>
          </a:p>
        </p:txBody>
      </p:sp>
      <p:sp>
        <p:nvSpPr>
          <p:cNvPr id="76" name="Text Box 7"/>
          <p:cNvSpPr txBox="1">
            <a:spLocks noChangeArrowheads="1"/>
          </p:cNvSpPr>
          <p:nvPr/>
        </p:nvSpPr>
        <p:spPr bwMode="auto">
          <a:xfrm>
            <a:off x="1082850" y="4416790"/>
            <a:ext cx="2985094" cy="369332"/>
          </a:xfrm>
          <a:prstGeom prst="rect">
            <a:avLst/>
          </a:prstGeom>
          <a:noFill/>
          <a:ln w="9525">
            <a:noFill/>
            <a:miter lim="800000"/>
            <a:headEnd/>
            <a:tailEnd/>
          </a:ln>
        </p:spPr>
        <p:txBody>
          <a:bodyPr wrap="square">
            <a:spAutoFit/>
          </a:bodyPr>
          <a:lstStyle/>
          <a:p>
            <a:pPr>
              <a:spcBef>
                <a:spcPct val="50000"/>
              </a:spcBef>
            </a:pPr>
            <a:r>
              <a:rPr lang="en-US" dirty="0" smtClean="0">
                <a:latin typeface="Chalkboard" charset="0"/>
                <a:ea typeface="Chalkboard" charset="0"/>
                <a:cs typeface="Chalkboard" charset="0"/>
                <a:sym typeface="Symbol"/>
              </a:rPr>
              <a:t> m  </a:t>
            </a:r>
            <a:r>
              <a:rPr lang="en-US" dirty="0" smtClean="0">
                <a:latin typeface="Brush Script MT" charset="0"/>
                <a:ea typeface="Brush Script MT" charset="0"/>
                <a:cs typeface="Brush Script MT" charset="0"/>
                <a:sym typeface="Symbol"/>
              </a:rPr>
              <a:t>M</a:t>
            </a:r>
            <a:r>
              <a:rPr lang="en-US" dirty="0" smtClean="0">
                <a:latin typeface="Chalkboard" charset="0"/>
                <a:ea typeface="Chalkboard" charset="0"/>
                <a:cs typeface="Chalkboard" charset="0"/>
                <a:sym typeface="Symbol"/>
              </a:rPr>
              <a:t>  </a:t>
            </a:r>
            <a:r>
              <a:rPr lang="en-US" dirty="0" err="1" smtClean="0">
                <a:latin typeface="Chalkboard" charset="0"/>
                <a:ea typeface="Chalkboard" charset="0"/>
                <a:cs typeface="Chalkboard" charset="0"/>
                <a:sym typeface="Symbol"/>
              </a:rPr>
              <a:t>s.t.</a:t>
            </a:r>
            <a:r>
              <a:rPr lang="en-US" dirty="0" smtClean="0">
                <a:latin typeface="Chalkboard" charset="0"/>
                <a:ea typeface="Chalkboard" charset="0"/>
                <a:cs typeface="Chalkboard" charset="0"/>
                <a:sym typeface="Symbol"/>
              </a:rPr>
              <a:t> m  M(c)</a:t>
            </a:r>
            <a:endParaRPr lang="en-US" baseline="-25000" dirty="0" smtClean="0">
              <a:solidFill>
                <a:srgbClr val="0000FF"/>
              </a:solidFill>
              <a:latin typeface="Chalkboard" charset="0"/>
              <a:ea typeface="Chalkboard" charset="0"/>
              <a:cs typeface="Chalkboard" charset="0"/>
            </a:endParaRPr>
          </a:p>
        </p:txBody>
      </p:sp>
      <p:sp>
        <p:nvSpPr>
          <p:cNvPr id="3" name="Rectangle 2"/>
          <p:cNvSpPr/>
          <p:nvPr/>
        </p:nvSpPr>
        <p:spPr>
          <a:xfrm>
            <a:off x="220658" y="1862537"/>
            <a:ext cx="898516" cy="369332"/>
          </a:xfrm>
          <a:prstGeom prst="rect">
            <a:avLst/>
          </a:prstGeom>
        </p:spPr>
        <p:txBody>
          <a:bodyPr wrap="none">
            <a:spAutoFit/>
          </a:bodyPr>
          <a:lstStyle/>
          <a:p>
            <a:r>
              <a:rPr lang="en-US" dirty="0" smtClean="0">
                <a:latin typeface="Chalkboard" charset="0"/>
                <a:ea typeface="Chalkboard" charset="0"/>
                <a:cs typeface="Chalkboard" charset="0"/>
              </a:rPr>
              <a:t>Proof: </a:t>
            </a:r>
            <a:endParaRPr lang="en-US" dirty="0"/>
          </a:p>
        </p:txBody>
      </p:sp>
      <p:sp>
        <p:nvSpPr>
          <p:cNvPr id="4" name="Rectangle 3"/>
          <p:cNvSpPr/>
          <p:nvPr/>
        </p:nvSpPr>
        <p:spPr>
          <a:xfrm>
            <a:off x="1174426" y="1862537"/>
            <a:ext cx="2287421" cy="369332"/>
          </a:xfrm>
          <a:prstGeom prst="rect">
            <a:avLst/>
          </a:prstGeom>
        </p:spPr>
        <p:txBody>
          <a:bodyPr wrap="none">
            <a:spAutoFit/>
          </a:bodyPr>
          <a:lstStyle/>
          <a:p>
            <a:r>
              <a:rPr lang="en-US" dirty="0" smtClean="0">
                <a:latin typeface="Chalkboard" charset="0"/>
                <a:ea typeface="Chalkboard" charset="0"/>
                <a:cs typeface="Chalkboard" charset="0"/>
              </a:rPr>
              <a:t>Assume | </a:t>
            </a:r>
            <a:r>
              <a:rPr lang="en-US" dirty="0" smtClean="0">
                <a:latin typeface="Brush Script MT" charset="0"/>
                <a:ea typeface="Brush Script MT" charset="0"/>
                <a:cs typeface="Brush Script MT" charset="0"/>
              </a:rPr>
              <a:t>K </a:t>
            </a:r>
            <a:r>
              <a:rPr lang="en-US" dirty="0" smtClean="0">
                <a:latin typeface="Chalkboard" charset="0"/>
                <a:ea typeface="Chalkboard" charset="0"/>
                <a:cs typeface="Chalkboard" charset="0"/>
              </a:rPr>
              <a:t>| </a:t>
            </a:r>
            <a:r>
              <a:rPr lang="en-US" dirty="0" smtClean="0">
                <a:latin typeface="Chalkboard" charset="0"/>
                <a:ea typeface="Chalkboard" charset="0"/>
                <a:cs typeface="Chalkboard" charset="0"/>
                <a:sym typeface="Symbol"/>
              </a:rPr>
              <a:t>&lt; | </a:t>
            </a:r>
            <a:r>
              <a:rPr lang="en-US" dirty="0" smtClean="0">
                <a:latin typeface="Brush Script MT" charset="0"/>
                <a:ea typeface="Brush Script MT" charset="0"/>
                <a:cs typeface="Brush Script MT" charset="0"/>
                <a:sym typeface="Symbol"/>
              </a:rPr>
              <a:t>M </a:t>
            </a:r>
            <a:r>
              <a:rPr lang="en-US" dirty="0" smtClean="0">
                <a:latin typeface="Chalkboard" charset="0"/>
                <a:ea typeface="Chalkboard" charset="0"/>
                <a:cs typeface="Chalkboard" charset="0"/>
                <a:sym typeface="Symbol"/>
              </a:rPr>
              <a:t>|</a:t>
            </a:r>
            <a:r>
              <a:rPr lang="en-US" dirty="0" smtClean="0">
                <a:latin typeface="Chalkboard" charset="0"/>
                <a:ea typeface="Chalkboard" charset="0"/>
                <a:cs typeface="Chalkboard" charset="0"/>
              </a:rPr>
              <a:t> </a:t>
            </a:r>
            <a:endParaRPr lang="en-US" dirty="0"/>
          </a:p>
        </p:txBody>
      </p:sp>
      <p:sp>
        <p:nvSpPr>
          <p:cNvPr id="86" name="Rectangle 85"/>
          <p:cNvSpPr/>
          <p:nvPr/>
        </p:nvSpPr>
        <p:spPr>
          <a:xfrm>
            <a:off x="1204459" y="2305038"/>
            <a:ext cx="4466864" cy="369332"/>
          </a:xfrm>
          <a:prstGeom prst="rect">
            <a:avLst/>
          </a:prstGeom>
        </p:spPr>
        <p:txBody>
          <a:bodyPr wrap="none">
            <a:spAutoFit/>
          </a:bodyPr>
          <a:lstStyle/>
          <a:p>
            <a:r>
              <a:rPr lang="en-US" dirty="0" smtClean="0">
                <a:latin typeface="Chalkboard" charset="0"/>
                <a:ea typeface="Chalkboard" charset="0"/>
                <a:cs typeface="Chalkboard" charset="0"/>
              </a:rPr>
              <a:t>Let c be a </a:t>
            </a:r>
            <a:r>
              <a:rPr lang="en-US" dirty="0" err="1" smtClean="0">
                <a:latin typeface="Chalkboard" charset="0"/>
                <a:ea typeface="Chalkboard" charset="0"/>
                <a:cs typeface="Chalkboard" charset="0"/>
              </a:rPr>
              <a:t>ciphertext</a:t>
            </a:r>
            <a:r>
              <a:rPr lang="en-US" dirty="0" smtClean="0">
                <a:latin typeface="Chalkboard" charset="0"/>
                <a:ea typeface="Chalkboard" charset="0"/>
                <a:cs typeface="Chalkboard" charset="0"/>
              </a:rPr>
              <a:t> with </a:t>
            </a:r>
            <a:r>
              <a:rPr lang="en-US" dirty="0" err="1" smtClean="0">
                <a:latin typeface="Chalkboard" charset="0"/>
                <a:ea typeface="Chalkboard" charset="0"/>
                <a:cs typeface="Chalkboard" charset="0"/>
              </a:rPr>
              <a:t>Pr</a:t>
            </a:r>
            <a:r>
              <a:rPr lang="en-US" dirty="0" smtClean="0">
                <a:latin typeface="Chalkboard" charset="0"/>
                <a:ea typeface="Chalkboard" charset="0"/>
                <a:cs typeface="Chalkboard" charset="0"/>
              </a:rPr>
              <a:t>(C = c) &gt; 0</a:t>
            </a:r>
            <a:endParaRPr lang="en-US" dirty="0"/>
          </a:p>
        </p:txBody>
      </p:sp>
      <p:sp>
        <p:nvSpPr>
          <p:cNvPr id="88" name="Rectangle 87"/>
          <p:cNvSpPr/>
          <p:nvPr/>
        </p:nvSpPr>
        <p:spPr>
          <a:xfrm>
            <a:off x="1187624" y="2881101"/>
            <a:ext cx="6480720" cy="646912"/>
          </a:xfrm>
          <a:prstGeom prst="rect">
            <a:avLst/>
          </a:prstGeom>
        </p:spPr>
        <p:txBody>
          <a:bodyPr wrap="square">
            <a:spAutoFit/>
          </a:bodyPr>
          <a:lstStyle/>
          <a:p>
            <a:r>
              <a:rPr lang="en-US" dirty="0" smtClean="0">
                <a:latin typeface="Chalkboard" charset="0"/>
                <a:ea typeface="Chalkboard" charset="0"/>
                <a:cs typeface="Chalkboard" charset="0"/>
              </a:rPr>
              <a:t>M(c) := { m | m = Dec</a:t>
            </a:r>
            <a:r>
              <a:rPr lang="en-US" baseline="-25000" dirty="0" smtClean="0">
                <a:latin typeface="Chalkboard" charset="0"/>
                <a:ea typeface="Chalkboard" charset="0"/>
                <a:cs typeface="Chalkboard" charset="0"/>
              </a:rPr>
              <a:t>k </a:t>
            </a:r>
            <a:r>
              <a:rPr lang="en-US" dirty="0" smtClean="0">
                <a:latin typeface="Chalkboard" charset="0"/>
                <a:ea typeface="Chalkboard" charset="0"/>
                <a:cs typeface="Chalkboard" charset="0"/>
              </a:rPr>
              <a:t>(c) for some k} </a:t>
            </a:r>
          </a:p>
          <a:p>
            <a:r>
              <a:rPr lang="en-US" dirty="0">
                <a:latin typeface="Chalkboard" charset="0"/>
                <a:ea typeface="Chalkboard" charset="0"/>
                <a:cs typeface="Chalkboard" charset="0"/>
              </a:rPr>
              <a:t> </a:t>
            </a:r>
            <a:r>
              <a:rPr lang="en-US" dirty="0" smtClean="0">
                <a:latin typeface="Chalkboard" charset="0"/>
                <a:ea typeface="Chalkboard" charset="0"/>
                <a:cs typeface="Chalkboard" charset="0"/>
              </a:rPr>
              <a:t>        the set of all possible decrypted messages of c</a:t>
            </a:r>
            <a:endParaRPr lang="en-US" dirty="0"/>
          </a:p>
        </p:txBody>
      </p:sp>
      <p:sp>
        <p:nvSpPr>
          <p:cNvPr id="89" name="Rectangle 88"/>
          <p:cNvSpPr/>
          <p:nvPr/>
        </p:nvSpPr>
        <p:spPr>
          <a:xfrm>
            <a:off x="1115616" y="3745198"/>
            <a:ext cx="1046701" cy="369332"/>
          </a:xfrm>
          <a:prstGeom prst="rect">
            <a:avLst/>
          </a:prstGeom>
        </p:spPr>
        <p:txBody>
          <a:bodyPr wrap="square">
            <a:spAutoFit/>
          </a:bodyPr>
          <a:lstStyle/>
          <a:p>
            <a:r>
              <a:rPr lang="en-US" dirty="0" smtClean="0">
                <a:latin typeface="Chalkboard" charset="0"/>
                <a:ea typeface="Chalkboard" charset="0"/>
                <a:cs typeface="Chalkboard" charset="0"/>
              </a:rPr>
              <a:t>| M(c</a:t>
            </a:r>
            <a:r>
              <a:rPr lang="en-US" smtClean="0">
                <a:latin typeface="Chalkboard" charset="0"/>
                <a:ea typeface="Chalkboard" charset="0"/>
                <a:cs typeface="Chalkboard" charset="0"/>
              </a:rPr>
              <a:t>) |</a:t>
            </a:r>
            <a:endParaRPr lang="en-US" dirty="0"/>
          </a:p>
        </p:txBody>
      </p:sp>
      <p:sp>
        <p:nvSpPr>
          <p:cNvPr id="5" name="Rectangle 4"/>
          <p:cNvSpPr/>
          <p:nvPr/>
        </p:nvSpPr>
        <p:spPr>
          <a:xfrm>
            <a:off x="2843808" y="3745198"/>
            <a:ext cx="830677" cy="369332"/>
          </a:xfrm>
          <a:prstGeom prst="rect">
            <a:avLst/>
          </a:prstGeom>
        </p:spPr>
        <p:txBody>
          <a:bodyPr wrap="none">
            <a:spAutoFit/>
          </a:bodyPr>
          <a:lstStyle/>
          <a:p>
            <a:r>
              <a:rPr lang="en-US">
                <a:latin typeface="Chalkboard" charset="0"/>
                <a:ea typeface="Chalkboard" charset="0"/>
                <a:cs typeface="Chalkboard" charset="0"/>
                <a:sym typeface="Symbol"/>
              </a:rPr>
              <a:t>&lt; | </a:t>
            </a:r>
            <a:r>
              <a:rPr lang="en-US">
                <a:latin typeface="Brush Script MT" charset="0"/>
                <a:ea typeface="Brush Script MT" charset="0"/>
                <a:cs typeface="Brush Script MT" charset="0"/>
                <a:sym typeface="Symbol"/>
              </a:rPr>
              <a:t>M </a:t>
            </a:r>
            <a:r>
              <a:rPr lang="en-US">
                <a:latin typeface="Chalkboard" charset="0"/>
                <a:ea typeface="Chalkboard" charset="0"/>
                <a:cs typeface="Chalkboard" charset="0"/>
                <a:sym typeface="Symbol"/>
              </a:rPr>
              <a:t>|</a:t>
            </a:r>
            <a:endParaRPr lang="en-US"/>
          </a:p>
        </p:txBody>
      </p:sp>
      <mc:AlternateContent xmlns:mc="http://schemas.openxmlformats.org/markup-compatibility/2006" xmlns:a14="http://schemas.microsoft.com/office/drawing/2010/main">
        <mc:Choice Requires="a14">
          <p:sp>
            <p:nvSpPr>
              <p:cNvPr id="6" name="Rectangle 5"/>
              <p:cNvSpPr/>
              <p:nvPr/>
            </p:nvSpPr>
            <p:spPr>
              <a:xfrm>
                <a:off x="2051720" y="3745198"/>
                <a:ext cx="906017" cy="369332"/>
              </a:xfrm>
              <a:prstGeom prst="rect">
                <a:avLst/>
              </a:prstGeom>
            </p:spPr>
            <p:txBody>
              <a:bodyPr wrap="none">
                <a:spAutoFit/>
              </a:bodyPr>
              <a:lstStyle/>
              <a:p>
                <a14:m>
                  <m:oMath xmlns:m="http://schemas.openxmlformats.org/officeDocument/2006/math">
                    <m:r>
                      <a:rPr lang="en-US" i="1">
                        <a:latin typeface="Cambria Math" charset="0"/>
                        <a:ea typeface="Cambria Math" charset="0"/>
                        <a:cs typeface="Cambria Math" charset="0"/>
                      </a:rPr>
                      <m:t>≤</m:t>
                    </m:r>
                  </m:oMath>
                </a14:m>
                <a:r>
                  <a:rPr lang="en-US" dirty="0"/>
                  <a:t> |</a:t>
                </a:r>
                <a:r>
                  <a:rPr lang="en-US" dirty="0">
                    <a:latin typeface="Brush Script MT" charset="0"/>
                    <a:ea typeface="Brush Script MT" charset="0"/>
                    <a:cs typeface="Brush Script MT" charset="0"/>
                  </a:rPr>
                  <a:t>K </a:t>
                </a:r>
                <a:r>
                  <a:rPr lang="en-US" dirty="0"/>
                  <a:t>| </a:t>
                </a:r>
              </a:p>
            </p:txBody>
          </p:sp>
        </mc:Choice>
        <mc:Fallback xmlns="">
          <p:sp>
            <p:nvSpPr>
              <p:cNvPr id="6" name="Rectangle 5"/>
              <p:cNvSpPr>
                <a:spLocks noRot="1" noChangeAspect="1" noMove="1" noResize="1" noEditPoints="1" noAdjustHandles="1" noChangeArrowheads="1" noChangeShapeType="1" noTextEdit="1"/>
              </p:cNvSpPr>
              <p:nvPr/>
            </p:nvSpPr>
            <p:spPr>
              <a:xfrm>
                <a:off x="2051720" y="3745198"/>
                <a:ext cx="906017" cy="369332"/>
              </a:xfrm>
              <a:prstGeom prst="rect">
                <a:avLst/>
              </a:prstGeom>
              <a:blipFill rotWithShape="0">
                <a:blip r:embed="rId3"/>
                <a:stretch>
                  <a:fillRect t="-11475" r="-4730" b="-26230"/>
                </a:stretch>
              </a:blipFill>
            </p:spPr>
            <p:txBody>
              <a:bodyPr/>
              <a:lstStyle/>
              <a:p>
                <a:r>
                  <a:rPr lang="en-US">
                    <a:noFill/>
                  </a:rPr>
                  <a:t> </a:t>
                </a:r>
              </a:p>
            </p:txBody>
          </p:sp>
        </mc:Fallback>
      </mc:AlternateContent>
      <p:sp>
        <p:nvSpPr>
          <p:cNvPr id="7" name="Rectangle 6"/>
          <p:cNvSpPr/>
          <p:nvPr/>
        </p:nvSpPr>
        <p:spPr>
          <a:xfrm>
            <a:off x="969403" y="5088382"/>
            <a:ext cx="2492444" cy="369332"/>
          </a:xfrm>
          <a:prstGeom prst="rect">
            <a:avLst/>
          </a:prstGeom>
        </p:spPr>
        <p:txBody>
          <a:bodyPr wrap="square">
            <a:spAutoFit/>
          </a:bodyPr>
          <a:lstStyle/>
          <a:p>
            <a:pPr>
              <a:spcBef>
                <a:spcPct val="50000"/>
              </a:spcBef>
            </a:pPr>
            <a:r>
              <a:rPr lang="en-US" dirty="0" err="1">
                <a:solidFill>
                  <a:srgbClr val="FF0000"/>
                </a:solidFill>
                <a:latin typeface="Chalkboard" charset="0"/>
                <a:ea typeface="Chalkboard" charset="0"/>
                <a:cs typeface="Chalkboard" charset="0"/>
              </a:rPr>
              <a:t>Pr</a:t>
            </a:r>
            <a:r>
              <a:rPr lang="en-US" dirty="0">
                <a:solidFill>
                  <a:srgbClr val="FF0000"/>
                </a:solidFill>
                <a:latin typeface="Chalkboard" charset="0"/>
                <a:ea typeface="Chalkboard" charset="0"/>
                <a:cs typeface="Chalkboard" charset="0"/>
              </a:rPr>
              <a:t> [M = m | C = c] = </a:t>
            </a:r>
            <a:r>
              <a:rPr lang="en-US" dirty="0">
                <a:latin typeface="Chalkboard" charset="0"/>
                <a:ea typeface="Chalkboard" charset="0"/>
                <a:cs typeface="Chalkboard" charset="0"/>
                <a:sym typeface="Symbol"/>
              </a:rPr>
              <a:t>  </a:t>
            </a:r>
            <a:r>
              <a:rPr lang="en-US" dirty="0">
                <a:latin typeface="Chalkboard" charset="0"/>
                <a:ea typeface="Chalkboard" charset="0"/>
                <a:cs typeface="Chalkboard" charset="0"/>
              </a:rPr>
              <a:t> </a:t>
            </a:r>
          </a:p>
        </p:txBody>
      </p:sp>
      <p:sp>
        <p:nvSpPr>
          <p:cNvPr id="90" name="Rectangle 89"/>
          <p:cNvSpPr/>
          <p:nvPr/>
        </p:nvSpPr>
        <p:spPr>
          <a:xfrm>
            <a:off x="3131840" y="5113350"/>
            <a:ext cx="542645" cy="369332"/>
          </a:xfrm>
          <a:prstGeom prst="rect">
            <a:avLst/>
          </a:prstGeom>
        </p:spPr>
        <p:txBody>
          <a:bodyPr wrap="square">
            <a:spAutoFit/>
          </a:bodyPr>
          <a:lstStyle/>
          <a:p>
            <a:pPr>
              <a:spcBef>
                <a:spcPct val="50000"/>
              </a:spcBef>
            </a:pPr>
            <a:r>
              <a:rPr lang="en-US" smtClean="0">
                <a:latin typeface="Chalkboard" charset="0"/>
                <a:ea typeface="Chalkboard" charset="0"/>
                <a:cs typeface="Chalkboard" charset="0"/>
              </a:rPr>
              <a:t>0</a:t>
            </a:r>
            <a:endParaRPr lang="en-US" dirty="0">
              <a:latin typeface="Chalkboard" charset="0"/>
              <a:ea typeface="Chalkboard" charset="0"/>
              <a:cs typeface="Chalkboard" charset="0"/>
            </a:endParaRPr>
          </a:p>
        </p:txBody>
      </p:sp>
      <p:sp>
        <p:nvSpPr>
          <p:cNvPr id="8" name="Rectangle 7"/>
          <p:cNvSpPr/>
          <p:nvPr/>
        </p:nvSpPr>
        <p:spPr>
          <a:xfrm>
            <a:off x="3527380" y="5088382"/>
            <a:ext cx="1497398" cy="369332"/>
          </a:xfrm>
          <a:prstGeom prst="rect">
            <a:avLst/>
          </a:prstGeom>
        </p:spPr>
        <p:txBody>
          <a:bodyPr wrap="none">
            <a:spAutoFit/>
          </a:bodyPr>
          <a:lstStyle/>
          <a:p>
            <a:r>
              <a:rPr lang="en-US" dirty="0">
                <a:solidFill>
                  <a:srgbClr val="0000FF"/>
                </a:solidFill>
                <a:latin typeface="Chalkboard" charset="0"/>
                <a:ea typeface="Chalkboard" charset="0"/>
                <a:cs typeface="Chalkboard" charset="0"/>
                <a:sym typeface="Symbol"/>
              </a:rPr>
              <a:t> </a:t>
            </a:r>
            <a:r>
              <a:rPr lang="en-US" dirty="0" err="1">
                <a:solidFill>
                  <a:srgbClr val="0000FF"/>
                </a:solidFill>
                <a:latin typeface="Chalkboard" charset="0"/>
                <a:ea typeface="Chalkboard" charset="0"/>
                <a:cs typeface="Chalkboard" charset="0"/>
                <a:sym typeface="Symbol"/>
              </a:rPr>
              <a:t>Pr</a:t>
            </a:r>
            <a:r>
              <a:rPr lang="en-US" dirty="0">
                <a:solidFill>
                  <a:srgbClr val="0000FF"/>
                </a:solidFill>
                <a:latin typeface="Chalkboard" charset="0"/>
                <a:ea typeface="Chalkboard" charset="0"/>
                <a:cs typeface="Chalkboard" charset="0"/>
                <a:sym typeface="Symbol"/>
              </a:rPr>
              <a:t> [M = m]</a:t>
            </a:r>
            <a:endParaRPr lang="en-US" dirty="0"/>
          </a:p>
        </p:txBody>
      </p:sp>
      <p:grpSp>
        <p:nvGrpSpPr>
          <p:cNvPr id="101" name="Group 100"/>
          <p:cNvGrpSpPr/>
          <p:nvPr/>
        </p:nvGrpSpPr>
        <p:grpSpPr>
          <a:xfrm>
            <a:off x="3926704" y="2373274"/>
            <a:ext cx="3932604" cy="2412848"/>
            <a:chOff x="4281689" y="3573016"/>
            <a:chExt cx="3386655" cy="2412848"/>
          </a:xfrm>
        </p:grpSpPr>
        <p:sp>
          <p:nvSpPr>
            <p:cNvPr id="97" name="Cloud Callout 96"/>
            <p:cNvSpPr/>
            <p:nvPr/>
          </p:nvSpPr>
          <p:spPr>
            <a:xfrm>
              <a:off x="4355976" y="3573016"/>
              <a:ext cx="3312368" cy="24128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98" name="Text Box 7"/>
            <p:cNvSpPr txBox="1">
              <a:spLocks noChangeArrowheads="1"/>
            </p:cNvSpPr>
            <p:nvPr/>
          </p:nvSpPr>
          <p:spPr bwMode="auto">
            <a:xfrm>
              <a:off x="4281689" y="4151114"/>
              <a:ext cx="3265330" cy="1200329"/>
            </a:xfrm>
            <a:prstGeom prst="rect">
              <a:avLst/>
            </a:prstGeom>
            <a:noFill/>
            <a:ln w="9525">
              <a:noFill/>
              <a:miter lim="800000"/>
              <a:headEnd/>
              <a:tailEnd/>
            </a:ln>
          </p:spPr>
          <p:txBody>
            <a:bodyPr wrap="square">
              <a:spAutoFit/>
            </a:bodyPr>
            <a:lstStyle/>
            <a:p>
              <a:pPr marL="457200" indent="-457200" algn="ctr">
                <a:spcBef>
                  <a:spcPct val="50000"/>
                </a:spcBef>
              </a:pPr>
              <a:r>
                <a:rPr lang="en-US" dirty="0" smtClean="0">
                  <a:latin typeface="Chalkboard" charset="0"/>
                  <a:ea typeface="Chalkboard" charset="0"/>
                  <a:cs typeface="Chalkboard" charset="0"/>
                </a:rPr>
                <a:t>Assume for instance uniform distribution over M (any dist. Where every message occurs with non-zero </a:t>
              </a:r>
              <a:r>
                <a:rPr lang="en-US" dirty="0" err="1" smtClean="0">
                  <a:latin typeface="Chalkboard" charset="0"/>
                  <a:ea typeface="Chalkboard" charset="0"/>
                  <a:cs typeface="Chalkboard" charset="0"/>
                </a:rPr>
                <a:t>prob</a:t>
              </a:r>
              <a:r>
                <a:rPr lang="en-US" dirty="0" smtClean="0">
                  <a:latin typeface="Chalkboard" charset="0"/>
                  <a:ea typeface="Chalkboard" charset="0"/>
                  <a:cs typeface="Chalkboard" charset="0"/>
                </a:rPr>
                <a:t> is fine)</a:t>
              </a:r>
              <a:endParaRPr lang="en-US" baseline="-25000" dirty="0" smtClean="0">
                <a:solidFill>
                  <a:srgbClr val="0000FF"/>
                </a:solidFill>
                <a:latin typeface="Chalkboard" charset="0"/>
                <a:ea typeface="Chalkboard" charset="0"/>
                <a:cs typeface="Chalkboard" charset="0"/>
              </a:endParaRPr>
            </a:p>
          </p:txBody>
        </p:sp>
      </p:grpSp>
      <p:sp>
        <p:nvSpPr>
          <p:cNvPr id="92" name="Rectangle 91"/>
          <p:cNvSpPr/>
          <p:nvPr/>
        </p:nvSpPr>
        <p:spPr>
          <a:xfrm>
            <a:off x="969403" y="5712934"/>
            <a:ext cx="2336602" cy="369332"/>
          </a:xfrm>
          <a:prstGeom prst="rect">
            <a:avLst/>
          </a:prstGeom>
        </p:spPr>
        <p:txBody>
          <a:bodyPr wrap="none">
            <a:spAutoFit/>
          </a:bodyPr>
          <a:lstStyle/>
          <a:p>
            <a:r>
              <a:rPr lang="en-US" dirty="0" smtClean="0">
                <a:solidFill>
                  <a:srgbClr val="0000FF"/>
                </a:solidFill>
                <a:latin typeface="Chalkboard" charset="0"/>
                <a:ea typeface="Chalkboard" charset="0"/>
                <a:cs typeface="Chalkboard" charset="0"/>
                <a:sym typeface="Symbol"/>
              </a:rPr>
              <a:t>No perfect Security!</a:t>
            </a:r>
            <a:endParaRPr lang="en-US" dirty="0"/>
          </a:p>
        </p:txBody>
      </p:sp>
      <p:sp>
        <p:nvSpPr>
          <p:cNvPr id="94" name="Rectangle 93"/>
          <p:cNvSpPr/>
          <p:nvPr/>
        </p:nvSpPr>
        <p:spPr>
          <a:xfrm>
            <a:off x="5940152" y="5661248"/>
            <a:ext cx="3203848" cy="646331"/>
          </a:xfrm>
          <a:prstGeom prst="rect">
            <a:avLst/>
          </a:prstGeom>
        </p:spPr>
        <p:txBody>
          <a:bodyPr wrap="square">
            <a:spAutoFit/>
          </a:bodyPr>
          <a:lstStyle/>
          <a:p>
            <a:pPr>
              <a:spcBef>
                <a:spcPct val="50000"/>
              </a:spcBef>
            </a:pPr>
            <a:r>
              <a:rPr lang="en-US" dirty="0" smtClean="0">
                <a:solidFill>
                  <a:srgbClr val="FF0000"/>
                </a:solidFill>
                <a:latin typeface="Chalkboard" charset="0"/>
                <a:ea typeface="Chalkboard" charset="0"/>
                <a:cs typeface="Chalkboard" charset="0"/>
              </a:rPr>
              <a:t>Show the other limitation is inevitable too!</a:t>
            </a:r>
            <a:endParaRPr lang="en-US" dirty="0">
              <a:latin typeface="Chalkboard" charset="0"/>
              <a:ea typeface="Chalkboard" charset="0"/>
              <a:cs typeface="Chalkboard" charset="0"/>
            </a:endParaRPr>
          </a:p>
        </p:txBody>
      </p:sp>
      <p:grpSp>
        <p:nvGrpSpPr>
          <p:cNvPr id="103" name="Group 102"/>
          <p:cNvGrpSpPr/>
          <p:nvPr/>
        </p:nvGrpSpPr>
        <p:grpSpPr>
          <a:xfrm>
            <a:off x="6738518" y="1409584"/>
            <a:ext cx="2065143" cy="2649949"/>
            <a:chOff x="10081583" y="2545359"/>
            <a:chExt cx="1598934" cy="2488587"/>
          </a:xfrm>
        </p:grpSpPr>
        <p:pic>
          <p:nvPicPr>
            <p:cNvPr id="104" name="Picture 103"/>
            <p:cNvPicPr>
              <a:picLocks noChangeAspect="1"/>
            </p:cNvPicPr>
            <p:nvPr/>
          </p:nvPicPr>
          <p:blipFill>
            <a:blip r:embed="rId4"/>
            <a:stretch>
              <a:fillRect/>
            </a:stretch>
          </p:blipFill>
          <p:spPr>
            <a:xfrm>
              <a:off x="10116406" y="2790220"/>
              <a:ext cx="1564111" cy="2142435"/>
            </a:xfrm>
            <a:prstGeom prst="rect">
              <a:avLst/>
            </a:prstGeom>
            <a:noFill/>
            <a:ln w="190500" cap="sq">
              <a:solidFill>
                <a:srgbClr val="FFFF99"/>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5" name="Oval 104"/>
            <p:cNvSpPr/>
            <p:nvPr/>
          </p:nvSpPr>
          <p:spPr>
            <a:xfrm>
              <a:off x="10620463" y="2545359"/>
              <a:ext cx="432048" cy="369332"/>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rot="21225297">
              <a:off x="10081583" y="2866181"/>
              <a:ext cx="1574971" cy="2167765"/>
            </a:xfrm>
            <a:prstGeom prst="rect">
              <a:avLst/>
            </a:prstGeom>
            <a:noFill/>
          </p:spPr>
          <p:txBody>
            <a:bodyPr wrap="square" rtlCol="0">
              <a:spAutoFit/>
            </a:bodyPr>
            <a:lstStyle/>
            <a:p>
              <a:pPr algn="ctr"/>
              <a:r>
                <a:rPr lang="en-US" sz="2400" dirty="0" smtClean="0">
                  <a:latin typeface="Bradley Hand" charset="0"/>
                  <a:ea typeface="Bradley Hand" charset="0"/>
                  <a:cs typeface="Bradley Hand" charset="0"/>
                </a:rPr>
                <a:t>OTP</a:t>
              </a:r>
              <a:r>
                <a:rPr lang="en-US" sz="2400" dirty="0">
                  <a:latin typeface="Bradley Hand" charset="0"/>
                  <a:ea typeface="Bradley Hand" charset="0"/>
                  <a:cs typeface="Bradley Hand" charset="0"/>
                </a:rPr>
                <a:t> </a:t>
              </a:r>
              <a:r>
                <a:rPr lang="en-US" sz="2400" dirty="0" smtClean="0">
                  <a:latin typeface="Bradley Hand" charset="0"/>
                  <a:ea typeface="Bradley Hand" charset="0"/>
                  <a:cs typeface="Bradley Hand" charset="0"/>
                </a:rPr>
                <a:t>is optimal key length-wise and key usability-wise </a:t>
              </a:r>
              <a:endParaRPr lang="en-US" sz="2400" dirty="0">
                <a:latin typeface="Bradley Hand" charset="0"/>
                <a:ea typeface="Bradley Hand" charset="0"/>
                <a:cs typeface="Bradley Hand" charset="0"/>
              </a:endParaRPr>
            </a:p>
          </p:txBody>
        </p:sp>
      </p:grpSp>
    </p:spTree>
    <p:extLst>
      <p:ext uri="{BB962C8B-B14F-4D97-AF65-F5344CB8AC3E}">
        <p14:creationId xmlns:p14="http://schemas.microsoft.com/office/powerpoint/2010/main" val="427209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6" grpId="0"/>
      <p:bldP spid="3" grpId="0"/>
      <p:bldP spid="4" grpId="0"/>
      <p:bldP spid="86" grpId="0"/>
      <p:bldP spid="88" grpId="0"/>
      <p:bldP spid="89" grpId="0"/>
      <p:bldP spid="5" grpId="0"/>
      <p:bldP spid="6" grpId="0"/>
      <p:bldP spid="7" grpId="0"/>
      <p:bldP spid="90" grpId="0"/>
      <p:bldP spid="8" grpId="0"/>
      <p:bldP spid="92" grpId="0"/>
      <p:bldP spid="9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179512" y="44624"/>
            <a:ext cx="8928992" cy="504056"/>
          </a:xfrm>
          <a:prstGeom prst="rect">
            <a:avLst/>
          </a:prstGeom>
        </p:spPr>
        <p:txBody>
          <a:bodyPr/>
          <a:lstStyle/>
          <a:p>
            <a:pPr algn="ctr">
              <a:defRPr/>
            </a:pPr>
            <a:r>
              <a:rPr lang="en-US" sz="2800" kern="0" dirty="0" smtClean="0">
                <a:solidFill>
                  <a:srgbClr val="009900"/>
                </a:solidFill>
                <a:latin typeface="Chalkboard"/>
                <a:ea typeface="+mj-ea"/>
                <a:cs typeface="+mj-cs"/>
              </a:rPr>
              <a:t>Perfectly-secure Encryption : Equivalent Definition</a:t>
            </a:r>
            <a:endParaRPr lang="en-US" sz="2800" kern="0" dirty="0">
              <a:solidFill>
                <a:srgbClr val="009900"/>
              </a:solidFill>
              <a:latin typeface="Chalkboard"/>
              <a:ea typeface="+mj-ea"/>
              <a:cs typeface="+mj-cs"/>
            </a:endParaRPr>
          </a:p>
        </p:txBody>
      </p:sp>
      <p:grpSp>
        <p:nvGrpSpPr>
          <p:cNvPr id="3" name="Group 2"/>
          <p:cNvGrpSpPr/>
          <p:nvPr/>
        </p:nvGrpSpPr>
        <p:grpSpPr>
          <a:xfrm>
            <a:off x="251520" y="908720"/>
            <a:ext cx="8856984" cy="2232248"/>
            <a:chOff x="179512" y="908720"/>
            <a:chExt cx="8856984" cy="2232248"/>
          </a:xfrm>
        </p:grpSpPr>
        <p:sp>
          <p:nvSpPr>
            <p:cNvPr id="2" name="Rectangle 1"/>
            <p:cNvSpPr/>
            <p:nvPr/>
          </p:nvSpPr>
          <p:spPr>
            <a:xfrm>
              <a:off x="179512" y="908720"/>
              <a:ext cx="8640960" cy="2232248"/>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a:endParaRPr>
            </a:p>
          </p:txBody>
        </p:sp>
        <p:sp>
          <p:nvSpPr>
            <p:cNvPr id="73" name="Text Box 7"/>
            <p:cNvSpPr txBox="1">
              <a:spLocks noChangeArrowheads="1"/>
            </p:cNvSpPr>
            <p:nvPr/>
          </p:nvSpPr>
          <p:spPr bwMode="auto">
            <a:xfrm>
              <a:off x="251520" y="951111"/>
              <a:ext cx="8784976"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solidFill>
                    <a:srgbClr val="002060"/>
                  </a:solidFill>
                  <a:latin typeface="Chalkboard"/>
                </a:rPr>
                <a:t>Perfectly-secure Encryption (Shannon’s Definition)</a:t>
              </a:r>
              <a:r>
                <a:rPr lang="en-US" dirty="0" smtClean="0">
                  <a:latin typeface="Chalkboard"/>
                </a:rPr>
                <a:t>:</a:t>
              </a:r>
              <a:endParaRPr lang="en-US" dirty="0" smtClean="0">
                <a:solidFill>
                  <a:srgbClr val="FF0000"/>
                </a:solidFill>
                <a:latin typeface="Chalkboard"/>
              </a:endParaRPr>
            </a:p>
          </p:txBody>
        </p:sp>
        <p:sp>
          <p:nvSpPr>
            <p:cNvPr id="81" name="Text Box 7"/>
            <p:cNvSpPr txBox="1">
              <a:spLocks noChangeArrowheads="1"/>
            </p:cNvSpPr>
            <p:nvPr/>
          </p:nvSpPr>
          <p:spPr bwMode="auto">
            <a:xfrm>
              <a:off x="1115616" y="1628800"/>
              <a:ext cx="7128792" cy="369332"/>
            </a:xfrm>
            <a:prstGeom prst="rect">
              <a:avLst/>
            </a:prstGeom>
            <a:noFill/>
            <a:ln w="9525">
              <a:noFill/>
              <a:miter lim="800000"/>
              <a:headEnd/>
              <a:tailEnd/>
            </a:ln>
          </p:spPr>
          <p:txBody>
            <a:bodyPr wrap="square">
              <a:spAutoFit/>
            </a:bodyPr>
            <a:lstStyle/>
            <a:p>
              <a:pPr marL="457200" indent="-457200" algn="ctr">
                <a:spcBef>
                  <a:spcPct val="50000"/>
                </a:spcBef>
              </a:pPr>
              <a:r>
                <a:rPr lang="en-US" dirty="0" err="1">
                  <a:latin typeface="Chalkboard"/>
                </a:rPr>
                <a:t>Pr</a:t>
              </a:r>
              <a:r>
                <a:rPr lang="en-US" dirty="0">
                  <a:latin typeface="Chalkboard"/>
                </a:rPr>
                <a:t>[</a:t>
              </a:r>
              <a:r>
                <a:rPr lang="en-US" dirty="0">
                  <a:latin typeface="Chalkboard"/>
                  <a:ea typeface="Britannic Bold" charset="0"/>
                  <a:cs typeface="Britannic Bold" charset="0"/>
                </a:rPr>
                <a:t>M</a:t>
              </a:r>
              <a:r>
                <a:rPr lang="en-US" dirty="0">
                  <a:latin typeface="Chalkboard"/>
                </a:rPr>
                <a:t>  = m | </a:t>
              </a:r>
              <a:r>
                <a:rPr lang="en-US" dirty="0">
                  <a:latin typeface="Chalkboard"/>
                  <a:ea typeface="Britannic Bold" charset="0"/>
                  <a:cs typeface="Britannic Bold" charset="0"/>
                </a:rPr>
                <a:t>C</a:t>
              </a:r>
              <a:r>
                <a:rPr lang="en-US" dirty="0">
                  <a:latin typeface="Chalkboard"/>
                </a:rPr>
                <a:t>  = c] = </a:t>
              </a:r>
              <a:r>
                <a:rPr lang="en-US" dirty="0" err="1">
                  <a:latin typeface="Chalkboard"/>
                </a:rPr>
                <a:t>Pr</a:t>
              </a:r>
              <a:r>
                <a:rPr lang="en-US" dirty="0">
                  <a:latin typeface="Chalkboard"/>
                </a:rPr>
                <a:t> [</a:t>
              </a:r>
              <a:r>
                <a:rPr lang="en-US" dirty="0">
                  <a:latin typeface="Chalkboard"/>
                  <a:ea typeface="Britannic Bold" charset="0"/>
                  <a:cs typeface="Britannic Bold" charset="0"/>
                </a:rPr>
                <a:t>M</a:t>
              </a:r>
              <a:r>
                <a:rPr lang="en-US" dirty="0">
                  <a:latin typeface="Chalkboard"/>
                </a:rPr>
                <a:t>  = m] </a:t>
              </a:r>
              <a:r>
                <a:rPr lang="en-US" dirty="0" smtClean="0">
                  <a:solidFill>
                    <a:srgbClr val="0000FF"/>
                  </a:solidFill>
                  <a:latin typeface="Chalkboard"/>
                </a:rPr>
                <a:t>, </a:t>
              </a:r>
              <a:r>
                <a:rPr lang="en-US" dirty="0" smtClean="0">
                  <a:latin typeface="Chalkboard"/>
                  <a:sym typeface="Symbol"/>
                </a:rPr>
                <a:t> m  </a:t>
              </a:r>
              <a:r>
                <a:rPr lang="en-US" dirty="0" smtClean="0">
                  <a:latin typeface="Brush Script MT" panose="03060802040406070304" pitchFamily="66" charset="0"/>
                  <a:ea typeface="Symbol" charset="2"/>
                  <a:cs typeface="Symbol" charset="2"/>
                  <a:sym typeface="Symbol"/>
                </a:rPr>
                <a:t>M</a:t>
              </a:r>
              <a:r>
                <a:rPr lang="en-US" dirty="0" smtClean="0">
                  <a:latin typeface="Chalkboard"/>
                  <a:sym typeface="Symbol"/>
                </a:rPr>
                <a:t>, c  </a:t>
              </a:r>
              <a:r>
                <a:rPr lang="en-US" dirty="0" smtClean="0">
                  <a:latin typeface="Brush Script MT" panose="03060802040406070304" pitchFamily="66" charset="0"/>
                  <a:sym typeface="Symbol"/>
                </a:rPr>
                <a:t>C</a:t>
              </a:r>
              <a:r>
                <a:rPr lang="en-US" dirty="0" smtClean="0">
                  <a:latin typeface="Chalkboard"/>
                  <a:sym typeface="Symbol"/>
                </a:rPr>
                <a:t>  </a:t>
              </a:r>
              <a:r>
                <a:rPr lang="en-US" dirty="0" smtClean="0">
                  <a:latin typeface="Chalkboard"/>
                </a:rPr>
                <a:t> </a:t>
              </a:r>
            </a:p>
          </p:txBody>
        </p:sp>
        <p:sp>
          <p:nvSpPr>
            <p:cNvPr id="17" name="Rectangle 16"/>
            <p:cNvSpPr/>
            <p:nvPr/>
          </p:nvSpPr>
          <p:spPr>
            <a:xfrm>
              <a:off x="323528" y="2276872"/>
              <a:ext cx="8208912" cy="646331"/>
            </a:xfrm>
            <a:prstGeom prst="rect">
              <a:avLst/>
            </a:prstGeom>
          </p:spPr>
          <p:txBody>
            <a:bodyPr wrap="square">
              <a:spAutoFit/>
            </a:bodyPr>
            <a:lstStyle/>
            <a:p>
              <a:r>
                <a:rPr lang="en-US" dirty="0" smtClean="0">
                  <a:latin typeface="Chalkboard"/>
                </a:rPr>
                <a:t>Interpretation : probability of knowing a plain-text remains the same </a:t>
              </a:r>
              <a:r>
                <a:rPr lang="en-US" dirty="0" smtClean="0">
                  <a:solidFill>
                    <a:srgbClr val="009900"/>
                  </a:solidFill>
                  <a:latin typeface="Chalkboard"/>
                </a:rPr>
                <a:t>before</a:t>
              </a:r>
              <a:r>
                <a:rPr lang="en-US" dirty="0" smtClean="0">
                  <a:latin typeface="Chalkboard"/>
                </a:rPr>
                <a:t> and </a:t>
              </a:r>
              <a:r>
                <a:rPr lang="en-US" dirty="0" smtClean="0">
                  <a:solidFill>
                    <a:srgbClr val="0000FF"/>
                  </a:solidFill>
                  <a:latin typeface="Chalkboard"/>
                </a:rPr>
                <a:t>after</a:t>
              </a:r>
              <a:r>
                <a:rPr lang="en-US" dirty="0" smtClean="0">
                  <a:latin typeface="Chalkboard"/>
                </a:rPr>
                <a:t> seeing the cipher-text</a:t>
              </a:r>
              <a:endParaRPr lang="en-IN" dirty="0">
                <a:latin typeface="Chalkboard"/>
              </a:endParaRPr>
            </a:p>
          </p:txBody>
        </p:sp>
      </p:grpSp>
      <p:grpSp>
        <p:nvGrpSpPr>
          <p:cNvPr id="4" name="Group 3"/>
          <p:cNvGrpSpPr/>
          <p:nvPr/>
        </p:nvGrpSpPr>
        <p:grpSpPr>
          <a:xfrm>
            <a:off x="179512" y="4293096"/>
            <a:ext cx="8856984" cy="2232248"/>
            <a:chOff x="179512" y="3429000"/>
            <a:chExt cx="8856984" cy="2232248"/>
          </a:xfrm>
          <a:solidFill>
            <a:schemeClr val="accent5">
              <a:lumMod val="90000"/>
            </a:schemeClr>
          </a:solidFill>
        </p:grpSpPr>
        <p:sp>
          <p:nvSpPr>
            <p:cNvPr id="34" name="Rectangle 33"/>
            <p:cNvSpPr/>
            <p:nvPr/>
          </p:nvSpPr>
          <p:spPr>
            <a:xfrm>
              <a:off x="179512" y="3429000"/>
              <a:ext cx="8856984" cy="2232248"/>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a:endParaRPr>
            </a:p>
          </p:txBody>
        </p:sp>
        <p:sp>
          <p:nvSpPr>
            <p:cNvPr id="31" name="Text Box 7"/>
            <p:cNvSpPr txBox="1">
              <a:spLocks noChangeArrowheads="1"/>
            </p:cNvSpPr>
            <p:nvPr/>
          </p:nvSpPr>
          <p:spPr bwMode="auto">
            <a:xfrm>
              <a:off x="179512" y="3429000"/>
              <a:ext cx="7704856" cy="369332"/>
            </a:xfrm>
            <a:prstGeom prst="rect">
              <a:avLst/>
            </a:prstGeom>
            <a:grpFill/>
            <a:ln w="9525">
              <a:noFill/>
              <a:miter lim="800000"/>
              <a:headEnd/>
              <a:tailEnd/>
            </a:ln>
          </p:spPr>
          <p:txBody>
            <a:bodyPr wrap="square">
              <a:spAutoFit/>
            </a:bodyPr>
            <a:lstStyle/>
            <a:p>
              <a:pPr marL="457200" indent="-457200">
                <a:spcBef>
                  <a:spcPct val="50000"/>
                </a:spcBef>
              </a:pPr>
              <a:r>
                <a:rPr lang="en-US" dirty="0" smtClean="0">
                  <a:solidFill>
                    <a:srgbClr val="002060"/>
                  </a:solidFill>
                  <a:latin typeface="Chalkboard"/>
                </a:rPr>
                <a:t>Perfectly-secure Encryption (Alternate Definition)</a:t>
              </a:r>
              <a:r>
                <a:rPr lang="en-US" dirty="0" smtClean="0">
                  <a:latin typeface="Chalkboard"/>
                </a:rPr>
                <a:t>:</a:t>
              </a:r>
              <a:endParaRPr lang="en-US" dirty="0" smtClean="0">
                <a:solidFill>
                  <a:srgbClr val="FF0000"/>
                </a:solidFill>
                <a:latin typeface="Chalkboard"/>
              </a:endParaRPr>
            </a:p>
          </p:txBody>
        </p:sp>
        <p:sp>
          <p:nvSpPr>
            <p:cNvPr id="32" name="Text Box 7"/>
            <p:cNvSpPr txBox="1">
              <a:spLocks noChangeArrowheads="1"/>
            </p:cNvSpPr>
            <p:nvPr/>
          </p:nvSpPr>
          <p:spPr bwMode="auto">
            <a:xfrm>
              <a:off x="251520" y="4106689"/>
              <a:ext cx="8784976" cy="369332"/>
            </a:xfrm>
            <a:prstGeom prst="rect">
              <a:avLst/>
            </a:prstGeom>
            <a:grpFill/>
            <a:ln w="9525">
              <a:noFill/>
              <a:miter lim="800000"/>
              <a:headEnd/>
              <a:tailEnd/>
            </a:ln>
          </p:spPr>
          <p:txBody>
            <a:bodyPr wrap="square">
              <a:spAutoFit/>
            </a:bodyPr>
            <a:lstStyle/>
            <a:p>
              <a:pPr marL="457200" indent="-457200">
                <a:spcBef>
                  <a:spcPct val="50000"/>
                </a:spcBef>
              </a:pPr>
              <a:r>
                <a:rPr lang="en-US" dirty="0" err="1">
                  <a:latin typeface="Chalkboard"/>
                </a:rPr>
                <a:t>Pr</a:t>
              </a:r>
              <a:r>
                <a:rPr lang="en-US" dirty="0" smtClean="0">
                  <a:latin typeface="Chalkboard"/>
                </a:rPr>
                <a:t>[</a:t>
              </a:r>
              <a:r>
                <a:rPr lang="en-US" dirty="0" smtClean="0">
                  <a:latin typeface="Chalkboard"/>
                  <a:ea typeface="Britannic Bold" charset="0"/>
                  <a:cs typeface="Britannic Bold" charset="0"/>
                </a:rPr>
                <a:t>C</a:t>
              </a:r>
              <a:r>
                <a:rPr lang="en-US" dirty="0" smtClean="0">
                  <a:latin typeface="Chalkboard"/>
                </a:rPr>
                <a:t>  </a:t>
              </a:r>
              <a:r>
                <a:rPr lang="en-US" dirty="0">
                  <a:latin typeface="Chalkboard"/>
                </a:rPr>
                <a:t>= </a:t>
              </a:r>
              <a:r>
                <a:rPr lang="en-US" dirty="0" smtClean="0">
                  <a:latin typeface="Chalkboard"/>
                </a:rPr>
                <a:t>c </a:t>
              </a:r>
              <a:r>
                <a:rPr lang="en-US" dirty="0">
                  <a:latin typeface="Chalkboard"/>
                </a:rPr>
                <a:t>| </a:t>
              </a:r>
              <a:r>
                <a:rPr lang="en-US" dirty="0" smtClean="0">
                  <a:latin typeface="Chalkboard"/>
                  <a:ea typeface="Britannic Bold" charset="0"/>
                  <a:cs typeface="Britannic Bold" charset="0"/>
                </a:rPr>
                <a:t>M</a:t>
              </a:r>
              <a:r>
                <a:rPr lang="en-US" dirty="0" smtClean="0">
                  <a:latin typeface="Chalkboard"/>
                </a:rPr>
                <a:t>  </a:t>
              </a:r>
              <a:r>
                <a:rPr lang="en-US" dirty="0">
                  <a:latin typeface="Chalkboard"/>
                </a:rPr>
                <a:t>= </a:t>
              </a:r>
              <a:r>
                <a:rPr lang="en-US" dirty="0" smtClean="0">
                  <a:latin typeface="Chalkboard"/>
                </a:rPr>
                <a:t>m</a:t>
              </a:r>
              <a:r>
                <a:rPr lang="en-US" baseline="-25000" dirty="0" smtClean="0">
                  <a:latin typeface="Chalkboard"/>
                </a:rPr>
                <a:t>0</a:t>
              </a:r>
              <a:r>
                <a:rPr lang="en-US" dirty="0" smtClean="0">
                  <a:latin typeface="Chalkboard"/>
                </a:rPr>
                <a:t>] </a:t>
              </a:r>
              <a:r>
                <a:rPr lang="en-US" dirty="0">
                  <a:latin typeface="Chalkboard"/>
                </a:rPr>
                <a:t>= </a:t>
              </a:r>
              <a:r>
                <a:rPr lang="en-US" dirty="0" err="1">
                  <a:latin typeface="Chalkboard"/>
                </a:rPr>
                <a:t>Pr</a:t>
              </a:r>
              <a:r>
                <a:rPr lang="en-US" dirty="0">
                  <a:latin typeface="Chalkboard"/>
                </a:rPr>
                <a:t> </a:t>
              </a:r>
              <a:r>
                <a:rPr lang="en-US" dirty="0" smtClean="0">
                  <a:latin typeface="Chalkboard"/>
                </a:rPr>
                <a:t>[</a:t>
              </a:r>
              <a:r>
                <a:rPr lang="en-US" dirty="0" smtClean="0">
                  <a:latin typeface="Chalkboard"/>
                  <a:ea typeface="Britannic Bold" charset="0"/>
                  <a:cs typeface="Britannic Bold" charset="0"/>
                </a:rPr>
                <a:t>C</a:t>
              </a:r>
              <a:r>
                <a:rPr lang="en-US" dirty="0" smtClean="0">
                  <a:latin typeface="Chalkboard"/>
                </a:rPr>
                <a:t>  </a:t>
              </a:r>
              <a:r>
                <a:rPr lang="en-US" dirty="0">
                  <a:latin typeface="Chalkboard"/>
                </a:rPr>
                <a:t>= </a:t>
              </a:r>
              <a:r>
                <a:rPr lang="en-US" dirty="0" smtClean="0">
                  <a:latin typeface="Chalkboard"/>
                </a:rPr>
                <a:t>c | </a:t>
              </a:r>
              <a:r>
                <a:rPr lang="en-US" dirty="0">
                  <a:latin typeface="Chalkboard"/>
                  <a:ea typeface="Britannic Bold" charset="0"/>
                  <a:cs typeface="Britannic Bold" charset="0"/>
                </a:rPr>
                <a:t>M</a:t>
              </a:r>
              <a:r>
                <a:rPr lang="en-US" dirty="0" smtClean="0">
                  <a:latin typeface="Chalkboard"/>
                </a:rPr>
                <a:t> = m</a:t>
              </a:r>
              <a:r>
                <a:rPr lang="en-US" baseline="-25000" dirty="0" smtClean="0">
                  <a:latin typeface="Chalkboard"/>
                </a:rPr>
                <a:t>1</a:t>
              </a:r>
              <a:r>
                <a:rPr lang="en-US" dirty="0" smtClean="0">
                  <a:latin typeface="Chalkboard"/>
                </a:rPr>
                <a:t>]</a:t>
              </a:r>
              <a:r>
                <a:rPr lang="en-US" dirty="0" smtClean="0">
                  <a:solidFill>
                    <a:srgbClr val="0000FF"/>
                  </a:solidFill>
                  <a:latin typeface="Chalkboard"/>
                </a:rPr>
                <a:t>, </a:t>
              </a:r>
              <a:r>
                <a:rPr lang="en-US" dirty="0" smtClean="0">
                  <a:latin typeface="Chalkboard"/>
                  <a:sym typeface="Symbol"/>
                </a:rPr>
                <a:t> m</a:t>
              </a:r>
              <a:r>
                <a:rPr lang="en-US" baseline="-25000" dirty="0" smtClean="0">
                  <a:latin typeface="Chalkboard"/>
                  <a:sym typeface="Symbol"/>
                </a:rPr>
                <a:t>0</a:t>
              </a:r>
              <a:r>
                <a:rPr lang="en-US" dirty="0" smtClean="0">
                  <a:latin typeface="Chalkboard"/>
                  <a:sym typeface="Symbol"/>
                </a:rPr>
                <a:t>, m</a:t>
              </a:r>
              <a:r>
                <a:rPr lang="en-US" baseline="-25000" dirty="0" smtClean="0">
                  <a:latin typeface="Chalkboard"/>
                  <a:sym typeface="Symbol"/>
                </a:rPr>
                <a:t>1</a:t>
              </a:r>
              <a:r>
                <a:rPr lang="en-US" dirty="0" smtClean="0">
                  <a:latin typeface="Chalkboard"/>
                  <a:sym typeface="Symbol"/>
                </a:rPr>
                <a:t>  </a:t>
              </a:r>
              <a:r>
                <a:rPr lang="en-US" dirty="0" smtClean="0">
                  <a:latin typeface="Brush Script MT" panose="03060802040406070304" pitchFamily="66" charset="0"/>
                  <a:ea typeface="Symbol" charset="2"/>
                  <a:cs typeface="Symbol" charset="2"/>
                  <a:sym typeface="Symbol"/>
                </a:rPr>
                <a:t>M</a:t>
              </a:r>
              <a:r>
                <a:rPr lang="en-US" dirty="0" smtClean="0">
                  <a:latin typeface="Chalkboard"/>
                  <a:sym typeface="Symbol"/>
                </a:rPr>
                <a:t>, c  </a:t>
              </a:r>
              <a:r>
                <a:rPr lang="en-US" dirty="0" smtClean="0">
                  <a:latin typeface="Brush Script MT" panose="03060802040406070304" pitchFamily="66" charset="0"/>
                  <a:sym typeface="Symbol"/>
                </a:rPr>
                <a:t>C</a:t>
              </a:r>
              <a:r>
                <a:rPr lang="en-US" dirty="0" smtClean="0">
                  <a:latin typeface="Chalkboard"/>
                  <a:sym typeface="Symbol"/>
                </a:rPr>
                <a:t>  </a:t>
              </a:r>
              <a:r>
                <a:rPr lang="en-US" dirty="0" smtClean="0">
                  <a:latin typeface="Chalkboard"/>
                </a:rPr>
                <a:t> </a:t>
              </a:r>
            </a:p>
          </p:txBody>
        </p:sp>
        <p:sp>
          <p:nvSpPr>
            <p:cNvPr id="33" name="Rectangle 32"/>
            <p:cNvSpPr/>
            <p:nvPr/>
          </p:nvSpPr>
          <p:spPr>
            <a:xfrm>
              <a:off x="251520" y="4819799"/>
              <a:ext cx="8208912" cy="369332"/>
            </a:xfrm>
            <a:prstGeom prst="rect">
              <a:avLst/>
            </a:prstGeom>
            <a:grpFill/>
          </p:spPr>
          <p:txBody>
            <a:bodyPr wrap="square">
              <a:spAutoFit/>
            </a:bodyPr>
            <a:lstStyle/>
            <a:p>
              <a:r>
                <a:rPr lang="en-US" dirty="0" smtClean="0">
                  <a:latin typeface="Chalkboard"/>
                </a:rPr>
                <a:t>Interpretation : probability distribution of cipher-text is </a:t>
              </a:r>
              <a:r>
                <a:rPr lang="en-US" dirty="0" smtClean="0">
                  <a:solidFill>
                    <a:srgbClr val="0000FF"/>
                  </a:solidFill>
                  <a:latin typeface="Chalkboard"/>
                </a:rPr>
                <a:t>independent</a:t>
              </a:r>
              <a:r>
                <a:rPr lang="en-US" dirty="0" smtClean="0">
                  <a:latin typeface="Chalkboard"/>
                </a:rPr>
                <a:t> of plain-text</a:t>
              </a:r>
              <a:endParaRPr lang="en-IN" dirty="0">
                <a:latin typeface="Chalkboard"/>
              </a:endParaRPr>
            </a:p>
          </p:txBody>
        </p:sp>
      </p:grpSp>
      <p:cxnSp>
        <p:nvCxnSpPr>
          <p:cNvPr id="6" name="Straight Arrow Connector 5"/>
          <p:cNvCxnSpPr/>
          <p:nvPr/>
        </p:nvCxnSpPr>
        <p:spPr>
          <a:xfrm>
            <a:off x="4139952" y="3284984"/>
            <a:ext cx="0" cy="864096"/>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5148064" y="3284984"/>
            <a:ext cx="0" cy="864096"/>
          </a:xfrm>
          <a:prstGeom prst="straightConnector1">
            <a:avLst/>
          </a:prstGeom>
          <a:ln>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1619672" y="3183359"/>
            <a:ext cx="6192688" cy="1005499"/>
            <a:chOff x="7956376" y="2276872"/>
            <a:chExt cx="7056784" cy="4392488"/>
          </a:xfrm>
        </p:grpSpPr>
        <p:sp>
          <p:nvSpPr>
            <p:cNvPr id="5" name="Oval 4"/>
            <p:cNvSpPr/>
            <p:nvPr/>
          </p:nvSpPr>
          <p:spPr>
            <a:xfrm>
              <a:off x="7956376" y="2276872"/>
              <a:ext cx="7056784" cy="4392488"/>
            </a:xfrm>
            <a:prstGeom prst="ellips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a:endParaRPr>
            </a:p>
          </p:txBody>
        </p:sp>
        <p:sp>
          <p:nvSpPr>
            <p:cNvPr id="15" name="Text Box 7"/>
            <p:cNvSpPr txBox="1">
              <a:spLocks noChangeArrowheads="1"/>
            </p:cNvSpPr>
            <p:nvPr/>
          </p:nvSpPr>
          <p:spPr bwMode="auto">
            <a:xfrm>
              <a:off x="8820472" y="3174068"/>
              <a:ext cx="5700355" cy="2858558"/>
            </a:xfrm>
            <a:prstGeom prst="rect">
              <a:avLst/>
            </a:prstGeom>
            <a:noFill/>
            <a:ln w="9525">
              <a:noFill/>
              <a:miter lim="800000"/>
              <a:headEnd/>
              <a:tailEnd/>
            </a:ln>
          </p:spPr>
          <p:txBody>
            <a:bodyPr wrap="square">
              <a:spAutoFit/>
            </a:bodyPr>
            <a:lstStyle/>
            <a:p>
              <a:pPr algn="ctr">
                <a:spcBef>
                  <a:spcPct val="50000"/>
                </a:spcBef>
              </a:pPr>
              <a:r>
                <a:rPr lang="en-US" dirty="0" smtClean="0">
                  <a:latin typeface="Chalkboard"/>
                </a:rPr>
                <a:t>The equivalence holds for </a:t>
              </a:r>
              <a:r>
                <a:rPr lang="en-US" dirty="0" smtClean="0">
                  <a:solidFill>
                    <a:srgbClr val="0000FF"/>
                  </a:solidFill>
                  <a:latin typeface="Chalkboard"/>
                </a:rPr>
                <a:t>any probability distribution </a:t>
              </a:r>
              <a:r>
                <a:rPr lang="en-US" dirty="0" smtClean="0">
                  <a:latin typeface="Chalkboard"/>
                </a:rPr>
                <a:t>over </a:t>
              </a:r>
              <a:r>
                <a:rPr lang="en-US" dirty="0" smtClean="0">
                  <a:latin typeface="Brush Script MT" panose="03060802040406070304" pitchFamily="66" charset="0"/>
                  <a:ea typeface="Symbol" charset="2"/>
                  <a:cs typeface="Symbol" charset="2"/>
                  <a:sym typeface="Symbol"/>
                </a:rPr>
                <a:t>M</a:t>
              </a:r>
              <a:endParaRPr lang="en-US" dirty="0" smtClean="0">
                <a:latin typeface="Brush Script MT" panose="03060802040406070304" pitchFamily="66" charset="0"/>
              </a:endParaRPr>
            </a:p>
          </p:txBody>
        </p:sp>
      </p:grpSp>
    </p:spTree>
    <p:extLst>
      <p:ext uri="{BB962C8B-B14F-4D97-AF65-F5344CB8AC3E}">
        <p14:creationId xmlns:p14="http://schemas.microsoft.com/office/powerpoint/2010/main" val="350536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052736"/>
            <a:ext cx="9144000" cy="158417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p:cNvSpPr txBox="1">
            <a:spLocks noChangeArrowheads="1"/>
          </p:cNvSpPr>
          <p:nvPr/>
        </p:nvSpPr>
        <p:spPr>
          <a:xfrm>
            <a:off x="-108520" y="33910"/>
            <a:ext cx="8928992" cy="1018826"/>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Shannon’s Theorem</a:t>
            </a:r>
          </a:p>
        </p:txBody>
      </p:sp>
      <p:sp>
        <p:nvSpPr>
          <p:cNvPr id="19" name="Text Box 7"/>
          <p:cNvSpPr txBox="1">
            <a:spLocks noChangeArrowheads="1"/>
          </p:cNvSpPr>
          <p:nvPr/>
        </p:nvSpPr>
        <p:spPr bwMode="auto">
          <a:xfrm>
            <a:off x="179512" y="1052736"/>
            <a:ext cx="8964488" cy="646331"/>
          </a:xfrm>
          <a:prstGeom prst="rect">
            <a:avLst/>
          </a:prstGeom>
          <a:noFill/>
          <a:ln w="9525">
            <a:noFill/>
            <a:miter lim="800000"/>
            <a:headEnd/>
            <a:tailEnd/>
          </a:ln>
        </p:spPr>
        <p:txBody>
          <a:bodyPr wrap="square">
            <a:spAutoFit/>
          </a:bodyPr>
          <a:lstStyle/>
          <a:p>
            <a:pPr>
              <a:spcBef>
                <a:spcPct val="50000"/>
              </a:spcBef>
            </a:pPr>
            <a:r>
              <a:rPr lang="en-US" dirty="0" smtClean="0">
                <a:latin typeface="Chalkboard" charset="0"/>
                <a:ea typeface="Chalkboard" charset="0"/>
                <a:cs typeface="Chalkboard" charset="0"/>
              </a:rPr>
              <a:t>Theorem: A scheme (Gen, </a:t>
            </a:r>
            <a:r>
              <a:rPr lang="en-US" dirty="0" err="1" smtClean="0">
                <a:latin typeface="Chalkboard" charset="0"/>
                <a:ea typeface="Chalkboard" charset="0"/>
                <a:cs typeface="Chalkboard" charset="0"/>
              </a:rPr>
              <a:t>Enc</a:t>
            </a:r>
            <a:r>
              <a:rPr lang="en-US" dirty="0" smtClean="0">
                <a:latin typeface="Chalkboard" charset="0"/>
                <a:ea typeface="Chalkboard" charset="0"/>
                <a:cs typeface="Chalkboard" charset="0"/>
              </a:rPr>
              <a:t>, Dec) with </a:t>
            </a:r>
            <a:r>
              <a:rPr lang="en-US" dirty="0">
                <a:latin typeface="Chalkboard" charset="0"/>
                <a:ea typeface="Chalkboard" charset="0"/>
                <a:cs typeface="Chalkboard" charset="0"/>
              </a:rPr>
              <a:t>| </a:t>
            </a:r>
            <a:r>
              <a:rPr lang="en-US" dirty="0">
                <a:latin typeface="Brush Script MT" charset="0"/>
                <a:ea typeface="Brush Script MT" charset="0"/>
                <a:cs typeface="Brush Script MT" charset="0"/>
              </a:rPr>
              <a:t>K </a:t>
            </a:r>
            <a:r>
              <a:rPr lang="en-US" dirty="0">
                <a:latin typeface="Chalkboard" charset="0"/>
                <a:ea typeface="Chalkboard" charset="0"/>
                <a:cs typeface="Chalkboard" charset="0"/>
              </a:rPr>
              <a:t>| </a:t>
            </a:r>
            <a:r>
              <a:rPr lang="en-US" dirty="0" smtClean="0">
                <a:latin typeface="Chalkboard" charset="0"/>
                <a:ea typeface="Chalkboard" charset="0"/>
                <a:cs typeface="Chalkboard" charset="0"/>
                <a:sym typeface="Symbol"/>
              </a:rPr>
              <a:t>= </a:t>
            </a:r>
            <a:r>
              <a:rPr lang="en-US" dirty="0">
                <a:latin typeface="Chalkboard" charset="0"/>
                <a:ea typeface="Chalkboard" charset="0"/>
                <a:cs typeface="Chalkboard" charset="0"/>
                <a:sym typeface="Symbol"/>
              </a:rPr>
              <a:t>| </a:t>
            </a:r>
            <a:r>
              <a:rPr lang="en-US" dirty="0">
                <a:latin typeface="Brush Script MT" charset="0"/>
                <a:ea typeface="Brush Script MT" charset="0"/>
                <a:cs typeface="Brush Script MT" charset="0"/>
                <a:sym typeface="Symbol"/>
              </a:rPr>
              <a:t>M </a:t>
            </a:r>
            <a:r>
              <a:rPr lang="en-US" dirty="0" smtClean="0">
                <a:latin typeface="Chalkboard" charset="0"/>
                <a:ea typeface="Chalkboard" charset="0"/>
                <a:cs typeface="Chalkboard" charset="0"/>
                <a:sym typeface="Symbol"/>
              </a:rPr>
              <a:t>| = | </a:t>
            </a:r>
            <a:r>
              <a:rPr lang="en-US" dirty="0" smtClean="0">
                <a:latin typeface="Brush Script MT" charset="0"/>
                <a:ea typeface="Brush Script MT" charset="0"/>
                <a:cs typeface="Brush Script MT" charset="0"/>
                <a:sym typeface="Symbol"/>
              </a:rPr>
              <a:t>C </a:t>
            </a:r>
            <a:r>
              <a:rPr lang="en-US" dirty="0" smtClean="0">
                <a:latin typeface="Chalkboard" charset="0"/>
                <a:ea typeface="Chalkboard" charset="0"/>
                <a:cs typeface="Chalkboard" charset="0"/>
                <a:sym typeface="Symbol"/>
              </a:rPr>
              <a:t>|</a:t>
            </a:r>
            <a:r>
              <a:rPr lang="en-US" dirty="0" smtClean="0">
                <a:latin typeface="Chalkboard" charset="0"/>
                <a:ea typeface="Chalkboard" charset="0"/>
                <a:cs typeface="Chalkboard" charset="0"/>
              </a:rPr>
              <a:t>  is perfectly secure if and only if</a:t>
            </a:r>
            <a:endParaRPr lang="en-US" baseline="-25000" dirty="0" smtClean="0">
              <a:solidFill>
                <a:srgbClr val="0000FF"/>
              </a:solidFill>
              <a:latin typeface="Chalkboard" charset="0"/>
              <a:ea typeface="Chalkboard" charset="0"/>
              <a:cs typeface="Chalkboard" charset="0"/>
            </a:endParaRPr>
          </a:p>
        </p:txBody>
      </p:sp>
      <p:sp>
        <p:nvSpPr>
          <p:cNvPr id="2" name="Rectangle 1"/>
          <p:cNvSpPr/>
          <p:nvPr/>
        </p:nvSpPr>
        <p:spPr>
          <a:xfrm>
            <a:off x="467544" y="1844824"/>
            <a:ext cx="6139758" cy="369332"/>
          </a:xfrm>
          <a:prstGeom prst="rect">
            <a:avLst/>
          </a:prstGeom>
        </p:spPr>
        <p:txBody>
          <a:bodyPr wrap="none">
            <a:spAutoFit/>
          </a:bodyPr>
          <a:lstStyle/>
          <a:p>
            <a:r>
              <a:rPr lang="en-US" dirty="0" smtClean="0">
                <a:latin typeface="Chalkboard" charset="0"/>
                <a:ea typeface="Chalkboard" charset="0"/>
                <a:cs typeface="Chalkboard" charset="0"/>
              </a:rPr>
              <a:t>(</a:t>
            </a:r>
            <a:r>
              <a:rPr lang="en-US" dirty="0" err="1" smtClean="0">
                <a:latin typeface="Chalkboard" charset="0"/>
                <a:ea typeface="Chalkboard" charset="0"/>
                <a:cs typeface="Chalkboard" charset="0"/>
              </a:rPr>
              <a:t>i</a:t>
            </a:r>
            <a:r>
              <a:rPr lang="en-US" dirty="0" smtClean="0">
                <a:latin typeface="Chalkboard" charset="0"/>
                <a:ea typeface="Chalkboard" charset="0"/>
                <a:cs typeface="Chalkboard" charset="0"/>
              </a:rPr>
              <a:t>) Every key k is chosen with probability </a:t>
            </a:r>
            <a:r>
              <a:rPr lang="en-US" b="1" dirty="0" smtClean="0">
                <a:latin typeface="Chalkboard" charset="0"/>
                <a:ea typeface="Chalkboard" charset="0"/>
                <a:cs typeface="Chalkboard" charset="0"/>
              </a:rPr>
              <a:t>1/</a:t>
            </a:r>
            <a:r>
              <a:rPr lang="en-US" b="1" dirty="0">
                <a:latin typeface="Chalkboard" charset="0"/>
                <a:ea typeface="Chalkboard" charset="0"/>
                <a:cs typeface="Chalkboard" charset="0"/>
              </a:rPr>
              <a:t> | </a:t>
            </a:r>
            <a:r>
              <a:rPr lang="en-US" b="1" dirty="0">
                <a:latin typeface="Brush Script MT" charset="0"/>
                <a:ea typeface="Brush Script MT" charset="0"/>
                <a:cs typeface="Brush Script MT" charset="0"/>
              </a:rPr>
              <a:t>K </a:t>
            </a:r>
            <a:r>
              <a:rPr lang="en-US" b="1" dirty="0">
                <a:latin typeface="Chalkboard" charset="0"/>
                <a:ea typeface="Chalkboard" charset="0"/>
                <a:cs typeface="Chalkboard" charset="0"/>
              </a:rPr>
              <a:t>|</a:t>
            </a:r>
            <a:r>
              <a:rPr lang="en-US" dirty="0" smtClean="0">
                <a:latin typeface="Chalkboard" charset="0"/>
                <a:ea typeface="Chalkboard" charset="0"/>
                <a:cs typeface="Chalkboard" charset="0"/>
              </a:rPr>
              <a:t> by Gen.</a:t>
            </a:r>
            <a:endParaRPr lang="en-US" dirty="0"/>
          </a:p>
        </p:txBody>
      </p:sp>
      <p:sp>
        <p:nvSpPr>
          <p:cNvPr id="25" name="Rectangle 24"/>
          <p:cNvSpPr/>
          <p:nvPr/>
        </p:nvSpPr>
        <p:spPr>
          <a:xfrm>
            <a:off x="477411" y="2267580"/>
            <a:ext cx="8597097" cy="369332"/>
          </a:xfrm>
          <a:prstGeom prst="rect">
            <a:avLst/>
          </a:prstGeom>
        </p:spPr>
        <p:txBody>
          <a:bodyPr wrap="none">
            <a:spAutoFit/>
          </a:bodyPr>
          <a:lstStyle/>
          <a:p>
            <a:r>
              <a:rPr lang="en-US" dirty="0" smtClean="0">
                <a:latin typeface="Chalkboard" charset="0"/>
                <a:ea typeface="Chalkboard" charset="0"/>
                <a:cs typeface="Chalkboard" charset="0"/>
              </a:rPr>
              <a:t>(ii) For every m in </a:t>
            </a:r>
            <a:r>
              <a:rPr lang="en-US" dirty="0">
                <a:latin typeface="Brush Script MT" charset="0"/>
                <a:ea typeface="Brush Script MT" charset="0"/>
                <a:cs typeface="Brush Script MT" charset="0"/>
                <a:sym typeface="Symbol"/>
              </a:rPr>
              <a:t>M </a:t>
            </a:r>
            <a:r>
              <a:rPr lang="en-US" dirty="0" smtClean="0">
                <a:latin typeface="Brush Script MT" charset="0"/>
                <a:ea typeface="Brush Script MT" charset="0"/>
                <a:cs typeface="Brush Script MT" charset="0"/>
                <a:sym typeface="Symbol"/>
              </a:rPr>
              <a:t> </a:t>
            </a:r>
            <a:r>
              <a:rPr lang="en-US" dirty="0" smtClean="0">
                <a:latin typeface="Chalkboard" charset="0"/>
                <a:ea typeface="Chalkboard" charset="0"/>
                <a:cs typeface="Chalkboard" charset="0"/>
                <a:sym typeface="Symbol"/>
              </a:rPr>
              <a:t>and every c in </a:t>
            </a:r>
            <a:r>
              <a:rPr lang="en-US" dirty="0" smtClean="0">
                <a:latin typeface="Brush Script MT" charset="0"/>
                <a:ea typeface="Brush Script MT" charset="0"/>
                <a:cs typeface="Brush Script MT" charset="0"/>
                <a:sym typeface="Symbol"/>
              </a:rPr>
              <a:t>C,  </a:t>
            </a:r>
            <a:r>
              <a:rPr lang="en-US" dirty="0" smtClean="0">
                <a:latin typeface="Chalkboard" charset="0"/>
                <a:ea typeface="Chalkboard" charset="0"/>
                <a:cs typeface="Chalkboard" charset="0"/>
                <a:sym typeface="Symbol"/>
              </a:rPr>
              <a:t>there is a </a:t>
            </a:r>
            <a:r>
              <a:rPr lang="en-US" b="1" dirty="0" smtClean="0">
                <a:latin typeface="Chalkboard" charset="0"/>
                <a:ea typeface="Chalkboard" charset="0"/>
                <a:cs typeface="Chalkboard" charset="0"/>
                <a:sym typeface="Symbol"/>
              </a:rPr>
              <a:t>unique</a:t>
            </a:r>
            <a:r>
              <a:rPr lang="en-US" dirty="0" smtClean="0">
                <a:latin typeface="Chalkboard" charset="0"/>
                <a:ea typeface="Chalkboard" charset="0"/>
                <a:cs typeface="Chalkboard" charset="0"/>
                <a:sym typeface="Symbol"/>
              </a:rPr>
              <a:t> </a:t>
            </a:r>
            <a:r>
              <a:rPr lang="en-US" dirty="0" smtClean="0">
                <a:latin typeface="Chalkboard" charset="0"/>
                <a:ea typeface="Chalkboard" charset="0"/>
                <a:cs typeface="Chalkboard" charset="0"/>
              </a:rPr>
              <a:t>key k </a:t>
            </a:r>
            <a:r>
              <a:rPr lang="en-US" dirty="0" err="1" smtClean="0">
                <a:latin typeface="Chalkboard" charset="0"/>
                <a:ea typeface="Chalkboard" charset="0"/>
                <a:cs typeface="Chalkboard" charset="0"/>
              </a:rPr>
              <a:t>s.t.</a:t>
            </a:r>
            <a:r>
              <a:rPr lang="en-US" dirty="0" smtClean="0">
                <a:latin typeface="Chalkboard" charset="0"/>
                <a:ea typeface="Chalkboard" charset="0"/>
                <a:cs typeface="Chalkboard" charset="0"/>
              </a:rPr>
              <a:t>  </a:t>
            </a:r>
            <a:r>
              <a:rPr lang="en-US" dirty="0" err="1" smtClean="0">
                <a:latin typeface="Chalkboard" charset="0"/>
                <a:ea typeface="Chalkboard" charset="0"/>
                <a:cs typeface="Chalkboard" charset="0"/>
              </a:rPr>
              <a:t>Enc</a:t>
            </a:r>
            <a:r>
              <a:rPr lang="en-US" baseline="-25000" dirty="0" err="1" smtClean="0">
                <a:latin typeface="Chalkboard" charset="0"/>
                <a:ea typeface="Chalkboard" charset="0"/>
                <a:cs typeface="Chalkboard" charset="0"/>
              </a:rPr>
              <a:t>k</a:t>
            </a:r>
            <a:r>
              <a:rPr lang="en-US" dirty="0" smtClean="0">
                <a:latin typeface="Chalkboard" charset="0"/>
                <a:ea typeface="Chalkboard" charset="0"/>
                <a:cs typeface="Chalkboard" charset="0"/>
              </a:rPr>
              <a:t>(m) = c.</a:t>
            </a:r>
            <a:endParaRPr lang="en-US" dirty="0"/>
          </a:p>
        </p:txBody>
      </p:sp>
      <p:sp>
        <p:nvSpPr>
          <p:cNvPr id="26" name="Rectangle 25"/>
          <p:cNvSpPr/>
          <p:nvPr/>
        </p:nvSpPr>
        <p:spPr>
          <a:xfrm>
            <a:off x="217100" y="2987660"/>
            <a:ext cx="4639475" cy="369332"/>
          </a:xfrm>
          <a:prstGeom prst="rect">
            <a:avLst/>
          </a:prstGeom>
        </p:spPr>
        <p:txBody>
          <a:bodyPr wrap="none">
            <a:spAutoFit/>
          </a:bodyPr>
          <a:lstStyle/>
          <a:p>
            <a:r>
              <a:rPr lang="en-US" dirty="0">
                <a:latin typeface="Chalkboard" charset="0"/>
                <a:ea typeface="Chalkboard" charset="0"/>
                <a:cs typeface="Chalkboard" charset="0"/>
              </a:rPr>
              <a:t>Why the assumption | </a:t>
            </a:r>
            <a:r>
              <a:rPr lang="en-US" dirty="0">
                <a:latin typeface="Brush Script MT" charset="0"/>
                <a:ea typeface="Brush Script MT" charset="0"/>
                <a:cs typeface="Brush Script MT" charset="0"/>
              </a:rPr>
              <a:t>K </a:t>
            </a:r>
            <a:r>
              <a:rPr lang="en-US" dirty="0">
                <a:latin typeface="Chalkboard" charset="0"/>
                <a:ea typeface="Chalkboard" charset="0"/>
                <a:cs typeface="Chalkboard" charset="0"/>
              </a:rPr>
              <a:t>| </a:t>
            </a:r>
            <a:r>
              <a:rPr lang="en-US" dirty="0">
                <a:latin typeface="Chalkboard" charset="0"/>
                <a:ea typeface="Chalkboard" charset="0"/>
                <a:cs typeface="Chalkboard" charset="0"/>
                <a:sym typeface="Symbol"/>
              </a:rPr>
              <a:t>= | </a:t>
            </a:r>
            <a:r>
              <a:rPr lang="en-US" dirty="0">
                <a:latin typeface="Brush Script MT" charset="0"/>
                <a:ea typeface="Brush Script MT" charset="0"/>
                <a:cs typeface="Brush Script MT" charset="0"/>
                <a:sym typeface="Symbol"/>
              </a:rPr>
              <a:t>M </a:t>
            </a:r>
            <a:r>
              <a:rPr lang="en-US" dirty="0">
                <a:latin typeface="Chalkboard" charset="0"/>
                <a:ea typeface="Chalkboard" charset="0"/>
                <a:cs typeface="Chalkboard" charset="0"/>
                <a:sym typeface="Symbol"/>
              </a:rPr>
              <a:t>| = | </a:t>
            </a:r>
            <a:r>
              <a:rPr lang="en-US" dirty="0">
                <a:latin typeface="Brush Script MT" charset="0"/>
                <a:ea typeface="Brush Script MT" charset="0"/>
                <a:cs typeface="Brush Script MT" charset="0"/>
                <a:sym typeface="Symbol"/>
              </a:rPr>
              <a:t>C </a:t>
            </a:r>
            <a:r>
              <a:rPr lang="en-US" dirty="0">
                <a:latin typeface="Chalkboard" charset="0"/>
                <a:ea typeface="Chalkboard" charset="0"/>
                <a:cs typeface="Chalkboard" charset="0"/>
                <a:sym typeface="Symbol"/>
              </a:rPr>
              <a:t>| </a:t>
            </a:r>
            <a:r>
              <a:rPr lang="en-US" dirty="0" smtClean="0">
                <a:latin typeface="Chalkboard" charset="0"/>
                <a:ea typeface="Chalkboard" charset="0"/>
                <a:cs typeface="Chalkboard" charset="0"/>
                <a:sym typeface="Symbol"/>
              </a:rPr>
              <a:t>? </a:t>
            </a:r>
            <a:r>
              <a:rPr lang="en-US" dirty="0" smtClean="0">
                <a:latin typeface="Chalkboard" charset="0"/>
                <a:ea typeface="Chalkboard" charset="0"/>
                <a:cs typeface="Chalkboard" charset="0"/>
              </a:rPr>
              <a:t> </a:t>
            </a:r>
            <a:endParaRPr lang="en-US" dirty="0"/>
          </a:p>
        </p:txBody>
      </p:sp>
      <mc:AlternateContent xmlns:mc="http://schemas.openxmlformats.org/markup-compatibility/2006" xmlns:a14="http://schemas.microsoft.com/office/drawing/2010/main">
        <mc:Choice Requires="a14">
          <p:sp>
            <p:nvSpPr>
              <p:cNvPr id="28" name="Rectangle 27"/>
              <p:cNvSpPr/>
              <p:nvPr/>
            </p:nvSpPr>
            <p:spPr>
              <a:xfrm>
                <a:off x="580597" y="3419708"/>
                <a:ext cx="4818435" cy="369332"/>
              </a:xfrm>
              <a:prstGeom prst="rect">
                <a:avLst/>
              </a:prstGeom>
            </p:spPr>
            <p:txBody>
              <a:bodyPr wrap="none">
                <a:spAutoFit/>
              </a:bodyPr>
              <a:lstStyle/>
              <a:p>
                <a:r>
                  <a:rPr lang="en-US" dirty="0" smtClean="0">
                    <a:latin typeface="Chalkboard" charset="0"/>
                    <a:ea typeface="Chalkboard" charset="0"/>
                    <a:cs typeface="Chalkboard" charset="0"/>
                  </a:rPr>
                  <a:t>For perfectly secure scheme:   | </a:t>
                </a:r>
                <a:r>
                  <a:rPr lang="en-US" dirty="0" smtClean="0">
                    <a:latin typeface="Brush Script MT" charset="0"/>
                    <a:ea typeface="Brush Script MT" charset="0"/>
                    <a:cs typeface="Brush Script MT" charset="0"/>
                  </a:rPr>
                  <a:t>K </a:t>
                </a:r>
                <a:r>
                  <a:rPr lang="en-US" dirty="0">
                    <a:latin typeface="Chalkboard" charset="0"/>
                    <a:ea typeface="Chalkboard" charset="0"/>
                    <a:cs typeface="Chalkboard" charset="0"/>
                  </a:rPr>
                  <a:t>| </a:t>
                </a:r>
                <a14:m>
                  <m:oMath xmlns:m="http://schemas.openxmlformats.org/officeDocument/2006/math">
                    <m:r>
                      <a:rPr lang="en-US" i="1" smtClean="0">
                        <a:latin typeface="Cambria Math" charset="0"/>
                        <a:ea typeface="Cambria Math" charset="0"/>
                        <a:cs typeface="Cambria Math" charset="0"/>
                      </a:rPr>
                      <m:t>≥</m:t>
                    </m:r>
                  </m:oMath>
                </a14:m>
                <a:r>
                  <a:rPr lang="en-US" dirty="0" smtClean="0">
                    <a:latin typeface="Chalkboard" charset="0"/>
                    <a:ea typeface="Chalkboard" charset="0"/>
                    <a:cs typeface="Chalkboard" charset="0"/>
                    <a:sym typeface="Symbol"/>
                  </a:rPr>
                  <a:t> </a:t>
                </a:r>
                <a:r>
                  <a:rPr lang="en-US" dirty="0">
                    <a:latin typeface="Chalkboard" charset="0"/>
                    <a:ea typeface="Chalkboard" charset="0"/>
                    <a:cs typeface="Chalkboard" charset="0"/>
                    <a:sym typeface="Symbol"/>
                  </a:rPr>
                  <a:t>| </a:t>
                </a:r>
                <a:r>
                  <a:rPr lang="en-US" dirty="0">
                    <a:latin typeface="Brush Script MT" charset="0"/>
                    <a:ea typeface="Brush Script MT" charset="0"/>
                    <a:cs typeface="Brush Script MT" charset="0"/>
                    <a:sym typeface="Symbol"/>
                  </a:rPr>
                  <a:t>M </a:t>
                </a:r>
                <a:r>
                  <a:rPr lang="en-US" dirty="0">
                    <a:latin typeface="Chalkboard" charset="0"/>
                    <a:ea typeface="Chalkboard" charset="0"/>
                    <a:cs typeface="Chalkboard" charset="0"/>
                    <a:sym typeface="Symbol"/>
                  </a:rPr>
                  <a:t>|</a:t>
                </a:r>
                <a:r>
                  <a:rPr lang="en-US" dirty="0" smtClean="0">
                    <a:latin typeface="Chalkboard" charset="0"/>
                    <a:ea typeface="Chalkboard" charset="0"/>
                    <a:cs typeface="Chalkboard" charset="0"/>
                  </a:rPr>
                  <a:t> </a:t>
                </a:r>
                <a:endParaRPr lang="en-US" dirty="0"/>
              </a:p>
            </p:txBody>
          </p:sp>
        </mc:Choice>
        <mc:Fallback xmlns="">
          <p:sp>
            <p:nvSpPr>
              <p:cNvPr id="28" name="Rectangle 27"/>
              <p:cNvSpPr>
                <a:spLocks noRot="1" noChangeAspect="1" noMove="1" noResize="1" noEditPoints="1" noAdjustHandles="1" noChangeArrowheads="1" noChangeShapeType="1" noTextEdit="1"/>
              </p:cNvSpPr>
              <p:nvPr/>
            </p:nvSpPr>
            <p:spPr>
              <a:xfrm>
                <a:off x="580597" y="3419708"/>
                <a:ext cx="4818435" cy="369332"/>
              </a:xfrm>
              <a:prstGeom prst="rect">
                <a:avLst/>
              </a:prstGeom>
              <a:blipFill rotWithShape="0">
                <a:blip r:embed="rId3"/>
                <a:stretch>
                  <a:fillRect l="-1011" t="-11475" b="-2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563660" y="3933056"/>
                <a:ext cx="4080348" cy="369332"/>
              </a:xfrm>
              <a:prstGeom prst="rect">
                <a:avLst/>
              </a:prstGeom>
            </p:spPr>
            <p:txBody>
              <a:bodyPr wrap="none">
                <a:spAutoFit/>
              </a:bodyPr>
              <a:lstStyle/>
              <a:p>
                <a:r>
                  <a:rPr lang="en-US" dirty="0" smtClean="0">
                    <a:latin typeface="Chalkboard" charset="0"/>
                    <a:ea typeface="Chalkboard" charset="0"/>
                    <a:cs typeface="Chalkboard" charset="0"/>
                  </a:rPr>
                  <a:t>For correctness to hold: | </a:t>
                </a:r>
                <a:r>
                  <a:rPr lang="en-US" dirty="0">
                    <a:latin typeface="Brush Script MT" charset="0"/>
                    <a:ea typeface="Brush Script MT" charset="0"/>
                    <a:cs typeface="Brush Script MT" charset="0"/>
                  </a:rPr>
                  <a:t>C</a:t>
                </a:r>
                <a:r>
                  <a:rPr lang="en-US" dirty="0" smtClean="0">
                    <a:latin typeface="Brush Script MT" charset="0"/>
                    <a:ea typeface="Brush Script MT" charset="0"/>
                    <a:cs typeface="Brush Script MT" charset="0"/>
                  </a:rPr>
                  <a:t> </a:t>
                </a:r>
                <a:r>
                  <a:rPr lang="en-US" dirty="0">
                    <a:latin typeface="Chalkboard" charset="0"/>
                    <a:ea typeface="Chalkboard" charset="0"/>
                    <a:cs typeface="Chalkboard" charset="0"/>
                  </a:rPr>
                  <a:t>| </a:t>
                </a:r>
                <a14:m>
                  <m:oMath xmlns:m="http://schemas.openxmlformats.org/officeDocument/2006/math">
                    <m:r>
                      <a:rPr lang="en-US" i="1" smtClean="0">
                        <a:latin typeface="Cambria Math" charset="0"/>
                        <a:ea typeface="Cambria Math" charset="0"/>
                        <a:cs typeface="Cambria Math" charset="0"/>
                      </a:rPr>
                      <m:t>≥</m:t>
                    </m:r>
                  </m:oMath>
                </a14:m>
                <a:r>
                  <a:rPr lang="en-US" dirty="0" smtClean="0">
                    <a:latin typeface="Chalkboard" charset="0"/>
                    <a:ea typeface="Chalkboard" charset="0"/>
                    <a:cs typeface="Chalkboard" charset="0"/>
                    <a:sym typeface="Symbol"/>
                  </a:rPr>
                  <a:t> </a:t>
                </a:r>
                <a:r>
                  <a:rPr lang="en-US" dirty="0">
                    <a:latin typeface="Chalkboard" charset="0"/>
                    <a:ea typeface="Chalkboard" charset="0"/>
                    <a:cs typeface="Chalkboard" charset="0"/>
                    <a:sym typeface="Symbol"/>
                  </a:rPr>
                  <a:t>| </a:t>
                </a:r>
                <a:r>
                  <a:rPr lang="en-US" dirty="0">
                    <a:latin typeface="Brush Script MT" charset="0"/>
                    <a:ea typeface="Brush Script MT" charset="0"/>
                    <a:cs typeface="Brush Script MT" charset="0"/>
                    <a:sym typeface="Symbol"/>
                  </a:rPr>
                  <a:t>M </a:t>
                </a:r>
                <a:r>
                  <a:rPr lang="en-US" dirty="0">
                    <a:latin typeface="Chalkboard" charset="0"/>
                    <a:ea typeface="Chalkboard" charset="0"/>
                    <a:cs typeface="Chalkboard" charset="0"/>
                    <a:sym typeface="Symbol"/>
                  </a:rPr>
                  <a:t>|</a:t>
                </a:r>
                <a:r>
                  <a:rPr lang="en-US" dirty="0" smtClean="0">
                    <a:latin typeface="Chalkboard" charset="0"/>
                    <a:ea typeface="Chalkboard" charset="0"/>
                    <a:cs typeface="Chalkboard" charset="0"/>
                  </a:rPr>
                  <a:t> </a:t>
                </a:r>
                <a:endParaRPr lang="en-US" dirty="0"/>
              </a:p>
            </p:txBody>
          </p:sp>
        </mc:Choice>
        <mc:Fallback xmlns="">
          <p:sp>
            <p:nvSpPr>
              <p:cNvPr id="29" name="Rectangle 28"/>
              <p:cNvSpPr>
                <a:spLocks noRot="1" noChangeAspect="1" noMove="1" noResize="1" noEditPoints="1" noAdjustHandles="1" noChangeArrowheads="1" noChangeShapeType="1" noTextEdit="1"/>
              </p:cNvSpPr>
              <p:nvPr/>
            </p:nvSpPr>
            <p:spPr>
              <a:xfrm>
                <a:off x="563660" y="3933056"/>
                <a:ext cx="4080348" cy="369332"/>
              </a:xfrm>
              <a:prstGeom prst="rect">
                <a:avLst/>
              </a:prstGeom>
              <a:blipFill rotWithShape="0">
                <a:blip r:embed="rId4"/>
                <a:stretch>
                  <a:fillRect l="-1194" t="-9836" b="-26230"/>
                </a:stretch>
              </a:blipFill>
            </p:spPr>
            <p:txBody>
              <a:bodyPr/>
              <a:lstStyle/>
              <a:p>
                <a:r>
                  <a:rPr lang="en-US">
                    <a:noFill/>
                  </a:rPr>
                  <a:t> </a:t>
                </a:r>
              </a:p>
            </p:txBody>
          </p:sp>
        </mc:Fallback>
      </mc:AlternateContent>
      <p:grpSp>
        <p:nvGrpSpPr>
          <p:cNvPr id="30" name="Group 29"/>
          <p:cNvGrpSpPr/>
          <p:nvPr/>
        </p:nvGrpSpPr>
        <p:grpSpPr>
          <a:xfrm>
            <a:off x="6444208" y="4653136"/>
            <a:ext cx="864096" cy="1512168"/>
            <a:chOff x="3995936" y="980728"/>
            <a:chExt cx="864096" cy="1512168"/>
          </a:xfrm>
        </p:grpSpPr>
        <p:sp>
          <p:nvSpPr>
            <p:cNvPr id="31" name="Oval 30"/>
            <p:cNvSpPr/>
            <p:nvPr/>
          </p:nvSpPr>
          <p:spPr>
            <a:xfrm>
              <a:off x="3995936" y="980728"/>
              <a:ext cx="864096" cy="1512168"/>
            </a:xfrm>
            <a:prstGeom prst="ellipse">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Text Box 7"/>
            <p:cNvSpPr txBox="1">
              <a:spLocks noChangeArrowheads="1"/>
            </p:cNvSpPr>
            <p:nvPr/>
          </p:nvSpPr>
          <p:spPr bwMode="auto">
            <a:xfrm>
              <a:off x="4220344" y="1146230"/>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chemeClr val="bg1"/>
                  </a:solidFill>
                </a:rPr>
                <a:t>c</a:t>
              </a:r>
              <a:r>
                <a:rPr lang="en-US" sz="1600" baseline="-25000" dirty="0" smtClean="0">
                  <a:solidFill>
                    <a:schemeClr val="bg1"/>
                  </a:solidFill>
                </a:rPr>
                <a:t>1</a:t>
              </a:r>
            </a:p>
          </p:txBody>
        </p:sp>
        <p:sp>
          <p:nvSpPr>
            <p:cNvPr id="33" name="Text Box 7"/>
            <p:cNvSpPr txBox="1">
              <a:spLocks noChangeArrowheads="1"/>
            </p:cNvSpPr>
            <p:nvPr/>
          </p:nvSpPr>
          <p:spPr bwMode="auto">
            <a:xfrm>
              <a:off x="4220344" y="1506270"/>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chemeClr val="bg1"/>
                  </a:solidFill>
                </a:rPr>
                <a:t>c</a:t>
              </a:r>
              <a:r>
                <a:rPr lang="en-US" sz="1600" baseline="-25000" dirty="0" smtClean="0">
                  <a:solidFill>
                    <a:schemeClr val="bg1"/>
                  </a:solidFill>
                </a:rPr>
                <a:t>2</a:t>
              </a:r>
            </a:p>
          </p:txBody>
        </p:sp>
      </p:grpSp>
      <p:grpSp>
        <p:nvGrpSpPr>
          <p:cNvPr id="34" name="Group 33"/>
          <p:cNvGrpSpPr/>
          <p:nvPr/>
        </p:nvGrpSpPr>
        <p:grpSpPr>
          <a:xfrm>
            <a:off x="1907704" y="4653136"/>
            <a:ext cx="864096" cy="1512168"/>
            <a:chOff x="1907704" y="1628800"/>
            <a:chExt cx="864096" cy="1512168"/>
          </a:xfrm>
        </p:grpSpPr>
        <p:grpSp>
          <p:nvGrpSpPr>
            <p:cNvPr id="35" name="Group 34"/>
            <p:cNvGrpSpPr/>
            <p:nvPr/>
          </p:nvGrpSpPr>
          <p:grpSpPr>
            <a:xfrm>
              <a:off x="1907704" y="1628800"/>
              <a:ext cx="864096" cy="1512168"/>
              <a:chOff x="1979712" y="1196752"/>
              <a:chExt cx="864096" cy="1512168"/>
            </a:xfrm>
          </p:grpSpPr>
          <p:sp>
            <p:nvSpPr>
              <p:cNvPr id="39" name="Oval 38"/>
              <p:cNvSpPr/>
              <p:nvPr/>
            </p:nvSpPr>
            <p:spPr>
              <a:xfrm>
                <a:off x="1979712" y="1196752"/>
                <a:ext cx="864096" cy="151216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Text Box 7"/>
              <p:cNvSpPr txBox="1">
                <a:spLocks noChangeArrowheads="1"/>
              </p:cNvSpPr>
              <p:nvPr/>
            </p:nvSpPr>
            <p:spPr bwMode="auto">
              <a:xfrm>
                <a:off x="2204120" y="1196752"/>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chemeClr val="bg1"/>
                    </a:solidFill>
                  </a:rPr>
                  <a:t>m</a:t>
                </a:r>
                <a:r>
                  <a:rPr lang="en-US" sz="1600" baseline="-25000" dirty="0" smtClean="0">
                    <a:solidFill>
                      <a:schemeClr val="bg1"/>
                    </a:solidFill>
                  </a:rPr>
                  <a:t>1</a:t>
                </a:r>
              </a:p>
            </p:txBody>
          </p:sp>
        </p:grpSp>
        <p:sp>
          <p:nvSpPr>
            <p:cNvPr id="36" name="Text Box 7"/>
            <p:cNvSpPr txBox="1">
              <a:spLocks noChangeArrowheads="1"/>
            </p:cNvSpPr>
            <p:nvPr/>
          </p:nvSpPr>
          <p:spPr bwMode="auto">
            <a:xfrm>
              <a:off x="2123728" y="1957532"/>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chemeClr val="bg1"/>
                  </a:solidFill>
                </a:rPr>
                <a:t>m</a:t>
              </a:r>
              <a:r>
                <a:rPr lang="en-US" sz="1600" baseline="-25000" dirty="0" smtClean="0">
                  <a:solidFill>
                    <a:schemeClr val="bg1"/>
                  </a:solidFill>
                </a:rPr>
                <a:t>2</a:t>
              </a:r>
            </a:p>
          </p:txBody>
        </p:sp>
        <p:sp>
          <p:nvSpPr>
            <p:cNvPr id="37" name="Text Box 7"/>
            <p:cNvSpPr txBox="1">
              <a:spLocks noChangeArrowheads="1"/>
            </p:cNvSpPr>
            <p:nvPr/>
          </p:nvSpPr>
          <p:spPr bwMode="auto">
            <a:xfrm>
              <a:off x="2123728" y="2267050"/>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chemeClr val="bg1"/>
                  </a:solidFill>
                </a:rPr>
                <a:t>m</a:t>
              </a:r>
              <a:r>
                <a:rPr lang="en-US" sz="1600" baseline="-25000" dirty="0" smtClean="0">
                  <a:solidFill>
                    <a:schemeClr val="bg1"/>
                  </a:solidFill>
                </a:rPr>
                <a:t>3</a:t>
              </a:r>
            </a:p>
          </p:txBody>
        </p:sp>
        <p:sp>
          <p:nvSpPr>
            <p:cNvPr id="38" name="Text Box 7"/>
            <p:cNvSpPr txBox="1">
              <a:spLocks noChangeArrowheads="1"/>
            </p:cNvSpPr>
            <p:nvPr/>
          </p:nvSpPr>
          <p:spPr bwMode="auto">
            <a:xfrm>
              <a:off x="2123728" y="2627090"/>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chemeClr val="bg1"/>
                  </a:solidFill>
                </a:rPr>
                <a:t>m</a:t>
              </a:r>
              <a:r>
                <a:rPr lang="en-US" sz="1600" baseline="-25000" dirty="0" smtClean="0">
                  <a:solidFill>
                    <a:schemeClr val="bg1"/>
                  </a:solidFill>
                </a:rPr>
                <a:t>4</a:t>
              </a:r>
            </a:p>
          </p:txBody>
        </p:sp>
      </p:grpSp>
      <p:sp>
        <p:nvSpPr>
          <p:cNvPr id="41" name="Text Box 7"/>
          <p:cNvSpPr txBox="1">
            <a:spLocks noChangeArrowheads="1"/>
          </p:cNvSpPr>
          <p:nvPr/>
        </p:nvSpPr>
        <p:spPr bwMode="auto">
          <a:xfrm>
            <a:off x="6668616" y="5579622"/>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chemeClr val="bg1"/>
                </a:solidFill>
              </a:rPr>
              <a:t>c</a:t>
            </a:r>
            <a:r>
              <a:rPr lang="en-US" sz="1600" baseline="-25000" dirty="0" smtClean="0">
                <a:solidFill>
                  <a:schemeClr val="bg1"/>
                </a:solidFill>
              </a:rPr>
              <a:t>3</a:t>
            </a:r>
          </a:p>
        </p:txBody>
      </p:sp>
      <p:sp>
        <p:nvSpPr>
          <p:cNvPr id="10" name="TextBox 9"/>
          <p:cNvSpPr txBox="1"/>
          <p:nvPr/>
        </p:nvSpPr>
        <p:spPr>
          <a:xfrm>
            <a:off x="4316819" y="5301208"/>
            <a:ext cx="309700" cy="369332"/>
          </a:xfrm>
          <a:prstGeom prst="rect">
            <a:avLst/>
          </a:prstGeom>
          <a:noFill/>
        </p:spPr>
        <p:txBody>
          <a:bodyPr wrap="none" rtlCol="0">
            <a:spAutoFit/>
          </a:bodyPr>
          <a:lstStyle/>
          <a:p>
            <a:r>
              <a:rPr lang="en-US" smtClean="0"/>
              <a:t>k</a:t>
            </a:r>
            <a:endParaRPr lang="en-US"/>
          </a:p>
        </p:txBody>
      </p:sp>
    </p:spTree>
    <p:extLst>
      <p:ext uri="{BB962C8B-B14F-4D97-AF65-F5344CB8AC3E}">
        <p14:creationId xmlns:p14="http://schemas.microsoft.com/office/powerpoint/2010/main" val="153952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p:bldP spid="2" grpId="0"/>
      <p:bldP spid="25" grpId="0"/>
      <p:bldP spid="26" grpId="0"/>
      <p:bldP spid="28" grpId="0"/>
      <p:bldP spid="2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052736"/>
            <a:ext cx="9144000" cy="158417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p:cNvSpPr txBox="1">
            <a:spLocks noChangeArrowheads="1"/>
          </p:cNvSpPr>
          <p:nvPr/>
        </p:nvSpPr>
        <p:spPr>
          <a:xfrm>
            <a:off x="-108520" y="33910"/>
            <a:ext cx="8928992" cy="1018826"/>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Shannon’s Theorem</a:t>
            </a:r>
          </a:p>
        </p:txBody>
      </p:sp>
      <p:sp>
        <p:nvSpPr>
          <p:cNvPr id="19" name="Text Box 7"/>
          <p:cNvSpPr txBox="1">
            <a:spLocks noChangeArrowheads="1"/>
          </p:cNvSpPr>
          <p:nvPr/>
        </p:nvSpPr>
        <p:spPr bwMode="auto">
          <a:xfrm>
            <a:off x="179512" y="1052736"/>
            <a:ext cx="8964488" cy="646331"/>
          </a:xfrm>
          <a:prstGeom prst="rect">
            <a:avLst/>
          </a:prstGeom>
          <a:noFill/>
          <a:ln w="9525">
            <a:noFill/>
            <a:miter lim="800000"/>
            <a:headEnd/>
            <a:tailEnd/>
          </a:ln>
        </p:spPr>
        <p:txBody>
          <a:bodyPr wrap="square">
            <a:spAutoFit/>
          </a:bodyPr>
          <a:lstStyle/>
          <a:p>
            <a:pPr>
              <a:spcBef>
                <a:spcPct val="50000"/>
              </a:spcBef>
            </a:pPr>
            <a:r>
              <a:rPr lang="en-US" dirty="0" smtClean="0">
                <a:latin typeface="Chalkboard" charset="0"/>
                <a:ea typeface="Chalkboard" charset="0"/>
                <a:cs typeface="Chalkboard" charset="0"/>
              </a:rPr>
              <a:t>Theorem: A scheme (Gen, </a:t>
            </a:r>
            <a:r>
              <a:rPr lang="en-US" dirty="0" err="1" smtClean="0">
                <a:latin typeface="Chalkboard" charset="0"/>
                <a:ea typeface="Chalkboard" charset="0"/>
                <a:cs typeface="Chalkboard" charset="0"/>
              </a:rPr>
              <a:t>Enc</a:t>
            </a:r>
            <a:r>
              <a:rPr lang="en-US" dirty="0" smtClean="0">
                <a:latin typeface="Chalkboard" charset="0"/>
                <a:ea typeface="Chalkboard" charset="0"/>
                <a:cs typeface="Chalkboard" charset="0"/>
              </a:rPr>
              <a:t>, Dec) with </a:t>
            </a:r>
            <a:r>
              <a:rPr lang="en-US" dirty="0">
                <a:latin typeface="Chalkboard" charset="0"/>
                <a:ea typeface="Chalkboard" charset="0"/>
                <a:cs typeface="Chalkboard" charset="0"/>
              </a:rPr>
              <a:t>| </a:t>
            </a:r>
            <a:r>
              <a:rPr lang="en-US" dirty="0">
                <a:latin typeface="Brush Script MT" charset="0"/>
                <a:ea typeface="Brush Script MT" charset="0"/>
                <a:cs typeface="Brush Script MT" charset="0"/>
              </a:rPr>
              <a:t>K </a:t>
            </a:r>
            <a:r>
              <a:rPr lang="en-US" dirty="0">
                <a:latin typeface="Chalkboard" charset="0"/>
                <a:ea typeface="Chalkboard" charset="0"/>
                <a:cs typeface="Chalkboard" charset="0"/>
              </a:rPr>
              <a:t>| </a:t>
            </a:r>
            <a:r>
              <a:rPr lang="en-US" dirty="0" smtClean="0">
                <a:latin typeface="Chalkboard" charset="0"/>
                <a:ea typeface="Chalkboard" charset="0"/>
                <a:cs typeface="Chalkboard" charset="0"/>
                <a:sym typeface="Symbol"/>
              </a:rPr>
              <a:t>= </a:t>
            </a:r>
            <a:r>
              <a:rPr lang="en-US" dirty="0">
                <a:latin typeface="Chalkboard" charset="0"/>
                <a:ea typeface="Chalkboard" charset="0"/>
                <a:cs typeface="Chalkboard" charset="0"/>
                <a:sym typeface="Symbol"/>
              </a:rPr>
              <a:t>| </a:t>
            </a:r>
            <a:r>
              <a:rPr lang="en-US" dirty="0">
                <a:latin typeface="Brush Script MT" charset="0"/>
                <a:ea typeface="Brush Script MT" charset="0"/>
                <a:cs typeface="Brush Script MT" charset="0"/>
                <a:sym typeface="Symbol"/>
              </a:rPr>
              <a:t>M </a:t>
            </a:r>
            <a:r>
              <a:rPr lang="en-US" dirty="0" smtClean="0">
                <a:latin typeface="Chalkboard" charset="0"/>
                <a:ea typeface="Chalkboard" charset="0"/>
                <a:cs typeface="Chalkboard" charset="0"/>
                <a:sym typeface="Symbol"/>
              </a:rPr>
              <a:t>| = | </a:t>
            </a:r>
            <a:r>
              <a:rPr lang="en-US" dirty="0" smtClean="0">
                <a:latin typeface="Brush Script MT" charset="0"/>
                <a:ea typeface="Brush Script MT" charset="0"/>
                <a:cs typeface="Brush Script MT" charset="0"/>
                <a:sym typeface="Symbol"/>
              </a:rPr>
              <a:t>C </a:t>
            </a:r>
            <a:r>
              <a:rPr lang="en-US" dirty="0" smtClean="0">
                <a:latin typeface="Chalkboard" charset="0"/>
                <a:ea typeface="Chalkboard" charset="0"/>
                <a:cs typeface="Chalkboard" charset="0"/>
                <a:sym typeface="Symbol"/>
              </a:rPr>
              <a:t>|</a:t>
            </a:r>
            <a:r>
              <a:rPr lang="en-US" dirty="0" smtClean="0">
                <a:latin typeface="Chalkboard" charset="0"/>
                <a:ea typeface="Chalkboard" charset="0"/>
                <a:cs typeface="Chalkboard" charset="0"/>
              </a:rPr>
              <a:t>  is perfectly secure if and only if</a:t>
            </a:r>
            <a:endParaRPr lang="en-US" baseline="-25000" dirty="0" smtClean="0">
              <a:solidFill>
                <a:srgbClr val="0000FF"/>
              </a:solidFill>
              <a:latin typeface="Chalkboard" charset="0"/>
              <a:ea typeface="Chalkboard" charset="0"/>
              <a:cs typeface="Chalkboard" charset="0"/>
            </a:endParaRPr>
          </a:p>
        </p:txBody>
      </p:sp>
      <p:sp>
        <p:nvSpPr>
          <p:cNvPr id="3" name="Rectangle 2"/>
          <p:cNvSpPr/>
          <p:nvPr/>
        </p:nvSpPr>
        <p:spPr>
          <a:xfrm>
            <a:off x="220658" y="2915652"/>
            <a:ext cx="1660968" cy="369332"/>
          </a:xfrm>
          <a:prstGeom prst="rect">
            <a:avLst/>
          </a:prstGeom>
        </p:spPr>
        <p:txBody>
          <a:bodyPr wrap="none">
            <a:spAutoFit/>
          </a:bodyPr>
          <a:lstStyle/>
          <a:p>
            <a:r>
              <a:rPr lang="en-US" dirty="0" smtClean="0">
                <a:latin typeface="Chalkboard" charset="0"/>
                <a:ea typeface="Chalkboard" charset="0"/>
                <a:cs typeface="Chalkboard" charset="0"/>
              </a:rPr>
              <a:t>Proof: (Part 1)</a:t>
            </a:r>
            <a:endParaRPr lang="en-US" dirty="0"/>
          </a:p>
        </p:txBody>
      </p:sp>
      <p:sp>
        <p:nvSpPr>
          <p:cNvPr id="2" name="Rectangle 1"/>
          <p:cNvSpPr/>
          <p:nvPr/>
        </p:nvSpPr>
        <p:spPr>
          <a:xfrm>
            <a:off x="467544" y="1844824"/>
            <a:ext cx="6139758" cy="369332"/>
          </a:xfrm>
          <a:prstGeom prst="rect">
            <a:avLst/>
          </a:prstGeom>
        </p:spPr>
        <p:txBody>
          <a:bodyPr wrap="none">
            <a:spAutoFit/>
          </a:bodyPr>
          <a:lstStyle/>
          <a:p>
            <a:r>
              <a:rPr lang="en-US" dirty="0" smtClean="0">
                <a:latin typeface="Chalkboard" charset="0"/>
                <a:ea typeface="Chalkboard" charset="0"/>
                <a:cs typeface="Chalkboard" charset="0"/>
              </a:rPr>
              <a:t>(</a:t>
            </a:r>
            <a:r>
              <a:rPr lang="en-US" dirty="0" err="1" smtClean="0">
                <a:latin typeface="Chalkboard" charset="0"/>
                <a:ea typeface="Chalkboard" charset="0"/>
                <a:cs typeface="Chalkboard" charset="0"/>
              </a:rPr>
              <a:t>i</a:t>
            </a:r>
            <a:r>
              <a:rPr lang="en-US" dirty="0" smtClean="0">
                <a:latin typeface="Chalkboard" charset="0"/>
                <a:ea typeface="Chalkboard" charset="0"/>
                <a:cs typeface="Chalkboard" charset="0"/>
              </a:rPr>
              <a:t>) Every key k is chosen with probability </a:t>
            </a:r>
            <a:r>
              <a:rPr lang="en-US" b="1" dirty="0" smtClean="0">
                <a:latin typeface="Chalkboard" charset="0"/>
                <a:ea typeface="Chalkboard" charset="0"/>
                <a:cs typeface="Chalkboard" charset="0"/>
              </a:rPr>
              <a:t>1/</a:t>
            </a:r>
            <a:r>
              <a:rPr lang="en-US" b="1" dirty="0">
                <a:latin typeface="Chalkboard" charset="0"/>
                <a:ea typeface="Chalkboard" charset="0"/>
                <a:cs typeface="Chalkboard" charset="0"/>
              </a:rPr>
              <a:t> | </a:t>
            </a:r>
            <a:r>
              <a:rPr lang="en-US" b="1" dirty="0">
                <a:latin typeface="Brush Script MT" charset="0"/>
                <a:ea typeface="Brush Script MT" charset="0"/>
                <a:cs typeface="Brush Script MT" charset="0"/>
              </a:rPr>
              <a:t>K </a:t>
            </a:r>
            <a:r>
              <a:rPr lang="en-US" b="1" dirty="0">
                <a:latin typeface="Chalkboard" charset="0"/>
                <a:ea typeface="Chalkboard" charset="0"/>
                <a:cs typeface="Chalkboard" charset="0"/>
              </a:rPr>
              <a:t>|</a:t>
            </a:r>
            <a:r>
              <a:rPr lang="en-US" dirty="0" smtClean="0">
                <a:latin typeface="Chalkboard" charset="0"/>
                <a:ea typeface="Chalkboard" charset="0"/>
                <a:cs typeface="Chalkboard" charset="0"/>
              </a:rPr>
              <a:t> by Gen.</a:t>
            </a:r>
            <a:endParaRPr lang="en-US" dirty="0"/>
          </a:p>
        </p:txBody>
      </p:sp>
      <p:sp>
        <p:nvSpPr>
          <p:cNvPr id="25" name="Rectangle 24"/>
          <p:cNvSpPr/>
          <p:nvPr/>
        </p:nvSpPr>
        <p:spPr>
          <a:xfrm>
            <a:off x="477411" y="2267580"/>
            <a:ext cx="8597097" cy="369332"/>
          </a:xfrm>
          <a:prstGeom prst="rect">
            <a:avLst/>
          </a:prstGeom>
        </p:spPr>
        <p:txBody>
          <a:bodyPr wrap="none">
            <a:spAutoFit/>
          </a:bodyPr>
          <a:lstStyle/>
          <a:p>
            <a:r>
              <a:rPr lang="en-US" dirty="0" smtClean="0">
                <a:latin typeface="Chalkboard" charset="0"/>
                <a:ea typeface="Chalkboard" charset="0"/>
                <a:cs typeface="Chalkboard" charset="0"/>
              </a:rPr>
              <a:t>(ii) For every m in </a:t>
            </a:r>
            <a:r>
              <a:rPr lang="en-US" dirty="0">
                <a:latin typeface="Brush Script MT" charset="0"/>
                <a:ea typeface="Brush Script MT" charset="0"/>
                <a:cs typeface="Brush Script MT" charset="0"/>
                <a:sym typeface="Symbol"/>
              </a:rPr>
              <a:t>M </a:t>
            </a:r>
            <a:r>
              <a:rPr lang="en-US" dirty="0" smtClean="0">
                <a:latin typeface="Brush Script MT" charset="0"/>
                <a:ea typeface="Brush Script MT" charset="0"/>
                <a:cs typeface="Brush Script MT" charset="0"/>
                <a:sym typeface="Symbol"/>
              </a:rPr>
              <a:t> </a:t>
            </a:r>
            <a:r>
              <a:rPr lang="en-US" dirty="0" smtClean="0">
                <a:latin typeface="Chalkboard" charset="0"/>
                <a:ea typeface="Chalkboard" charset="0"/>
                <a:cs typeface="Chalkboard" charset="0"/>
                <a:sym typeface="Symbol"/>
              </a:rPr>
              <a:t>and every c in </a:t>
            </a:r>
            <a:r>
              <a:rPr lang="en-US" dirty="0" smtClean="0">
                <a:latin typeface="Brush Script MT" charset="0"/>
                <a:ea typeface="Brush Script MT" charset="0"/>
                <a:cs typeface="Brush Script MT" charset="0"/>
                <a:sym typeface="Symbol"/>
              </a:rPr>
              <a:t>C,  </a:t>
            </a:r>
            <a:r>
              <a:rPr lang="en-US" dirty="0" smtClean="0">
                <a:latin typeface="Chalkboard" charset="0"/>
                <a:ea typeface="Chalkboard" charset="0"/>
                <a:cs typeface="Chalkboard" charset="0"/>
                <a:sym typeface="Symbol"/>
              </a:rPr>
              <a:t>there is a </a:t>
            </a:r>
            <a:r>
              <a:rPr lang="en-US" b="1" dirty="0" smtClean="0">
                <a:latin typeface="Chalkboard" charset="0"/>
                <a:ea typeface="Chalkboard" charset="0"/>
                <a:cs typeface="Chalkboard" charset="0"/>
                <a:sym typeface="Symbol"/>
              </a:rPr>
              <a:t>unique</a:t>
            </a:r>
            <a:r>
              <a:rPr lang="en-US" dirty="0" smtClean="0">
                <a:latin typeface="Chalkboard" charset="0"/>
                <a:ea typeface="Chalkboard" charset="0"/>
                <a:cs typeface="Chalkboard" charset="0"/>
                <a:sym typeface="Symbol"/>
              </a:rPr>
              <a:t> </a:t>
            </a:r>
            <a:r>
              <a:rPr lang="en-US" dirty="0" smtClean="0">
                <a:latin typeface="Chalkboard" charset="0"/>
                <a:ea typeface="Chalkboard" charset="0"/>
                <a:cs typeface="Chalkboard" charset="0"/>
              </a:rPr>
              <a:t>key k </a:t>
            </a:r>
            <a:r>
              <a:rPr lang="en-US" dirty="0" err="1" smtClean="0">
                <a:latin typeface="Chalkboard" charset="0"/>
                <a:ea typeface="Chalkboard" charset="0"/>
                <a:cs typeface="Chalkboard" charset="0"/>
              </a:rPr>
              <a:t>s.t.</a:t>
            </a:r>
            <a:r>
              <a:rPr lang="en-US" dirty="0" smtClean="0">
                <a:latin typeface="Chalkboard" charset="0"/>
                <a:ea typeface="Chalkboard" charset="0"/>
                <a:cs typeface="Chalkboard" charset="0"/>
              </a:rPr>
              <a:t>  </a:t>
            </a:r>
            <a:r>
              <a:rPr lang="en-US" dirty="0" err="1" smtClean="0">
                <a:latin typeface="Chalkboard" charset="0"/>
                <a:ea typeface="Chalkboard" charset="0"/>
                <a:cs typeface="Chalkboard" charset="0"/>
              </a:rPr>
              <a:t>Enc</a:t>
            </a:r>
            <a:r>
              <a:rPr lang="en-US" baseline="-25000" dirty="0" err="1" smtClean="0">
                <a:latin typeface="Chalkboard" charset="0"/>
                <a:ea typeface="Chalkboard" charset="0"/>
                <a:cs typeface="Chalkboard" charset="0"/>
              </a:rPr>
              <a:t>k</a:t>
            </a:r>
            <a:r>
              <a:rPr lang="en-US" dirty="0" smtClean="0">
                <a:latin typeface="Chalkboard" charset="0"/>
                <a:ea typeface="Chalkboard" charset="0"/>
                <a:cs typeface="Chalkboard" charset="0"/>
              </a:rPr>
              <a:t>(m) = c.</a:t>
            </a:r>
            <a:endParaRPr lang="en-US" dirty="0"/>
          </a:p>
        </p:txBody>
      </p:sp>
      <p:sp>
        <p:nvSpPr>
          <p:cNvPr id="21" name="Text Box 7"/>
          <p:cNvSpPr txBox="1">
            <a:spLocks noChangeArrowheads="1"/>
          </p:cNvSpPr>
          <p:nvPr/>
        </p:nvSpPr>
        <p:spPr bwMode="auto">
          <a:xfrm>
            <a:off x="1797657" y="2881099"/>
            <a:ext cx="6048672"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solidFill>
                  <a:srgbClr val="FF0000"/>
                </a:solidFill>
                <a:latin typeface="Chalkboard" charset="0"/>
                <a:ea typeface="Chalkboard" charset="0"/>
                <a:cs typeface="Chalkboard" charset="0"/>
              </a:rPr>
              <a:t>To prove </a:t>
            </a:r>
            <a:r>
              <a:rPr lang="en-US" sz="2000" dirty="0" err="1" smtClean="0">
                <a:solidFill>
                  <a:srgbClr val="FF0000"/>
                </a:solidFill>
                <a:latin typeface="Chalkboard" charset="0"/>
                <a:ea typeface="Chalkboard" charset="0"/>
                <a:cs typeface="Chalkboard" charset="0"/>
              </a:rPr>
              <a:t>Pr</a:t>
            </a:r>
            <a:r>
              <a:rPr lang="en-US" sz="2000" dirty="0" smtClean="0">
                <a:solidFill>
                  <a:srgbClr val="FF0000"/>
                </a:solidFill>
                <a:latin typeface="Chalkboard" charset="0"/>
                <a:ea typeface="Chalkboard" charset="0"/>
                <a:cs typeface="Chalkboard" charset="0"/>
              </a:rPr>
              <a:t>[M = m | C = c] = </a:t>
            </a:r>
            <a:r>
              <a:rPr lang="en-US" sz="2000" dirty="0" err="1" smtClean="0">
                <a:solidFill>
                  <a:srgbClr val="FF0000"/>
                </a:solidFill>
                <a:latin typeface="Chalkboard" charset="0"/>
                <a:ea typeface="Chalkboard" charset="0"/>
                <a:cs typeface="Chalkboard" charset="0"/>
              </a:rPr>
              <a:t>Pr</a:t>
            </a:r>
            <a:r>
              <a:rPr lang="en-US" sz="2000" dirty="0" smtClean="0">
                <a:solidFill>
                  <a:srgbClr val="FF0000"/>
                </a:solidFill>
                <a:latin typeface="Chalkboard" charset="0"/>
                <a:ea typeface="Chalkboard" charset="0"/>
                <a:cs typeface="Chalkboard" charset="0"/>
              </a:rPr>
              <a:t>[M = m]</a:t>
            </a:r>
          </a:p>
        </p:txBody>
      </p:sp>
      <p:sp>
        <p:nvSpPr>
          <p:cNvPr id="22" name="Rectangle 21"/>
          <p:cNvSpPr/>
          <p:nvPr/>
        </p:nvSpPr>
        <p:spPr>
          <a:xfrm>
            <a:off x="221918" y="3356992"/>
            <a:ext cx="4372544" cy="369332"/>
          </a:xfrm>
          <a:prstGeom prst="rect">
            <a:avLst/>
          </a:prstGeom>
        </p:spPr>
        <p:txBody>
          <a:bodyPr wrap="none">
            <a:spAutoFit/>
          </a:bodyPr>
          <a:lstStyle/>
          <a:p>
            <a:r>
              <a:rPr lang="en-US" dirty="0" smtClean="0">
                <a:latin typeface="Chalkboard" charset="0"/>
                <a:ea typeface="Chalkboard" charset="0"/>
                <a:cs typeface="Chalkboard" charset="0"/>
              </a:rPr>
              <a:t>For arbitrary c and m, </a:t>
            </a:r>
            <a:r>
              <a:rPr lang="en-US" dirty="0" err="1" smtClean="0">
                <a:latin typeface="Chalkboard" charset="0"/>
                <a:ea typeface="Chalkboard" charset="0"/>
                <a:cs typeface="Chalkboard" charset="0"/>
              </a:rPr>
              <a:t>Pr</a:t>
            </a:r>
            <a:r>
              <a:rPr lang="en-US" dirty="0" smtClean="0">
                <a:latin typeface="Chalkboard" charset="0"/>
                <a:ea typeface="Chalkboard" charset="0"/>
                <a:cs typeface="Chalkboard" charset="0"/>
              </a:rPr>
              <a:t>[C </a:t>
            </a:r>
            <a:r>
              <a:rPr lang="en-US" dirty="0">
                <a:latin typeface="Chalkboard" charset="0"/>
                <a:ea typeface="Chalkboard" charset="0"/>
                <a:cs typeface="Chalkboard" charset="0"/>
              </a:rPr>
              <a:t>= </a:t>
            </a:r>
            <a:r>
              <a:rPr lang="en-US" dirty="0" smtClean="0">
                <a:latin typeface="Chalkboard" charset="0"/>
                <a:ea typeface="Chalkboard" charset="0"/>
                <a:cs typeface="Chalkboard" charset="0"/>
              </a:rPr>
              <a:t>c </a:t>
            </a:r>
            <a:r>
              <a:rPr lang="en-US" dirty="0">
                <a:latin typeface="Chalkboard" charset="0"/>
                <a:ea typeface="Chalkboard" charset="0"/>
                <a:cs typeface="Chalkboard" charset="0"/>
              </a:rPr>
              <a:t>| </a:t>
            </a:r>
            <a:r>
              <a:rPr lang="en-US" dirty="0" smtClean="0">
                <a:latin typeface="Chalkboard" charset="0"/>
                <a:ea typeface="Chalkboard" charset="0"/>
                <a:cs typeface="Chalkboard" charset="0"/>
              </a:rPr>
              <a:t>M </a:t>
            </a:r>
            <a:r>
              <a:rPr lang="en-US" dirty="0">
                <a:latin typeface="Chalkboard" charset="0"/>
                <a:ea typeface="Chalkboard" charset="0"/>
                <a:cs typeface="Chalkboard" charset="0"/>
              </a:rPr>
              <a:t>= </a:t>
            </a:r>
            <a:r>
              <a:rPr lang="en-US" dirty="0" smtClean="0">
                <a:latin typeface="Chalkboard" charset="0"/>
                <a:ea typeface="Chalkboard" charset="0"/>
                <a:cs typeface="Chalkboard" charset="0"/>
              </a:rPr>
              <a:t>m]</a:t>
            </a:r>
            <a:endParaRPr lang="en-US" dirty="0"/>
          </a:p>
        </p:txBody>
      </p:sp>
      <p:sp>
        <p:nvSpPr>
          <p:cNvPr id="23" name="Rectangle 22"/>
          <p:cNvSpPr/>
          <p:nvPr/>
        </p:nvSpPr>
        <p:spPr>
          <a:xfrm>
            <a:off x="4551399" y="3356992"/>
            <a:ext cx="1389868" cy="369332"/>
          </a:xfrm>
          <a:prstGeom prst="rect">
            <a:avLst/>
          </a:prstGeom>
        </p:spPr>
        <p:txBody>
          <a:bodyPr wrap="none">
            <a:spAutoFit/>
          </a:bodyPr>
          <a:lstStyle/>
          <a:p>
            <a:r>
              <a:rPr lang="en-US" dirty="0">
                <a:latin typeface="Chalkboard" charset="0"/>
                <a:ea typeface="Chalkboard" charset="0"/>
                <a:cs typeface="Chalkboard" charset="0"/>
              </a:rPr>
              <a:t>= </a:t>
            </a:r>
            <a:r>
              <a:rPr lang="en-US" dirty="0" err="1">
                <a:latin typeface="Chalkboard" charset="0"/>
                <a:ea typeface="Chalkboard" charset="0"/>
                <a:cs typeface="Chalkboard" charset="0"/>
              </a:rPr>
              <a:t>Pr</a:t>
            </a:r>
            <a:r>
              <a:rPr lang="en-US" dirty="0">
                <a:latin typeface="Chalkboard" charset="0"/>
                <a:ea typeface="Chalkboard" charset="0"/>
                <a:cs typeface="Chalkboard" charset="0"/>
              </a:rPr>
              <a:t>[K = k</a:t>
            </a:r>
            <a:r>
              <a:rPr lang="en-US" dirty="0" smtClean="0">
                <a:latin typeface="Chalkboard" charset="0"/>
                <a:ea typeface="Chalkboard" charset="0"/>
                <a:cs typeface="Chalkboard" charset="0"/>
              </a:rPr>
              <a:t>] </a:t>
            </a:r>
            <a:endParaRPr lang="en-US" dirty="0"/>
          </a:p>
        </p:txBody>
      </p:sp>
      <p:sp>
        <p:nvSpPr>
          <p:cNvPr id="24" name="Rectangle 23"/>
          <p:cNvSpPr/>
          <p:nvPr/>
        </p:nvSpPr>
        <p:spPr>
          <a:xfrm>
            <a:off x="5868144" y="3359118"/>
            <a:ext cx="1069203" cy="369332"/>
          </a:xfrm>
          <a:prstGeom prst="rect">
            <a:avLst/>
          </a:prstGeom>
        </p:spPr>
        <p:txBody>
          <a:bodyPr wrap="none">
            <a:spAutoFit/>
          </a:bodyPr>
          <a:lstStyle/>
          <a:p>
            <a:r>
              <a:rPr lang="en-US" dirty="0" smtClean="0">
                <a:latin typeface="Chalkboard" charset="0"/>
                <a:ea typeface="Chalkboard" charset="0"/>
                <a:cs typeface="Chalkboard" charset="0"/>
              </a:rPr>
              <a:t>= 1/|</a:t>
            </a:r>
            <a:r>
              <a:rPr lang="en-US" b="1" dirty="0">
                <a:latin typeface="Brush Script MT" charset="0"/>
                <a:ea typeface="Brush Script MT" charset="0"/>
                <a:cs typeface="Brush Script MT" charset="0"/>
              </a:rPr>
              <a:t> K </a:t>
            </a:r>
            <a:r>
              <a:rPr lang="en-US" dirty="0" smtClean="0">
                <a:latin typeface="Chalkboard" charset="0"/>
                <a:ea typeface="Chalkboard" charset="0"/>
                <a:cs typeface="Chalkboard" charset="0"/>
              </a:rPr>
              <a:t>| </a:t>
            </a:r>
            <a:endParaRPr lang="en-US" dirty="0"/>
          </a:p>
        </p:txBody>
      </p:sp>
      <p:sp>
        <p:nvSpPr>
          <p:cNvPr id="27" name="Rectangle 26"/>
          <p:cNvSpPr/>
          <p:nvPr/>
        </p:nvSpPr>
        <p:spPr>
          <a:xfrm>
            <a:off x="251520" y="3861048"/>
            <a:ext cx="1084528" cy="369332"/>
          </a:xfrm>
          <a:prstGeom prst="rect">
            <a:avLst/>
          </a:prstGeom>
        </p:spPr>
        <p:txBody>
          <a:bodyPr wrap="none">
            <a:spAutoFit/>
          </a:bodyPr>
          <a:lstStyle/>
          <a:p>
            <a:r>
              <a:rPr lang="en-US" dirty="0" err="1">
                <a:latin typeface="Chalkboard" charset="0"/>
                <a:ea typeface="Chalkboard" charset="0"/>
                <a:cs typeface="Chalkboard" charset="0"/>
              </a:rPr>
              <a:t>Pr</a:t>
            </a:r>
            <a:r>
              <a:rPr lang="en-US" dirty="0">
                <a:latin typeface="Chalkboard" charset="0"/>
                <a:ea typeface="Chalkboard" charset="0"/>
                <a:cs typeface="Chalkboard" charset="0"/>
              </a:rPr>
              <a:t>[C = </a:t>
            </a:r>
            <a:r>
              <a:rPr lang="en-US" dirty="0" smtClean="0">
                <a:latin typeface="Chalkboard" charset="0"/>
                <a:ea typeface="Chalkboard" charset="0"/>
                <a:cs typeface="Chalkboard" charset="0"/>
              </a:rPr>
              <a:t>c]</a:t>
            </a:r>
            <a:endParaRPr lang="en-US" dirty="0"/>
          </a:p>
        </p:txBody>
      </p:sp>
      <p:sp>
        <p:nvSpPr>
          <p:cNvPr id="28" name="Rectangle 27"/>
          <p:cNvSpPr/>
          <p:nvPr/>
        </p:nvSpPr>
        <p:spPr>
          <a:xfrm>
            <a:off x="1271501" y="4210161"/>
            <a:ext cx="896399" cy="338554"/>
          </a:xfrm>
          <a:prstGeom prst="rect">
            <a:avLst/>
          </a:prstGeom>
        </p:spPr>
        <p:txBody>
          <a:bodyPr wrap="none">
            <a:spAutoFit/>
          </a:bodyPr>
          <a:lstStyle/>
          <a:p>
            <a:r>
              <a:rPr lang="en-US" sz="1600" dirty="0">
                <a:latin typeface="Chalkboard" charset="0"/>
                <a:ea typeface="Chalkboard" charset="0"/>
                <a:cs typeface="Chalkboard" charset="0"/>
              </a:rPr>
              <a:t>m</a:t>
            </a:r>
            <a:r>
              <a:rPr lang="en-US" sz="1600" dirty="0" smtClean="0">
                <a:latin typeface="Chalkboard" charset="0"/>
                <a:ea typeface="Chalkboard" charset="0"/>
                <a:cs typeface="Chalkboard" charset="0"/>
              </a:rPr>
              <a:t> in </a:t>
            </a:r>
            <a:r>
              <a:rPr lang="en-US" sz="1600" dirty="0" smtClean="0">
                <a:latin typeface="Brush Script MT" charset="0"/>
                <a:ea typeface="Brush Script MT" charset="0"/>
                <a:cs typeface="Brush Script MT" charset="0"/>
              </a:rPr>
              <a:t>M</a:t>
            </a:r>
            <a:r>
              <a:rPr lang="en-US" sz="1600" dirty="0" smtClean="0">
                <a:latin typeface="Chalkboard" charset="0"/>
                <a:ea typeface="Chalkboard" charset="0"/>
                <a:cs typeface="Chalkboard" charset="0"/>
              </a:rPr>
              <a:t> </a:t>
            </a:r>
            <a:endParaRPr lang="en-US" sz="1600" dirty="0"/>
          </a:p>
        </p:txBody>
      </p:sp>
      <p:sp>
        <p:nvSpPr>
          <p:cNvPr id="29" name="Rectangle 28"/>
          <p:cNvSpPr/>
          <p:nvPr/>
        </p:nvSpPr>
        <p:spPr>
          <a:xfrm>
            <a:off x="5076056" y="3873377"/>
            <a:ext cx="3206391" cy="369332"/>
          </a:xfrm>
          <a:prstGeom prst="rect">
            <a:avLst/>
          </a:prstGeom>
        </p:spPr>
        <p:txBody>
          <a:bodyPr wrap="none">
            <a:spAutoFit/>
          </a:bodyPr>
          <a:lstStyle/>
          <a:p>
            <a:r>
              <a:rPr lang="en-US" dirty="0" smtClean="0">
                <a:latin typeface="Chalkboard" charset="0"/>
                <a:ea typeface="Chalkboard" charset="0"/>
                <a:cs typeface="Chalkboard" charset="0"/>
              </a:rPr>
              <a:t>(irrespective of p. d. over </a:t>
            </a:r>
            <a:r>
              <a:rPr lang="en-US" dirty="0" smtClean="0">
                <a:latin typeface="Brush Script MT" charset="0"/>
                <a:ea typeface="Brush Script MT" charset="0"/>
                <a:cs typeface="Brush Script MT" charset="0"/>
              </a:rPr>
              <a:t>M</a:t>
            </a:r>
            <a:r>
              <a:rPr lang="en-US" dirty="0" smtClean="0">
                <a:latin typeface="Chalkboard" charset="0"/>
                <a:ea typeface="Chalkboard" charset="0"/>
                <a:cs typeface="Chalkboard" charset="0"/>
              </a:rPr>
              <a:t>)</a:t>
            </a:r>
            <a:endParaRPr lang="en-US" dirty="0"/>
          </a:p>
        </p:txBody>
      </p:sp>
      <p:sp>
        <p:nvSpPr>
          <p:cNvPr id="30" name="Rectangle 29"/>
          <p:cNvSpPr/>
          <p:nvPr/>
        </p:nvSpPr>
        <p:spPr>
          <a:xfrm>
            <a:off x="1257251" y="4602749"/>
            <a:ext cx="2448427" cy="369332"/>
          </a:xfrm>
          <a:prstGeom prst="rect">
            <a:avLst/>
          </a:prstGeom>
        </p:spPr>
        <p:txBody>
          <a:bodyPr wrap="none">
            <a:spAutoFit/>
          </a:bodyPr>
          <a:lstStyle/>
          <a:p>
            <a:r>
              <a:rPr lang="en-US" dirty="0">
                <a:latin typeface="Chalkboard" charset="0"/>
                <a:ea typeface="Chalkboard" charset="0"/>
                <a:cs typeface="Chalkboard" charset="0"/>
              </a:rPr>
              <a:t>= 1/|</a:t>
            </a:r>
            <a:r>
              <a:rPr lang="en-US" b="1" dirty="0">
                <a:latin typeface="Brush Script MT" charset="0"/>
                <a:ea typeface="Brush Script MT" charset="0"/>
                <a:cs typeface="Brush Script MT" charset="0"/>
              </a:rPr>
              <a:t> K </a:t>
            </a:r>
            <a:r>
              <a:rPr lang="en-US" dirty="0">
                <a:latin typeface="Chalkboard" charset="0"/>
                <a:ea typeface="Chalkboard" charset="0"/>
                <a:cs typeface="Chalkboard" charset="0"/>
              </a:rPr>
              <a:t>|</a:t>
            </a:r>
            <a:r>
              <a:rPr lang="en-US" baseline="30000" dirty="0" smtClean="0">
                <a:latin typeface="Chalkboard" charset="0"/>
                <a:ea typeface="Chalkboard" charset="0"/>
                <a:cs typeface="Chalkboard" charset="0"/>
              </a:rPr>
              <a:t>  </a:t>
            </a:r>
            <a:r>
              <a:rPr lang="en-US" dirty="0" err="1" smtClean="0"/>
              <a:t>Σ</a:t>
            </a:r>
            <a:r>
              <a:rPr lang="en-US" dirty="0" smtClean="0"/>
              <a:t> </a:t>
            </a:r>
            <a:r>
              <a:rPr lang="en-US" dirty="0" err="1" smtClean="0">
                <a:latin typeface="Chalkboard" charset="0"/>
                <a:ea typeface="Chalkboard" charset="0"/>
                <a:cs typeface="Chalkboard" charset="0"/>
              </a:rPr>
              <a:t>Pr</a:t>
            </a:r>
            <a:r>
              <a:rPr lang="en-US" dirty="0" smtClean="0">
                <a:latin typeface="Chalkboard" charset="0"/>
                <a:ea typeface="Chalkboard" charset="0"/>
                <a:cs typeface="Chalkboard" charset="0"/>
              </a:rPr>
              <a:t>[M </a:t>
            </a:r>
            <a:r>
              <a:rPr lang="en-US" dirty="0">
                <a:latin typeface="Chalkboard" charset="0"/>
                <a:ea typeface="Chalkboard" charset="0"/>
                <a:cs typeface="Chalkboard" charset="0"/>
              </a:rPr>
              <a:t>= m] </a:t>
            </a:r>
            <a:endParaRPr lang="en-US" dirty="0"/>
          </a:p>
        </p:txBody>
      </p:sp>
      <p:sp>
        <p:nvSpPr>
          <p:cNvPr id="31" name="Rectangle 30"/>
          <p:cNvSpPr/>
          <p:nvPr/>
        </p:nvSpPr>
        <p:spPr>
          <a:xfrm>
            <a:off x="1947409" y="4890781"/>
            <a:ext cx="896399" cy="338554"/>
          </a:xfrm>
          <a:prstGeom prst="rect">
            <a:avLst/>
          </a:prstGeom>
        </p:spPr>
        <p:txBody>
          <a:bodyPr wrap="none">
            <a:spAutoFit/>
          </a:bodyPr>
          <a:lstStyle/>
          <a:p>
            <a:r>
              <a:rPr lang="en-US" sz="1600" dirty="0">
                <a:latin typeface="Chalkboard" charset="0"/>
                <a:ea typeface="Chalkboard" charset="0"/>
                <a:cs typeface="Chalkboard" charset="0"/>
              </a:rPr>
              <a:t>m</a:t>
            </a:r>
            <a:r>
              <a:rPr lang="en-US" sz="1600" dirty="0" smtClean="0">
                <a:latin typeface="Chalkboard" charset="0"/>
                <a:ea typeface="Chalkboard" charset="0"/>
                <a:cs typeface="Chalkboard" charset="0"/>
              </a:rPr>
              <a:t> in </a:t>
            </a:r>
            <a:r>
              <a:rPr lang="en-US" sz="1600" dirty="0" smtClean="0">
                <a:latin typeface="Brush Script MT" charset="0"/>
                <a:ea typeface="Brush Script MT" charset="0"/>
                <a:cs typeface="Brush Script MT" charset="0"/>
              </a:rPr>
              <a:t>M</a:t>
            </a:r>
            <a:r>
              <a:rPr lang="en-US" sz="1600" dirty="0" smtClean="0">
                <a:latin typeface="Chalkboard" charset="0"/>
                <a:ea typeface="Chalkboard" charset="0"/>
                <a:cs typeface="Chalkboard" charset="0"/>
              </a:rPr>
              <a:t> </a:t>
            </a:r>
            <a:endParaRPr lang="en-US" sz="1600" dirty="0"/>
          </a:p>
        </p:txBody>
      </p:sp>
      <p:sp>
        <p:nvSpPr>
          <p:cNvPr id="32" name="Rectangle 31"/>
          <p:cNvSpPr/>
          <p:nvPr/>
        </p:nvSpPr>
        <p:spPr>
          <a:xfrm>
            <a:off x="3533966" y="4602749"/>
            <a:ext cx="981038" cy="369332"/>
          </a:xfrm>
          <a:prstGeom prst="rect">
            <a:avLst/>
          </a:prstGeom>
        </p:spPr>
        <p:txBody>
          <a:bodyPr wrap="none">
            <a:spAutoFit/>
          </a:bodyPr>
          <a:lstStyle/>
          <a:p>
            <a:r>
              <a:rPr lang="en-US" dirty="0">
                <a:latin typeface="Chalkboard" charset="0"/>
                <a:ea typeface="Chalkboard" charset="0"/>
                <a:cs typeface="Chalkboard" charset="0"/>
              </a:rPr>
              <a:t>= 1/|</a:t>
            </a:r>
            <a:r>
              <a:rPr lang="en-US" b="1" dirty="0">
                <a:latin typeface="Brush Script MT" charset="0"/>
                <a:ea typeface="Brush Script MT" charset="0"/>
                <a:cs typeface="Brush Script MT" charset="0"/>
              </a:rPr>
              <a:t> K </a:t>
            </a:r>
            <a:r>
              <a:rPr lang="en-US" dirty="0">
                <a:latin typeface="Chalkboard" charset="0"/>
                <a:ea typeface="Chalkboard" charset="0"/>
                <a:cs typeface="Chalkboard" charset="0"/>
              </a:rPr>
              <a:t>|</a:t>
            </a:r>
            <a:endParaRPr lang="en-US" dirty="0"/>
          </a:p>
        </p:txBody>
      </p:sp>
      <p:sp>
        <p:nvSpPr>
          <p:cNvPr id="33" name="Rectangle 32"/>
          <p:cNvSpPr/>
          <p:nvPr/>
        </p:nvSpPr>
        <p:spPr>
          <a:xfrm>
            <a:off x="1187624" y="3873377"/>
            <a:ext cx="3690947" cy="369332"/>
          </a:xfrm>
          <a:prstGeom prst="rect">
            <a:avLst/>
          </a:prstGeom>
        </p:spPr>
        <p:txBody>
          <a:bodyPr wrap="none">
            <a:spAutoFit/>
          </a:bodyPr>
          <a:lstStyle/>
          <a:p>
            <a:r>
              <a:rPr lang="en-US" dirty="0">
                <a:latin typeface="Chalkboard" charset="0"/>
                <a:ea typeface="Chalkboard" charset="0"/>
                <a:cs typeface="Chalkboard" charset="0"/>
              </a:rPr>
              <a:t>= </a:t>
            </a:r>
            <a:r>
              <a:rPr lang="en-US" dirty="0" err="1"/>
              <a:t>Σ</a:t>
            </a:r>
            <a:r>
              <a:rPr lang="en-US" dirty="0"/>
              <a:t> </a:t>
            </a:r>
            <a:r>
              <a:rPr lang="en-US" dirty="0" err="1">
                <a:latin typeface="Chalkboard" charset="0"/>
                <a:ea typeface="Chalkboard" charset="0"/>
                <a:cs typeface="Chalkboard" charset="0"/>
              </a:rPr>
              <a:t>Pr</a:t>
            </a:r>
            <a:r>
              <a:rPr lang="en-US" dirty="0">
                <a:latin typeface="Chalkboard" charset="0"/>
                <a:ea typeface="Chalkboard" charset="0"/>
                <a:cs typeface="Chalkboard" charset="0"/>
              </a:rPr>
              <a:t>[C = c | M = m] </a:t>
            </a:r>
            <a:r>
              <a:rPr lang="en-US" dirty="0" err="1">
                <a:latin typeface="Chalkboard" charset="0"/>
                <a:ea typeface="Chalkboard" charset="0"/>
                <a:cs typeface="Chalkboard" charset="0"/>
              </a:rPr>
              <a:t>Pr</a:t>
            </a:r>
            <a:r>
              <a:rPr lang="en-US" dirty="0">
                <a:latin typeface="Chalkboard" charset="0"/>
                <a:ea typeface="Chalkboard" charset="0"/>
                <a:cs typeface="Chalkboard" charset="0"/>
              </a:rPr>
              <a:t>[M = m]  </a:t>
            </a:r>
            <a:endParaRPr lang="en-US" dirty="0"/>
          </a:p>
        </p:txBody>
      </p:sp>
      <p:sp>
        <p:nvSpPr>
          <p:cNvPr id="34" name="Rectangle 33"/>
          <p:cNvSpPr/>
          <p:nvPr/>
        </p:nvSpPr>
        <p:spPr>
          <a:xfrm>
            <a:off x="251520" y="5736645"/>
            <a:ext cx="2186817" cy="369332"/>
          </a:xfrm>
          <a:prstGeom prst="rect">
            <a:avLst/>
          </a:prstGeom>
        </p:spPr>
        <p:txBody>
          <a:bodyPr wrap="none">
            <a:spAutoFit/>
          </a:bodyPr>
          <a:lstStyle/>
          <a:p>
            <a:r>
              <a:rPr lang="en-US" dirty="0" err="1">
                <a:latin typeface="Chalkboard" charset="0"/>
                <a:ea typeface="Chalkboard" charset="0"/>
                <a:cs typeface="Chalkboard" charset="0"/>
              </a:rPr>
              <a:t>Pr</a:t>
            </a:r>
            <a:r>
              <a:rPr lang="en-US" dirty="0">
                <a:latin typeface="Chalkboard" charset="0"/>
                <a:ea typeface="Chalkboard" charset="0"/>
                <a:cs typeface="Chalkboard" charset="0"/>
              </a:rPr>
              <a:t>[M = m | C = c</a:t>
            </a:r>
            <a:r>
              <a:rPr lang="en-US" dirty="0" smtClean="0">
                <a:latin typeface="Chalkboard" charset="0"/>
                <a:ea typeface="Chalkboard" charset="0"/>
                <a:cs typeface="Chalkboard" charset="0"/>
              </a:rPr>
              <a:t>] = </a:t>
            </a:r>
            <a:endParaRPr lang="en-US" dirty="0"/>
          </a:p>
        </p:txBody>
      </p:sp>
      <p:sp>
        <p:nvSpPr>
          <p:cNvPr id="35" name="Rectangle 34"/>
          <p:cNvSpPr/>
          <p:nvPr/>
        </p:nvSpPr>
        <p:spPr>
          <a:xfrm>
            <a:off x="2403364" y="5517232"/>
            <a:ext cx="3187091" cy="369332"/>
          </a:xfrm>
          <a:prstGeom prst="rect">
            <a:avLst/>
          </a:prstGeom>
        </p:spPr>
        <p:txBody>
          <a:bodyPr wrap="none">
            <a:spAutoFit/>
          </a:bodyPr>
          <a:lstStyle/>
          <a:p>
            <a:r>
              <a:rPr lang="en-US" dirty="0" err="1">
                <a:latin typeface="Chalkboard" charset="0"/>
                <a:ea typeface="Chalkboard" charset="0"/>
                <a:cs typeface="Chalkboard" charset="0"/>
              </a:rPr>
              <a:t>Pr</a:t>
            </a:r>
            <a:r>
              <a:rPr lang="en-US" dirty="0">
                <a:latin typeface="Chalkboard" charset="0"/>
                <a:ea typeface="Chalkboard" charset="0"/>
                <a:cs typeface="Chalkboard" charset="0"/>
              </a:rPr>
              <a:t>[C = c </a:t>
            </a:r>
            <a:r>
              <a:rPr lang="en-US" dirty="0" smtClean="0">
                <a:latin typeface="Chalkboard" charset="0"/>
                <a:ea typeface="Chalkboard" charset="0"/>
                <a:cs typeface="Chalkboard" charset="0"/>
              </a:rPr>
              <a:t> | M </a:t>
            </a:r>
            <a:r>
              <a:rPr lang="en-US" dirty="0">
                <a:latin typeface="Chalkboard" charset="0"/>
                <a:ea typeface="Chalkboard" charset="0"/>
                <a:cs typeface="Chalkboard" charset="0"/>
              </a:rPr>
              <a:t>= m </a:t>
            </a:r>
            <a:r>
              <a:rPr lang="en-US" dirty="0" smtClean="0">
                <a:latin typeface="Chalkboard" charset="0"/>
                <a:ea typeface="Chalkboard" charset="0"/>
                <a:cs typeface="Chalkboard" charset="0"/>
              </a:rPr>
              <a:t>] </a:t>
            </a:r>
            <a:r>
              <a:rPr lang="en-US" dirty="0" err="1" smtClean="0">
                <a:latin typeface="Chalkboard" charset="0"/>
                <a:ea typeface="Chalkboard" charset="0"/>
                <a:cs typeface="Chalkboard" charset="0"/>
              </a:rPr>
              <a:t>Pr</a:t>
            </a:r>
            <a:r>
              <a:rPr lang="en-US" dirty="0" smtClean="0">
                <a:latin typeface="Chalkboard" charset="0"/>
                <a:ea typeface="Chalkboard" charset="0"/>
                <a:cs typeface="Chalkboard" charset="0"/>
              </a:rPr>
              <a:t>[M = m] </a:t>
            </a:r>
            <a:endParaRPr lang="en-US" dirty="0"/>
          </a:p>
        </p:txBody>
      </p:sp>
      <p:cxnSp>
        <p:nvCxnSpPr>
          <p:cNvPr id="36" name="Straight Connector 35"/>
          <p:cNvCxnSpPr/>
          <p:nvPr/>
        </p:nvCxnSpPr>
        <p:spPr>
          <a:xfrm>
            <a:off x="2438337" y="5949280"/>
            <a:ext cx="3152118" cy="0"/>
          </a:xfrm>
          <a:prstGeom prst="line">
            <a:avLst/>
          </a:prstGeom>
        </p:spPr>
        <p:style>
          <a:lnRef idx="2">
            <a:schemeClr val="dk1"/>
          </a:lnRef>
          <a:fillRef idx="0">
            <a:schemeClr val="dk1"/>
          </a:fillRef>
          <a:effectRef idx="1">
            <a:schemeClr val="dk1"/>
          </a:effectRef>
          <a:fontRef idx="minor">
            <a:schemeClr val="tx1"/>
          </a:fontRef>
        </p:style>
      </p:cxnSp>
      <p:sp>
        <p:nvSpPr>
          <p:cNvPr id="37" name="Rectangle 36"/>
          <p:cNvSpPr/>
          <p:nvPr/>
        </p:nvSpPr>
        <p:spPr>
          <a:xfrm>
            <a:off x="3328177" y="5990043"/>
            <a:ext cx="1088760" cy="369332"/>
          </a:xfrm>
          <a:prstGeom prst="rect">
            <a:avLst/>
          </a:prstGeom>
        </p:spPr>
        <p:txBody>
          <a:bodyPr wrap="none">
            <a:spAutoFit/>
          </a:bodyPr>
          <a:lstStyle/>
          <a:p>
            <a:r>
              <a:rPr lang="en-US" dirty="0" err="1" smtClean="0">
                <a:latin typeface="Chalkboard" charset="0"/>
                <a:ea typeface="Chalkboard" charset="0"/>
                <a:cs typeface="Chalkboard" charset="0"/>
              </a:rPr>
              <a:t>Pr</a:t>
            </a:r>
            <a:r>
              <a:rPr lang="en-US" dirty="0" smtClean="0">
                <a:latin typeface="Chalkboard" charset="0"/>
                <a:ea typeface="Chalkboard" charset="0"/>
                <a:cs typeface="Chalkboard" charset="0"/>
              </a:rPr>
              <a:t>[C </a:t>
            </a:r>
            <a:r>
              <a:rPr lang="en-US" dirty="0">
                <a:latin typeface="Chalkboard" charset="0"/>
                <a:ea typeface="Chalkboard" charset="0"/>
                <a:cs typeface="Chalkboard" charset="0"/>
              </a:rPr>
              <a:t>= </a:t>
            </a:r>
            <a:r>
              <a:rPr lang="en-US" dirty="0" smtClean="0">
                <a:latin typeface="Chalkboard" charset="0"/>
                <a:ea typeface="Chalkboard" charset="0"/>
                <a:cs typeface="Chalkboard" charset="0"/>
              </a:rPr>
              <a:t>c]</a:t>
            </a:r>
            <a:endParaRPr lang="en-US" dirty="0"/>
          </a:p>
        </p:txBody>
      </p:sp>
      <p:sp>
        <p:nvSpPr>
          <p:cNvPr id="38" name="Rectangle 37"/>
          <p:cNvSpPr/>
          <p:nvPr/>
        </p:nvSpPr>
        <p:spPr>
          <a:xfrm>
            <a:off x="6046580" y="5736645"/>
            <a:ext cx="1454244" cy="369332"/>
          </a:xfrm>
          <a:prstGeom prst="rect">
            <a:avLst/>
          </a:prstGeom>
        </p:spPr>
        <p:txBody>
          <a:bodyPr wrap="none">
            <a:spAutoFit/>
          </a:bodyPr>
          <a:lstStyle/>
          <a:p>
            <a:r>
              <a:rPr lang="en-US" dirty="0" smtClean="0">
                <a:latin typeface="Chalkboard" charset="0"/>
                <a:ea typeface="Chalkboard" charset="0"/>
                <a:cs typeface="Chalkboard" charset="0"/>
              </a:rPr>
              <a:t>= </a:t>
            </a:r>
            <a:r>
              <a:rPr lang="en-US" dirty="0" err="1" smtClean="0">
                <a:latin typeface="Chalkboard" charset="0"/>
                <a:ea typeface="Chalkboard" charset="0"/>
                <a:cs typeface="Chalkboard" charset="0"/>
              </a:rPr>
              <a:t>Pr</a:t>
            </a:r>
            <a:r>
              <a:rPr lang="en-US" dirty="0" smtClean="0">
                <a:latin typeface="Chalkboard" charset="0"/>
                <a:ea typeface="Chalkboard" charset="0"/>
                <a:cs typeface="Chalkboard" charset="0"/>
              </a:rPr>
              <a:t>[M </a:t>
            </a:r>
            <a:r>
              <a:rPr lang="en-US" dirty="0">
                <a:latin typeface="Chalkboard" charset="0"/>
                <a:ea typeface="Chalkboard" charset="0"/>
                <a:cs typeface="Chalkboard" charset="0"/>
              </a:rPr>
              <a:t>= m] </a:t>
            </a:r>
            <a:endParaRPr lang="en-US" dirty="0"/>
          </a:p>
        </p:txBody>
      </p:sp>
      <p:sp>
        <p:nvSpPr>
          <p:cNvPr id="39" name="Rectangle 38"/>
          <p:cNvSpPr/>
          <p:nvPr/>
        </p:nvSpPr>
        <p:spPr>
          <a:xfrm>
            <a:off x="2966316" y="6453336"/>
            <a:ext cx="1912255" cy="369332"/>
          </a:xfrm>
          <a:prstGeom prst="rect">
            <a:avLst/>
          </a:prstGeom>
        </p:spPr>
        <p:txBody>
          <a:bodyPr wrap="none">
            <a:spAutoFit/>
          </a:bodyPr>
          <a:lstStyle/>
          <a:p>
            <a:r>
              <a:rPr lang="en-US" dirty="0" smtClean="0">
                <a:latin typeface="Chalkboard" charset="0"/>
                <a:ea typeface="Chalkboard" charset="0"/>
                <a:cs typeface="Chalkboard" charset="0"/>
              </a:rPr>
              <a:t>(Bayes' Theorem)</a:t>
            </a:r>
            <a:endParaRPr lang="en-US" dirty="0"/>
          </a:p>
        </p:txBody>
      </p:sp>
    </p:spTree>
    <p:extLst>
      <p:ext uri="{BB962C8B-B14F-4D97-AF65-F5344CB8AC3E}">
        <p14:creationId xmlns:p14="http://schemas.microsoft.com/office/powerpoint/2010/main" val="324502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22" grpId="0"/>
      <p:bldP spid="23" grpId="0"/>
      <p:bldP spid="24" grpId="0"/>
      <p:bldP spid="27" grpId="0"/>
      <p:bldP spid="28" grpId="0"/>
      <p:bldP spid="29" grpId="0"/>
      <p:bldP spid="30" grpId="0"/>
      <p:bldP spid="31" grpId="0"/>
      <p:bldP spid="32" grpId="0"/>
      <p:bldP spid="33" grpId="0"/>
      <p:bldP spid="34" grpId="0"/>
      <p:bldP spid="35"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052736"/>
            <a:ext cx="9144000" cy="158417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p:cNvSpPr txBox="1">
            <a:spLocks noChangeArrowheads="1"/>
          </p:cNvSpPr>
          <p:nvPr/>
        </p:nvSpPr>
        <p:spPr>
          <a:xfrm>
            <a:off x="-108520" y="33910"/>
            <a:ext cx="8928992" cy="1018826"/>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Shannon’s Theorem</a:t>
            </a:r>
          </a:p>
        </p:txBody>
      </p:sp>
      <p:sp>
        <p:nvSpPr>
          <p:cNvPr id="19" name="Text Box 7"/>
          <p:cNvSpPr txBox="1">
            <a:spLocks noChangeArrowheads="1"/>
          </p:cNvSpPr>
          <p:nvPr/>
        </p:nvSpPr>
        <p:spPr bwMode="auto">
          <a:xfrm>
            <a:off x="179512" y="1052736"/>
            <a:ext cx="8964488" cy="646331"/>
          </a:xfrm>
          <a:prstGeom prst="rect">
            <a:avLst/>
          </a:prstGeom>
          <a:noFill/>
          <a:ln w="9525">
            <a:noFill/>
            <a:miter lim="800000"/>
            <a:headEnd/>
            <a:tailEnd/>
          </a:ln>
        </p:spPr>
        <p:txBody>
          <a:bodyPr wrap="square">
            <a:spAutoFit/>
          </a:bodyPr>
          <a:lstStyle/>
          <a:p>
            <a:pPr>
              <a:spcBef>
                <a:spcPct val="50000"/>
              </a:spcBef>
            </a:pPr>
            <a:r>
              <a:rPr lang="en-US" dirty="0" smtClean="0">
                <a:latin typeface="Chalkboard" charset="0"/>
                <a:ea typeface="Chalkboard" charset="0"/>
                <a:cs typeface="Chalkboard" charset="0"/>
              </a:rPr>
              <a:t>Theorem: A scheme (Gen, </a:t>
            </a:r>
            <a:r>
              <a:rPr lang="en-US" dirty="0" err="1" smtClean="0">
                <a:latin typeface="Chalkboard" charset="0"/>
                <a:ea typeface="Chalkboard" charset="0"/>
                <a:cs typeface="Chalkboard" charset="0"/>
              </a:rPr>
              <a:t>Enc</a:t>
            </a:r>
            <a:r>
              <a:rPr lang="en-US" dirty="0" smtClean="0">
                <a:latin typeface="Chalkboard" charset="0"/>
                <a:ea typeface="Chalkboard" charset="0"/>
                <a:cs typeface="Chalkboard" charset="0"/>
              </a:rPr>
              <a:t>, Dec) with </a:t>
            </a:r>
            <a:r>
              <a:rPr lang="en-US" dirty="0">
                <a:latin typeface="Chalkboard" charset="0"/>
                <a:ea typeface="Chalkboard" charset="0"/>
                <a:cs typeface="Chalkboard" charset="0"/>
              </a:rPr>
              <a:t>| </a:t>
            </a:r>
            <a:r>
              <a:rPr lang="en-US" dirty="0">
                <a:latin typeface="Brush Script MT" charset="0"/>
                <a:ea typeface="Brush Script MT" charset="0"/>
                <a:cs typeface="Brush Script MT" charset="0"/>
              </a:rPr>
              <a:t>K </a:t>
            </a:r>
            <a:r>
              <a:rPr lang="en-US" dirty="0">
                <a:latin typeface="Chalkboard" charset="0"/>
                <a:ea typeface="Chalkboard" charset="0"/>
                <a:cs typeface="Chalkboard" charset="0"/>
              </a:rPr>
              <a:t>| </a:t>
            </a:r>
            <a:r>
              <a:rPr lang="en-US" dirty="0" smtClean="0">
                <a:latin typeface="Chalkboard" charset="0"/>
                <a:ea typeface="Chalkboard" charset="0"/>
                <a:cs typeface="Chalkboard" charset="0"/>
                <a:sym typeface="Symbol"/>
              </a:rPr>
              <a:t>= </a:t>
            </a:r>
            <a:r>
              <a:rPr lang="en-US" dirty="0">
                <a:latin typeface="Chalkboard" charset="0"/>
                <a:ea typeface="Chalkboard" charset="0"/>
                <a:cs typeface="Chalkboard" charset="0"/>
                <a:sym typeface="Symbol"/>
              </a:rPr>
              <a:t>| </a:t>
            </a:r>
            <a:r>
              <a:rPr lang="en-US" dirty="0">
                <a:latin typeface="Brush Script MT" charset="0"/>
                <a:ea typeface="Brush Script MT" charset="0"/>
                <a:cs typeface="Brush Script MT" charset="0"/>
                <a:sym typeface="Symbol"/>
              </a:rPr>
              <a:t>M </a:t>
            </a:r>
            <a:r>
              <a:rPr lang="en-US" dirty="0" smtClean="0">
                <a:latin typeface="Chalkboard" charset="0"/>
                <a:ea typeface="Chalkboard" charset="0"/>
                <a:cs typeface="Chalkboard" charset="0"/>
                <a:sym typeface="Symbol"/>
              </a:rPr>
              <a:t>| = | </a:t>
            </a:r>
            <a:r>
              <a:rPr lang="en-US" dirty="0" smtClean="0">
                <a:latin typeface="Brush Script MT" charset="0"/>
                <a:ea typeface="Brush Script MT" charset="0"/>
                <a:cs typeface="Brush Script MT" charset="0"/>
                <a:sym typeface="Symbol"/>
              </a:rPr>
              <a:t>C </a:t>
            </a:r>
            <a:r>
              <a:rPr lang="en-US" dirty="0" smtClean="0">
                <a:latin typeface="Chalkboard" charset="0"/>
                <a:ea typeface="Chalkboard" charset="0"/>
                <a:cs typeface="Chalkboard" charset="0"/>
                <a:sym typeface="Symbol"/>
              </a:rPr>
              <a:t>|</a:t>
            </a:r>
            <a:r>
              <a:rPr lang="en-US" dirty="0" smtClean="0">
                <a:latin typeface="Chalkboard" charset="0"/>
                <a:ea typeface="Chalkboard" charset="0"/>
                <a:cs typeface="Chalkboard" charset="0"/>
              </a:rPr>
              <a:t>  is perfectly secure if and only if</a:t>
            </a:r>
            <a:endParaRPr lang="en-US" baseline="-25000" dirty="0" smtClean="0">
              <a:solidFill>
                <a:srgbClr val="0000FF"/>
              </a:solidFill>
              <a:latin typeface="Chalkboard" charset="0"/>
              <a:ea typeface="Chalkboard" charset="0"/>
              <a:cs typeface="Chalkboard" charset="0"/>
            </a:endParaRPr>
          </a:p>
        </p:txBody>
      </p:sp>
      <p:sp>
        <p:nvSpPr>
          <p:cNvPr id="3" name="Rectangle 2"/>
          <p:cNvSpPr/>
          <p:nvPr/>
        </p:nvSpPr>
        <p:spPr>
          <a:xfrm>
            <a:off x="220658" y="2915652"/>
            <a:ext cx="1707455" cy="369332"/>
          </a:xfrm>
          <a:prstGeom prst="rect">
            <a:avLst/>
          </a:prstGeom>
        </p:spPr>
        <p:txBody>
          <a:bodyPr wrap="none">
            <a:spAutoFit/>
          </a:bodyPr>
          <a:lstStyle/>
          <a:p>
            <a:r>
              <a:rPr lang="en-US" dirty="0" smtClean="0">
                <a:latin typeface="Chalkboard" charset="0"/>
                <a:ea typeface="Chalkboard" charset="0"/>
                <a:cs typeface="Chalkboard" charset="0"/>
              </a:rPr>
              <a:t>Proof: (Part 2)</a:t>
            </a:r>
            <a:endParaRPr lang="en-US" dirty="0"/>
          </a:p>
        </p:txBody>
      </p:sp>
      <p:sp>
        <p:nvSpPr>
          <p:cNvPr id="2" name="Rectangle 1"/>
          <p:cNvSpPr/>
          <p:nvPr/>
        </p:nvSpPr>
        <p:spPr>
          <a:xfrm>
            <a:off x="467544" y="1844824"/>
            <a:ext cx="6139758" cy="369332"/>
          </a:xfrm>
          <a:prstGeom prst="rect">
            <a:avLst/>
          </a:prstGeom>
        </p:spPr>
        <p:txBody>
          <a:bodyPr wrap="none">
            <a:spAutoFit/>
          </a:bodyPr>
          <a:lstStyle/>
          <a:p>
            <a:r>
              <a:rPr lang="en-US" dirty="0" smtClean="0">
                <a:latin typeface="Chalkboard" charset="0"/>
                <a:ea typeface="Chalkboard" charset="0"/>
                <a:cs typeface="Chalkboard" charset="0"/>
              </a:rPr>
              <a:t>(</a:t>
            </a:r>
            <a:r>
              <a:rPr lang="en-US" dirty="0" err="1" smtClean="0">
                <a:latin typeface="Chalkboard" charset="0"/>
                <a:ea typeface="Chalkboard" charset="0"/>
                <a:cs typeface="Chalkboard" charset="0"/>
              </a:rPr>
              <a:t>i</a:t>
            </a:r>
            <a:r>
              <a:rPr lang="en-US" dirty="0" smtClean="0">
                <a:latin typeface="Chalkboard" charset="0"/>
                <a:ea typeface="Chalkboard" charset="0"/>
                <a:cs typeface="Chalkboard" charset="0"/>
              </a:rPr>
              <a:t>) Every key k is chosen with probability </a:t>
            </a:r>
            <a:r>
              <a:rPr lang="en-US" b="1" dirty="0" smtClean="0">
                <a:latin typeface="Chalkboard" charset="0"/>
                <a:ea typeface="Chalkboard" charset="0"/>
                <a:cs typeface="Chalkboard" charset="0"/>
              </a:rPr>
              <a:t>1/</a:t>
            </a:r>
            <a:r>
              <a:rPr lang="en-US" b="1" dirty="0">
                <a:latin typeface="Chalkboard" charset="0"/>
                <a:ea typeface="Chalkboard" charset="0"/>
                <a:cs typeface="Chalkboard" charset="0"/>
              </a:rPr>
              <a:t> | </a:t>
            </a:r>
            <a:r>
              <a:rPr lang="en-US" b="1" dirty="0">
                <a:latin typeface="Brush Script MT" charset="0"/>
                <a:ea typeface="Brush Script MT" charset="0"/>
                <a:cs typeface="Brush Script MT" charset="0"/>
              </a:rPr>
              <a:t>K </a:t>
            </a:r>
            <a:r>
              <a:rPr lang="en-US" b="1" dirty="0">
                <a:latin typeface="Chalkboard" charset="0"/>
                <a:ea typeface="Chalkboard" charset="0"/>
                <a:cs typeface="Chalkboard" charset="0"/>
              </a:rPr>
              <a:t>|</a:t>
            </a:r>
            <a:r>
              <a:rPr lang="en-US" dirty="0" smtClean="0">
                <a:latin typeface="Chalkboard" charset="0"/>
                <a:ea typeface="Chalkboard" charset="0"/>
                <a:cs typeface="Chalkboard" charset="0"/>
              </a:rPr>
              <a:t> by Gen.</a:t>
            </a:r>
            <a:endParaRPr lang="en-US" dirty="0"/>
          </a:p>
        </p:txBody>
      </p:sp>
      <p:sp>
        <p:nvSpPr>
          <p:cNvPr id="25" name="Rectangle 24"/>
          <p:cNvSpPr/>
          <p:nvPr/>
        </p:nvSpPr>
        <p:spPr>
          <a:xfrm>
            <a:off x="477411" y="2267580"/>
            <a:ext cx="8597097" cy="369332"/>
          </a:xfrm>
          <a:prstGeom prst="rect">
            <a:avLst/>
          </a:prstGeom>
        </p:spPr>
        <p:txBody>
          <a:bodyPr wrap="none">
            <a:spAutoFit/>
          </a:bodyPr>
          <a:lstStyle/>
          <a:p>
            <a:r>
              <a:rPr lang="en-US" dirty="0" smtClean="0">
                <a:latin typeface="Chalkboard" charset="0"/>
                <a:ea typeface="Chalkboard" charset="0"/>
                <a:cs typeface="Chalkboard" charset="0"/>
              </a:rPr>
              <a:t>(ii) For every m in </a:t>
            </a:r>
            <a:r>
              <a:rPr lang="en-US" dirty="0">
                <a:latin typeface="Brush Script MT" charset="0"/>
                <a:ea typeface="Brush Script MT" charset="0"/>
                <a:cs typeface="Brush Script MT" charset="0"/>
                <a:sym typeface="Symbol"/>
              </a:rPr>
              <a:t>M </a:t>
            </a:r>
            <a:r>
              <a:rPr lang="en-US" dirty="0" smtClean="0">
                <a:latin typeface="Brush Script MT" charset="0"/>
                <a:ea typeface="Brush Script MT" charset="0"/>
                <a:cs typeface="Brush Script MT" charset="0"/>
                <a:sym typeface="Symbol"/>
              </a:rPr>
              <a:t> </a:t>
            </a:r>
            <a:r>
              <a:rPr lang="en-US" dirty="0" smtClean="0">
                <a:latin typeface="Chalkboard" charset="0"/>
                <a:ea typeface="Chalkboard" charset="0"/>
                <a:cs typeface="Chalkboard" charset="0"/>
                <a:sym typeface="Symbol"/>
              </a:rPr>
              <a:t>and every c in </a:t>
            </a:r>
            <a:r>
              <a:rPr lang="en-US" dirty="0" smtClean="0">
                <a:latin typeface="Brush Script MT" charset="0"/>
                <a:ea typeface="Brush Script MT" charset="0"/>
                <a:cs typeface="Brush Script MT" charset="0"/>
                <a:sym typeface="Symbol"/>
              </a:rPr>
              <a:t>C,  </a:t>
            </a:r>
            <a:r>
              <a:rPr lang="en-US" dirty="0" smtClean="0">
                <a:latin typeface="Chalkboard" charset="0"/>
                <a:ea typeface="Chalkboard" charset="0"/>
                <a:cs typeface="Chalkboard" charset="0"/>
                <a:sym typeface="Symbol"/>
              </a:rPr>
              <a:t>there is a </a:t>
            </a:r>
            <a:r>
              <a:rPr lang="en-US" b="1" dirty="0" smtClean="0">
                <a:latin typeface="Chalkboard" charset="0"/>
                <a:ea typeface="Chalkboard" charset="0"/>
                <a:cs typeface="Chalkboard" charset="0"/>
                <a:sym typeface="Symbol"/>
              </a:rPr>
              <a:t>unique</a:t>
            </a:r>
            <a:r>
              <a:rPr lang="en-US" dirty="0" smtClean="0">
                <a:latin typeface="Chalkboard" charset="0"/>
                <a:ea typeface="Chalkboard" charset="0"/>
                <a:cs typeface="Chalkboard" charset="0"/>
                <a:sym typeface="Symbol"/>
              </a:rPr>
              <a:t> </a:t>
            </a:r>
            <a:r>
              <a:rPr lang="en-US" dirty="0" smtClean="0">
                <a:latin typeface="Chalkboard" charset="0"/>
                <a:ea typeface="Chalkboard" charset="0"/>
                <a:cs typeface="Chalkboard" charset="0"/>
              </a:rPr>
              <a:t>key k </a:t>
            </a:r>
            <a:r>
              <a:rPr lang="en-US" dirty="0" err="1" smtClean="0">
                <a:latin typeface="Chalkboard" charset="0"/>
                <a:ea typeface="Chalkboard" charset="0"/>
                <a:cs typeface="Chalkboard" charset="0"/>
              </a:rPr>
              <a:t>s.t.</a:t>
            </a:r>
            <a:r>
              <a:rPr lang="en-US" dirty="0" smtClean="0">
                <a:latin typeface="Chalkboard" charset="0"/>
                <a:ea typeface="Chalkboard" charset="0"/>
                <a:cs typeface="Chalkboard" charset="0"/>
              </a:rPr>
              <a:t>  </a:t>
            </a:r>
            <a:r>
              <a:rPr lang="en-US" dirty="0" err="1" smtClean="0">
                <a:latin typeface="Chalkboard" charset="0"/>
                <a:ea typeface="Chalkboard" charset="0"/>
                <a:cs typeface="Chalkboard" charset="0"/>
              </a:rPr>
              <a:t>Enc</a:t>
            </a:r>
            <a:r>
              <a:rPr lang="en-US" baseline="-25000" dirty="0" err="1" smtClean="0">
                <a:latin typeface="Chalkboard" charset="0"/>
                <a:ea typeface="Chalkboard" charset="0"/>
                <a:cs typeface="Chalkboard" charset="0"/>
              </a:rPr>
              <a:t>k</a:t>
            </a:r>
            <a:r>
              <a:rPr lang="en-US" dirty="0" smtClean="0">
                <a:latin typeface="Chalkboard" charset="0"/>
                <a:ea typeface="Chalkboard" charset="0"/>
                <a:cs typeface="Chalkboard" charset="0"/>
              </a:rPr>
              <a:t>(m) = c.</a:t>
            </a:r>
            <a:endParaRPr lang="en-US" dirty="0"/>
          </a:p>
        </p:txBody>
      </p:sp>
      <p:sp>
        <p:nvSpPr>
          <p:cNvPr id="21" name="Text Box 7"/>
          <p:cNvSpPr txBox="1">
            <a:spLocks noChangeArrowheads="1"/>
          </p:cNvSpPr>
          <p:nvPr/>
        </p:nvSpPr>
        <p:spPr bwMode="auto">
          <a:xfrm>
            <a:off x="1797657" y="2881099"/>
            <a:ext cx="6048672"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solidFill>
                  <a:srgbClr val="FF0000"/>
                </a:solidFill>
                <a:latin typeface="Chalkboard" charset="0"/>
                <a:ea typeface="Chalkboard" charset="0"/>
                <a:cs typeface="Chalkboard" charset="0"/>
              </a:rPr>
              <a:t>To prove (</a:t>
            </a:r>
            <a:r>
              <a:rPr lang="en-US" sz="2000" dirty="0" err="1" smtClean="0">
                <a:solidFill>
                  <a:srgbClr val="FF0000"/>
                </a:solidFill>
                <a:latin typeface="Chalkboard" charset="0"/>
                <a:ea typeface="Chalkboard" charset="0"/>
                <a:cs typeface="Chalkboard" charset="0"/>
              </a:rPr>
              <a:t>i</a:t>
            </a:r>
            <a:r>
              <a:rPr lang="en-US" sz="2000" dirty="0" smtClean="0">
                <a:solidFill>
                  <a:srgbClr val="FF0000"/>
                </a:solidFill>
                <a:latin typeface="Chalkboard" charset="0"/>
                <a:ea typeface="Chalkboard" charset="0"/>
                <a:cs typeface="Chalkboard" charset="0"/>
              </a:rPr>
              <a:t>) and (ii) as above</a:t>
            </a:r>
          </a:p>
        </p:txBody>
      </p:sp>
      <p:sp>
        <p:nvSpPr>
          <p:cNvPr id="22" name="Rectangle 21"/>
          <p:cNvSpPr/>
          <p:nvPr/>
        </p:nvSpPr>
        <p:spPr>
          <a:xfrm>
            <a:off x="252235" y="5373216"/>
            <a:ext cx="4823821" cy="369332"/>
          </a:xfrm>
          <a:prstGeom prst="rect">
            <a:avLst/>
          </a:prstGeom>
        </p:spPr>
        <p:txBody>
          <a:bodyPr wrap="none">
            <a:spAutoFit/>
          </a:bodyPr>
          <a:lstStyle/>
          <a:p>
            <a:r>
              <a:rPr lang="en-US" dirty="0" smtClean="0">
                <a:latin typeface="Chalkboard" charset="0"/>
                <a:ea typeface="Chalkboard" charset="0"/>
                <a:cs typeface="Chalkboard" charset="0"/>
              </a:rPr>
              <a:t>For arbitrary c, m</a:t>
            </a:r>
            <a:r>
              <a:rPr lang="en-US" baseline="-25000" dirty="0" smtClean="0">
                <a:latin typeface="Chalkboard" charset="0"/>
                <a:ea typeface="Chalkboard" charset="0"/>
                <a:cs typeface="Chalkboard" charset="0"/>
              </a:rPr>
              <a:t>i</a:t>
            </a:r>
            <a:r>
              <a:rPr lang="en-US" dirty="0" smtClean="0">
                <a:latin typeface="Chalkboard" charset="0"/>
                <a:ea typeface="Chalkboard" charset="0"/>
                <a:cs typeface="Chalkboard" charset="0"/>
              </a:rPr>
              <a:t> and </a:t>
            </a:r>
            <a:r>
              <a:rPr lang="en-US" dirty="0" err="1" smtClean="0">
                <a:latin typeface="Chalkboard" charset="0"/>
                <a:ea typeface="Chalkboard" charset="0"/>
                <a:cs typeface="Chalkboard" charset="0"/>
              </a:rPr>
              <a:t>m</a:t>
            </a:r>
            <a:r>
              <a:rPr lang="en-US" baseline="-25000" dirty="0" err="1" smtClean="0">
                <a:latin typeface="Chalkboard" charset="0"/>
                <a:ea typeface="Chalkboard" charset="0"/>
                <a:cs typeface="Chalkboard" charset="0"/>
              </a:rPr>
              <a:t>j</a:t>
            </a:r>
            <a:r>
              <a:rPr lang="en-US" dirty="0" smtClean="0">
                <a:latin typeface="Chalkboard" charset="0"/>
                <a:ea typeface="Chalkboard" charset="0"/>
                <a:cs typeface="Chalkboard" charset="0"/>
              </a:rPr>
              <a:t>, </a:t>
            </a:r>
            <a:r>
              <a:rPr lang="en-US" dirty="0" err="1" smtClean="0">
                <a:latin typeface="Chalkboard" charset="0"/>
                <a:ea typeface="Chalkboard" charset="0"/>
                <a:cs typeface="Chalkboard" charset="0"/>
              </a:rPr>
              <a:t>Pr</a:t>
            </a:r>
            <a:r>
              <a:rPr lang="en-US" dirty="0" smtClean="0">
                <a:latin typeface="Chalkboard" charset="0"/>
                <a:ea typeface="Chalkboard" charset="0"/>
                <a:cs typeface="Chalkboard" charset="0"/>
              </a:rPr>
              <a:t>[C </a:t>
            </a:r>
            <a:r>
              <a:rPr lang="en-US" dirty="0">
                <a:latin typeface="Chalkboard" charset="0"/>
                <a:ea typeface="Chalkboard" charset="0"/>
                <a:cs typeface="Chalkboard" charset="0"/>
              </a:rPr>
              <a:t>= </a:t>
            </a:r>
            <a:r>
              <a:rPr lang="en-US" dirty="0" smtClean="0">
                <a:latin typeface="Chalkboard" charset="0"/>
                <a:ea typeface="Chalkboard" charset="0"/>
                <a:cs typeface="Chalkboard" charset="0"/>
              </a:rPr>
              <a:t>c </a:t>
            </a:r>
            <a:r>
              <a:rPr lang="en-US" dirty="0">
                <a:latin typeface="Chalkboard" charset="0"/>
                <a:ea typeface="Chalkboard" charset="0"/>
                <a:cs typeface="Chalkboard" charset="0"/>
              </a:rPr>
              <a:t>| </a:t>
            </a:r>
            <a:r>
              <a:rPr lang="en-US" dirty="0" smtClean="0">
                <a:latin typeface="Chalkboard" charset="0"/>
                <a:ea typeface="Chalkboard" charset="0"/>
                <a:cs typeface="Chalkboard" charset="0"/>
              </a:rPr>
              <a:t>M </a:t>
            </a:r>
            <a:r>
              <a:rPr lang="en-US" dirty="0">
                <a:latin typeface="Chalkboard" charset="0"/>
                <a:ea typeface="Chalkboard" charset="0"/>
                <a:cs typeface="Chalkboard" charset="0"/>
              </a:rPr>
              <a:t>= </a:t>
            </a:r>
            <a:r>
              <a:rPr lang="en-US" dirty="0" smtClean="0">
                <a:latin typeface="Chalkboard" charset="0"/>
                <a:ea typeface="Chalkboard" charset="0"/>
                <a:cs typeface="Chalkboard" charset="0"/>
              </a:rPr>
              <a:t>m</a:t>
            </a:r>
            <a:r>
              <a:rPr lang="en-US" baseline="-25000" dirty="0" smtClean="0">
                <a:latin typeface="Chalkboard" charset="0"/>
                <a:ea typeface="Chalkboard" charset="0"/>
                <a:cs typeface="Chalkboard" charset="0"/>
              </a:rPr>
              <a:t>i</a:t>
            </a:r>
            <a:r>
              <a:rPr lang="en-US" dirty="0" smtClean="0">
                <a:latin typeface="Chalkboard" charset="0"/>
                <a:ea typeface="Chalkboard" charset="0"/>
                <a:cs typeface="Chalkboard" charset="0"/>
              </a:rPr>
              <a:t>]</a:t>
            </a:r>
            <a:endParaRPr lang="en-US" dirty="0"/>
          </a:p>
        </p:txBody>
      </p:sp>
      <p:sp>
        <p:nvSpPr>
          <p:cNvPr id="23" name="Rectangle 22"/>
          <p:cNvSpPr/>
          <p:nvPr/>
        </p:nvSpPr>
        <p:spPr>
          <a:xfrm>
            <a:off x="4961386" y="5373216"/>
            <a:ext cx="2266711" cy="369332"/>
          </a:xfrm>
          <a:prstGeom prst="rect">
            <a:avLst/>
          </a:prstGeom>
        </p:spPr>
        <p:txBody>
          <a:bodyPr wrap="none">
            <a:spAutoFit/>
          </a:bodyPr>
          <a:lstStyle/>
          <a:p>
            <a:r>
              <a:rPr lang="en-US" dirty="0">
                <a:latin typeface="Chalkboard" charset="0"/>
                <a:ea typeface="Chalkboard" charset="0"/>
                <a:cs typeface="Chalkboard" charset="0"/>
              </a:rPr>
              <a:t>= </a:t>
            </a:r>
            <a:r>
              <a:rPr lang="en-US" dirty="0" err="1">
                <a:latin typeface="Chalkboard" charset="0"/>
                <a:ea typeface="Chalkboard" charset="0"/>
                <a:cs typeface="Chalkboard" charset="0"/>
              </a:rPr>
              <a:t>Pr</a:t>
            </a:r>
            <a:r>
              <a:rPr lang="en-US" dirty="0">
                <a:latin typeface="Chalkboard" charset="0"/>
                <a:ea typeface="Chalkboard" charset="0"/>
                <a:cs typeface="Chalkboard" charset="0"/>
              </a:rPr>
              <a:t>[C = c | M = </a:t>
            </a:r>
            <a:r>
              <a:rPr lang="en-US" dirty="0" err="1" smtClean="0">
                <a:latin typeface="Chalkboard" charset="0"/>
                <a:ea typeface="Chalkboard" charset="0"/>
                <a:cs typeface="Chalkboard" charset="0"/>
              </a:rPr>
              <a:t>m</a:t>
            </a:r>
            <a:r>
              <a:rPr lang="en-US" baseline="-25000" dirty="0" err="1">
                <a:latin typeface="Chalkboard" charset="0"/>
                <a:ea typeface="Chalkboard" charset="0"/>
                <a:cs typeface="Chalkboard" charset="0"/>
              </a:rPr>
              <a:t>j</a:t>
            </a:r>
            <a:r>
              <a:rPr lang="en-US" dirty="0" smtClean="0">
                <a:latin typeface="Chalkboard" charset="0"/>
                <a:ea typeface="Chalkboard" charset="0"/>
                <a:cs typeface="Chalkboard" charset="0"/>
              </a:rPr>
              <a:t>]</a:t>
            </a:r>
            <a:endParaRPr lang="en-US" dirty="0"/>
          </a:p>
        </p:txBody>
      </p:sp>
      <p:sp>
        <p:nvSpPr>
          <p:cNvPr id="29" name="Rectangle 28"/>
          <p:cNvSpPr/>
          <p:nvPr/>
        </p:nvSpPr>
        <p:spPr>
          <a:xfrm>
            <a:off x="272457" y="3284984"/>
            <a:ext cx="8798593" cy="646331"/>
          </a:xfrm>
          <a:prstGeom prst="rect">
            <a:avLst/>
          </a:prstGeom>
        </p:spPr>
        <p:txBody>
          <a:bodyPr wrap="square">
            <a:spAutoFit/>
          </a:bodyPr>
          <a:lstStyle/>
          <a:p>
            <a:r>
              <a:rPr lang="en-US" dirty="0" smtClean="0">
                <a:latin typeface="Chalkboard" charset="0"/>
                <a:ea typeface="Chalkboard" charset="0"/>
                <a:cs typeface="Chalkboard" charset="0"/>
              </a:rPr>
              <a:t>Let </a:t>
            </a:r>
            <a:r>
              <a:rPr lang="en-US" dirty="0" smtClean="0">
                <a:latin typeface="Brush Script MT" charset="0"/>
                <a:ea typeface="Brush Script MT" charset="0"/>
                <a:cs typeface="Brush Script MT" charset="0"/>
              </a:rPr>
              <a:t>M</a:t>
            </a:r>
            <a:r>
              <a:rPr lang="en-US" dirty="0">
                <a:latin typeface="Chalkboard" charset="0"/>
                <a:ea typeface="Chalkboard" charset="0"/>
                <a:cs typeface="Chalkboard" charset="0"/>
              </a:rPr>
              <a:t> </a:t>
            </a:r>
            <a:r>
              <a:rPr lang="en-US" dirty="0" smtClean="0">
                <a:latin typeface="Chalkboard" charset="0"/>
                <a:ea typeface="Chalkboard" charset="0"/>
                <a:cs typeface="Chalkboard" charset="0"/>
              </a:rPr>
              <a:t>= {m</a:t>
            </a:r>
            <a:r>
              <a:rPr lang="en-US" baseline="-25000" dirty="0" smtClean="0">
                <a:latin typeface="Chalkboard" charset="0"/>
                <a:ea typeface="Chalkboard" charset="0"/>
                <a:cs typeface="Chalkboard" charset="0"/>
              </a:rPr>
              <a:t>1</a:t>
            </a:r>
            <a:r>
              <a:rPr lang="en-US" dirty="0" smtClean="0">
                <a:latin typeface="Chalkboard" charset="0"/>
                <a:ea typeface="Chalkboard" charset="0"/>
                <a:cs typeface="Chalkboard" charset="0"/>
              </a:rPr>
              <a:t>, m</a:t>
            </a:r>
            <a:r>
              <a:rPr lang="en-US" baseline="-25000" dirty="0" smtClean="0">
                <a:latin typeface="Chalkboard" charset="0"/>
                <a:ea typeface="Chalkboard" charset="0"/>
                <a:cs typeface="Chalkboard" charset="0"/>
              </a:rPr>
              <a:t>2</a:t>
            </a:r>
            <a:r>
              <a:rPr lang="en-US" dirty="0" smtClean="0">
                <a:latin typeface="Chalkboard" charset="0"/>
                <a:ea typeface="Chalkboard" charset="0"/>
                <a:cs typeface="Chalkboard" charset="0"/>
              </a:rPr>
              <a:t>,…..} and c is a </a:t>
            </a:r>
            <a:r>
              <a:rPr lang="en-US" dirty="0" err="1" smtClean="0">
                <a:latin typeface="Chalkboard" charset="0"/>
                <a:ea typeface="Chalkboard" charset="0"/>
                <a:cs typeface="Chalkboard" charset="0"/>
              </a:rPr>
              <a:t>ciphertext</a:t>
            </a:r>
            <a:r>
              <a:rPr lang="en-US" dirty="0" smtClean="0">
                <a:latin typeface="Chalkboard" charset="0"/>
                <a:ea typeface="Chalkboard" charset="0"/>
                <a:cs typeface="Chalkboard" charset="0"/>
              </a:rPr>
              <a:t> that occurs with non-zero probability for some message </a:t>
            </a:r>
            <a:endParaRPr lang="en-US" dirty="0"/>
          </a:p>
        </p:txBody>
      </p:sp>
      <p:sp>
        <p:nvSpPr>
          <p:cNvPr id="39" name="Rectangle 38"/>
          <p:cNvSpPr/>
          <p:nvPr/>
        </p:nvSpPr>
        <p:spPr>
          <a:xfrm>
            <a:off x="220658" y="6021288"/>
            <a:ext cx="5004062" cy="369332"/>
          </a:xfrm>
          <a:prstGeom prst="rect">
            <a:avLst/>
          </a:prstGeom>
        </p:spPr>
        <p:txBody>
          <a:bodyPr wrap="none">
            <a:spAutoFit/>
          </a:bodyPr>
          <a:lstStyle/>
          <a:p>
            <a:r>
              <a:rPr lang="en-US" dirty="0" smtClean="0">
                <a:latin typeface="Chalkboard" charset="0"/>
                <a:ea typeface="Chalkboard" charset="0"/>
                <a:cs typeface="Chalkboard" charset="0"/>
              </a:rPr>
              <a:t>Assume the same k maps both m</a:t>
            </a:r>
            <a:r>
              <a:rPr lang="en-US" baseline="-25000" dirty="0" smtClean="0">
                <a:latin typeface="Chalkboard" charset="0"/>
                <a:ea typeface="Chalkboard" charset="0"/>
                <a:cs typeface="Chalkboard" charset="0"/>
              </a:rPr>
              <a:t>i</a:t>
            </a:r>
            <a:r>
              <a:rPr lang="en-US" dirty="0" smtClean="0">
                <a:latin typeface="Chalkboard" charset="0"/>
                <a:ea typeface="Chalkboard" charset="0"/>
                <a:cs typeface="Chalkboard" charset="0"/>
              </a:rPr>
              <a:t> and </a:t>
            </a:r>
            <a:r>
              <a:rPr lang="en-US" dirty="0" err="1" smtClean="0">
                <a:latin typeface="Chalkboard" charset="0"/>
                <a:ea typeface="Chalkboard" charset="0"/>
                <a:cs typeface="Chalkboard" charset="0"/>
              </a:rPr>
              <a:t>m</a:t>
            </a:r>
            <a:r>
              <a:rPr lang="en-US" baseline="-25000" dirty="0" err="1" smtClean="0">
                <a:latin typeface="Chalkboard" charset="0"/>
                <a:ea typeface="Chalkboard" charset="0"/>
                <a:cs typeface="Chalkboard" charset="0"/>
              </a:rPr>
              <a:t>j</a:t>
            </a:r>
            <a:r>
              <a:rPr lang="en-US" baseline="-25000" dirty="0" smtClean="0">
                <a:latin typeface="Chalkboard" charset="0"/>
                <a:ea typeface="Chalkboard" charset="0"/>
                <a:cs typeface="Chalkboard" charset="0"/>
              </a:rPr>
              <a:t> </a:t>
            </a:r>
            <a:r>
              <a:rPr lang="en-US" dirty="0" smtClean="0">
                <a:latin typeface="Chalkboard" charset="0"/>
                <a:ea typeface="Chalkboard" charset="0"/>
                <a:cs typeface="Chalkboard" charset="0"/>
              </a:rPr>
              <a:t> to c</a:t>
            </a:r>
            <a:endParaRPr lang="en-US" baseline="-25000" dirty="0"/>
          </a:p>
        </p:txBody>
      </p:sp>
      <p:sp>
        <p:nvSpPr>
          <p:cNvPr id="26" name="Rectangle 25"/>
          <p:cNvSpPr/>
          <p:nvPr/>
        </p:nvSpPr>
        <p:spPr>
          <a:xfrm>
            <a:off x="251520" y="3995772"/>
            <a:ext cx="8819530" cy="369332"/>
          </a:xfrm>
          <a:prstGeom prst="rect">
            <a:avLst/>
          </a:prstGeom>
        </p:spPr>
        <p:txBody>
          <a:bodyPr wrap="none">
            <a:spAutoFit/>
          </a:bodyPr>
          <a:lstStyle/>
          <a:p>
            <a:r>
              <a:rPr lang="en-US" dirty="0" smtClean="0">
                <a:latin typeface="Chalkboard" charset="0"/>
                <a:ea typeface="Chalkboard" charset="0"/>
                <a:cs typeface="Chalkboard" charset="0"/>
              </a:rPr>
              <a:t>Let </a:t>
            </a:r>
            <a:r>
              <a:rPr lang="en-US" dirty="0" smtClean="0">
                <a:latin typeface="Brush Script MT" charset="0"/>
                <a:ea typeface="Brush Script MT" charset="0"/>
                <a:cs typeface="Brush Script MT" charset="0"/>
              </a:rPr>
              <a:t>K</a:t>
            </a:r>
            <a:r>
              <a:rPr lang="en-US" baseline="-25000" dirty="0" smtClean="0">
                <a:latin typeface="Brush Script MT" charset="0"/>
                <a:ea typeface="Brush Script MT" charset="0"/>
                <a:cs typeface="Brush Script MT" charset="0"/>
              </a:rPr>
              <a:t>i</a:t>
            </a:r>
            <a:r>
              <a:rPr lang="en-US" dirty="0" smtClean="0">
                <a:latin typeface="Chalkboard" charset="0"/>
                <a:ea typeface="Chalkboard" charset="0"/>
                <a:cs typeface="Chalkboard" charset="0"/>
              </a:rPr>
              <a:t>  is the set of all keys that maps m</a:t>
            </a:r>
            <a:r>
              <a:rPr lang="en-US" baseline="-25000" dirty="0" smtClean="0">
                <a:latin typeface="Chalkboard" charset="0"/>
                <a:ea typeface="Chalkboard" charset="0"/>
                <a:cs typeface="Chalkboard" charset="0"/>
              </a:rPr>
              <a:t>i</a:t>
            </a:r>
            <a:r>
              <a:rPr lang="en-US" dirty="0" smtClean="0">
                <a:latin typeface="Chalkboard" charset="0"/>
                <a:ea typeface="Chalkboard" charset="0"/>
                <a:cs typeface="Chalkboard" charset="0"/>
              </a:rPr>
              <a:t> to c i.e. </a:t>
            </a:r>
            <a:r>
              <a:rPr lang="en-US" dirty="0" err="1" smtClean="0">
                <a:latin typeface="Chalkboard" charset="0"/>
                <a:ea typeface="Chalkboard" charset="0"/>
                <a:cs typeface="Chalkboard" charset="0"/>
              </a:rPr>
              <a:t>Enc</a:t>
            </a:r>
            <a:r>
              <a:rPr lang="en-US" baseline="-25000" dirty="0" err="1" smtClean="0">
                <a:latin typeface="Chalkboard" charset="0"/>
                <a:ea typeface="Chalkboard" charset="0"/>
                <a:cs typeface="Chalkboard" charset="0"/>
              </a:rPr>
              <a:t>k</a:t>
            </a:r>
            <a:r>
              <a:rPr lang="en-US" baseline="-25000" dirty="0" smtClean="0">
                <a:latin typeface="Chalkboard" charset="0"/>
                <a:ea typeface="Chalkboard" charset="0"/>
                <a:cs typeface="Chalkboard" charset="0"/>
              </a:rPr>
              <a:t> </a:t>
            </a:r>
            <a:r>
              <a:rPr lang="en-US" dirty="0" smtClean="0">
                <a:latin typeface="Chalkboard" charset="0"/>
                <a:ea typeface="Chalkboard" charset="0"/>
                <a:cs typeface="Chalkboard" charset="0"/>
              </a:rPr>
              <a:t>(m</a:t>
            </a:r>
            <a:r>
              <a:rPr lang="en-US" baseline="-25000" dirty="0" smtClean="0">
                <a:latin typeface="Chalkboard" charset="0"/>
                <a:ea typeface="Chalkboard" charset="0"/>
                <a:cs typeface="Chalkboard" charset="0"/>
              </a:rPr>
              <a:t>i</a:t>
            </a:r>
            <a:r>
              <a:rPr lang="en-US" dirty="0" smtClean="0">
                <a:latin typeface="Chalkboard" charset="0"/>
                <a:ea typeface="Chalkboard" charset="0"/>
                <a:cs typeface="Chalkboard" charset="0"/>
              </a:rPr>
              <a:t>) = c </a:t>
            </a:r>
            <a:r>
              <a:rPr lang="en-US" dirty="0" err="1" smtClean="0">
                <a:latin typeface="Chalkboard" charset="0"/>
                <a:ea typeface="Chalkboard" charset="0"/>
                <a:cs typeface="Chalkboard" charset="0"/>
              </a:rPr>
              <a:t>iff</a:t>
            </a:r>
            <a:r>
              <a:rPr lang="en-US" dirty="0" smtClean="0">
                <a:latin typeface="Chalkboard" charset="0"/>
                <a:ea typeface="Chalkboard" charset="0"/>
                <a:cs typeface="Chalkboard" charset="0"/>
              </a:rPr>
              <a:t> k belongs to </a:t>
            </a:r>
            <a:r>
              <a:rPr lang="en-US" dirty="0">
                <a:latin typeface="Brush Script MT" charset="0"/>
                <a:ea typeface="Brush Script MT" charset="0"/>
                <a:cs typeface="Brush Script MT" charset="0"/>
              </a:rPr>
              <a:t>K</a:t>
            </a:r>
            <a:r>
              <a:rPr lang="en-US" baseline="-25000" dirty="0">
                <a:latin typeface="Brush Script MT" charset="0"/>
                <a:ea typeface="Brush Script MT" charset="0"/>
                <a:cs typeface="Brush Script MT" charset="0"/>
              </a:rPr>
              <a:t>i</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251520" y="4499828"/>
                <a:ext cx="3430683" cy="369332"/>
              </a:xfrm>
              <a:prstGeom prst="rect">
                <a:avLst/>
              </a:prstGeom>
            </p:spPr>
            <p:txBody>
              <a:bodyPr wrap="none">
                <a:spAutoFit/>
              </a:bodyPr>
              <a:lstStyle/>
              <a:p>
                <a:r>
                  <a:rPr lang="en-US" dirty="0" smtClean="0">
                    <a:solidFill>
                      <a:srgbClr val="0000FF"/>
                    </a:solidFill>
                    <a:latin typeface="Chalkboard" charset="0"/>
                    <a:ea typeface="Chalkboard" charset="0"/>
                    <a:cs typeface="Chalkboard" charset="0"/>
                  </a:rPr>
                  <a:t>Claim: </a:t>
                </a:r>
                <a:r>
                  <a:rPr lang="en-US" dirty="0">
                    <a:solidFill>
                      <a:srgbClr val="0000FF"/>
                    </a:solidFill>
                    <a:latin typeface="Brush Script MT" charset="0"/>
                    <a:ea typeface="Brush Script MT" charset="0"/>
                    <a:cs typeface="Brush Script MT" charset="0"/>
                  </a:rPr>
                  <a:t>K</a:t>
                </a:r>
                <a:r>
                  <a:rPr lang="en-US" baseline="-25000" dirty="0">
                    <a:solidFill>
                      <a:srgbClr val="0000FF"/>
                    </a:solidFill>
                    <a:latin typeface="Brush Script MT" charset="0"/>
                    <a:ea typeface="Brush Script MT" charset="0"/>
                    <a:cs typeface="Brush Script MT" charset="0"/>
                  </a:rPr>
                  <a:t>i </a:t>
                </a:r>
                <a:r>
                  <a:rPr lang="en-US" baseline="-25000" dirty="0" smtClean="0">
                    <a:solidFill>
                      <a:srgbClr val="0000FF"/>
                    </a:solidFill>
                    <a:latin typeface="Brush Script MT" charset="0"/>
                    <a:ea typeface="Brush Script MT" charset="0"/>
                    <a:cs typeface="Brush Script MT" charset="0"/>
                  </a:rPr>
                  <a:t> </a:t>
                </a:r>
                <a14:m>
                  <m:oMath xmlns:m="http://schemas.openxmlformats.org/officeDocument/2006/math">
                    <m:r>
                      <a:rPr lang="en-US" i="1" smtClean="0">
                        <a:solidFill>
                          <a:srgbClr val="0000FF"/>
                        </a:solidFill>
                        <a:latin typeface="Cambria Math" charset="0"/>
                        <a:ea typeface="Cambria Math" charset="0"/>
                        <a:cs typeface="Cambria Math" charset="0"/>
                      </a:rPr>
                      <m:t>≠</m:t>
                    </m:r>
                    <m:r>
                      <a:rPr lang="en-US" i="1">
                        <a:solidFill>
                          <a:srgbClr val="0000FF"/>
                        </a:solidFill>
                        <a:latin typeface="Cambria Math" charset="0"/>
                        <a:ea typeface="Cambria Math" charset="0"/>
                        <a:cs typeface="Cambria Math" charset="0"/>
                      </a:rPr>
                      <m:t>∅</m:t>
                    </m:r>
                  </m:oMath>
                </a14:m>
                <a:r>
                  <a:rPr lang="en-US" dirty="0" smtClean="0">
                    <a:solidFill>
                      <a:srgbClr val="0000FF"/>
                    </a:solidFill>
                    <a:latin typeface="Brush Script MT" charset="0"/>
                    <a:ea typeface="Brush Script MT" charset="0"/>
                    <a:cs typeface="Brush Script MT" charset="0"/>
                  </a:rPr>
                  <a:t>   </a:t>
                </a:r>
                <a:r>
                  <a:rPr lang="en-US" dirty="0" smtClean="0">
                    <a:solidFill>
                      <a:srgbClr val="0000FF"/>
                    </a:solidFill>
                    <a:latin typeface="Chalkboard" charset="0"/>
                    <a:ea typeface="Chalkboard" charset="0"/>
                    <a:cs typeface="Chalkboard" charset="0"/>
                  </a:rPr>
                  <a:t>and</a:t>
                </a:r>
                <a:r>
                  <a:rPr lang="en-US" dirty="0" smtClean="0">
                    <a:solidFill>
                      <a:srgbClr val="0000FF"/>
                    </a:solidFill>
                    <a:latin typeface="Brush Script MT" charset="0"/>
                    <a:ea typeface="Brush Script MT" charset="0"/>
                    <a:cs typeface="Brush Script MT" charset="0"/>
                  </a:rPr>
                  <a:t>  K</a:t>
                </a:r>
                <a:r>
                  <a:rPr lang="en-US" baseline="-25000" dirty="0" smtClean="0">
                    <a:solidFill>
                      <a:srgbClr val="0000FF"/>
                    </a:solidFill>
                    <a:latin typeface="Brush Script MT" charset="0"/>
                    <a:ea typeface="Brush Script MT" charset="0"/>
                    <a:cs typeface="Brush Script MT" charset="0"/>
                  </a:rPr>
                  <a:t>i</a:t>
                </a:r>
                <a:r>
                  <a:rPr lang="en-US" dirty="0" smtClean="0">
                    <a:solidFill>
                      <a:srgbClr val="0000FF"/>
                    </a:solidFill>
                    <a:latin typeface="Brush Script MT" charset="0"/>
                    <a:ea typeface="Brush Script MT" charset="0"/>
                    <a:cs typeface="Brush Script MT" charset="0"/>
                  </a:rPr>
                  <a:t> </a:t>
                </a:r>
                <a14:m>
                  <m:oMath xmlns:m="http://schemas.openxmlformats.org/officeDocument/2006/math">
                    <m:r>
                      <a:rPr lang="en-US" i="1" smtClean="0">
                        <a:solidFill>
                          <a:srgbClr val="0000FF"/>
                        </a:solidFill>
                        <a:latin typeface="Cambria Math" charset="0"/>
                        <a:ea typeface="Cambria Math" charset="0"/>
                        <a:cs typeface="Cambria Math" charset="0"/>
                      </a:rPr>
                      <m:t>∩</m:t>
                    </m:r>
                  </m:oMath>
                </a14:m>
                <a:r>
                  <a:rPr lang="en-US" dirty="0" smtClean="0">
                    <a:solidFill>
                      <a:srgbClr val="0000FF"/>
                    </a:solidFill>
                  </a:rPr>
                  <a:t>  </a:t>
                </a:r>
                <a:r>
                  <a:rPr lang="en-US" dirty="0" smtClean="0">
                    <a:solidFill>
                      <a:srgbClr val="0000FF"/>
                    </a:solidFill>
                    <a:latin typeface="Brush Script MT" charset="0"/>
                    <a:ea typeface="Brush Script MT" charset="0"/>
                    <a:cs typeface="Brush Script MT" charset="0"/>
                  </a:rPr>
                  <a:t>K</a:t>
                </a:r>
                <a:r>
                  <a:rPr lang="en-US" baseline="-25000" dirty="0" smtClean="0">
                    <a:solidFill>
                      <a:srgbClr val="0000FF"/>
                    </a:solidFill>
                    <a:latin typeface="Brush Script MT" charset="0"/>
                    <a:ea typeface="Brush Script MT" charset="0"/>
                    <a:cs typeface="Brush Script MT" charset="0"/>
                  </a:rPr>
                  <a:t>j </a:t>
                </a:r>
                <a:r>
                  <a:rPr lang="en-US" dirty="0" smtClean="0">
                    <a:solidFill>
                      <a:srgbClr val="0000FF"/>
                    </a:solidFill>
                    <a:latin typeface="Brush Script MT" charset="0"/>
                    <a:ea typeface="Brush Script MT" charset="0"/>
                    <a:cs typeface="Brush Script MT" charset="0"/>
                  </a:rPr>
                  <a:t> = </a:t>
                </a:r>
                <a14:m>
                  <m:oMath xmlns:m="http://schemas.openxmlformats.org/officeDocument/2006/math">
                    <m:r>
                      <a:rPr lang="en-US" i="1" smtClean="0">
                        <a:solidFill>
                          <a:srgbClr val="0000FF"/>
                        </a:solidFill>
                        <a:latin typeface="Cambria Math" charset="0"/>
                        <a:ea typeface="Cambria Math" charset="0"/>
                        <a:cs typeface="Cambria Math" charset="0"/>
                      </a:rPr>
                      <m:t>∅</m:t>
                    </m:r>
                  </m:oMath>
                </a14:m>
                <a:endParaRPr lang="en-US" dirty="0">
                  <a:solidFill>
                    <a:srgbClr val="0000FF"/>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251520" y="4499828"/>
                <a:ext cx="3430683" cy="369332"/>
              </a:xfrm>
              <a:prstGeom prst="rect">
                <a:avLst/>
              </a:prstGeom>
              <a:blipFill rotWithShape="0">
                <a:blip r:embed="rId3"/>
                <a:stretch>
                  <a:fillRect l="-1421" t="-9836" b="-26230"/>
                </a:stretch>
              </a:blipFill>
            </p:spPr>
            <p:txBody>
              <a:bodyPr/>
              <a:lstStyle/>
              <a:p>
                <a:r>
                  <a:rPr lang="en-US">
                    <a:noFill/>
                  </a:rPr>
                  <a:t> </a:t>
                </a:r>
              </a:p>
            </p:txBody>
          </p:sp>
        </mc:Fallback>
      </mc:AlternateContent>
      <p:sp>
        <p:nvSpPr>
          <p:cNvPr id="40" name="Rectangle 39"/>
          <p:cNvSpPr/>
          <p:nvPr/>
        </p:nvSpPr>
        <p:spPr>
          <a:xfrm>
            <a:off x="181215" y="6381328"/>
            <a:ext cx="2060629" cy="369332"/>
          </a:xfrm>
          <a:prstGeom prst="rect">
            <a:avLst/>
          </a:prstGeom>
        </p:spPr>
        <p:txBody>
          <a:bodyPr wrap="none">
            <a:spAutoFit/>
          </a:bodyPr>
          <a:lstStyle/>
          <a:p>
            <a:r>
              <a:rPr lang="en-US" dirty="0" smtClean="0">
                <a:solidFill>
                  <a:srgbClr val="FF0000"/>
                </a:solidFill>
                <a:latin typeface="Chalkboard" charset="0"/>
                <a:ea typeface="Chalkboard" charset="0"/>
                <a:cs typeface="Chalkboard" charset="0"/>
              </a:rPr>
              <a:t>Correctness fails!!</a:t>
            </a:r>
            <a:endParaRPr lang="en-US" baseline="-25000" dirty="0">
              <a:solidFill>
                <a:srgbClr val="FF0000"/>
              </a:solidFill>
            </a:endParaRPr>
          </a:p>
        </p:txBody>
      </p:sp>
      <p:sp>
        <p:nvSpPr>
          <p:cNvPr id="41" name="Rectangle 40"/>
          <p:cNvSpPr/>
          <p:nvPr/>
        </p:nvSpPr>
        <p:spPr>
          <a:xfrm>
            <a:off x="214419" y="4920843"/>
            <a:ext cx="5563511" cy="369332"/>
          </a:xfrm>
          <a:prstGeom prst="rect">
            <a:avLst/>
          </a:prstGeom>
        </p:spPr>
        <p:txBody>
          <a:bodyPr wrap="none">
            <a:spAutoFit/>
          </a:bodyPr>
          <a:lstStyle/>
          <a:p>
            <a:r>
              <a:rPr lang="en-US" dirty="0">
                <a:latin typeface="Chalkboard" charset="0"/>
                <a:ea typeface="Chalkboard" charset="0"/>
                <a:cs typeface="Chalkboard" charset="0"/>
              </a:rPr>
              <a:t>W</a:t>
            </a:r>
            <a:r>
              <a:rPr lang="en-US" dirty="0" smtClean="0">
                <a:latin typeface="Chalkboard" charset="0"/>
                <a:ea typeface="Chalkboard" charset="0"/>
                <a:cs typeface="Chalkboard" charset="0"/>
              </a:rPr>
              <a:t>e assume that  </a:t>
            </a:r>
            <a:r>
              <a:rPr lang="en-US" dirty="0" err="1" smtClean="0">
                <a:latin typeface="Chalkboard" charset="0"/>
                <a:ea typeface="Chalkboard" charset="0"/>
                <a:cs typeface="Chalkboard" charset="0"/>
              </a:rPr>
              <a:t>Pr</a:t>
            </a:r>
            <a:r>
              <a:rPr lang="en-US" dirty="0" smtClean="0">
                <a:latin typeface="Chalkboard" charset="0"/>
                <a:ea typeface="Chalkboard" charset="0"/>
                <a:cs typeface="Chalkboard" charset="0"/>
              </a:rPr>
              <a:t>[C </a:t>
            </a:r>
            <a:r>
              <a:rPr lang="en-US" dirty="0">
                <a:latin typeface="Chalkboard" charset="0"/>
                <a:ea typeface="Chalkboard" charset="0"/>
                <a:cs typeface="Chalkboard" charset="0"/>
              </a:rPr>
              <a:t>= </a:t>
            </a:r>
            <a:r>
              <a:rPr lang="en-US" dirty="0" smtClean="0">
                <a:latin typeface="Chalkboard" charset="0"/>
                <a:ea typeface="Chalkboard" charset="0"/>
                <a:cs typeface="Chalkboard" charset="0"/>
              </a:rPr>
              <a:t>c </a:t>
            </a:r>
            <a:r>
              <a:rPr lang="en-US" dirty="0">
                <a:latin typeface="Chalkboard" charset="0"/>
                <a:ea typeface="Chalkboard" charset="0"/>
                <a:cs typeface="Chalkboard" charset="0"/>
              </a:rPr>
              <a:t>| </a:t>
            </a:r>
            <a:r>
              <a:rPr lang="en-US" dirty="0" smtClean="0">
                <a:latin typeface="Chalkboard" charset="0"/>
                <a:ea typeface="Chalkboard" charset="0"/>
                <a:cs typeface="Chalkboard" charset="0"/>
              </a:rPr>
              <a:t>M </a:t>
            </a:r>
            <a:r>
              <a:rPr lang="en-US" dirty="0">
                <a:latin typeface="Chalkboard" charset="0"/>
                <a:ea typeface="Chalkboard" charset="0"/>
                <a:cs typeface="Chalkboard" charset="0"/>
              </a:rPr>
              <a:t>= </a:t>
            </a:r>
            <a:r>
              <a:rPr lang="en-US" dirty="0" smtClean="0">
                <a:latin typeface="Chalkboard" charset="0"/>
                <a:ea typeface="Chalkboard" charset="0"/>
                <a:cs typeface="Chalkboard" charset="0"/>
              </a:rPr>
              <a:t>m] &gt; 0, for some m</a:t>
            </a:r>
            <a:endParaRPr lang="en-US" dirty="0"/>
          </a:p>
        </p:txBody>
      </p:sp>
      <p:sp>
        <p:nvSpPr>
          <p:cNvPr id="5" name="Right Brace 4"/>
          <p:cNvSpPr/>
          <p:nvPr/>
        </p:nvSpPr>
        <p:spPr>
          <a:xfrm>
            <a:off x="7396057" y="4926450"/>
            <a:ext cx="228166" cy="884421"/>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ectangle 5"/>
              <p:cNvSpPr/>
              <p:nvPr/>
            </p:nvSpPr>
            <p:spPr>
              <a:xfrm>
                <a:off x="7922082" y="5105509"/>
                <a:ext cx="838691" cy="369332"/>
              </a:xfrm>
              <a:prstGeom prst="rect">
                <a:avLst/>
              </a:prstGeom>
            </p:spPr>
            <p:txBody>
              <a:bodyPr wrap="none">
                <a:spAutoFit/>
              </a:bodyPr>
              <a:lstStyle/>
              <a:p>
                <a:r>
                  <a:rPr lang="en-US" dirty="0">
                    <a:solidFill>
                      <a:srgbClr val="0000FF"/>
                    </a:solidFill>
                    <a:latin typeface="Brush Script MT" charset="0"/>
                    <a:ea typeface="Brush Script MT" charset="0"/>
                    <a:cs typeface="Brush Script MT" charset="0"/>
                  </a:rPr>
                  <a:t>K</a:t>
                </a:r>
                <a:r>
                  <a:rPr lang="en-US" baseline="-25000" dirty="0">
                    <a:solidFill>
                      <a:srgbClr val="0000FF"/>
                    </a:solidFill>
                    <a:latin typeface="Brush Script MT" charset="0"/>
                    <a:ea typeface="Brush Script MT" charset="0"/>
                    <a:cs typeface="Brush Script MT" charset="0"/>
                  </a:rPr>
                  <a:t>i  </a:t>
                </a:r>
                <a14:m>
                  <m:oMath xmlns:m="http://schemas.openxmlformats.org/officeDocument/2006/math">
                    <m:r>
                      <a:rPr lang="en-US" i="1">
                        <a:solidFill>
                          <a:srgbClr val="0000FF"/>
                        </a:solidFill>
                        <a:latin typeface="Cambria Math" charset="0"/>
                        <a:ea typeface="Cambria Math" charset="0"/>
                        <a:cs typeface="Cambria Math" charset="0"/>
                      </a:rPr>
                      <m:t>≠∅</m:t>
                    </m:r>
                  </m:oMath>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7922082" y="5105509"/>
                <a:ext cx="838691" cy="369332"/>
              </a:xfrm>
              <a:prstGeom prst="rect">
                <a:avLst/>
              </a:prstGeom>
              <a:blipFill>
                <a:blip r:embed="rId4"/>
                <a:stretch>
                  <a:fillRect l="-6569" t="-8333" b="-28333"/>
                </a:stretch>
              </a:blipFill>
            </p:spPr>
            <p:txBody>
              <a:bodyPr/>
              <a:lstStyle/>
              <a:p>
                <a:r>
                  <a:rPr lang="en-US">
                    <a:noFill/>
                  </a:rPr>
                  <a:t> </a:t>
                </a:r>
              </a:p>
            </p:txBody>
          </p:sp>
        </mc:Fallback>
      </mc:AlternateContent>
      <p:sp>
        <p:nvSpPr>
          <p:cNvPr id="42" name="Right Brace 41"/>
          <p:cNvSpPr/>
          <p:nvPr/>
        </p:nvSpPr>
        <p:spPr>
          <a:xfrm>
            <a:off x="7405099" y="5979869"/>
            <a:ext cx="258895" cy="790347"/>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7756000" y="6122144"/>
                <a:ext cx="1393330" cy="369332"/>
              </a:xfrm>
              <a:prstGeom prst="rect">
                <a:avLst/>
              </a:prstGeom>
            </p:spPr>
            <p:txBody>
              <a:bodyPr wrap="none">
                <a:spAutoFit/>
              </a:bodyPr>
              <a:lstStyle/>
              <a:p>
                <a:r>
                  <a:rPr lang="en-US" dirty="0">
                    <a:solidFill>
                      <a:srgbClr val="0000FF"/>
                    </a:solidFill>
                    <a:latin typeface="Brush Script MT" charset="0"/>
                    <a:ea typeface="Brush Script MT" charset="0"/>
                    <a:cs typeface="Brush Script MT" charset="0"/>
                  </a:rPr>
                  <a:t>K</a:t>
                </a:r>
                <a:r>
                  <a:rPr lang="en-US" baseline="-25000" dirty="0">
                    <a:solidFill>
                      <a:srgbClr val="0000FF"/>
                    </a:solidFill>
                    <a:latin typeface="Brush Script MT" charset="0"/>
                    <a:ea typeface="Brush Script MT" charset="0"/>
                    <a:cs typeface="Brush Script MT" charset="0"/>
                  </a:rPr>
                  <a:t>i</a:t>
                </a:r>
                <a:r>
                  <a:rPr lang="en-US" dirty="0">
                    <a:solidFill>
                      <a:srgbClr val="0000FF"/>
                    </a:solidFill>
                    <a:latin typeface="Brush Script MT" charset="0"/>
                    <a:ea typeface="Brush Script MT" charset="0"/>
                    <a:cs typeface="Brush Script MT" charset="0"/>
                  </a:rPr>
                  <a:t> </a:t>
                </a:r>
                <a14:m>
                  <m:oMath xmlns:m="http://schemas.openxmlformats.org/officeDocument/2006/math">
                    <m:r>
                      <a:rPr lang="en-US" i="1">
                        <a:solidFill>
                          <a:srgbClr val="0000FF"/>
                        </a:solidFill>
                        <a:latin typeface="Cambria Math" charset="0"/>
                        <a:ea typeface="Cambria Math" charset="0"/>
                        <a:cs typeface="Cambria Math" charset="0"/>
                      </a:rPr>
                      <m:t>∩</m:t>
                    </m:r>
                  </m:oMath>
                </a14:m>
                <a:r>
                  <a:rPr lang="en-US" dirty="0">
                    <a:solidFill>
                      <a:srgbClr val="0000FF"/>
                    </a:solidFill>
                  </a:rPr>
                  <a:t>  </a:t>
                </a:r>
                <a:r>
                  <a:rPr lang="en-US" dirty="0">
                    <a:solidFill>
                      <a:srgbClr val="0000FF"/>
                    </a:solidFill>
                    <a:latin typeface="Brush Script MT" charset="0"/>
                    <a:ea typeface="Brush Script MT" charset="0"/>
                    <a:cs typeface="Brush Script MT" charset="0"/>
                  </a:rPr>
                  <a:t>K</a:t>
                </a:r>
                <a:r>
                  <a:rPr lang="en-US" baseline="-25000" dirty="0">
                    <a:solidFill>
                      <a:srgbClr val="0000FF"/>
                    </a:solidFill>
                    <a:latin typeface="Brush Script MT" charset="0"/>
                    <a:ea typeface="Brush Script MT" charset="0"/>
                    <a:cs typeface="Brush Script MT" charset="0"/>
                  </a:rPr>
                  <a:t>j </a:t>
                </a:r>
                <a:r>
                  <a:rPr lang="en-US" dirty="0">
                    <a:solidFill>
                      <a:srgbClr val="0000FF"/>
                    </a:solidFill>
                    <a:latin typeface="Brush Script MT" charset="0"/>
                    <a:ea typeface="Brush Script MT" charset="0"/>
                    <a:cs typeface="Brush Script MT" charset="0"/>
                  </a:rPr>
                  <a:t> = </a:t>
                </a:r>
                <a14:m>
                  <m:oMath xmlns:m="http://schemas.openxmlformats.org/officeDocument/2006/math">
                    <m:r>
                      <a:rPr lang="en-US" i="1">
                        <a:solidFill>
                          <a:srgbClr val="0000FF"/>
                        </a:solidFill>
                        <a:latin typeface="Cambria Math" charset="0"/>
                        <a:ea typeface="Cambria Math" charset="0"/>
                        <a:cs typeface="Cambria Math" charset="0"/>
                      </a:rPr>
                      <m:t>∅</m:t>
                    </m:r>
                  </m:oMath>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7756000" y="6122144"/>
                <a:ext cx="1393330" cy="369332"/>
              </a:xfrm>
              <a:prstGeom prst="rect">
                <a:avLst/>
              </a:prstGeom>
              <a:blipFill>
                <a:blip r:embed="rId5"/>
                <a:stretch>
                  <a:fillRect l="-3493" t="-6557" b="-26230"/>
                </a:stretch>
              </a:blipFill>
            </p:spPr>
            <p:txBody>
              <a:bodyPr/>
              <a:lstStyle/>
              <a:p>
                <a:r>
                  <a:rPr lang="en-US">
                    <a:noFill/>
                  </a:rPr>
                  <a:t> </a:t>
                </a:r>
              </a:p>
            </p:txBody>
          </p:sp>
        </mc:Fallback>
      </mc:AlternateContent>
    </p:spTree>
    <p:extLst>
      <p:ext uri="{BB962C8B-B14F-4D97-AF65-F5344CB8AC3E}">
        <p14:creationId xmlns:p14="http://schemas.microsoft.com/office/powerpoint/2010/main" val="384081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22" grpId="0"/>
      <p:bldP spid="23" grpId="0"/>
      <p:bldP spid="29" grpId="0"/>
      <p:bldP spid="39" grpId="0"/>
      <p:bldP spid="26" grpId="0"/>
      <p:bldP spid="4" grpId="0"/>
      <p:bldP spid="40" grpId="0"/>
      <p:bldP spid="41" grpId="0"/>
      <p:bldP spid="5" grpId="0" animBg="1"/>
      <p:bldP spid="6" grpId="0"/>
      <p:bldP spid="42"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052736"/>
            <a:ext cx="9144000" cy="158417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p:cNvSpPr txBox="1">
            <a:spLocks noChangeArrowheads="1"/>
          </p:cNvSpPr>
          <p:nvPr/>
        </p:nvSpPr>
        <p:spPr>
          <a:xfrm>
            <a:off x="-108520" y="33910"/>
            <a:ext cx="8928992" cy="1018826"/>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Shannon’s Theorem</a:t>
            </a:r>
          </a:p>
        </p:txBody>
      </p:sp>
      <p:sp>
        <p:nvSpPr>
          <p:cNvPr id="19" name="Text Box 7"/>
          <p:cNvSpPr txBox="1">
            <a:spLocks noChangeArrowheads="1"/>
          </p:cNvSpPr>
          <p:nvPr/>
        </p:nvSpPr>
        <p:spPr bwMode="auto">
          <a:xfrm>
            <a:off x="179512" y="1052736"/>
            <a:ext cx="8964488" cy="646331"/>
          </a:xfrm>
          <a:prstGeom prst="rect">
            <a:avLst/>
          </a:prstGeom>
          <a:noFill/>
          <a:ln w="9525">
            <a:noFill/>
            <a:miter lim="800000"/>
            <a:headEnd/>
            <a:tailEnd/>
          </a:ln>
        </p:spPr>
        <p:txBody>
          <a:bodyPr wrap="square">
            <a:spAutoFit/>
          </a:bodyPr>
          <a:lstStyle/>
          <a:p>
            <a:pPr>
              <a:spcBef>
                <a:spcPct val="50000"/>
              </a:spcBef>
            </a:pPr>
            <a:r>
              <a:rPr lang="en-US" dirty="0" smtClean="0">
                <a:latin typeface="Chalkboard" charset="0"/>
                <a:ea typeface="Chalkboard" charset="0"/>
                <a:cs typeface="Chalkboard" charset="0"/>
              </a:rPr>
              <a:t>Theorem: A scheme (Gen, </a:t>
            </a:r>
            <a:r>
              <a:rPr lang="en-US" dirty="0" err="1" smtClean="0">
                <a:latin typeface="Chalkboard" charset="0"/>
                <a:ea typeface="Chalkboard" charset="0"/>
                <a:cs typeface="Chalkboard" charset="0"/>
              </a:rPr>
              <a:t>Enc</a:t>
            </a:r>
            <a:r>
              <a:rPr lang="en-US" dirty="0" smtClean="0">
                <a:latin typeface="Chalkboard" charset="0"/>
                <a:ea typeface="Chalkboard" charset="0"/>
                <a:cs typeface="Chalkboard" charset="0"/>
              </a:rPr>
              <a:t>, Dec) with </a:t>
            </a:r>
            <a:r>
              <a:rPr lang="en-US" dirty="0">
                <a:latin typeface="Chalkboard" charset="0"/>
                <a:ea typeface="Chalkboard" charset="0"/>
                <a:cs typeface="Chalkboard" charset="0"/>
              </a:rPr>
              <a:t>| </a:t>
            </a:r>
            <a:r>
              <a:rPr lang="en-US" dirty="0">
                <a:latin typeface="Brush Script MT" charset="0"/>
                <a:ea typeface="Brush Script MT" charset="0"/>
                <a:cs typeface="Brush Script MT" charset="0"/>
              </a:rPr>
              <a:t>K </a:t>
            </a:r>
            <a:r>
              <a:rPr lang="en-US" dirty="0">
                <a:latin typeface="Chalkboard" charset="0"/>
                <a:ea typeface="Chalkboard" charset="0"/>
                <a:cs typeface="Chalkboard" charset="0"/>
              </a:rPr>
              <a:t>| </a:t>
            </a:r>
            <a:r>
              <a:rPr lang="en-US" dirty="0" smtClean="0">
                <a:latin typeface="Chalkboard" charset="0"/>
                <a:ea typeface="Chalkboard" charset="0"/>
                <a:cs typeface="Chalkboard" charset="0"/>
                <a:sym typeface="Symbol"/>
              </a:rPr>
              <a:t>= </a:t>
            </a:r>
            <a:r>
              <a:rPr lang="en-US" dirty="0">
                <a:latin typeface="Chalkboard" charset="0"/>
                <a:ea typeface="Chalkboard" charset="0"/>
                <a:cs typeface="Chalkboard" charset="0"/>
                <a:sym typeface="Symbol"/>
              </a:rPr>
              <a:t>| </a:t>
            </a:r>
            <a:r>
              <a:rPr lang="en-US" dirty="0">
                <a:latin typeface="Brush Script MT" charset="0"/>
                <a:ea typeface="Brush Script MT" charset="0"/>
                <a:cs typeface="Brush Script MT" charset="0"/>
                <a:sym typeface="Symbol"/>
              </a:rPr>
              <a:t>M </a:t>
            </a:r>
            <a:r>
              <a:rPr lang="en-US" dirty="0" smtClean="0">
                <a:latin typeface="Chalkboard" charset="0"/>
                <a:ea typeface="Chalkboard" charset="0"/>
                <a:cs typeface="Chalkboard" charset="0"/>
                <a:sym typeface="Symbol"/>
              </a:rPr>
              <a:t>| = | </a:t>
            </a:r>
            <a:r>
              <a:rPr lang="en-US" dirty="0" smtClean="0">
                <a:latin typeface="Brush Script MT" charset="0"/>
                <a:ea typeface="Brush Script MT" charset="0"/>
                <a:cs typeface="Brush Script MT" charset="0"/>
                <a:sym typeface="Symbol"/>
              </a:rPr>
              <a:t>C </a:t>
            </a:r>
            <a:r>
              <a:rPr lang="en-US" dirty="0" smtClean="0">
                <a:latin typeface="Chalkboard" charset="0"/>
                <a:ea typeface="Chalkboard" charset="0"/>
                <a:cs typeface="Chalkboard" charset="0"/>
                <a:sym typeface="Symbol"/>
              </a:rPr>
              <a:t>|</a:t>
            </a:r>
            <a:r>
              <a:rPr lang="en-US" dirty="0" smtClean="0">
                <a:latin typeface="Chalkboard" charset="0"/>
                <a:ea typeface="Chalkboard" charset="0"/>
                <a:cs typeface="Chalkboard" charset="0"/>
              </a:rPr>
              <a:t>  is perfectly secure if and only if</a:t>
            </a:r>
            <a:endParaRPr lang="en-US" baseline="-25000" dirty="0" smtClean="0">
              <a:solidFill>
                <a:srgbClr val="0000FF"/>
              </a:solidFill>
              <a:latin typeface="Chalkboard" charset="0"/>
              <a:ea typeface="Chalkboard" charset="0"/>
              <a:cs typeface="Chalkboard" charset="0"/>
            </a:endParaRPr>
          </a:p>
        </p:txBody>
      </p:sp>
      <p:sp>
        <p:nvSpPr>
          <p:cNvPr id="3" name="Rectangle 2"/>
          <p:cNvSpPr/>
          <p:nvPr/>
        </p:nvSpPr>
        <p:spPr>
          <a:xfrm>
            <a:off x="220658" y="2915652"/>
            <a:ext cx="1707455" cy="369332"/>
          </a:xfrm>
          <a:prstGeom prst="rect">
            <a:avLst/>
          </a:prstGeom>
        </p:spPr>
        <p:txBody>
          <a:bodyPr wrap="none">
            <a:spAutoFit/>
          </a:bodyPr>
          <a:lstStyle/>
          <a:p>
            <a:r>
              <a:rPr lang="en-US" dirty="0" smtClean="0">
                <a:latin typeface="Chalkboard" charset="0"/>
                <a:ea typeface="Chalkboard" charset="0"/>
                <a:cs typeface="Chalkboard" charset="0"/>
              </a:rPr>
              <a:t>Proof: (Part 2)</a:t>
            </a:r>
            <a:endParaRPr lang="en-US" dirty="0"/>
          </a:p>
        </p:txBody>
      </p:sp>
      <p:sp>
        <p:nvSpPr>
          <p:cNvPr id="2" name="Rectangle 1"/>
          <p:cNvSpPr/>
          <p:nvPr/>
        </p:nvSpPr>
        <p:spPr>
          <a:xfrm>
            <a:off x="467544" y="1844824"/>
            <a:ext cx="6139758" cy="369332"/>
          </a:xfrm>
          <a:prstGeom prst="rect">
            <a:avLst/>
          </a:prstGeom>
        </p:spPr>
        <p:txBody>
          <a:bodyPr wrap="none">
            <a:spAutoFit/>
          </a:bodyPr>
          <a:lstStyle/>
          <a:p>
            <a:r>
              <a:rPr lang="en-US" dirty="0" smtClean="0">
                <a:latin typeface="Chalkboard" charset="0"/>
                <a:ea typeface="Chalkboard" charset="0"/>
                <a:cs typeface="Chalkboard" charset="0"/>
              </a:rPr>
              <a:t>(</a:t>
            </a:r>
            <a:r>
              <a:rPr lang="en-US" dirty="0" err="1" smtClean="0">
                <a:latin typeface="Chalkboard" charset="0"/>
                <a:ea typeface="Chalkboard" charset="0"/>
                <a:cs typeface="Chalkboard" charset="0"/>
              </a:rPr>
              <a:t>i</a:t>
            </a:r>
            <a:r>
              <a:rPr lang="en-US" dirty="0" smtClean="0">
                <a:latin typeface="Chalkboard" charset="0"/>
                <a:ea typeface="Chalkboard" charset="0"/>
                <a:cs typeface="Chalkboard" charset="0"/>
              </a:rPr>
              <a:t>) Every key k is chosen with probability </a:t>
            </a:r>
            <a:r>
              <a:rPr lang="en-US" b="1" dirty="0" smtClean="0">
                <a:latin typeface="Chalkboard" charset="0"/>
                <a:ea typeface="Chalkboard" charset="0"/>
                <a:cs typeface="Chalkboard" charset="0"/>
              </a:rPr>
              <a:t>1/</a:t>
            </a:r>
            <a:r>
              <a:rPr lang="en-US" b="1" dirty="0">
                <a:latin typeface="Chalkboard" charset="0"/>
                <a:ea typeface="Chalkboard" charset="0"/>
                <a:cs typeface="Chalkboard" charset="0"/>
              </a:rPr>
              <a:t> | </a:t>
            </a:r>
            <a:r>
              <a:rPr lang="en-US" b="1" dirty="0">
                <a:latin typeface="Brush Script MT" charset="0"/>
                <a:ea typeface="Brush Script MT" charset="0"/>
                <a:cs typeface="Brush Script MT" charset="0"/>
              </a:rPr>
              <a:t>K </a:t>
            </a:r>
            <a:r>
              <a:rPr lang="en-US" b="1" dirty="0">
                <a:latin typeface="Chalkboard" charset="0"/>
                <a:ea typeface="Chalkboard" charset="0"/>
                <a:cs typeface="Chalkboard" charset="0"/>
              </a:rPr>
              <a:t>|</a:t>
            </a:r>
            <a:r>
              <a:rPr lang="en-US" dirty="0" smtClean="0">
                <a:latin typeface="Chalkboard" charset="0"/>
                <a:ea typeface="Chalkboard" charset="0"/>
                <a:cs typeface="Chalkboard" charset="0"/>
              </a:rPr>
              <a:t> by Gen.</a:t>
            </a:r>
            <a:endParaRPr lang="en-US" dirty="0"/>
          </a:p>
        </p:txBody>
      </p:sp>
      <p:sp>
        <p:nvSpPr>
          <p:cNvPr id="25" name="Rectangle 24"/>
          <p:cNvSpPr/>
          <p:nvPr/>
        </p:nvSpPr>
        <p:spPr>
          <a:xfrm>
            <a:off x="477411" y="2267580"/>
            <a:ext cx="8597097" cy="369332"/>
          </a:xfrm>
          <a:prstGeom prst="rect">
            <a:avLst/>
          </a:prstGeom>
        </p:spPr>
        <p:txBody>
          <a:bodyPr wrap="none">
            <a:spAutoFit/>
          </a:bodyPr>
          <a:lstStyle/>
          <a:p>
            <a:r>
              <a:rPr lang="en-US" dirty="0" smtClean="0">
                <a:latin typeface="Chalkboard" charset="0"/>
                <a:ea typeface="Chalkboard" charset="0"/>
                <a:cs typeface="Chalkboard" charset="0"/>
              </a:rPr>
              <a:t>(ii) For every m in </a:t>
            </a:r>
            <a:r>
              <a:rPr lang="en-US" dirty="0">
                <a:latin typeface="Brush Script MT" charset="0"/>
                <a:ea typeface="Brush Script MT" charset="0"/>
                <a:cs typeface="Brush Script MT" charset="0"/>
                <a:sym typeface="Symbol"/>
              </a:rPr>
              <a:t>M </a:t>
            </a:r>
            <a:r>
              <a:rPr lang="en-US" dirty="0" smtClean="0">
                <a:latin typeface="Brush Script MT" charset="0"/>
                <a:ea typeface="Brush Script MT" charset="0"/>
                <a:cs typeface="Brush Script MT" charset="0"/>
                <a:sym typeface="Symbol"/>
              </a:rPr>
              <a:t> </a:t>
            </a:r>
            <a:r>
              <a:rPr lang="en-US" dirty="0" smtClean="0">
                <a:latin typeface="Chalkboard" charset="0"/>
                <a:ea typeface="Chalkboard" charset="0"/>
                <a:cs typeface="Chalkboard" charset="0"/>
                <a:sym typeface="Symbol"/>
              </a:rPr>
              <a:t>and every c in </a:t>
            </a:r>
            <a:r>
              <a:rPr lang="en-US" dirty="0" smtClean="0">
                <a:latin typeface="Brush Script MT" charset="0"/>
                <a:ea typeface="Brush Script MT" charset="0"/>
                <a:cs typeface="Brush Script MT" charset="0"/>
                <a:sym typeface="Symbol"/>
              </a:rPr>
              <a:t>C,  </a:t>
            </a:r>
            <a:r>
              <a:rPr lang="en-US" dirty="0" smtClean="0">
                <a:latin typeface="Chalkboard" charset="0"/>
                <a:ea typeface="Chalkboard" charset="0"/>
                <a:cs typeface="Chalkboard" charset="0"/>
                <a:sym typeface="Symbol"/>
              </a:rPr>
              <a:t>there is a </a:t>
            </a:r>
            <a:r>
              <a:rPr lang="en-US" b="1" dirty="0" smtClean="0">
                <a:latin typeface="Chalkboard" charset="0"/>
                <a:ea typeface="Chalkboard" charset="0"/>
                <a:cs typeface="Chalkboard" charset="0"/>
                <a:sym typeface="Symbol"/>
              </a:rPr>
              <a:t>unique</a:t>
            </a:r>
            <a:r>
              <a:rPr lang="en-US" dirty="0" smtClean="0">
                <a:latin typeface="Chalkboard" charset="0"/>
                <a:ea typeface="Chalkboard" charset="0"/>
                <a:cs typeface="Chalkboard" charset="0"/>
                <a:sym typeface="Symbol"/>
              </a:rPr>
              <a:t> </a:t>
            </a:r>
            <a:r>
              <a:rPr lang="en-US" dirty="0" smtClean="0">
                <a:latin typeface="Chalkboard" charset="0"/>
                <a:ea typeface="Chalkboard" charset="0"/>
                <a:cs typeface="Chalkboard" charset="0"/>
              </a:rPr>
              <a:t>key k </a:t>
            </a:r>
            <a:r>
              <a:rPr lang="en-US" dirty="0" err="1" smtClean="0">
                <a:latin typeface="Chalkboard" charset="0"/>
                <a:ea typeface="Chalkboard" charset="0"/>
                <a:cs typeface="Chalkboard" charset="0"/>
              </a:rPr>
              <a:t>s.t.</a:t>
            </a:r>
            <a:r>
              <a:rPr lang="en-US" dirty="0" smtClean="0">
                <a:latin typeface="Chalkboard" charset="0"/>
                <a:ea typeface="Chalkboard" charset="0"/>
                <a:cs typeface="Chalkboard" charset="0"/>
              </a:rPr>
              <a:t>  </a:t>
            </a:r>
            <a:r>
              <a:rPr lang="en-US" dirty="0" err="1" smtClean="0">
                <a:latin typeface="Chalkboard" charset="0"/>
                <a:ea typeface="Chalkboard" charset="0"/>
                <a:cs typeface="Chalkboard" charset="0"/>
              </a:rPr>
              <a:t>Enc</a:t>
            </a:r>
            <a:r>
              <a:rPr lang="en-US" baseline="-25000" dirty="0" err="1" smtClean="0">
                <a:latin typeface="Chalkboard" charset="0"/>
                <a:ea typeface="Chalkboard" charset="0"/>
                <a:cs typeface="Chalkboard" charset="0"/>
              </a:rPr>
              <a:t>k</a:t>
            </a:r>
            <a:r>
              <a:rPr lang="en-US" dirty="0" smtClean="0">
                <a:latin typeface="Chalkboard" charset="0"/>
                <a:ea typeface="Chalkboard" charset="0"/>
                <a:cs typeface="Chalkboard" charset="0"/>
              </a:rPr>
              <a:t>(m) = c.</a:t>
            </a:r>
            <a:endParaRPr lang="en-US" dirty="0"/>
          </a:p>
        </p:txBody>
      </p:sp>
      <p:sp>
        <p:nvSpPr>
          <p:cNvPr id="21" name="Text Box 7"/>
          <p:cNvSpPr txBox="1">
            <a:spLocks noChangeArrowheads="1"/>
          </p:cNvSpPr>
          <p:nvPr/>
        </p:nvSpPr>
        <p:spPr bwMode="auto">
          <a:xfrm>
            <a:off x="1797657" y="2881099"/>
            <a:ext cx="6048672"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solidFill>
                  <a:srgbClr val="FF0000"/>
                </a:solidFill>
                <a:latin typeface="Chalkboard" charset="0"/>
                <a:ea typeface="Chalkboard" charset="0"/>
                <a:cs typeface="Chalkboard" charset="0"/>
              </a:rPr>
              <a:t>To prove (</a:t>
            </a:r>
            <a:r>
              <a:rPr lang="en-US" sz="2000" dirty="0" err="1" smtClean="0">
                <a:solidFill>
                  <a:srgbClr val="FF0000"/>
                </a:solidFill>
                <a:latin typeface="Chalkboard" charset="0"/>
                <a:ea typeface="Chalkboard" charset="0"/>
                <a:cs typeface="Chalkboard" charset="0"/>
              </a:rPr>
              <a:t>i</a:t>
            </a:r>
            <a:r>
              <a:rPr lang="en-US" sz="2000" dirty="0" smtClean="0">
                <a:solidFill>
                  <a:srgbClr val="FF0000"/>
                </a:solidFill>
                <a:latin typeface="Chalkboard" charset="0"/>
                <a:ea typeface="Chalkboard" charset="0"/>
                <a:cs typeface="Chalkboard" charset="0"/>
              </a:rPr>
              <a:t>) and (ii) as above</a:t>
            </a:r>
          </a:p>
        </p:txBody>
      </p:sp>
      <mc:AlternateContent xmlns:mc="http://schemas.openxmlformats.org/markup-compatibility/2006" xmlns:a14="http://schemas.microsoft.com/office/drawing/2010/main">
        <mc:Choice Requires="a14">
          <p:sp>
            <p:nvSpPr>
              <p:cNvPr id="4" name="Rectangle 3"/>
              <p:cNvSpPr/>
              <p:nvPr/>
            </p:nvSpPr>
            <p:spPr>
              <a:xfrm>
                <a:off x="163237" y="3375283"/>
                <a:ext cx="3430683" cy="369332"/>
              </a:xfrm>
              <a:prstGeom prst="rect">
                <a:avLst/>
              </a:prstGeom>
            </p:spPr>
            <p:txBody>
              <a:bodyPr wrap="none">
                <a:spAutoFit/>
              </a:bodyPr>
              <a:lstStyle/>
              <a:p>
                <a:r>
                  <a:rPr lang="en-US" dirty="0" smtClean="0">
                    <a:solidFill>
                      <a:srgbClr val="0000FF"/>
                    </a:solidFill>
                    <a:latin typeface="Chalkboard" charset="0"/>
                    <a:ea typeface="Chalkboard" charset="0"/>
                    <a:cs typeface="Chalkboard" charset="0"/>
                  </a:rPr>
                  <a:t>Claim: </a:t>
                </a:r>
                <a:r>
                  <a:rPr lang="en-US" dirty="0">
                    <a:solidFill>
                      <a:srgbClr val="0000FF"/>
                    </a:solidFill>
                    <a:latin typeface="Brush Script MT" charset="0"/>
                    <a:ea typeface="Brush Script MT" charset="0"/>
                    <a:cs typeface="Brush Script MT" charset="0"/>
                  </a:rPr>
                  <a:t>K</a:t>
                </a:r>
                <a:r>
                  <a:rPr lang="en-US" baseline="-25000" dirty="0">
                    <a:solidFill>
                      <a:srgbClr val="0000FF"/>
                    </a:solidFill>
                    <a:latin typeface="Brush Script MT" charset="0"/>
                    <a:ea typeface="Brush Script MT" charset="0"/>
                    <a:cs typeface="Brush Script MT" charset="0"/>
                  </a:rPr>
                  <a:t>i </a:t>
                </a:r>
                <a:r>
                  <a:rPr lang="en-US" baseline="-25000" dirty="0" smtClean="0">
                    <a:solidFill>
                      <a:srgbClr val="0000FF"/>
                    </a:solidFill>
                    <a:latin typeface="Brush Script MT" charset="0"/>
                    <a:ea typeface="Brush Script MT" charset="0"/>
                    <a:cs typeface="Brush Script MT" charset="0"/>
                  </a:rPr>
                  <a:t> </a:t>
                </a:r>
                <a14:m>
                  <m:oMath xmlns:m="http://schemas.openxmlformats.org/officeDocument/2006/math">
                    <m:r>
                      <a:rPr lang="en-US" i="1" smtClean="0">
                        <a:solidFill>
                          <a:srgbClr val="0000FF"/>
                        </a:solidFill>
                        <a:latin typeface="Cambria Math" charset="0"/>
                        <a:ea typeface="Cambria Math" charset="0"/>
                        <a:cs typeface="Cambria Math" charset="0"/>
                      </a:rPr>
                      <m:t>≠</m:t>
                    </m:r>
                    <m:r>
                      <a:rPr lang="en-US" i="1">
                        <a:solidFill>
                          <a:srgbClr val="0000FF"/>
                        </a:solidFill>
                        <a:latin typeface="Cambria Math" charset="0"/>
                        <a:ea typeface="Cambria Math" charset="0"/>
                        <a:cs typeface="Cambria Math" charset="0"/>
                      </a:rPr>
                      <m:t>∅</m:t>
                    </m:r>
                  </m:oMath>
                </a14:m>
                <a:r>
                  <a:rPr lang="en-US" dirty="0" smtClean="0">
                    <a:solidFill>
                      <a:srgbClr val="0000FF"/>
                    </a:solidFill>
                    <a:latin typeface="Brush Script MT" charset="0"/>
                    <a:ea typeface="Brush Script MT" charset="0"/>
                    <a:cs typeface="Brush Script MT" charset="0"/>
                  </a:rPr>
                  <a:t>   </a:t>
                </a:r>
                <a:r>
                  <a:rPr lang="en-US" dirty="0" smtClean="0">
                    <a:solidFill>
                      <a:srgbClr val="0000FF"/>
                    </a:solidFill>
                    <a:latin typeface="Chalkboard" charset="0"/>
                    <a:ea typeface="Chalkboard" charset="0"/>
                    <a:cs typeface="Chalkboard" charset="0"/>
                  </a:rPr>
                  <a:t>and</a:t>
                </a:r>
                <a:r>
                  <a:rPr lang="en-US" dirty="0" smtClean="0">
                    <a:solidFill>
                      <a:srgbClr val="0000FF"/>
                    </a:solidFill>
                    <a:latin typeface="Brush Script MT" charset="0"/>
                    <a:ea typeface="Brush Script MT" charset="0"/>
                    <a:cs typeface="Brush Script MT" charset="0"/>
                  </a:rPr>
                  <a:t>  K</a:t>
                </a:r>
                <a:r>
                  <a:rPr lang="en-US" baseline="-25000" dirty="0" smtClean="0">
                    <a:solidFill>
                      <a:srgbClr val="0000FF"/>
                    </a:solidFill>
                    <a:latin typeface="Brush Script MT" charset="0"/>
                    <a:ea typeface="Brush Script MT" charset="0"/>
                    <a:cs typeface="Brush Script MT" charset="0"/>
                  </a:rPr>
                  <a:t>i</a:t>
                </a:r>
                <a:r>
                  <a:rPr lang="en-US" dirty="0" smtClean="0">
                    <a:solidFill>
                      <a:srgbClr val="0000FF"/>
                    </a:solidFill>
                    <a:latin typeface="Brush Script MT" charset="0"/>
                    <a:ea typeface="Brush Script MT" charset="0"/>
                    <a:cs typeface="Brush Script MT" charset="0"/>
                  </a:rPr>
                  <a:t> </a:t>
                </a:r>
                <a14:m>
                  <m:oMath xmlns:m="http://schemas.openxmlformats.org/officeDocument/2006/math">
                    <m:r>
                      <a:rPr lang="en-US" i="1" smtClean="0">
                        <a:solidFill>
                          <a:srgbClr val="0000FF"/>
                        </a:solidFill>
                        <a:latin typeface="Cambria Math" charset="0"/>
                        <a:ea typeface="Cambria Math" charset="0"/>
                        <a:cs typeface="Cambria Math" charset="0"/>
                      </a:rPr>
                      <m:t>∩</m:t>
                    </m:r>
                  </m:oMath>
                </a14:m>
                <a:r>
                  <a:rPr lang="en-US" dirty="0" smtClean="0">
                    <a:solidFill>
                      <a:srgbClr val="0000FF"/>
                    </a:solidFill>
                  </a:rPr>
                  <a:t>  </a:t>
                </a:r>
                <a:r>
                  <a:rPr lang="en-US" dirty="0" smtClean="0">
                    <a:solidFill>
                      <a:srgbClr val="0000FF"/>
                    </a:solidFill>
                    <a:latin typeface="Brush Script MT" charset="0"/>
                    <a:ea typeface="Brush Script MT" charset="0"/>
                    <a:cs typeface="Brush Script MT" charset="0"/>
                  </a:rPr>
                  <a:t>K</a:t>
                </a:r>
                <a:r>
                  <a:rPr lang="en-US" baseline="-25000" dirty="0" smtClean="0">
                    <a:solidFill>
                      <a:srgbClr val="0000FF"/>
                    </a:solidFill>
                    <a:latin typeface="Brush Script MT" charset="0"/>
                    <a:ea typeface="Brush Script MT" charset="0"/>
                    <a:cs typeface="Brush Script MT" charset="0"/>
                  </a:rPr>
                  <a:t>j </a:t>
                </a:r>
                <a:r>
                  <a:rPr lang="en-US" dirty="0" smtClean="0">
                    <a:solidFill>
                      <a:srgbClr val="0000FF"/>
                    </a:solidFill>
                    <a:latin typeface="Brush Script MT" charset="0"/>
                    <a:ea typeface="Brush Script MT" charset="0"/>
                    <a:cs typeface="Brush Script MT" charset="0"/>
                  </a:rPr>
                  <a:t> = </a:t>
                </a:r>
                <a14:m>
                  <m:oMath xmlns:m="http://schemas.openxmlformats.org/officeDocument/2006/math">
                    <m:r>
                      <a:rPr lang="en-US" i="1" smtClean="0">
                        <a:solidFill>
                          <a:srgbClr val="0000FF"/>
                        </a:solidFill>
                        <a:latin typeface="Cambria Math" charset="0"/>
                        <a:ea typeface="Cambria Math" charset="0"/>
                        <a:cs typeface="Cambria Math" charset="0"/>
                      </a:rPr>
                      <m:t>∅</m:t>
                    </m:r>
                  </m:oMath>
                </a14:m>
                <a:endParaRPr lang="en-US" dirty="0">
                  <a:solidFill>
                    <a:srgbClr val="0000FF"/>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63237" y="3375283"/>
                <a:ext cx="3430683" cy="369332"/>
              </a:xfrm>
              <a:prstGeom prst="rect">
                <a:avLst/>
              </a:prstGeom>
              <a:blipFill rotWithShape="0">
                <a:blip r:embed="rId3"/>
                <a:stretch>
                  <a:fillRect l="-1599" t="-11667" b="-28333"/>
                </a:stretch>
              </a:blipFill>
            </p:spPr>
            <p:txBody>
              <a:bodyPr/>
              <a:lstStyle/>
              <a:p>
                <a:r>
                  <a:rPr lang="en-US">
                    <a:noFill/>
                  </a:rPr>
                  <a:t> </a:t>
                </a:r>
              </a:p>
            </p:txBody>
          </p:sp>
        </mc:Fallback>
      </mc:AlternateContent>
      <p:sp>
        <p:nvSpPr>
          <p:cNvPr id="8" name="Rectangle 7"/>
          <p:cNvSpPr/>
          <p:nvPr/>
        </p:nvSpPr>
        <p:spPr>
          <a:xfrm>
            <a:off x="868239" y="3874160"/>
            <a:ext cx="412292" cy="369332"/>
          </a:xfrm>
          <a:prstGeom prst="rect">
            <a:avLst/>
          </a:prstGeom>
        </p:spPr>
        <p:txBody>
          <a:bodyPr wrap="none">
            <a:spAutoFit/>
          </a:bodyPr>
          <a:lstStyle/>
          <a:p>
            <a:r>
              <a:rPr lang="en-US" dirty="0">
                <a:latin typeface="Chalkboard" charset="0"/>
                <a:ea typeface="Chalkboard" charset="0"/>
                <a:cs typeface="Chalkboard" charset="0"/>
              </a:rPr>
              <a:t>m</a:t>
            </a:r>
            <a:r>
              <a:rPr lang="en-US" baseline="-25000" dirty="0">
                <a:latin typeface="Chalkboard" charset="0"/>
                <a:ea typeface="Chalkboard" charset="0"/>
                <a:cs typeface="Chalkboard" charset="0"/>
              </a:rPr>
              <a:t>1</a:t>
            </a:r>
            <a:endParaRPr lang="en-US" dirty="0"/>
          </a:p>
        </p:txBody>
      </p:sp>
      <p:sp>
        <p:nvSpPr>
          <p:cNvPr id="10" name="Rectangle 9"/>
          <p:cNvSpPr/>
          <p:nvPr/>
        </p:nvSpPr>
        <p:spPr>
          <a:xfrm>
            <a:off x="1949378" y="3874160"/>
            <a:ext cx="442750" cy="369332"/>
          </a:xfrm>
          <a:prstGeom prst="rect">
            <a:avLst/>
          </a:prstGeom>
        </p:spPr>
        <p:txBody>
          <a:bodyPr wrap="none">
            <a:spAutoFit/>
          </a:bodyPr>
          <a:lstStyle/>
          <a:p>
            <a:r>
              <a:rPr lang="en-US" dirty="0">
                <a:latin typeface="Chalkboard" charset="0"/>
                <a:ea typeface="Chalkboard" charset="0"/>
                <a:cs typeface="Chalkboard" charset="0"/>
              </a:rPr>
              <a:t>m</a:t>
            </a:r>
            <a:r>
              <a:rPr lang="en-US" baseline="-25000" dirty="0">
                <a:latin typeface="Chalkboard" charset="0"/>
                <a:ea typeface="Chalkboard" charset="0"/>
                <a:cs typeface="Chalkboard" charset="0"/>
              </a:rPr>
              <a:t>2</a:t>
            </a:r>
            <a:endParaRPr lang="en-US" dirty="0"/>
          </a:p>
        </p:txBody>
      </p:sp>
      <p:sp>
        <p:nvSpPr>
          <p:cNvPr id="11" name="Rectangle 10"/>
          <p:cNvSpPr/>
          <p:nvPr/>
        </p:nvSpPr>
        <p:spPr>
          <a:xfrm>
            <a:off x="7888859" y="3874160"/>
            <a:ext cx="431978" cy="369332"/>
          </a:xfrm>
          <a:prstGeom prst="rect">
            <a:avLst/>
          </a:prstGeom>
        </p:spPr>
        <p:txBody>
          <a:bodyPr wrap="none">
            <a:spAutoFit/>
          </a:bodyPr>
          <a:lstStyle/>
          <a:p>
            <a:r>
              <a:rPr lang="en-US" dirty="0" err="1" smtClean="0">
                <a:latin typeface="Chalkboard" charset="0"/>
                <a:ea typeface="Chalkboard" charset="0"/>
                <a:cs typeface="Chalkboard" charset="0"/>
              </a:rPr>
              <a:t>m</a:t>
            </a:r>
            <a:r>
              <a:rPr lang="en-US" baseline="-25000" dirty="0" err="1" smtClean="0">
                <a:latin typeface="Chalkboard" charset="0"/>
                <a:ea typeface="Chalkboard" charset="0"/>
                <a:cs typeface="Chalkboard" charset="0"/>
              </a:rPr>
              <a:t>n</a:t>
            </a:r>
            <a:endParaRPr lang="en-US" dirty="0"/>
          </a:p>
        </p:txBody>
      </p:sp>
      <p:sp>
        <p:nvSpPr>
          <p:cNvPr id="12" name="Rectangle 11"/>
          <p:cNvSpPr/>
          <p:nvPr/>
        </p:nvSpPr>
        <p:spPr>
          <a:xfrm>
            <a:off x="889078" y="4571836"/>
            <a:ext cx="393056" cy="369332"/>
          </a:xfrm>
          <a:prstGeom prst="rect">
            <a:avLst/>
          </a:prstGeom>
        </p:spPr>
        <p:txBody>
          <a:bodyPr wrap="none">
            <a:spAutoFit/>
          </a:bodyPr>
          <a:lstStyle/>
          <a:p>
            <a:r>
              <a:rPr lang="en-US" dirty="0" smtClean="0">
                <a:solidFill>
                  <a:srgbClr val="0000FF"/>
                </a:solidFill>
                <a:latin typeface="Brush Script MT" charset="0"/>
                <a:ea typeface="Brush Script MT" charset="0"/>
                <a:cs typeface="Brush Script MT" charset="0"/>
              </a:rPr>
              <a:t>K</a:t>
            </a:r>
            <a:r>
              <a:rPr lang="en-US" baseline="-25000" dirty="0" smtClean="0">
                <a:solidFill>
                  <a:srgbClr val="0000FF"/>
                </a:solidFill>
                <a:latin typeface="Chalkboard" charset="0"/>
                <a:ea typeface="Chalkboard" charset="0"/>
                <a:cs typeface="Chalkboard" charset="0"/>
              </a:rPr>
              <a:t>1</a:t>
            </a:r>
            <a:endParaRPr lang="en-US" dirty="0">
              <a:latin typeface="Chalkboard" charset="0"/>
              <a:ea typeface="Chalkboard" charset="0"/>
              <a:cs typeface="Chalkboard" charset="0"/>
            </a:endParaRPr>
          </a:p>
        </p:txBody>
      </p:sp>
      <p:sp>
        <p:nvSpPr>
          <p:cNvPr id="13" name="Rectangle 12"/>
          <p:cNvSpPr/>
          <p:nvPr/>
        </p:nvSpPr>
        <p:spPr>
          <a:xfrm>
            <a:off x="1979712" y="4525962"/>
            <a:ext cx="423514" cy="369332"/>
          </a:xfrm>
          <a:prstGeom prst="rect">
            <a:avLst/>
          </a:prstGeom>
        </p:spPr>
        <p:txBody>
          <a:bodyPr wrap="none">
            <a:spAutoFit/>
          </a:bodyPr>
          <a:lstStyle/>
          <a:p>
            <a:r>
              <a:rPr lang="en-US" dirty="0" smtClean="0">
                <a:solidFill>
                  <a:srgbClr val="0000FF"/>
                </a:solidFill>
                <a:latin typeface="Brush Script MT" charset="0"/>
                <a:ea typeface="Brush Script MT" charset="0"/>
                <a:cs typeface="Brush Script MT" charset="0"/>
              </a:rPr>
              <a:t>K</a:t>
            </a:r>
            <a:r>
              <a:rPr lang="en-US" baseline="-25000" dirty="0" smtClean="0">
                <a:solidFill>
                  <a:srgbClr val="0000FF"/>
                </a:solidFill>
                <a:latin typeface="Chalkboard" charset="0"/>
                <a:ea typeface="Chalkboard" charset="0"/>
                <a:cs typeface="Chalkboard" charset="0"/>
              </a:rPr>
              <a:t>2</a:t>
            </a:r>
            <a:endParaRPr lang="en-US" dirty="0">
              <a:latin typeface="Chalkboard" charset="0"/>
              <a:ea typeface="Chalkboard" charset="0"/>
              <a:cs typeface="Chalkboard" charset="0"/>
            </a:endParaRPr>
          </a:p>
        </p:txBody>
      </p:sp>
      <p:sp>
        <p:nvSpPr>
          <p:cNvPr id="14" name="Rectangle 13"/>
          <p:cNvSpPr/>
          <p:nvPr/>
        </p:nvSpPr>
        <p:spPr>
          <a:xfrm>
            <a:off x="7973421" y="4489180"/>
            <a:ext cx="413896" cy="369332"/>
          </a:xfrm>
          <a:prstGeom prst="rect">
            <a:avLst/>
          </a:prstGeom>
        </p:spPr>
        <p:txBody>
          <a:bodyPr wrap="none">
            <a:spAutoFit/>
          </a:bodyPr>
          <a:lstStyle/>
          <a:p>
            <a:r>
              <a:rPr lang="en-US" dirty="0" err="1" smtClean="0">
                <a:solidFill>
                  <a:srgbClr val="0000FF"/>
                </a:solidFill>
                <a:latin typeface="Brush Script MT" charset="0"/>
                <a:ea typeface="Brush Script MT" charset="0"/>
                <a:cs typeface="Brush Script MT" charset="0"/>
              </a:rPr>
              <a:t>K</a:t>
            </a:r>
            <a:r>
              <a:rPr lang="en-US" baseline="-25000" dirty="0" err="1" smtClean="0">
                <a:solidFill>
                  <a:srgbClr val="0000FF"/>
                </a:solidFill>
                <a:latin typeface="Chalkboard" charset="0"/>
                <a:ea typeface="Chalkboard" charset="0"/>
                <a:cs typeface="Chalkboard" charset="0"/>
              </a:rPr>
              <a:t>n</a:t>
            </a:r>
            <a:endParaRPr lang="en-US" dirty="0">
              <a:latin typeface="Chalkboard" charset="0"/>
              <a:ea typeface="Chalkboard" charset="0"/>
              <a:cs typeface="Chalkboard" charset="0"/>
            </a:endParaRPr>
          </a:p>
        </p:txBody>
      </p:sp>
      <p:sp>
        <p:nvSpPr>
          <p:cNvPr id="15" name="Rectangle 14"/>
          <p:cNvSpPr/>
          <p:nvPr/>
        </p:nvSpPr>
        <p:spPr>
          <a:xfrm>
            <a:off x="242825" y="5229200"/>
            <a:ext cx="1351652" cy="369332"/>
          </a:xfrm>
          <a:prstGeom prst="rect">
            <a:avLst/>
          </a:prstGeom>
        </p:spPr>
        <p:txBody>
          <a:bodyPr wrap="square">
            <a:spAutoFit/>
          </a:bodyPr>
          <a:lstStyle/>
          <a:p>
            <a:r>
              <a:rPr lang="en-US" dirty="0">
                <a:latin typeface="Chalkboard" charset="0"/>
                <a:ea typeface="Chalkboard" charset="0"/>
                <a:cs typeface="Chalkboard" charset="0"/>
              </a:rPr>
              <a:t>| </a:t>
            </a:r>
            <a:r>
              <a:rPr lang="en-US" dirty="0">
                <a:latin typeface="Brush Script MT" charset="0"/>
                <a:ea typeface="Brush Script MT" charset="0"/>
                <a:cs typeface="Brush Script MT" charset="0"/>
              </a:rPr>
              <a:t>K </a:t>
            </a:r>
            <a:r>
              <a:rPr lang="en-US" dirty="0">
                <a:latin typeface="Chalkboard" charset="0"/>
                <a:ea typeface="Chalkboard" charset="0"/>
                <a:cs typeface="Chalkboard" charset="0"/>
              </a:rPr>
              <a:t>| </a:t>
            </a:r>
            <a:r>
              <a:rPr lang="en-US" dirty="0">
                <a:latin typeface="Chalkboard" charset="0"/>
                <a:ea typeface="Chalkboard" charset="0"/>
                <a:cs typeface="Chalkboard" charset="0"/>
                <a:sym typeface="Symbol"/>
              </a:rPr>
              <a:t>= | </a:t>
            </a:r>
            <a:r>
              <a:rPr lang="en-US" dirty="0">
                <a:latin typeface="Brush Script MT" charset="0"/>
                <a:ea typeface="Brush Script MT" charset="0"/>
                <a:cs typeface="Brush Script MT" charset="0"/>
                <a:sym typeface="Symbol"/>
              </a:rPr>
              <a:t>M </a:t>
            </a:r>
            <a:r>
              <a:rPr lang="en-US" dirty="0">
                <a:latin typeface="Chalkboard" charset="0"/>
                <a:ea typeface="Chalkboard" charset="0"/>
                <a:cs typeface="Chalkboard" charset="0"/>
                <a:sym typeface="Symbol"/>
              </a:rPr>
              <a:t>|</a:t>
            </a:r>
            <a:endParaRPr lang="en-US" dirty="0"/>
          </a:p>
        </p:txBody>
      </p:sp>
      <mc:AlternateContent xmlns:mc="http://schemas.openxmlformats.org/markup-compatibility/2006" xmlns:a14="http://schemas.microsoft.com/office/drawing/2010/main">
        <mc:Choice Requires="a14">
          <p:sp>
            <p:nvSpPr>
              <p:cNvPr id="16" name="TextBox 15"/>
              <p:cNvSpPr txBox="1"/>
              <p:nvPr/>
            </p:nvSpPr>
            <p:spPr>
              <a:xfrm>
                <a:off x="1835696" y="5229200"/>
                <a:ext cx="5261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charset="0"/>
                          <a:ea typeface="Cambria Math" charset="0"/>
                          <a:cs typeface="Cambria Math" charset="0"/>
                        </a:rPr>
                        <m:t>⟼</m:t>
                      </m:r>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1835696" y="5229200"/>
                <a:ext cx="526105" cy="369332"/>
              </a:xfrm>
              <a:prstGeom prst="rect">
                <a:avLst/>
              </a:prstGeom>
              <a:blipFill rotWithShape="0">
                <a:blip r:embed="rId4"/>
                <a:stretch>
                  <a:fillRect/>
                </a:stretch>
              </a:blipFill>
            </p:spPr>
            <p:txBody>
              <a:bodyPr/>
              <a:lstStyle/>
              <a:p>
                <a:r>
                  <a:rPr lang="en-US">
                    <a:noFill/>
                  </a:rPr>
                  <a:t> </a:t>
                </a:r>
              </a:p>
            </p:txBody>
          </p:sp>
        </mc:Fallback>
      </mc:AlternateContent>
      <p:sp>
        <p:nvSpPr>
          <p:cNvPr id="30" name="Rectangle 29"/>
          <p:cNvSpPr/>
          <p:nvPr/>
        </p:nvSpPr>
        <p:spPr>
          <a:xfrm>
            <a:off x="2339752" y="5219908"/>
            <a:ext cx="1226618" cy="369332"/>
          </a:xfrm>
          <a:prstGeom prst="rect">
            <a:avLst/>
          </a:prstGeom>
        </p:spPr>
        <p:txBody>
          <a:bodyPr wrap="none">
            <a:spAutoFit/>
          </a:bodyPr>
          <a:lstStyle/>
          <a:p>
            <a:r>
              <a:rPr lang="en-US" dirty="0" smtClean="0">
                <a:solidFill>
                  <a:srgbClr val="0000FF"/>
                </a:solidFill>
                <a:latin typeface="Brush Script MT" charset="0"/>
                <a:ea typeface="Brush Script MT" charset="0"/>
                <a:cs typeface="Brush Script MT" charset="0"/>
              </a:rPr>
              <a:t>| K</a:t>
            </a:r>
            <a:r>
              <a:rPr lang="en-US" baseline="-25000" dirty="0" smtClean="0">
                <a:solidFill>
                  <a:srgbClr val="0000FF"/>
                </a:solidFill>
                <a:latin typeface="Chalkboard" charset="0"/>
                <a:ea typeface="Chalkboard" charset="0"/>
                <a:cs typeface="Chalkboard" charset="0"/>
              </a:rPr>
              <a:t>i</a:t>
            </a:r>
            <a:r>
              <a:rPr lang="en-US" baseline="-25000" dirty="0" smtClean="0">
                <a:solidFill>
                  <a:srgbClr val="0000FF"/>
                </a:solidFill>
                <a:latin typeface="Brush Script MT" charset="0"/>
                <a:ea typeface="Brush Script MT" charset="0"/>
                <a:cs typeface="Brush Script MT" charset="0"/>
              </a:rPr>
              <a:t> </a:t>
            </a:r>
            <a:r>
              <a:rPr lang="en-US" dirty="0" smtClean="0">
                <a:solidFill>
                  <a:srgbClr val="0000FF"/>
                </a:solidFill>
                <a:latin typeface="Brush Script MT" charset="0"/>
                <a:ea typeface="Brush Script MT" charset="0"/>
                <a:cs typeface="Brush Script MT" charset="0"/>
              </a:rPr>
              <a:t> </a:t>
            </a:r>
            <a:r>
              <a:rPr lang="en-US" smtClean="0">
                <a:solidFill>
                  <a:srgbClr val="0000FF"/>
                </a:solidFill>
                <a:latin typeface="Brush Script MT" charset="0"/>
                <a:ea typeface="Brush Script MT" charset="0"/>
                <a:cs typeface="Brush Script MT" charset="0"/>
              </a:rPr>
              <a:t>| =  </a:t>
            </a:r>
            <a:r>
              <a:rPr lang="en-US" dirty="0" smtClean="0">
                <a:solidFill>
                  <a:srgbClr val="0000FF"/>
                </a:solidFill>
                <a:latin typeface="Chalkboard" charset="0"/>
                <a:ea typeface="Chalkboard" charset="0"/>
                <a:cs typeface="Chalkboard" charset="0"/>
              </a:rPr>
              <a:t>1</a:t>
            </a:r>
            <a:endParaRPr lang="en-US" dirty="0">
              <a:latin typeface="Chalkboard" charset="0"/>
              <a:ea typeface="Chalkboard" charset="0"/>
              <a:cs typeface="Chalkboard" charset="0"/>
            </a:endParaRPr>
          </a:p>
        </p:txBody>
      </p:sp>
      <mc:AlternateContent xmlns:mc="http://schemas.openxmlformats.org/markup-compatibility/2006" xmlns:a14="http://schemas.microsoft.com/office/drawing/2010/main">
        <mc:Choice Requires="a14">
          <p:sp>
            <p:nvSpPr>
              <p:cNvPr id="31" name="TextBox 30"/>
              <p:cNvSpPr txBox="1"/>
              <p:nvPr/>
            </p:nvSpPr>
            <p:spPr>
              <a:xfrm>
                <a:off x="3829871" y="5229200"/>
                <a:ext cx="5261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charset="0"/>
                          <a:ea typeface="Cambria Math" charset="0"/>
                          <a:cs typeface="Cambria Math" charset="0"/>
                        </a:rPr>
                        <m:t>⟼</m:t>
                      </m:r>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3829871" y="5229200"/>
                <a:ext cx="526105" cy="369332"/>
              </a:xfrm>
              <a:prstGeom prst="rect">
                <a:avLst/>
              </a:prstGeom>
              <a:blipFill rotWithShape="0">
                <a:blip r:embed="rId5"/>
                <a:stretch>
                  <a:fillRect/>
                </a:stretch>
              </a:blipFill>
            </p:spPr>
            <p:txBody>
              <a:bodyPr/>
              <a:lstStyle/>
              <a:p>
                <a:r>
                  <a:rPr lang="en-US">
                    <a:noFill/>
                  </a:rPr>
                  <a:t> </a:t>
                </a:r>
              </a:p>
            </p:txBody>
          </p:sp>
        </mc:Fallback>
      </mc:AlternateContent>
      <p:sp>
        <p:nvSpPr>
          <p:cNvPr id="17" name="Rectangle 16"/>
          <p:cNvSpPr/>
          <p:nvPr/>
        </p:nvSpPr>
        <p:spPr>
          <a:xfrm>
            <a:off x="4549390" y="5196781"/>
            <a:ext cx="1480726" cy="369332"/>
          </a:xfrm>
          <a:prstGeom prst="rect">
            <a:avLst/>
          </a:prstGeom>
        </p:spPr>
        <p:txBody>
          <a:bodyPr wrap="none">
            <a:spAutoFit/>
          </a:bodyPr>
          <a:lstStyle/>
          <a:p>
            <a:r>
              <a:rPr lang="en-US" dirty="0" smtClean="0">
                <a:solidFill>
                  <a:srgbClr val="FF0000"/>
                </a:solidFill>
                <a:latin typeface="Chalkboard" charset="0"/>
                <a:ea typeface="Chalkboard" charset="0"/>
                <a:cs typeface="Chalkboard" charset="0"/>
              </a:rPr>
              <a:t>Condition (ii</a:t>
            </a:r>
            <a:r>
              <a:rPr lang="en-US" dirty="0">
                <a:solidFill>
                  <a:srgbClr val="FF0000"/>
                </a:solidFill>
                <a:latin typeface="Chalkboard" charset="0"/>
                <a:ea typeface="Chalkboard" charset="0"/>
                <a:cs typeface="Chalkboard" charset="0"/>
              </a:rPr>
              <a:t>)</a:t>
            </a:r>
            <a:endParaRPr lang="en-US" dirty="0"/>
          </a:p>
        </p:txBody>
      </p:sp>
      <p:sp>
        <p:nvSpPr>
          <p:cNvPr id="32" name="Rectangle 31"/>
          <p:cNvSpPr/>
          <p:nvPr/>
        </p:nvSpPr>
        <p:spPr>
          <a:xfrm>
            <a:off x="1626980" y="5954834"/>
            <a:ext cx="2025876" cy="369332"/>
          </a:xfrm>
          <a:prstGeom prst="rect">
            <a:avLst/>
          </a:prstGeom>
        </p:spPr>
        <p:txBody>
          <a:bodyPr wrap="square">
            <a:spAutoFit/>
          </a:bodyPr>
          <a:lstStyle/>
          <a:p>
            <a:r>
              <a:rPr lang="en-US" dirty="0" err="1" smtClean="0">
                <a:latin typeface="Chalkboard" charset="0"/>
                <a:ea typeface="Chalkboard" charset="0"/>
                <a:cs typeface="Chalkboard" charset="0"/>
              </a:rPr>
              <a:t>Pr</a:t>
            </a:r>
            <a:r>
              <a:rPr lang="en-US" dirty="0" smtClean="0">
                <a:latin typeface="Chalkboard" charset="0"/>
                <a:ea typeface="Chalkboard" charset="0"/>
                <a:cs typeface="Chalkboard" charset="0"/>
              </a:rPr>
              <a:t>[C </a:t>
            </a:r>
            <a:r>
              <a:rPr lang="en-US" dirty="0">
                <a:latin typeface="Chalkboard" charset="0"/>
                <a:ea typeface="Chalkboard" charset="0"/>
                <a:cs typeface="Chalkboard" charset="0"/>
              </a:rPr>
              <a:t>= </a:t>
            </a:r>
            <a:r>
              <a:rPr lang="en-US" dirty="0" smtClean="0">
                <a:latin typeface="Chalkboard" charset="0"/>
                <a:ea typeface="Chalkboard" charset="0"/>
                <a:cs typeface="Chalkboard" charset="0"/>
              </a:rPr>
              <a:t>c </a:t>
            </a:r>
            <a:r>
              <a:rPr lang="en-US" dirty="0">
                <a:latin typeface="Chalkboard" charset="0"/>
                <a:ea typeface="Chalkboard" charset="0"/>
                <a:cs typeface="Chalkboard" charset="0"/>
              </a:rPr>
              <a:t>| </a:t>
            </a:r>
            <a:r>
              <a:rPr lang="en-US" dirty="0" smtClean="0">
                <a:latin typeface="Chalkboard" charset="0"/>
                <a:ea typeface="Chalkboard" charset="0"/>
                <a:cs typeface="Chalkboard" charset="0"/>
              </a:rPr>
              <a:t>M </a:t>
            </a:r>
            <a:r>
              <a:rPr lang="en-US" dirty="0">
                <a:latin typeface="Chalkboard" charset="0"/>
                <a:ea typeface="Chalkboard" charset="0"/>
                <a:cs typeface="Chalkboard" charset="0"/>
              </a:rPr>
              <a:t>= </a:t>
            </a:r>
            <a:r>
              <a:rPr lang="en-US" dirty="0" smtClean="0">
                <a:latin typeface="Chalkboard" charset="0"/>
                <a:ea typeface="Chalkboard" charset="0"/>
                <a:cs typeface="Chalkboard" charset="0"/>
              </a:rPr>
              <a:t>m</a:t>
            </a:r>
            <a:r>
              <a:rPr lang="en-US" baseline="-25000" dirty="0" smtClean="0">
                <a:latin typeface="Chalkboard" charset="0"/>
                <a:ea typeface="Chalkboard" charset="0"/>
                <a:cs typeface="Chalkboard" charset="0"/>
              </a:rPr>
              <a:t>i</a:t>
            </a:r>
            <a:r>
              <a:rPr lang="en-US" dirty="0" smtClean="0">
                <a:latin typeface="Chalkboard" charset="0"/>
                <a:ea typeface="Chalkboard" charset="0"/>
                <a:cs typeface="Chalkboard" charset="0"/>
              </a:rPr>
              <a:t>]</a:t>
            </a:r>
            <a:endParaRPr lang="en-US" dirty="0"/>
          </a:p>
        </p:txBody>
      </p:sp>
      <p:sp>
        <p:nvSpPr>
          <p:cNvPr id="33" name="Rectangle 32"/>
          <p:cNvSpPr/>
          <p:nvPr/>
        </p:nvSpPr>
        <p:spPr>
          <a:xfrm>
            <a:off x="3573540" y="5939988"/>
            <a:ext cx="2266711" cy="369332"/>
          </a:xfrm>
          <a:prstGeom prst="rect">
            <a:avLst/>
          </a:prstGeom>
        </p:spPr>
        <p:txBody>
          <a:bodyPr wrap="none">
            <a:spAutoFit/>
          </a:bodyPr>
          <a:lstStyle/>
          <a:p>
            <a:r>
              <a:rPr lang="en-US" dirty="0">
                <a:latin typeface="Chalkboard" charset="0"/>
                <a:ea typeface="Chalkboard" charset="0"/>
                <a:cs typeface="Chalkboard" charset="0"/>
              </a:rPr>
              <a:t>= </a:t>
            </a:r>
            <a:r>
              <a:rPr lang="en-US" dirty="0" err="1">
                <a:latin typeface="Chalkboard" charset="0"/>
                <a:ea typeface="Chalkboard" charset="0"/>
                <a:cs typeface="Chalkboard" charset="0"/>
              </a:rPr>
              <a:t>Pr</a:t>
            </a:r>
            <a:r>
              <a:rPr lang="en-US" dirty="0">
                <a:latin typeface="Chalkboard" charset="0"/>
                <a:ea typeface="Chalkboard" charset="0"/>
                <a:cs typeface="Chalkboard" charset="0"/>
              </a:rPr>
              <a:t>[C = c | M = </a:t>
            </a:r>
            <a:r>
              <a:rPr lang="en-US" dirty="0" err="1" smtClean="0">
                <a:latin typeface="Chalkboard" charset="0"/>
                <a:ea typeface="Chalkboard" charset="0"/>
                <a:cs typeface="Chalkboard" charset="0"/>
              </a:rPr>
              <a:t>m</a:t>
            </a:r>
            <a:r>
              <a:rPr lang="en-US" baseline="-25000" dirty="0" err="1">
                <a:latin typeface="Chalkboard" charset="0"/>
                <a:ea typeface="Chalkboard" charset="0"/>
                <a:cs typeface="Chalkboard" charset="0"/>
              </a:rPr>
              <a:t>j</a:t>
            </a:r>
            <a:r>
              <a:rPr lang="en-US" dirty="0" smtClean="0">
                <a:latin typeface="Chalkboard" charset="0"/>
                <a:ea typeface="Chalkboard" charset="0"/>
                <a:cs typeface="Chalkboard" charset="0"/>
              </a:rPr>
              <a:t>]</a:t>
            </a:r>
            <a:endParaRPr lang="en-US" dirty="0"/>
          </a:p>
        </p:txBody>
      </p:sp>
      <p:sp>
        <p:nvSpPr>
          <p:cNvPr id="34" name="Rectangle 33"/>
          <p:cNvSpPr/>
          <p:nvPr/>
        </p:nvSpPr>
        <p:spPr>
          <a:xfrm>
            <a:off x="251520" y="5949280"/>
            <a:ext cx="1377804" cy="374886"/>
          </a:xfrm>
          <a:prstGeom prst="rect">
            <a:avLst/>
          </a:prstGeom>
        </p:spPr>
        <p:txBody>
          <a:bodyPr wrap="square">
            <a:spAutoFit/>
          </a:bodyPr>
          <a:lstStyle/>
          <a:p>
            <a:r>
              <a:rPr lang="en-US" dirty="0" err="1" smtClean="0">
                <a:latin typeface="Chalkboard" charset="0"/>
                <a:ea typeface="Chalkboard" charset="0"/>
                <a:cs typeface="Chalkboard" charset="0"/>
              </a:rPr>
              <a:t>Pr</a:t>
            </a:r>
            <a:r>
              <a:rPr lang="en-US" dirty="0" smtClean="0">
                <a:latin typeface="Chalkboard" charset="0"/>
                <a:ea typeface="Chalkboard" charset="0"/>
                <a:cs typeface="Chalkboard" charset="0"/>
              </a:rPr>
              <a:t>[K </a:t>
            </a:r>
            <a:r>
              <a:rPr lang="en-US" dirty="0">
                <a:latin typeface="Chalkboard" charset="0"/>
                <a:ea typeface="Chalkboard" charset="0"/>
                <a:cs typeface="Chalkboard" charset="0"/>
              </a:rPr>
              <a:t>= </a:t>
            </a:r>
            <a:r>
              <a:rPr lang="en-US" dirty="0" err="1">
                <a:latin typeface="Chalkboard" charset="0"/>
                <a:ea typeface="Chalkboard" charset="0"/>
                <a:cs typeface="Chalkboard" charset="0"/>
              </a:rPr>
              <a:t>k</a:t>
            </a:r>
            <a:r>
              <a:rPr lang="en-US" baseline="-25000" dirty="0" err="1" smtClean="0">
                <a:latin typeface="Chalkboard" charset="0"/>
                <a:ea typeface="Chalkboard" charset="0"/>
                <a:cs typeface="Chalkboard" charset="0"/>
              </a:rPr>
              <a:t>i</a:t>
            </a:r>
            <a:r>
              <a:rPr lang="en-US" dirty="0" smtClean="0">
                <a:latin typeface="Chalkboard" charset="0"/>
                <a:ea typeface="Chalkboard" charset="0"/>
                <a:cs typeface="Chalkboard" charset="0"/>
              </a:rPr>
              <a:t>] =</a:t>
            </a:r>
            <a:endParaRPr lang="en-US" dirty="0"/>
          </a:p>
        </p:txBody>
      </p:sp>
      <p:sp>
        <p:nvSpPr>
          <p:cNvPr id="35" name="Rectangle 34"/>
          <p:cNvSpPr/>
          <p:nvPr/>
        </p:nvSpPr>
        <p:spPr>
          <a:xfrm>
            <a:off x="5876113" y="5939988"/>
            <a:ext cx="1377804" cy="369332"/>
          </a:xfrm>
          <a:prstGeom prst="rect">
            <a:avLst/>
          </a:prstGeom>
        </p:spPr>
        <p:txBody>
          <a:bodyPr wrap="square">
            <a:spAutoFit/>
          </a:bodyPr>
          <a:lstStyle/>
          <a:p>
            <a:r>
              <a:rPr lang="en-US" dirty="0" smtClean="0">
                <a:latin typeface="Chalkboard" charset="0"/>
                <a:ea typeface="Chalkboard" charset="0"/>
                <a:cs typeface="Chalkboard" charset="0"/>
              </a:rPr>
              <a:t>= </a:t>
            </a:r>
            <a:r>
              <a:rPr lang="en-US" dirty="0" err="1" smtClean="0">
                <a:latin typeface="Chalkboard" charset="0"/>
                <a:ea typeface="Chalkboard" charset="0"/>
                <a:cs typeface="Chalkboard" charset="0"/>
              </a:rPr>
              <a:t>Pr</a:t>
            </a:r>
            <a:r>
              <a:rPr lang="en-US" dirty="0" smtClean="0">
                <a:latin typeface="Chalkboard" charset="0"/>
                <a:ea typeface="Chalkboard" charset="0"/>
                <a:cs typeface="Chalkboard" charset="0"/>
              </a:rPr>
              <a:t>[K </a:t>
            </a:r>
            <a:r>
              <a:rPr lang="en-US" dirty="0">
                <a:latin typeface="Chalkboard" charset="0"/>
                <a:ea typeface="Chalkboard" charset="0"/>
                <a:cs typeface="Chalkboard" charset="0"/>
              </a:rPr>
              <a:t>= </a:t>
            </a:r>
            <a:r>
              <a:rPr lang="en-US" dirty="0" err="1" smtClean="0">
                <a:latin typeface="Chalkboard" charset="0"/>
                <a:ea typeface="Chalkboard" charset="0"/>
                <a:cs typeface="Chalkboard" charset="0"/>
              </a:rPr>
              <a:t>k</a:t>
            </a:r>
            <a:r>
              <a:rPr lang="en-US" baseline="-25000" dirty="0" err="1">
                <a:latin typeface="Chalkboard" charset="0"/>
                <a:ea typeface="Chalkboard" charset="0"/>
                <a:cs typeface="Chalkboard" charset="0"/>
              </a:rPr>
              <a:t>j</a:t>
            </a:r>
            <a:r>
              <a:rPr lang="en-US" dirty="0" smtClean="0">
                <a:latin typeface="Chalkboard" charset="0"/>
                <a:ea typeface="Chalkboard" charset="0"/>
                <a:cs typeface="Chalkboard" charset="0"/>
              </a:rPr>
              <a:t>] </a:t>
            </a:r>
            <a:endParaRPr lang="en-US" dirty="0"/>
          </a:p>
        </p:txBody>
      </p:sp>
      <mc:AlternateContent xmlns:mc="http://schemas.openxmlformats.org/markup-compatibility/2006" xmlns:a14="http://schemas.microsoft.com/office/drawing/2010/main">
        <mc:Choice Requires="a14">
          <p:sp>
            <p:nvSpPr>
              <p:cNvPr id="36" name="TextBox 35"/>
              <p:cNvSpPr txBox="1"/>
              <p:nvPr/>
            </p:nvSpPr>
            <p:spPr>
              <a:xfrm>
                <a:off x="7126810" y="5972407"/>
                <a:ext cx="5261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charset="0"/>
                          <a:ea typeface="Cambria Math" charset="0"/>
                          <a:cs typeface="Cambria Math" charset="0"/>
                        </a:rPr>
                        <m:t>⟼</m:t>
                      </m:r>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7126810" y="5972407"/>
                <a:ext cx="526105" cy="369332"/>
              </a:xfrm>
              <a:prstGeom prst="rect">
                <a:avLst/>
              </a:prstGeom>
              <a:blipFill rotWithShape="0">
                <a:blip r:embed="rId4"/>
                <a:stretch>
                  <a:fillRect/>
                </a:stretch>
              </a:blipFill>
            </p:spPr>
            <p:txBody>
              <a:bodyPr/>
              <a:lstStyle/>
              <a:p>
                <a:r>
                  <a:rPr lang="en-US">
                    <a:noFill/>
                  </a:rPr>
                  <a:t> </a:t>
                </a:r>
              </a:p>
            </p:txBody>
          </p:sp>
        </mc:Fallback>
      </mc:AlternateContent>
      <p:sp>
        <p:nvSpPr>
          <p:cNvPr id="37" name="Rectangle 36"/>
          <p:cNvSpPr/>
          <p:nvPr/>
        </p:nvSpPr>
        <p:spPr>
          <a:xfrm>
            <a:off x="7596336" y="5949280"/>
            <a:ext cx="1423018" cy="369332"/>
          </a:xfrm>
          <a:prstGeom prst="rect">
            <a:avLst/>
          </a:prstGeom>
        </p:spPr>
        <p:txBody>
          <a:bodyPr wrap="none">
            <a:spAutoFit/>
          </a:bodyPr>
          <a:lstStyle/>
          <a:p>
            <a:r>
              <a:rPr lang="en-US" smtClean="0">
                <a:solidFill>
                  <a:srgbClr val="FF0000"/>
                </a:solidFill>
                <a:latin typeface="Chalkboard" charset="0"/>
                <a:ea typeface="Chalkboard" charset="0"/>
                <a:cs typeface="Chalkboard" charset="0"/>
              </a:rPr>
              <a:t>Condition (</a:t>
            </a:r>
            <a:r>
              <a:rPr lang="en-US" dirty="0" err="1" smtClean="0">
                <a:solidFill>
                  <a:srgbClr val="FF0000"/>
                </a:solidFill>
                <a:latin typeface="Chalkboard" charset="0"/>
                <a:ea typeface="Chalkboard" charset="0"/>
                <a:cs typeface="Chalkboard" charset="0"/>
              </a:rPr>
              <a:t>i</a:t>
            </a:r>
            <a:r>
              <a:rPr lang="en-US" dirty="0">
                <a:solidFill>
                  <a:srgbClr val="FF0000"/>
                </a:solidFill>
                <a:latin typeface="Chalkboard" charset="0"/>
                <a:ea typeface="Chalkboard" charset="0"/>
                <a:cs typeface="Chalkboard" charset="0"/>
              </a:rPr>
              <a:t>)</a:t>
            </a:r>
            <a:endParaRPr lang="en-US" dirty="0"/>
          </a:p>
        </p:txBody>
      </p:sp>
    </p:spTree>
    <p:extLst>
      <p:ext uri="{BB962C8B-B14F-4D97-AF65-F5344CB8AC3E}">
        <p14:creationId xmlns:p14="http://schemas.microsoft.com/office/powerpoint/2010/main" val="268749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P spid="16" grpId="0"/>
      <p:bldP spid="30" grpId="0"/>
      <p:bldP spid="31" grpId="0"/>
      <p:bldP spid="17" grpId="0"/>
      <p:bldP spid="32" grpId="0"/>
      <p:bldP spid="33" grpId="0"/>
      <p:bldP spid="34" grpId="0"/>
      <p:bldP spid="35" grpId="0"/>
      <p:bldP spid="36" grpId="0"/>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 $a = \frac{b}{c}$&#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2"/>
  <p:tag name="DEFAULTFONTSIZE" val="10"/>
  <p:tag name="DEFAULTWIDTH" val="348"/>
  <p:tag name="DEFAULTHEIGHT" val="200"/>
  <p:tag name="FIRSTARPITA@YFGMNGSFUVWXY5M7" val="307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42243</TotalTime>
  <Words>2287</Words>
  <Application>Microsoft Macintosh PowerPoint</Application>
  <PresentationFormat>On-screen Show (4:3)</PresentationFormat>
  <Paragraphs>309</Paragraphs>
  <Slides>20</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Bradley Hand</vt:lpstr>
      <vt:lpstr>Britannic Bold</vt:lpstr>
      <vt:lpstr>Brush Script MT</vt:lpstr>
      <vt:lpstr>Cambria Math</vt:lpstr>
      <vt:lpstr>Chalkboard</vt:lpstr>
      <vt:lpstr>Comic Sans MS</vt:lpstr>
      <vt:lpstr>Courier New</vt:lpstr>
      <vt:lpstr>Symbol</vt:lpstr>
      <vt:lpstr>Wingdings</vt:lpstr>
      <vt:lpstr>Arial</vt:lpstr>
      <vt:lpstr>Default Design</vt:lpstr>
      <vt:lpstr>Cryptography</vt:lpstr>
      <vt:lpstr>Recall</vt:lpstr>
      <vt:lpstr>Today’s Goal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DAIMI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ARPITA PATRA</dc:creator>
  <cp:lastModifiedBy>Arpita Patra</cp:lastModifiedBy>
  <cp:revision>3667</cp:revision>
  <dcterms:created xsi:type="dcterms:W3CDTF">2003-02-23T15:18:48Z</dcterms:created>
  <dcterms:modified xsi:type="dcterms:W3CDTF">2017-01-12T12:31:13Z</dcterms:modified>
</cp:coreProperties>
</file>