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256" r:id="rId2"/>
    <p:sldId id="1627" r:id="rId3"/>
    <p:sldId id="1556" r:id="rId4"/>
    <p:sldId id="1629" r:id="rId5"/>
    <p:sldId id="1630" r:id="rId6"/>
    <p:sldId id="1631" r:id="rId7"/>
    <p:sldId id="1632" r:id="rId8"/>
    <p:sldId id="1644" r:id="rId9"/>
    <p:sldId id="1633" r:id="rId10"/>
    <p:sldId id="1634" r:id="rId11"/>
    <p:sldId id="1635" r:id="rId12"/>
    <p:sldId id="1636" r:id="rId13"/>
    <p:sldId id="1638" r:id="rId14"/>
    <p:sldId id="1583" r:id="rId15"/>
    <p:sldId id="1584" r:id="rId16"/>
    <p:sldId id="1645" r:id="rId17"/>
    <p:sldId id="1586" r:id="rId18"/>
    <p:sldId id="1646" r:id="rId19"/>
    <p:sldId id="1647" r:id="rId20"/>
    <p:sldId id="1587" r:id="rId21"/>
    <p:sldId id="1588" r:id="rId22"/>
    <p:sldId id="1624" r:id="rId23"/>
    <p:sldId id="1640" r:id="rId24"/>
    <p:sldId id="1648" r:id="rId25"/>
    <p:sldId id="1641" r:id="rId26"/>
  </p:sldIdLst>
  <p:sldSz cx="9144000" cy="6858000" type="screen4x3"/>
  <p:notesSz cx="6858000" cy="9144000"/>
  <p:custDataLst>
    <p:tags r:id="rId29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5FA"/>
    <a:srgbClr val="DDFDE0"/>
    <a:srgbClr val="FF0000"/>
    <a:srgbClr val="0000FF"/>
    <a:srgbClr val="009900"/>
    <a:srgbClr val="FFFF99"/>
    <a:srgbClr val="6FAFE5"/>
    <a:srgbClr val="00FF00"/>
    <a:srgbClr val="5E1EFE"/>
    <a:srgbClr val="0BC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2"/>
    <p:restoredTop sz="92997" autoAdjust="0"/>
  </p:normalViewPr>
  <p:slideViewPr>
    <p:cSldViewPr>
      <p:cViewPr varScale="1">
        <p:scale>
          <a:sx n="98" d="100"/>
          <a:sy n="98" d="100"/>
        </p:scale>
        <p:origin x="3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839263-9DDA-4CCE-AF24-D11137AE0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25EEE-4BCE-413B-8940-4EDB5DBC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985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9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27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80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31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66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Published in the same paper. It captures the fact that the adversary gets just a single </a:t>
            </a:r>
            <a:r>
              <a:rPr lang="en-US" dirty="0" err="1" smtClean="0">
                <a:latin typeface="Arial" pitchFamily="34" charset="0"/>
              </a:rPr>
              <a:t>ciphertext</a:t>
            </a:r>
            <a:r>
              <a:rPr lang="en-US" dirty="0" smtClean="0">
                <a:latin typeface="Arial" pitchFamily="34" charset="0"/>
              </a:rPr>
              <a:t>. Even though the adversary knows that the </a:t>
            </a:r>
            <a:r>
              <a:rPr lang="en-US" dirty="0" err="1" smtClean="0">
                <a:latin typeface="Arial" pitchFamily="34" charset="0"/>
              </a:rPr>
              <a:t>ciphertext</a:t>
            </a:r>
            <a:r>
              <a:rPr lang="en-US" dirty="0" smtClean="0">
                <a:latin typeface="Arial" pitchFamily="34" charset="0"/>
              </a:rPr>
              <a:t> corresponds to one two</a:t>
            </a:r>
            <a:r>
              <a:rPr lang="en-US" baseline="0" dirty="0" smtClean="0">
                <a:latin typeface="Arial" pitchFamily="34" charset="0"/>
              </a:rPr>
              <a:t> message m0 and m1, it cannot tell apart which message the </a:t>
            </a:r>
            <a:r>
              <a:rPr lang="en-US" baseline="0" dirty="0" err="1" smtClean="0">
                <a:latin typeface="Arial" pitchFamily="34" charset="0"/>
              </a:rPr>
              <a:t>ciphertext</a:t>
            </a:r>
            <a:r>
              <a:rPr lang="en-US" baseline="0" dirty="0" smtClean="0">
                <a:latin typeface="Arial" pitchFamily="34" charset="0"/>
              </a:rPr>
              <a:t> corresponds to. Very strong.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1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6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Published in the same paper. It captures the fact that the adversary gets just a single </a:t>
            </a:r>
            <a:r>
              <a:rPr lang="en-US" dirty="0" err="1" smtClean="0">
                <a:latin typeface="Arial" pitchFamily="34" charset="0"/>
              </a:rPr>
              <a:t>ciphertext</a:t>
            </a:r>
            <a:r>
              <a:rPr lang="en-US" dirty="0" smtClean="0">
                <a:latin typeface="Arial" pitchFamily="34" charset="0"/>
              </a:rPr>
              <a:t>. Even though the adversary knows that the </a:t>
            </a:r>
            <a:r>
              <a:rPr lang="en-US" dirty="0" err="1" smtClean="0">
                <a:latin typeface="Arial" pitchFamily="34" charset="0"/>
              </a:rPr>
              <a:t>ciphertext</a:t>
            </a:r>
            <a:r>
              <a:rPr lang="en-US" dirty="0" smtClean="0">
                <a:latin typeface="Arial" pitchFamily="34" charset="0"/>
              </a:rPr>
              <a:t> corresponds to one two</a:t>
            </a:r>
            <a:r>
              <a:rPr lang="en-US" baseline="0" dirty="0" smtClean="0">
                <a:latin typeface="Arial" pitchFamily="34" charset="0"/>
              </a:rPr>
              <a:t> message m0 and m1, it cannot tell apart which message the </a:t>
            </a:r>
            <a:r>
              <a:rPr lang="en-US" baseline="0" dirty="0" err="1" smtClean="0">
                <a:latin typeface="Arial" pitchFamily="34" charset="0"/>
              </a:rPr>
              <a:t>ciphertext</a:t>
            </a:r>
            <a:r>
              <a:rPr lang="en-US" baseline="0" dirty="0" smtClean="0">
                <a:latin typeface="Arial" pitchFamily="34" charset="0"/>
              </a:rPr>
              <a:t> corresponds to. Very strong.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51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87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2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0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93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88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33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0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5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93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6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9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12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3359-11EB-4731-B29F-79667B0C3371}" type="datetimeFigureOut">
              <a:rPr lang="en-US"/>
              <a:pPr>
                <a:defRPr/>
              </a:pPr>
              <a:t>1/17/17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215-153E-4E3A-A901-ABFB8B1C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88-C65C-42B5-B527-1BB7848FDD5A}" type="datetimeFigureOut">
              <a:rPr lang="en-US"/>
              <a:pPr>
                <a:defRPr/>
              </a:pPr>
              <a:t>1/17/17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0CF6-063B-449F-AF39-BC65D092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7061-61D3-43A3-8023-D109777AA7BE}" type="datetimeFigureOut">
              <a:rPr lang="en-US"/>
              <a:pPr>
                <a:defRPr/>
              </a:pPr>
              <a:t>1/17/17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EB6-CDC5-43FD-BFD3-395C88D5C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0B97-7303-4917-91CF-6FCA7C9DCFC2}" type="datetimeFigureOut">
              <a:rPr lang="en-US"/>
              <a:pPr>
                <a:defRPr/>
              </a:pPr>
              <a:t>1/17/17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BBA9-4B45-4292-A544-67C8E2D87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B10F-D82A-4A81-AD91-30E4EB1BEDE0}" type="datetimeFigureOut">
              <a:rPr lang="en-US"/>
              <a:pPr>
                <a:defRPr/>
              </a:pPr>
              <a:t>1/17/17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792-1717-47F0-BD5D-A0E0C3487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65E8-80A2-4B7A-AFA7-F91C3DD16707}" type="datetimeFigureOut">
              <a:rPr lang="en-US"/>
              <a:pPr>
                <a:defRPr/>
              </a:pPr>
              <a:t>1/17/17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6C7-B263-4F84-83FA-F561BF078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BB4E-8BF2-463D-9419-22C31739A37F}" type="datetimeFigureOut">
              <a:rPr lang="en-US"/>
              <a:pPr>
                <a:defRPr/>
              </a:pPr>
              <a:t>1/17/17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EC0-6463-47D0-8938-6DCBECA8C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503-98C4-472A-B5A7-8E4E5AAC44D1}" type="datetimeFigureOut">
              <a:rPr lang="en-US"/>
              <a:pPr>
                <a:defRPr/>
              </a:pPr>
              <a:t>1/17/17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976-2E34-413D-BF40-6B1BB995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79E3-F661-467D-8B80-C52D0D5E8D14}" type="datetimeFigureOut">
              <a:rPr lang="en-US"/>
              <a:pPr>
                <a:defRPr/>
              </a:pPr>
              <a:t>1/17/17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862-AB8E-40C7-A972-72DB392E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40F5-4848-44A3-88FA-5ADD6BFC28F7}" type="datetimeFigureOut">
              <a:rPr lang="en-US"/>
              <a:pPr>
                <a:defRPr/>
              </a:pPr>
              <a:t>1/17/17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34D9-8BBE-4260-AF18-FE816C34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F7E1-3FE7-418E-AD12-51E5F0BD8E19}" type="datetimeFigureOut">
              <a:rPr lang="en-US"/>
              <a:pPr>
                <a:defRPr/>
              </a:pPr>
              <a:t>1/17/17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7F0-CB02-456E-9D9A-E773A8B70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BD5FFC5-2339-4D21-A8BE-CB89004398DE}" type="datetimeFigureOut">
              <a:rPr lang="en-US"/>
              <a:pPr>
                <a:defRPr/>
              </a:pPr>
              <a:t>1/17/17</a:t>
            </a:fld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D15D35-8EA9-40A1-BB85-63C4DE87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4.emf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Cryptography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Lecture 4</a:t>
            </a:r>
          </a:p>
          <a:p>
            <a:endParaRPr lang="en-US" dirty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  <a:p>
            <a:endParaRPr lang="en-US" dirty="0" smtClean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Patra</a:t>
            </a:r>
            <a:endParaRPr lang="en-US" dirty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5856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err="1" smtClean="0"/>
              <a:t>Arpita</a:t>
            </a:r>
            <a:r>
              <a:rPr lang="en-US" dirty="0" smtClean="0"/>
              <a:t> </a:t>
            </a:r>
            <a:r>
              <a:rPr lang="en-US" dirty="0" err="1"/>
              <a:t>Patra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116632"/>
            <a:ext cx="871195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Choosing n Carefully is Very Essential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95536" y="1052736"/>
            <a:ext cx="8711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A designer claims that an adversary running for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  <a:latin typeface="Chalkboard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 minutes </a:t>
            </a:r>
            <a:r>
              <a:rPr lang="en-US" dirty="0" smtClean="0">
                <a:latin typeface="Chalkboard"/>
              </a:rPr>
              <a:t>can break his scheme with probability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  <a:latin typeface="Chalkboard"/>
              </a:rPr>
              <a:t>40</a:t>
            </a:r>
            <a:r>
              <a:rPr lang="en-US" dirty="0">
                <a:solidFill>
                  <a:srgbClr val="FF0000"/>
                </a:solidFill>
                <a:latin typeface="Chalkboard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  <a:latin typeface="Chalkboard"/>
              </a:rPr>
              <a:t>-n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95536" y="1917993"/>
            <a:ext cx="8711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/>
              </a:rPr>
              <a:t>- 2</a:t>
            </a:r>
            <a:r>
              <a:rPr lang="en-US" baseline="30000" dirty="0" smtClean="0">
                <a:solidFill>
                  <a:srgbClr val="0000FF"/>
                </a:solidFill>
                <a:latin typeface="Chalkboard"/>
              </a:rPr>
              <a:t>40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2</a:t>
            </a:r>
            <a:r>
              <a:rPr lang="en-US" baseline="30000" dirty="0" smtClean="0">
                <a:solidFill>
                  <a:srgbClr val="0000FF"/>
                </a:solidFill>
                <a:latin typeface="Chalkboard"/>
              </a:rPr>
              <a:t>-n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is negligible  </a:t>
            </a:r>
            <a:r>
              <a:rPr lang="en-US" dirty="0" smtClean="0">
                <a:latin typeface="Chalkboard"/>
              </a:rPr>
              <a:t>--- hence secure scheme</a:t>
            </a:r>
            <a:endParaRPr lang="en-US" baseline="30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67544" y="2492896"/>
            <a:ext cx="7956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But what value of n to select while implementing ?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95536" y="2996952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If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n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  40 </a:t>
            </a:r>
            <a:r>
              <a:rPr lang="en-US" dirty="0" smtClean="0">
                <a:latin typeface="Chalkboard"/>
                <a:sym typeface="Symbol"/>
              </a:rPr>
              <a:t>then an adversary working for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40</a:t>
            </a:r>
            <a:r>
              <a:rPr lang="en-US" baseline="30000" dirty="0" smtClean="0">
                <a:solidFill>
                  <a:srgbClr val="FF0000"/>
                </a:solidFill>
                <a:latin typeface="Chalkboard"/>
                <a:sym typeface="Symbol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 minutes (6 weeks) </a:t>
            </a:r>
            <a:r>
              <a:rPr lang="en-US" dirty="0" smtClean="0">
                <a:latin typeface="Chalkboard"/>
                <a:sym typeface="Symbol"/>
              </a:rPr>
              <a:t>can break the scheme with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probability 1</a:t>
            </a:r>
            <a:endParaRPr lang="en-US" baseline="30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195736" y="3779748"/>
            <a:ext cx="65137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You will claim it’s a useless scheme, but you just made a foolish choice of n</a:t>
            </a:r>
            <a:endParaRPr lang="en-US" baseline="30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95536" y="4643844"/>
            <a:ext cx="1728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- n = 50 </a:t>
            </a:r>
            <a:r>
              <a:rPr lang="en-US" dirty="0" smtClean="0">
                <a:latin typeface="Chalkboard"/>
                <a:sym typeface="Symbol"/>
              </a:rPr>
              <a:t>? </a:t>
            </a:r>
            <a:endParaRPr lang="en-US" baseline="30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459448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         </a:t>
            </a:r>
            <a:r>
              <a:rPr lang="en-US" dirty="0" smtClean="0">
                <a:latin typeface="Chalkboard"/>
                <a:sym typeface="Symbol"/>
              </a:rPr>
              <a:t>: adversary </a:t>
            </a:r>
            <a:r>
              <a:rPr lang="en-US" dirty="0">
                <a:latin typeface="Chalkboard"/>
                <a:sym typeface="Symbol"/>
              </a:rPr>
              <a:t>working for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50</a:t>
            </a:r>
            <a:r>
              <a:rPr lang="en-US" baseline="30000" dirty="0" smtClean="0">
                <a:solidFill>
                  <a:srgbClr val="0000FF"/>
                </a:solidFill>
                <a:latin typeface="Chalkboard"/>
                <a:sym typeface="Symbol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latin typeface="Chalkboard"/>
                <a:sym typeface="Symbol"/>
              </a:rPr>
              <a:t>minutes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(3 months) </a:t>
            </a:r>
            <a:r>
              <a:rPr lang="en-US" dirty="0" smtClean="0">
                <a:latin typeface="Chalkboard"/>
                <a:sym typeface="Symbol"/>
              </a:rPr>
              <a:t>succeed with </a:t>
            </a:r>
            <a:r>
              <a:rPr lang="en-US" dirty="0">
                <a:latin typeface="Chalkboard"/>
                <a:sym typeface="Symbol"/>
              </a:rPr>
              <a:t>probability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1/1000</a:t>
            </a:r>
            <a:r>
              <a:rPr lang="en-US" dirty="0" smtClean="0">
                <a:latin typeface="Chalkboard"/>
                <a:sym typeface="Symbol"/>
              </a:rPr>
              <a:t> </a:t>
            </a:r>
            <a:endParaRPr lang="en-US" baseline="30000" dirty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306740" y="5229200"/>
            <a:ext cx="3489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may be unacceptable</a:t>
            </a:r>
            <a:endParaRPr lang="en-US" baseline="30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467544" y="5877272"/>
            <a:ext cx="8639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/>
              </a:rPr>
              <a:t>- n </a:t>
            </a:r>
            <a:r>
              <a:rPr lang="en-US" dirty="0">
                <a:solidFill>
                  <a:srgbClr val="0000FF"/>
                </a:solidFill>
                <a:latin typeface="Chalkboard"/>
                <a:sym typeface="Symbol"/>
              </a:rPr>
              <a:t>=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500</a:t>
            </a:r>
            <a:r>
              <a:rPr lang="en-US" dirty="0" smtClean="0">
                <a:latin typeface="Chalkboard"/>
                <a:sym typeface="Symbol"/>
              </a:rPr>
              <a:t>: adversary working for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200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sym typeface="Symbol"/>
              </a:rPr>
              <a:t>yrs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r>
              <a:rPr lang="en-US" dirty="0" smtClean="0">
                <a:latin typeface="Chalkboard"/>
                <a:sym typeface="Symbol"/>
              </a:rPr>
              <a:t>can break the scheme with probability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2</a:t>
            </a:r>
            <a:r>
              <a:rPr lang="en-US" baseline="30000" dirty="0" smtClean="0">
                <a:solidFill>
                  <a:srgbClr val="0000FF"/>
                </a:solidFill>
                <a:latin typeface="Chalkboard"/>
                <a:sym typeface="Symbol"/>
              </a:rPr>
              <a:t>-460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306740" y="6309320"/>
            <a:ext cx="3489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definitely acceptable</a:t>
            </a:r>
            <a:endParaRPr lang="en-US" baseline="30000" dirty="0" smtClean="0">
              <a:solidFill>
                <a:srgbClr val="FF0000"/>
              </a:solidFill>
              <a:latin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60734" y="1168531"/>
            <a:ext cx="3011666" cy="3556613"/>
            <a:chOff x="10116406" y="2545359"/>
            <a:chExt cx="1631088" cy="238729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5" name="Oval 14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21225297">
              <a:off x="10155723" y="2889483"/>
              <a:ext cx="1591771" cy="192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dirty="0" smtClean="0">
                  <a:latin typeface="Chalkboard"/>
                  <a:ea typeface="Bradley Hand" charset="0"/>
                  <a:cs typeface="Bradley Hand" charset="0"/>
                </a:rPr>
                <a:t>Physicists believe that the no. of seconds elapsed since the birth of Earth is on the order of 2</a:t>
              </a:r>
              <a:r>
                <a:rPr lang="en-US" baseline="30000" dirty="0" smtClean="0">
                  <a:latin typeface="Chalkboard"/>
                  <a:ea typeface="Bradley Hand" charset="0"/>
                  <a:cs typeface="Bradley Hand" charset="0"/>
                </a:rPr>
                <a:t>58</a:t>
              </a:r>
              <a:r>
                <a:rPr lang="en-US" dirty="0" smtClean="0">
                  <a:latin typeface="Chalkboard"/>
                  <a:ea typeface="Bradley Hand" charset="0"/>
                  <a:cs typeface="Bradley Hand" charset="0"/>
                </a:rPr>
                <a:t> </a:t>
              </a:r>
            </a:p>
            <a:p>
              <a:pPr marL="342900" lvl="1" indent="-342900">
                <a:buFontTx/>
                <a:buChar char="-"/>
              </a:pPr>
              <a:r>
                <a:rPr lang="en-US" dirty="0">
                  <a:latin typeface="Chalkboard"/>
                </a:rPr>
                <a:t>Something that occurs with probability 2</a:t>
              </a:r>
              <a:r>
                <a:rPr lang="en-US" baseline="30000" dirty="0">
                  <a:latin typeface="Chalkboard"/>
                </a:rPr>
                <a:t>-60</a:t>
              </a:r>
              <a:r>
                <a:rPr lang="en-US" dirty="0">
                  <a:latin typeface="Chalkboard"/>
                </a:rPr>
                <a:t>/sec is expected to occur once every 100 billion </a:t>
              </a:r>
              <a:r>
                <a:rPr lang="en-US" dirty="0" smtClean="0">
                  <a:latin typeface="Chalkboard"/>
                </a:rPr>
                <a:t>years</a:t>
              </a:r>
              <a:endParaRPr lang="en-US" dirty="0">
                <a:latin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06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0" grpId="0"/>
      <p:bldP spid="31" grpId="0"/>
      <p:bldP spid="37" grpId="0"/>
      <p:bldP spid="38" grpId="0"/>
      <p:bldP spid="2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116632"/>
            <a:ext cx="871195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n  = Knob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08720"/>
            <a:ext cx="7493000" cy="3810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195736" y="6237312"/>
            <a:ext cx="46805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30200" y="6021288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sym typeface="Symbol"/>
              </a:rPr>
              <a:t>min</a:t>
            </a:r>
            <a:endParaRPr lang="en-US" dirty="0">
              <a:latin typeface="Chalkboar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64288" y="6021288"/>
            <a:ext cx="61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sym typeface="Symbol"/>
              </a:rPr>
              <a:t>max</a:t>
            </a:r>
            <a:endParaRPr lang="en-US" dirty="0">
              <a:latin typeface="Chalkboar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622802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9900"/>
                </a:solidFill>
                <a:latin typeface="Chalkboard"/>
              </a:rPr>
              <a:t> n </a:t>
            </a:r>
            <a:endParaRPr lang="en-US" dirty="0">
              <a:latin typeface="Chalkboar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3848" y="5733256"/>
            <a:ext cx="310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9900"/>
                </a:solidFill>
                <a:latin typeface="Chalkboard"/>
                <a:sym typeface="Symbol"/>
              </a:rPr>
              <a:t>Adv’s</a:t>
            </a:r>
            <a:r>
              <a:rPr lang="en-US" dirty="0" smtClean="0">
                <a:solidFill>
                  <a:srgbClr val="009900"/>
                </a:solidFill>
                <a:latin typeface="Chalkboard"/>
                <a:sym typeface="Symbol"/>
              </a:rPr>
              <a:t> job becomes harder </a:t>
            </a:r>
            <a:r>
              <a:rPr lang="en-US" dirty="0" smtClean="0">
                <a:solidFill>
                  <a:srgbClr val="009900"/>
                </a:solidFill>
                <a:latin typeface="Chalkboard"/>
                <a:sym typeface="Wingdings"/>
              </a:rPr>
              <a:t></a:t>
            </a:r>
            <a:endParaRPr lang="en-US" dirty="0">
              <a:solidFill>
                <a:srgbClr val="009900"/>
              </a:solidFill>
              <a:latin typeface="Chalkboar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65240" y="5229200"/>
            <a:ext cx="4399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User’s running time is also increasing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Wingdings"/>
              </a:rPr>
              <a:t></a:t>
            </a:r>
            <a:endParaRPr lang="en-US" dirty="0">
              <a:solidFill>
                <a:srgbClr val="FF0000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194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7" grpId="0"/>
      <p:bldP spid="1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116632"/>
            <a:ext cx="871195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Concrete Approach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95536" y="1122129"/>
            <a:ext cx="756084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latin typeface="Chalkboard"/>
              </a:rPr>
              <a:t>&gt;&gt; Set the value of n</a:t>
            </a:r>
            <a:endParaRPr lang="en-US" sz="2200" baseline="30000" dirty="0">
              <a:latin typeface="Chalkboard"/>
            </a:endParaRPr>
          </a:p>
          <a:p>
            <a:pPr>
              <a:spcBef>
                <a:spcPct val="50000"/>
              </a:spcBef>
            </a:pPr>
            <a:r>
              <a:rPr lang="en-US" sz="2200" dirty="0" smtClean="0">
                <a:latin typeface="Chalkboard"/>
              </a:rPr>
              <a:t>&gt;&gt; Run users and adversary on specific machines</a:t>
            </a:r>
          </a:p>
        </p:txBody>
      </p:sp>
      <p:sp>
        <p:nvSpPr>
          <p:cNvPr id="3" name="Down Arrow 2"/>
          <p:cNvSpPr/>
          <p:nvPr/>
        </p:nvSpPr>
        <p:spPr>
          <a:xfrm>
            <a:off x="3995936" y="2060848"/>
            <a:ext cx="432048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2780928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halkboard"/>
              </a:rPr>
              <a:t>No adversary </a:t>
            </a:r>
            <a:r>
              <a:rPr lang="en-US" dirty="0">
                <a:latin typeface="Chalkboard"/>
              </a:rPr>
              <a:t>running for </a:t>
            </a:r>
            <a:r>
              <a:rPr lang="en-US" dirty="0">
                <a:solidFill>
                  <a:srgbClr val="0000FF"/>
                </a:solidFill>
                <a:latin typeface="Chalkboard"/>
              </a:rPr>
              <a:t>5 </a:t>
            </a:r>
            <a:r>
              <a:rPr lang="en-US" dirty="0" err="1" smtClean="0">
                <a:solidFill>
                  <a:srgbClr val="0000FF"/>
                </a:solidFill>
                <a:latin typeface="Chalkboard"/>
              </a:rPr>
              <a:t>yrs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on 4GHz Machine </a:t>
            </a:r>
            <a:r>
              <a:rPr lang="en-US" dirty="0" smtClean="0">
                <a:latin typeface="Chalkboard"/>
              </a:rPr>
              <a:t>can </a:t>
            </a:r>
            <a:r>
              <a:rPr lang="en-US" dirty="0">
                <a:latin typeface="Chalkboard"/>
              </a:rPr>
              <a:t>break </a:t>
            </a:r>
            <a:r>
              <a:rPr lang="en-US" dirty="0" smtClean="0">
                <a:latin typeface="Chalkboard"/>
              </a:rPr>
              <a:t>the scheme </a:t>
            </a:r>
            <a:r>
              <a:rPr lang="en-US" dirty="0">
                <a:latin typeface="Chalkboard"/>
              </a:rPr>
              <a:t>with probability better </a:t>
            </a:r>
            <a:r>
              <a:rPr lang="en-US" dirty="0" smtClean="0">
                <a:latin typeface="Chalkboard"/>
              </a:rPr>
              <a:t>than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2</a:t>
            </a:r>
            <a:r>
              <a:rPr lang="en-US" baseline="30000" dirty="0" smtClean="0">
                <a:solidFill>
                  <a:srgbClr val="0000FF"/>
                </a:solidFill>
                <a:latin typeface="Chalkboard"/>
              </a:rPr>
              <a:t>-60</a:t>
            </a:r>
            <a:endParaRPr lang="en-US" dirty="0">
              <a:latin typeface="Chalkboar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4653136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</a:rPr>
              <a:t>Asymptotic Statement</a:t>
            </a:r>
            <a:endParaRPr lang="en-US" dirty="0">
              <a:latin typeface="Chalkboar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32040" y="392376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</a:rPr>
              <a:t>Concrete Statement 1</a:t>
            </a:r>
            <a:endParaRPr lang="en-US" dirty="0">
              <a:latin typeface="Chalkboar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32040" y="428380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</a:rPr>
              <a:t>Concrete Statement 2</a:t>
            </a:r>
            <a:endParaRPr lang="en-US" dirty="0">
              <a:latin typeface="Chalkboar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32040" y="543593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</a:rPr>
              <a:t>Concrete Statement n</a:t>
            </a:r>
            <a:endParaRPr lang="en-US" dirty="0">
              <a:latin typeface="Chalkboar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2552" y="4725144"/>
            <a:ext cx="207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</a:rPr>
              <a:t>……</a:t>
            </a:r>
            <a:endParaRPr lang="en-US" dirty="0">
              <a:latin typeface="Chalkboard"/>
            </a:endParaRPr>
          </a:p>
        </p:txBody>
      </p:sp>
      <p:cxnSp>
        <p:nvCxnSpPr>
          <p:cNvPr id="7" name="Straight Arrow Connector 6"/>
          <p:cNvCxnSpPr>
            <a:endCxn id="16" idx="1"/>
          </p:cNvCxnSpPr>
          <p:nvPr/>
        </p:nvCxnSpPr>
        <p:spPr>
          <a:xfrm flipV="1">
            <a:off x="3491880" y="4108430"/>
            <a:ext cx="1440160" cy="544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7" idx="1"/>
          </p:cNvCxnSpPr>
          <p:nvPr/>
        </p:nvCxnSpPr>
        <p:spPr>
          <a:xfrm flipV="1">
            <a:off x="3491880" y="4468470"/>
            <a:ext cx="1440160" cy="400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8" idx="1"/>
          </p:cNvCxnSpPr>
          <p:nvPr/>
        </p:nvCxnSpPr>
        <p:spPr>
          <a:xfrm>
            <a:off x="3491880" y="5085184"/>
            <a:ext cx="1440160" cy="535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83568" y="5661248"/>
            <a:ext cx="23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/>
              </a:rPr>
              <a:t>Asymptotic </a:t>
            </a:r>
            <a:r>
              <a:rPr lang="en-US" dirty="0" smtClean="0">
                <a:latin typeface="Chalkboard"/>
              </a:rPr>
              <a:t>Approach</a:t>
            </a:r>
            <a:endParaRPr lang="en-US" dirty="0">
              <a:latin typeface="Chalkboard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3700" y="6237312"/>
            <a:ext cx="2244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halkboard"/>
              </a:rPr>
              <a:t>Concrete Approach</a:t>
            </a:r>
            <a:endParaRPr lang="en-US" dirty="0">
              <a:latin typeface="Chalkboar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1369" y="6093296"/>
            <a:ext cx="550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halkboard"/>
                <a:ea typeface="Wingdings"/>
                <a:cs typeface="Wingdings"/>
                <a:sym typeface="Wingdings"/>
              </a:rPr>
              <a:t></a:t>
            </a:r>
            <a:endParaRPr lang="en-US" sz="3200" dirty="0">
              <a:latin typeface="Chalkboar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5856" y="5517232"/>
            <a:ext cx="5505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halkboard"/>
                <a:ea typeface="Wingdings"/>
                <a:cs typeface="Wingdings"/>
                <a:sym typeface="Wingdings"/>
              </a:rPr>
              <a:t></a:t>
            </a:r>
            <a:endParaRPr lang="en-US" sz="3200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841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4" grpId="0"/>
      <p:bldP spid="5" grpId="0"/>
      <p:bldP spid="16" grpId="0"/>
      <p:bldP spid="17" grpId="0"/>
      <p:bldP spid="18" grpId="0"/>
      <p:bldP spid="12" grpId="0"/>
      <p:bldP spid="29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-27384"/>
            <a:ext cx="9108504" cy="10894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 Syntax of Secret Key Encryption (SKE) Revisited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Key-generation Algorithm: 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Gen(1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95536" y="3234462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2. Encryption Algorithm: </a:t>
            </a:r>
            <a:r>
              <a:rPr lang="en-US" sz="2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20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(m); m in {0,1}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l(n)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95536" y="5106670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3. Decryption Algorithm: 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Dec</a:t>
            </a:r>
            <a:r>
              <a: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(c)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83568" y="2276872"/>
            <a:ext cx="3744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MUST be a Randomized algorithm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47056" y="1844824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Outputs a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key k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chosen according to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some probability distribution.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611560" y="4098558"/>
            <a:ext cx="4176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&gt; Deterministic/Randomized </a:t>
            </a:r>
            <a:r>
              <a:rPr lang="en-US" sz="1600" dirty="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algorithm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611560" y="3738518"/>
            <a:ext cx="6734579" cy="34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latin typeface="Chalkboard" charset="0"/>
                <a:ea typeface="Chalkboard" charset="0"/>
                <a:cs typeface="Chalkboard" charset="0"/>
              </a:rPr>
              <a:t>&gt; c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Wingdings"/>
              </a:rPr>
              <a:t>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(m) when randomized and c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:=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(m)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 when deterministic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683568" y="6042774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D</a:t>
            </a:r>
            <a:r>
              <a:rPr lang="en-US" sz="1600" dirty="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eterministic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5673442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Outputs m:=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Dec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(c)</a:t>
            </a:r>
            <a:endParaRPr lang="en-US" sz="16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44624"/>
            <a:ext cx="8711952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Semantic Security for SKE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AutoShape 4" descr="data:image/jpeg;base64,/9j/4AAQSkZJRgABAQAAAQABAAD/2wCEAAkGBxQSEhQUEhQUFBQUFRQUFRQUFBUUFBcVFRQWFhQVFBcYHCggGBwlHBQVITEhJSkrLi4uFx8zODMsNygtLiwBCgoKDg0OGhAQFywkICQsLCwsLCwsLCwsLCwsLCwsLCwsLCwsLCwsLCwsLCwsLCwsLCwsLCwsLCwsLCwsLCwsLP/AABEIALoBDwMBIgACEQEDEQH/xAAbAAACAwEBAQAAAAAAAAAAAAAAAQMEBQIGB//EADkQAAIBAwEFBAgEBgMBAAAAAAABAgMEESEFEjFBUQZhcYETIjKRobHB8BQjUmIHQnLR4fEzksIk/8QAGQEBAAMBAQAAAAAAAAAAAAAAAAECAwQF/8QAIhEBAQACAgICAgMAAAAAAAAAAAECEQMhEjFBYQRRIkKh/9oADAMBAAIRAxEAPwD66ADJCGAAAABKDAAAAGhkAAAAAAYAAAAAAAAAJsBtkbZHOr0OoxyA8HW6NIeCQkzpCwNAdpgIAG4nJ0IBYEMbICAQyREAAAAAAAxDAAAaAQxgQAAAAGIYAAAAAApMBORWq1M8Ar1OS8xU4gdQiSxmRKLZNFY1A6TOjym1e2tOO9GlF1ZR0znEOecPny9/EyIdt6y9qjCSzlbsnFpZ4ap50z0KXlxjWcOdm9PoW6PB5ej2zoylBPMVOLlvSSSjKPGEteOM9z5cUbmz9q0q0VKlOM1pw469U9U+5kzKVS4ZT3F4BReRllQ0I6EyQhDYiA+JydCaAiAQwkDEBKDAAABoQyAxiBAMAAAAAAAAAFJletUwu8lmyjUeXkAh1LMFnwIKcdS3BYWoSjuruNGDlOUYxWMuTwv99x8+2ntytdS0cqdJPSMW1J4ejk0/DQfaHaju6u7HPoabaWuk5J43+OGtHjxHbUTmzz31HZxcUxm77VqFgSy2abVtQLkbdYM5Gtrx9TZ7Ivwjg96Pqyw1lcdeJ7P8IuhBc7OWNCdHk77OdpdNy4lFT3lGLw1vaLVvhlyzppyPXwkmso+aXmzscjY7ObecGqVZvLeITfDhwm+vfzya4cnxXPy8P9sXtMAEZZBGzlJiZ0zlgJAAyRAMAAAAZIEAAAAAANDEhkBgIYAAAAHM2dHEwK9efLqQv/J1J5bfuOPqBPbQyU+0176G2qyUt17rjF8Xvy9WHxaNKlHCPAfxJvW6lCim0vWqzXJ67sP/AGUzuo048d5RnWNPEV5GrbRMqhWUI5l5dS3a3c37NN46vT4HJt6GnobUvxRgUrmSxle41La4yi0qmWK4oHbiRxmStkqaVrm1TR5ja1mllY0Z6urXxxMbaa3k8RyVul8drvZHbzn+TU9uKbi8YUoLC8ms/ep6k+L31adKanDehKLzF9H98j6d2V24rugp4cWm4yT5Sjxx1WqfmbcWe+q5/wAji8b5T02WwYMSNnMBoQMCIAAsAYAAAA0AYDAwIAAAADAAAAAAIK88ImZTupapeYHEzqjHLI0yzbLTISlqSwj5Ltm9VxfVZR9mniknpqoZy8rj6zl5YPo/abaCoW1arLhCDfnwilwzltc0fNOyVh+XGT56mHLfh0/jz3WvYbOTalNa8s8vA6v9u06MtzdlOX6YLPBc3wRo3OVB7izLGmPvQ8td9m69SnOMpQ3puL0zupRkpOLX8yeMd+cszxjbK9L1t2ytpy3ZPcy8Re9Caz0e43g9JQqLRppp8GuB4ml2IlKFaM/QN1IU4Unuy/J3JOWYqON5tPGXrw1PSbKsZ0YejlNT3WtyWcyccLO/pjOc8O7nktZFMcsvVj0NvLLLVQo2ehbrMotVStNLV6JcWeauu21tCbhHM2nh4cIrPT1pI1tu20qsVCMlCMlLell73DRRwvHX7Xm9mdhdxwbnRq7lKpTUZ0NN6eMVcqeXJYXF9eBeSK5W/po09r0LlbsouDeNJpY14esm1ry6lKyrS2fcb63vw89KsY6+FRLqvk33Hdp2JnSpxVOqlOMpyzuZi1N5cHDexumlPZ8nScaiw137y8nxx46lb1el8bLNV7q0uFOKcWmmspp5TT1TRKzxHYjac4ylbTWVBZhL9mUsS71leXge2TydGOXlNuLkwuGWjAEMsohGIZYAAADQxIZAAAAABgAAAAAAACZnXEvWZoyMqpLLfiwOqRditCvbwyierLT6eRFS8X/FG5/+KcE8OpKEVx1xLea90GVtg0N2lBftXyPMfxYv5TuKVNNrdi5Y19qUkvlH4nq9kzzSpvrGPxSOTO7yejx4ePHPtrwiErd8gt2aFOJEpYy5UGuJWct197Ne8aismBSqwxKrN6Jvk3hLuWpXLJOGLXoZJpSaKGydp06i3oSUl4NPzUkmiW72tTi1GefW09WE5JeLiml5kbW8e/S2qSkuo1b44ZK9OWGnB5TWfI0KNRSWUWxqmUcQpnc6axqT+jIaha1XTxnaPZ8qclVpNxlF5jJcUz2nZvaauKMZ8Hwkm02pJ4fD7wzO2hRU4NM892Uv/wAPcunJ4hUeEnw3+XvWnuHHl45J5sPPDfzH0kZzGWUM63nIhgPBYIB4GQAAAAGAAAAAAAAAAMAOKnAyd34mldS0x1Kko6gWaEcIrbQqqMG2uCz5lnewl4GPtevvLC+/v6lcqtjO3y/txs5+pcY5rex1WvxXyPT7Fn+TS/oj8ifa1mqlvKD/AJuHjyKOyMqjST5Rin5afQ5c5qvR4s/LDX6eht5mjTmZFCRepvQo0vpUv6u9LHJfMrUrKOc668Um8eaOL2eJ6mffdpqFusznFLx59yWr8iZIp38PR09nw4pYfVfUtQpR3cYPAR/ihbLjv467k/7ZOZ/xYt1JKNOrJPmorHulJP4F/H6Ut+/9fQIUox4LBXhP0dT9s/hL/JibJ7a21xpGaUv0yzF+5mlc1N5PHLVeK1K30tJflvqtoQ1JlKhUbiSORC0xh1D5v28TpuLi2m5xaa0aay015pH0TeyeR7Z2qqShlZwpPz0wQtj1Xs+xu3PxNFNrE4pRn0ckk2145PQs+e9jbd0qbqPK32sL9sdF9T31GpvJf7OvC2zt5vNjJndOsDADRkBgAAAAAAAAAwAkAAAAAABTvJapeZGtWO99peDOaJUc7RqtQePDw+8GPCGdWXtqyb0D0aiu/BT3Wm9Rl3tPRIyJQw+nH5m1cLOTNuFx6opnNxrxZeNS20jXto5Rh28tTbtammDn9O3K9MTtPZSlCW48S4p66rOq92TwFTsqpZlJZbb183ofVtoRyjykqvo5Yn7LeM8k+Tb7+Hiu8tOkY/ymni6XYKMnq35Nl1dhoQWnvPZKDjqtUQ17qUljh1wtS/l9qeF31Hj59louMknrh4a6pZyer7PWdSlFb0nKL9WOdX7OrbO6FDCxj1nx7l0Z6CpQ/Lil/K1/kpvbSzxi5RjhHNRhTlocVJCxTGjOEZdfZrrVN6TxBYXe+flxHtnaHooZWsnpFPr1fcibZW14VYqPsz5xfP8ApfMthjLe2fLnljN4pLtqK3UsJcFyxwL2wNoJeo+Sby5Zzr38PAzriP31OVRa1Taa4NPHHwN3L8PbgAGjIAAAAwAkAAAAAAEgAAAAAApXftLwI6eh3de2sccEcmVohqQ3pavSOuO/7RDdTO1LWTXUpXFUr8LfKCtJGPeXHJczvad5hGNUuWuHHq/7GdyjfHC1ejcKmszlhZ5/fga1rd4PDXUHPLk233nWx76VPeg8uMWmuqT6d2U9DHKy10Y42Tt9CqVd5GNcUoy4kmzr5TSw855klWnroNrTpQoWE4f8c5JfpypR8s6pdyZcpUKmfXl/1Sj8eJNClIm3Zc0RpfzooW6X38W+ZpwjmJnU85LNW5UUSzy3TrSwU69xjvfQjq3Dfj15IhVJtZ/VpHrjnJ+XzI2SKM7d1HvS16dPIgrbPxrwNfKXgtERwp77KrKtptCpD2k6ker0kvB8/M1aG1aL0bcH0mt348CWlaLHAU7GL4pGs5LGGXHjXsgAZ1uEAAEgAACQAAAAAwEMACAcTlhanTZnX1bLwuQFetUy8scqumnxOEZW0LzHq/Du5cDPK6Xxm6ko3i9bLSWmW+b6GddXblndXm/ojiMCxToGF5L6dOPFN7rHqWreryyF2rPTfhSKtZ9xRtK8nXtyhTpYqL9ycfNar5M9TdWpjXdvhZXFSUl5MqvLuK9pN054Xe10fVffU9Da38ZrXiY9zb51XiiKOV3Pk+T++gI9dTrrqTK4T5nko3FRcsliFepLRLHxHknUb1zeQgs5KEasqjzwXhq+5I4tbBt5nqzRxj1Yr1vkurI9oukdK23mo8uMvom/oWa380v0rdX1+PyJqUPRwbWr7+bfUguViCXgFGfLVqJq2dApWlLMjapQJic3UYHLgToe6XYtoAA7XGAAAAAGAhgAQAAQDOZMZFUlgDmrUwu8zazwW5FC5nh6sipU9o191N9xi0028vi+Zbvpb8u5feQo0Tl5M9118WGpuu6NMvUaIqFEuQiZyNLRGmcyppollLBDbSzv/wBX0RdVQuaBlXNnxPR1YFWdAixaZPO07fTD5fIbss8jbdpqSwtiultsGns/HBtLpxXl0LVG2x/o2oW6O3QLaivkzVTly07yzbWyXi+LLPojuMSNHkr1ocF0KtxHODTcSpWhqRYnGorenhotSliWO5fNnEI8BX2m7Pp6r8JYw/f8xIW9rHpdcE0GYruPzWv2xfvz/Y0KVYlFj0gAB3OADAAgAAAAAAAIYmBzNlWU88SS64Ign9CBBdXCist/58DFrVnJ5fuJNqP8xeCIInPyZX06eLCezjDJZo0kc00WImLoSQWCRMjkcyehKCuqqUW3wwyrsiq3Sg5e1JKT8Zav5kG1X+XU/on8jnZj9SPhH5DfaddNgW6KB3EnaNDcOlEQBFdYOWNHJBDZGnqORwEyJskdSA4cBsCDGBTknFxfB6Ndw5ld8iUPN3NxKlcbs+DSUZ9ddFLo9X4mvb3Rmdplp5MqbMk91avgUa63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AutoShape 4" descr="data:image/jpeg;base64,/9j/4AAQSkZJRgABAQAAAQABAAD/2wCEAAkGBxATEBAQEBIQEA8QDxAQDw8NDw8NDQ8PFBEWFhQRFBUYHCggGBolHBQVITEhJSkrLi4uFx8zODMsNygtLisBCgoKDg0OGhAQGywdHCQsLCwsLCwsLCwsLCwsLCwsLCwsLCwsLCwsLCwsLCwsLCwsLCwsLSwsLCwsLCwsLCwsLP/AABEIAMgAyAMBEQACEQEDEQH/xAAbAAACAwEBAQAAAAAAAAAAAAAABAMFBgIBB//EAEUQAAEDAwEEBQgFCQgDAAAAAAEAAgMEBREhEjFBUQYTYXGBIjJCUpGhstEVcnOxwRQWNFOCkqLS8CQzNWJjg5PhJUN0/8QAGgEAAgMBAQAAAAAAAAAAAAAAAAQCAwUBBv/EADURAAICAgECAwUFCAMBAAAAAAABAgMEESESMRNBUQUUIjKhYXGBkdEVIzRSscHh8CQzckL/2gAMAwEAAhEDEQA/APuKABAAgAQAIAEACABAAgAQB5lABtIDR5tIO6PdpBzQZQB6gAQAIAEACABAAgAQAIAEACABAAgAQAIAEACAOS5B3Rw6Vc2SUSJ065smqyF1UFzqLFURGtC51E/BZ5+Whc6jvgnorAjqOeCStqwpdRB1EzKgLuyt1krZV3ZBxOw5dI6OkHAQAIAEACABAAgAQAIAEACABAHhcg6kRPkXNklEVlqQFFsvjU2IT14VbkMwobK6e5jmoOY3DFYjNdxzUPEGY4jFX3kc1F2F6w36Ef0yOa54hL3NkjLyOa6rCLw2NRXcc1LxCiWIx+C5jmpqYtPFZYQV4KsUhSdDQ/FUgqakLSqaGmSKSZS4kgK6Q0dIOAgAQAIAEACABAAgAQBy5y4dSFpZlxstjArqqswq5SHK6dlJW3TCplM0acXZRz3MuOG69yUuyoVrcmaMMZR5ZxT0k8pw0Od2NGcd5Wf79Za9Uw2SndTTzJ6Lem6HTHV5Yz6xLj7ArVh5tnzSURCz2zWvlTZZRdC4x50hJ/ysa38SrF7H389jf3L/ACxSXtqflH6k35oQevL/AAfJS/YlP80vp+hX+2Lv5V9f1IJuhcZ82Uj60bXfcQov2Pr5LGvw/wAonH21Pzj9Suqeh0rfMLX/AFSWH3qt4ebX8klIcr9s1y+ZNfUqKikniOHBzex4x71V79ZU+m6Gv9/3zH67qbluPP3EkFzLTh2i0KcqFnMWRnjKXYu6K6ApuMzOtxdF3S1mVcpGdZTosYZlYmJygMtculTR0unAQAIAEACABAAgDlxXDqQpPMotl8IFPW1uFXKQ/TRszVwueuBvSllyim29GvTjeYlT0skrgMFxO5o/FY9uZZdLw6UM2Wwpjvsa219GI24MuHn1G6MHzTeN7Kin1XPqfoYWT7TnPivhevmaGNgaMNAaBuA0C14pRWktGU229vk62l3ZzQbaNhoNtdDQbSA0G0ubDRzKwOGy4BwO8HULklGS1JbR1Nxe1wZ66dGGPy6LDD6h1Ye7ksjI9lRb6qX0v0/yamN7TnDizlevmZKopJIXEYLSPRO7wSdebZTLouRvV3Qtjvuh233Pgd/atqu1SScewtfjLyNNRVuUzGRkXU6LiCbKtTM+cNDLSpFLR2unAQAIAEACAPHFB1CNbPsjKjsYqr2ynn64s6wNyzfoQTjnhca2PQdSn0N8mYuFY46DXKQybFWupm1RTFcs5tdsdI8AauOpcdwHNefk7cyzpXb/AHudyMmNcds2EcLKdmG7z5zuJK9Di40KY6iYEpzyJbl+RM+SRhHWAAOOBgg8E446RBKuxfAOtfplUt8i7XIlLM9ztiMAuAzqQNP6KtjHZeoQjHqn2Iuoq/Vb++FPoLPExvV/kH5PV+q398I6EHiY3q/yAQVfqt/fCOhB4mN6v8jtlTI1wbI0tJ3cQe4qEo6IuuEluD2WLXqvYq1oMrmwFLjQslbsuGvBw3tKXyceF8emX5+hdRfKl7iYW6Wx0byDoRucNzhzWApWYdnSz0uPlRsjtHturyDh29btF8bI9UQvoTW0augrMp2MjDvq0XMEmVcmZ846GgVIqPUHAQAIAEAQyvXGTiiju8+ir2aeLDkctk4ZSNedQ1uTjfjaVotkVueS4rzK67WVsg66nwcjJa3c7tb29ioyKI2x0xrFzZVvwrT2yOY1uB5x87nnklKsWNEdIMtSlLb7eQXl2niE1U+QxFyO9It0P2h+Eq+XYXwFzP7v7ksR8lJN8kJL4hS1n+0u+zd8TU1X2L8lfuF95DdaqYVDmMkLWhrTgY4juU5S0TxqanSpyjt7Z7mo/XO9jfkqvFDVH8i+otNW1EbmkyFwyMghuDr3KcZ7LY0UWJpR0W3SHRjDxEgx7CpS7COB87X2HdM7yQk2zli+Imyo7IaPMo2GhO50YlZj0hq08ilsqhXwaffyL8e51T35eZhq2lIPJwPvWDRdKif9UelptTX2DVpruB3jevS1WKSTRTk0eaNdQ1OQm4swrq9Mtonq1CMkTLpWCABAHLig6hGrkwFCTGao7Mxdqjgqd8mzjVl1D/h/+074kyjOn/G/iVFmrJIskDaj02mE+8ciqIXqUmh7Lprt0nw/UuamkbMOvpyA/iNweeR5OVzSaM+u6VL8K3t/QpKuqJ8lwIcHAEHQg5VcYaZo1VJfEuUXnSTdD9ofhKnLsZ3s/vL7v7nUR8lIN8nJL4he0/pLvs3fEE5V2Lcr/oX3ndytEr5jKxzACGjDtrOncFY1shj5lcKuiSbOPoqp9eP2u+Sh4SJe90ej+n6kbrDM5w23s2QQTs7RP3KSikS9/qjF9KexzpC4ERs9IvDsdgzr70TekUYKabl5aPafRoSEmE+WSbSjshoNpGw0GUbO6KG/UvlBw9Ia94WP7Qq1JTXmaeFbx0vyMxUMLHbQ8UYF/RLofbyNmt9celmhtNXkBb8JGVlU6Zp6WXKZTMayI80qYszpBwEARSuXGTiiluM2hVMmaFENsyFdNtPAS0p65N6mHTDZsYf8P/2nfEn12MCf8b+Ipa4x1ffqs1/DsvyJPrDD4X7cfHzmnc4Jmq7yOfDdHpn+D9Burp46qPbj8mVo478+q7s7U1sorsniT6Z8xf8AvB30k3Q/aH4Soz7HPZ/eX3f3PIj5KzZPkJfMQ2j9Jd9mfiCfq7FuV/0L7yC7mQ1Lmte9rdlmjXuaN3YVKyfSieKoKhNxTfPkefk8n62X/kf81R47Dxa/5V+S/QOok/Wy/wDI/wCaPGYeLX/KvyX6EsFMAcnU8STklVSsbITu3whwOVQue7SidPdpGw0GVzYaFrizMZ7NQl8qPVWy2h6mjMVsGhWK1rk2qpidqm2XFp4H3L0WNd4kFIvyIdUeo2dumyAtCLPPXw0XUTlcjPkiVdIAgBWpcosurRmbtNoUvNmxiw5MzS+VI48tAsnJt1YomxZ8MEjWRXJv5N1Gy/a2C3Pk7Oc9601lw6PtMOWNLx/F2tbGaFmGjuCVlLeim57kTuAKinorXAg+JzHiSM4dx5OHI9icqv1wxlSjZHonyhiuquuEY2XNc12XZwW7saK2y1a4KqafBcnveyVm5IN8kH3F6aYRSmQhzgWlvk4zvB49ydpmki2yHi19CeuSOeYPldIAQCGjDsZ0HYpWPqOL93V0Nnb6hVKoVciI1StVJHqPBVhd8Fh1EjalVupnVIlZMqpVkkyVsiqcSR2HKs6czea7uKhZzBko90UdRHosho065FDUt2ZGnnoU57PnqTh+Jp1vqg0aa0zaBbsGY2TDRpqZyYRj2IaUik8KAEKx2ihIaqRkb1JoUrYb2JHkrrRHoDz1XnrpdVsmM5MuS+ijUk2ZspFhSv0xxG5NUz2ukVsjzsnV5UBCDpxgKWw2cvepKOyLYpNME3XW2Rc9CE9YAnq8dsplYLslkf5jSRz3N9qcjjqPcXnfGPdkzKKU+k0dg2nH3BWdEUUPKXktnTrfKPSHi14RqDOe9fYyJ0UzeG0P8h2vcoumLLIZUGeQ13DjyO9L2YrQzGZYQVWUhZS0XKQ5HKk5w0WJhUS6Y4nf3JK+XGkXVx52JSs0SLQ1FlDd49M8tVyh9NqZp40udFhZZdAvRViuXHlmuonJqJhWofCmKg5AIq686KuQ7T3MZfXaHxSlh6HDXJJameS3uC87Hlshkvll2xuiYUTObOsI1ojsnZLz9qYjZ6lbj6EuVaiBG9ysijjEaifCcqr2VyZTVdYc4GSScADeTyWvRj+YtOehy32suPl+W/fs+gztPNNOUYLfZGfK+Vr1A0sFvYPO8s8tzB3BKSuk+3BKGPFd+WONcBoAAOwYVLW+4wtI961HSGyCanjdvaAebfJKnGco9mVyrjLuilulpGMnym+uBiRnfzTVVqlx5i7jKrmL2jPTOdCRtkbJ81+5rv8AtSnQpraHKb1NDMF2B83XtWRkUND0Gh6CTKxba/UajIYI0SsolqZTXVnku7il5LTTNHGfKI7E7QL0NZPMXLNnQFNxPPXItGqwTPHIBFVX7lVIdoMVftx8UpYeiw+49bBoFg1IWyO5dMGiaUTPbPdlGjmw2UaDZ4dFKKfkcbQrU1JHb7k9TFsqkUFxurRnOQt7Fx+oVnLRPaWABsh/vJfMBGrWnd4laLjrjyRjX39culGqgLY24Gp3uPMpGSc3tjEEoLRFJdGjiprHbJdRx9Ls5hd92YdYfTDOYXfdpB1nn0yz+ij3Zh1k0dyB3KEqGg6yivNG0ksdrFLkjmx3Z+Ccom2t+aM+1OqfVAysG1FI6J+9p0PBzeDgo5NKnHqRr49ynHqRp6CbK81kU6NCEi1ZuWXOJfFlXcxoUhajSx3yI2HcFv1jOYbW37k3E87cWzVYhJg5dOIq68aKqQ7SYy+t0PilLEehwnyM2d2Wt7h9yxILllOUuWX7Bom0jLbOtld6Tmw2UaDZFKpwicbKW4yYC1cavZRNmZig66oZGfNBLn/VbqR47vFelpXh1dXmZuXa4wbRqKU5myfRBPjuCjYtV6MuhfHtjNdNhqhVDkc2WdqtlO+njkkjaSWbTnHa7dd6UvvuhbKMZeY1CMenbRCDav8AS/jVn/N+36HP3Z7/AOK/0v40f837fod/dg0WsnA6nPaXBcbzV6/QP3Z7eLLGyN0sI2CwbRaCS1w471zGypykoT5TOTrWtoqZ5duE9hDh/XinIx6bBG5bgUfSKDMbJx50ZDHdrHbvYfvKuh3cPUjhz6ZdJLaJcgLEzKtG5XI0kJ0WDdHQ5BlXd3Ya49hWXatvRrYq20L2JmgW5Wi7MfLNnQDRNxPPXFo1WCTAoAQrW6KEhqp8mRvUWh8UrYbuJLkWsMmgHI4WLKPTa0XZkeTUQbk1ExZ8Ml2VLRDYbKNBsgqBorq4nGzOXY71tYkRaxlf0Xjy+ofybG0ftFxPwhblvEYox8x9kWTZCx+14FDj1R0LQfS9ktW8FuRqoVrT5GU9mntH6Ez7F33FZeR/EP7x6HyoxVvjaWjK27XLYnyOdUxU9Ug2xSvjbs6YV1Te+TqZtKo/2E//ADD4AsOH8Sv/AF/ccfymOZN5AaOO/wCS2nD4tmba+NEs8O1TzN5xOx3gZ/AKrerE/tKI8STKWxv0HgqM6HLN2tmtgdovMZKHqimvknkkc8BZCj1WpG9hx52M2SLQLagU5cu5r6JqaijCtY+FMVPSgBWpboosurZmrvDoUvNGxiz5M7bn7Mrm89R+KycqOpKX4GrkLrrTNfRvyFOswbVpjmFfooPdlGjmxapborakcbMzeG6FbmILzFuiI0qRxDoz4EOx9xWrk8KH4mRlL4kWU0KjGRUkKVEeArYPbLIo2VibmkiHOLGnblYuU9Xyf2mjD5UV7Oh8I3STe2P+VMP2nY//AJX1/Uh4MTr80ov1s/tj/lXP2lP+VfX9Q8CJ5+aEPGSYjkSwA+xqP2nZrhL6/qHgxGekFZGyB8QI23M2GMByQMY1HAYVWJVKdil5LnZKySjEytNBoteczOktlgW4jkPKN5/hKWb3JfeinXKMrYG6DwU87uzarNUx2GryuWzSoRRXF21I1vLU/gs3GjubkeioXRBs0Vph0C1oIysmZpaZqYRj2MaCkUggCKVq4ycWUtxhyCqpI0KJ8mNuUZY8PHA+5IZFfVHR6DHkpxcWaG01OQO1J0S8jKya9MvI09EzpcHeF3RHZBUM0VlaONmdu0WhWvisomVPRiTZqpIz/wC2PT6zDke4uWvkLqpUl5MzcmPCZpZIUpGRVFCNfFhpV9UuSxI0dn/Qo/sXfcVm5H8Q/vHI/KYm324OaDgbuS3Lb3Fimhz6HbyHsVPvLDQCzt5D2I95YaJ4bcG8FCV7YaG2QKlzItC3SGTq6WU8XDqx3u0+7KljrrtS/H8iqMdzRR2aLAC5mzNatFrUzANXkc2ZtYlXUystkZe8vPE+7gu0V9MUjZvkoR6UbK3Q4AT8UefvnsuoWq1GfJkq6QBAHLgg6hGrjyFCSGapaZmLvSZCWnE2cW3RUWqoMb9g/s93JZd0fDl1LzHsmtWR6kbGinBCaqltGBbDTHwmEhZnErFKJxsp7hBon6JaK5GOuLHRyNlZ5zHBw7ccPFegx2px6JdmKWx2tG3pJmSxtlZ5rxkcxzB7VmTi65OLEocPTIrhT5arKZ8l4zbrhCymbE54DxGWluuc66blTbVOVzmlxsYjKPTor7RTEMAPIJm+e5FKRYdSl+o7o96lHUGjzqUdQaOhEjqKJvRj+lNX1s7YW6shJL8bjKfkPvK0sWHh1ub7v+hKiHOyWlZshY2bca9FexOumL3Bg73d3JeeivEl1M9NiV9Eepl7aKTACehEUyrds09JFgJhIxrJDzQpizOkHAQAIAhlYuNFkWVNdT5VUoj1NmjJXWiIORoRqClbYbWmbmNcmtMastyzodHDeFnrdUtMpy8bzRqaacFPwkmYk4NDWFfEpYpUw5TEHogzN3WizlauPbopkiqs1yNLIWvyYHnLuJjd64/ELQvpWRHcfmX1FLa98o3Mey9oc0hzXDIIOQRzCxnuL0+5CEyM29ucqfjMvXIxHABuVblsnwddUudQB1aOo4eFq7sqlIzvSS+iIGKI5ndoSNREOZ7eQT2Liuz458R/qUqLmzN2+lwMnedSTqSVZm5K5NKmpsnrKrZGBq47gvKZFjtlpHoMLG832JrRQnedSdSVKEEuEO5FyS0jX0NPjCYijEus2y2iarEIyZMpFYIAEACAOXBB1C00Si0WwkU1wo8qmUTRou0ZWuo3NdtN0ISltSktG1TcprpkWFpu2dDo4bwk1J1PT7CuVia5XY01LVAp+u1MxrKmho4KajIWcRKqp8puuWiDRnLlbM5WpRfopcSqoquopSer8uMnJifnZzzB9Ep2yurIXxcP1/3uLTrTNPb+ldO/AeTC/i2XQeDtxWbb7Puh2+JfYV/FEvIp2uGWuDhzaQ4e0JJxcXp8Elad7S5o74pXV18povPlYD6rTtv9g1V9eNbZ8sWR62+xmLn0qlkyynaY28ZX/wB4fqj0Vo1YMKubXt+i7Eo1N9yqpaTGp1J1JOpJ5k8VHKzElpD1VG+xJUVQboNXHcF5q/Ila9I3cTD832O7dQlx2nakquMEjQstjCPTHsa630eFdGJk33bLqGLCtRnzlsaAUig9QAIAEACABAHLmrh1MVmhyotF0JlPXUWVXKI/TdozVfbSDkaEbiErZWmuTYpyU1pnNHdHxnEn7w3eKSdc63uJ23FjZzD8jR0d0BG/3q6rJXmZF2K0WDakFPV3piU6WiOZgKdrvKJVsrKqhBT1eSUuBT1VpBT0Msg6ytfZQDkaHmNCmVmcEfDOHWrO8kjk4khc98SBUncduaOAS9uf9pdChk2GtHBZGR7QHqcRyFX1LnaRj9o7h3c1lznOzmXY2qcOMFuQ/brWScnUneSuqOiy29JaRqaGhAVkYmVbdsuIIcKxIRnPY01qmUNnaDgIAEACABAAgAQBw5q4dTF5YcrjRdGeitqqMFVuI3Xc0UtbbAeCplWaNOU0U0lA9hywlvZw9iWsoUu4/G+M1qS2dxXSVmjm57W/Iqjwpx+VkZYtc+zHor+3iSO8YUlbZHuhSfs5+SGW3Zh9Ie0K2ObruLSwJehy+tbzCtXtBepV7i/QUlrmcx7QrPf/AEOr2fJ+QlLcmcNe4EoeXZLshiHs2XmhZ1VI7zW47XfJQbnL5mNQwoQ+ZncNse85eSezh7FKMUi12QgvhReUNpA4KxRErcll7S0QHBWKJn2XNllFFhTSFJT2MNapFLZ2g4CABAAgAQAIAEACABAHhCDpE+Jc0TUhWWmyotF0bBCehB4KtxGYX6K6e2DkoOA3DKaEZbQOSr8MZjlv1FX2Yclzwy9Zj9SP6FHJHQS98+07bZRyQoEHljUVnHJT6CmWWPwWoclJQFZ5JYwUAHBWKIrO/Y/FTAKaQtKwaZGpaKXIlAXSs9QAIAEACABAAgAQAIAEACABAAgDkhB3Zw6Jc0SUiJ1OuaJqwhdSLnSWK0iNEudJNXHn5EFzpO+MeijXek54xK2lXekg7SZtOu6K3YStiXdEHI7DV0js6QcBAAgAQAIAEACABAAgAQAIAEACABAAgAQAIA8wgA2UHdhsrmg2GyunNhhAHqABAAgAQAIAEACABAAgA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460374" y="941819"/>
            <a:ext cx="51917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S.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Goldwasser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and S.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Micali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. Probabilistic Encryption. Journal of Computer and System Sciences, 28(2): 270-299, 1984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576" y="773533"/>
            <a:ext cx="2516088" cy="13349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3860304" y="5910371"/>
            <a:ext cx="2295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h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(m): </a:t>
            </a:r>
            <a:r>
              <a:rPr lang="en-US" sz="1600" dirty="0" smtClean="0">
                <a:solidFill>
                  <a:srgbClr val="3366FF"/>
                </a:solidFill>
                <a:latin typeface="Chalkboard" charset="0"/>
                <a:ea typeface="Chalkboard" charset="0"/>
                <a:cs typeface="Chalkboard" charset="0"/>
              </a:rPr>
              <a:t>external info about 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; history function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308576" y="5910371"/>
            <a:ext cx="2871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Chalkboard" charset="0"/>
                <a:ea typeface="Chalkboard" charset="0"/>
                <a:cs typeface="Chalkboard" charset="0"/>
              </a:rPr>
              <a:t>f(m)</a:t>
            </a:r>
            <a:r>
              <a:rPr lang="en-US" sz="1600" dirty="0">
                <a:solidFill>
                  <a:srgbClr val="3366FF"/>
                </a:solidFill>
                <a:latin typeface="Chalkboard" charset="0"/>
                <a:ea typeface="Chalkboard" charset="0"/>
                <a:cs typeface="Chalkboard" charset="0"/>
              </a:rPr>
              <a:t>:</a:t>
            </a:r>
            <a:r>
              <a:rPr lang="en-US" sz="1600" dirty="0" smtClean="0">
                <a:solidFill>
                  <a:srgbClr val="3366FF"/>
                </a:solidFill>
                <a:latin typeface="Chalkboard" charset="0"/>
                <a:ea typeface="Chalkboard" charset="0"/>
                <a:cs typeface="Chalkboard" charset="0"/>
              </a:rPr>
              <a:t> additional information about m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that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adv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wants to compute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6" y="3897360"/>
            <a:ext cx="3168352" cy="92333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PPT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596" y="2642446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756644" y="3861048"/>
            <a:ext cx="4419368" cy="92333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Given </a:t>
            </a:r>
            <a:r>
              <a:rPr lang="en-US" dirty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prior information about 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message, the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leaks no additional information about the message</a:t>
            </a:r>
            <a:endParaRPr lang="en-US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188" y="2636912"/>
            <a:ext cx="1374137" cy="1224136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056246" y="2564904"/>
            <a:ext cx="2295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Impossible to break 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59832" y="3356992"/>
            <a:ext cx="2295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Infeasible to break with high prob. 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95936" y="3068960"/>
            <a:ext cx="0" cy="326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3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12" grpId="0" animBg="1"/>
      <p:bldP spid="14" grpId="0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24544" y="-27384"/>
            <a:ext cx="979308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Semantic Security</a:t>
            </a:r>
            <a:endParaRPr lang="en-US" sz="38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44016" y="796642"/>
            <a:ext cx="9108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Two worlds: In one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adv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gets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and in another it does not. If the difference between probabilities of guessing f(x) in the both worlds are negligibly apart, then semantic security is achieved.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7544" y="1938318"/>
            <a:ext cx="5400600" cy="1490682"/>
            <a:chOff x="467544" y="1938318"/>
            <a:chExt cx="5400600" cy="1490682"/>
          </a:xfrm>
        </p:grpSpPr>
        <p:sp>
          <p:nvSpPr>
            <p:cNvPr id="55" name="Rectangle 54"/>
            <p:cNvSpPr/>
            <p:nvPr/>
          </p:nvSpPr>
          <p:spPr>
            <a:xfrm>
              <a:off x="467544" y="2132856"/>
              <a:ext cx="2376264" cy="122413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pic>
          <p:nvPicPr>
            <p:cNvPr id="25" name="Picture 18" descr="j0139031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410" y="1938318"/>
              <a:ext cx="720654" cy="71986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1475656" y="2779172"/>
              <a:ext cx="3516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688" y="2735310"/>
              <a:ext cx="360040" cy="355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Group 27"/>
            <p:cNvGrpSpPr/>
            <p:nvPr/>
          </p:nvGrpSpPr>
          <p:grpSpPr>
            <a:xfrm>
              <a:off x="2267744" y="2226350"/>
              <a:ext cx="648072" cy="360040"/>
              <a:chOff x="2123728" y="2012082"/>
              <a:chExt cx="648072" cy="36004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123728" y="2012082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2195736" y="2020778"/>
                <a:ext cx="57606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Enc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>
              <a:off x="1619672" y="2420888"/>
              <a:ext cx="648072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763688" y="2082334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m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35" name="Straight Arrow Connector 34"/>
            <p:cNvCxnSpPr>
              <a:endCxn id="30" idx="2"/>
            </p:cNvCxnSpPr>
            <p:nvPr/>
          </p:nvCxnSpPr>
          <p:spPr>
            <a:xfrm flipV="1">
              <a:off x="2555776" y="2586390"/>
              <a:ext cx="0" cy="504056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467544" y="2874422"/>
              <a:ext cx="952654" cy="360040"/>
              <a:chOff x="2108652" y="2063518"/>
              <a:chExt cx="576064" cy="257172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123729" y="2063518"/>
                <a:ext cx="473901" cy="257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2108652" y="2078863"/>
                <a:ext cx="576064" cy="241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Gen(1</a:t>
                </a:r>
                <a:r>
                  <a:rPr lang="en-US" sz="1600" baseline="30000" dirty="0" smtClean="0">
                    <a:latin typeface="Chalkboard" charset="0"/>
                    <a:ea typeface="Chalkboard" charset="0"/>
                    <a:cs typeface="Chalkboard" charset="0"/>
                  </a:rPr>
                  <a:t>n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)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 flipV="1">
              <a:off x="1259632" y="3090446"/>
              <a:ext cx="1296144" cy="8384"/>
            </a:xfrm>
            <a:prstGeom prst="straightConnector1">
              <a:avLst/>
            </a:prstGeom>
            <a:ln>
              <a:solidFill>
                <a:srgbClr val="0000FF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771800" y="2420888"/>
              <a:ext cx="1584176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915816" y="2082334"/>
              <a:ext cx="13681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c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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Enc</a:t>
              </a:r>
              <a:r>
                <a:rPr lang="en-US" sz="1600" baseline="-250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(m)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5148064" y="2442374"/>
              <a:ext cx="720080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5220072" y="2103820"/>
              <a:ext cx="648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h(m)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4644008" y="2658398"/>
              <a:ext cx="0" cy="432048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3923928" y="3090446"/>
              <a:ext cx="1800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guess about f(m)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216024" y="3892986"/>
            <a:ext cx="8927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 = (Gen, Enc, Dec) is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semantically-secure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if 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for every P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PT A there exists a PPT A’ such that for any </a:t>
            </a:r>
            <a:r>
              <a:rPr lang="en-US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Samp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and PPT functions f and h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: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3932312" y="4653136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 [ A’(1</a:t>
            </a:r>
            <a:r>
              <a:rPr lang="en-US" sz="1600" baseline="300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,|m|,h(m)) =f(m)]</a:t>
            </a:r>
            <a:endParaRPr lang="en-US" sz="1600" baseline="-25000" dirty="0" smtClean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3491880" y="4581128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  <a:endParaRPr lang="en-US" sz="24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0" name="Text Box 7"/>
          <p:cNvSpPr txBox="1">
            <a:spLocks noChangeArrowheads="1"/>
          </p:cNvSpPr>
          <p:nvPr/>
        </p:nvSpPr>
        <p:spPr bwMode="auto">
          <a:xfrm>
            <a:off x="835968" y="4581128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24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6380584" y="4581128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24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6596608" y="4632231"/>
            <a:ext cx="1071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60232" y="1988840"/>
            <a:ext cx="2376264" cy="1512168"/>
            <a:chOff x="3419872" y="3789040"/>
            <a:chExt cx="2376264" cy="1512168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5004048" y="4221088"/>
              <a:ext cx="720080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5004048" y="3861048"/>
              <a:ext cx="648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h(m)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V="1">
              <a:off x="4644008" y="4530606"/>
              <a:ext cx="0" cy="432048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3932312" y="4962654"/>
              <a:ext cx="18638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guess about f(m)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2440" y="3789040"/>
              <a:ext cx="681608" cy="77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Text Box 7"/>
            <p:cNvSpPr txBox="1">
              <a:spLocks noChangeArrowheads="1"/>
            </p:cNvSpPr>
            <p:nvPr/>
          </p:nvSpPr>
          <p:spPr bwMode="auto">
            <a:xfrm>
              <a:off x="3491880" y="3789040"/>
              <a:ext cx="648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|m|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3419872" y="4221088"/>
              <a:ext cx="864096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>
            <a:off x="6228184" y="1556792"/>
            <a:ext cx="0" cy="223224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1051992" y="4653136"/>
            <a:ext cx="2367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 [ A(1</a:t>
            </a:r>
            <a:r>
              <a:rPr lang="en-US" sz="16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,c,h(m)) =f(m)]</a:t>
            </a:r>
            <a:endParaRPr lang="en-US" sz="1600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5201905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Probability taken over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&gt;&gt; uniform k,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&gt;&gt; m output by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Samp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(1</a:t>
            </a:r>
            <a:r>
              <a:rPr lang="en-US" sz="16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),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&gt;&gt; the randomness of A and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&gt;&gt; the randomness of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Enc</a:t>
            </a:r>
            <a:endParaRPr lang="en-US" sz="16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0032" y="2564904"/>
            <a:ext cx="333746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A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100392" y="2492896"/>
            <a:ext cx="362343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A’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923928" y="5192032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Probability taken over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&gt;&gt; m output by </a:t>
            </a:r>
            <a:r>
              <a:rPr lang="en-US" sz="16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Samp</a:t>
            </a: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(1</a:t>
            </a:r>
            <a:r>
              <a:rPr lang="en-US" sz="1600" baseline="300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) and 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&gt;&gt; the randomness of A’</a:t>
            </a:r>
            <a:endParaRPr lang="en-US" sz="16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563887" y="2348880"/>
            <a:ext cx="2825694" cy="1800200"/>
            <a:chOff x="4661216" y="3655227"/>
            <a:chExt cx="1946812" cy="859362"/>
          </a:xfrm>
        </p:grpSpPr>
        <p:sp>
          <p:nvSpPr>
            <p:cNvPr id="115" name="Cloud Callout 114"/>
            <p:cNvSpPr/>
            <p:nvPr/>
          </p:nvSpPr>
          <p:spPr>
            <a:xfrm>
              <a:off x="4676413" y="3655227"/>
              <a:ext cx="1931615" cy="859362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6" name="Text Box 7"/>
            <p:cNvSpPr txBox="1">
              <a:spLocks noChangeArrowheads="1"/>
            </p:cNvSpPr>
            <p:nvPr/>
          </p:nvSpPr>
          <p:spPr bwMode="auto">
            <a:xfrm>
              <a:off x="4661216" y="3921504"/>
              <a:ext cx="1944216" cy="396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Computational Analogue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of Shannon’s definition of perfect-security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38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5" grpId="0"/>
      <p:bldP spid="109" grpId="0"/>
      <p:bldP spid="110" grpId="0"/>
      <p:bldP spid="111" grpId="0"/>
      <p:bldP spid="112" grpId="0"/>
      <p:bldP spid="63" grpId="0"/>
      <p:bldP spid="8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44624"/>
            <a:ext cx="8711952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Indistinguishability Security for SKE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AutoShape 4" descr="data:image/jpeg;base64,/9j/4AAQSkZJRgABAQAAAQABAAD/2wCEAAkGBxQSEhQUEhQUFBQUFRQUFRQUFBUUFBcVFRQWFhQVFBcYHCggGBwlHBQVITEhJSkrLi4uFx8zODMsNygtLiwBCgoKDg0OGhAQFywkICQsLCwsLCwsLCwsLCwsLCwsLCwsLCwsLCwsLCwsLCwsLCwsLCwsLCwsLCwsLCwsLCwsLP/AABEIALoBDwMBIgACEQEDEQH/xAAbAAACAwEBAQAAAAAAAAAAAAAAAQMEBQIGB//EADkQAAIBAwEFBAgEBgMBAAAAAAABAgMEESEFEjFBUQZhcYETIjKRobHB8BQjUmIHQnLR4fEzksIk/8QAGQEBAAMBAQAAAAAAAAAAAAAAAAECAwQF/8QAIhEBAQACAgICAgMAAAAAAAAAAAECEQMhEjFBYQRRIkKh/9oADAMBAAIRAxEAPwD66ADJCGAAAABKDAAAAGhkAAAAAAYAAAAAAAAAJsBtkbZHOr0OoxyA8HW6NIeCQkzpCwNAdpgIAG4nJ0IBYEMbICAQyREAAAAAAAxDAAAaAQxgQAAAAGIYAAAAAApMBORWq1M8Ar1OS8xU4gdQiSxmRKLZNFY1A6TOjym1e2tOO9GlF1ZR0znEOecPny9/EyIdt6y9qjCSzlbsnFpZ4ap50z0KXlxjWcOdm9PoW6PB5ej2zoylBPMVOLlvSSSjKPGEteOM9z5cUbmz9q0q0VKlOM1pw469U9U+5kzKVS4ZT3F4BReRllQ0I6EyQhDYiA+JydCaAiAQwkDEBKDAAABoQyAxiBAMAAAAAAAAAFJletUwu8lmyjUeXkAh1LMFnwIKcdS3BYWoSjuruNGDlOUYxWMuTwv99x8+2ntytdS0cqdJPSMW1J4ejk0/DQfaHaju6u7HPoabaWuk5J43+OGtHjxHbUTmzz31HZxcUxm77VqFgSy2abVtQLkbdYM5Gtrx9TZ7Ivwjg96Pqyw1lcdeJ7P8IuhBc7OWNCdHk77OdpdNy4lFT3lGLw1vaLVvhlyzppyPXwkmso+aXmzscjY7ObecGqVZvLeITfDhwm+vfzya4cnxXPy8P9sXtMAEZZBGzlJiZ0zlgJAAyRAMAAAAZIEAAAAAANDEhkBgIYAAAAHM2dHEwK9efLqQv/J1J5bfuOPqBPbQyU+0176G2qyUt17rjF8Xvy9WHxaNKlHCPAfxJvW6lCim0vWqzXJ67sP/AGUzuo048d5RnWNPEV5GrbRMqhWUI5l5dS3a3c37NN46vT4HJt6GnobUvxRgUrmSxle41La4yi0qmWK4oHbiRxmStkqaVrm1TR5ja1mllY0Z6urXxxMbaa3k8RyVul8drvZHbzn+TU9uKbi8YUoLC8ms/ep6k+L31adKanDehKLzF9H98j6d2V24rugp4cWm4yT5Sjxx1WqfmbcWe+q5/wAji8b5T02WwYMSNnMBoQMCIAAsAYAAAA0AYDAwIAAAADAAAAAAIK88ImZTupapeYHEzqjHLI0yzbLTISlqSwj5Ltm9VxfVZR9mniknpqoZy8rj6zl5YPo/abaCoW1arLhCDfnwilwzltc0fNOyVh+XGT56mHLfh0/jz3WvYbOTalNa8s8vA6v9u06MtzdlOX6YLPBc3wRo3OVB7izLGmPvQ8td9m69SnOMpQ3puL0zupRkpOLX8yeMd+cszxjbK9L1t2ytpy3ZPcy8Re9Caz0e43g9JQqLRppp8GuB4ml2IlKFaM/QN1IU4Unuy/J3JOWYqON5tPGXrw1PSbKsZ0YejlNT3WtyWcyccLO/pjOc8O7nktZFMcsvVj0NvLLLVQo2ehbrMotVStNLV6JcWeauu21tCbhHM2nh4cIrPT1pI1tu20qsVCMlCMlLell73DRRwvHX7Xm9mdhdxwbnRq7lKpTUZ0NN6eMVcqeXJYXF9eBeSK5W/po09r0LlbsouDeNJpY14esm1ry6lKyrS2fcb63vw89KsY6+FRLqvk33Hdp2JnSpxVOqlOMpyzuZi1N5cHDexumlPZ8nScaiw137y8nxx46lb1el8bLNV7q0uFOKcWmmspp5TT1TRKzxHYjac4ylbTWVBZhL9mUsS71leXge2TydGOXlNuLkwuGWjAEMsohGIZYAAADQxIZAAAAABgAAAAAAACZnXEvWZoyMqpLLfiwOqRditCvbwyierLT6eRFS8X/FG5/+KcE8OpKEVx1xLea90GVtg0N2lBftXyPMfxYv5TuKVNNrdi5Y19qUkvlH4nq9kzzSpvrGPxSOTO7yejx4ePHPtrwiErd8gt2aFOJEpYy5UGuJWct197Ne8aismBSqwxKrN6Jvk3hLuWpXLJOGLXoZJpSaKGydp06i3oSUl4NPzUkmiW72tTi1GefW09WE5JeLiml5kbW8e/S2qSkuo1b44ZK9OWGnB5TWfI0KNRSWUWxqmUcQpnc6axqT+jIaha1XTxnaPZ8qclVpNxlF5jJcUz2nZvaauKMZ8Hwkm02pJ4fD7wzO2hRU4NM892Uv/wAPcunJ4hUeEnw3+XvWnuHHl45J5sPPDfzH0kZzGWUM63nIhgPBYIB4GQAAAAGAAAAAAAAAAMAOKnAyd34mldS0x1Kko6gWaEcIrbQqqMG2uCz5lnewl4GPtevvLC+/v6lcqtjO3y/txs5+pcY5rex1WvxXyPT7Fn+TS/oj8ifa1mqlvKD/AJuHjyKOyMqjST5Rin5afQ5c5qvR4s/LDX6eht5mjTmZFCRepvQo0vpUv6u9LHJfMrUrKOc668Um8eaOL2eJ6mffdpqFusznFLx59yWr8iZIp38PR09nw4pYfVfUtQpR3cYPAR/ihbLjv467k/7ZOZ/xYt1JKNOrJPmorHulJP4F/H6Ut+/9fQIUox4LBXhP0dT9s/hL/JibJ7a21xpGaUv0yzF+5mlc1N5PHLVeK1K30tJflvqtoQ1JlKhUbiSORC0xh1D5v28TpuLi2m5xaa0aay015pH0TeyeR7Z2qqShlZwpPz0wQtj1Xs+xu3PxNFNrE4pRn0ckk2145PQs+e9jbd0qbqPK32sL9sdF9T31GpvJf7OvC2zt5vNjJndOsDADRkBgAAAAAAAAAwAkAAAAAABTvJapeZGtWO99peDOaJUc7RqtQePDw+8GPCGdWXtqyb0D0aiu/BT3Wm9Rl3tPRIyJQw+nH5m1cLOTNuFx6opnNxrxZeNS20jXto5Rh28tTbtammDn9O3K9MTtPZSlCW48S4p66rOq92TwFTsqpZlJZbb183ofVtoRyjykqvo5Yn7LeM8k+Tb7+Hiu8tOkY/ymni6XYKMnq35Nl1dhoQWnvPZKDjqtUQ17qUljh1wtS/l9qeF31Hj59louMknrh4a6pZyer7PWdSlFb0nKL9WOdX7OrbO6FDCxj1nx7l0Z6CpQ/Lil/K1/kpvbSzxi5RjhHNRhTlocVJCxTGjOEZdfZrrVN6TxBYXe+flxHtnaHooZWsnpFPr1fcibZW14VYqPsz5xfP8ApfMthjLe2fLnljN4pLtqK3UsJcFyxwL2wNoJeo+Sby5Zzr38PAzriP31OVRa1Taa4NPHHwN3L8PbgAGjIAAAAwAkAAAAAAEgAAAAAApXftLwI6eh3de2sccEcmVohqQ3pavSOuO/7RDdTO1LWTXUpXFUr8LfKCtJGPeXHJczvad5hGNUuWuHHq/7GdyjfHC1ejcKmszlhZ5/fga1rd4PDXUHPLk233nWx76VPeg8uMWmuqT6d2U9DHKy10Y42Tt9CqVd5GNcUoy4kmzr5TSw855klWnroNrTpQoWE4f8c5JfpypR8s6pdyZcpUKmfXl/1Sj8eJNClIm3Zc0RpfzooW6X38W+ZpwjmJnU85LNW5UUSzy3TrSwU69xjvfQjq3Dfj15IhVJtZ/VpHrjnJ+XzI2SKM7d1HvS16dPIgrbPxrwNfKXgtERwp77KrKtptCpD2k6ker0kvB8/M1aG1aL0bcH0mt348CWlaLHAU7GL4pGs5LGGXHjXsgAZ1uEAAEgAACQAAAAAwEMACAcTlhanTZnX1bLwuQFetUy8scqumnxOEZW0LzHq/Du5cDPK6Xxm6ko3i9bLSWmW+b6GddXblndXm/ojiMCxToGF5L6dOPFN7rHqWreryyF2rPTfhSKtZ9xRtK8nXtyhTpYqL9ycfNar5M9TdWpjXdvhZXFSUl5MqvLuK9pN054Xe10fVffU9Da38ZrXiY9zb51XiiKOV3Pk+T++gI9dTrrqTK4T5nko3FRcsliFepLRLHxHknUb1zeQgs5KEasqjzwXhq+5I4tbBt5nqzRxj1Yr1vkurI9oukdK23mo8uMvom/oWa380v0rdX1+PyJqUPRwbWr7+bfUguViCXgFGfLVqJq2dApWlLMjapQJic3UYHLgToe6XYtoAA7XGAAAAAGAhgAQAAQDOZMZFUlgDmrUwu8zazwW5FC5nh6sipU9o191N9xi0028vi+Zbvpb8u5feQo0Tl5M9118WGpuu6NMvUaIqFEuQiZyNLRGmcyppollLBDbSzv/wBX0RdVQuaBlXNnxPR1YFWdAixaZPO07fTD5fIbss8jbdpqSwtiultsGns/HBtLpxXl0LVG2x/o2oW6O3QLaivkzVTly07yzbWyXi+LLPojuMSNHkr1ocF0KtxHODTcSpWhqRYnGorenhotSliWO5fNnEI8BX2m7Pp6r8JYw/f8xIW9rHpdcE0GYruPzWv2xfvz/Y0KVYlFj0gAB3OADAAgAAAAAAAIYmBzNlWU88SS64Ign9CBBdXCist/58DFrVnJ5fuJNqP8xeCIInPyZX06eLCezjDJZo0kc00WImLoSQWCRMjkcyehKCuqqUW3wwyrsiq3Sg5e1JKT8Zav5kG1X+XU/on8jnZj9SPhH5DfaddNgW6KB3EnaNDcOlEQBFdYOWNHJBDZGnqORwEyJskdSA4cBsCDGBTknFxfB6Ndw5ld8iUPN3NxKlcbs+DSUZ9ddFLo9X4mvb3Rmdplp5MqbMk91avgUa63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AutoShape 4" descr="data:image/jpeg;base64,/9j/4AAQSkZJRgABAQAAAQABAAD/2wCEAAkGBxATEBAQEBIQEA8QDxAQDw8NDw8NDQ8PFBEWFhQRFBUYHCggGBolHBQVITEhJSkrLi4uFx8zODMsNygtLisBCgoKDg0OGhAQGywdHCQsLCwsLCwsLCwsLCwsLCwsLCwsLCwsLCwsLCwsLCwsLCwsLCwsLSwsLCwsLCwsLCwsLP/AABEIAMgAyAMBEQACEQEDEQH/xAAbAAACAwEBAQAAAAAAAAAAAAAABAMFBgIBB//EAEUQAAEDAwEEBQgFCQgDAAAAAAEAAgMEBREhEjFBUQYTYXGBIjJCUpGhstEVcnOxwRQWNFOCkqLS8CQzNWJjg5PhJUN0/8QAGgEAAgMBAQAAAAAAAAAAAAAAAAQCAwUBBv/EADURAAICAgECAwUFCAMBAAAAAAABAgMEESESMRNBUQUUIjKhYXGBkdEVIzRSscHh8CQzckL/2gAMAwEAAhEDEQA/APuKABAAgAQAIAEACABAAgAQB5lABtIDR5tIO6PdpBzQZQB6gAQAIAEACABAAgAQAIAEACABAAgAQAIAEACAOS5B3Rw6Vc2SUSJ065smqyF1UFzqLFURGtC51E/BZ5+Whc6jvgnorAjqOeCStqwpdRB1EzKgLuyt1krZV3ZBxOw5dI6OkHAQAIAEACABAAgAQAIAEACABAHhcg6kRPkXNklEVlqQFFsvjU2IT14VbkMwobK6e5jmoOY3DFYjNdxzUPEGY4jFX3kc1F2F6w36Ef0yOa54hL3NkjLyOa6rCLw2NRXcc1LxCiWIx+C5jmpqYtPFZYQV4KsUhSdDQ/FUgqakLSqaGmSKSZS4kgK6Q0dIOAgAQAIAEACABAAgAQBy5y4dSFpZlxstjArqqswq5SHK6dlJW3TCplM0acXZRz3MuOG69yUuyoVrcmaMMZR5ZxT0k8pw0Od2NGcd5Wf79Za9Uw2SndTTzJ6Lem6HTHV5Yz6xLj7ArVh5tnzSURCz2zWvlTZZRdC4x50hJ/ysa38SrF7H389jf3L/ACxSXtqflH6k35oQevL/AAfJS/YlP80vp+hX+2Lv5V9f1IJuhcZ82Uj60bXfcQov2Pr5LGvw/wAonH21Pzj9Suqeh0rfMLX/AFSWH3qt4ebX8klIcr9s1y+ZNfUqKikniOHBzex4x71V79ZU+m6Gv9/3zH67qbluPP3EkFzLTh2i0KcqFnMWRnjKXYu6K6ApuMzOtxdF3S1mVcpGdZTosYZlYmJygMtculTR0unAQAIAEACABAAgDlxXDqQpPMotl8IFPW1uFXKQ/TRszVwueuBvSllyim29GvTjeYlT0skrgMFxO5o/FY9uZZdLw6UM2Wwpjvsa219GI24MuHn1G6MHzTeN7Kin1XPqfoYWT7TnPivhevmaGNgaMNAaBuA0C14pRWktGU229vk62l3ZzQbaNhoNtdDQbSA0G0ubDRzKwOGy4BwO8HULklGS1JbR1Nxe1wZ66dGGPy6LDD6h1Ye7ksjI9lRb6qX0v0/yamN7TnDizlevmZKopJIXEYLSPRO7wSdebZTLouRvV3Qtjvuh233Pgd/atqu1SScewtfjLyNNRVuUzGRkXU6LiCbKtTM+cNDLSpFLR2unAQAIAEACAPHFB1CNbPsjKjsYqr2ynn64s6wNyzfoQTjnhca2PQdSn0N8mYuFY46DXKQybFWupm1RTFcs5tdsdI8AauOpcdwHNefk7cyzpXb/AHudyMmNcds2EcLKdmG7z5zuJK9Di40KY6iYEpzyJbl+RM+SRhHWAAOOBgg8E446RBKuxfAOtfplUt8i7XIlLM9ztiMAuAzqQNP6KtjHZeoQjHqn2Iuoq/Vb++FPoLPExvV/kH5PV+q398I6EHiY3q/yAQVfqt/fCOhB4mN6v8jtlTI1wbI0tJ3cQe4qEo6IuuEluD2WLXqvYq1oMrmwFLjQslbsuGvBw3tKXyceF8emX5+hdRfKl7iYW6Wx0byDoRucNzhzWApWYdnSz0uPlRsjtHturyDh29btF8bI9UQvoTW0augrMp2MjDvq0XMEmVcmZ846GgVIqPUHAQAIAEAQyvXGTiiju8+ir2aeLDkctk4ZSNedQ1uTjfjaVotkVueS4rzK67WVsg66nwcjJa3c7tb29ioyKI2x0xrFzZVvwrT2yOY1uB5x87nnklKsWNEdIMtSlLb7eQXl2niE1U+QxFyO9It0P2h+Eq+XYXwFzP7v7ksR8lJN8kJL4hS1n+0u+zd8TU1X2L8lfuF95DdaqYVDmMkLWhrTgY4juU5S0TxqanSpyjt7Z7mo/XO9jfkqvFDVH8i+otNW1EbmkyFwyMghuDr3KcZ7LY0UWJpR0W3SHRjDxEgx7CpS7COB87X2HdM7yQk2zli+Imyo7IaPMo2GhO50YlZj0hq08ilsqhXwaffyL8e51T35eZhq2lIPJwPvWDRdKif9UelptTX2DVpruB3jevS1WKSTRTk0eaNdQ1OQm4swrq9Mtonq1CMkTLpWCABAHLig6hGrkwFCTGao7Mxdqjgqd8mzjVl1D/h/+074kyjOn/G/iVFmrJIskDaj02mE+8ciqIXqUmh7Lprt0nw/UuamkbMOvpyA/iNweeR5OVzSaM+u6VL8K3t/QpKuqJ8lwIcHAEHQg5VcYaZo1VJfEuUXnSTdD9ofhKnLsZ3s/vL7v7nUR8lIN8nJL4he0/pLvs3fEE5V2Lcr/oX3ndytEr5jKxzACGjDtrOncFY1shj5lcKuiSbOPoqp9eP2u+Sh4SJe90ej+n6kbrDM5w23s2QQTs7RP3KSikS9/qjF9KexzpC4ERs9IvDsdgzr70TekUYKabl5aPafRoSEmE+WSbSjshoNpGw0GUbO6KG/UvlBw9Ia94WP7Qq1JTXmaeFbx0vyMxUMLHbQ8UYF/RLofbyNmt9celmhtNXkBb8JGVlU6Zp6WXKZTMayI80qYszpBwEARSuXGTiiluM2hVMmaFENsyFdNtPAS0p65N6mHTDZsYf8P/2nfEn12MCf8b+Ipa4x1ffqs1/DsvyJPrDD4X7cfHzmnc4Jmq7yOfDdHpn+D9Burp46qPbj8mVo478+q7s7U1sorsniT6Z8xf8AvB30k3Q/aH4Soz7HPZ/eX3f3PIj5KzZPkJfMQ2j9Jd9mfiCfq7FuV/0L7yC7mQ1Lmte9rdlmjXuaN3YVKyfSieKoKhNxTfPkefk8n62X/kf81R47Dxa/5V+S/QOok/Wy/wDI/wCaPGYeLX/KvyX6EsFMAcnU8STklVSsbITu3whwOVQue7SidPdpGw0GVzYaFrizMZ7NQl8qPVWy2h6mjMVsGhWK1rk2qpidqm2XFp4H3L0WNd4kFIvyIdUeo2dumyAtCLPPXw0XUTlcjPkiVdIAgBWpcosurRmbtNoUvNmxiw5MzS+VI48tAsnJt1YomxZ8MEjWRXJv5N1Gy/a2C3Pk7Oc9601lw6PtMOWNLx/F2tbGaFmGjuCVlLeim57kTuAKinorXAg+JzHiSM4dx5OHI9icqv1wxlSjZHonyhiuquuEY2XNc12XZwW7saK2y1a4KqafBcnveyVm5IN8kH3F6aYRSmQhzgWlvk4zvB49ydpmki2yHi19CeuSOeYPldIAQCGjDsZ0HYpWPqOL93V0Nnb6hVKoVciI1StVJHqPBVhd8Fh1EjalVupnVIlZMqpVkkyVsiqcSR2HKs6czea7uKhZzBko90UdRHosho065FDUt2ZGnnoU57PnqTh+Jp1vqg0aa0zaBbsGY2TDRpqZyYRj2IaUik8KAEKx2ihIaqRkb1JoUrYb2JHkrrRHoDz1XnrpdVsmM5MuS+ijUk2ZspFhSv0xxG5NUz2ukVsjzsnV5UBCDpxgKWw2cvepKOyLYpNME3XW2Rc9CE9YAnq8dsplYLslkf5jSRz3N9qcjjqPcXnfGPdkzKKU+k0dg2nH3BWdEUUPKXktnTrfKPSHi14RqDOe9fYyJ0UzeG0P8h2vcoumLLIZUGeQ13DjyO9L2YrQzGZYQVWUhZS0XKQ5HKk5w0WJhUS6Y4nf3JK+XGkXVx52JSs0SLQ1FlDd49M8tVyh9NqZp40udFhZZdAvRViuXHlmuonJqJhWofCmKg5AIq686KuQ7T3MZfXaHxSlh6HDXJJameS3uC87Hlshkvll2xuiYUTObOsI1ojsnZLz9qYjZ6lbj6EuVaiBG9ysijjEaifCcqr2VyZTVdYc4GSScADeTyWvRj+YtOehy32suPl+W/fs+gztPNNOUYLfZGfK+Vr1A0sFvYPO8s8tzB3BKSuk+3BKGPFd+WONcBoAAOwYVLW+4wtI961HSGyCanjdvaAebfJKnGco9mVyrjLuilulpGMnym+uBiRnfzTVVqlx5i7jKrmL2jPTOdCRtkbJ81+5rv8AtSnQpraHKb1NDMF2B83XtWRkUND0Gh6CTKxba/UajIYI0SsolqZTXVnku7il5LTTNHGfKI7E7QL0NZPMXLNnQFNxPPXItGqwTPHIBFVX7lVIdoMVftx8UpYeiw+49bBoFg1IWyO5dMGiaUTPbPdlGjmw2UaDZ4dFKKfkcbQrU1JHb7k9TFsqkUFxurRnOQt7Fx+oVnLRPaWABsh/vJfMBGrWnd4laLjrjyRjX39culGqgLY24Gp3uPMpGSc3tjEEoLRFJdGjiprHbJdRx9Ls5hd92YdYfTDOYXfdpB1nn0yz+ij3Zh1k0dyB3KEqGg6yivNG0ksdrFLkjmx3Z+Ccom2t+aM+1OqfVAysG1FI6J+9p0PBzeDgo5NKnHqRr49ynHqRp6CbK81kU6NCEi1ZuWXOJfFlXcxoUhajSx3yI2HcFv1jOYbW37k3E87cWzVYhJg5dOIq68aKqQ7SYy+t0PilLEehwnyM2d2Wt7h9yxILllOUuWX7Bom0jLbOtld6Tmw2UaDZFKpwicbKW4yYC1cavZRNmZig66oZGfNBLn/VbqR47vFelpXh1dXmZuXa4wbRqKU5myfRBPjuCjYtV6MuhfHtjNdNhqhVDkc2WdqtlO+njkkjaSWbTnHa7dd6UvvuhbKMZeY1CMenbRCDav8AS/jVn/N+36HP3Z7/AOK/0v40f837fod/dg0WsnA6nPaXBcbzV6/QP3Z7eLLGyN0sI2CwbRaCS1w471zGypykoT5TOTrWtoqZ5duE9hDh/XinIx6bBG5bgUfSKDMbJx50ZDHdrHbvYfvKuh3cPUjhz6ZdJLaJcgLEzKtG5XI0kJ0WDdHQ5BlXd3Ya49hWXatvRrYq20L2JmgW5Wi7MfLNnQDRNxPPXFo1WCTAoAQrW6KEhqp8mRvUWh8UrYbuJLkWsMmgHI4WLKPTa0XZkeTUQbk1ExZ8Ml2VLRDYbKNBsgqBorq4nGzOXY71tYkRaxlf0Xjy+ofybG0ftFxPwhblvEYox8x9kWTZCx+14FDj1R0LQfS9ktW8FuRqoVrT5GU9mntH6Ez7F33FZeR/EP7x6HyoxVvjaWjK27XLYnyOdUxU9Ug2xSvjbs6YV1Te+TqZtKo/2E//ADD4AsOH8Sv/AF/ccfymOZN5AaOO/wCS2nD4tmba+NEs8O1TzN5xOx3gZ/AKrerE/tKI8STKWxv0HgqM6HLN2tmtgdovMZKHqimvknkkc8BZCj1WpG9hx52M2SLQLagU5cu5r6JqaijCtY+FMVPSgBWpboosurZmrvDoUvNGxiz5M7bn7Mrm89R+KycqOpKX4GrkLrrTNfRvyFOswbVpjmFfooPdlGjmxapborakcbMzeG6FbmILzFuiI0qRxDoz4EOx9xWrk8KH4mRlL4kWU0KjGRUkKVEeArYPbLIo2VibmkiHOLGnblYuU9Xyf2mjD5UV7Oh8I3STe2P+VMP2nY//AJX1/Uh4MTr80ov1s/tj/lXP2lP+VfX9Q8CJ5+aEPGSYjkSwA+xqP2nZrhL6/qHgxGekFZGyB8QI23M2GMByQMY1HAYVWJVKdil5LnZKySjEytNBoteczOktlgW4jkPKN5/hKWb3JfeinXKMrYG6DwU87uzarNUx2GryuWzSoRRXF21I1vLU/gs3GjubkeioXRBs0Vph0C1oIysmZpaZqYRj2MaCkUggCKVq4ycWUtxhyCqpI0KJ8mNuUZY8PHA+5IZFfVHR6DHkpxcWaG01OQO1J0S8jKya9MvI09EzpcHeF3RHZBUM0VlaONmdu0WhWvisomVPRiTZqpIz/wC2PT6zDke4uWvkLqpUl5MzcmPCZpZIUpGRVFCNfFhpV9UuSxI0dn/Qo/sXfcVm5H8Q/vHI/KYm324OaDgbuS3Lb3Fimhz6HbyHsVPvLDQCzt5D2I95YaJ4bcG8FCV7YaG2QKlzItC3SGTq6WU8XDqx3u0+7KljrrtS/H8iqMdzRR2aLAC5mzNatFrUzANXkc2ZtYlXUystkZe8vPE+7gu0V9MUjZvkoR6UbK3Q4AT8UefvnsuoWq1GfJkq6QBAHLgg6hGrjyFCSGapaZmLvSZCWnE2cW3RUWqoMb9g/s93JZd0fDl1LzHsmtWR6kbGinBCaqltGBbDTHwmEhZnErFKJxsp7hBon6JaK5GOuLHRyNlZ5zHBw7ccPFegx2px6JdmKWx2tG3pJmSxtlZ5rxkcxzB7VmTi65OLEocPTIrhT5arKZ8l4zbrhCymbE54DxGWluuc66blTbVOVzmlxsYjKPTor7RTEMAPIJm+e5FKRYdSl+o7o96lHUGjzqUdQaOhEjqKJvRj+lNX1s7YW6shJL8bjKfkPvK0sWHh1ub7v+hKiHOyWlZshY2bca9FexOumL3Bg73d3JeeivEl1M9NiV9Eepl7aKTACehEUyrds09JFgJhIxrJDzQpizOkHAQAIAhlYuNFkWVNdT5VUoj1NmjJXWiIORoRqClbYbWmbmNcmtMastyzodHDeFnrdUtMpy8bzRqaacFPwkmYk4NDWFfEpYpUw5TEHogzN3WizlauPbopkiqs1yNLIWvyYHnLuJjd64/ELQvpWRHcfmX1FLa98o3Mey9oc0hzXDIIOQRzCxnuL0+5CEyM29ucqfjMvXIxHABuVblsnwddUudQB1aOo4eFq7sqlIzvSS+iIGKI5ndoSNREOZ7eQT2Liuz458R/qUqLmzN2+lwMnedSTqSVZm5K5NKmpsnrKrZGBq47gvKZFjtlpHoMLG832JrRQnedSdSVKEEuEO5FyS0jX0NPjCYijEus2y2iarEIyZMpFYIAEACAOXBB1C00Si0WwkU1wo8qmUTRou0ZWuo3NdtN0ISltSktG1TcprpkWFpu2dDo4bwk1J1PT7CuVia5XY01LVAp+u1MxrKmho4KajIWcRKqp8puuWiDRnLlbM5WpRfopcSqoquopSer8uMnJifnZzzB9Ep2yurIXxcP1/3uLTrTNPb+ldO/AeTC/i2XQeDtxWbb7Puh2+JfYV/FEvIp2uGWuDhzaQ4e0JJxcXp8Elad7S5o74pXV18povPlYD6rTtv9g1V9eNbZ8sWR62+xmLn0qlkyynaY28ZX/wB4fqj0Vo1YMKubXt+i7Eo1N9yqpaTGp1J1JOpJ5k8VHKzElpD1VG+xJUVQboNXHcF5q/Ila9I3cTD832O7dQlx2nakquMEjQstjCPTHsa630eFdGJk33bLqGLCtRnzlsaAUig9QAIAEACABAHLmrh1MVmhyotF0JlPXUWVXKI/TdozVfbSDkaEbiErZWmuTYpyU1pnNHdHxnEn7w3eKSdc63uJ23FjZzD8jR0d0BG/3q6rJXmZF2K0WDakFPV3piU6WiOZgKdrvKJVsrKqhBT1eSUuBT1VpBT0Msg6ytfZQDkaHmNCmVmcEfDOHWrO8kjk4khc98SBUncduaOAS9uf9pdChk2GtHBZGR7QHqcRyFX1LnaRj9o7h3c1lznOzmXY2qcOMFuQ/brWScnUneSuqOiy29JaRqaGhAVkYmVbdsuIIcKxIRnPY01qmUNnaDgIAEACABAAgAQBw5q4dTF5YcrjRdGeitqqMFVuI3Xc0UtbbAeCplWaNOU0U0lA9hywlvZw9iWsoUu4/G+M1qS2dxXSVmjm57W/Iqjwpx+VkZYtc+zHor+3iSO8YUlbZHuhSfs5+SGW3Zh9Ie0K2ObruLSwJehy+tbzCtXtBepV7i/QUlrmcx7QrPf/AEOr2fJ+QlLcmcNe4EoeXZLshiHs2XmhZ1VI7zW47XfJQbnL5mNQwoQ+ZncNse85eSezh7FKMUi12QgvhReUNpA4KxRErcll7S0QHBWKJn2XNllFFhTSFJT2MNapFLZ2g4CABAAgAQAIAEACABAHhCDpE+Jc0TUhWWmyotF0bBCehB4KtxGYX6K6e2DkoOA3DKaEZbQOSr8MZjlv1FX2Yclzwy9Zj9SP6FHJHQS98+07bZRyQoEHljUVnHJT6CmWWPwWoclJQFZ5JYwUAHBWKIrO/Y/FTAKaQtKwaZGpaKXIlAXSs9QAIAEACABAAgAQAIAEACABAAgDkhB3Zw6Jc0SUiJ1OuaJqwhdSLnSWK0iNEudJNXHn5EFzpO+MeijXek54xK2lXekg7SZtOu6K3YStiXdEHI7DV0js6QcBAAgAQAIAEACABAAgAQAIAEACABAAgAQAIA8wgA2UHdhsrmg2GyunNhhAHqABAAgAQAIAEACABAAgA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460374" y="941819"/>
            <a:ext cx="51917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S.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Goldwasser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and S.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Micali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. Probabilistic Encryption. Journal of Computer and System Sciences, 28(2): 270-299, 1984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576" y="773533"/>
            <a:ext cx="2516088" cy="13349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35496" y="4137191"/>
            <a:ext cx="3168352" cy="92333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PPT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596" y="2810269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756644" y="4100879"/>
            <a:ext cx="4419368" cy="120032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Given the knowledge of two messages, it cannot be distinguished if the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corresponds to the first or second message.</a:t>
            </a:r>
            <a:endParaRPr lang="en-US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188" y="2804735"/>
            <a:ext cx="1374137" cy="1224136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056246" y="2732727"/>
            <a:ext cx="2295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Impossible to break 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59832" y="3524815"/>
            <a:ext cx="2295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Infeasible to break with high prob. 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95936" y="3236783"/>
            <a:ext cx="0" cy="326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80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44624"/>
            <a:ext cx="8496944" cy="9361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err="1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Based Definition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074" y="2037640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073767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978479" y="1124744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 =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(Gen, Enc, Dec),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</a:rPr>
              <a:t>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     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2946430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 can break 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583578" y="3090446"/>
            <a:ext cx="16608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Let me verify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567390" y="2298358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949496" y="1938317"/>
            <a:ext cx="26306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, 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</a:t>
            </a:r>
            <a:r>
              <a:rPr lang="en-US" sz="14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 ; |m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|=|m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754379" y="2247836"/>
            <a:ext cx="32577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(freedom to choose any pair)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316416" y="3356992"/>
            <a:ext cx="1070992" cy="307777"/>
            <a:chOff x="7514955" y="5223801"/>
            <a:chExt cx="1207300" cy="561692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Gen(1</a:t>
              </a:r>
              <a:r>
                <a:rPr lang="en-US" sz="1400" baseline="30000" dirty="0" smtClean="0">
                  <a:latin typeface="Chalkboard" charset="0"/>
                  <a:ea typeface="Chalkboard" charset="0"/>
                  <a:cs typeface="Chalkboard" charset="0"/>
                </a:rPr>
                <a:t>n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)</a:t>
              </a:r>
              <a:endPara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8028384" y="3068960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8230343" y="3015512"/>
            <a:ext cx="3832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1628800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9"/>
          <p:cNvGrpSpPr/>
          <p:nvPr/>
        </p:nvGrpSpPr>
        <p:grpSpPr>
          <a:xfrm>
            <a:off x="7470210" y="1809690"/>
            <a:ext cx="1206246" cy="480861"/>
            <a:chOff x="7267392" y="1543317"/>
            <a:chExt cx="1359768" cy="877571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43317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 {0, 1}</a:t>
              </a:r>
              <a:endPara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567390" y="2919797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716016" y="2586390"/>
            <a:ext cx="13885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c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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Enc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m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b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631268" y="327490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2535339" y="2967916"/>
            <a:ext cx="2036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b’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 1}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123728" y="3284984"/>
            <a:ext cx="4757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(Attacker’s guess about encrypted message)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" name="Group 66"/>
          <p:cNvGrpSpPr/>
          <p:nvPr/>
        </p:nvGrpSpPr>
        <p:grpSpPr>
          <a:xfrm>
            <a:off x="2375756" y="3701055"/>
            <a:ext cx="1213683" cy="464607"/>
            <a:chOff x="7452320" y="1572982"/>
            <a:chExt cx="1368152" cy="847906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72982"/>
              <a:ext cx="1359768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= b’</a:t>
              </a:r>
              <a:endPara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591816" y="4098558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1 --- attacker won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" name="Group 70"/>
          <p:cNvGrpSpPr/>
          <p:nvPr/>
        </p:nvGrpSpPr>
        <p:grpSpPr>
          <a:xfrm>
            <a:off x="4739244" y="3903215"/>
            <a:ext cx="1343522" cy="307777"/>
            <a:chOff x="6948264" y="1789529"/>
            <a:chExt cx="1514516" cy="561693"/>
          </a:xfrm>
        </p:grpSpPr>
        <p:cxnSp>
          <p:nvCxnSpPr>
            <p:cNvPr id="72" name="Straight Connector 71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89529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4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 b’</a:t>
              </a:r>
              <a:endPara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488360" y="4026550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0 --- attacker lost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8" name="Group 75"/>
          <p:cNvGrpSpPr/>
          <p:nvPr/>
        </p:nvGrpSpPr>
        <p:grpSpPr>
          <a:xfrm>
            <a:off x="-540568" y="930206"/>
            <a:ext cx="8424936" cy="698594"/>
            <a:chOff x="323528" y="1002214"/>
            <a:chExt cx="8424936" cy="698594"/>
          </a:xfrm>
        </p:grpSpPr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23528" y="1196752"/>
              <a:ext cx="84249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                       </a:t>
              </a:r>
              <a:r>
                <a:rPr lang="en-US" sz="1600" dirty="0" err="1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Indistinguishability</a:t>
              </a: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experiment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9" name="Group 74"/>
            <p:cNvGrpSpPr/>
            <p:nvPr/>
          </p:nvGrpSpPr>
          <p:grpSpPr>
            <a:xfrm>
              <a:off x="5220072" y="1002214"/>
              <a:ext cx="2232248" cy="698594"/>
              <a:chOff x="4724400" y="1628800"/>
              <a:chExt cx="2232248" cy="698594"/>
            </a:xfrm>
          </p:grpSpPr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auto">
              <a:xfrm>
                <a:off x="4724400" y="1804754"/>
                <a:ext cx="2232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PrivK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         (n)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5228456" y="1988840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A,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5292080" y="1628800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ind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251520" y="4932456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 has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is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ind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-secure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if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for every PPT  attacker A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there is a negligible function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 such that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51520" y="3306470"/>
            <a:ext cx="2007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Run time: Poly(n)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19944" y="1628800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Attacker A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115616" y="5619438"/>
            <a:ext cx="3808040" cy="977914"/>
            <a:chOff x="5588496" y="5013176"/>
            <a:chExt cx="3808040" cy="977914"/>
          </a:xfrm>
        </p:grpSpPr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8028384" y="5221649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½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+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negl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71" name="Group 83"/>
            <p:cNvGrpSpPr/>
            <p:nvPr/>
          </p:nvGrpSpPr>
          <p:grpSpPr>
            <a:xfrm>
              <a:off x="5588496" y="5013176"/>
              <a:ext cx="2799928" cy="792088"/>
              <a:chOff x="5588496" y="5013176"/>
              <a:chExt cx="2799928" cy="792088"/>
            </a:xfrm>
          </p:grpSpPr>
          <p:grpSp>
            <p:nvGrpSpPr>
              <p:cNvPr id="75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8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grpSp>
              <p:nvGrpSpPr>
                <p:cNvPr id="87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88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PrivK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92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A, 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9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ind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</p:grpSp>
              <p:sp>
                <p:nvSpPr>
                  <p:cNvPr id="8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halkboard" charset="0"/>
                        <a:ea typeface="Chalkboard" charset="0"/>
                        <a:cs typeface="Chalkboard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  <p:sp>
                <p:nvSpPr>
                  <p:cNvPr id="90" name="Double Bracket 89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</p:grpSp>
          </p:grp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5076056" y="5724545"/>
            <a:ext cx="3888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Probability is taken over the randomness used by A and the challenger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8340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An Experiment / a game between a challenger and an adversary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5496" y="3717032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512" y="4437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6588224" y="1628800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Challenger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3848" y="3594502"/>
            <a:ext cx="2232248" cy="698594"/>
            <a:chOff x="4788024" y="4314582"/>
            <a:chExt cx="2232248" cy="698594"/>
          </a:xfrm>
        </p:grpSpPr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4788024" y="4530606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</a:rPr>
                <a:t>PrivK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      (n)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5300464" y="4674622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A,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5364088" y="4314582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</a:rPr>
                <a:t>ind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51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/>
      <p:bldP spid="44" grpId="0"/>
      <p:bldP spid="46" grpId="0"/>
      <p:bldP spid="52" grpId="0"/>
      <p:bldP spid="62" grpId="0"/>
      <p:bldP spid="64" grpId="0"/>
      <p:bldP spid="65" grpId="0"/>
      <p:bldP spid="70" grpId="0"/>
      <p:bldP spid="77" grpId="0"/>
      <p:bldP spid="84" grpId="0"/>
      <p:bldP spid="51" grpId="0"/>
      <p:bldP spid="54" grpId="0"/>
      <p:bldP spid="95" grpId="0"/>
      <p:bldP spid="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96" y="4293096"/>
            <a:ext cx="9036496" cy="1512168"/>
          </a:xfrm>
          <a:prstGeom prst="rect">
            <a:avLst/>
          </a:prstGeom>
          <a:solidFill>
            <a:srgbClr val="D2F5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44624"/>
            <a:ext cx="8711952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Semantic vs. Indistinguishability Security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AutoShape 4" descr="data:image/jpeg;base64,/9j/4AAQSkZJRgABAQAAAQABAAD/2wCEAAkGBxQSEhQUEhQUFBQUFRQUFRQUFBUUFBcVFRQWFhQVFBcYHCggGBwlHBQVITEhJSkrLi4uFx8zODMsNygtLiwBCgoKDg0OGhAQFywkICQsLCwsLCwsLCwsLCwsLCwsLCwsLCwsLCwsLCwsLCwsLCwsLCwsLCwsLCwsLCwsLCwsLP/AABEIALoBDwMBIgACEQEDEQH/xAAbAAACAwEBAQAAAAAAAAAAAAAAAQMEBQIGB//EADkQAAIBAwEFBAgEBgMBAAAAAAABAgMEESEFEjFBUQZhcYETIjKRobHB8BQjUmIHQnLR4fEzksIk/8QAGQEBAAMBAQAAAAAAAAAAAAAAAAECAwQF/8QAIhEBAQACAgICAgMAAAAAAAAAAAECEQMhEjFBYQRRIkKh/9oADAMBAAIRAxEAPwD66ADJCGAAAABKDAAAAGhkAAAAAAYAAAAAAAAAJsBtkbZHOr0OoxyA8HW6NIeCQkzpCwNAdpgIAG4nJ0IBYEMbICAQyREAAAAAAAxDAAAaAQxgQAAAAGIYAAAAAApMBORWq1M8Ar1OS8xU4gdQiSxmRKLZNFY1A6TOjym1e2tOO9GlF1ZR0znEOecPny9/EyIdt6y9qjCSzlbsnFpZ4ap50z0KXlxjWcOdm9PoW6PB5ej2zoylBPMVOLlvSSSjKPGEteOM9z5cUbmz9q0q0VKlOM1pw469U9U+5kzKVS4ZT3F4BReRllQ0I6EyQhDYiA+JydCaAiAQwkDEBKDAAABoQyAxiBAMAAAAAAAAAFJletUwu8lmyjUeXkAh1LMFnwIKcdS3BYWoSjuruNGDlOUYxWMuTwv99x8+2ntytdS0cqdJPSMW1J4ejk0/DQfaHaju6u7HPoabaWuk5J43+OGtHjxHbUTmzz31HZxcUxm77VqFgSy2abVtQLkbdYM5Gtrx9TZ7Ivwjg96Pqyw1lcdeJ7P8IuhBc7OWNCdHk77OdpdNy4lFT3lGLw1vaLVvhlyzppyPXwkmso+aXmzscjY7ObecGqVZvLeITfDhwm+vfzya4cnxXPy8P9sXtMAEZZBGzlJiZ0zlgJAAyRAMAAAAZIEAAAAAANDEhkBgIYAAAAHM2dHEwK9efLqQv/J1J5bfuOPqBPbQyU+0176G2qyUt17rjF8Xvy9WHxaNKlHCPAfxJvW6lCim0vWqzXJ67sP/AGUzuo048d5RnWNPEV5GrbRMqhWUI5l5dS3a3c37NN46vT4HJt6GnobUvxRgUrmSxle41La4yi0qmWK4oHbiRxmStkqaVrm1TR5ja1mllY0Z6urXxxMbaa3k8RyVul8drvZHbzn+TU9uKbi8YUoLC8ms/ep6k+L31adKanDehKLzF9H98j6d2V24rugp4cWm4yT5Sjxx1WqfmbcWe+q5/wAji8b5T02WwYMSNnMBoQMCIAAsAYAAAA0AYDAwIAAAADAAAAAAIK88ImZTupapeYHEzqjHLI0yzbLTISlqSwj5Ltm9VxfVZR9mniknpqoZy8rj6zl5YPo/abaCoW1arLhCDfnwilwzltc0fNOyVh+XGT56mHLfh0/jz3WvYbOTalNa8s8vA6v9u06MtzdlOX6YLPBc3wRo3OVB7izLGmPvQ8td9m69SnOMpQ3puL0zupRkpOLX8yeMd+cszxjbK9L1t2ytpy3ZPcy8Re9Caz0e43g9JQqLRppp8GuB4ml2IlKFaM/QN1IU4Unuy/J3JOWYqON5tPGXrw1PSbKsZ0YejlNT3WtyWcyccLO/pjOc8O7nktZFMcsvVj0NvLLLVQo2ehbrMotVStNLV6JcWeauu21tCbhHM2nh4cIrPT1pI1tu20qsVCMlCMlLell73DRRwvHX7Xm9mdhdxwbnRq7lKpTUZ0NN6eMVcqeXJYXF9eBeSK5W/po09r0LlbsouDeNJpY14esm1ry6lKyrS2fcb63vw89KsY6+FRLqvk33Hdp2JnSpxVOqlOMpyzuZi1N5cHDexumlPZ8nScaiw137y8nxx46lb1el8bLNV7q0uFOKcWmmspp5TT1TRKzxHYjac4ylbTWVBZhL9mUsS71leXge2TydGOXlNuLkwuGWjAEMsohGIZYAAADQxIZAAAAABgAAAAAAACZnXEvWZoyMqpLLfiwOqRditCvbwyierLT6eRFS8X/FG5/+KcE8OpKEVx1xLea90GVtg0N2lBftXyPMfxYv5TuKVNNrdi5Y19qUkvlH4nq9kzzSpvrGPxSOTO7yejx4ePHPtrwiErd8gt2aFOJEpYy5UGuJWct197Ne8aismBSqwxKrN6Jvk3hLuWpXLJOGLXoZJpSaKGydp06i3oSUl4NPzUkmiW72tTi1GefW09WE5JeLiml5kbW8e/S2qSkuo1b44ZK9OWGnB5TWfI0KNRSWUWxqmUcQpnc6axqT+jIaha1XTxnaPZ8qclVpNxlF5jJcUz2nZvaauKMZ8Hwkm02pJ4fD7wzO2hRU4NM892Uv/wAPcunJ4hUeEnw3+XvWnuHHl45J5sPPDfzH0kZzGWUM63nIhgPBYIB4GQAAAAGAAAAAAAAAAMAOKnAyd34mldS0x1Kko6gWaEcIrbQqqMG2uCz5lnewl4GPtevvLC+/v6lcqtjO3y/txs5+pcY5rex1WvxXyPT7Fn+TS/oj8ifa1mqlvKD/AJuHjyKOyMqjST5Rin5afQ5c5qvR4s/LDX6eht5mjTmZFCRepvQo0vpUv6u9LHJfMrUrKOc668Um8eaOL2eJ6mffdpqFusznFLx59yWr8iZIp38PR09nw4pYfVfUtQpR3cYPAR/ihbLjv467k/7ZOZ/xYt1JKNOrJPmorHulJP4F/H6Ut+/9fQIUox4LBXhP0dT9s/hL/JibJ7a21xpGaUv0yzF+5mlc1N5PHLVeK1K30tJflvqtoQ1JlKhUbiSORC0xh1D5v28TpuLi2m5xaa0aay015pH0TeyeR7Z2qqShlZwpPz0wQtj1Xs+xu3PxNFNrE4pRn0ckk2145PQs+e9jbd0qbqPK32sL9sdF9T31GpvJf7OvC2zt5vNjJndOsDADRkBgAAAAAAAAAwAkAAAAAABTvJapeZGtWO99peDOaJUc7RqtQePDw+8GPCGdWXtqyb0D0aiu/BT3Wm9Rl3tPRIyJQw+nH5m1cLOTNuFx6opnNxrxZeNS20jXto5Rh28tTbtammDn9O3K9MTtPZSlCW48S4p66rOq92TwFTsqpZlJZbb183ofVtoRyjykqvo5Yn7LeM8k+Tb7+Hiu8tOkY/ymni6XYKMnq35Nl1dhoQWnvPZKDjqtUQ17qUljh1wtS/l9qeF31Hj59louMknrh4a6pZyer7PWdSlFb0nKL9WOdX7OrbO6FDCxj1nx7l0Z6CpQ/Lil/K1/kpvbSzxi5RjhHNRhTlocVJCxTGjOEZdfZrrVN6TxBYXe+flxHtnaHooZWsnpFPr1fcibZW14VYqPsz5xfP8ApfMthjLe2fLnljN4pLtqK3UsJcFyxwL2wNoJeo+Sby5Zzr38PAzriP31OVRa1Taa4NPHHwN3L8PbgAGjIAAAAwAkAAAAAAEgAAAAAApXftLwI6eh3de2sccEcmVohqQ3pavSOuO/7RDdTO1LWTXUpXFUr8LfKCtJGPeXHJczvad5hGNUuWuHHq/7GdyjfHC1ejcKmszlhZ5/fga1rd4PDXUHPLk233nWx76VPeg8uMWmuqT6d2U9DHKy10Y42Tt9CqVd5GNcUoy4kmzr5TSw855klWnroNrTpQoWE4f8c5JfpypR8s6pdyZcpUKmfXl/1Sj8eJNClIm3Zc0RpfzooW6X38W+ZpwjmJnU85LNW5UUSzy3TrSwU69xjvfQjq3Dfj15IhVJtZ/VpHrjnJ+XzI2SKM7d1HvS16dPIgrbPxrwNfKXgtERwp77KrKtptCpD2k6ker0kvB8/M1aG1aL0bcH0mt348CWlaLHAU7GL4pGs5LGGXHjXsgAZ1uEAAEgAACQAAAAAwEMACAcTlhanTZnX1bLwuQFetUy8scqumnxOEZW0LzHq/Du5cDPK6Xxm6ko3i9bLSWmW+b6GddXblndXm/ojiMCxToGF5L6dOPFN7rHqWreryyF2rPTfhSKtZ9xRtK8nXtyhTpYqL9ycfNar5M9TdWpjXdvhZXFSUl5MqvLuK9pN054Xe10fVffU9Da38ZrXiY9zb51XiiKOV3Pk+T++gI9dTrrqTK4T5nko3FRcsliFepLRLHxHknUb1zeQgs5KEasqjzwXhq+5I4tbBt5nqzRxj1Yr1vkurI9oukdK23mo8uMvom/oWa380v0rdX1+PyJqUPRwbWr7+bfUguViCXgFGfLVqJq2dApWlLMjapQJic3UYHLgToe6XYtoAA7XGAAAAAGAhgAQAAQDOZMZFUlgDmrUwu8zazwW5FC5nh6sipU9o191N9xi0028vi+Zbvpb8u5feQo0Tl5M9118WGpuu6NMvUaIqFEuQiZyNLRGmcyppollLBDbSzv/wBX0RdVQuaBlXNnxPR1YFWdAixaZPO07fTD5fIbss8jbdpqSwtiultsGns/HBtLpxXl0LVG2x/o2oW6O3QLaivkzVTly07yzbWyXi+LLPojuMSNHkr1ocF0KtxHODTcSpWhqRYnGorenhotSliWO5fNnEI8BX2m7Pp6r8JYw/f8xIW9rHpdcE0GYruPzWv2xfvz/Y0KVYlFj0gAB3OADAAgAAAAAAAIYmBzNlWU88SS64Ign9CBBdXCist/58DFrVnJ5fuJNqP8xeCIInPyZX06eLCezjDJZo0kc00WImLoSQWCRMjkcyehKCuqqUW3wwyrsiq3Sg5e1JKT8Zav5kG1X+XU/on8jnZj9SPhH5DfaddNgW6KB3EnaNDcOlEQBFdYOWNHJBDZGnqORwEyJskdSA4cBsCDGBTknFxfB6Ndw5ld8iUPN3NxKlcbs+DSUZ9ddFLo9X4mvb3Rmdplp5MqbMk91avgUa63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AutoShape 4" descr="data:image/jpeg;base64,/9j/4AAQSkZJRgABAQAAAQABAAD/2wCEAAkGBxATEBAQEBIQEA8QDxAQDw8NDw8NDQ8PFBEWFhQRFBUYHCggGBolHBQVITEhJSkrLi4uFx8zODMsNygtLisBCgoKDg0OGhAQGywdHCQsLCwsLCwsLCwsLCwsLCwsLCwsLCwsLCwsLCwsLCwsLCwsLCwsLSwsLCwsLCwsLCwsLP/AABEIAMgAyAMBEQACEQEDEQH/xAAbAAACAwEBAQAAAAAAAAAAAAAABAMFBgIBB//EAEUQAAEDAwEEBQgFCQgDAAAAAAEAAgMEBREhEjFBUQYTYXGBIjJCUpGhstEVcnOxwRQWNFOCkqLS8CQzNWJjg5PhJUN0/8QAGgEAAgMBAQAAAAAAAAAAAAAAAAQCAwUBBv/EADURAAICAgECAwUFCAMBAAAAAAABAgMEESESMRNBUQUUIjKhYXGBkdEVIzRSscHh8CQzckL/2gAMAwEAAhEDEQA/APuKABAAgAQAIAEACABAAgAQB5lABtIDR5tIO6PdpBzQZQB6gAQAIAEACABAAgAQAIAEACABAAgAQAIAEACAOS5B3Rw6Vc2SUSJ065smqyF1UFzqLFURGtC51E/BZ5+Whc6jvgnorAjqOeCStqwpdRB1EzKgLuyt1krZV3ZBxOw5dI6OkHAQAIAEACABAAgAQAIAEACABAHhcg6kRPkXNklEVlqQFFsvjU2IT14VbkMwobK6e5jmoOY3DFYjNdxzUPEGY4jFX3kc1F2F6w36Ef0yOa54hL3NkjLyOa6rCLw2NRXcc1LxCiWIx+C5jmpqYtPFZYQV4KsUhSdDQ/FUgqakLSqaGmSKSZS4kgK6Q0dIOAgAQAIAEACABAAgAQBy5y4dSFpZlxstjArqqswq5SHK6dlJW3TCplM0acXZRz3MuOG69yUuyoVrcmaMMZR5ZxT0k8pw0Od2NGcd5Wf79Za9Uw2SndTTzJ6Lem6HTHV5Yz6xLj7ArVh5tnzSURCz2zWvlTZZRdC4x50hJ/ysa38SrF7H389jf3L/ACxSXtqflH6k35oQevL/AAfJS/YlP80vp+hX+2Lv5V9f1IJuhcZ82Uj60bXfcQov2Pr5LGvw/wAonH21Pzj9Suqeh0rfMLX/AFSWH3qt4ebX8klIcr9s1y+ZNfUqKikniOHBzex4x71V79ZU+m6Gv9/3zH67qbluPP3EkFzLTh2i0KcqFnMWRnjKXYu6K6ApuMzOtxdF3S1mVcpGdZTosYZlYmJygMtculTR0unAQAIAEACABAAgDlxXDqQpPMotl8IFPW1uFXKQ/TRszVwueuBvSllyim29GvTjeYlT0skrgMFxO5o/FY9uZZdLw6UM2Wwpjvsa219GI24MuHn1G6MHzTeN7Kin1XPqfoYWT7TnPivhevmaGNgaMNAaBuA0C14pRWktGU229vk62l3ZzQbaNhoNtdDQbSA0G0ubDRzKwOGy4BwO8HULklGS1JbR1Nxe1wZ66dGGPy6LDD6h1Ye7ksjI9lRb6qX0v0/yamN7TnDizlevmZKopJIXEYLSPRO7wSdebZTLouRvV3Qtjvuh233Pgd/atqu1SScewtfjLyNNRVuUzGRkXU6LiCbKtTM+cNDLSpFLR2unAQAIAEACAPHFB1CNbPsjKjsYqr2ynn64s6wNyzfoQTjnhca2PQdSn0N8mYuFY46DXKQybFWupm1RTFcs5tdsdI8AauOpcdwHNefk7cyzpXb/AHudyMmNcds2EcLKdmG7z5zuJK9Di40KY6iYEpzyJbl+RM+SRhHWAAOOBgg8E446RBKuxfAOtfplUt8i7XIlLM9ztiMAuAzqQNP6KtjHZeoQjHqn2Iuoq/Vb++FPoLPExvV/kH5PV+q398I6EHiY3q/yAQVfqt/fCOhB4mN6v8jtlTI1wbI0tJ3cQe4qEo6IuuEluD2WLXqvYq1oMrmwFLjQslbsuGvBw3tKXyceF8emX5+hdRfKl7iYW6Wx0byDoRucNzhzWApWYdnSz0uPlRsjtHturyDh29btF8bI9UQvoTW0augrMp2MjDvq0XMEmVcmZ846GgVIqPUHAQAIAEAQyvXGTiiju8+ir2aeLDkctk4ZSNedQ1uTjfjaVotkVueS4rzK67WVsg66nwcjJa3c7tb29ioyKI2x0xrFzZVvwrT2yOY1uB5x87nnklKsWNEdIMtSlLb7eQXl2niE1U+QxFyO9It0P2h+Eq+XYXwFzP7v7ksR8lJN8kJL4hS1n+0u+zd8TU1X2L8lfuF95DdaqYVDmMkLWhrTgY4juU5S0TxqanSpyjt7Z7mo/XO9jfkqvFDVH8i+otNW1EbmkyFwyMghuDr3KcZ7LY0UWJpR0W3SHRjDxEgx7CpS7COB87X2HdM7yQk2zli+Imyo7IaPMo2GhO50YlZj0hq08ilsqhXwaffyL8e51T35eZhq2lIPJwPvWDRdKif9UelptTX2DVpruB3jevS1WKSTRTk0eaNdQ1OQm4swrq9Mtonq1CMkTLpWCABAHLig6hGrkwFCTGao7Mxdqjgqd8mzjVl1D/h/+074kyjOn/G/iVFmrJIskDaj02mE+8ciqIXqUmh7Lprt0nw/UuamkbMOvpyA/iNweeR5OVzSaM+u6VL8K3t/QpKuqJ8lwIcHAEHQg5VcYaZo1VJfEuUXnSTdD9ofhKnLsZ3s/vL7v7nUR8lIN8nJL4he0/pLvs3fEE5V2Lcr/oX3ndytEr5jKxzACGjDtrOncFY1shj5lcKuiSbOPoqp9eP2u+Sh4SJe90ej+n6kbrDM5w23s2QQTs7RP3KSikS9/qjF9KexzpC4ERs9IvDsdgzr70TekUYKabl5aPafRoSEmE+WSbSjshoNpGw0GUbO6KG/UvlBw9Ia94WP7Qq1JTXmaeFbx0vyMxUMLHbQ8UYF/RLofbyNmt9celmhtNXkBb8JGVlU6Zp6WXKZTMayI80qYszpBwEARSuXGTiiluM2hVMmaFENsyFdNtPAS0p65N6mHTDZsYf8P/2nfEn12MCf8b+Ipa4x1ffqs1/DsvyJPrDD4X7cfHzmnc4Jmq7yOfDdHpn+D9Burp46qPbj8mVo478+q7s7U1sorsniT6Z8xf8AvB30k3Q/aH4Soz7HPZ/eX3f3PIj5KzZPkJfMQ2j9Jd9mfiCfq7FuV/0L7yC7mQ1Lmte9rdlmjXuaN3YVKyfSieKoKhNxTfPkefk8n62X/kf81R47Dxa/5V+S/QOok/Wy/wDI/wCaPGYeLX/KvyX6EsFMAcnU8STklVSsbITu3whwOVQue7SidPdpGw0GVzYaFrizMZ7NQl8qPVWy2h6mjMVsGhWK1rk2qpidqm2XFp4H3L0WNd4kFIvyIdUeo2dumyAtCLPPXw0XUTlcjPkiVdIAgBWpcosurRmbtNoUvNmxiw5MzS+VI48tAsnJt1YomxZ8MEjWRXJv5N1Gy/a2C3Pk7Oc9601lw6PtMOWNLx/F2tbGaFmGjuCVlLeim57kTuAKinorXAg+JzHiSM4dx5OHI9icqv1wxlSjZHonyhiuquuEY2XNc12XZwW7saK2y1a4KqafBcnveyVm5IN8kH3F6aYRSmQhzgWlvk4zvB49ydpmki2yHi19CeuSOeYPldIAQCGjDsZ0HYpWPqOL93V0Nnb6hVKoVciI1StVJHqPBVhd8Fh1EjalVupnVIlZMqpVkkyVsiqcSR2HKs6czea7uKhZzBko90UdRHosho065FDUt2ZGnnoU57PnqTh+Jp1vqg0aa0zaBbsGY2TDRpqZyYRj2IaUik8KAEKx2ihIaqRkb1JoUrYb2JHkrrRHoDz1XnrpdVsmM5MuS+ijUk2ZspFhSv0xxG5NUz2ukVsjzsnV5UBCDpxgKWw2cvepKOyLYpNME3XW2Rc9CE9YAnq8dsplYLslkf5jSRz3N9qcjjqPcXnfGPdkzKKU+k0dg2nH3BWdEUUPKXktnTrfKPSHi14RqDOe9fYyJ0UzeG0P8h2vcoumLLIZUGeQ13DjyO9L2YrQzGZYQVWUhZS0XKQ5HKk5w0WJhUS6Y4nf3JK+XGkXVx52JSs0SLQ1FlDd49M8tVyh9NqZp40udFhZZdAvRViuXHlmuonJqJhWofCmKg5AIq686KuQ7T3MZfXaHxSlh6HDXJJameS3uC87Hlshkvll2xuiYUTObOsI1ojsnZLz9qYjZ6lbj6EuVaiBG9ysijjEaifCcqr2VyZTVdYc4GSScADeTyWvRj+YtOehy32suPl+W/fs+gztPNNOUYLfZGfK+Vr1A0sFvYPO8s8tzB3BKSuk+3BKGPFd+WONcBoAAOwYVLW+4wtI961HSGyCanjdvaAebfJKnGco9mVyrjLuilulpGMnym+uBiRnfzTVVqlx5i7jKrmL2jPTOdCRtkbJ81+5rv8AtSnQpraHKb1NDMF2B83XtWRkUND0Gh6CTKxba/UajIYI0SsolqZTXVnku7il5LTTNHGfKI7E7QL0NZPMXLNnQFNxPPXItGqwTPHIBFVX7lVIdoMVftx8UpYeiw+49bBoFg1IWyO5dMGiaUTPbPdlGjmw2UaDZ4dFKKfkcbQrU1JHb7k9TFsqkUFxurRnOQt7Fx+oVnLRPaWABsh/vJfMBGrWnd4laLjrjyRjX39culGqgLY24Gp3uPMpGSc3tjEEoLRFJdGjiprHbJdRx9Ls5hd92YdYfTDOYXfdpB1nn0yz+ij3Zh1k0dyB3KEqGg6yivNG0ksdrFLkjmx3Z+Ccom2t+aM+1OqfVAysG1FI6J+9p0PBzeDgo5NKnHqRr49ynHqRp6CbK81kU6NCEi1ZuWXOJfFlXcxoUhajSx3yI2HcFv1jOYbW37k3E87cWzVYhJg5dOIq68aKqQ7SYy+t0PilLEehwnyM2d2Wt7h9yxILllOUuWX7Bom0jLbOtld6Tmw2UaDZFKpwicbKW4yYC1cavZRNmZig66oZGfNBLn/VbqR47vFelpXh1dXmZuXa4wbRqKU5myfRBPjuCjYtV6MuhfHtjNdNhqhVDkc2WdqtlO+njkkjaSWbTnHa7dd6UvvuhbKMZeY1CMenbRCDav8AS/jVn/N+36HP3Z7/AOK/0v40f837fod/dg0WsnA6nPaXBcbzV6/QP3Z7eLLGyN0sI2CwbRaCS1w471zGypykoT5TOTrWtoqZ5duE9hDh/XinIx6bBG5bgUfSKDMbJx50ZDHdrHbvYfvKuh3cPUjhz6ZdJLaJcgLEzKtG5XI0kJ0WDdHQ5BlXd3Ya49hWXatvRrYq20L2JmgW5Wi7MfLNnQDRNxPPXFo1WCTAoAQrW6KEhqp8mRvUWh8UrYbuJLkWsMmgHI4WLKPTa0XZkeTUQbk1ExZ8Ml2VLRDYbKNBsgqBorq4nGzOXY71tYkRaxlf0Xjy+ofybG0ftFxPwhblvEYox8x9kWTZCx+14FDj1R0LQfS9ktW8FuRqoVrT5GU9mntH6Ez7F33FZeR/EP7x6HyoxVvjaWjK27XLYnyOdUxU9Ug2xSvjbs6YV1Te+TqZtKo/2E//ADD4AsOH8Sv/AF/ccfymOZN5AaOO/wCS2nD4tmba+NEs8O1TzN5xOx3gZ/AKrerE/tKI8STKWxv0HgqM6HLN2tmtgdovMZKHqimvknkkc8BZCj1WpG9hx52M2SLQLagU5cu5r6JqaijCtY+FMVPSgBWpboosurZmrvDoUvNGxiz5M7bn7Mrm89R+KycqOpKX4GrkLrrTNfRvyFOswbVpjmFfooPdlGjmxapborakcbMzeG6FbmILzFuiI0qRxDoz4EOx9xWrk8KH4mRlL4kWU0KjGRUkKVEeArYPbLIo2VibmkiHOLGnblYuU9Xyf2mjD5UV7Oh8I3STe2P+VMP2nY//AJX1/Uh4MTr80ov1s/tj/lXP2lP+VfX9Q8CJ5+aEPGSYjkSwA+xqP2nZrhL6/qHgxGekFZGyB8QI23M2GMByQMY1HAYVWJVKdil5LnZKySjEytNBoteczOktlgW4jkPKN5/hKWb3JfeinXKMrYG6DwU87uzarNUx2GryuWzSoRRXF21I1vLU/gs3GjubkeioXRBs0Vph0C1oIysmZpaZqYRj2MaCkUggCKVq4ycWUtxhyCqpI0KJ8mNuUZY8PHA+5IZFfVHR6DHkpxcWaG01OQO1J0S8jKya9MvI09EzpcHeF3RHZBUM0VlaONmdu0WhWvisomVPRiTZqpIz/wC2PT6zDke4uWvkLqpUl5MzcmPCZpZIUpGRVFCNfFhpV9UuSxI0dn/Qo/sXfcVm5H8Q/vHI/KYm324OaDgbuS3Lb3Fimhz6HbyHsVPvLDQCzt5D2I95YaJ4bcG8FCV7YaG2QKlzItC3SGTq6WU8XDqx3u0+7KljrrtS/H8iqMdzRR2aLAC5mzNatFrUzANXkc2ZtYlXUystkZe8vPE+7gu0V9MUjZvkoR6UbK3Q4AT8UefvnsuoWq1GfJkq6QBAHLgg6hGrjyFCSGapaZmLvSZCWnE2cW3RUWqoMb9g/s93JZd0fDl1LzHsmtWR6kbGinBCaqltGBbDTHwmEhZnErFKJxsp7hBon6JaK5GOuLHRyNlZ5zHBw7ccPFegx2px6JdmKWx2tG3pJmSxtlZ5rxkcxzB7VmTi65OLEocPTIrhT5arKZ8l4zbrhCymbE54DxGWluuc66blTbVOVzmlxsYjKPTor7RTEMAPIJm+e5FKRYdSl+o7o96lHUGjzqUdQaOhEjqKJvRj+lNX1s7YW6shJL8bjKfkPvK0sWHh1ub7v+hKiHOyWlZshY2bca9FexOumL3Bg73d3JeeivEl1M9NiV9Eepl7aKTACehEUyrds09JFgJhIxrJDzQpizOkHAQAIAhlYuNFkWVNdT5VUoj1NmjJXWiIORoRqClbYbWmbmNcmtMastyzodHDeFnrdUtMpy8bzRqaacFPwkmYk4NDWFfEpYpUw5TEHogzN3WizlauPbopkiqs1yNLIWvyYHnLuJjd64/ELQvpWRHcfmX1FLa98o3Mey9oc0hzXDIIOQRzCxnuL0+5CEyM29ucqfjMvXIxHABuVblsnwddUudQB1aOo4eFq7sqlIzvSS+iIGKI5ndoSNREOZ7eQT2Liuz458R/qUqLmzN2+lwMnedSTqSVZm5K5NKmpsnrKrZGBq47gvKZFjtlpHoMLG832JrRQnedSdSVKEEuEO5FyS0jX0NPjCYijEus2y2iarEIyZMpFYIAEACAOXBB1C00Si0WwkU1wo8qmUTRou0ZWuo3NdtN0ISltSktG1TcprpkWFpu2dDo4bwk1J1PT7CuVia5XY01LVAp+u1MxrKmho4KajIWcRKqp8puuWiDRnLlbM5WpRfopcSqoquopSer8uMnJifnZzzB9Ep2yurIXxcP1/3uLTrTNPb+ldO/AeTC/i2XQeDtxWbb7Puh2+JfYV/FEvIp2uGWuDhzaQ4e0JJxcXp8Elad7S5o74pXV18povPlYD6rTtv9g1V9eNbZ8sWR62+xmLn0qlkyynaY28ZX/wB4fqj0Vo1YMKubXt+i7Eo1N9yqpaTGp1J1JOpJ5k8VHKzElpD1VG+xJUVQboNXHcF5q/Ila9I3cTD832O7dQlx2nakquMEjQstjCPTHsa630eFdGJk33bLqGLCtRnzlsaAUig9QAIAEACABAHLmrh1MVmhyotF0JlPXUWVXKI/TdozVfbSDkaEbiErZWmuTYpyU1pnNHdHxnEn7w3eKSdc63uJ23FjZzD8jR0d0BG/3q6rJXmZF2K0WDakFPV3piU6WiOZgKdrvKJVsrKqhBT1eSUuBT1VpBT0Msg6ytfZQDkaHmNCmVmcEfDOHWrO8kjk4khc98SBUncduaOAS9uf9pdChk2GtHBZGR7QHqcRyFX1LnaRj9o7h3c1lznOzmXY2qcOMFuQ/brWScnUneSuqOiy29JaRqaGhAVkYmVbdsuIIcKxIRnPY01qmUNnaDgIAEACABAAgAQBw5q4dTF5YcrjRdGeitqqMFVuI3Xc0UtbbAeCplWaNOU0U0lA9hywlvZw9iWsoUu4/G+M1qS2dxXSVmjm57W/Iqjwpx+VkZYtc+zHor+3iSO8YUlbZHuhSfs5+SGW3Zh9Ie0K2ObruLSwJehy+tbzCtXtBepV7i/QUlrmcx7QrPf/AEOr2fJ+QlLcmcNe4EoeXZLshiHs2XmhZ1VI7zW47XfJQbnL5mNQwoQ+ZncNse85eSezh7FKMUi12QgvhReUNpA4KxRErcll7S0QHBWKJn2XNllFFhTSFJT2MNapFLZ2g4CABAAgAQAIAEACABAHhCDpE+Jc0TUhWWmyotF0bBCehB4KtxGYX6K6e2DkoOA3DKaEZbQOSr8MZjlv1FX2Yclzwy9Zj9SP6FHJHQS98+07bZRyQoEHljUVnHJT6CmWWPwWoclJQFZ5JYwUAHBWKIrO/Y/FTAKaQtKwaZGpaKXIlAXSs9QAIAEACABAAgAQAIAEACABAAgDkhB3Zw6Jc0SUiJ1OuaJqwhdSLnSWK0iNEudJNXHn5EFzpO+MeijXek54xK2lXekg7SZtOu6K3YStiXdEHI7DV0js6QcBAAgAQAIAEACABAAgAQAIAEACABAAgAQAIA8wgA2UHdhsrmg2GyunNhhAHqABAAgAQAIAEACABAAgA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6" y="2114272"/>
            <a:ext cx="3168352" cy="738664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PPT</a:t>
            </a:r>
          </a:p>
          <a:p>
            <a:pPr marL="457200" indent="-457200">
              <a:buFontTx/>
              <a:buChar char="-"/>
            </a:pPr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596" y="842246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756644" y="2762344"/>
            <a:ext cx="4419368" cy="73866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Given the knowledge of two messages, it cannot be distinguished if the </a:t>
            </a:r>
            <a:r>
              <a:rPr lang="en-US" sz="1400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corresponds to the first or second message.</a:t>
            </a:r>
            <a:endParaRPr lang="en-US" sz="1400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188" y="836712"/>
            <a:ext cx="1374137" cy="122413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6644" y="1893025"/>
            <a:ext cx="4419368" cy="73866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SEM: Given </a:t>
            </a:r>
            <a:r>
              <a:rPr lang="en-US" sz="1400" dirty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prior information about </a:t>
            </a:r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message, the </a:t>
            </a:r>
            <a:r>
              <a:rPr lang="en-US" sz="1400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leaks no additional information about the message</a:t>
            </a:r>
            <a:endParaRPr lang="en-US" sz="1400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3207" y="3666220"/>
                <a:ext cx="3264035" cy="369332"/>
              </a:xfrm>
              <a:prstGeom prst="rect">
                <a:avLst/>
              </a:prstGeom>
              <a:solidFill>
                <a:srgbClr val="DDFDE0"/>
              </a:solidFill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IND 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Security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lkboard" charset="0"/>
                        <a:sym typeface="Symbol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SEM Security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endParaRPr lang="en-US" dirty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7" y="3666220"/>
                <a:ext cx="3264035" cy="369332"/>
              </a:xfrm>
              <a:prstGeom prst="rect">
                <a:avLst/>
              </a:prstGeom>
              <a:blipFill>
                <a:blip r:embed="rId5"/>
                <a:stretch>
                  <a:fillRect l="-11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07504" y="4438853"/>
            <a:ext cx="8911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RA3: If a scheme is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ind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-secure then for all PPT A and any index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there is a negligible function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 s.t  </a:t>
            </a:r>
            <a:endParaRPr lang="en-US" dirty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>
                <a:off x="1259632" y="5322694"/>
                <a:ext cx="380804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Pr [ A(1</a:t>
                </a:r>
                <a:r>
                  <a:rPr lang="en-US" sz="1600" baseline="30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n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,c) =m</a:t>
                </a:r>
                <a:r>
                  <a:rPr lang="en-US" sz="1600" baseline="30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i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lkboard" charset="0"/>
                      </a:rPr>
                      <m:t>≤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lkboard" charset="0"/>
                      </a:rPr>
                      <m:t> </m:t>
                    </m:r>
                  </m:oMath>
                </a14:m>
                <a:r>
                  <a:rPr lang="en-US" sz="1600" baseline="-25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     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½ + 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negl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(n) </a:t>
                </a:r>
              </a:p>
            </p:txBody>
          </p:sp>
        </mc:Choice>
        <mc:Fallback xmlns="">
          <p:sp>
            <p:nvSpPr>
              <p:cNvPr id="2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5322694"/>
                <a:ext cx="3808040" cy="338554"/>
              </a:xfrm>
              <a:prstGeom prst="rect">
                <a:avLst/>
              </a:prstGeom>
              <a:blipFill>
                <a:blip r:embed="rId6"/>
                <a:stretch>
                  <a:fillRect l="-962" t="-5357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351476" y="5322694"/>
            <a:ext cx="38080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For uniform distribution of k and m. </a:t>
            </a:r>
            <a:endParaRPr lang="en-US" sz="1600" dirty="0" smtClean="0"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748077" y="4055264"/>
            <a:ext cx="2072395" cy="2542088"/>
            <a:chOff x="10075968" y="2545359"/>
            <a:chExt cx="1604549" cy="238729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7" name="Oval 26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radley Hand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21225297">
              <a:off x="10075968" y="3185950"/>
              <a:ext cx="1598091" cy="1127239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Bradley Hand"/>
                  <a:ea typeface="Chalkboard" charset="0"/>
                  <a:cs typeface="Chalkboard" charset="0"/>
                  <a:sym typeface="Symbol"/>
                </a:rPr>
                <a:t>IND Security is the de facto style followed in Crypto community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716016" y="3665936"/>
                <a:ext cx="3264034" cy="369332"/>
              </a:xfrm>
              <a:prstGeom prst="rect">
                <a:avLst/>
              </a:prstGeom>
              <a:solidFill>
                <a:srgbClr val="DDFDE0"/>
              </a:solidFill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IND 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Security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lkboard" charset="0"/>
                        <a:sym typeface="Symbol"/>
                      </a:rPr>
                      <m:t>←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SEM Security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endParaRPr lang="en-US" dirty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665936"/>
                <a:ext cx="3264034" cy="369332"/>
              </a:xfrm>
              <a:prstGeom prst="rect">
                <a:avLst/>
              </a:prstGeom>
              <a:blipFill>
                <a:blip r:embed="rId8"/>
                <a:stretch>
                  <a:fillRect l="-130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656882" y="6165304"/>
                <a:ext cx="3283270" cy="369332"/>
              </a:xfrm>
              <a:prstGeom prst="rect">
                <a:avLst/>
              </a:prstGeom>
              <a:solidFill>
                <a:srgbClr val="DDFDE0"/>
              </a:solidFill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IND 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Security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lkboard" charset="0"/>
                        <a:sym typeface="Symbol"/>
                      </a:rPr>
                      <m:t>↔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SEM Security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endParaRPr lang="en-US" dirty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882" y="6165304"/>
                <a:ext cx="3283270" cy="369332"/>
              </a:xfrm>
              <a:prstGeom prst="rect">
                <a:avLst/>
              </a:prstGeom>
              <a:blipFill>
                <a:blip r:embed="rId9"/>
                <a:stretch>
                  <a:fillRect l="-13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12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2" grpId="0"/>
      <p:bldP spid="23" grpId="0"/>
      <p:bldP spid="24" grpId="0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44624"/>
            <a:ext cx="8496944" cy="9361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Indistinguishability Based Definition: Renaming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074" y="2037640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073767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978479" y="1124744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 =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(Gen, Enc, Dec),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</a:rPr>
              <a:t>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     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2946430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 can break 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583578" y="3090446"/>
            <a:ext cx="16608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Let me verify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567390" y="2298358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949496" y="1938317"/>
            <a:ext cx="26306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, 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</a:t>
            </a:r>
            <a:r>
              <a:rPr lang="en-US" sz="14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 ; |m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|=|m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754379" y="2247836"/>
            <a:ext cx="32577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(freedom to choose any pair)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316416" y="3356992"/>
            <a:ext cx="1070992" cy="307777"/>
            <a:chOff x="7514955" y="5223801"/>
            <a:chExt cx="1207300" cy="561692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Gen(1</a:t>
              </a:r>
              <a:r>
                <a:rPr lang="en-US" sz="1400" baseline="30000" dirty="0" smtClean="0">
                  <a:latin typeface="Chalkboard" charset="0"/>
                  <a:ea typeface="Chalkboard" charset="0"/>
                  <a:cs typeface="Chalkboard" charset="0"/>
                </a:rPr>
                <a:t>n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)</a:t>
              </a:r>
              <a:endPara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8028384" y="3068960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8230343" y="3015512"/>
            <a:ext cx="3832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1628800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9"/>
          <p:cNvGrpSpPr/>
          <p:nvPr/>
        </p:nvGrpSpPr>
        <p:grpSpPr>
          <a:xfrm>
            <a:off x="7470210" y="1809690"/>
            <a:ext cx="1206246" cy="480861"/>
            <a:chOff x="7267392" y="1543317"/>
            <a:chExt cx="1359768" cy="877571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43317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 {0, 1}</a:t>
              </a:r>
              <a:endPara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567390" y="2919797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716016" y="2586390"/>
            <a:ext cx="13885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c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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Enc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m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b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631268" y="327490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2535339" y="2967916"/>
            <a:ext cx="2036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b’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 1}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123728" y="3284984"/>
            <a:ext cx="4757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(Attacker’s guess about encrypted message)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" name="Group 66"/>
          <p:cNvGrpSpPr/>
          <p:nvPr/>
        </p:nvGrpSpPr>
        <p:grpSpPr>
          <a:xfrm>
            <a:off x="2375756" y="3701055"/>
            <a:ext cx="1213683" cy="464607"/>
            <a:chOff x="7452320" y="1572982"/>
            <a:chExt cx="1368152" cy="847906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72982"/>
              <a:ext cx="1359768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= b’</a:t>
              </a:r>
              <a:endPara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591816" y="4098558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1 --- attacker won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" name="Group 70"/>
          <p:cNvGrpSpPr/>
          <p:nvPr/>
        </p:nvGrpSpPr>
        <p:grpSpPr>
          <a:xfrm>
            <a:off x="4739244" y="3903215"/>
            <a:ext cx="1343522" cy="307777"/>
            <a:chOff x="6948264" y="1789529"/>
            <a:chExt cx="1514516" cy="561693"/>
          </a:xfrm>
        </p:grpSpPr>
        <p:cxnSp>
          <p:nvCxnSpPr>
            <p:cNvPr id="72" name="Straight Connector 71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89529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4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 b’</a:t>
              </a:r>
              <a:endPara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488360" y="4026550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0 --- attacker lost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8" name="Group 75"/>
          <p:cNvGrpSpPr/>
          <p:nvPr/>
        </p:nvGrpSpPr>
        <p:grpSpPr>
          <a:xfrm>
            <a:off x="-540568" y="930206"/>
            <a:ext cx="8424936" cy="698594"/>
            <a:chOff x="323528" y="1002214"/>
            <a:chExt cx="8424936" cy="698594"/>
          </a:xfrm>
        </p:grpSpPr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23528" y="1196752"/>
              <a:ext cx="84249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                       </a:t>
              </a:r>
              <a:r>
                <a:rPr lang="en-US" sz="1600" dirty="0" err="1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Indistinguishability</a:t>
              </a: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experiment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9" name="Group 74"/>
            <p:cNvGrpSpPr/>
            <p:nvPr/>
          </p:nvGrpSpPr>
          <p:grpSpPr>
            <a:xfrm>
              <a:off x="5220072" y="1002214"/>
              <a:ext cx="2232248" cy="698594"/>
              <a:chOff x="4724400" y="1628800"/>
              <a:chExt cx="2232248" cy="698594"/>
            </a:xfrm>
          </p:grpSpPr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auto">
              <a:xfrm>
                <a:off x="4724400" y="1804754"/>
                <a:ext cx="2232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PrivK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         (n)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5228456" y="1988840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A,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5292080" y="1628800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coa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251520" y="4932456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 has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is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coa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-secure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if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for every PPT  attacker A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there is a negligible function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 such that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51520" y="3306470"/>
            <a:ext cx="2007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Run time: Poly(n)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19944" y="1628800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Attacker A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115616" y="5619438"/>
            <a:ext cx="3808040" cy="977914"/>
            <a:chOff x="5588496" y="5013176"/>
            <a:chExt cx="3808040" cy="977914"/>
          </a:xfrm>
        </p:grpSpPr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8028384" y="5221649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½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+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negl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71" name="Group 83"/>
            <p:cNvGrpSpPr/>
            <p:nvPr/>
          </p:nvGrpSpPr>
          <p:grpSpPr>
            <a:xfrm>
              <a:off x="5588496" y="5013176"/>
              <a:ext cx="2799928" cy="792088"/>
              <a:chOff x="5588496" y="5013176"/>
              <a:chExt cx="2799928" cy="792088"/>
            </a:xfrm>
          </p:grpSpPr>
          <p:grpSp>
            <p:nvGrpSpPr>
              <p:cNvPr id="75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8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grpSp>
              <p:nvGrpSpPr>
                <p:cNvPr id="87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88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PrivK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92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A, 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9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coa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</p:grpSp>
              <p:sp>
                <p:nvSpPr>
                  <p:cNvPr id="8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halkboard" charset="0"/>
                        <a:ea typeface="Chalkboard" charset="0"/>
                        <a:cs typeface="Chalkboard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  <p:sp>
                <p:nvSpPr>
                  <p:cNvPr id="90" name="Double Bracket 89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</p:grpSp>
          </p:grp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5076056" y="5724545"/>
            <a:ext cx="3888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Probability is taken over the randomness used by A and the challenger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8340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An Experiment / a game between a challenger and an adversary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5496" y="3717032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512" y="4437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6588224" y="1628800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Challenger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3848" y="3594502"/>
            <a:ext cx="2232248" cy="698594"/>
            <a:chOff x="4788024" y="4314582"/>
            <a:chExt cx="2232248" cy="698594"/>
          </a:xfrm>
        </p:grpSpPr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4788024" y="4530606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</a:rPr>
                <a:t>PrivK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      (n)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5300464" y="4674622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A,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5364088" y="4314582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</a:rPr>
                <a:t>coa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0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Recall</a:t>
            </a:r>
            <a:endParaRPr lang="en-US" sz="36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1918573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Various Definitions and their equivalence (Shannon’s Theorem)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Inherent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Drawbacks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Cannot afford perfect security 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25946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&gt;&gt; Perfect Security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305966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&gt;&gt; Relaxing Perfect Security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358579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Make the adversary bounded/efficient/polynomial time 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Allow the break with some small/negligible probability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Are they necessary?</a:t>
            </a:r>
          </a:p>
        </p:txBody>
      </p:sp>
      <p:sp>
        <p:nvSpPr>
          <p:cNvPr id="3" name="Right Brace 2"/>
          <p:cNvSpPr/>
          <p:nvPr/>
        </p:nvSpPr>
        <p:spPr>
          <a:xfrm>
            <a:off x="6804248" y="3645024"/>
            <a:ext cx="360040" cy="6480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49717" y="3647478"/>
            <a:ext cx="1986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Computational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7912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9" grpId="0"/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44624"/>
            <a:ext cx="8496944" cy="9361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Equivalent Formulation of </a:t>
            </a:r>
            <a:r>
              <a:rPr lang="en-US" sz="3000" kern="0" dirty="0" err="1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Ind</a:t>
            </a: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Definition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074" y="1512098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1548225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822902" y="105273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 =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(Gen, Enc, Dec), 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</a:rPr>
              <a:t>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2420888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583578" y="2564904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567390" y="1772816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949966" y="1412775"/>
            <a:ext cx="2702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, 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      , |m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| = |m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759024" y="1722294"/>
            <a:ext cx="32577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(freedom to choose any pair)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73008" y="3018439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Gen(1</a:t>
              </a:r>
              <a:r>
                <a:rPr lang="en-US" sz="1600" baseline="30000" dirty="0" smtClean="0">
                  <a:latin typeface="Chalkboard" charset="0"/>
                  <a:ea typeface="Chalkboard" charset="0"/>
                  <a:cs typeface="Chalkboard" charset="0"/>
                </a:rPr>
                <a:t>n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8100392" y="2636912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8230343" y="2492422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908720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9"/>
          <p:cNvGrpSpPr/>
          <p:nvPr/>
        </p:nvGrpSpPr>
        <p:grpSpPr>
          <a:xfrm>
            <a:off x="7470210" y="1268760"/>
            <a:ext cx="1206246" cy="496249"/>
            <a:chOff x="7267392" y="1515234"/>
            <a:chExt cx="1359768" cy="905654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567390" y="239425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469121" y="206084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c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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Enc</a:t>
            </a:r>
            <a:r>
              <a:rPr lang="en-US" sz="16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m</a:t>
            </a:r>
            <a:r>
              <a:rPr lang="en-US" sz="16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b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631268" y="2749363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788511" y="2442374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b’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123728" y="2759442"/>
            <a:ext cx="4757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(Attacker’s guess about encrypted message)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3347864" y="3162454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" name="Group 66"/>
          <p:cNvGrpSpPr/>
          <p:nvPr/>
        </p:nvGrpSpPr>
        <p:grpSpPr>
          <a:xfrm>
            <a:off x="2375756" y="3160125"/>
            <a:ext cx="1213683" cy="479995"/>
            <a:chOff x="7452320" y="1544899"/>
            <a:chExt cx="1368152" cy="875989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591816" y="3573016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" name="Group 70"/>
          <p:cNvGrpSpPr/>
          <p:nvPr/>
        </p:nvGrpSpPr>
        <p:grpSpPr>
          <a:xfrm>
            <a:off x="4739244" y="3362285"/>
            <a:ext cx="1343522" cy="338554"/>
            <a:chOff x="6948264" y="1761446"/>
            <a:chExt cx="1514516" cy="617861"/>
          </a:xfrm>
        </p:grpSpPr>
        <p:cxnSp>
          <p:nvCxnSpPr>
            <p:cNvPr id="72" name="Straight Connector 71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488360" y="3501008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51520" y="2780928"/>
            <a:ext cx="2007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Run time: Poly(n)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19944" y="1103258"/>
            <a:ext cx="1503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Attacker A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-2556792" y="3819238"/>
            <a:ext cx="9145016" cy="977914"/>
            <a:chOff x="251520" y="5013176"/>
            <a:chExt cx="9145016" cy="977914"/>
          </a:xfrm>
        </p:grpSpPr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8028384" y="5221649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½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+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negl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78" name="Group 83"/>
            <p:cNvGrpSpPr/>
            <p:nvPr/>
          </p:nvGrpSpPr>
          <p:grpSpPr>
            <a:xfrm>
              <a:off x="251520" y="5013176"/>
              <a:ext cx="8424936" cy="792088"/>
              <a:chOff x="251520" y="5013176"/>
              <a:chExt cx="8424936" cy="792088"/>
            </a:xfrm>
          </p:grpSpPr>
          <p:grpSp>
            <p:nvGrpSpPr>
              <p:cNvPr id="79" name="Group 81"/>
              <p:cNvGrpSpPr/>
              <p:nvPr/>
            </p:nvGrpSpPr>
            <p:grpSpPr>
              <a:xfrm>
                <a:off x="251520" y="5013176"/>
                <a:ext cx="8424936" cy="792088"/>
                <a:chOff x="251520" y="4869160"/>
                <a:chExt cx="8424936" cy="792088"/>
              </a:xfrm>
            </p:grpSpPr>
            <p:sp>
              <p:nvSpPr>
                <p:cNvPr id="8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51520" y="5135706"/>
                  <a:ext cx="842493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endParaRPr lang="en-US" sz="2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8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grpSp>
              <p:nvGrpSpPr>
                <p:cNvPr id="83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87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7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PrivK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9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A, 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9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coa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</p:grpSp>
              <p:sp>
                <p:nvSpPr>
                  <p:cNvPr id="8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halkboard" charset="0"/>
                        <a:ea typeface="Chalkboard" charset="0"/>
                        <a:cs typeface="Chalkboard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  <p:sp>
                <p:nvSpPr>
                  <p:cNvPr id="96" name="Double Bracket 95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</p:grpSp>
          </p:grpSp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251520" y="4746630"/>
            <a:ext cx="885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Intuition behind the definition ?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323528" y="5085184"/>
            <a:ext cx="885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   &gt;&gt; Attacker should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behave in the same way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irrespective of 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or 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539552" y="5589240"/>
            <a:ext cx="8280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&gt;&gt; What does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same behavior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mean ? --- Attacker just outputs a bit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467544" y="6093296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&gt;&gt; Same behavior means that attacker  outputs 1  </a:t>
            </a:r>
            <a:r>
              <a:rPr lang="en-US" sz="160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with almost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the same probability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in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each case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(irrespective of whether it sees an encryption of 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or 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6512" y="46531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6588224" y="1052736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Challenger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79512" y="5259398"/>
            <a:ext cx="8784976" cy="136583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2811126"/>
            <a:ext cx="8784976" cy="136583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-27384"/>
            <a:ext cx="8496944" cy="9361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Equivalent Formulation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0" name="Group 81"/>
          <p:cNvGrpSpPr/>
          <p:nvPr/>
        </p:nvGrpSpPr>
        <p:grpSpPr>
          <a:xfrm>
            <a:off x="-828600" y="692696"/>
            <a:ext cx="9073008" cy="770602"/>
            <a:chOff x="251520" y="4869160"/>
            <a:chExt cx="9073008" cy="770602"/>
          </a:xfrm>
        </p:grpSpPr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251520" y="5135706"/>
              <a:ext cx="84249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12" name="Group 54"/>
            <p:cNvGrpSpPr/>
            <p:nvPr/>
          </p:nvGrpSpPr>
          <p:grpSpPr>
            <a:xfrm>
              <a:off x="1340024" y="4869160"/>
              <a:ext cx="7984504" cy="770602"/>
              <a:chOff x="-3908176" y="5013176"/>
              <a:chExt cx="7984504" cy="770602"/>
            </a:xfrm>
          </p:grpSpPr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-3908176" y="5229200"/>
                <a:ext cx="798450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PrivK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     (n, b) : the experiment with </a:t>
                </a:r>
                <a:r>
                  <a:rPr lang="en-US" sz="1600" dirty="0" err="1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m</a:t>
                </a:r>
                <a:r>
                  <a:rPr lang="en-US" sz="1600" baseline="-25000" dirty="0" err="1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b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selected by challenger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98" name="Text Box 7"/>
              <p:cNvSpPr txBox="1">
                <a:spLocks noChangeArrowheads="1"/>
              </p:cNvSpPr>
              <p:nvPr/>
            </p:nvSpPr>
            <p:spPr bwMode="auto">
              <a:xfrm>
                <a:off x="-3476128" y="5445224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A,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99" name="Text Box 7"/>
              <p:cNvSpPr txBox="1">
                <a:spLocks noChangeArrowheads="1"/>
              </p:cNvSpPr>
              <p:nvPr/>
            </p:nvSpPr>
            <p:spPr bwMode="auto">
              <a:xfrm>
                <a:off x="-3484512" y="501317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smtClean="0">
                    <a:latin typeface="Chalkboard" charset="0"/>
                    <a:ea typeface="Chalkboard" charset="0"/>
                    <a:cs typeface="Chalkboard" charset="0"/>
                  </a:rPr>
                  <a:t>coa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-108520" y="1578278"/>
            <a:ext cx="8424936" cy="821124"/>
            <a:chOff x="179512" y="5178678"/>
            <a:chExt cx="8424936" cy="821124"/>
          </a:xfrm>
        </p:grpSpPr>
        <p:grpSp>
          <p:nvGrpSpPr>
            <p:cNvPr id="59" name="Group 81"/>
            <p:cNvGrpSpPr/>
            <p:nvPr/>
          </p:nvGrpSpPr>
          <p:grpSpPr>
            <a:xfrm>
              <a:off x="179512" y="5178678"/>
              <a:ext cx="8424936" cy="770602"/>
              <a:chOff x="251520" y="4869160"/>
              <a:chExt cx="8424936" cy="770602"/>
            </a:xfrm>
          </p:grpSpPr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251520" y="5135706"/>
                <a:ext cx="84249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endParaRPr lang="en-US" sz="2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grpSp>
            <p:nvGrpSpPr>
              <p:cNvPr id="67" name="Group 54"/>
              <p:cNvGrpSpPr/>
              <p:nvPr/>
            </p:nvGrpSpPr>
            <p:grpSpPr>
              <a:xfrm>
                <a:off x="539552" y="4869160"/>
                <a:ext cx="7416824" cy="770602"/>
                <a:chOff x="-4708648" y="5013176"/>
                <a:chExt cx="7416824" cy="770602"/>
              </a:xfrm>
            </p:grpSpPr>
            <p:sp>
              <p:nvSpPr>
                <p:cNvPr id="7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4708648" y="5229200"/>
                  <a:ext cx="741682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</a:rPr>
                    <a:t>Output(</a:t>
                  </a: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</a:rPr>
                    <a:t>PrivK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</a:rPr>
                    <a:t>     (n, b)) : 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 charset="0"/>
                      <a:ea typeface="Chalkboard" charset="0"/>
                      <a:cs typeface="Chalkboard" charset="0"/>
                    </a:rPr>
                    <a:t>output bit of the attacker 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</a:rPr>
                    <a:t>during 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7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3556520" y="5445224"/>
                  <a:ext cx="6396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</a:rPr>
                    <a:t>A, 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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7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3556520" y="5013176"/>
                  <a:ext cx="63148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</a:rPr>
                    <a:t>coa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</p:grpSp>
        <p:grpSp>
          <p:nvGrpSpPr>
            <p:cNvPr id="84" name="Group 83"/>
            <p:cNvGrpSpPr/>
            <p:nvPr/>
          </p:nvGrpSpPr>
          <p:grpSpPr>
            <a:xfrm>
              <a:off x="5292080" y="5250686"/>
              <a:ext cx="2448272" cy="749116"/>
              <a:chOff x="2627784" y="5848236"/>
              <a:chExt cx="2448272" cy="749116"/>
            </a:xfrm>
          </p:grpSpPr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27784" y="6042774"/>
                <a:ext cx="24482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           </a:t>
                </a: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PrivK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     (n, b))  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3779912" y="6258798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A,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3779912" y="584823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coa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179512" y="2811126"/>
            <a:ext cx="896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 = (Gen, Enc, Dec) is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coa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-secure if for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every PPT adversary A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there is a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negligible function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such that :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539552" y="5136868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en-US" sz="2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04" name="Group 54"/>
          <p:cNvGrpSpPr/>
          <p:nvPr/>
        </p:nvGrpSpPr>
        <p:grpSpPr>
          <a:xfrm>
            <a:off x="971600" y="3387190"/>
            <a:ext cx="3096344" cy="770602"/>
            <a:chOff x="-4708648" y="5013176"/>
            <a:chExt cx="3096344" cy="770602"/>
          </a:xfrm>
        </p:grpSpPr>
        <p:sp>
          <p:nvSpPr>
            <p:cNvPr id="105" name="Text Box 7"/>
            <p:cNvSpPr txBox="1">
              <a:spLocks noChangeArrowheads="1"/>
            </p:cNvSpPr>
            <p:nvPr/>
          </p:nvSpPr>
          <p:spPr bwMode="auto">
            <a:xfrm>
              <a:off x="-4708648" y="5229200"/>
              <a:ext cx="30963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Pr[Output(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</a:rPr>
                <a:t>PrivK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  (n, 0)) = 1]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06" name="Text Box 7"/>
            <p:cNvSpPr txBox="1">
              <a:spLocks noChangeArrowheads="1"/>
            </p:cNvSpPr>
            <p:nvPr/>
          </p:nvSpPr>
          <p:spPr bwMode="auto">
            <a:xfrm>
              <a:off x="-3268488" y="5445224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A,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07" name="Text Box 7"/>
            <p:cNvSpPr txBox="1">
              <a:spLocks noChangeArrowheads="1"/>
            </p:cNvSpPr>
            <p:nvPr/>
          </p:nvSpPr>
          <p:spPr bwMode="auto">
            <a:xfrm>
              <a:off x="-3268488" y="5013176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coa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8" name="Group 54"/>
          <p:cNvGrpSpPr/>
          <p:nvPr/>
        </p:nvGrpSpPr>
        <p:grpSpPr>
          <a:xfrm>
            <a:off x="4139952" y="3387190"/>
            <a:ext cx="3096344" cy="770602"/>
            <a:chOff x="-4708648" y="5013176"/>
            <a:chExt cx="3096344" cy="770602"/>
          </a:xfrm>
        </p:grpSpPr>
        <p:sp>
          <p:nvSpPr>
            <p:cNvPr id="109" name="Text Box 7"/>
            <p:cNvSpPr txBox="1">
              <a:spLocks noChangeArrowheads="1"/>
            </p:cNvSpPr>
            <p:nvPr/>
          </p:nvSpPr>
          <p:spPr bwMode="auto">
            <a:xfrm>
              <a:off x="-4708648" y="5229200"/>
              <a:ext cx="30963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Pr[Output(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</a:rPr>
                <a:t>PrivK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  (n, 1)) = 1]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-3260104" y="5445224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A,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1" name="Text Box 7"/>
            <p:cNvSpPr txBox="1">
              <a:spLocks noChangeArrowheads="1"/>
            </p:cNvSpPr>
            <p:nvPr/>
          </p:nvSpPr>
          <p:spPr bwMode="auto">
            <a:xfrm>
              <a:off x="-3268488" y="5013176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coa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3923928" y="3541658"/>
            <a:ext cx="360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  <a:endParaRPr lang="en-US" sz="2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755576" y="3490556"/>
            <a:ext cx="43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28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6948264" y="3509720"/>
            <a:ext cx="43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28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7164288" y="3613666"/>
            <a:ext cx="1215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179512" y="5331406"/>
            <a:ext cx="896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 = (Gen, Enc, Dec) is </a:t>
            </a:r>
            <a:r>
              <a:rPr lang="en-US" sz="16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coa</a:t>
            </a: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-secure if for every PPT adversary A, there is a negligible function </a:t>
            </a:r>
            <a:r>
              <a:rPr lang="en-US" sz="16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such that :</a:t>
            </a:r>
            <a:endParaRPr lang="en-US" sz="1600" dirty="0" smtClean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2339752" y="5763454"/>
            <a:ext cx="3598148" cy="977914"/>
            <a:chOff x="5588496" y="5013176"/>
            <a:chExt cx="3808040" cy="977914"/>
          </a:xfrm>
        </p:grpSpPr>
        <p:sp>
          <p:nvSpPr>
            <p:cNvPr id="118" name="Text Box 7"/>
            <p:cNvSpPr txBox="1">
              <a:spLocks noChangeArrowheads="1"/>
            </p:cNvSpPr>
            <p:nvPr/>
          </p:nvSpPr>
          <p:spPr bwMode="auto">
            <a:xfrm>
              <a:off x="8028384" y="5221649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8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½</a:t>
              </a:r>
              <a:r>
                <a:rPr lang="en-US" sz="1600" dirty="0" smtClean="0">
                  <a:solidFill>
                    <a:srgbClr val="008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+ </a:t>
              </a:r>
              <a:r>
                <a:rPr lang="en-US" sz="1600" dirty="0" err="1" smtClean="0">
                  <a:solidFill>
                    <a:srgbClr val="008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negl</a:t>
              </a:r>
              <a:r>
                <a:rPr lang="en-US" sz="1600" dirty="0" smtClean="0">
                  <a:solidFill>
                    <a:srgbClr val="008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119" name="Group 83"/>
            <p:cNvGrpSpPr/>
            <p:nvPr/>
          </p:nvGrpSpPr>
          <p:grpSpPr>
            <a:xfrm>
              <a:off x="5588496" y="5013176"/>
              <a:ext cx="2799928" cy="792088"/>
              <a:chOff x="5588496" y="5013176"/>
              <a:chExt cx="2799928" cy="792088"/>
            </a:xfrm>
          </p:grpSpPr>
          <p:grpSp>
            <p:nvGrpSpPr>
              <p:cNvPr id="120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12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rgbClr val="008000"/>
                      </a:solidFill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8000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grpSp>
              <p:nvGrpSpPr>
                <p:cNvPr id="124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125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12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solidFill>
                            <a:srgbClr val="008000"/>
                          </a:solidFill>
                          <a:latin typeface="Chalkboard" charset="0"/>
                          <a:ea typeface="Chalkboard" charset="0"/>
                          <a:cs typeface="Chalkboard" charset="0"/>
                        </a:rPr>
                        <a:t>PrivK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halkboard" charset="0"/>
                          <a:ea typeface="Chalkboard" charset="0"/>
                          <a:cs typeface="Chalkboard" charset="0"/>
                        </a:rPr>
                        <a:t>     (n)</a:t>
                      </a:r>
                    </a:p>
                  </p:txBody>
                </p:sp>
                <p:sp>
                  <p:nvSpPr>
                    <p:cNvPr id="12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halkboard" charset="0"/>
                          <a:ea typeface="Chalkboard" charset="0"/>
                          <a:cs typeface="Chalkboard" charset="0"/>
                        </a:rPr>
                        <a:t>A,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halkboard" charset="0"/>
                          <a:ea typeface="Chalkboard" charset="0"/>
                          <a:cs typeface="Chalkboard" charset="0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8000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130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solidFill>
                            <a:srgbClr val="008000"/>
                          </a:solidFill>
                          <a:latin typeface="Chalkboard" charset="0"/>
                          <a:ea typeface="Chalkboard" charset="0"/>
                          <a:cs typeface="Chalkboard" charset="0"/>
                        </a:rPr>
                        <a:t>coa</a:t>
                      </a:r>
                      <a:endParaRPr lang="en-US" sz="1600" dirty="0" smtClean="0">
                        <a:solidFill>
                          <a:srgbClr val="008000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</p:grpSp>
              <p:sp>
                <p:nvSpPr>
                  <p:cNvPr id="1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olidFill>
                          <a:srgbClr val="008000"/>
                        </a:solidFill>
                        <a:latin typeface="Chalkboard" charset="0"/>
                        <a:ea typeface="Chalkboard" charset="0"/>
                        <a:cs typeface="Chalkboard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8000"/>
                      </a:solidFill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  <p:sp>
                <p:nvSpPr>
                  <p:cNvPr id="127" name="Double Bracket 126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rgbClr val="008000"/>
                      </a:solidFill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</p:grpSp>
          </p:grpSp>
          <p:sp>
            <p:nvSpPr>
              <p:cNvPr id="121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008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8000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cxnSp>
        <p:nvCxnSpPr>
          <p:cNvPr id="131" name="Straight Connector 130"/>
          <p:cNvCxnSpPr/>
          <p:nvPr/>
        </p:nvCxnSpPr>
        <p:spPr>
          <a:xfrm>
            <a:off x="3779912" y="4395302"/>
            <a:ext cx="1" cy="648072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283968" y="4395302"/>
            <a:ext cx="1" cy="64807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8024" y="4521605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5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 animBg="1"/>
      <p:bldP spid="87" grpId="0"/>
      <p:bldP spid="112" grpId="0"/>
      <p:bldP spid="113" grpId="0"/>
      <p:bldP spid="114" grpId="0"/>
      <p:bldP spid="115" grpId="0"/>
      <p:bldP spid="116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Assumptions for  </a:t>
            </a:r>
            <a:r>
              <a:rPr lang="en-US" sz="3200" kern="0" dirty="0" err="1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-Secure SKEs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179512" y="2132856"/>
            <a:ext cx="8856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Let’s go OTP style: key will be used to pad/mask the message  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755576" y="2996952"/>
            <a:ext cx="8316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Pad = f(key) and the function is length-expanding ??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7504" y="980728"/>
            <a:ext cx="5904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Recall the promises of computational security? 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4801" y="1331476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Shorter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key for big message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84801" y="169151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- Key Reuse</a:t>
            </a:r>
            <a:endParaRPr lang="en-US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92088" y="3419708"/>
            <a:ext cx="8316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For perfect security the pad needed to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  <a:sym typeface="Symbol"/>
              </a:rPr>
              <a:t>be truly random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92088" y="3861048"/>
            <a:ext cx="8316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For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computational security, 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enough if the pad 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‘looks’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random to a PPT adversary but actually not.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496" y="4581128"/>
            <a:ext cx="9036496" cy="21602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627784" y="4653136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     </a:t>
            </a:r>
            <a:r>
              <a:rPr lang="en-US" sz="2000" dirty="0" smtClean="0">
                <a:latin typeface="Brush Script MT" charset="0"/>
                <a:ea typeface="Brush Script MT" charset="0"/>
                <a:cs typeface="Brush Script MT" charset="0"/>
              </a:rPr>
              <a:t>M = K = C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= 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</a:rPr>
              <a:t>l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2000" b="1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77384" y="5906892"/>
            <a:ext cx="998272" cy="432048"/>
            <a:chOff x="981440" y="2564904"/>
            <a:chExt cx="998272" cy="432048"/>
          </a:xfrm>
        </p:grpSpPr>
        <p:sp>
          <p:nvSpPr>
            <p:cNvPr id="24" name="Rectangle 23"/>
            <p:cNvSpPr/>
            <p:nvPr/>
          </p:nvSpPr>
          <p:spPr>
            <a:xfrm>
              <a:off x="981440" y="2564904"/>
              <a:ext cx="914400" cy="43204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1124000" y="2567222"/>
              <a:ext cx="855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Gen</a:t>
              </a:r>
              <a:endParaRPr lang="en-US" sz="2000" b="1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6" name="Group 35"/>
          <p:cNvGrpSpPr/>
          <p:nvPr/>
        </p:nvGrpSpPr>
        <p:grpSpPr>
          <a:xfrm>
            <a:off x="1403648" y="5826750"/>
            <a:ext cx="1224136" cy="338554"/>
            <a:chOff x="455675" y="4399360"/>
            <a:chExt cx="1224136" cy="338554"/>
          </a:xfrm>
        </p:grpSpPr>
        <p:cxnSp>
          <p:nvCxnSpPr>
            <p:cNvPr id="27" name="Straight Arrow Connector 26"/>
            <p:cNvCxnSpPr/>
            <p:nvPr/>
          </p:nvCxnSpPr>
          <p:spPr>
            <a:xfrm rot="16200000">
              <a:off x="823392" y="4360912"/>
              <a:ext cx="0" cy="7284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55675" y="4399360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</a:t>
              </a:r>
              <a:r>
                <a:rPr lang="en-US" sz="16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R </a:t>
              </a:r>
              <a:r>
                <a:rPr lang="en-US" sz="1600" dirty="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K</a:t>
              </a:r>
              <a:endParaRPr lang="en-US" sz="1600" baseline="-25000" dirty="0" smtClean="0">
                <a:solidFill>
                  <a:srgbClr val="0000FF"/>
                </a:solidFill>
                <a:latin typeface="Brush Script MT" charset="0"/>
                <a:ea typeface="Brush Script MT" charset="0"/>
                <a:cs typeface="Brush Script MT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71800" y="5826750"/>
            <a:ext cx="1080120" cy="338554"/>
            <a:chOff x="395536" y="4348587"/>
            <a:chExt cx="1080120" cy="338554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395536" y="4687141"/>
              <a:ext cx="10081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395536" y="4348587"/>
              <a:ext cx="10801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m </a:t>
              </a: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 </a:t>
              </a:r>
              <a:r>
                <a:rPr lang="en-US" sz="160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2" name="Group 35"/>
          <p:cNvGrpSpPr/>
          <p:nvPr/>
        </p:nvGrpSpPr>
        <p:grpSpPr>
          <a:xfrm rot="5400000">
            <a:off x="4308101" y="5061051"/>
            <a:ext cx="563293" cy="755576"/>
            <a:chOff x="624332" y="3969572"/>
            <a:chExt cx="563293" cy="755576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 rot="16200000">
              <a:off x="415821" y="4178083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5" name="Group 46"/>
          <p:cNvGrpSpPr/>
          <p:nvPr/>
        </p:nvGrpSpPr>
        <p:grpSpPr>
          <a:xfrm>
            <a:off x="4896543" y="5826750"/>
            <a:ext cx="827585" cy="338554"/>
            <a:chOff x="864095" y="4390978"/>
            <a:chExt cx="827585" cy="338554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971600" y="4725145"/>
              <a:ext cx="666328" cy="43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64095" y="4390978"/>
              <a:ext cx="8275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   c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15408" y="5733255"/>
            <a:ext cx="1332655" cy="893713"/>
            <a:chOff x="1542158" y="4367579"/>
            <a:chExt cx="797594" cy="504056"/>
          </a:xfrm>
        </p:grpSpPr>
        <p:sp>
          <p:nvSpPr>
            <p:cNvPr id="39" name="Rectangle 38"/>
            <p:cNvSpPr/>
            <p:nvPr/>
          </p:nvSpPr>
          <p:spPr>
            <a:xfrm>
              <a:off x="1547664" y="4367579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1542158" y="4368889"/>
              <a:ext cx="797594" cy="486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</a:t>
              </a:r>
              <a:r>
                <a:rPr lang="en-US" sz="2000" dirty="0" err="1" smtClean="0">
                  <a:latin typeface="Chalkboard" charset="0"/>
                  <a:ea typeface="Chalkboard" charset="0"/>
                  <a:cs typeface="Chalkboard" charset="0"/>
                </a:rPr>
                <a:t>Enc</a:t>
              </a:r>
              <a:endParaRPr lang="en-US" sz="2000" dirty="0">
                <a:latin typeface="Chalkboard" charset="0"/>
                <a:ea typeface="Chalkboard" charset="0"/>
                <a:cs typeface="Chalkboard" charset="0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: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= </a:t>
              </a:r>
              <a:r>
                <a:rPr lang="en-US" sz="20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mk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41" name="Group 35"/>
          <p:cNvGrpSpPr/>
          <p:nvPr/>
        </p:nvGrpSpPr>
        <p:grpSpPr>
          <a:xfrm rot="5400000">
            <a:off x="7467124" y="4938229"/>
            <a:ext cx="605682" cy="755576"/>
            <a:chOff x="581943" y="4005066"/>
            <a:chExt cx="605682" cy="755576"/>
          </a:xfrm>
        </p:grpSpPr>
        <p:cxnSp>
          <p:nvCxnSpPr>
            <p:cNvPr id="42" name="Straight Arrow Connector 41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 rot="16200000">
              <a:off x="373432" y="4213577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034419" y="5618857"/>
            <a:ext cx="1581893" cy="1003725"/>
            <a:chOff x="1547664" y="4365104"/>
            <a:chExt cx="995550" cy="504056"/>
          </a:xfrm>
        </p:grpSpPr>
        <p:sp>
          <p:nvSpPr>
            <p:cNvPr id="45" name="Rectangle 44"/>
            <p:cNvSpPr/>
            <p:nvPr/>
          </p:nvSpPr>
          <p:spPr>
            <a:xfrm>
              <a:off x="1547664" y="4365104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1550294" y="4407495"/>
              <a:ext cx="992920" cy="40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 Dec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m: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= </a:t>
              </a:r>
              <a:r>
                <a:rPr lang="en-US" sz="20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ck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240048" y="5826750"/>
            <a:ext cx="7555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endParaRPr lang="en-US" sz="1600" dirty="0" smtClean="0">
              <a:solidFill>
                <a:srgbClr val="0000FF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>
            <a:off x="6667904" y="5801072"/>
            <a:ext cx="0" cy="7284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6"/>
          <p:cNvGrpSpPr/>
          <p:nvPr/>
        </p:nvGrpSpPr>
        <p:grpSpPr>
          <a:xfrm>
            <a:off x="7968240" y="5826750"/>
            <a:ext cx="852232" cy="338554"/>
            <a:chOff x="744723" y="4120044"/>
            <a:chExt cx="852232" cy="338554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960747" y="4445496"/>
              <a:ext cx="432048" cy="20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744723" y="4120044"/>
              <a:ext cx="8522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755576" y="2564904"/>
            <a:ext cx="34991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The pad can’t be just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  <a:sym typeface="Symbol"/>
              </a:rPr>
              <a:t>the key  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796136" y="332656"/>
            <a:ext cx="3011666" cy="3556613"/>
            <a:chOff x="10116406" y="2545359"/>
            <a:chExt cx="1631088" cy="238729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6" name="Oval 55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 rot="21225297">
              <a:off x="10155723" y="3323319"/>
              <a:ext cx="1591771" cy="1053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radley Hand" charset="0"/>
                  <a:ea typeface="Bradley Hand" charset="0"/>
                  <a:cs typeface="Bradley Hand" charset="0"/>
                </a:rPr>
                <a:t>A suggestion: Try to BE good  rather than  trying to pretend to be good. </a:t>
              </a:r>
              <a:endParaRPr lang="en-US" sz="2400" dirty="0"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60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3" grpId="0"/>
      <p:bldP spid="14" grpId="0"/>
      <p:bldP spid="3" grpId="0"/>
      <p:bldP spid="18" grpId="0"/>
      <p:bldP spid="15" grpId="0"/>
      <p:bldP spid="19" grpId="0"/>
      <p:bldP spid="21" grpId="0" animBg="1"/>
      <p:bldP spid="22" grpId="0"/>
      <p:bldP spid="47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Assumptions for  </a:t>
            </a:r>
            <a:r>
              <a:rPr lang="en-US" sz="3200" kern="0" dirty="0" err="1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-Secure SKEs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107504" y="2605974"/>
            <a:ext cx="41764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M. Blum, S.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Micali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. How to Generate Cryptographically strong sequences of pseudo-random bits. SIAM Journal of Computing,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3(4), 850-864, 1984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249317"/>
            <a:ext cx="1440160" cy="13681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256584" y="2709818"/>
            <a:ext cx="3923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A. C.-C. Yao. Theory and Applications of Trapdoor Functions. FOCS, 80-91, 1982.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230591"/>
            <a:ext cx="1440160" cy="13681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696" y="1249317"/>
            <a:ext cx="1616968" cy="13921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03648" y="4326195"/>
            <a:ext cx="6696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Pseudorandom Generators (PRGs): Tool to cheat the PPT adversaries</a:t>
            </a:r>
            <a:endParaRPr lang="en-US" sz="2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6" grpId="0"/>
      <p:bldP spid="17" grpId="0"/>
      <p:bldP spid="1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426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23928" y="1412776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Scribe?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3528" y="899428"/>
            <a:ext cx="5112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It’s a property of a probability distribution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Pseudorandomness</a:t>
            </a:r>
            <a:endParaRPr lang="en-US" sz="38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483768" y="1357898"/>
            <a:ext cx="4528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latin typeface="Chalkboard" charset="0"/>
                <a:ea typeface="Chalkboard" charset="0"/>
                <a:cs typeface="Chalkboard" charset="0"/>
              </a:rPr>
              <a:t>{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Set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of all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binary strings of length l </a:t>
            </a:r>
            <a:r>
              <a:rPr lang="en-US" sz="280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496" y="2420888"/>
            <a:ext cx="4608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G: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 prob. Dist. =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{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Set of probabilities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20072" y="2401724"/>
            <a:ext cx="3923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U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: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U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niform probability Distribution 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7504" y="5941149"/>
            <a:ext cx="885698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is pseudorandom if a string drawn according to G is indistinguishable from a string drawn according to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U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to a PPT distinguisher 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48064" y="4221087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940702" y="480090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w</a:t>
            </a:r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3131840" y="3284984"/>
            <a:ext cx="2664296" cy="900390"/>
          </a:xfrm>
          <a:prstGeom prst="trapezoi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0533" y="4653135"/>
            <a:ext cx="864096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3699520" y="4221087"/>
            <a:ext cx="8384" cy="611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2719363" y="4757836"/>
            <a:ext cx="1525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Give me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</a:rPr>
              <a:t>a string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297693" y="3501007"/>
            <a:ext cx="235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Sampler for G and U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7504" y="3068960"/>
            <a:ext cx="2733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 string drawn according to </a:t>
            </a:r>
            <a:r>
              <a:rPr lang="en-US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G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is called pseudorandom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28184" y="2996952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 string drawn according to </a:t>
            </a:r>
            <a:r>
              <a:rPr lang="en-US" dirty="0" smtClean="0">
                <a:solidFill>
                  <a:srgbClr val="0000FF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is called random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5" grpId="0"/>
      <p:bldP spid="6" grpId="0" animBg="1"/>
      <p:bldP spid="21" grpId="0"/>
      <p:bldP spid="8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Today’s Goal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298" y="4366845"/>
            <a:ext cx="8361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Paradigm I-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Semantic Security for SKE- computational analogue of Shannon’s perfect security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1115452"/>
            <a:ext cx="3740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Both relaxations are necessary.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3661404"/>
            <a:ext cx="8392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Will make ‘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polynomially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bounded/efficient’ and ‘small/negligible prob.’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precise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5536" y="1619508"/>
            <a:ext cx="451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Computational/Cryptographic Security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135" y="5086925"/>
            <a:ext cx="8351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Paradigm II-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Indistinguishability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-based Security for SKE – computational analogue of game/experiment based security definition of perfect security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4135" y="5867980"/>
            <a:ext cx="8351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Look for assumptions needed for construction and construct a scheme 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987824" y="2082334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Impossible to break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27784" y="2874422"/>
            <a:ext cx="3505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Infeasible to break with high prob</a:t>
            </a:r>
            <a:r>
              <a:rPr lang="en-US" sz="160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.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95936" y="2492896"/>
            <a:ext cx="0" cy="326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7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15" grpId="0"/>
      <p:bldP spid="17" grpId="0"/>
      <p:bldP spid="19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6512" y="107340"/>
            <a:ext cx="9144000" cy="6573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Necessity of relaxed Threat Model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16024" y="908720"/>
            <a:ext cx="88475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- Assume a SKE that allows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many messages to be </a:t>
            </a:r>
            <a:r>
              <a:rPr lang="en-US" sz="2000" dirty="0" smtClean="0">
                <a:latin typeface="Chalkboard"/>
              </a:rPr>
              <a:t>encrypted using a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single short key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7504" y="1628800"/>
            <a:ext cx="9036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halkboard"/>
              </a:rPr>
              <a:t> </a:t>
            </a:r>
            <a:r>
              <a:rPr lang="en-US" sz="2000" dirty="0" smtClean="0">
                <a:latin typeface="Chalkboard"/>
              </a:rPr>
              <a:t>- Allow the adversary to be unbounded powerful in contrast to bounded </a:t>
            </a:r>
            <a:endParaRPr lang="en-US" sz="2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79512" y="2073042"/>
            <a:ext cx="9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- Assume the adversary </a:t>
            </a:r>
            <a:r>
              <a:rPr lang="en-US" sz="2000" dirty="0">
                <a:latin typeface="Chalkboard"/>
              </a:rPr>
              <a:t>knows many (m</a:t>
            </a:r>
            <a:r>
              <a:rPr lang="en-US" sz="2000" baseline="-25000" dirty="0">
                <a:latin typeface="Chalkboard"/>
              </a:rPr>
              <a:t>1</a:t>
            </a:r>
            <a:r>
              <a:rPr lang="en-US" sz="2000" dirty="0">
                <a:latin typeface="Chalkboard"/>
              </a:rPr>
              <a:t>, c</a:t>
            </a:r>
            <a:r>
              <a:rPr lang="en-US" sz="2000" baseline="-25000" dirty="0">
                <a:latin typeface="Chalkboard"/>
              </a:rPr>
              <a:t>1</a:t>
            </a:r>
            <a:r>
              <a:rPr lang="en-US" sz="2000" dirty="0">
                <a:latin typeface="Chalkboard"/>
              </a:rPr>
              <a:t>), (m</a:t>
            </a:r>
            <a:r>
              <a:rPr lang="en-US" sz="2000" baseline="-25000" dirty="0">
                <a:latin typeface="Chalkboard"/>
              </a:rPr>
              <a:t>2</a:t>
            </a:r>
            <a:r>
              <a:rPr lang="en-US" sz="2000" dirty="0">
                <a:latin typeface="Chalkboard"/>
              </a:rPr>
              <a:t>, c</a:t>
            </a:r>
            <a:r>
              <a:rPr lang="en-US" sz="2000" baseline="-25000" dirty="0">
                <a:latin typeface="Chalkboard"/>
              </a:rPr>
              <a:t>2</a:t>
            </a:r>
            <a:r>
              <a:rPr lang="en-US" sz="2000" dirty="0">
                <a:latin typeface="Chalkboard"/>
              </a:rPr>
              <a:t>), </a:t>
            </a:r>
            <a:r>
              <a:rPr lang="en-US" sz="2000" dirty="0" smtClean="0">
                <a:latin typeface="Chalkboard"/>
              </a:rPr>
              <a:t>…,(</a:t>
            </a:r>
            <a:r>
              <a:rPr lang="en-US" sz="2000" dirty="0" err="1">
                <a:latin typeface="Chalkboard"/>
              </a:rPr>
              <a:t>m</a:t>
            </a:r>
            <a:r>
              <a:rPr lang="en-US" sz="2000" baseline="-25000" dirty="0" err="1">
                <a:latin typeface="Chalkboard"/>
              </a:rPr>
              <a:t>t</a:t>
            </a:r>
            <a:r>
              <a:rPr lang="en-US" sz="2000" dirty="0">
                <a:latin typeface="Chalkboard"/>
              </a:rPr>
              <a:t>, </a:t>
            </a:r>
            <a:r>
              <a:rPr lang="en-US" sz="2000" dirty="0" err="1">
                <a:latin typeface="Chalkboard"/>
              </a:rPr>
              <a:t>c</a:t>
            </a:r>
            <a:r>
              <a:rPr lang="en-US" sz="2000" baseline="-25000" dirty="0" err="1">
                <a:latin typeface="Chalkboard"/>
              </a:rPr>
              <a:t>t</a:t>
            </a:r>
            <a:r>
              <a:rPr lang="en-US" sz="2000" dirty="0">
                <a:latin typeface="Chalkboard"/>
              </a:rPr>
              <a:t>): c</a:t>
            </a:r>
            <a:r>
              <a:rPr lang="en-US" sz="2000" baseline="-25000" dirty="0">
                <a:latin typeface="Chalkboard"/>
              </a:rPr>
              <a:t>i</a:t>
            </a:r>
            <a:r>
              <a:rPr lang="en-US" sz="2000" dirty="0">
                <a:latin typeface="Chalkboard"/>
              </a:rPr>
              <a:t> = </a:t>
            </a:r>
            <a:r>
              <a:rPr lang="en-US" sz="2000" dirty="0" err="1">
                <a:latin typeface="Chalkboard"/>
              </a:rPr>
              <a:t>Enc</a:t>
            </a:r>
            <a:r>
              <a:rPr lang="en-US" sz="2000" baseline="-25000" dirty="0" err="1">
                <a:latin typeface="Chalkboard"/>
              </a:rPr>
              <a:t>k</a:t>
            </a:r>
            <a:r>
              <a:rPr lang="en-US" sz="2000" dirty="0">
                <a:latin typeface="Chalkboard"/>
              </a:rPr>
              <a:t>(m</a:t>
            </a:r>
            <a:r>
              <a:rPr lang="en-US" sz="2000" baseline="-25000" dirty="0">
                <a:latin typeface="Chalkboard"/>
              </a:rPr>
              <a:t>i</a:t>
            </a:r>
            <a:r>
              <a:rPr lang="en-US" sz="2000" dirty="0" smtClean="0">
                <a:latin typeface="Chalkboard"/>
              </a:rPr>
              <a:t>) </a:t>
            </a:r>
            <a:endParaRPr lang="en-US" sz="2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16024" y="4643844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(m</a:t>
            </a:r>
            <a:r>
              <a:rPr lang="en-US" baseline="-25000" dirty="0" smtClean="0">
                <a:latin typeface="Chalkboard"/>
              </a:rPr>
              <a:t>1</a:t>
            </a:r>
            <a:r>
              <a:rPr lang="en-US" dirty="0" smtClean="0">
                <a:latin typeface="Chalkboard"/>
              </a:rPr>
              <a:t>, c</a:t>
            </a:r>
            <a:r>
              <a:rPr lang="en-US" baseline="-25000" dirty="0" smtClean="0">
                <a:latin typeface="Chalkboard"/>
              </a:rPr>
              <a:t>1</a:t>
            </a:r>
            <a:r>
              <a:rPr lang="en-US" dirty="0" smtClean="0">
                <a:latin typeface="Chalkboard"/>
              </a:rPr>
              <a:t>), (m</a:t>
            </a:r>
            <a:r>
              <a:rPr lang="en-US" baseline="-25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, c</a:t>
            </a:r>
            <a:r>
              <a:rPr lang="en-US" baseline="-25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), …,     (</a:t>
            </a:r>
            <a:r>
              <a:rPr lang="en-US" dirty="0" err="1" smtClean="0">
                <a:latin typeface="Chalkboard"/>
              </a:rPr>
              <a:t>m</a:t>
            </a:r>
            <a:r>
              <a:rPr lang="en-US" baseline="-25000" dirty="0" err="1" smtClean="0">
                <a:latin typeface="Chalkboard"/>
              </a:rPr>
              <a:t>t</a:t>
            </a:r>
            <a:r>
              <a:rPr lang="en-US" dirty="0" smtClean="0">
                <a:latin typeface="Chalkboard"/>
              </a:rPr>
              <a:t>, c</a:t>
            </a:r>
            <a:r>
              <a:rPr lang="en-US" baseline="-25000" dirty="0" smtClean="0">
                <a:latin typeface="Chalkboard"/>
              </a:rPr>
              <a:t>t</a:t>
            </a:r>
            <a:r>
              <a:rPr lang="en-US" dirty="0" smtClean="0">
                <a:latin typeface="Chalkboard"/>
              </a:rPr>
              <a:t>): </a:t>
            </a:r>
            <a:r>
              <a:rPr lang="en-US" dirty="0" err="1" smtClean="0">
                <a:latin typeface="Chalkboard"/>
              </a:rPr>
              <a:t>c</a:t>
            </a:r>
            <a:r>
              <a:rPr lang="en-US" baseline="-25000" dirty="0" err="1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 = </a:t>
            </a:r>
            <a:r>
              <a:rPr lang="en-US" dirty="0" err="1" smtClean="0">
                <a:latin typeface="Chalkboard"/>
              </a:rPr>
              <a:t>Enc</a:t>
            </a:r>
            <a:r>
              <a:rPr lang="en-US" baseline="-25000" dirty="0" err="1" smtClean="0">
                <a:latin typeface="Chalkboard"/>
              </a:rPr>
              <a:t>k</a:t>
            </a:r>
            <a:r>
              <a:rPr lang="en-US" dirty="0" smtClean="0">
                <a:latin typeface="Chalkboard"/>
              </a:rPr>
              <a:t>(m</a:t>
            </a:r>
            <a:r>
              <a:rPr lang="en-US" baseline="-25000" dirty="0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)</a:t>
            </a:r>
            <a:endParaRPr lang="en-US" baseline="-25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192" y="364502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56"/>
          <p:cNvGrpSpPr/>
          <p:nvPr/>
        </p:nvGrpSpPr>
        <p:grpSpPr>
          <a:xfrm>
            <a:off x="4536504" y="3212976"/>
            <a:ext cx="864096" cy="1264836"/>
            <a:chOff x="4211960" y="1660108"/>
            <a:chExt cx="864096" cy="1264836"/>
          </a:xfrm>
        </p:grpSpPr>
        <p:grpSp>
          <p:nvGrpSpPr>
            <p:cNvPr id="58" name="Group 86"/>
            <p:cNvGrpSpPr/>
            <p:nvPr/>
          </p:nvGrpSpPr>
          <p:grpSpPr>
            <a:xfrm>
              <a:off x="4211960" y="1660108"/>
              <a:ext cx="864096" cy="1264836"/>
              <a:chOff x="6300192" y="1196752"/>
              <a:chExt cx="864096" cy="1512168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300192" y="1196752"/>
                <a:ext cx="864096" cy="151216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halkboard"/>
                </a:endParaRP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6524600" y="1239142"/>
                <a:ext cx="567680" cy="404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bg1"/>
                    </a:solidFill>
                    <a:latin typeface="Chalkboard"/>
                  </a:rPr>
                  <a:t>k</a:t>
                </a:r>
                <a:r>
                  <a:rPr lang="en-US" sz="1600" baseline="-25000" dirty="0" smtClean="0">
                    <a:solidFill>
                      <a:schemeClr val="bg1"/>
                    </a:solidFill>
                    <a:latin typeface="Chalkboard"/>
                  </a:rPr>
                  <a:t>1</a:t>
                </a:r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6516216" y="1671191"/>
                <a:ext cx="567680" cy="404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bg1"/>
                    </a:solidFill>
                    <a:latin typeface="Chalkboard"/>
                  </a:rPr>
                  <a:t>k</a:t>
                </a:r>
                <a:r>
                  <a:rPr lang="en-US" sz="1600" baseline="-25000" dirty="0" smtClean="0">
                    <a:solidFill>
                      <a:schemeClr val="bg1"/>
                    </a:solidFill>
                    <a:latin typeface="Chalkboard"/>
                  </a:rPr>
                  <a:t>2</a:t>
                </a:r>
              </a:p>
            </p:txBody>
          </p:sp>
        </p:grp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4427984" y="2442374"/>
              <a:ext cx="5676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bg1"/>
                  </a:solidFill>
                  <a:latin typeface="Chalkboard"/>
                </a:rPr>
                <a:t>k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Chalkboard"/>
                </a:rPr>
                <a:t>3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681768" y="3464053"/>
            <a:ext cx="2142768" cy="613019"/>
            <a:chOff x="2573248" y="3176021"/>
            <a:chExt cx="2142768" cy="613019"/>
          </a:xfrm>
        </p:grpSpPr>
        <p:cxnSp>
          <p:nvCxnSpPr>
            <p:cNvPr id="63" name="Straight Arrow Connector 62"/>
            <p:cNvCxnSpPr/>
            <p:nvPr/>
          </p:nvCxnSpPr>
          <p:spPr>
            <a:xfrm flipH="1">
              <a:off x="2573248" y="3182183"/>
              <a:ext cx="2142768" cy="6068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 rot="20698880">
              <a:off x="3275856" y="3176021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k ? 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736304" y="3694449"/>
            <a:ext cx="2088232" cy="526639"/>
            <a:chOff x="2627784" y="3406417"/>
            <a:chExt cx="2088232" cy="526639"/>
          </a:xfrm>
        </p:grpSpPr>
        <p:cxnSp>
          <p:nvCxnSpPr>
            <p:cNvPr id="66" name="Straight Arrow Connector 65"/>
            <p:cNvCxnSpPr/>
            <p:nvPr/>
          </p:nvCxnSpPr>
          <p:spPr>
            <a:xfrm flipH="1">
              <a:off x="2627784" y="3563068"/>
              <a:ext cx="2088232" cy="3699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20941804">
              <a:off x="3760612" y="3406417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k ? 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808312" y="3954542"/>
            <a:ext cx="2016224" cy="338554"/>
            <a:chOff x="2699792" y="3666510"/>
            <a:chExt cx="2016224" cy="338554"/>
          </a:xfrm>
        </p:grpSpPr>
        <p:cxnSp>
          <p:nvCxnSpPr>
            <p:cNvPr id="69" name="Straight Arrow Connector 68"/>
            <p:cNvCxnSpPr/>
            <p:nvPr/>
          </p:nvCxnSpPr>
          <p:spPr>
            <a:xfrm flipH="1">
              <a:off x="2699792" y="3933056"/>
              <a:ext cx="2016224" cy="5656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076328" y="3666510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k ? 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179512" y="2555612"/>
            <a:ext cx="881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 Decrypt each </a:t>
            </a:r>
            <a:r>
              <a:rPr lang="en-US" dirty="0" err="1" smtClean="0">
                <a:latin typeface="Chalkboard"/>
              </a:rPr>
              <a:t>ciphertext</a:t>
            </a:r>
            <a:r>
              <a:rPr lang="en-US" dirty="0" smtClean="0">
                <a:latin typeface="Chalkboard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with all possible keys </a:t>
            </a:r>
            <a:r>
              <a:rPr lang="en-US" dirty="0" smtClean="0">
                <a:latin typeface="Chalkboard"/>
              </a:rPr>
              <a:t>until it finds a matching key</a:t>
            </a:r>
            <a:endParaRPr lang="en-US" dirty="0" smtClean="0">
              <a:solidFill>
                <a:srgbClr val="FF0000"/>
              </a:solidFill>
              <a:latin typeface="Chalkboard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978184" y="4509120"/>
            <a:ext cx="3860754" cy="792088"/>
            <a:chOff x="2869664" y="4221088"/>
            <a:chExt cx="3860754" cy="792088"/>
          </a:xfrm>
        </p:grpSpPr>
        <p:cxnSp>
          <p:nvCxnSpPr>
            <p:cNvPr id="76" name="Straight Arrow Connector 75"/>
            <p:cNvCxnSpPr/>
            <p:nvPr/>
          </p:nvCxnSpPr>
          <p:spPr>
            <a:xfrm flipH="1" flipV="1">
              <a:off x="2869664" y="4221088"/>
              <a:ext cx="3214504" cy="79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 rot="817459">
              <a:off x="3379490" y="4404887"/>
              <a:ext cx="3350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latin typeface="Chalkboard"/>
                </a:rPr>
                <a:t>? Dec</a:t>
              </a:r>
              <a:r>
                <a:rPr lang="en-US" baseline="-25000" dirty="0" smtClean="0">
                  <a:latin typeface="Chalkboard"/>
                </a:rPr>
                <a:t>k</a:t>
              </a:r>
              <a:r>
                <a:rPr lang="en-US" baseline="-50000" dirty="0" smtClean="0">
                  <a:latin typeface="Chalkboard"/>
                </a:rPr>
                <a:t>1</a:t>
              </a:r>
              <a:r>
                <a:rPr lang="en-US" dirty="0" smtClean="0">
                  <a:latin typeface="Chalkboard"/>
                </a:rPr>
                <a:t>(</a:t>
              </a:r>
              <a:r>
                <a:rPr lang="en-US" dirty="0" err="1" smtClean="0">
                  <a:latin typeface="Chalkboard"/>
                </a:rPr>
                <a:t>c</a:t>
              </a:r>
              <a:r>
                <a:rPr lang="en-US" baseline="-25000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) = m</a:t>
              </a:r>
              <a:r>
                <a:rPr lang="en-US" baseline="-25000" dirty="0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, for all </a:t>
              </a:r>
              <a:r>
                <a:rPr lang="en-US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 </a:t>
              </a:r>
              <a:endParaRPr lang="en-US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 rot="481708">
            <a:off x="2943612" y="4990869"/>
            <a:ext cx="3860754" cy="792088"/>
            <a:chOff x="2869664" y="4221088"/>
            <a:chExt cx="3860754" cy="792088"/>
          </a:xfrm>
        </p:grpSpPr>
        <p:cxnSp>
          <p:nvCxnSpPr>
            <p:cNvPr id="85" name="Straight Arrow Connector 84"/>
            <p:cNvCxnSpPr/>
            <p:nvPr/>
          </p:nvCxnSpPr>
          <p:spPr>
            <a:xfrm flipH="1" flipV="1">
              <a:off x="2869664" y="4221088"/>
              <a:ext cx="3214504" cy="79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 rot="817459">
              <a:off x="3379490" y="4404887"/>
              <a:ext cx="3350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latin typeface="Chalkboard"/>
                </a:rPr>
                <a:t>? Dec</a:t>
              </a:r>
              <a:r>
                <a:rPr lang="en-US" baseline="-25000" dirty="0" smtClean="0">
                  <a:latin typeface="Chalkboard"/>
                </a:rPr>
                <a:t>k</a:t>
              </a:r>
              <a:r>
                <a:rPr lang="en-US" baseline="-50000" dirty="0" smtClean="0">
                  <a:latin typeface="Chalkboard"/>
                </a:rPr>
                <a:t>2</a:t>
              </a:r>
              <a:r>
                <a:rPr lang="en-US" dirty="0" smtClean="0">
                  <a:latin typeface="Chalkboard"/>
                </a:rPr>
                <a:t>(</a:t>
              </a:r>
              <a:r>
                <a:rPr lang="en-US" dirty="0" err="1" smtClean="0">
                  <a:latin typeface="Chalkboard"/>
                </a:rPr>
                <a:t>c</a:t>
              </a:r>
              <a:r>
                <a:rPr lang="en-US" baseline="-25000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) = m</a:t>
              </a:r>
              <a:r>
                <a:rPr lang="en-US" baseline="-25000" dirty="0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, for all </a:t>
              </a:r>
              <a:r>
                <a:rPr lang="en-US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 </a:t>
              </a:r>
              <a:endParaRPr lang="en-US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rot="1137027">
            <a:off x="2884009" y="5559879"/>
            <a:ext cx="3860754" cy="792088"/>
            <a:chOff x="2869664" y="4221088"/>
            <a:chExt cx="3860754" cy="792088"/>
          </a:xfrm>
        </p:grpSpPr>
        <p:cxnSp>
          <p:nvCxnSpPr>
            <p:cNvPr id="88" name="Straight Arrow Connector 87"/>
            <p:cNvCxnSpPr/>
            <p:nvPr/>
          </p:nvCxnSpPr>
          <p:spPr>
            <a:xfrm flipH="1" flipV="1">
              <a:off x="2869664" y="4221088"/>
              <a:ext cx="3214504" cy="79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 rot="817459">
              <a:off x="3379490" y="4404887"/>
              <a:ext cx="3350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latin typeface="Chalkboard"/>
                </a:rPr>
                <a:t>? Dec</a:t>
              </a:r>
              <a:r>
                <a:rPr lang="en-US" baseline="-25000" dirty="0" smtClean="0">
                  <a:latin typeface="Chalkboard"/>
                </a:rPr>
                <a:t>k</a:t>
              </a:r>
              <a:r>
                <a:rPr lang="en-US" baseline="-50000" dirty="0" smtClean="0">
                  <a:latin typeface="Chalkboard"/>
                </a:rPr>
                <a:t>3</a:t>
              </a:r>
              <a:r>
                <a:rPr lang="en-US" dirty="0" smtClean="0">
                  <a:latin typeface="Chalkboard"/>
                </a:rPr>
                <a:t>(</a:t>
              </a:r>
              <a:r>
                <a:rPr lang="en-US" dirty="0" err="1" smtClean="0">
                  <a:latin typeface="Chalkboard"/>
                </a:rPr>
                <a:t>c</a:t>
              </a:r>
              <a:r>
                <a:rPr lang="en-US" baseline="-25000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) = m</a:t>
              </a:r>
              <a:r>
                <a:rPr lang="en-US" baseline="-25000" dirty="0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, for all </a:t>
              </a:r>
              <a:r>
                <a:rPr lang="en-US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 </a:t>
              </a:r>
              <a:endParaRPr lang="en-US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6300192" y="2924944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---brute-force O(|</a:t>
            </a:r>
            <a:r>
              <a:rPr lang="en-US" dirty="0" smtClean="0">
                <a:latin typeface="Brush Script MT" panose="03060802040406070304" pitchFamily="66" charset="0"/>
              </a:rPr>
              <a:t>K</a:t>
            </a:r>
            <a:r>
              <a:rPr lang="en-US" dirty="0" smtClean="0">
                <a:latin typeface="Chalkboard"/>
              </a:rPr>
              <a:t>|) 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6201072" y="5733256"/>
            <a:ext cx="999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Yes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00" y="5157192"/>
            <a:ext cx="1626493" cy="12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6768752" y="6485274"/>
            <a:ext cx="2411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Hurray : I got the key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4752528" y="3234462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halkboard"/>
              </a:rPr>
              <a:t>k</a:t>
            </a:r>
            <a:r>
              <a:rPr lang="en-US" sz="1600" baseline="-25000" dirty="0" smtClean="0">
                <a:solidFill>
                  <a:schemeClr val="bg1"/>
                </a:solidFill>
                <a:latin typeface="Chalkboard"/>
              </a:rPr>
              <a:t>1</a:t>
            </a: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4752528" y="3594502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halkboard"/>
              </a:rPr>
              <a:t>k</a:t>
            </a:r>
            <a:r>
              <a:rPr lang="en-US" sz="1600" baseline="-25000" dirty="0" smtClean="0">
                <a:solidFill>
                  <a:schemeClr val="bg1"/>
                </a:solidFill>
                <a:latin typeface="Chalkboard"/>
              </a:rPr>
              <a:t>2</a:t>
            </a: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4752528" y="4005064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halkboard"/>
              </a:rPr>
              <a:t>k</a:t>
            </a:r>
            <a:r>
              <a:rPr lang="en-US" sz="1600" baseline="-25000" dirty="0" smtClean="0">
                <a:solidFill>
                  <a:schemeClr val="bg1"/>
                </a:solidFill>
                <a:latin typeface="Chalkboar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0761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1" grpId="0"/>
      <p:bldP spid="53" grpId="0"/>
      <p:bldP spid="75" grpId="0"/>
      <p:bldP spid="90" grpId="0"/>
      <p:bldP spid="94" grpId="0"/>
      <p:bldP spid="95" grpId="0"/>
      <p:bldP spid="97" grpId="0"/>
      <p:bldP spid="97" grpId="1"/>
      <p:bldP spid="98" grpId="0"/>
      <p:bldP spid="98" grpId="1"/>
      <p:bldP spid="99" grpId="0"/>
      <p:bldP spid="9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6512" y="44624"/>
            <a:ext cx="9144000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rgbClr val="009900"/>
                </a:solidFill>
                <a:latin typeface="Chalkboard"/>
              </a:rPr>
              <a:t>Necessity of relaxed </a:t>
            </a:r>
            <a:r>
              <a:rPr lang="en-US" sz="3600" kern="0" dirty="0" smtClean="0">
                <a:solidFill>
                  <a:srgbClr val="009900"/>
                </a:solidFill>
                <a:latin typeface="Chalkboard"/>
              </a:rPr>
              <a:t>Break </a:t>
            </a:r>
            <a:r>
              <a:rPr lang="en-US" sz="3600" kern="0" dirty="0">
                <a:solidFill>
                  <a:srgbClr val="009900"/>
                </a:solidFill>
                <a:latin typeface="Chalkboard"/>
              </a:rPr>
              <a:t>Model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9512" y="1660738"/>
            <a:ext cx="5904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- Break is allowed with only zero probability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07504" y="4571836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(m</a:t>
            </a:r>
            <a:r>
              <a:rPr lang="en-US" baseline="-25000" dirty="0" smtClean="0">
                <a:latin typeface="Chalkboard"/>
              </a:rPr>
              <a:t>1</a:t>
            </a:r>
            <a:r>
              <a:rPr lang="en-US" dirty="0" smtClean="0">
                <a:latin typeface="Chalkboard"/>
              </a:rPr>
              <a:t>, c</a:t>
            </a:r>
            <a:r>
              <a:rPr lang="en-US" baseline="-25000" dirty="0" smtClean="0">
                <a:latin typeface="Chalkboard"/>
              </a:rPr>
              <a:t>1</a:t>
            </a:r>
            <a:r>
              <a:rPr lang="en-US" dirty="0" smtClean="0">
                <a:latin typeface="Chalkboard"/>
              </a:rPr>
              <a:t>), (m</a:t>
            </a:r>
            <a:r>
              <a:rPr lang="en-US" baseline="-25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, c</a:t>
            </a:r>
            <a:r>
              <a:rPr lang="en-US" baseline="-25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), …,     (</a:t>
            </a:r>
            <a:r>
              <a:rPr lang="en-US" dirty="0" err="1" smtClean="0">
                <a:latin typeface="Chalkboard"/>
              </a:rPr>
              <a:t>m</a:t>
            </a:r>
            <a:r>
              <a:rPr lang="en-US" baseline="-25000" dirty="0" err="1" smtClean="0">
                <a:latin typeface="Chalkboard"/>
              </a:rPr>
              <a:t>t</a:t>
            </a:r>
            <a:r>
              <a:rPr lang="en-US" dirty="0" smtClean="0">
                <a:latin typeface="Chalkboard"/>
              </a:rPr>
              <a:t>, c</a:t>
            </a:r>
            <a:r>
              <a:rPr lang="en-US" baseline="-25000" dirty="0" smtClean="0">
                <a:latin typeface="Chalkboard"/>
              </a:rPr>
              <a:t>t</a:t>
            </a:r>
            <a:r>
              <a:rPr lang="en-US" dirty="0" smtClean="0">
                <a:latin typeface="Chalkboard"/>
              </a:rPr>
              <a:t>): </a:t>
            </a:r>
            <a:r>
              <a:rPr lang="en-US" dirty="0" err="1" smtClean="0">
                <a:latin typeface="Chalkboard"/>
              </a:rPr>
              <a:t>c</a:t>
            </a:r>
            <a:r>
              <a:rPr lang="en-US" baseline="-25000" dirty="0" err="1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 = </a:t>
            </a:r>
            <a:r>
              <a:rPr lang="en-US" dirty="0" err="1" smtClean="0">
                <a:latin typeface="Chalkboard"/>
              </a:rPr>
              <a:t>Enc</a:t>
            </a:r>
            <a:r>
              <a:rPr lang="en-US" baseline="-25000" dirty="0" err="1" smtClean="0">
                <a:latin typeface="Chalkboard"/>
              </a:rPr>
              <a:t>k</a:t>
            </a:r>
            <a:r>
              <a:rPr lang="en-US" dirty="0" smtClean="0">
                <a:latin typeface="Chalkboard"/>
              </a:rPr>
              <a:t>(m</a:t>
            </a:r>
            <a:r>
              <a:rPr lang="en-US" baseline="-25000" dirty="0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)</a:t>
            </a:r>
            <a:endParaRPr lang="en-US" baseline="-25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7301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6"/>
          <p:cNvGrpSpPr/>
          <p:nvPr/>
        </p:nvGrpSpPr>
        <p:grpSpPr>
          <a:xfrm>
            <a:off x="4427984" y="3140968"/>
            <a:ext cx="864096" cy="1264836"/>
            <a:chOff x="4211960" y="1660108"/>
            <a:chExt cx="864096" cy="1264836"/>
          </a:xfrm>
        </p:grpSpPr>
        <p:grpSp>
          <p:nvGrpSpPr>
            <p:cNvPr id="4" name="Group 86"/>
            <p:cNvGrpSpPr/>
            <p:nvPr/>
          </p:nvGrpSpPr>
          <p:grpSpPr>
            <a:xfrm>
              <a:off x="4211960" y="1660108"/>
              <a:ext cx="864096" cy="1264836"/>
              <a:chOff x="6300192" y="1196752"/>
              <a:chExt cx="864096" cy="1512168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300192" y="1196752"/>
                <a:ext cx="864096" cy="151216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halkboard"/>
                </a:endParaRP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6524600" y="1239142"/>
                <a:ext cx="567680" cy="404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bg1"/>
                    </a:solidFill>
                    <a:latin typeface="Chalkboard"/>
                  </a:rPr>
                  <a:t>k</a:t>
                </a:r>
                <a:r>
                  <a:rPr lang="en-US" sz="1600" baseline="-25000" dirty="0" smtClean="0">
                    <a:solidFill>
                      <a:schemeClr val="bg1"/>
                    </a:solidFill>
                    <a:latin typeface="Chalkboard"/>
                  </a:rPr>
                  <a:t>1</a:t>
                </a:r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6516216" y="1671191"/>
                <a:ext cx="567680" cy="404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bg1"/>
                    </a:solidFill>
                    <a:latin typeface="Chalkboard"/>
                  </a:rPr>
                  <a:t>k</a:t>
                </a:r>
                <a:r>
                  <a:rPr lang="en-US" sz="1600" baseline="-25000" dirty="0" smtClean="0">
                    <a:solidFill>
                      <a:schemeClr val="bg1"/>
                    </a:solidFill>
                    <a:latin typeface="Chalkboard"/>
                  </a:rPr>
                  <a:t>2</a:t>
                </a:r>
              </a:p>
            </p:txBody>
          </p:sp>
        </p:grp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4427984" y="2442374"/>
              <a:ext cx="5676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bg1"/>
                  </a:solidFill>
                  <a:latin typeface="Chalkboard"/>
                </a:rPr>
                <a:t>k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Chalkboard"/>
                </a:rPr>
                <a:t>3</a:t>
              </a:r>
            </a:p>
          </p:txBody>
        </p:sp>
      </p:grpSp>
      <p:grpSp>
        <p:nvGrpSpPr>
          <p:cNvPr id="5" name="Group 80"/>
          <p:cNvGrpSpPr/>
          <p:nvPr/>
        </p:nvGrpSpPr>
        <p:grpSpPr>
          <a:xfrm>
            <a:off x="2573248" y="3392045"/>
            <a:ext cx="2142768" cy="613019"/>
            <a:chOff x="2573248" y="3176021"/>
            <a:chExt cx="2142768" cy="613019"/>
          </a:xfrm>
        </p:grpSpPr>
        <p:cxnSp>
          <p:nvCxnSpPr>
            <p:cNvPr id="63" name="Straight Arrow Connector 62"/>
            <p:cNvCxnSpPr/>
            <p:nvPr/>
          </p:nvCxnSpPr>
          <p:spPr>
            <a:xfrm flipH="1">
              <a:off x="2573248" y="3182183"/>
              <a:ext cx="2142768" cy="6068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 rot="20698880">
              <a:off x="3275856" y="3176021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k ? 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6" name="Group 81"/>
          <p:cNvGrpSpPr/>
          <p:nvPr/>
        </p:nvGrpSpPr>
        <p:grpSpPr>
          <a:xfrm>
            <a:off x="2627784" y="3622441"/>
            <a:ext cx="2088232" cy="526639"/>
            <a:chOff x="2627784" y="3406417"/>
            <a:chExt cx="2088232" cy="526639"/>
          </a:xfrm>
        </p:grpSpPr>
        <p:cxnSp>
          <p:nvCxnSpPr>
            <p:cNvPr id="66" name="Straight Arrow Connector 65"/>
            <p:cNvCxnSpPr/>
            <p:nvPr/>
          </p:nvCxnSpPr>
          <p:spPr>
            <a:xfrm flipH="1">
              <a:off x="2627784" y="3563068"/>
              <a:ext cx="2088232" cy="3699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20941804">
              <a:off x="3760612" y="3406417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k ? 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7" name="Group 82"/>
          <p:cNvGrpSpPr/>
          <p:nvPr/>
        </p:nvGrpSpPr>
        <p:grpSpPr>
          <a:xfrm>
            <a:off x="2699792" y="3882534"/>
            <a:ext cx="2016224" cy="338554"/>
            <a:chOff x="2699792" y="3666510"/>
            <a:chExt cx="2016224" cy="338554"/>
          </a:xfrm>
        </p:grpSpPr>
        <p:cxnSp>
          <p:nvCxnSpPr>
            <p:cNvPr id="69" name="Straight Arrow Connector 68"/>
            <p:cNvCxnSpPr/>
            <p:nvPr/>
          </p:nvCxnSpPr>
          <p:spPr>
            <a:xfrm flipH="1">
              <a:off x="2699792" y="3933056"/>
              <a:ext cx="2016224" cy="5656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076328" y="3666510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k ? 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9" name="Group 83"/>
          <p:cNvGrpSpPr/>
          <p:nvPr/>
        </p:nvGrpSpPr>
        <p:grpSpPr>
          <a:xfrm rot="21431393">
            <a:off x="2664178" y="4437112"/>
            <a:ext cx="3860754" cy="792088"/>
            <a:chOff x="2869664" y="4221088"/>
            <a:chExt cx="3860754" cy="792088"/>
          </a:xfrm>
        </p:grpSpPr>
        <p:cxnSp>
          <p:nvCxnSpPr>
            <p:cNvPr id="85" name="Straight Arrow Connector 84"/>
            <p:cNvCxnSpPr/>
            <p:nvPr/>
          </p:nvCxnSpPr>
          <p:spPr>
            <a:xfrm flipH="1" flipV="1">
              <a:off x="2869664" y="4221088"/>
              <a:ext cx="3214504" cy="79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 rot="817459">
              <a:off x="3379490" y="4404887"/>
              <a:ext cx="3350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latin typeface="Chalkboard"/>
                </a:rPr>
                <a:t>? Dec</a:t>
              </a:r>
              <a:r>
                <a:rPr lang="en-US" baseline="-25000" dirty="0" smtClean="0">
                  <a:latin typeface="Chalkboard"/>
                </a:rPr>
                <a:t>k</a:t>
              </a:r>
              <a:r>
                <a:rPr lang="en-US" baseline="-50000" dirty="0" smtClean="0">
                  <a:latin typeface="Chalkboard"/>
                </a:rPr>
                <a:t>2</a:t>
              </a:r>
              <a:r>
                <a:rPr lang="en-US" dirty="0" smtClean="0">
                  <a:latin typeface="Chalkboard"/>
                </a:rPr>
                <a:t>(</a:t>
              </a:r>
              <a:r>
                <a:rPr lang="en-US" dirty="0" err="1" smtClean="0">
                  <a:latin typeface="Chalkboard"/>
                </a:rPr>
                <a:t>c</a:t>
              </a:r>
              <a:r>
                <a:rPr lang="en-US" baseline="-25000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) = m</a:t>
              </a:r>
              <a:r>
                <a:rPr lang="en-US" baseline="-25000" dirty="0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, for all </a:t>
              </a:r>
              <a:r>
                <a:rPr lang="en-US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 </a:t>
              </a:r>
              <a:endParaRPr lang="en-US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6300192" y="3212976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O(1)  time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5868144" y="5013176"/>
            <a:ext cx="711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Yes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654559"/>
            <a:ext cx="1626493" cy="12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6084168" y="6042774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Hurray : my guess was correct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164560" y="3637102"/>
            <a:ext cx="2907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 - Probability : 1 / |</a:t>
            </a:r>
            <a:r>
              <a:rPr lang="en-US" sz="1600" dirty="0" smtClean="0">
                <a:latin typeface="Brush Script MT" panose="03060802040406070304" pitchFamily="66" charset="0"/>
              </a:rPr>
              <a:t>K</a:t>
            </a:r>
            <a:r>
              <a:rPr lang="en-US" sz="1600" dirty="0" smtClean="0">
                <a:latin typeface="Chalkboard"/>
              </a:rPr>
              <a:t>|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928" y="3153147"/>
            <a:ext cx="1141744" cy="8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644008" y="3522494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halkboard"/>
              </a:rPr>
              <a:t>k</a:t>
            </a:r>
            <a:r>
              <a:rPr lang="en-US" sz="1600" baseline="-25000" dirty="0" smtClean="0">
                <a:solidFill>
                  <a:schemeClr val="bg1"/>
                </a:solidFill>
                <a:latin typeface="Chalkboard"/>
              </a:rPr>
              <a:t>2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16024" y="908720"/>
            <a:ext cx="88475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- Assume a SKE that allows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many messages to be </a:t>
            </a:r>
            <a:r>
              <a:rPr lang="en-US" sz="2000" dirty="0" smtClean="0">
                <a:latin typeface="Chalkboard"/>
              </a:rPr>
              <a:t>encrypted using a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single short key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79512" y="2073042"/>
            <a:ext cx="888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- Let the adversary </a:t>
            </a:r>
            <a:r>
              <a:rPr lang="en-US" sz="2000" dirty="0">
                <a:latin typeface="Chalkboard"/>
              </a:rPr>
              <a:t>knows many (m</a:t>
            </a:r>
            <a:r>
              <a:rPr lang="en-US" sz="2000" baseline="-25000" dirty="0">
                <a:latin typeface="Chalkboard"/>
              </a:rPr>
              <a:t>1</a:t>
            </a:r>
            <a:r>
              <a:rPr lang="en-US" sz="2000" dirty="0">
                <a:latin typeface="Chalkboard"/>
              </a:rPr>
              <a:t>, c</a:t>
            </a:r>
            <a:r>
              <a:rPr lang="en-US" sz="2000" baseline="-25000" dirty="0">
                <a:latin typeface="Chalkboard"/>
              </a:rPr>
              <a:t>1</a:t>
            </a:r>
            <a:r>
              <a:rPr lang="en-US" sz="2000" dirty="0">
                <a:latin typeface="Chalkboard"/>
              </a:rPr>
              <a:t>), (m</a:t>
            </a:r>
            <a:r>
              <a:rPr lang="en-US" sz="2000" baseline="-25000" dirty="0">
                <a:latin typeface="Chalkboard"/>
              </a:rPr>
              <a:t>2</a:t>
            </a:r>
            <a:r>
              <a:rPr lang="en-US" sz="2000" dirty="0">
                <a:latin typeface="Chalkboard"/>
              </a:rPr>
              <a:t>, c</a:t>
            </a:r>
            <a:r>
              <a:rPr lang="en-US" sz="2000" baseline="-25000" dirty="0">
                <a:latin typeface="Chalkboard"/>
              </a:rPr>
              <a:t>2</a:t>
            </a:r>
            <a:r>
              <a:rPr lang="en-US" sz="2000" dirty="0">
                <a:latin typeface="Chalkboard"/>
              </a:rPr>
              <a:t>), </a:t>
            </a:r>
            <a:r>
              <a:rPr lang="en-US" sz="2000" dirty="0" smtClean="0">
                <a:latin typeface="Chalkboard"/>
              </a:rPr>
              <a:t>…,(</a:t>
            </a:r>
            <a:r>
              <a:rPr lang="en-US" sz="2000" dirty="0" err="1">
                <a:latin typeface="Chalkboard"/>
              </a:rPr>
              <a:t>m</a:t>
            </a:r>
            <a:r>
              <a:rPr lang="en-US" sz="2000" baseline="-25000" dirty="0" err="1">
                <a:latin typeface="Chalkboard"/>
              </a:rPr>
              <a:t>t</a:t>
            </a:r>
            <a:r>
              <a:rPr lang="en-US" sz="2000" dirty="0">
                <a:latin typeface="Chalkboard"/>
              </a:rPr>
              <a:t>, </a:t>
            </a:r>
            <a:r>
              <a:rPr lang="en-US" sz="2000" dirty="0" err="1">
                <a:latin typeface="Chalkboard"/>
              </a:rPr>
              <a:t>c</a:t>
            </a:r>
            <a:r>
              <a:rPr lang="en-US" sz="2000" baseline="-25000" dirty="0" err="1">
                <a:latin typeface="Chalkboard"/>
              </a:rPr>
              <a:t>t</a:t>
            </a:r>
            <a:r>
              <a:rPr lang="en-US" sz="2000" dirty="0">
                <a:latin typeface="Chalkboard"/>
              </a:rPr>
              <a:t>): c</a:t>
            </a:r>
            <a:r>
              <a:rPr lang="en-US" sz="2000" baseline="-25000" dirty="0">
                <a:latin typeface="Chalkboard"/>
              </a:rPr>
              <a:t>i</a:t>
            </a:r>
            <a:r>
              <a:rPr lang="en-US" sz="2000" dirty="0">
                <a:latin typeface="Chalkboard"/>
              </a:rPr>
              <a:t> = </a:t>
            </a:r>
            <a:r>
              <a:rPr lang="en-US" sz="2000" dirty="0" err="1">
                <a:latin typeface="Chalkboard"/>
              </a:rPr>
              <a:t>Enc</a:t>
            </a:r>
            <a:r>
              <a:rPr lang="en-US" sz="2000" baseline="-25000" dirty="0" err="1">
                <a:latin typeface="Chalkboard"/>
              </a:rPr>
              <a:t>k</a:t>
            </a:r>
            <a:r>
              <a:rPr lang="en-US" sz="2000" dirty="0">
                <a:latin typeface="Chalkboard"/>
              </a:rPr>
              <a:t>(m</a:t>
            </a:r>
            <a:r>
              <a:rPr lang="en-US" sz="2000" baseline="-25000" dirty="0">
                <a:latin typeface="Chalkboard"/>
              </a:rPr>
              <a:t>i</a:t>
            </a:r>
            <a:r>
              <a:rPr lang="en-US" sz="2000" dirty="0" smtClean="0">
                <a:latin typeface="Chalkboard"/>
              </a:rPr>
              <a:t>) </a:t>
            </a:r>
            <a:endParaRPr lang="en-US" sz="2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79512" y="2555612"/>
            <a:ext cx="881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 Make random guess about a k and decrypt each </a:t>
            </a:r>
            <a:r>
              <a:rPr lang="en-US" dirty="0" err="1" smtClean="0">
                <a:latin typeface="Chalkboard"/>
              </a:rPr>
              <a:t>ciphertext</a:t>
            </a:r>
            <a:r>
              <a:rPr lang="en-US" dirty="0" smtClean="0">
                <a:latin typeface="Chalkboard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that key to verify</a:t>
            </a:r>
            <a:endParaRPr lang="en-US" dirty="0" smtClean="0">
              <a:solidFill>
                <a:srgbClr val="FF0000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047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3" grpId="0"/>
      <p:bldP spid="91" grpId="0"/>
      <p:bldP spid="94" grpId="0"/>
      <p:bldP spid="95" grpId="0"/>
      <p:bldP spid="52" grpId="0"/>
      <p:bldP spid="58" grpId="0"/>
      <p:bldP spid="58" grpId="1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80528" y="44624"/>
            <a:ext cx="8711952" cy="12241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rgbClr val="009900"/>
                </a:solidFill>
                <a:latin typeface="Chalkboard"/>
              </a:rPr>
              <a:t>Making </a:t>
            </a:r>
            <a:r>
              <a:rPr lang="en-US" sz="3200" kern="0" dirty="0" smtClean="0">
                <a:solidFill>
                  <a:srgbClr val="009900"/>
                </a:solidFill>
                <a:latin typeface="Chalkboard"/>
              </a:rPr>
              <a:t>“</a:t>
            </a:r>
            <a:r>
              <a:rPr lang="en-US" sz="3200" kern="0" dirty="0" err="1" smtClean="0">
                <a:solidFill>
                  <a:srgbClr val="009900"/>
                </a:solidFill>
                <a:latin typeface="Chalkboard"/>
              </a:rPr>
              <a:t>Polynomially</a:t>
            </a:r>
            <a:r>
              <a:rPr lang="en-US" sz="3200" kern="0" dirty="0" smtClean="0">
                <a:solidFill>
                  <a:srgbClr val="009900"/>
                </a:solidFill>
                <a:latin typeface="Chalkboard"/>
              </a:rPr>
              <a:t> Bounded” Precise</a:t>
            </a:r>
            <a:r>
              <a:rPr lang="en-US" sz="3200" kern="0" dirty="0">
                <a:solidFill>
                  <a:srgbClr val="009900"/>
                </a:solidFill>
                <a:latin typeface="Chalkboard"/>
              </a:rPr>
              <a:t>– Asymptotic Approach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95536" y="1412776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“Feasible”</a:t>
            </a:r>
            <a:r>
              <a:rPr lang="en-US" dirty="0">
                <a:latin typeface="Chalkboard"/>
              </a:rPr>
              <a:t> /</a:t>
            </a:r>
            <a:r>
              <a:rPr lang="en-US" dirty="0" smtClean="0">
                <a:latin typeface="Chalkboard"/>
              </a:rPr>
              <a:t>“Efficient” / “Probabilistic Poly time (PPT)” algorithm means: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993115" y="1955741"/>
            <a:ext cx="7826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 running time of the algorithm is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polynomial </a:t>
            </a:r>
            <a:r>
              <a:rPr lang="en-US" dirty="0" smtClean="0">
                <a:latin typeface="Chalkboard"/>
              </a:rPr>
              <a:t> in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the input size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404664" y="5413286"/>
            <a:ext cx="6566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halkboard"/>
              </a:rPr>
              <a:t>Assume your key size is n bits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440160" y="5773326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halkboard"/>
              </a:rPr>
              <a:t>| </a:t>
            </a:r>
            <a:r>
              <a:rPr lang="en-US" dirty="0" smtClean="0">
                <a:latin typeface="Brush Script MT" charset="0"/>
                <a:ea typeface="Brush Script MT" charset="0"/>
                <a:cs typeface="Brush Script MT" charset="0"/>
              </a:rPr>
              <a:t>K </a:t>
            </a:r>
            <a:r>
              <a:rPr lang="en-US" dirty="0" smtClean="0">
                <a:latin typeface="Chalkboard"/>
              </a:rPr>
              <a:t>| = 2</a:t>
            </a:r>
            <a:r>
              <a:rPr lang="en-US" baseline="30000" dirty="0" smtClean="0">
                <a:latin typeface="Chalkboard"/>
              </a:rPr>
              <a:t>n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440160" y="6133366"/>
            <a:ext cx="7452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halkboard"/>
              </a:rPr>
              <a:t>An efficient/PPT adversary CANNOT brute-force over </a:t>
            </a:r>
            <a:r>
              <a:rPr lang="en-US" dirty="0" smtClean="0">
                <a:latin typeface="Brush Script MT" charset="0"/>
                <a:ea typeface="Brush Script MT" charset="0"/>
                <a:cs typeface="Brush Script MT" charset="0"/>
              </a:rPr>
              <a:t>K</a:t>
            </a:r>
            <a:r>
              <a:rPr lang="en-US" dirty="0" smtClean="0">
                <a:latin typeface="Chalkboard"/>
              </a:rPr>
              <a:t>  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5537" y="2645333"/>
            <a:ext cx="4176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P</a:t>
            </a:r>
            <a:r>
              <a:rPr lang="en-US" dirty="0" smtClean="0">
                <a:latin typeface="Chalkboard"/>
              </a:rPr>
              <a:t>PT adversary =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P</a:t>
            </a:r>
            <a:r>
              <a:rPr lang="en-US" dirty="0" smtClean="0">
                <a:latin typeface="Chalkboard"/>
              </a:rPr>
              <a:t>PT algorithm 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90075" y="5013176"/>
            <a:ext cx="6566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Example of what PPT adversary cannot do: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139" y="3645024"/>
            <a:ext cx="7826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 Running time of adversary is polynomial in n. </a:t>
            </a:r>
            <a:endParaRPr lang="en-US" dirty="0">
              <a:latin typeface="Chalkboard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66139" y="3198500"/>
            <a:ext cx="2281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Input size: n </a:t>
            </a:r>
            <a:endParaRPr lang="en-US" dirty="0">
              <a:latin typeface="Chalkboar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0120" y="4149080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A </a:t>
            </a:r>
            <a:r>
              <a:rPr lang="en-US" dirty="0">
                <a:latin typeface="Chalkboard"/>
              </a:rPr>
              <a:t>function f: Z</a:t>
            </a:r>
            <a:r>
              <a:rPr lang="en-US" baseline="30000" dirty="0">
                <a:latin typeface="Chalkboard"/>
              </a:rPr>
              <a:t>+</a:t>
            </a:r>
            <a:r>
              <a:rPr lang="en-US" dirty="0">
                <a:latin typeface="Chalkboard"/>
              </a:rPr>
              <a:t> </a:t>
            </a:r>
            <a:r>
              <a:rPr lang="en-US" dirty="0">
                <a:latin typeface="Chalkboard"/>
                <a:sym typeface="Symbol"/>
              </a:rPr>
              <a:t> Z</a:t>
            </a:r>
            <a:r>
              <a:rPr lang="en-US" baseline="30000" dirty="0">
                <a:latin typeface="Chalkboard"/>
                <a:sym typeface="Symbol"/>
              </a:rPr>
              <a:t>+</a:t>
            </a:r>
            <a:r>
              <a:rPr lang="en-US" dirty="0">
                <a:latin typeface="Chalkboard"/>
              </a:rPr>
              <a:t> is </a:t>
            </a:r>
            <a:r>
              <a:rPr lang="en-US" i="1" dirty="0">
                <a:latin typeface="Chalkboard"/>
              </a:rPr>
              <a:t>polynomial</a:t>
            </a:r>
            <a:r>
              <a:rPr lang="en-US" dirty="0">
                <a:latin typeface="Chalkboard"/>
              </a:rPr>
              <a:t> in n if there exist finite number of {c</a:t>
            </a:r>
            <a:r>
              <a:rPr lang="en-US" baseline="-25000" dirty="0">
                <a:latin typeface="Chalkboard"/>
              </a:rPr>
              <a:t>i</a:t>
            </a:r>
            <a:r>
              <a:rPr lang="en-US" dirty="0">
                <a:latin typeface="Chalkboard"/>
              </a:rPr>
              <a:t>} such that f(n) &lt; </a:t>
            </a:r>
            <a:r>
              <a:rPr lang="en-US" dirty="0">
                <a:latin typeface="Chalkboard"/>
                <a:sym typeface="Symbol"/>
              </a:rPr>
              <a:t></a:t>
            </a:r>
            <a:r>
              <a:rPr lang="en-US" baseline="-25000" dirty="0" err="1">
                <a:latin typeface="Chalkboard"/>
                <a:sym typeface="Symbol"/>
              </a:rPr>
              <a:t>i</a:t>
            </a:r>
            <a:r>
              <a:rPr lang="en-US" dirty="0">
                <a:latin typeface="Chalkboard"/>
                <a:sym typeface="Symbol"/>
              </a:rPr>
              <a:t> c</a:t>
            </a:r>
            <a:r>
              <a:rPr lang="en-US" baseline="-25000" dirty="0">
                <a:latin typeface="Chalkboard"/>
                <a:sym typeface="Symbol"/>
              </a:rPr>
              <a:t>i</a:t>
            </a:r>
            <a:r>
              <a:rPr lang="en-US" dirty="0">
                <a:latin typeface="Chalkboard"/>
                <a:sym typeface="Symbol"/>
              </a:rPr>
              <a:t> </a:t>
            </a:r>
            <a:r>
              <a:rPr lang="en-US" dirty="0" err="1">
                <a:latin typeface="Chalkboard"/>
                <a:sym typeface="Symbol"/>
              </a:rPr>
              <a:t>n</a:t>
            </a:r>
            <a:r>
              <a:rPr lang="en-US" baseline="30000" dirty="0" err="1">
                <a:latin typeface="Chalkboard"/>
                <a:sym typeface="Symbol"/>
              </a:rPr>
              <a:t>i</a:t>
            </a:r>
            <a:r>
              <a:rPr lang="en-US" dirty="0">
                <a:latin typeface="Chalkboard"/>
                <a:sym typeface="Symbol"/>
              </a:rPr>
              <a:t>   for all </a:t>
            </a:r>
            <a:r>
              <a:rPr lang="en-US" dirty="0" smtClean="0">
                <a:latin typeface="Chalkboard"/>
                <a:sym typeface="Symbol"/>
              </a:rPr>
              <a:t>n. Example: n</a:t>
            </a:r>
            <a:r>
              <a:rPr lang="en-US" baseline="30000" dirty="0" smtClean="0">
                <a:latin typeface="Chalkboard"/>
                <a:sym typeface="Symbol"/>
              </a:rPr>
              <a:t>3</a:t>
            </a:r>
            <a:endParaRPr lang="en-US" baseline="30000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83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21" grpId="0"/>
      <p:bldP spid="23" grpId="0"/>
      <p:bldP spid="24" grpId="0"/>
      <p:bldP spid="25" grpId="0"/>
      <p:bldP spid="11" grpId="0"/>
      <p:bldP spid="12" grpId="0"/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144000" cy="12241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rgbClr val="009900"/>
                </a:solidFill>
                <a:latin typeface="Chalkboard"/>
              </a:rPr>
              <a:t>Making </a:t>
            </a:r>
            <a:r>
              <a:rPr lang="en-US" sz="3200" kern="0" dirty="0" smtClean="0">
                <a:solidFill>
                  <a:srgbClr val="009900"/>
                </a:solidFill>
                <a:latin typeface="Chalkboard"/>
              </a:rPr>
              <a:t>“</a:t>
            </a:r>
            <a:r>
              <a:rPr lang="en-US" sz="3200" kern="0" dirty="0">
                <a:solidFill>
                  <a:srgbClr val="009900"/>
                </a:solidFill>
                <a:latin typeface="Chalkboard"/>
              </a:rPr>
              <a:t>Very </a:t>
            </a:r>
            <a:r>
              <a:rPr lang="en-US" sz="3200" kern="0" dirty="0" smtClean="0">
                <a:solidFill>
                  <a:srgbClr val="009900"/>
                </a:solidFill>
                <a:latin typeface="Chalkboard"/>
              </a:rPr>
              <a:t>Small/Negligible” </a:t>
            </a:r>
            <a:r>
              <a:rPr lang="en-US" sz="3200" kern="0" dirty="0">
                <a:solidFill>
                  <a:srgbClr val="009900"/>
                </a:solidFill>
                <a:latin typeface="Chalkboard"/>
              </a:rPr>
              <a:t>Precise– Asymptotic Approach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76064" y="5949280"/>
            <a:ext cx="8748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/>
              </a:rPr>
              <a:t>&gt;&gt;   Usually the key size is set to n</a:t>
            </a:r>
            <a:endParaRPr lang="en-US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95536" y="1196752"/>
            <a:ext cx="9036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 “ Very Small / negligible in n”  means those f(n) :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899592" y="2469670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 “grows slower than any inverse poly”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919875" y="1763141"/>
            <a:ext cx="7972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for </a:t>
            </a:r>
            <a:r>
              <a:rPr lang="en-US" dirty="0">
                <a:solidFill>
                  <a:srgbClr val="FF0000"/>
                </a:solidFill>
                <a:latin typeface="Chalkboard"/>
              </a:rPr>
              <a:t>every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polynomial in n, p(n)</a:t>
            </a:r>
            <a:r>
              <a:rPr lang="en-US" dirty="0" smtClean="0">
                <a:latin typeface="Chalkboard"/>
              </a:rPr>
              <a:t>, </a:t>
            </a:r>
            <a:r>
              <a:rPr lang="en-US" dirty="0">
                <a:latin typeface="Chalkboard"/>
              </a:rPr>
              <a:t>there exists </a:t>
            </a:r>
            <a:r>
              <a:rPr lang="en-US" dirty="0">
                <a:solidFill>
                  <a:srgbClr val="FF0000"/>
                </a:solidFill>
                <a:latin typeface="Chalkboard"/>
              </a:rPr>
              <a:t>some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positive integer N</a:t>
            </a:r>
            <a:r>
              <a:rPr lang="en-US" dirty="0">
                <a:latin typeface="Chalkboard"/>
              </a:rPr>
              <a:t>, such </a:t>
            </a:r>
            <a:r>
              <a:rPr lang="en-US" dirty="0" smtClean="0">
                <a:latin typeface="Chalkboard"/>
              </a:rPr>
              <a:t>that </a:t>
            </a:r>
            <a:r>
              <a:rPr lang="en-US" dirty="0">
                <a:solidFill>
                  <a:srgbClr val="FF0000"/>
                </a:solidFill>
                <a:latin typeface="Chalkboard"/>
              </a:rPr>
              <a:t>f(n) &lt;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1/p(n)</a:t>
            </a:r>
            <a:r>
              <a:rPr lang="en-US" dirty="0" smtClean="0">
                <a:latin typeface="Chalkboard"/>
              </a:rPr>
              <a:t> , </a:t>
            </a:r>
            <a:r>
              <a:rPr lang="en-US" dirty="0">
                <a:latin typeface="Chalkboard"/>
              </a:rPr>
              <a:t>for all n &gt; N</a:t>
            </a:r>
            <a:endParaRPr lang="en-US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67544" y="3396482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 Example:  1/2</a:t>
            </a:r>
            <a:r>
              <a:rPr lang="en-US" baseline="30000" dirty="0" smtClean="0">
                <a:latin typeface="Chalkboard"/>
              </a:rPr>
              <a:t>n </a:t>
            </a:r>
            <a:r>
              <a:rPr lang="en-US" dirty="0">
                <a:latin typeface="Chalkboard"/>
              </a:rPr>
              <a:t>, </a:t>
            </a:r>
            <a:r>
              <a:rPr lang="en-US" dirty="0" smtClean="0">
                <a:latin typeface="Chalkboard"/>
              </a:rPr>
              <a:t>1/2</a:t>
            </a:r>
            <a:r>
              <a:rPr lang="en-US" baseline="30000" dirty="0" smtClean="0">
                <a:latin typeface="Chalkboard"/>
              </a:rPr>
              <a:t>n/2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67544" y="3972546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 How about 1/n</a:t>
            </a:r>
            <a:r>
              <a:rPr lang="en-US" baseline="30000" dirty="0" smtClean="0">
                <a:latin typeface="Chalkboard"/>
              </a:rPr>
              <a:t>10</a:t>
            </a:r>
            <a:r>
              <a:rPr lang="en-US" dirty="0" smtClean="0">
                <a:latin typeface="Chalkboard"/>
              </a:rPr>
              <a:t> ?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491880" y="3972546"/>
            <a:ext cx="5652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 For 1/n</a:t>
            </a:r>
            <a:r>
              <a:rPr lang="en-US" baseline="30000" dirty="0">
                <a:latin typeface="Chalkboard"/>
              </a:rPr>
              <a:t>2</a:t>
            </a:r>
            <a:r>
              <a:rPr lang="en-US" baseline="30000" dirty="0" smtClean="0">
                <a:latin typeface="Chalkboard"/>
              </a:rPr>
              <a:t>0</a:t>
            </a:r>
            <a:r>
              <a:rPr lang="en-US" dirty="0" smtClean="0">
                <a:latin typeface="Chalkboard"/>
              </a:rPr>
              <a:t> </a:t>
            </a:r>
            <a:r>
              <a:rPr lang="en-US" dirty="0">
                <a:latin typeface="Chalkboard"/>
              </a:rPr>
              <a:t> </a:t>
            </a:r>
            <a:r>
              <a:rPr lang="en-US" dirty="0" smtClean="0">
                <a:latin typeface="Chalkboard"/>
              </a:rPr>
              <a:t>there is NO N </a:t>
            </a:r>
            <a:r>
              <a:rPr lang="en-US" dirty="0" err="1" smtClean="0">
                <a:latin typeface="Chalkboard"/>
              </a:rPr>
              <a:t>s.t.</a:t>
            </a:r>
            <a:r>
              <a:rPr lang="en-US" dirty="0" smtClean="0">
                <a:latin typeface="Chalkboard"/>
              </a:rPr>
              <a:t> 1/n</a:t>
            </a:r>
            <a:r>
              <a:rPr lang="en-US" baseline="30000" dirty="0" smtClean="0">
                <a:latin typeface="Chalkboard"/>
              </a:rPr>
              <a:t>10 </a:t>
            </a:r>
            <a:r>
              <a:rPr lang="en-US" dirty="0" smtClean="0">
                <a:latin typeface="Chalkboard"/>
              </a:rPr>
              <a:t>&lt; </a:t>
            </a:r>
            <a:r>
              <a:rPr lang="en-US" dirty="0">
                <a:latin typeface="Chalkboard"/>
              </a:rPr>
              <a:t>1/n</a:t>
            </a:r>
            <a:r>
              <a:rPr lang="en-US" baseline="30000" dirty="0">
                <a:latin typeface="Chalkboard"/>
              </a:rPr>
              <a:t>20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9552" y="4653136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  An adversary running for n</a:t>
            </a:r>
            <a:r>
              <a:rPr lang="en-US" baseline="30000" dirty="0" smtClean="0">
                <a:latin typeface="Chalkboard"/>
              </a:rPr>
              <a:t>3 </a:t>
            </a:r>
            <a:r>
              <a:rPr lang="en-US" dirty="0" smtClean="0">
                <a:latin typeface="Chalkboard"/>
              </a:rPr>
              <a:t> time breaks a scheme with probability </a:t>
            </a:r>
            <a:r>
              <a:rPr lang="en-US" dirty="0">
                <a:latin typeface="Chalkboard"/>
              </a:rPr>
              <a:t>at most 1/2</a:t>
            </a:r>
            <a:r>
              <a:rPr lang="en-US" baseline="30000" dirty="0">
                <a:latin typeface="Chalkboard"/>
              </a:rPr>
              <a:t>n</a:t>
            </a:r>
            <a:r>
              <a:rPr lang="en-US" dirty="0" smtClean="0">
                <a:latin typeface="Chalkboard"/>
              </a:rPr>
              <a:t> 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64096" y="5301208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The more the value of n, the tougher the life of the adversary is.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530400" y="1888612"/>
            <a:ext cx="2521566" cy="3628620"/>
            <a:chOff x="10116406" y="2545359"/>
            <a:chExt cx="1564111" cy="238729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8" name="Oval 17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21225297">
              <a:off x="10189153" y="3046741"/>
              <a:ext cx="1395619" cy="1478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Bradley Hand" charset="0"/>
                  <a:ea typeface="Bradley Hand" charset="0"/>
                  <a:cs typeface="Bradley Hand" charset="0"/>
                </a:rPr>
                <a:t>n</a:t>
              </a:r>
              <a:r>
                <a:rPr lang="en-US" sz="2000" dirty="0" smtClean="0">
                  <a:latin typeface="Bradley Hand" charset="0"/>
                  <a:ea typeface="Bradley Hand" charset="0"/>
                  <a:cs typeface="Bradley Hand" charset="0"/>
                </a:rPr>
                <a:t>: Security parameter. A tunable parameter that tunes how difficult it is to break a cryptosystem  </a:t>
              </a:r>
              <a:endParaRPr lang="en-US" sz="2000" dirty="0"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77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  <p:bldP spid="33" grpId="0"/>
      <p:bldP spid="21" grpId="0"/>
      <p:bldP spid="23" grpId="0"/>
      <p:bldP spid="24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144000" cy="12241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</a:rPr>
              <a:t>Closures properties of poly and negligible functions</a:t>
            </a:r>
            <a:endParaRPr lang="en-US" sz="3200" kern="0" dirty="0">
              <a:solidFill>
                <a:srgbClr val="009900"/>
              </a:solidFill>
              <a:latin typeface="Chalkboard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67544" y="3740839"/>
            <a:ext cx="846043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Proposition: Let negl</a:t>
            </a:r>
            <a:r>
              <a:rPr lang="en-US" baseline="-25000" dirty="0" smtClean="0">
                <a:latin typeface="Chalkboard"/>
              </a:rPr>
              <a:t>1 </a:t>
            </a:r>
            <a:r>
              <a:rPr lang="en-US" dirty="0">
                <a:latin typeface="Chalkboard"/>
              </a:rPr>
              <a:t>and </a:t>
            </a:r>
            <a:r>
              <a:rPr lang="en-US" dirty="0" smtClean="0">
                <a:latin typeface="Chalkboard"/>
              </a:rPr>
              <a:t>negl</a:t>
            </a:r>
            <a:r>
              <a:rPr lang="en-US" baseline="-25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  be negligible functions in n. Then,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halkboard"/>
              </a:rPr>
              <a:t> </a:t>
            </a:r>
            <a:r>
              <a:rPr lang="en-US" dirty="0" smtClean="0">
                <a:latin typeface="Chalkboard"/>
              </a:rPr>
              <a:t>  (</a:t>
            </a:r>
            <a:r>
              <a:rPr lang="en-US" dirty="0" err="1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) negl</a:t>
            </a:r>
            <a:r>
              <a:rPr lang="en-US" baseline="-25000" dirty="0" smtClean="0">
                <a:latin typeface="Chalkboard"/>
              </a:rPr>
              <a:t>1 </a:t>
            </a:r>
            <a:r>
              <a:rPr lang="en-US" dirty="0">
                <a:latin typeface="Chalkboard"/>
              </a:rPr>
              <a:t>+</a:t>
            </a:r>
            <a:r>
              <a:rPr lang="en-US" dirty="0" smtClean="0">
                <a:latin typeface="Chalkboard"/>
              </a:rPr>
              <a:t> negl</a:t>
            </a:r>
            <a:r>
              <a:rPr lang="en-US" baseline="-25000" dirty="0" smtClean="0">
                <a:latin typeface="Chalkboard"/>
              </a:rPr>
              <a:t>2 </a:t>
            </a:r>
            <a:r>
              <a:rPr lang="en-US" dirty="0" smtClean="0">
                <a:latin typeface="Chalkboard"/>
              </a:rPr>
              <a:t> is a negligible function.</a:t>
            </a:r>
          </a:p>
          <a:p>
            <a:pPr marL="457200" indent="-457200">
              <a:spcBef>
                <a:spcPct val="50000"/>
              </a:spcBef>
            </a:pPr>
            <a:r>
              <a:rPr lang="en-US" baseline="-25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baseline="-25000" dirty="0" smtClean="0">
                <a:solidFill>
                  <a:srgbClr val="0000FF"/>
                </a:solidFill>
                <a:latin typeface="Chalkboard"/>
              </a:rPr>
              <a:t>   </a:t>
            </a:r>
            <a:r>
              <a:rPr lang="en-US" dirty="0" smtClean="0">
                <a:latin typeface="Chalkboard"/>
              </a:rPr>
              <a:t>(ii) </a:t>
            </a:r>
            <a:r>
              <a:rPr lang="en-US" dirty="0">
                <a:latin typeface="Chalkboard"/>
              </a:rPr>
              <a:t>p(n). </a:t>
            </a:r>
            <a:r>
              <a:rPr lang="en-US" dirty="0" smtClean="0">
                <a:latin typeface="Chalkboard"/>
              </a:rPr>
              <a:t>negl</a:t>
            </a:r>
            <a:r>
              <a:rPr lang="en-US" baseline="-25000" dirty="0" smtClean="0">
                <a:latin typeface="Chalkboard"/>
              </a:rPr>
              <a:t>1 </a:t>
            </a:r>
            <a:r>
              <a:rPr lang="en-US" dirty="0" smtClean="0">
                <a:latin typeface="Chalkboard"/>
              </a:rPr>
              <a:t> is a negligible function for any poly p(n)</a:t>
            </a:r>
            <a:r>
              <a:rPr lang="en-US" baseline="-25000" dirty="0" smtClean="0">
                <a:latin typeface="Chalkboard"/>
              </a:rPr>
              <a:t> </a:t>
            </a:r>
            <a:endParaRPr lang="en-US" dirty="0" smtClean="0">
              <a:latin typeface="Chalkboard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5536" y="1628800"/>
            <a:ext cx="846043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Proposition: Let </a:t>
            </a:r>
            <a:r>
              <a:rPr lang="en-US" dirty="0">
                <a:latin typeface="Chalkboard"/>
              </a:rPr>
              <a:t>p</a:t>
            </a:r>
            <a:r>
              <a:rPr lang="en-US" baseline="-25000" dirty="0" smtClean="0">
                <a:latin typeface="Chalkboard"/>
              </a:rPr>
              <a:t>1 </a:t>
            </a:r>
            <a:r>
              <a:rPr lang="en-US" dirty="0">
                <a:latin typeface="Chalkboard"/>
              </a:rPr>
              <a:t>and p</a:t>
            </a:r>
            <a:r>
              <a:rPr lang="en-US" baseline="-25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  be polynomials in n. Then,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halkboard"/>
              </a:rPr>
              <a:t> </a:t>
            </a:r>
            <a:r>
              <a:rPr lang="en-US" dirty="0" smtClean="0">
                <a:latin typeface="Chalkboard"/>
              </a:rPr>
              <a:t>  (</a:t>
            </a:r>
            <a:r>
              <a:rPr lang="en-US" dirty="0" err="1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) </a:t>
            </a:r>
            <a:r>
              <a:rPr lang="en-US" dirty="0">
                <a:latin typeface="Chalkboard"/>
              </a:rPr>
              <a:t>p</a:t>
            </a:r>
            <a:r>
              <a:rPr lang="en-US" baseline="-25000" dirty="0" smtClean="0">
                <a:latin typeface="Chalkboard"/>
              </a:rPr>
              <a:t>1 </a:t>
            </a:r>
            <a:r>
              <a:rPr lang="en-US" dirty="0">
                <a:latin typeface="Chalkboard"/>
              </a:rPr>
              <a:t>+</a:t>
            </a:r>
            <a:r>
              <a:rPr lang="en-US" dirty="0" smtClean="0">
                <a:latin typeface="Chalkboard"/>
              </a:rPr>
              <a:t> </a:t>
            </a:r>
            <a:r>
              <a:rPr lang="en-US" dirty="0">
                <a:latin typeface="Chalkboard"/>
              </a:rPr>
              <a:t>p</a:t>
            </a:r>
            <a:r>
              <a:rPr lang="en-US" baseline="-25000" dirty="0" smtClean="0">
                <a:latin typeface="Chalkboard"/>
              </a:rPr>
              <a:t>2 </a:t>
            </a:r>
            <a:r>
              <a:rPr lang="en-US" dirty="0" smtClean="0">
                <a:latin typeface="Chalkboard"/>
              </a:rPr>
              <a:t> is a poly.</a:t>
            </a:r>
          </a:p>
          <a:p>
            <a:pPr marL="457200" indent="-457200">
              <a:spcBef>
                <a:spcPct val="50000"/>
              </a:spcBef>
            </a:pPr>
            <a:r>
              <a:rPr lang="en-US" baseline="-25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baseline="-25000" dirty="0" smtClean="0">
                <a:solidFill>
                  <a:srgbClr val="0000FF"/>
                </a:solidFill>
                <a:latin typeface="Chalkboard"/>
              </a:rPr>
              <a:t>   </a:t>
            </a:r>
            <a:r>
              <a:rPr lang="en-US" dirty="0" smtClean="0">
                <a:latin typeface="Chalkboard"/>
              </a:rPr>
              <a:t>(ii) </a:t>
            </a:r>
            <a:r>
              <a:rPr lang="en-US" dirty="0">
                <a:latin typeface="Chalkboard"/>
              </a:rPr>
              <a:t>p</a:t>
            </a:r>
            <a:r>
              <a:rPr lang="en-US" baseline="-25000" dirty="0">
                <a:latin typeface="Chalkboard"/>
              </a:rPr>
              <a:t>1 </a:t>
            </a:r>
            <a:r>
              <a:rPr lang="en-US" dirty="0" smtClean="0">
                <a:latin typeface="Chalkboard"/>
              </a:rPr>
              <a:t>* </a:t>
            </a:r>
            <a:r>
              <a:rPr lang="en-US" dirty="0">
                <a:latin typeface="Chalkboard"/>
              </a:rPr>
              <a:t>p</a:t>
            </a:r>
            <a:r>
              <a:rPr lang="en-US" baseline="-25000" dirty="0">
                <a:latin typeface="Chalkboard"/>
              </a:rPr>
              <a:t>2 </a:t>
            </a:r>
            <a:r>
              <a:rPr lang="en-US" dirty="0" smtClean="0">
                <a:latin typeface="Chalkboard"/>
              </a:rPr>
              <a:t> is a poly.</a:t>
            </a:r>
            <a:r>
              <a:rPr lang="en-US" baseline="-25000" dirty="0" smtClean="0">
                <a:latin typeface="Chalkboard"/>
              </a:rPr>
              <a:t> </a:t>
            </a:r>
            <a:endParaRPr lang="en-US" dirty="0" smtClean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7849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80528" y="44624"/>
            <a:ext cx="8711952" cy="4721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</a:rPr>
              <a:t>Asymptotic Approach: Summary</a:t>
            </a:r>
            <a:endParaRPr lang="en-US" sz="3200" kern="0" dirty="0">
              <a:solidFill>
                <a:srgbClr val="009900"/>
              </a:solidFill>
              <a:latin typeface="Chalkboard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95536" y="836712"/>
            <a:ext cx="8748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halkboard"/>
              </a:rPr>
              <a:t>&gt;&gt; Security </a:t>
            </a:r>
            <a:r>
              <a:rPr lang="en-US" sz="2000" dirty="0">
                <a:solidFill>
                  <a:srgbClr val="FF0000"/>
                </a:solidFill>
                <a:latin typeface="Chalkboard"/>
              </a:rPr>
              <a:t>parameter n </a:t>
            </a:r>
            <a:r>
              <a:rPr lang="en-US" sz="2000" dirty="0" smtClean="0">
                <a:latin typeface="Chalkboard"/>
              </a:rPr>
              <a:t>- </a:t>
            </a:r>
            <a:r>
              <a:rPr lang="en-US" sz="2000" dirty="0">
                <a:latin typeface="Chalkboard"/>
              </a:rPr>
              <a:t>publicly known (part of the scheme) ; inputs to all algorithms (including adversary) will be made of size polynomial in n</a:t>
            </a:r>
            <a:r>
              <a:rPr lang="en-US" sz="2000" dirty="0" smtClean="0">
                <a:latin typeface="Chalkboard"/>
              </a:rPr>
              <a:t>.</a:t>
            </a:r>
            <a:endParaRPr lang="en-US" sz="20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5496" y="1844824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Running time of the users</a:t>
            </a:r>
            <a:endParaRPr lang="en-US" sz="16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627784" y="1844824"/>
            <a:ext cx="2952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Running time of the attacker</a:t>
            </a:r>
            <a:endParaRPr lang="en-US" sz="16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508104" y="1844824"/>
            <a:ext cx="3744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Success probability of the attacker</a:t>
            </a:r>
            <a:endParaRPr lang="en-US" sz="16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17" name="Left Brace 16"/>
          <p:cNvSpPr/>
          <p:nvPr/>
        </p:nvSpPr>
        <p:spPr>
          <a:xfrm rot="16200000">
            <a:off x="4530280" y="-489720"/>
            <a:ext cx="371472" cy="5616624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 dirty="0">
              <a:solidFill>
                <a:srgbClr val="00B0F0"/>
              </a:solidFill>
              <a:latin typeface="Chalkboard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276128" y="2420888"/>
            <a:ext cx="4888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B0F0"/>
                </a:solidFill>
                <a:latin typeface="Chalkboard"/>
              </a:rPr>
              <a:t>Functions of a security parameter n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2375756" y="1149315"/>
            <a:ext cx="432049" cy="3960439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accent2">
                  <a:lumMod val="75000"/>
                </a:schemeClr>
              </a:solidFill>
              <a:latin typeface="Chalkboard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835696" y="3450486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smtClean="0">
                <a:solidFill>
                  <a:schemeClr val="accent2">
                    <a:lumMod val="75000"/>
                  </a:schemeClr>
                </a:solidFill>
                <a:latin typeface="Chalkboard"/>
              </a:rPr>
              <a:t>Polynomial in n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Chalkboard"/>
            </a:endParaRPr>
          </a:p>
        </p:txBody>
      </p:sp>
      <p:sp>
        <p:nvSpPr>
          <p:cNvPr id="24" name="Left Brace 23"/>
          <p:cNvSpPr/>
          <p:nvPr/>
        </p:nvSpPr>
        <p:spPr>
          <a:xfrm rot="16200000">
            <a:off x="7212559" y="1821088"/>
            <a:ext cx="407513" cy="309634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>
              <a:latin typeface="Chalkboard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804248" y="3573016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Negligible in n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11560" y="5147900"/>
            <a:ext cx="6912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Typically </a:t>
            </a:r>
            <a:r>
              <a:rPr lang="en-US" dirty="0">
                <a:latin typeface="Chalkboard"/>
              </a:rPr>
              <a:t>n</a:t>
            </a:r>
            <a:r>
              <a:rPr lang="en-US" dirty="0" smtClean="0">
                <a:latin typeface="Chalkboard"/>
              </a:rPr>
              <a:t> is the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size of secret-key </a:t>
            </a:r>
            <a:r>
              <a:rPr lang="en-US" dirty="0" smtClean="0">
                <a:latin typeface="Chalkboard"/>
              </a:rPr>
              <a:t>(ex: n = 128, 256, etc)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5797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6" grpId="0"/>
      <p:bldP spid="17" grpId="0" animBg="1"/>
      <p:bldP spid="19" grpId="0"/>
      <p:bldP spid="21" grpId="0" animBg="1"/>
      <p:bldP spid="23" grpId="0"/>
      <p:bldP spid="24" grpId="0" animBg="1"/>
      <p:bldP spid="25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44277</TotalTime>
  <Words>2663</Words>
  <Application>Microsoft Macintosh PowerPoint</Application>
  <PresentationFormat>On-screen Show (4:3)</PresentationFormat>
  <Paragraphs>402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Bradley Hand</vt:lpstr>
      <vt:lpstr>Brush Script MT</vt:lpstr>
      <vt:lpstr>Cambria Math</vt:lpstr>
      <vt:lpstr>Century Gothic</vt:lpstr>
      <vt:lpstr>Chalkboard</vt:lpstr>
      <vt:lpstr>Comic Sans MS</vt:lpstr>
      <vt:lpstr>Courier New</vt:lpstr>
      <vt:lpstr>Symbol</vt:lpstr>
      <vt:lpstr>Wingdings</vt:lpstr>
      <vt:lpstr>Default Design</vt:lpstr>
      <vt:lpstr>Cryptography</vt:lpstr>
      <vt:lpstr>Recall</vt:lpstr>
      <vt:lpstr>Today’s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ARPITA PATRA</dc:creator>
  <cp:lastModifiedBy>Arpita Patra</cp:lastModifiedBy>
  <cp:revision>3852</cp:revision>
  <dcterms:created xsi:type="dcterms:W3CDTF">2003-02-23T15:18:48Z</dcterms:created>
  <dcterms:modified xsi:type="dcterms:W3CDTF">2017-01-17T05:20:16Z</dcterms:modified>
</cp:coreProperties>
</file>