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1"/>
  </p:notesMasterIdLst>
  <p:handoutMasterIdLst>
    <p:handoutMasterId r:id="rId32"/>
  </p:handoutMasterIdLst>
  <p:sldIdLst>
    <p:sldId id="256" r:id="rId2"/>
    <p:sldId id="1631" r:id="rId3"/>
    <p:sldId id="1632" r:id="rId4"/>
    <p:sldId id="1651" r:id="rId5"/>
    <p:sldId id="1645" r:id="rId6"/>
    <p:sldId id="1646" r:id="rId7"/>
    <p:sldId id="1647" r:id="rId8"/>
    <p:sldId id="1648" r:id="rId9"/>
    <p:sldId id="1649" r:id="rId10"/>
    <p:sldId id="1650" r:id="rId11"/>
    <p:sldId id="1634" r:id="rId12"/>
    <p:sldId id="1606" r:id="rId13"/>
    <p:sldId id="1633" r:id="rId14"/>
    <p:sldId id="1654" r:id="rId15"/>
    <p:sldId id="1652" r:id="rId16"/>
    <p:sldId id="1637" r:id="rId17"/>
    <p:sldId id="1602" r:id="rId18"/>
    <p:sldId id="1603" r:id="rId19"/>
    <p:sldId id="1604" r:id="rId20"/>
    <p:sldId id="1636" r:id="rId21"/>
    <p:sldId id="1638" r:id="rId22"/>
    <p:sldId id="1639" r:id="rId23"/>
    <p:sldId id="1640" r:id="rId24"/>
    <p:sldId id="1641" r:id="rId25"/>
    <p:sldId id="1642" r:id="rId26"/>
    <p:sldId id="1643" r:id="rId27"/>
    <p:sldId id="1644" r:id="rId28"/>
    <p:sldId id="1524" r:id="rId29"/>
    <p:sldId id="1653" r:id="rId30"/>
  </p:sldIdLst>
  <p:sldSz cx="9144000" cy="6858000" type="screen4x3"/>
  <p:notesSz cx="6858000" cy="9144000"/>
  <p:custDataLst>
    <p:tags r:id="rId33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D2F5FA"/>
    <a:srgbClr val="FFFF99"/>
    <a:srgbClr val="009900"/>
    <a:srgbClr val="5E1EFE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23"/>
    <p:restoredTop sz="92886" autoAdjust="0"/>
  </p:normalViewPr>
  <p:slideViewPr>
    <p:cSldViewPr>
      <p:cViewPr varScale="1">
        <p:scale>
          <a:sx n="78" d="100"/>
          <a:sy n="78" d="100"/>
        </p:scale>
        <p:origin x="145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gs" Target="tags/tag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768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5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8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32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2800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442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1660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26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One way of showing a</a:t>
            </a:r>
            <a:r>
              <a:rPr lang="en-US" baseline="0" dirty="0" smtClean="0">
                <a:latin typeface="Arial" pitchFamily="34" charset="0"/>
              </a:rPr>
              <a:t> security notion is stronger than another notion is to find a scheme that is secure according to the second notion but insure according to the first notion. Demonstrates two things: first proof and assumption not enough, right definition is </a:t>
            </a:r>
            <a:r>
              <a:rPr lang="en-US" baseline="0" dirty="0" err="1" smtClean="0">
                <a:latin typeface="Arial" pitchFamily="34" charset="0"/>
              </a:rPr>
              <a:t>important..Determinism</a:t>
            </a:r>
            <a:r>
              <a:rPr lang="en-US" baseline="0" dirty="0" smtClean="0">
                <a:latin typeface="Arial" pitchFamily="34" charset="0"/>
              </a:rPr>
              <a:t> has limited power.. Randomization gives power.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276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567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35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380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77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512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996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5997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225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780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1875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93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4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235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53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15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95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3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1/20/17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tif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Cryptography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Lecture 5</a:t>
            </a:r>
          </a:p>
          <a:p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endParaRPr lang="en-US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Patra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116632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 PRGs exist?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23528" y="1023119"/>
            <a:ext cx="2304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 proof…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55776" y="1043444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But we strongly believe they do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23528" y="1547500"/>
            <a:ext cx="83529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Didn’t we just say we believe something is true but don’t have a proof?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411760" y="2132856"/>
            <a:ext cx="4752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First Assumption in the course: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exist.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51920" y="3284984"/>
            <a:ext cx="132927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2924944"/>
            <a:ext cx="9144000" cy="7200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27584" y="5147900"/>
            <a:ext cx="407034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One-way functions (permutation) 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" name="Straight Arrow Connector 5"/>
          <p:cNvCxnSpPr>
            <a:stCxn id="15" idx="0"/>
            <a:endCxn id="2" idx="2"/>
          </p:cNvCxnSpPr>
          <p:nvPr/>
        </p:nvCxnSpPr>
        <p:spPr>
          <a:xfrm flipV="1">
            <a:off x="2862757" y="3654316"/>
            <a:ext cx="1653801" cy="149358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 rot="19119903">
            <a:off x="2499538" y="4286313"/>
            <a:ext cx="18399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solidFill>
                  <a:srgbClr val="0000FF"/>
                </a:solidFill>
                <a:latin typeface="Chalkboard" charset="0"/>
              </a:rPr>
              <a:t>Goldreich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</a:rPr>
              <a:t>-Levin, Yao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29785" y="5147900"/>
            <a:ext cx="1789272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Stream Ciphers</a:t>
            </a:r>
            <a:endParaRPr lang="en-US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H="1" flipV="1">
            <a:off x="4516558" y="3662328"/>
            <a:ext cx="2007863" cy="1485572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 rot="2175413">
            <a:off x="4568982" y="4322480"/>
            <a:ext cx="26132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Because no </a:t>
            </a:r>
            <a:r>
              <a:rPr lang="en-US" sz="14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good distinguisher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52120" y="5681573"/>
            <a:ext cx="1789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Highly </a:t>
            </a:r>
            <a:r>
              <a:rPr lang="en-US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043608" y="5687129"/>
            <a:ext cx="2047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Far from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11760" y="2558553"/>
            <a:ext cx="278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Later in the course……….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52851" y="6409573"/>
            <a:ext cx="543276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RA 4: </a:t>
            </a:r>
            <a:r>
              <a:rPr lang="en-US" dirty="0" smtClean="0"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Define Stream Ciphers and describe Trivium</a:t>
            </a:r>
            <a:endParaRPr lang="en-US" dirty="0">
              <a:solidFill>
                <a:schemeClr val="bg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9" grpId="0"/>
      <p:bldP spid="10" grpId="0"/>
      <p:bldP spid="12" grpId="0" animBg="1"/>
      <p:bldP spid="2" grpId="0" animBg="1"/>
      <p:bldP spid="15" grpId="0" animBg="1"/>
      <p:bldP spid="7" grpId="0"/>
      <p:bldP spid="21" grpId="0" animBg="1"/>
      <p:bldP spid="25" grpId="0"/>
      <p:bldP spid="17" grpId="0"/>
      <p:bldP spid="27" grpId="0"/>
      <p:bldP spid="18" grpId="0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5496" y="908720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COA-secure SKE</a:t>
            </a: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627784" y="98072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477384" y="2234484"/>
            <a:ext cx="998272" cy="432048"/>
            <a:chOff x="981440" y="2564904"/>
            <a:chExt cx="998272" cy="432048"/>
          </a:xfrm>
        </p:grpSpPr>
        <p:sp>
          <p:nvSpPr>
            <p:cNvPr id="85" name="Rectangle 84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5" name="Group 35"/>
          <p:cNvGrpSpPr/>
          <p:nvPr/>
        </p:nvGrpSpPr>
        <p:grpSpPr>
          <a:xfrm>
            <a:off x="1403648" y="2154342"/>
            <a:ext cx="1224136" cy="338554"/>
            <a:chOff x="455675" y="4399360"/>
            <a:chExt cx="1224136" cy="338554"/>
          </a:xfrm>
        </p:grpSpPr>
        <p:cxnSp>
          <p:nvCxnSpPr>
            <p:cNvPr id="107" name="Straight Arrow Connector 106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771800" y="2154342"/>
            <a:ext cx="1080120" cy="338554"/>
            <a:chOff x="395536" y="4348587"/>
            <a:chExt cx="1080120" cy="338554"/>
          </a:xfrm>
        </p:grpSpPr>
        <p:cxnSp>
          <p:nvCxnSpPr>
            <p:cNvPr id="113" name="Straight Arrow Connector 112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7" name="Group 35"/>
          <p:cNvGrpSpPr/>
          <p:nvPr/>
        </p:nvGrpSpPr>
        <p:grpSpPr>
          <a:xfrm rot="5400000">
            <a:off x="4308101" y="1388643"/>
            <a:ext cx="563293" cy="755576"/>
            <a:chOff x="624332" y="3969572"/>
            <a:chExt cx="563293" cy="755576"/>
          </a:xfrm>
        </p:grpSpPr>
        <p:cxnSp>
          <p:nvCxnSpPr>
            <p:cNvPr id="119" name="Straight Arrow Connector 118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2" name="Group 46"/>
          <p:cNvGrpSpPr/>
          <p:nvPr/>
        </p:nvGrpSpPr>
        <p:grpSpPr>
          <a:xfrm>
            <a:off x="4896543" y="2154342"/>
            <a:ext cx="827585" cy="338554"/>
            <a:chOff x="864095" y="4390978"/>
            <a:chExt cx="827585" cy="338554"/>
          </a:xfrm>
        </p:grpSpPr>
        <p:cxnSp>
          <p:nvCxnSpPr>
            <p:cNvPr id="124" name="Straight Arrow Connector 123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815408" y="2060847"/>
            <a:ext cx="1332655" cy="893713"/>
            <a:chOff x="1542158" y="4367579"/>
            <a:chExt cx="797594" cy="504056"/>
          </a:xfrm>
        </p:grpSpPr>
        <p:sp>
          <p:nvSpPr>
            <p:cNvPr id="127" name="Rectangle 126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33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2000" dirty="0" err="1" smtClean="0">
                  <a:latin typeface="Chalkboard" charset="0"/>
                  <a:ea typeface="Chalkboard" charset="0"/>
                  <a:cs typeface="Chalkboard" charset="0"/>
                </a:rPr>
                <a:t>Enc</a:t>
              </a:r>
              <a:endParaRPr lang="en-US" sz="2000" dirty="0">
                <a:latin typeface="Chalkboard" charset="0"/>
                <a:ea typeface="Chalkboard" charset="0"/>
                <a:cs typeface="Chalkboard" charset="0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c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m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5" name="Group 35"/>
          <p:cNvGrpSpPr/>
          <p:nvPr/>
        </p:nvGrpSpPr>
        <p:grpSpPr>
          <a:xfrm rot="5400000">
            <a:off x="7467124" y="1265821"/>
            <a:ext cx="605682" cy="755576"/>
            <a:chOff x="581943" y="4005066"/>
            <a:chExt cx="605682" cy="755576"/>
          </a:xfrm>
        </p:grpSpPr>
        <p:cxnSp>
          <p:nvCxnSpPr>
            <p:cNvPr id="156" name="Straight Arrow Connector 15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026732" y="1946449"/>
            <a:ext cx="1649724" cy="1003725"/>
            <a:chOff x="1542826" y="4365104"/>
            <a:chExt cx="992920" cy="504056"/>
          </a:xfrm>
        </p:grpSpPr>
        <p:sp>
          <p:nvSpPr>
            <p:cNvPr id="159" name="Rectangle 158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60" name="Text Box 7"/>
            <p:cNvSpPr txBox="1">
              <a:spLocks noChangeArrowheads="1"/>
            </p:cNvSpPr>
            <p:nvPr/>
          </p:nvSpPr>
          <p:spPr bwMode="auto">
            <a:xfrm>
              <a:off x="1542826" y="4407495"/>
              <a:ext cx="992920" cy="386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 Dec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m: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c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6240048" y="2154342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 rot="16200000">
            <a:off x="6667904" y="2128664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46"/>
          <p:cNvGrpSpPr/>
          <p:nvPr/>
        </p:nvGrpSpPr>
        <p:grpSpPr>
          <a:xfrm>
            <a:off x="8028384" y="2154342"/>
            <a:ext cx="852232" cy="340556"/>
            <a:chOff x="744723" y="4120044"/>
            <a:chExt cx="852232" cy="340556"/>
          </a:xfrm>
        </p:grpSpPr>
        <p:cxnSp>
          <p:nvCxnSpPr>
            <p:cNvPr id="166" name="Straight Arrow Connector 165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68" name="Text Box 7"/>
          <p:cNvSpPr txBox="1">
            <a:spLocks noChangeArrowheads="1"/>
          </p:cNvSpPr>
          <p:nvPr/>
        </p:nvSpPr>
        <p:spPr bwMode="auto">
          <a:xfrm>
            <a:off x="179512" y="3676962"/>
            <a:ext cx="216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b="1" dirty="0" smtClean="0">
                <a:latin typeface="Chalkboard" charset="0"/>
                <a:ea typeface="Chalkboard" charset="0"/>
                <a:cs typeface="Chalkboard" charset="0"/>
              </a:rPr>
              <a:t>Correctness:</a:t>
            </a:r>
            <a:endParaRPr lang="en-US" sz="2000" b="1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2771800" y="3676962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err="1" smtClean="0">
                <a:latin typeface="Chalkboard" charset="0"/>
                <a:ea typeface="Chalkboard" charset="0"/>
                <a:cs typeface="Chalkboard" charset="0"/>
              </a:rPr>
              <a:t>Enc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(m)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0" name="Text Box 7"/>
          <p:cNvSpPr txBox="1">
            <a:spLocks noChangeArrowheads="1"/>
          </p:cNvSpPr>
          <p:nvPr/>
        </p:nvSpPr>
        <p:spPr bwMode="auto">
          <a:xfrm>
            <a:off x="2123728" y="3676962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Dec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         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1" name="Text Box 7"/>
          <p:cNvSpPr txBox="1">
            <a:spLocks noChangeArrowheads="1"/>
          </p:cNvSpPr>
          <p:nvPr/>
        </p:nvSpPr>
        <p:spPr bwMode="auto">
          <a:xfrm>
            <a:off x="4139952" y="3676962"/>
            <a:ext cx="7200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= m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5" grpId="0"/>
      <p:bldP spid="154" grpId="0"/>
      <p:bldP spid="168" grpId="0"/>
      <p:bldP spid="169" grpId="0"/>
      <p:bldP spid="170" grpId="0"/>
      <p:bldP spid="1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252536" y="-27384"/>
            <a:ext cx="871195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by Reduction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9" name="AutoShape 4" descr="data:image/jpeg;base64,/9j/4AAQSkZJRgABAQAAAQABAAD/2wCEAAkGBxQSEhQUEhQUFBQUFRQUFRQUFBUUFBcVFRQWFhQVFBcYHCggGBwlHBQVITEhJSkrLi4uFx8zODMsNygtLiwBCgoKDg0OGhAQFywkICQsLCwsLCwsLCwsLCwsLCwsLCwsLCwsLCwsLCwsLCwsLCwsLCwsLCwsLCwsLCwsLCwsLP/AABEIALoBDwMBIgACEQEDEQH/xAAbAAACAwEBAQAAAAAAAAAAAAAAAQMEBQIGB//EADkQAAIBAwEFBAgEBgMBAAAAAAABAgMEESEFEjFBUQZhcYETIjKRobHB8BQjUmIHQnLR4fEzksIk/8QAGQEBAAMBAQAAAAAAAAAAAAAAAAECAwQF/8QAIhEBAQACAgICAgMAAAAAAAAAAAECEQMhEjFBYQRRIkKh/9oADAMBAAIRAxEAPwD66ADJCGAAAABKDAAAAGhkAAAAAAYAAAAAAAAAJsBtkbZHOr0OoxyA8HW6NIeCQkzpCwNAdpgIAG4nJ0IBYEMbICAQyREAAAAAAAxDAAAaAQxgQAAAAGIYAAAAAApMBORWq1M8Ar1OS8xU4gdQiSxmRKLZNFY1A6TOjym1e2tOO9GlF1ZR0znEOecPny9/EyIdt6y9qjCSzlbsnFpZ4ap50z0KXlxjWcOdm9PoW6PB5ej2zoylBPMVOLlvSSSjKPGEteOM9z5cUbmz9q0q0VKlOM1pw469U9U+5kzKVS4ZT3F4BReRllQ0I6EyQhDYiA+JydCaAiAQwkDEBKDAAABoQyAxiBAMAAAAAAAAAFJletUwu8lmyjUeXkAh1LMFnwIKcdS3BYWoSjuruNGDlOUYxWMuTwv99x8+2ntytdS0cqdJPSMW1J4ejk0/DQfaHaju6u7HPoabaWuk5J43+OGtHjxHbUTmzz31HZxcUxm77VqFgSy2abVtQLkbdYM5Gtrx9TZ7Ivwjg96Pqyw1lcdeJ7P8IuhBc7OWNCdHk77OdpdNy4lFT3lGLw1vaLVvhlyzppyPXwkmso+aXmzscjY7ObecGqVZvLeITfDhwm+vfzya4cnxXPy8P9sXtMAEZZBGzlJiZ0zlgJAAyRAMAAAAZIEAAAAAANDEhkBgIYAAAAHM2dHEwK9efLqQv/J1J5bfuOPqBPbQyU+0176G2qyUt17rjF8Xvy9WHxaNKlHCPAfxJvW6lCim0vWqzXJ67sP/AGUzuo048d5RnWNPEV5GrbRMqhWUI5l5dS3a3c37NN46vT4HJt6GnobUvxRgUrmSxle41La4yi0qmWK4oHbiRxmStkqaVrm1TR5ja1mllY0Z6urXxxMbaa3k8RyVul8drvZHbzn+TU9uKbi8YUoLC8ms/ep6k+L31adKanDehKLzF9H98j6d2V24rugp4cWm4yT5Sjxx1WqfmbcWe+q5/wAji8b5T02WwYMSNnMBoQMCIAAsAYAAAA0AYDAwIAAAADAAAAAAIK88ImZTupapeYHEzqjHLI0yzbLTISlqSwj5Ltm9VxfVZR9mniknpqoZy8rj6zl5YPo/abaCoW1arLhCDfnwilwzltc0fNOyVh+XGT56mHLfh0/jz3WvYbOTalNa8s8vA6v9u06MtzdlOX6YLPBc3wRo3OVB7izLGmPvQ8td9m69SnOMpQ3puL0zupRkpOLX8yeMd+cszxjbK9L1t2ytpy3ZPcy8Re9Caz0e43g9JQqLRppp8GuB4ml2IlKFaM/QN1IU4Unuy/J3JOWYqON5tPGXrw1PSbKsZ0YejlNT3WtyWcyccLO/pjOc8O7nktZFMcsvVj0NvLLLVQo2ehbrMotVStNLV6JcWeauu21tCbhHM2nh4cIrPT1pI1tu20qsVCMlCMlLell73DRRwvHX7Xm9mdhdxwbnRq7lKpTUZ0NN6eMVcqeXJYXF9eBeSK5W/po09r0LlbsouDeNJpY14esm1ry6lKyrS2fcb63vw89KsY6+FRLqvk33Hdp2JnSpxVOqlOMpyzuZi1N5cHDexumlPZ8nScaiw137y8nxx46lb1el8bLNV7q0uFOKcWmmspp5TT1TRKzxHYjac4ylbTWVBZhL9mUsS71leXge2TydGOXlNuLkwuGWjAEMsohGIZYAAADQxIZAAAAABgAAAAAAACZnXEvWZoyMqpLLfiwOqRditCvbwyierLT6eRFS8X/FG5/+KcE8OpKEVx1xLea90GVtg0N2lBftXyPMfxYv5TuKVNNrdi5Y19qUkvlH4nq9kzzSpvrGPxSOTO7yejx4ePHPtrwiErd8gt2aFOJEpYy5UGuJWct197Ne8aismBSqwxKrN6Jvk3hLuWpXLJOGLXoZJpSaKGydp06i3oSUl4NPzUkmiW72tTi1GefW09WE5JeLiml5kbW8e/S2qSkuo1b44ZK9OWGnB5TWfI0KNRSWUWxqmUcQpnc6axqT+jIaha1XTxnaPZ8qclVpNxlF5jJcUz2nZvaauKMZ8Hwkm02pJ4fD7wzO2hRU4NM892Uv/wAPcunJ4hUeEnw3+XvWnuHHl45J5sPPDfzH0kZzGWUM63nIhgPBYIB4GQAAAAGAAAAAAAAAAMAOKnAyd34mldS0x1Kko6gWaEcIrbQqqMG2uCz5lnewl4GPtevvLC+/v6lcqtjO3y/txs5+pcY5rex1WvxXyPT7Fn+TS/oj8ifa1mqlvKD/AJuHjyKOyMqjST5Rin5afQ5c5qvR4s/LDX6eht5mjTmZFCRepvQo0vpUv6u9LHJfMrUrKOc668Um8eaOL2eJ6mffdpqFusznFLx59yWr8iZIp38PR09nw4pYfVfUtQpR3cYPAR/ihbLjv467k/7ZOZ/xYt1JKNOrJPmorHulJP4F/H6Ut+/9fQIUox4LBXhP0dT9s/hL/JibJ7a21xpGaUv0yzF+5mlc1N5PHLVeK1K30tJflvqtoQ1JlKhUbiSORC0xh1D5v28TpuLi2m5xaa0aay015pH0TeyeR7Z2qqShlZwpPz0wQtj1Xs+xu3PxNFNrE4pRn0ckk2145PQs+e9jbd0qbqPK32sL9sdF9T31GpvJf7OvC2zt5vNjJndOsDADRkBgAAAAAAAAAwAkAAAAAABTvJapeZGtWO99peDOaJUc7RqtQePDw+8GPCGdWXtqyb0D0aiu/BT3Wm9Rl3tPRIyJQw+nH5m1cLOTNuFx6opnNxrxZeNS20jXto5Rh28tTbtammDn9O3K9MTtPZSlCW48S4p66rOq92TwFTsqpZlJZbb183ofVtoRyjykqvo5Yn7LeM8k+Tb7+Hiu8tOkY/ymni6XYKMnq35Nl1dhoQWnvPZKDjqtUQ17qUljh1wtS/l9qeF31Hj59louMknrh4a6pZyer7PWdSlFb0nKL9WOdX7OrbO6FDCxj1nx7l0Z6CpQ/Lil/K1/kpvbSzxi5RjhHNRhTlocVJCxTGjOEZdfZrrVN6TxBYXe+flxHtnaHooZWsnpFPr1fcibZW14VYqPsz5xfP8ApfMthjLe2fLnljN4pLtqK3UsJcFyxwL2wNoJeo+Sby5Zzr38PAzriP31OVRa1Taa4NPHHwN3L8PbgAGjIAAAAwAkAAAAAAEgAAAAAApXftLwI6eh3de2sccEcmVohqQ3pavSOuO/7RDdTO1LWTXUpXFUr8LfKCtJGPeXHJczvad5hGNUuWuHHq/7GdyjfHC1ejcKmszlhZ5/fga1rd4PDXUHPLk233nWx76VPeg8uMWmuqT6d2U9DHKy10Y42Tt9CqVd5GNcUoy4kmzr5TSw855klWnroNrTpQoWE4f8c5JfpypR8s6pdyZcpUKmfXl/1Sj8eJNClIm3Zc0RpfzooW6X38W+ZpwjmJnU85LNW5UUSzy3TrSwU69xjvfQjq3Dfj15IhVJtZ/VpHrjnJ+XzI2SKM7d1HvS16dPIgrbPxrwNfKXgtERwp77KrKtptCpD2k6ker0kvB8/M1aG1aL0bcH0mt348CWlaLHAU7GL4pGs5LGGXHjXsgAZ1uEAAEgAACQAAAAAwEMACAcTlhanTZnX1bLwuQFetUy8scqumnxOEZW0LzHq/Du5cDPK6Xxm6ko3i9bLSWmW+b6GddXblndXm/ojiMCxToGF5L6dOPFN7rHqWreryyF2rPTfhSKtZ9xRtK8nXtyhTpYqL9ycfNar5M9TdWpjXdvhZXFSUl5MqvLuK9pN054Xe10fVffU9Da38ZrXiY9zb51XiiKOV3Pk+T++gI9dTrrqTK4T5nko3FRcsliFepLRLHxHknUb1zeQgs5KEasqjzwXhq+5I4tbBt5nqzRxj1Yr1vkurI9oukdK23mo8uMvom/oWa380v0rdX1+PyJqUPRwbWr7+bfUguViCXgFGfLVqJq2dApWlLMjapQJic3UYHLgToe6XYtoAA7XGAAAAAGAhgAQAAQDOZMZFUlgDmrUwu8zazwW5FC5nh6sipU9o191N9xi0028vi+Zbvpb8u5feQo0Tl5M9118WGpuu6NMvUaIqFEuQiZyNLRGmcyppollLBDbSzv/wBX0RdVQuaBlXNnxPR1YFWdAixaZPO07fTD5fIbss8jbdpqSwtiultsGns/HBtLpxXl0LVG2x/o2oW6O3QLaivkzVTly07yzbWyXi+LLPojuMSNHkr1ocF0KtxHODTcSpWhqRYnGorenhotSliWO5fNnEI8BX2m7Pp6r8JYw/f8xIW9rHpdcE0GYruPzWv2xfvz/Y0KVYlFj0gAB3OADAAgAAAAAAAIYmBzNlWU88SS64Ign9CBBdXCist/58DFrVnJ5fuJNqP8xeCIInPyZX06eLCezjDJZo0kc00WImLoSQWCRMjkcyehKCuqqUW3wwyrsiq3Sg5e1JKT8Zav5kG1X+XU/on8jnZj9SPhH5DfaddNgW6KB3EnaNDcOlEQBFdYOWNHJBDZGnqORwEyJskdSA4cBsCDGBTknFxfB6Ndw5ld8iUPN3NxKlcbs+DSUZ9ddFLo9X4mvb3Rmdplp5MqbMk91avgUa63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4" name="AutoShape 4" descr="data:image/jpeg;base64,/9j/4AAQSkZJRgABAQAAAQABAAD/2wCEAAkGBxATEBAQEBIQEA8QDxAQDw8NDw8NDQ8PFBEWFhQRFBUYHCggGBolHBQVITEhJSkrLi4uFx8zODMsNygtLisBCgoKDg0OGhAQGywdHCQsLCwsLCwsLCwsLCwsLCwsLCwsLCwsLCwsLCwsLCwsLCwsLCwsLSwsLCwsLCwsLCwsLP/AABEIAMgAyAMBEQACEQEDEQH/xAAbAAACAwEBAQAAAAAAAAAAAAAABAMFBgIBB//EAEUQAAEDAwEEBQgFCQgDAAAAAAEAAgMEBREhEjFBUQYTYXGBIjJCUpGhstEVcnOxwRQWNFOCkqLS8CQzNWJjg5PhJUN0/8QAGgEAAgMBAQAAAAAAAAAAAAAAAAQCAwUBBv/EADURAAICAgECAwUFCAMBAAAAAAABAgMEESESMRNBUQUUIjKhYXGBkdEVIzRSscHh8CQzckL/2gAMAwEAAhEDEQA/APuKABAAgAQAIAEACABAAgAQB5lABtIDR5tIO6PdpBzQZQB6gAQAIAEACABAAgAQAIAEACABAAgAQAIAEACAOS5B3Rw6Vc2SUSJ065smqyF1UFzqLFURGtC51E/BZ5+Whc6jvgnorAjqOeCStqwpdRB1EzKgLuyt1krZV3ZBxOw5dI6OkHAQAIAEACABAAgAQAIAEACABAHhcg6kRPkXNklEVlqQFFsvjU2IT14VbkMwobK6e5jmoOY3DFYjNdxzUPEGY4jFX3kc1F2F6w36Ef0yOa54hL3NkjLyOa6rCLw2NRXcc1LxCiWIx+C5jmpqYtPFZYQV4KsUhSdDQ/FUgqakLSqaGmSKSZS4kgK6Q0dIOAgAQAIAEACABAAgAQBy5y4dSFpZlxstjArqqswq5SHK6dlJW3TCplM0acXZRz3MuOG69yUuyoVrcmaMMZR5ZxT0k8pw0Od2NGcd5Wf79Za9Uw2SndTTzJ6Lem6HTHV5Yz6xLj7ArVh5tnzSURCz2zWvlTZZRdC4x50hJ/ysa38SrF7H389jf3L/ACxSXtqflH6k35oQevL/AAfJS/YlP80vp+hX+2Lv5V9f1IJuhcZ82Uj60bXfcQov2Pr5LGvw/wAonH21Pzj9Suqeh0rfMLX/AFSWH3qt4ebX8klIcr9s1y+ZNfUqKikniOHBzex4x71V79ZU+m6Gv9/3zH67qbluPP3EkFzLTh2i0KcqFnMWRnjKXYu6K6ApuMzOtxdF3S1mVcpGdZTosYZlYmJygMtculTR0unAQAIAEACABAAgDlxXDqQpPMotl8IFPW1uFXKQ/TRszVwueuBvSllyim29GvTjeYlT0skrgMFxO5o/FY9uZZdLw6UM2Wwpjvsa219GI24MuHn1G6MHzTeN7Kin1XPqfoYWT7TnPivhevmaGNgaMNAaBuA0C14pRWktGU229vk62l3ZzQbaNhoNtdDQbSA0G0ubDRzKwOGy4BwO8HULklGS1JbR1Nxe1wZ66dGGPy6LDD6h1Ye7ksjI9lRb6qX0v0/yamN7TnDizlevmZKopJIXEYLSPRO7wSdebZTLouRvV3Qtjvuh233Pgd/atqu1SScewtfjLyNNRVuUzGRkXU6LiCbKtTM+cNDLSpFLR2unAQAIAEACAPHFB1CNbPsjKjsYqr2ynn64s6wNyzfoQTjnhca2PQdSn0N8mYuFY46DXKQybFWupm1RTFcs5tdsdI8AauOpcdwHNefk7cyzpXb/AHudyMmNcds2EcLKdmG7z5zuJK9Di40KY6iYEpzyJbl+RM+SRhHWAAOOBgg8E446RBKuxfAOtfplUt8i7XIlLM9ztiMAuAzqQNP6KtjHZeoQjHqn2Iuoq/Vb++FPoLPExvV/kH5PV+q398I6EHiY3q/yAQVfqt/fCOhB4mN6v8jtlTI1wbI0tJ3cQe4qEo6IuuEluD2WLXqvYq1oMrmwFLjQslbsuGvBw3tKXyceF8emX5+hdRfKl7iYW6Wx0byDoRucNzhzWApWYdnSz0uPlRsjtHturyDh29btF8bI9UQvoTW0augrMp2MjDvq0XMEmVcmZ846GgVIqPUHAQAIAEAQyvXGTiiju8+ir2aeLDkctk4ZSNedQ1uTjfjaVotkVueS4rzK67WVsg66nwcjJa3c7tb29ioyKI2x0xrFzZVvwrT2yOY1uB5x87nnklKsWNEdIMtSlLb7eQXl2niE1U+QxFyO9It0P2h+Eq+XYXwFzP7v7ksR8lJN8kJL4hS1n+0u+zd8TU1X2L8lfuF95DdaqYVDmMkLWhrTgY4juU5S0TxqanSpyjt7Z7mo/XO9jfkqvFDVH8i+otNW1EbmkyFwyMghuDr3KcZ7LY0UWJpR0W3SHRjDxEgx7CpS7COB87X2HdM7yQk2zli+Imyo7IaPMo2GhO50YlZj0hq08ilsqhXwaffyL8e51T35eZhq2lIPJwPvWDRdKif9UelptTX2DVpruB3jevS1WKSTRTk0eaNdQ1OQm4swrq9Mtonq1CMkTLpWCABAHLig6hGrkwFCTGao7Mxdqjgqd8mzjVl1D/h/+074kyjOn/G/iVFmrJIskDaj02mE+8ciqIXqUmh7Lprt0nw/UuamkbMOvpyA/iNweeR5OVzSaM+u6VL8K3t/QpKuqJ8lwIcHAEHQg5VcYaZo1VJfEuUXnSTdD9ofhKnLsZ3s/vL7v7nUR8lIN8nJL4he0/pLvs3fEE5V2Lcr/oX3ndytEr5jKxzACGjDtrOncFY1shj5lcKuiSbOPoqp9eP2u+Sh4SJe90ej+n6kbrDM5w23s2QQTs7RP3KSikS9/qjF9KexzpC4ERs9IvDsdgzr70TekUYKabl5aPafRoSEmE+WSbSjshoNpGw0GUbO6KG/UvlBw9Ia94WP7Qq1JTXmaeFbx0vyMxUMLHbQ8UYF/RLofbyNmt9celmhtNXkBb8JGVlU6Zp6WXKZTMayI80qYszpBwEARSuXGTiiluM2hVMmaFENsyFdNtPAS0p65N6mHTDZsYf8P/2nfEn12MCf8b+Ipa4x1ffqs1/DsvyJPrDD4X7cfHzmnc4Jmq7yOfDdHpn+D9Burp46qPbj8mVo478+q7s7U1sorsniT6Z8xf8AvB30k3Q/aH4Soz7HPZ/eX3f3PIj5KzZPkJfMQ2j9Jd9mfiCfq7FuV/0L7yC7mQ1Lmte9rdlmjXuaN3YVKyfSieKoKhNxTfPkefk8n62X/kf81R47Dxa/5V+S/QOok/Wy/wDI/wCaPGYeLX/KvyX6EsFMAcnU8STklVSsbITu3whwOVQue7SidPdpGw0GVzYaFrizMZ7NQl8qPVWy2h6mjMVsGhWK1rk2qpidqm2XFp4H3L0WNd4kFIvyIdUeo2dumyAtCLPPXw0XUTlcjPkiVdIAgBWpcosurRmbtNoUvNmxiw5MzS+VI48tAsnJt1YomxZ8MEjWRXJv5N1Gy/a2C3Pk7Oc9601lw6PtMOWNLx/F2tbGaFmGjuCVlLeim57kTuAKinorXAg+JzHiSM4dx5OHI9icqv1wxlSjZHonyhiuquuEY2XNc12XZwW7saK2y1a4KqafBcnveyVm5IN8kH3F6aYRSmQhzgWlvk4zvB49ydpmki2yHi19CeuSOeYPldIAQCGjDsZ0HYpWPqOL93V0Nnb6hVKoVciI1StVJHqPBVhd8Fh1EjalVupnVIlZMqpVkkyVsiqcSR2HKs6czea7uKhZzBko90UdRHosho065FDUt2ZGnnoU57PnqTh+Jp1vqg0aa0zaBbsGY2TDRpqZyYRj2IaUik8KAEKx2ihIaqRkb1JoUrYb2JHkrrRHoDz1XnrpdVsmM5MuS+ijUk2ZspFhSv0xxG5NUz2ukVsjzsnV5UBCDpxgKWw2cvepKOyLYpNME3XW2Rc9CE9YAnq8dsplYLslkf5jSRz3N9qcjjqPcXnfGPdkzKKU+k0dg2nH3BWdEUUPKXktnTrfKPSHi14RqDOe9fYyJ0UzeG0P8h2vcoumLLIZUGeQ13DjyO9L2YrQzGZYQVWUhZS0XKQ5HKk5w0WJhUS6Y4nf3JK+XGkXVx52JSs0SLQ1FlDd49M8tVyh9NqZp40udFhZZdAvRViuXHlmuonJqJhWofCmKg5AIq686KuQ7T3MZfXaHxSlh6HDXJJameS3uC87Hlshkvll2xuiYUTObOsI1ojsnZLz9qYjZ6lbj6EuVaiBG9ysijjEaifCcqr2VyZTVdYc4GSScADeTyWvRj+YtOehy32suPl+W/fs+gztPNNOUYLfZGfK+Vr1A0sFvYPO8s8tzB3BKSuk+3BKGPFd+WONcBoAAOwYVLW+4wtI961HSGyCanjdvaAebfJKnGco9mVyrjLuilulpGMnym+uBiRnfzTVVqlx5i7jKrmL2jPTOdCRtkbJ81+5rv8AtSnQpraHKb1NDMF2B83XtWRkUND0Gh6CTKxba/UajIYI0SsolqZTXVnku7il5LTTNHGfKI7E7QL0NZPMXLNnQFNxPPXItGqwTPHIBFVX7lVIdoMVftx8UpYeiw+49bBoFg1IWyO5dMGiaUTPbPdlGjmw2UaDZ4dFKKfkcbQrU1JHb7k9TFsqkUFxurRnOQt7Fx+oVnLRPaWABsh/vJfMBGrWnd4laLjrjyRjX39culGqgLY24Gp3uPMpGSc3tjEEoLRFJdGjiprHbJdRx9Ls5hd92YdYfTDOYXfdpB1nn0yz+ij3Zh1k0dyB3KEqGg6yivNG0ksdrFLkjmx3Z+Ccom2t+aM+1OqfVAysG1FI6J+9p0PBzeDgo5NKnHqRr49ynHqRp6CbK81kU6NCEi1ZuWXOJfFlXcxoUhajSx3yI2HcFv1jOYbW37k3E87cWzVYhJg5dOIq68aKqQ7SYy+t0PilLEehwnyM2d2Wt7h9yxILllOUuWX7Bom0jLbOtld6Tmw2UaDZFKpwicbKW4yYC1cavZRNmZig66oZGfNBLn/VbqR47vFelpXh1dXmZuXa4wbRqKU5myfRBPjuCjYtV6MuhfHtjNdNhqhVDkc2WdqtlO+njkkjaSWbTnHa7dd6UvvuhbKMZeY1CMenbRCDav8AS/jVn/N+36HP3Z7/AOK/0v40f837fod/dg0WsnA6nPaXBcbzV6/QP3Z7eLLGyN0sI2CwbRaCS1w471zGypykoT5TOTrWtoqZ5duE9hDh/XinIx6bBG5bgUfSKDMbJx50ZDHdrHbvYfvKuh3cPUjhz6ZdJLaJcgLEzKtG5XI0kJ0WDdHQ5BlXd3Ya49hWXatvRrYq20L2JmgW5Wi7MfLNnQDRNxPPXFo1WCTAoAQrW6KEhqp8mRvUWh8UrYbuJLkWsMmgHI4WLKPTa0XZkeTUQbk1ExZ8Ml2VLRDYbKNBsgqBorq4nGzOXY71tYkRaxlf0Xjy+ofybG0ftFxPwhblvEYox8x9kWTZCx+14FDj1R0LQfS9ktW8FuRqoVrT5GU9mntH6Ez7F33FZeR/EP7x6HyoxVvjaWjK27XLYnyOdUxU9Ug2xSvjbs6YV1Te+TqZtKo/2E//ADD4AsOH8Sv/AF/ccfymOZN5AaOO/wCS2nD4tmba+NEs8O1TzN5xOx3gZ/AKrerE/tKI8STKWxv0HgqM6HLN2tmtgdovMZKHqimvknkkc8BZCj1WpG9hx52M2SLQLagU5cu5r6JqaijCtY+FMVPSgBWpboosurZmrvDoUvNGxiz5M7bn7Mrm89R+KycqOpKX4GrkLrrTNfRvyFOswbVpjmFfooPdlGjmxapborakcbMzeG6FbmILzFuiI0qRxDoz4EOx9xWrk8KH4mRlL4kWU0KjGRUkKVEeArYPbLIo2VibmkiHOLGnblYuU9Xyf2mjD5UV7Oh8I3STe2P+VMP2nY//AJX1/Uh4MTr80ov1s/tj/lXP2lP+VfX9Q8CJ5+aEPGSYjkSwA+xqP2nZrhL6/qHgxGekFZGyB8QI23M2GMByQMY1HAYVWJVKdil5LnZKySjEytNBoteczOktlgW4jkPKN5/hKWb3JfeinXKMrYG6DwU87uzarNUx2GryuWzSoRRXF21I1vLU/gs3GjubkeioXRBs0Vph0C1oIysmZpaZqYRj2MaCkUggCKVq4ycWUtxhyCqpI0KJ8mNuUZY8PHA+5IZFfVHR6DHkpxcWaG01OQO1J0S8jKya9MvI09EzpcHeF3RHZBUM0VlaONmdu0WhWvisomVPRiTZqpIz/wC2PT6zDke4uWvkLqpUl5MzcmPCZpZIUpGRVFCNfFhpV9UuSxI0dn/Qo/sXfcVm5H8Q/vHI/KYm324OaDgbuS3Lb3Fimhz6HbyHsVPvLDQCzt5D2I95YaJ4bcG8FCV7YaG2QKlzItC3SGTq6WU8XDqx3u0+7KljrrtS/H8iqMdzRR2aLAC5mzNatFrUzANXkc2ZtYlXUystkZe8vPE+7gu0V9MUjZvkoR6UbK3Q4AT8UefvnsuoWq1GfJkq6QBAHLgg6hGrjyFCSGapaZmLvSZCWnE2cW3RUWqoMb9g/s93JZd0fDl1LzHsmtWR6kbGinBCaqltGBbDTHwmEhZnErFKJxsp7hBon6JaK5GOuLHRyNlZ5zHBw7ccPFegx2px6JdmKWx2tG3pJmSxtlZ5rxkcxzB7VmTi65OLEocPTIrhT5arKZ8l4zbrhCymbE54DxGWluuc66blTbVOVzmlxsYjKPTor7RTEMAPIJm+e5FKRYdSl+o7o96lHUGjzqUdQaOhEjqKJvRj+lNX1s7YW6shJL8bjKfkPvK0sWHh1ub7v+hKiHOyWlZshY2bca9FexOumL3Bg73d3JeeivEl1M9NiV9Eepl7aKTACehEUyrds09JFgJhIxrJDzQpizOkHAQAIAhlYuNFkWVNdT5VUoj1NmjJXWiIORoRqClbYbWmbmNcmtMastyzodHDeFnrdUtMpy8bzRqaacFPwkmYk4NDWFfEpYpUw5TEHogzN3WizlauPbopkiqs1yNLIWvyYHnLuJjd64/ELQvpWRHcfmX1FLa98o3Mey9oc0hzXDIIOQRzCxnuL0+5CEyM29ucqfjMvXIxHABuVblsnwddUudQB1aOo4eFq7sqlIzvSS+iIGKI5ndoSNREOZ7eQT2Liuz458R/qUqLmzN2+lwMnedSTqSVZm5K5NKmpsnrKrZGBq47gvKZFjtlpHoMLG832JrRQnedSdSVKEEuEO5FyS0jX0NPjCYijEus2y2iarEIyZMpFYIAEACAOXBB1C00Si0WwkU1wo8qmUTRou0ZWuo3NdtN0ISltSktG1TcprpkWFpu2dDo4bwk1J1PT7CuVia5XY01LVAp+u1MxrKmho4KajIWcRKqp8puuWiDRnLlbM5WpRfopcSqoquopSer8uMnJifnZzzB9Ep2yurIXxcP1/3uLTrTNPb+ldO/AeTC/i2XQeDtxWbb7Puh2+JfYV/FEvIp2uGWuDhzaQ4e0JJxcXp8Elad7S5o74pXV18povPlYD6rTtv9g1V9eNbZ8sWR62+xmLn0qlkyynaY28ZX/wB4fqj0Vo1YMKubXt+i7Eo1N9yqpaTGp1J1JOpJ5k8VHKzElpD1VG+xJUVQboNXHcF5q/Ila9I3cTD832O7dQlx2nakquMEjQstjCPTHsa630eFdGJk33bLqGLCtRnzlsaAUig9QAIAEACABAHLmrh1MVmhyotF0JlPXUWVXKI/TdozVfbSDkaEbiErZWmuTYpyU1pnNHdHxnEn7w3eKSdc63uJ23FjZzD8jR0d0BG/3q6rJXmZF2K0WDakFPV3piU6WiOZgKdrvKJVsrKqhBT1eSUuBT1VpBT0Msg6ytfZQDkaHmNCmVmcEfDOHWrO8kjk4khc98SBUncduaOAS9uf9pdChk2GtHBZGR7QHqcRyFX1LnaRj9o7h3c1lznOzmXY2qcOMFuQ/brWScnUneSuqOiy29JaRqaGhAVkYmVbdsuIIcKxIRnPY01qmUNnaDgIAEACABAAgAQBw5q4dTF5YcrjRdGeitqqMFVuI3Xc0UtbbAeCplWaNOU0U0lA9hywlvZw9iWsoUu4/G+M1qS2dxXSVmjm57W/Iqjwpx+VkZYtc+zHor+3iSO8YUlbZHuhSfs5+SGW3Zh9Ie0K2ObruLSwJehy+tbzCtXtBepV7i/QUlrmcx7QrPf/AEOr2fJ+QlLcmcNe4EoeXZLshiHs2XmhZ1VI7zW47XfJQbnL5mNQwoQ+ZncNse85eSezh7FKMUi12QgvhReUNpA4KxRErcll7S0QHBWKJn2XNllFFhTSFJT2MNapFLZ2g4CABAAgAQAIAEACABAHhCDpE+Jc0TUhWWmyotF0bBCehB4KtxGYX6K6e2DkoOA3DKaEZbQOSr8MZjlv1FX2Yclzwy9Zj9SP6FHJHQS98+07bZRyQoEHljUVnHJT6CmWWPwWoclJQFZ5JYwUAHBWKIrO/Y/FTAKaQtKwaZGpaKXIlAXSs9QAIAEACABAAgAQAIAEACABAAgDkhB3Zw6Jc0SUiJ1OuaJqwhdSLnSWK0iNEudJNXHn5EFzpO+MeijXek54xK2lXekg7SZtOu6K3YStiXdEHI7DV0js6QcBAAgAQAIAEACABAAgAQAIAEACABAAgAQAIA8wgA2UHdhsrmg2GyunNhhAHqABAAgAQAIAEACABAAgAQB//9k="/>
          <p:cNvSpPr>
            <a:spLocks noChangeAspect="1" noChangeArrowheads="1"/>
          </p:cNvSpPr>
          <p:nvPr/>
        </p:nvSpPr>
        <p:spPr bwMode="auto">
          <a:xfrm>
            <a:off x="612775" y="60076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5477162"/>
            <a:ext cx="8792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/>
              </a:rPr>
              <a:t>The probability that PPT attacker for </a:t>
            </a:r>
            <a:r>
              <a:rPr lang="en-US" dirty="0">
                <a:latin typeface="Chalkboard"/>
                <a:sym typeface="Symbol"/>
              </a:rPr>
              <a:t></a:t>
            </a:r>
            <a:r>
              <a:rPr lang="en-US" dirty="0" smtClean="0">
                <a:latin typeface="Chalkboard"/>
              </a:rPr>
              <a:t> breaks security is at least 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f(n)/P(n) </a:t>
            </a:r>
            <a:endParaRPr lang="en-US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807296" y="4869160"/>
            <a:ext cx="151216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>
                <a:latin typeface="Chalkboard"/>
                <a:sym typeface="Symbol"/>
              </a:rPr>
              <a:t>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1640" y="3789040"/>
            <a:ext cx="159134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342900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A challenge for </a:t>
            </a:r>
            <a:r>
              <a:rPr lang="en-US" sz="1600" dirty="0">
                <a:latin typeface="Chalkboard"/>
                <a:sym typeface="Symbol"/>
              </a:rPr>
              <a:t></a:t>
            </a:r>
            <a:r>
              <a:rPr lang="en-US" sz="1600" dirty="0" smtClean="0">
                <a:latin typeface="Chalkboard"/>
              </a:rPr>
              <a:t>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32" name="Picture 18" descr="j013903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5688" y="3641877"/>
            <a:ext cx="1012365" cy="10112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047656" y="4716433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695728" y="1988840"/>
            <a:ext cx="2448272" cy="1691276"/>
            <a:chOff x="3491880" y="2601820"/>
            <a:chExt cx="2448272" cy="1691276"/>
          </a:xfrm>
        </p:grpSpPr>
        <p:sp>
          <p:nvSpPr>
            <p:cNvPr id="11" name="Cloud Callout 10"/>
            <p:cNvSpPr/>
            <p:nvPr/>
          </p:nvSpPr>
          <p:spPr>
            <a:xfrm>
              <a:off x="3491880" y="2601820"/>
              <a:ext cx="2448272" cy="169127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3779912" y="2850943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I can </a:t>
              </a:r>
              <a:r>
                <a:rPr lang="en-US" sz="1600" dirty="0">
                  <a:latin typeface="Chalkboard"/>
                  <a:sym typeface="Symbol"/>
                </a:rPr>
                <a:t>break ’ </a:t>
              </a:r>
              <a:r>
                <a:rPr lang="en-US" sz="1600" dirty="0" smtClean="0">
                  <a:latin typeface="Chalkboard"/>
                  <a:sym typeface="Symbol"/>
                </a:rPr>
                <a:t>non-negligible probability f(n)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3815408" y="3861048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103440" y="3564305"/>
            <a:ext cx="18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Simulation of a  challenge of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59224" y="1700808"/>
            <a:ext cx="2448272" cy="1691276"/>
            <a:chOff x="3419872" y="4402020"/>
            <a:chExt cx="2448272" cy="1691276"/>
          </a:xfrm>
        </p:grpSpPr>
        <p:grpSp>
          <p:nvGrpSpPr>
            <p:cNvPr id="39" name="Group 38"/>
            <p:cNvGrpSpPr/>
            <p:nvPr/>
          </p:nvGrpSpPr>
          <p:grpSpPr>
            <a:xfrm>
              <a:off x="3419872" y="4402020"/>
              <a:ext cx="2448272" cy="1691276"/>
              <a:chOff x="3491880" y="2601820"/>
              <a:chExt cx="2448272" cy="1691276"/>
            </a:xfrm>
          </p:grpSpPr>
          <p:sp>
            <p:nvSpPr>
              <p:cNvPr id="40" name="Cloud Callout 39"/>
              <p:cNvSpPr/>
              <p:nvPr/>
            </p:nvSpPr>
            <p:spPr>
              <a:xfrm>
                <a:off x="3491880" y="2601820"/>
                <a:ext cx="2448272" cy="1691276"/>
              </a:xfrm>
              <a:prstGeom prst="cloudCallou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</a:endParaRPr>
              </a:p>
            </p:txBody>
          </p:sp>
          <p:sp>
            <p:nvSpPr>
              <p:cNvPr id="41" name="Text Box 7"/>
              <p:cNvSpPr txBox="1">
                <a:spLocks noChangeArrowheads="1"/>
              </p:cNvSpPr>
              <p:nvPr/>
            </p:nvSpPr>
            <p:spPr bwMode="auto">
              <a:xfrm>
                <a:off x="3779912" y="2924944"/>
                <a:ext cx="2016224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Do not know the internal details of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pic>
          <p:nvPicPr>
            <p:cNvPr id="42" name="Picture 18" descr="j0139031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92352" y="5310291"/>
              <a:ext cx="639688" cy="638989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44" name="Group 43"/>
          <p:cNvGrpSpPr/>
          <p:nvPr/>
        </p:nvGrpSpPr>
        <p:grpSpPr>
          <a:xfrm rot="249655">
            <a:off x="6591593" y="2579151"/>
            <a:ext cx="2420652" cy="1187220"/>
            <a:chOff x="3519500" y="2601820"/>
            <a:chExt cx="2420652" cy="1187220"/>
          </a:xfrm>
        </p:grpSpPr>
        <p:sp>
          <p:nvSpPr>
            <p:cNvPr id="45" name="Cloud Callout 44"/>
            <p:cNvSpPr/>
            <p:nvPr/>
          </p:nvSpPr>
          <p:spPr>
            <a:xfrm>
              <a:off x="3519500" y="2601820"/>
              <a:ext cx="2420652" cy="118722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3825060" y="2931527"/>
              <a:ext cx="201622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This is indeed an instance of ’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108447" y="4437112"/>
            <a:ext cx="1807369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139952" y="4140369"/>
            <a:ext cx="2123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“break” with probability f(n)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230289" y="4149080"/>
            <a:ext cx="21602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Solution with probability 1/P(n)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815408" y="4437112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580112" y="5949280"/>
            <a:ext cx="3087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--- Non-negligible</a:t>
            </a:r>
            <a:endParaRPr lang="en-US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55"/>
          <p:cNvGrpSpPr/>
          <p:nvPr/>
        </p:nvGrpSpPr>
        <p:grpSpPr>
          <a:xfrm rot="21422655">
            <a:off x="4698063" y="1614320"/>
            <a:ext cx="2259240" cy="1084447"/>
            <a:chOff x="3519500" y="2704592"/>
            <a:chExt cx="2259240" cy="1084447"/>
          </a:xfrm>
        </p:grpSpPr>
        <p:sp>
          <p:nvSpPr>
            <p:cNvPr id="57" name="Cloud Callout 56"/>
            <p:cNvSpPr/>
            <p:nvPr/>
          </p:nvSpPr>
          <p:spPr>
            <a:xfrm>
              <a:off x="3519500" y="2704592"/>
              <a:ext cx="2259240" cy="1084447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3715123" y="2791484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This entire process is a mental exercise!!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Case1: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’ 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4788024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Case3: If </a:t>
            </a:r>
            <a:r>
              <a:rPr lang="en-US" sz="1600" dirty="0" smtClean="0">
                <a:latin typeface="Chalkboard"/>
                <a:sym typeface="Symbol"/>
              </a:rPr>
              <a:t>A1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A2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788024" y="930206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Case4: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A</a:t>
            </a:r>
            <a:r>
              <a:rPr lang="en-US" sz="1600" dirty="0" smtClean="0">
                <a:latin typeface="Chalkboard"/>
                <a:sym typeface="Symbol"/>
              </a:rPr>
              <a:t>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251520" y="980728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Case2: If </a:t>
            </a:r>
            <a:r>
              <a:rPr lang="en-US" sz="1600" dirty="0" smtClean="0">
                <a:latin typeface="Chalkboard"/>
                <a:sym typeface="Symbol"/>
              </a:rPr>
              <a:t>A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 </a:t>
            </a:r>
            <a:r>
              <a:rPr lang="en-US" sz="1600" dirty="0" smtClean="0">
                <a:latin typeface="Chalkboard"/>
                <a:sym typeface="Symbol"/>
              </a:rPr>
              <a:t>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9752" y="1268760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/>
              </a:rPr>
              <a:t>Proof  by Contradiction/contrapositive </a:t>
            </a:r>
            <a:endParaRPr lang="en-US" dirty="0">
              <a:latin typeface="Chalkboard"/>
            </a:endParaRPr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86308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51312" y="370846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48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33" grpId="0"/>
      <p:bldP spid="38" grpId="0"/>
      <p:bldP spid="48" grpId="0"/>
      <p:bldP spid="49" grpId="0"/>
      <p:bldP spid="54" grpId="0"/>
      <p:bldP spid="50" grpId="0"/>
      <p:bldP spid="50" grpId="1"/>
      <p:bldP spid="55" grpId="0"/>
      <p:bldP spid="55" grpId="1"/>
      <p:bldP spid="59" grpId="0"/>
      <p:bldP spid="59" grpId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Based Definition: COA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978479" y="1124744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(Gen, Enc, Dec),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</a:rPr>
              <a:t>M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    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49496" y="1938317"/>
            <a:ext cx="2630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, 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4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 ; 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|=|m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4379" y="2247836"/>
            <a:ext cx="32577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(freedom to choose any pair)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316416" y="3356992"/>
            <a:ext cx="1070992" cy="307777"/>
            <a:chOff x="7514955" y="5223801"/>
            <a:chExt cx="1207300" cy="561692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028384" y="3068960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5512"/>
            <a:ext cx="3832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424" y="1628800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809690"/>
            <a:ext cx="1206246" cy="480861"/>
            <a:chOff x="7267392" y="1543317"/>
            <a:chExt cx="1359768" cy="877571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1979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716016" y="2586390"/>
            <a:ext cx="13885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27490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35339" y="296791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b’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284984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(Attacker’s guess about encrypted message)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701055"/>
            <a:ext cx="1213683" cy="464607"/>
            <a:chOff x="7452320" y="1572982"/>
            <a:chExt cx="1368152" cy="847906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098558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3903215"/>
            <a:ext cx="1343522" cy="307777"/>
            <a:chOff x="6948264" y="1789529"/>
            <a:chExt cx="1514516" cy="561693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026550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8" name="Group 75"/>
          <p:cNvGrpSpPr/>
          <p:nvPr/>
        </p:nvGrpSpPr>
        <p:grpSpPr>
          <a:xfrm>
            <a:off x="-540568" y="930206"/>
            <a:ext cx="8424936" cy="698594"/>
            <a:chOff x="323528" y="1002214"/>
            <a:chExt cx="8424936" cy="698594"/>
          </a:xfrm>
        </p:grpSpPr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23528" y="1196752"/>
              <a:ext cx="84249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              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Indistinguishability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experiment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9" name="Group 74"/>
            <p:cNvGrpSpPr/>
            <p:nvPr/>
          </p:nvGrpSpPr>
          <p:grpSpPr>
            <a:xfrm>
              <a:off x="5220072" y="1002214"/>
              <a:ext cx="2232248" cy="698594"/>
              <a:chOff x="4724400" y="1628800"/>
              <a:chExt cx="2232248" cy="698594"/>
            </a:xfrm>
          </p:grpSpPr>
          <p:sp>
            <p:nvSpPr>
              <p:cNvPr id="57" name="Text Box 7"/>
              <p:cNvSpPr txBox="1">
                <a:spLocks noChangeArrowheads="1"/>
              </p:cNvSpPr>
              <p:nvPr/>
            </p:nvSpPr>
            <p:spPr bwMode="auto">
              <a:xfrm>
                <a:off x="4724400" y="1804754"/>
                <a:ext cx="223224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PrivK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         (n)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5228456" y="198884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A,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292080" y="162880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932456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 has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for every PPT  attacker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 such that</a:t>
            </a:r>
            <a:endParaRPr lang="en-US" sz="16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Run time: Poly(n)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Attacker A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24000" y="5619438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½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PrivK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coa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076056" y="5724545"/>
            <a:ext cx="3888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Probability is taken over the randomness used by A and the challenger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6604" y="4797152"/>
            <a:ext cx="5904656" cy="7848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All Security Definitions will be in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style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SEM Security ≈ IND Security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496" y="3717032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6512" y="44371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58822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Challenger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203848" y="3594502"/>
            <a:ext cx="2232248" cy="698594"/>
            <a:chOff x="4788024" y="4314582"/>
            <a:chExt cx="2232248" cy="698594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788024" y="4530606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PrivK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  (n)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300464" y="467462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5364088" y="431458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coa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53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6" grpId="0"/>
      <p:bldP spid="37" grpId="0"/>
      <p:bldP spid="44" grpId="0"/>
      <p:bldP spid="46" grpId="0"/>
      <p:bldP spid="52" grpId="0"/>
      <p:bldP spid="62" grpId="0"/>
      <p:bldP spid="64" grpId="0"/>
      <p:bldP spid="65" grpId="0"/>
      <p:bldP spid="70" grpId="0"/>
      <p:bldP spid="77" grpId="0"/>
      <p:bldP spid="84" grpId="0"/>
      <p:bldP spid="51" grpId="0"/>
      <p:bldP spid="54" grpId="0"/>
      <p:bldP spid="95" grpId="0"/>
      <p:bldP spid="11" grpId="0" animBg="1"/>
      <p:bldP spid="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6512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730406"/>
            <a:ext cx="101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899592" y="2700790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For every A, there is a </a:t>
            </a:r>
            <a:r>
              <a:rPr lang="en-US" sz="1600" dirty="0" err="1" smtClean="0">
                <a:latin typeface="Chalkboard"/>
              </a:rPr>
              <a:t>negl</a:t>
            </a:r>
            <a:r>
              <a:rPr lang="en-US" sz="1600" dirty="0" smtClean="0">
                <a:latin typeface="Chalkboard"/>
              </a:rPr>
              <a:t>(n) </a:t>
            </a:r>
            <a:r>
              <a:rPr lang="en-US" sz="1600" dirty="0" err="1" smtClean="0">
                <a:latin typeface="Chalkboard"/>
              </a:rPr>
              <a:t>s.t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277072" y="2523094"/>
            <a:ext cx="4024064" cy="977914"/>
            <a:chOff x="4277072" y="2523094"/>
            <a:chExt cx="4024064" cy="977914"/>
          </a:xfrm>
        </p:grpSpPr>
        <p:grpSp>
          <p:nvGrpSpPr>
            <p:cNvPr id="26" name="Group 25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</a:t>
                </a:r>
                <a:r>
                  <a:rPr lang="en-US" sz="1600" dirty="0" err="1" smtClean="0">
                    <a:latin typeface="Chalkboard"/>
                    <a:sym typeface="Symbol"/>
                  </a:rPr>
                  <a:t>negl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3" name="Rectangle 2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179512" y="3140968"/>
            <a:ext cx="29143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(A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, negl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(n)), </a:t>
            </a:r>
            <a:r>
              <a:rPr lang="en-US" sz="1600" dirty="0">
                <a:latin typeface="Chalkboard"/>
              </a:rPr>
              <a:t>(</a:t>
            </a:r>
            <a:r>
              <a:rPr lang="en-US" sz="1600" dirty="0" smtClean="0">
                <a:latin typeface="Chalkboard"/>
              </a:rPr>
              <a:t>A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, negl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(n))….. 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179512" y="3645024"/>
            <a:ext cx="4024064" cy="977914"/>
            <a:chOff x="4277072" y="2523094"/>
            <a:chExt cx="4024064" cy="977914"/>
          </a:xfrm>
        </p:grpSpPr>
        <p:grpSp>
          <p:nvGrpSpPr>
            <p:cNvPr id="118" name="Group 117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negl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22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24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25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26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2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3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 smtClean="0">
                            <a:latin typeface="Chalkboard"/>
                          </a:rPr>
                          <a:t>1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31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27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28" name="Double Bracket 127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19" name="Rectangle 118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067944" y="393305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⌃</a:t>
            </a:r>
            <a:endParaRPr lang="en-US" sz="2400" dirty="0"/>
          </a:p>
        </p:txBody>
      </p:sp>
      <p:grpSp>
        <p:nvGrpSpPr>
          <p:cNvPr id="132" name="Group 131"/>
          <p:cNvGrpSpPr/>
          <p:nvPr/>
        </p:nvGrpSpPr>
        <p:grpSpPr>
          <a:xfrm>
            <a:off x="4508376" y="3717032"/>
            <a:ext cx="4024064" cy="977914"/>
            <a:chOff x="4277072" y="2523094"/>
            <a:chExt cx="4024064" cy="977914"/>
          </a:xfrm>
        </p:grpSpPr>
        <p:grpSp>
          <p:nvGrpSpPr>
            <p:cNvPr id="133" name="Group 132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135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negl</a:t>
                </a:r>
                <a:r>
                  <a:rPr lang="en-US" sz="1600" baseline="-25000" dirty="0">
                    <a:latin typeface="Chalkboard"/>
                    <a:sym typeface="Symbol"/>
                  </a:rPr>
                  <a:t>2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36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37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3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40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41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44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45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>
                            <a:latin typeface="Chalkboard"/>
                          </a:rPr>
                          <a:t>2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4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4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43" name="Double Bracket 142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3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34" name="Rectangle 133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8244408" y="3898503"/>
            <a:ext cx="472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Chalkboard"/>
              </a:rPr>
              <a:t>…..</a:t>
            </a:r>
            <a:endParaRPr lang="en-US"/>
          </a:p>
        </p:txBody>
      </p:sp>
      <p:grpSp>
        <p:nvGrpSpPr>
          <p:cNvPr id="147" name="Group 146"/>
          <p:cNvGrpSpPr/>
          <p:nvPr/>
        </p:nvGrpSpPr>
        <p:grpSpPr>
          <a:xfrm>
            <a:off x="2339752" y="4387751"/>
            <a:ext cx="2014736" cy="769441"/>
            <a:chOff x="6425676" y="2731567"/>
            <a:chExt cx="2014736" cy="769441"/>
          </a:xfrm>
        </p:grpSpPr>
        <p:grpSp>
          <p:nvGrpSpPr>
            <p:cNvPr id="148" name="Group 147"/>
            <p:cNvGrpSpPr/>
            <p:nvPr/>
          </p:nvGrpSpPr>
          <p:grpSpPr>
            <a:xfrm>
              <a:off x="6444208" y="2731567"/>
              <a:ext cx="1996204" cy="769441"/>
              <a:chOff x="7755632" y="5221649"/>
              <a:chExt cx="1996204" cy="769441"/>
            </a:xfrm>
          </p:grpSpPr>
          <p:sp>
            <p:nvSpPr>
              <p:cNvPr id="150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72345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  <a:r>
                  <a:rPr lang="en-US" sz="1600" dirty="0" smtClean="0">
                    <a:latin typeface="Chalkboard"/>
                    <a:sym typeface="Symbol"/>
                  </a:rPr>
                  <a:t>(n); n&gt;N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53" name="Text Box 7"/>
              <p:cNvSpPr txBox="1">
                <a:spLocks noChangeArrowheads="1"/>
              </p:cNvSpPr>
              <p:nvPr/>
            </p:nvSpPr>
            <p:spPr bwMode="auto">
              <a:xfrm>
                <a:off x="7755632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sp>
          <p:nvSpPr>
            <p:cNvPr id="149" name="Rectangle 148"/>
            <p:cNvSpPr/>
            <p:nvPr/>
          </p:nvSpPr>
          <p:spPr>
            <a:xfrm>
              <a:off x="6425676" y="2754042"/>
              <a:ext cx="282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&lt;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6661720" y="4387751"/>
            <a:ext cx="2014736" cy="769441"/>
            <a:chOff x="6425676" y="2731567"/>
            <a:chExt cx="2014736" cy="769441"/>
          </a:xfrm>
        </p:grpSpPr>
        <p:grpSp>
          <p:nvGrpSpPr>
            <p:cNvPr id="164" name="Group 163"/>
            <p:cNvGrpSpPr/>
            <p:nvPr/>
          </p:nvGrpSpPr>
          <p:grpSpPr>
            <a:xfrm>
              <a:off x="6444208" y="2731567"/>
              <a:ext cx="1996204" cy="769441"/>
              <a:chOff x="7755632" y="5221649"/>
              <a:chExt cx="1996204" cy="769441"/>
            </a:xfrm>
          </p:grpSpPr>
          <p:sp>
            <p:nvSpPr>
              <p:cNvPr id="166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72345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2</a:t>
                </a:r>
                <a:r>
                  <a:rPr lang="en-US" sz="1600" dirty="0" smtClean="0">
                    <a:latin typeface="Chalkboard"/>
                    <a:sym typeface="Symbol"/>
                  </a:rPr>
                  <a:t>(n</a:t>
                </a:r>
                <a:r>
                  <a:rPr lang="en-US" sz="1600" dirty="0">
                    <a:latin typeface="Chalkboard"/>
                    <a:sym typeface="Symbol"/>
                  </a:rPr>
                  <a:t>); </a:t>
                </a:r>
                <a:r>
                  <a:rPr lang="en-US" sz="1600" dirty="0" smtClean="0">
                    <a:latin typeface="Chalkboard"/>
                    <a:sym typeface="Symbol"/>
                  </a:rPr>
                  <a:t>n&gt;N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2</a:t>
                </a:r>
                <a:endParaRPr lang="en-US" sz="1600" dirty="0" smtClean="0">
                  <a:latin typeface="Chalkboard"/>
                  <a:sym typeface="Symbol"/>
                </a:endParaRP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69" name="Text Box 7"/>
              <p:cNvSpPr txBox="1">
                <a:spLocks noChangeArrowheads="1"/>
              </p:cNvSpPr>
              <p:nvPr/>
            </p:nvSpPr>
            <p:spPr bwMode="auto">
              <a:xfrm>
                <a:off x="7755632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sp>
          <p:nvSpPr>
            <p:cNvPr id="165" name="Rectangle 164"/>
            <p:cNvSpPr/>
            <p:nvPr/>
          </p:nvSpPr>
          <p:spPr>
            <a:xfrm>
              <a:off x="6425676" y="2754042"/>
              <a:ext cx="282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&lt;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251520" y="5763454"/>
            <a:ext cx="6768752" cy="977914"/>
            <a:chOff x="4277072" y="2523094"/>
            <a:chExt cx="6768752" cy="977914"/>
          </a:xfrm>
        </p:grpSpPr>
        <p:grpSp>
          <p:nvGrpSpPr>
            <p:cNvPr id="180" name="Group 179"/>
            <p:cNvGrpSpPr/>
            <p:nvPr/>
          </p:nvGrpSpPr>
          <p:grpSpPr>
            <a:xfrm>
              <a:off x="4277072" y="2523094"/>
              <a:ext cx="6768752" cy="977914"/>
              <a:chOff x="5588496" y="5013176"/>
              <a:chExt cx="6768752" cy="977914"/>
            </a:xfrm>
          </p:grpSpPr>
          <p:sp>
            <p:nvSpPr>
              <p:cNvPr id="182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4328864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</a:t>
                </a:r>
                <a:r>
                  <a:rPr lang="en-US" sz="1600" baseline="-25000" dirty="0">
                    <a:latin typeface="Chalkboard"/>
                    <a:sym typeface="Symbol"/>
                  </a:rPr>
                  <a:t>i</a:t>
                </a:r>
                <a:r>
                  <a:rPr lang="en-US" sz="1600" dirty="0" smtClean="0">
                    <a:latin typeface="Chalkboard"/>
                    <a:sym typeface="Symbol"/>
                  </a:rPr>
                  <a:t>(n); for infinitely </a:t>
                </a:r>
                <a:r>
                  <a:rPr lang="en-US" sz="1600" smtClean="0">
                    <a:latin typeface="Chalkboard"/>
                    <a:sym typeface="Symbol"/>
                  </a:rPr>
                  <a:t>many n’s</a:t>
                </a:r>
                <a:endParaRPr lang="en-US" sz="1600" baseline="-25000" dirty="0" smtClean="0">
                  <a:latin typeface="Chalkboard"/>
                  <a:sym typeface="Symbol"/>
                </a:endParaRP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83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84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8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87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88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91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92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>
                            <a:latin typeface="Chalkboard"/>
                          </a:rPr>
                          <a:t>i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93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89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90" name="Double Bracket 189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8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81" name="Rectangle 180"/>
            <p:cNvSpPr/>
            <p:nvPr/>
          </p:nvSpPr>
          <p:spPr>
            <a:xfrm>
              <a:off x="6425676" y="2754042"/>
              <a:ext cx="285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&gt;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56830" y="5349812"/>
            <a:ext cx="1858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NOT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322984" y="5445224"/>
            <a:ext cx="316436" cy="273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/>
              <p:cNvSpPr/>
              <p:nvPr/>
            </p:nvSpPr>
            <p:spPr>
              <a:xfrm>
                <a:off x="2858928" y="5406316"/>
                <a:ext cx="27095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∋</m:t>
                    </m:r>
                  </m:oMath>
                </a14:m>
                <a:r>
                  <a:rPr lang="en-US" dirty="0" smtClean="0">
                    <a:latin typeface="Chalkboard"/>
                    <a:sym typeface="Symbol"/>
                  </a:rPr>
                  <a:t> A</a:t>
                </a:r>
                <a:r>
                  <a:rPr lang="en-US" baseline="-25000" dirty="0" smtClean="0">
                    <a:latin typeface="Chalkboard"/>
                    <a:sym typeface="Symbol"/>
                  </a:rPr>
                  <a:t>i   </a:t>
                </a:r>
                <a:r>
                  <a:rPr lang="en-US" dirty="0" smtClean="0">
                    <a:latin typeface="Chalkboard"/>
                    <a:sym typeface="Symbol"/>
                  </a:rPr>
                  <a:t>and p</a:t>
                </a:r>
                <a:r>
                  <a:rPr lang="en-US" baseline="-25000" dirty="0" smtClean="0">
                    <a:latin typeface="Chalkboard"/>
                    <a:sym typeface="Symbol"/>
                  </a:rPr>
                  <a:t>i</a:t>
                </a:r>
                <a:r>
                  <a:rPr lang="en-US" dirty="0" smtClean="0">
                    <a:latin typeface="Chalkboard"/>
                    <a:sym typeface="Symbol"/>
                  </a:rPr>
                  <a:t>(n) such that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95" name="Rectangle 1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928" y="5406316"/>
                <a:ext cx="2709524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8333" r="-901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128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78" grpId="0"/>
      <p:bldP spid="79" grpId="0"/>
      <p:bldP spid="5" grpId="0"/>
      <p:bldP spid="7" grpId="0"/>
      <p:bldP spid="8" grpId="0"/>
      <p:bldP spid="9" grpId="0" animBg="1"/>
      <p:bldP spid="1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6512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54399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not secure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sp>
        <p:nvSpPr>
          <p:cNvPr id="2" name="Left Arrow 1"/>
          <p:cNvSpPr/>
          <p:nvPr/>
        </p:nvSpPr>
        <p:spPr>
          <a:xfrm rot="5400000" flipH="1">
            <a:off x="3203848" y="2688014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79512" y="2934236"/>
            <a:ext cx="5040560" cy="977914"/>
            <a:chOff x="4355976" y="3284984"/>
            <a:chExt cx="5040560" cy="977914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804248" y="5402833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59832" y="5330825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44760" y="5710940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19672" y="5300378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</a:t>
            </a:r>
            <a:r>
              <a:rPr lang="en-US" sz="1600" smtClean="0">
                <a:latin typeface="Chalkboard"/>
                <a:sym typeface="Symbol"/>
              </a:rPr>
              <a:t>{</a:t>
            </a:r>
            <a:r>
              <a:rPr lang="en-US" sz="1600" smtClean="0">
                <a:latin typeface="Chalkboard"/>
                <a:sym typeface="Symbol"/>
              </a:rPr>
              <a:t>0,1}</a:t>
            </a:r>
            <a:r>
              <a:rPr lang="en-US" sz="2400" baseline="30000" smtClean="0">
                <a:latin typeface="Chalkboard"/>
                <a:sym typeface="Symbol"/>
              </a:rPr>
              <a:t>l(n)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139952" y="4581128"/>
            <a:ext cx="2583904" cy="761311"/>
            <a:chOff x="2195736" y="3099737"/>
            <a:chExt cx="2583904" cy="761311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1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2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73" name="Straight Connector 72"/>
          <p:cNvCxnSpPr/>
          <p:nvPr/>
        </p:nvCxnSpPr>
        <p:spPr>
          <a:xfrm flipH="1">
            <a:off x="3851920" y="5702479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090480" y="5342438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587727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275856" y="645333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23928" y="6129380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72000" y="5795973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923928" y="6566576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95579" y="6228021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7029" y="4818638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444480" y="2976046"/>
            <a:ext cx="4024064" cy="977914"/>
            <a:chOff x="5364088" y="4107270"/>
            <a:chExt cx="4024064" cy="977914"/>
          </a:xfrm>
        </p:grpSpPr>
        <p:grpSp>
          <p:nvGrpSpPr>
            <p:cNvPr id="86" name="Group 85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8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8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8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9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92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93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9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9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5" name="Double Bracket 94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9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14" name="Straight Connector 13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619672" y="5961474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763688" y="594928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012160" y="40050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1475656" y="4005064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9712" y="370774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01799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226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2" grpId="0" animBg="1"/>
      <p:bldP spid="42" grpId="0" animBg="1"/>
      <p:bldP spid="43" grpId="0" animBg="1"/>
      <p:bldP spid="46" grpId="0"/>
      <p:bldP spid="75" grpId="0"/>
      <p:bldP spid="80" grpId="0"/>
      <p:bldP spid="82" grpId="0"/>
      <p:bldP spid="84" grpId="0"/>
      <p:bldP spid="6" grpId="0"/>
      <p:bldP spid="99" grpId="0"/>
      <p:bldP spid="101" grpId="0"/>
      <p:bldP spid="102" grpId="0"/>
      <p:bldP spid="23" grpId="0"/>
      <p:bldP spid="10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What have we done so far..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3722" y="1375048"/>
            <a:ext cx="6756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Formulate a formal definition for SKE in computational world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1560" y="1849857"/>
            <a:ext cx="7346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Identify assumptions needed (PRG exists) and build a construction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1560" y="2353913"/>
            <a:ext cx="8390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Prove security of the construction relative to the definition and assumption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884" y="1159024"/>
            <a:ext cx="787400" cy="68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625352"/>
            <a:ext cx="787400" cy="685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32" y="2167136"/>
            <a:ext cx="787400" cy="685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3568" y="3707740"/>
            <a:ext cx="2050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Small Key size.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4139788"/>
            <a:ext cx="1858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Key Reuse??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463280"/>
            <a:ext cx="787400" cy="6858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17681" y="5014917"/>
            <a:ext cx="8246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Let us formalize key reuse in the definition and see if the schemes we have seen satisfy the 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COA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250287" y="858198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= </a:t>
            </a:r>
            <a:r>
              <a:rPr lang="en-US" sz="1600" dirty="0" smtClean="0">
                <a:latin typeface="Chalkboard"/>
              </a:rPr>
              <a:t>(Gen, Enc, Dec),</a:t>
            </a:r>
            <a:r>
              <a:rPr lang="en-US" sz="1600" dirty="0" smtClean="0">
                <a:latin typeface="Brush Script MT" panose="03060802040406070304" pitchFamily="66" charset="0"/>
              </a:rPr>
              <a:t>M</a:t>
            </a:r>
            <a:r>
              <a:rPr lang="en-US" sz="1600" dirty="0" smtClean="0">
                <a:latin typeface="Chalkboard"/>
              </a:rPr>
              <a:t>      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break 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9024" y="2247836"/>
            <a:ext cx="32577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(freedom to choose any pair)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73008" y="3543981"/>
            <a:ext cx="1070992" cy="338554"/>
            <a:chOff x="7514955" y="5223801"/>
            <a:chExt cx="1207300" cy="617860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100392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143426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794302"/>
            <a:ext cx="1206246" cy="496249"/>
            <a:chOff x="7267392" y="1515234"/>
            <a:chExt cx="1359768" cy="905654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91805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555776" y="2658398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b,1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368399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788511" y="306141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378478"/>
            <a:ext cx="47571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(Attacker’s guess about encrypted vector)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3347864" y="3832012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829683"/>
            <a:ext cx="1213683" cy="479995"/>
            <a:chOff x="7452320" y="1544899"/>
            <a:chExt cx="1368152" cy="875989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= b’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242574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attacker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4031843"/>
            <a:ext cx="1343522" cy="338554"/>
            <a:chOff x="6948264" y="1761446"/>
            <a:chExt cx="1514516" cy="617861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61446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 b’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170566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attacker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" name="Group 74"/>
          <p:cNvGrpSpPr/>
          <p:nvPr/>
        </p:nvGrpSpPr>
        <p:grpSpPr>
          <a:xfrm>
            <a:off x="1763688" y="548680"/>
            <a:ext cx="2232248" cy="770602"/>
            <a:chOff x="4724400" y="1556792"/>
            <a:chExt cx="2232248" cy="770602"/>
          </a:xfrm>
        </p:grpSpPr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724400" y="1804754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228456" y="198884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4" name="Text Box 7"/>
            <p:cNvSpPr txBox="1">
              <a:spLocks noChangeArrowheads="1"/>
            </p:cNvSpPr>
            <p:nvPr/>
          </p:nvSpPr>
          <p:spPr bwMode="auto">
            <a:xfrm>
              <a:off x="5156448" y="1556792"/>
              <a:ext cx="11605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coa-mult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686235"/>
            <a:ext cx="8640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mult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-secure </a:t>
            </a:r>
            <a:r>
              <a:rPr lang="en-US" sz="1600" dirty="0" smtClean="0">
                <a:latin typeface="Chalkboard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for every PPT  attacker A</a:t>
            </a:r>
            <a:r>
              <a:rPr lang="en-US" sz="1600" dirty="0" smtClean="0">
                <a:latin typeface="Chalkboard"/>
                <a:sym typeface="Symbol"/>
              </a:rPr>
              <a:t> taking part in the above experiment, the probability that A wins the experiment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at most negligibly better than ½</a:t>
            </a: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Run time: Poly(n)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96008" y="5691446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½</a:t>
              </a:r>
              <a:r>
                <a:rPr lang="en-US" sz="1600" dirty="0" smtClean="0">
                  <a:latin typeface="Chalkboard"/>
                  <a:sym typeface="Symbol"/>
                </a:rPr>
                <a:t> +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PrivK</a:t>
                      </a:r>
                      <a:r>
                        <a:rPr lang="en-US" sz="1600" dirty="0" smtClean="0">
                          <a:latin typeface="Chalkboard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013176"/>
                      <a:ext cx="1008112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coa-mult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755576" y="5826750"/>
            <a:ext cx="495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i.e.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339752" y="1779349"/>
            <a:ext cx="2016224" cy="497523"/>
            <a:chOff x="2987824" y="1347301"/>
            <a:chExt cx="2016224" cy="497523"/>
          </a:xfrm>
        </p:grpSpPr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2987824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 smtClean="0">
                  <a:latin typeface="Chalkboard"/>
                </a:rPr>
                <a:t>0,1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 smtClean="0">
                  <a:latin typeface="Chalkboard"/>
                </a:rPr>
                <a:t>0,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3059832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55976" y="1772816"/>
            <a:ext cx="2016224" cy="482570"/>
            <a:chOff x="5148064" y="1196752"/>
            <a:chExt cx="2016224" cy="482570"/>
          </a:xfrm>
        </p:grpSpPr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5148064" y="1340768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220072" y="119675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335539" y="2636912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c</a:t>
            </a:r>
            <a:r>
              <a:rPr lang="en-US" sz="1600" baseline="-25000" dirty="0" err="1" smtClean="0">
                <a:latin typeface="Chalkboard"/>
              </a:rPr>
              <a:t>t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baseline="-25000" dirty="0" smtClean="0">
                <a:latin typeface="Chalkboard"/>
                <a:sym typeface="Symbol"/>
              </a:rPr>
              <a:t>, t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995936" y="2658398"/>
            <a:ext cx="7093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,…,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3227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6" grpId="0"/>
      <p:bldP spid="52" grpId="0"/>
      <p:bldP spid="62" grpId="0"/>
      <p:bldP spid="64" grpId="0"/>
      <p:bldP spid="65" grpId="0"/>
      <p:bldP spid="66" grpId="0"/>
      <p:bldP spid="70" grpId="0"/>
      <p:bldP spid="77" grpId="0"/>
      <p:bldP spid="84" grpId="0"/>
      <p:bldP spid="51" grpId="0"/>
      <p:bldP spid="54" grpId="0"/>
      <p:bldP spid="94" grpId="0"/>
      <p:bldP spid="81" grpId="0"/>
      <p:bldP spid="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Relation between Multiple-message and Single-message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3332" y="1146230"/>
            <a:ext cx="8609148" cy="842610"/>
            <a:chOff x="283332" y="1146230"/>
            <a:chExt cx="8609148" cy="84261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283332" y="1372706"/>
              <a:ext cx="86091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  <a:buFont typeface="Wingdings" charset="2"/>
                <a:buChar char="q"/>
              </a:pPr>
              <a:r>
                <a:rPr lang="en-US" sz="2000" dirty="0" smtClean="0">
                  <a:latin typeface="Chalkboard"/>
                  <a:sym typeface="Symbol"/>
                </a:rPr>
                <a:t>Experiment              is a </a:t>
              </a:r>
              <a:r>
                <a:rPr lang="en-US" sz="20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special case </a:t>
              </a:r>
              <a:r>
                <a:rPr lang="en-US" sz="2000" dirty="0" smtClean="0">
                  <a:latin typeface="Chalkboard"/>
                  <a:sym typeface="Symbol"/>
                </a:rPr>
                <a:t>of</a:t>
              </a:r>
              <a:endParaRPr lang="en-US" sz="2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204120" y="1196752"/>
              <a:ext cx="1503784" cy="792088"/>
              <a:chOff x="1708448" y="3284984"/>
              <a:chExt cx="1503784" cy="792088"/>
            </a:xfrm>
          </p:grpSpPr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6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7" name="Text Box 7"/>
              <p:cNvSpPr txBox="1">
                <a:spLocks noChangeArrowheads="1"/>
              </p:cNvSpPr>
              <p:nvPr/>
            </p:nvSpPr>
            <p:spPr bwMode="auto">
              <a:xfrm>
                <a:off x="2132112" y="3284984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5732512" y="1146230"/>
              <a:ext cx="1575792" cy="842610"/>
              <a:chOff x="1708448" y="3234462"/>
              <a:chExt cx="1575792" cy="842610"/>
            </a:xfrm>
          </p:grpSpPr>
          <p:sp>
            <p:nvSpPr>
              <p:cNvPr id="99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234462"/>
                <a:ext cx="122413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coa-mult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715380" y="2060848"/>
            <a:ext cx="8609148" cy="792088"/>
            <a:chOff x="715380" y="2132856"/>
            <a:chExt cx="8609148" cy="792088"/>
          </a:xfrm>
        </p:grpSpPr>
        <p:grpSp>
          <p:nvGrpSpPr>
            <p:cNvPr id="102" name="Group 101"/>
            <p:cNvGrpSpPr/>
            <p:nvPr/>
          </p:nvGrpSpPr>
          <p:grpSpPr>
            <a:xfrm>
              <a:off x="715380" y="2132856"/>
              <a:ext cx="8609148" cy="792088"/>
              <a:chOff x="283332" y="1196752"/>
              <a:chExt cx="8609148" cy="792088"/>
            </a:xfrm>
          </p:grpSpPr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283332" y="1372706"/>
                <a:ext cx="86091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  <a:buFont typeface="Wingdings" pitchFamily="2" charset="2"/>
                  <a:buChar char="Ø"/>
                </a:pPr>
                <a:r>
                  <a:rPr lang="en-US" sz="2000">
                    <a:latin typeface="Chalkboard"/>
                    <a:sym typeface="Symbol"/>
                  </a:rPr>
                  <a:t> </a:t>
                </a:r>
                <a:r>
                  <a:rPr lang="en-US" sz="2000" smtClean="0">
                    <a:latin typeface="Chalkboard"/>
                    <a:sym typeface="Symbol"/>
                  </a:rPr>
                  <a:t>            is </a:t>
                </a:r>
                <a:r>
                  <a:rPr lang="en-US" sz="2000" dirty="0" smtClean="0">
                    <a:latin typeface="Chalkboard"/>
                    <a:sym typeface="Symbol"/>
                  </a:rPr>
                  <a:t>the same </a:t>
                </a:r>
                <a:r>
                  <a:rPr lang="en-US" sz="2000" smtClean="0">
                    <a:latin typeface="Chalkboard"/>
                    <a:sym typeface="Symbol"/>
                  </a:rPr>
                  <a:t>as              with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0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1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1 </a:t>
                </a:r>
                <a:endParaRPr lang="en-US" sz="2000" dirty="0" smtClean="0">
                  <a:solidFill>
                    <a:srgbClr val="FF0000"/>
                  </a:solidFill>
                  <a:latin typeface="Chalkboard"/>
                </a:endParaRPr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683568" y="1196752"/>
                <a:ext cx="1503784" cy="792088"/>
                <a:chOff x="187896" y="3284984"/>
                <a:chExt cx="1503784" cy="792088"/>
              </a:xfrm>
            </p:grpSpPr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87896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3955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11560" y="3284984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3644280" y="1196752"/>
                <a:ext cx="1503784" cy="792088"/>
                <a:chOff x="-379784" y="3284984"/>
                <a:chExt cx="1503784" cy="792088"/>
              </a:xfrm>
            </p:grpSpPr>
            <p:sp>
              <p:nvSpPr>
                <p:cNvPr id="10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79784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651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28128" y="3284984"/>
                  <a:ext cx="1016496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coa-mult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12" name="Text Box 7"/>
            <p:cNvSpPr txBox="1">
              <a:spLocks noChangeArrowheads="1"/>
            </p:cNvSpPr>
            <p:nvPr/>
          </p:nvSpPr>
          <p:spPr bwMode="auto">
            <a:xfrm>
              <a:off x="6012160" y="2132856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6804248" y="215434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Any cipher which is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</a:t>
            </a:r>
            <a:r>
              <a:rPr lang="en-US" sz="2000" dirty="0" err="1" smtClean="0">
                <a:latin typeface="Chalkboard"/>
                <a:sym typeface="Symbol"/>
              </a:rPr>
              <a:t>mult</a:t>
            </a:r>
            <a:r>
              <a:rPr lang="en-US" sz="2000" dirty="0" smtClean="0">
                <a:latin typeface="Chalkboard"/>
                <a:sym typeface="Symbol"/>
              </a:rPr>
              <a:t>-secure is also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-secure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323528" y="4449306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What about the converse ?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3" name="Picture 2" descr="https://encrypted-tbn1.gstatic.com/images?q=tbn:ANd9GcQGpeIkLg9PS_PWZVn5JEj0ROeW2vown72wa-kcKAkU_HDkybJ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93096"/>
            <a:ext cx="1773560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1147428" y="5157192"/>
            <a:ext cx="4144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latin typeface="Chalkboard"/>
                <a:sym typeface="Symbol"/>
              </a:rPr>
              <a:t>Not necessarily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218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5496" y="-27384"/>
            <a:ext cx="9073008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Security is Stronger than Single-message Security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5968" y="144009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672" y="16417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51472" y="249289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2435284" y="170080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8"/>
          <p:cNvGrpSpPr/>
          <p:nvPr/>
        </p:nvGrpSpPr>
        <p:grpSpPr>
          <a:xfrm>
            <a:off x="7893496" y="2946431"/>
            <a:ext cx="1070992" cy="338554"/>
            <a:chOff x="7514955" y="5223801"/>
            <a:chExt cx="1207300" cy="617860"/>
          </a:xfrm>
        </p:grpSpPr>
        <p:sp>
          <p:nvSpPr>
            <p:cNvPr id="72" name="Rectangle 71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 flipH="1" flipV="1">
            <a:off x="7968286" y="256490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 rot="18882211">
            <a:off x="8028988" y="242041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6318" y="141277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7" name="Group 59"/>
          <p:cNvGrpSpPr/>
          <p:nvPr/>
        </p:nvGrpSpPr>
        <p:grpSpPr>
          <a:xfrm>
            <a:off x="7338104" y="1196752"/>
            <a:ext cx="1206246" cy="496249"/>
            <a:chOff x="7267392" y="1515234"/>
            <a:chExt cx="1359768" cy="905654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80" name="Straight Connector 79"/>
          <p:cNvCxnSpPr/>
          <p:nvPr/>
        </p:nvCxnSpPr>
        <p:spPr>
          <a:xfrm>
            <a:off x="2435284" y="2204864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979712" y="1866310"/>
            <a:ext cx="1748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2499162" y="2996952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431782" y="2636912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0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= 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487838" y="1196752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2339752" y="1203285"/>
            <a:ext cx="2016224" cy="497523"/>
            <a:chOff x="2543866" y="1347301"/>
            <a:chExt cx="2016224" cy="497523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2543866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hello)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2543866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067944" y="1196752"/>
            <a:ext cx="2016224" cy="497523"/>
            <a:chOff x="2759890" y="1347301"/>
            <a:chExt cx="2016224" cy="497523"/>
          </a:xfrm>
        </p:grpSpPr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759890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world)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2759890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3491880" y="1866310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9367" y="184482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0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1979712" y="2204864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3491880" y="2226350"/>
            <a:ext cx="1604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world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5079367" y="220486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3440381" y="3018438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1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c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79512" y="3717032"/>
            <a:ext cx="8611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Why</a:t>
            </a:r>
            <a:r>
              <a:rPr lang="en-US" sz="1600" dirty="0" smtClean="0">
                <a:latin typeface="Chalkboard"/>
              </a:rPr>
              <a:t> the above attack is possible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6512" y="2658398"/>
            <a:ext cx="2808312" cy="893132"/>
            <a:chOff x="323528" y="3378478"/>
            <a:chExt cx="2808312" cy="893132"/>
          </a:xfrm>
        </p:grpSpPr>
        <p:grpSp>
          <p:nvGrpSpPr>
            <p:cNvPr id="54" name="Group 81"/>
            <p:cNvGrpSpPr/>
            <p:nvPr/>
          </p:nvGrpSpPr>
          <p:grpSpPr>
            <a:xfrm>
              <a:off x="323528" y="3378478"/>
              <a:ext cx="2027456" cy="893132"/>
              <a:chOff x="5588496" y="4818638"/>
              <a:chExt cx="2027456" cy="893132"/>
            </a:xfrm>
          </p:grpSpPr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7" name="Group 80"/>
              <p:cNvGrpSpPr/>
              <p:nvPr/>
            </p:nvGrpSpPr>
            <p:grpSpPr>
              <a:xfrm>
                <a:off x="5940152" y="4818638"/>
                <a:ext cx="1675800" cy="893132"/>
                <a:chOff x="5940152" y="4818638"/>
                <a:chExt cx="1675800" cy="893132"/>
              </a:xfrm>
            </p:grpSpPr>
            <p:grpSp>
              <p:nvGrpSpPr>
                <p:cNvPr id="58" name="Group 54"/>
                <p:cNvGrpSpPr/>
                <p:nvPr/>
              </p:nvGrpSpPr>
              <p:grpSpPr>
                <a:xfrm>
                  <a:off x="5948536" y="4818638"/>
                  <a:ext cx="1503784" cy="893132"/>
                  <a:chOff x="700336" y="4962654"/>
                  <a:chExt cx="1503784" cy="893132"/>
                </a:xfrm>
              </p:grpSpPr>
              <p:sp>
                <p:nvSpPr>
                  <p:cNvPr id="6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9984" y="5517232"/>
                    <a:ext cx="108012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OTP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0376" y="4962654"/>
                    <a:ext cx="101649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coa-mult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09048" y="5085184"/>
                  <a:ext cx="4956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60" name="Double Bracket 59"/>
                <p:cNvSpPr/>
                <p:nvPr/>
              </p:nvSpPr>
              <p:spPr>
                <a:xfrm>
                  <a:off x="5940152" y="4869160"/>
                  <a:ext cx="1675800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2339752" y="3604954"/>
              <a:ext cx="7920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= 1</a:t>
              </a:r>
            </a:p>
          </p:txBody>
        </p:sp>
      </p:grp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539552" y="4120044"/>
            <a:ext cx="86044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OTP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deterministic</a:t>
            </a:r>
            <a:r>
              <a:rPr lang="en-US" sz="1600" dirty="0" smtClean="0">
                <a:latin typeface="Chalkboard"/>
              </a:rPr>
              <a:t>: encrypting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 twice </a:t>
            </a:r>
            <a:r>
              <a:rPr lang="en-US" sz="1600" dirty="0" smtClean="0">
                <a:latin typeface="Chalkboard"/>
              </a:rPr>
              <a:t>using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same key</a:t>
            </a:r>
            <a:r>
              <a:rPr lang="en-US" sz="1600" dirty="0" smtClean="0">
                <a:latin typeface="Chalkboard"/>
              </a:rPr>
              <a:t> yields the same </a:t>
            </a:r>
            <a:r>
              <a:rPr lang="en-US" sz="1600" dirty="0" err="1" smtClean="0">
                <a:latin typeface="Chalkboard"/>
              </a:rPr>
              <a:t>ciphertext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539552" y="4530606"/>
            <a:ext cx="8532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The above attack can be mounted on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any cipher </a:t>
            </a:r>
            <a:r>
              <a:rPr lang="en-US" sz="1600" dirty="0" smtClean="0">
                <a:latin typeface="Chalkboard"/>
              </a:rPr>
              <a:t>whose </a:t>
            </a:r>
            <a:r>
              <a:rPr lang="en-US" sz="1600" dirty="0" err="1" smtClean="0">
                <a:latin typeface="Chalkboard"/>
              </a:rPr>
              <a:t>Enc</a:t>
            </a:r>
            <a:r>
              <a:rPr lang="en-US" sz="1600" dirty="0" smtClean="0">
                <a:latin typeface="Chalkboard"/>
              </a:rPr>
              <a:t> algorithm is deterministic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251520" y="5373216"/>
            <a:ext cx="86119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Thm</a:t>
            </a:r>
            <a:r>
              <a:rPr lang="en-US" sz="1600" dirty="0" smtClean="0">
                <a:latin typeface="Chalkboard"/>
              </a:rPr>
              <a:t>: If </a:t>
            </a:r>
            <a:r>
              <a:rPr lang="en-US" sz="1600" dirty="0" smtClean="0">
                <a:latin typeface="Chalkboard"/>
                <a:sym typeface="Symbol"/>
              </a:rPr>
              <a:t> is a cipher whose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dirty="0" smtClean="0">
                <a:latin typeface="Chalkboard"/>
                <a:sym typeface="Symbol"/>
              </a:rPr>
              <a:t> algorithm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deterministic function </a:t>
            </a:r>
            <a:r>
              <a:rPr lang="en-US" sz="1600" dirty="0" smtClean="0">
                <a:latin typeface="Chalkboard"/>
                <a:sym typeface="Symbol"/>
              </a:rPr>
              <a:t>of the key and the plain-text then 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cannot have indistinguishable multiple encryptions </a:t>
            </a:r>
            <a:r>
              <a:rPr lang="en-US" sz="1600" dirty="0" smtClean="0">
                <a:latin typeface="Chalkboard"/>
                <a:sym typeface="Symbol"/>
              </a:rPr>
              <a:t>in the presence of an eavesdropper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656" y="6309320"/>
            <a:ext cx="58326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halkboard"/>
                <a:sym typeface="Symbol"/>
              </a:rPr>
              <a:t>Time to Go for Randomization of Encryption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8198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5" grpId="0"/>
      <p:bldP spid="81" grpId="0"/>
      <p:bldP spid="84" grpId="0"/>
      <p:bldP spid="91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6" grpId="0"/>
      <p:bldP spid="137" grpId="0"/>
      <p:bldP spid="138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sz="36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1918573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Made PPT/negligible function precise in terms of security parameter n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Semantic and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Security notions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-based definitions are easy to follow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259468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Computational Security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356992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Assumptions needed for a scheme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95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What next?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467544" y="994737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err="1">
                <a:latin typeface="Chalkboard"/>
                <a:sym typeface="Symbol"/>
              </a:rPr>
              <a:t>c</a:t>
            </a:r>
            <a:r>
              <a:rPr lang="en-US" sz="2000" dirty="0" err="1" smtClean="0">
                <a:latin typeface="Chalkboard"/>
                <a:sym typeface="Symbol"/>
              </a:rPr>
              <a:t>oa</a:t>
            </a:r>
            <a:r>
              <a:rPr lang="en-US" sz="2000" dirty="0" smtClean="0">
                <a:latin typeface="Chalkboard"/>
                <a:sym typeface="Symbol"/>
              </a:rPr>
              <a:t> is not standard; have done for gradual progress.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67544" y="1916832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Will give an even stronger definition and construct a scheme.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27584" y="2708920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That will be secure according to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 and </a:t>
            </a:r>
            <a:r>
              <a:rPr lang="en-US" sz="2000" dirty="0" err="1" smtClean="0">
                <a:latin typeface="Chalkboard"/>
                <a:sym typeface="Symbol"/>
              </a:rPr>
              <a:t>coa-mult</a:t>
            </a:r>
            <a:r>
              <a:rPr lang="en-US" sz="2000" dirty="0" smtClean="0">
                <a:latin typeface="Chalkboard"/>
                <a:sym typeface="Symbol"/>
              </a:rPr>
              <a:t>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538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30" grpId="0"/>
      <p:bldP spid="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2" y="1547500"/>
            <a:ext cx="1576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PRGs exist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3559" y="1979548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err="1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SKEs exist.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Two assumptions: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3559" y="2785347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Do they imply something fundamental exist?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1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35896" y="2348880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05200" y="1988840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6731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355976" y="1739111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= f(x)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691680" y="2348880"/>
            <a:ext cx="1008112" cy="2160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263691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>
            <a:stCxn id="11" idx="6"/>
          </p:cNvCxnSpPr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6" name="Picture 2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204864"/>
            <a:ext cx="1535237" cy="1008712"/>
          </a:xfrm>
          <a:prstGeom prst="rect">
            <a:avLst/>
          </a:prstGeom>
        </p:spPr>
      </p:pic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427984" y="3306470"/>
            <a:ext cx="12961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Easy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8161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442649" y="1755998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= f</a:t>
            </a:r>
            <a:r>
              <a:rPr lang="en-US" sz="1600" baseline="30000" dirty="0" smtClean="0">
                <a:latin typeface="Chalkboard"/>
                <a:sym typeface="Symbol"/>
              </a:rPr>
              <a:t>-1</a:t>
            </a:r>
            <a:r>
              <a:rPr lang="en-US" sz="1600" dirty="0" smtClean="0">
                <a:latin typeface="Chalkboard"/>
                <a:sym typeface="Symbol"/>
              </a:rPr>
              <a:t>(y)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283968" y="330647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Difficult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4" name="Straight Arrow Connector 23"/>
          <p:cNvCxnSpPr>
            <a:stCxn id="23" idx="6"/>
          </p:cNvCxnSpPr>
          <p:nvPr/>
        </p:nvCxnSpPr>
        <p:spPr>
          <a:xfrm>
            <a:off x="6876256" y="1916832"/>
            <a:ext cx="864096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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9" name="Picture 2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204864"/>
            <a:ext cx="1095375" cy="1042988"/>
          </a:xfrm>
          <a:prstGeom prst="rect">
            <a:avLst/>
          </a:prstGeom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16024" y="395454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How to mathematically formalize the above notion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576064" y="443711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By some experiment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0177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 animBg="1"/>
      <p:bldP spid="28" grpId="0"/>
      <p:bldP spid="30" grpId="0"/>
      <p:bldP spid="3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The Inverting Experiment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96344" y="836712"/>
            <a:ext cx="3059832" cy="482570"/>
            <a:chOff x="576064" y="1556792"/>
            <a:chExt cx="3059832" cy="482570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Experiment Invert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339752" y="1700808"/>
              <a:ext cx="5760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A, f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284380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491880" y="2060848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761184" y="1700808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08416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34419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83568" y="4314582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invert f on any input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043608" y="299695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PPT A(1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78114" y="3284984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43618" y="4337790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987824" y="19168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131840" y="2132856"/>
            <a:ext cx="3744416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 rot="946673">
            <a:off x="4697118" y="2466291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915816" y="3284984"/>
            <a:ext cx="3600400" cy="360040"/>
            <a:chOff x="2915816" y="3068960"/>
            <a:chExt cx="3600400" cy="360040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y = f(x)</a:t>
              </a:r>
              <a:endParaRPr lang="en-US" sz="2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2915816" y="4293096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99992" y="39545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</a:t>
            </a:r>
            <a:r>
              <a:rPr lang="en-US" sz="2000" dirty="0" smtClean="0">
                <a:latin typeface="Chalkboard"/>
                <a:sym typeface="Symbol"/>
              </a:rPr>
              <a:t>’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03848" y="43145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A’s guess about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pre-image of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943672" y="5128156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66"/>
          <p:cNvGrpSpPr/>
          <p:nvPr/>
        </p:nvGrpSpPr>
        <p:grpSpPr>
          <a:xfrm>
            <a:off x="2971564" y="5125827"/>
            <a:ext cx="1213683" cy="479995"/>
            <a:chOff x="7452320" y="1544899"/>
            <a:chExt cx="1368152" cy="875989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f(x’) = y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743944" y="5538718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70"/>
          <p:cNvGrpSpPr/>
          <p:nvPr/>
        </p:nvGrpSpPr>
        <p:grpSpPr>
          <a:xfrm>
            <a:off x="5335054" y="5234493"/>
            <a:ext cx="1229879" cy="388069"/>
            <a:chOff x="6948264" y="1590821"/>
            <a:chExt cx="1386409" cy="708226"/>
          </a:xfrm>
        </p:grpSpPr>
        <p:cxnSp>
          <p:nvCxnSpPr>
            <p:cNvPr id="61" name="Straight Connector 60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f(x’)  y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84168" y="5466710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6114782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need not </a:t>
            </a:r>
            <a:r>
              <a:rPr lang="en-US" sz="1600" dirty="0" smtClean="0">
                <a:latin typeface="Chalkboard"/>
                <a:sym typeface="Symbol"/>
              </a:rPr>
              <a:t>have to find the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original x</a:t>
            </a:r>
            <a:r>
              <a:rPr lang="en-US" sz="1600" dirty="0" smtClean="0">
                <a:latin typeface="Chalkboard"/>
                <a:sym typeface="Symbol"/>
              </a:rPr>
              <a:t> to win the game --- sufficient to find one pre-image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4262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53" grpId="0"/>
      <p:bldP spid="54" grpId="0"/>
      <p:bldP spid="55" grpId="0"/>
      <p:bldP spid="59" grpId="0"/>
      <p:bldP spid="63" grpId="0"/>
      <p:bldP spid="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OWF: Mathematical Formulation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2132856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 f is a OWF if the following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two conditions </a:t>
            </a:r>
            <a:r>
              <a:rPr lang="en-US" sz="1600" dirty="0" smtClean="0">
                <a:latin typeface="Chalkboard"/>
                <a:sym typeface="Symbol"/>
              </a:rPr>
              <a:t>hold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67744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123728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012160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47864" y="1196752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617168" y="836712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88032" y="263691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</a:t>
            </a:r>
            <a:r>
              <a:rPr lang="en-US" sz="1600" dirty="0" smtClean="0">
                <a:latin typeface="Chalkboard"/>
                <a:sym typeface="Symbol"/>
              </a:rPr>
              <a:t>: for every x  {0, 1}*, f(x) can be computed in poly(n) times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288032" y="3162454"/>
            <a:ext cx="860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Hard to Invert:</a:t>
            </a:r>
            <a:r>
              <a:rPr lang="en-US" sz="1600" dirty="0" smtClean="0">
                <a:latin typeface="Chalkboard"/>
                <a:sym typeface="Symbol"/>
              </a:rPr>
              <a:t> For every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PPT algorithm A</a:t>
            </a:r>
            <a:r>
              <a:rPr lang="en-US" sz="1600" dirty="0" smtClean="0">
                <a:latin typeface="Chalkboard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3664769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87" name="Oval 86"/>
          <p:cNvSpPr/>
          <p:nvPr/>
        </p:nvSpPr>
        <p:spPr>
          <a:xfrm>
            <a:off x="6084168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3769876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211960" y="3861048"/>
            <a:ext cx="4680520" cy="648072"/>
            <a:chOff x="4211960" y="4293096"/>
            <a:chExt cx="4680520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Pr       [ A(f(x), 1</a:t>
              </a:r>
              <a:r>
                <a:rPr lang="en-US" sz="2400" baseline="30000" dirty="0" smtClean="0">
                  <a:latin typeface="Chalkboard"/>
                  <a:sym typeface="Symbol"/>
                </a:rPr>
                <a:t>n</a:t>
              </a:r>
              <a:r>
                <a:rPr lang="en-US" sz="1600" dirty="0" smtClean="0">
                  <a:latin typeface="Chalkboard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/>
                  <a:sym typeface="Symbol"/>
                </a:rPr>
                <a:t>-1</a:t>
              </a:r>
              <a:r>
                <a:rPr lang="en-US" sz="1600" dirty="0" smtClean="0">
                  <a:latin typeface="Chalkboard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211960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891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8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CT5 (for one): If PRG exists then OWF exists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1560" y="198884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CT6 (for one): If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 exists, then OWF exists.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4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26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396343" y="1404257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Scribe?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323528" y="116632"/>
            <a:ext cx="871195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of the PRG-based SKE</a:t>
            </a:r>
            <a:endParaRPr lang="en-US" sz="36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68560" y="836712"/>
            <a:ext cx="8135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</a:rPr>
              <a:t>Theorem: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</a:rPr>
              <a:t>If G is a PRG</a:t>
            </a:r>
            <a:r>
              <a:rPr lang="en-US" sz="2000" dirty="0" smtClean="0">
                <a:latin typeface="Chalkboard"/>
              </a:rPr>
              <a:t>, then </a:t>
            </a:r>
            <a:r>
              <a:rPr lang="en-US" sz="2000" dirty="0" smtClean="0">
                <a:latin typeface="Chalkboard"/>
                <a:sym typeface="Symbol"/>
              </a:rPr>
              <a:t> </a:t>
            </a:r>
            <a:r>
              <a:rPr lang="en-US" sz="2000" dirty="0" smtClean="0">
                <a:latin typeface="Chalkboard"/>
              </a:rPr>
              <a:t>is a fixed-length </a:t>
            </a:r>
            <a:r>
              <a:rPr lang="en-US" sz="2000" dirty="0" err="1" smtClean="0">
                <a:latin typeface="Chalkboard"/>
              </a:rPr>
              <a:t>coa</a:t>
            </a:r>
            <a:r>
              <a:rPr lang="en-US" sz="2000" dirty="0" smtClean="0">
                <a:latin typeface="Chalkboard"/>
              </a:rPr>
              <a:t>-secure SKE.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" name="Left Arrow 8"/>
          <p:cNvSpPr/>
          <p:nvPr/>
        </p:nvSpPr>
        <p:spPr>
          <a:xfrm rot="5400000" flipH="1">
            <a:off x="3203848" y="2781508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9512" y="3027730"/>
            <a:ext cx="5040560" cy="977914"/>
            <a:chOff x="4355976" y="3284984"/>
            <a:chExt cx="5040560" cy="977914"/>
          </a:xfrm>
        </p:grpSpPr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14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5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16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8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9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20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23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24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25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2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22" name="Double Bracket 21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6804248" y="5496327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059832" y="5424319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744760" y="5804434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619672" y="5393872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139952" y="4674622"/>
            <a:ext cx="2583904" cy="761311"/>
            <a:chOff x="2195736" y="3099737"/>
            <a:chExt cx="2583904" cy="761311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33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35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36" name="Straight Connector 35"/>
          <p:cNvCxnSpPr/>
          <p:nvPr/>
        </p:nvCxnSpPr>
        <p:spPr>
          <a:xfrm flipH="1">
            <a:off x="3851920" y="5795973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090480" y="5435932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97076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275856" y="6546830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3923928" y="6222874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4572000" y="5889467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3923928" y="6660070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695579" y="6321515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637029" y="4912132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444480" y="3069540"/>
            <a:ext cx="4024064" cy="977914"/>
            <a:chOff x="5364088" y="4107270"/>
            <a:chExt cx="4024064" cy="977914"/>
          </a:xfrm>
        </p:grpSpPr>
        <p:grpSp>
          <p:nvGrpSpPr>
            <p:cNvPr id="47" name="Group 46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49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0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51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5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54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55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5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5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6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5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57" name="Double Bracket 56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5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48" name="Straight Connector 47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619672" y="6054968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763688" y="6042774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12160" y="4098558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475656" y="4098558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979712" y="380123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01799" y="3810526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8900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P spid="27" grpId="0" animBg="1"/>
      <p:bldP spid="29" grpId="0"/>
      <p:bldP spid="37" grpId="0"/>
      <p:bldP spid="39" grpId="0"/>
      <p:bldP spid="41" grpId="0"/>
      <p:bldP spid="44" grpId="0"/>
      <p:bldP spid="45" grpId="0"/>
      <p:bldP spid="61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5576" y="2699628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Introduction to Reduction-based proofs 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15452"/>
            <a:ext cx="3653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and PRGs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4115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Construction for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5576" y="3131676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 for our construction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21955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Proof: If there is a PRG, then the construction is secure according to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definition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7544" y="3779748"/>
            <a:ext cx="5679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Short-comings of the current construction/definition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574" y="4355812"/>
            <a:ext cx="6786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Better definition / better construction / better assumption?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5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  <p:bldP spid="20" grpId="0"/>
      <p:bldP spid="11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528" y="899428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It’s a property of a probability distribution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-27384"/>
            <a:ext cx="9144000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8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Pseudorandomness</a:t>
            </a:r>
            <a:endParaRPr lang="en-US" sz="38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83768" y="1357898"/>
            <a:ext cx="4528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latin typeface="Chalkboard" charset="0"/>
                <a:ea typeface="Chalkboard" charset="0"/>
                <a:cs typeface="Chalkboard" charset="0"/>
              </a:rPr>
              <a:t>{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Set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of all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binary strings of length l </a:t>
            </a:r>
            <a:r>
              <a:rPr lang="en-US" sz="2800" smtClean="0">
                <a:latin typeface="Chalkboard" charset="0"/>
                <a:ea typeface="Chalkboard" charset="0"/>
                <a:cs typeface="Chalkboard" charset="0"/>
              </a:rPr>
              <a:t>}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5496" y="2420888"/>
            <a:ext cx="4608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G: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 prob. Dist. = </a:t>
            </a: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</a:rPr>
              <a:t>{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Set of probabilities </a:t>
            </a: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</a:rPr>
              <a:t>}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220072" y="2401724"/>
            <a:ext cx="39239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: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niform probability Distribution 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07504" y="5941149"/>
            <a:ext cx="88569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is pseudorandom if a string drawn according to G is indistinguishable from a string drawn according to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to a PPT distinguisher </a:t>
            </a:r>
            <a:endParaRPr lang="en-US" sz="28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148064" y="4221087"/>
            <a:ext cx="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940702" y="480090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w</a:t>
            </a:r>
            <a:endParaRPr lang="en-US" dirty="0"/>
          </a:p>
        </p:txBody>
      </p:sp>
      <p:sp>
        <p:nvSpPr>
          <p:cNvPr id="6" name="Trapezoid 5"/>
          <p:cNvSpPr/>
          <p:nvPr/>
        </p:nvSpPr>
        <p:spPr>
          <a:xfrm>
            <a:off x="3131840" y="3284984"/>
            <a:ext cx="2664296" cy="900390"/>
          </a:xfrm>
          <a:prstGeom prst="trapezoi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0533" y="465313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Straight Arrow Connector 19"/>
          <p:cNvCxnSpPr/>
          <p:nvPr/>
        </p:nvCxnSpPr>
        <p:spPr>
          <a:xfrm flipH="1" flipV="1">
            <a:off x="3699520" y="4221087"/>
            <a:ext cx="8384" cy="6117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16200000">
            <a:off x="2719363" y="4757836"/>
            <a:ext cx="15252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Give me </a:t>
            </a:r>
            <a:r>
              <a:rPr lang="en-US" sz="1400" smtClean="0">
                <a:latin typeface="Chalkboard" charset="0"/>
                <a:ea typeface="Chalkboard" charset="0"/>
                <a:cs typeface="Chalkboard" charset="0"/>
              </a:rPr>
              <a:t>a string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297693" y="3501007"/>
            <a:ext cx="2354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Sampler for G and U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7504" y="3068960"/>
            <a:ext cx="27339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A string drawn according to </a:t>
            </a:r>
            <a:r>
              <a:rPr lang="en-US" dirty="0" smtClean="0">
                <a:solidFill>
                  <a:srgbClr val="FF0000"/>
                </a:solidFill>
                <a:latin typeface="Century Gothic" charset="0"/>
                <a:ea typeface="Century Gothic" charset="0"/>
                <a:cs typeface="Century Gothic" charset="0"/>
              </a:rPr>
              <a:t>G</a:t>
            </a:r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 is called pseudorandom</a:t>
            </a:r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28184" y="2996952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A string drawn according to </a:t>
            </a:r>
            <a:r>
              <a:rPr lang="en-US" dirty="0" smtClean="0">
                <a:solidFill>
                  <a:srgbClr val="0000FF"/>
                </a:solidFill>
                <a:latin typeface="Century Gothic" charset="0"/>
                <a:ea typeface="Century Gothic" charset="0"/>
                <a:cs typeface="Century Gothic" charset="0"/>
              </a:rPr>
              <a:t>U</a:t>
            </a:r>
            <a:r>
              <a:rPr lang="en-US" dirty="0" smtClean="0">
                <a:latin typeface="Century Gothic" charset="0"/>
                <a:ea typeface="Century Gothic" charset="0"/>
                <a:cs typeface="Century Gothic" charset="0"/>
              </a:rPr>
              <a:t> is called random</a:t>
            </a:r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0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5" grpId="0"/>
      <p:bldP spid="6" grpId="0" animBg="1"/>
      <p:bldP spid="21" grpId="0"/>
      <p:bldP spid="8" grpId="0"/>
      <p:bldP spid="2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11560" y="-27384"/>
            <a:ext cx="846043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Pseudorandom Generators (PRGs)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2178" y="1484784"/>
            <a:ext cx="1231870" cy="141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805778" y="827420"/>
            <a:ext cx="40704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Deterministic PPT Algorithm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051720" y="2276872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195736" y="1844824"/>
            <a:ext cx="1728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411760" y="2267580"/>
            <a:ext cx="8640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Seed</a:t>
            </a:r>
            <a:endParaRPr lang="en-US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004048" y="2286164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076056" y="1854116"/>
            <a:ext cx="30963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G(s)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{0,1}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l(n)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l: poly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3528" y="4715852"/>
            <a:ext cx="28803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Requirements :</a:t>
            </a: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683568" y="5147900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1.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Expansion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: for every n,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 &gt; n</a:t>
            </a: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5978" y="4293096"/>
            <a:ext cx="1910238" cy="121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683568" y="5651956"/>
            <a:ext cx="77768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2. </a:t>
            </a:r>
            <a:r>
              <a:rPr lang="en-US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: G(s)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“looks like”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 truly random string 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6228184" y="3861048"/>
            <a:ext cx="3024336" cy="1440160"/>
            <a:chOff x="1331640" y="2996952"/>
            <a:chExt cx="3024336" cy="1440160"/>
          </a:xfrm>
        </p:grpSpPr>
        <p:sp>
          <p:nvSpPr>
            <p:cNvPr id="83" name="Cloud Callout 82"/>
            <p:cNvSpPr/>
            <p:nvPr/>
          </p:nvSpPr>
          <p:spPr>
            <a:xfrm>
              <a:off x="1331640" y="2996952"/>
              <a:ext cx="2952328" cy="144016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1403648" y="3594502"/>
              <a:ext cx="29523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l() : expansion factor of G </a:t>
              </a:r>
            </a:p>
          </p:txBody>
        </p:sp>
      </p:grp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74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Let G be the dist. on l(n)-bit strings obtained by sampling s uniformly and running G(s).  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23528" y="3429000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G is a PRG if dist. G is pseudorandom distribution 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 &gt;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n for every 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5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49" grpId="0"/>
      <p:bldP spid="54" grpId="0"/>
      <p:bldP spid="56" grpId="0"/>
      <p:bldP spid="57" grpId="0"/>
      <p:bldP spid="59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792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Security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187624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PPT distinguisher 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813042" y="3432674"/>
            <a:ext cx="1368152" cy="572390"/>
            <a:chOff x="6813042" y="3936730"/>
            <a:chExt cx="1368152" cy="57239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7020272" y="4077072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 rot="1628310">
              <a:off x="6813042" y="3936730"/>
              <a:ext cx="13681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s 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baseline="-25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R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{0,1}</a:t>
              </a:r>
              <a:r>
                <a:rPr lang="en-US" sz="2400" baseline="30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67472" y="1988840"/>
            <a:ext cx="19442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A string of length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l(n) please</a:t>
            </a:r>
            <a:endParaRPr lang="en-US" sz="14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2264" y="1074222"/>
            <a:ext cx="41596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 : uniform distribution over {0,1}</a:t>
            </a:r>
            <a:r>
              <a: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419872" y="227687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376737"/>
            <a:ext cx="288032" cy="45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0563" y="1124744"/>
            <a:ext cx="635893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6098382" y="1775257"/>
            <a:ext cx="2007840" cy="645631"/>
            <a:chOff x="6098382" y="2135297"/>
            <a:chExt cx="2007840" cy="645631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6588224" y="2204864"/>
              <a:ext cx="864096" cy="576064"/>
            </a:xfrm>
            <a:prstGeom prst="straightConnector1">
              <a:avLst/>
            </a:prstGeom>
            <a:ln>
              <a:solidFill>
                <a:srgbClr val="0000FF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 rot="19585085">
              <a:off x="6098382" y="2135297"/>
              <a:ext cx="20078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A random string of length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l(n)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plz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300192" y="2564904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b= 0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7020272" y="2060848"/>
            <a:ext cx="864096" cy="64807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Box 7"/>
          <p:cNvSpPr txBox="1">
            <a:spLocks noChangeArrowheads="1"/>
          </p:cNvSpPr>
          <p:nvPr/>
        </p:nvSpPr>
        <p:spPr bwMode="auto">
          <a:xfrm rot="19585085">
            <a:off x="6927987" y="2381157"/>
            <a:ext cx="13649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y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3501008"/>
            <a:ext cx="576064" cy="74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300192" y="3068960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b= 1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738064" y="3717032"/>
            <a:ext cx="1074296" cy="522010"/>
            <a:chOff x="6613322" y="4509120"/>
            <a:chExt cx="1074296" cy="522010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6804248" y="4509120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 rot="1628310">
              <a:off x="6613322" y="4661798"/>
              <a:ext cx="10742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y: = G(s)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316416" y="4249599"/>
            <a:ext cx="2880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7956376" y="764704"/>
            <a:ext cx="8640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Oracle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411488" y="299695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87552" y="2636912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y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03848" y="2996952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How I selected it ?</a:t>
            </a: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7896" y="4787860"/>
            <a:ext cx="7192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 is a PRG if for every PPT D, there is a negligible function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negl</a:t>
            </a:r>
            <a:endParaRPr lang="en-US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115616" y="510667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55776" y="5106670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339752" y="5055567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99592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995936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4211960" y="508518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187624" y="54266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915816" y="5426640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0652" y="5877272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11346" y="5916181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s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933056"/>
            <a:ext cx="48280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G: Probability distribution over {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G(s): s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} 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1988840"/>
            <a:ext cx="108012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5696" y="2204864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4716016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Challenger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512" y="458112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7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4" grpId="0"/>
      <p:bldP spid="25" grpId="0"/>
      <p:bldP spid="24" grpId="0"/>
      <p:bldP spid="30" grpId="0"/>
      <p:bldP spid="39" grpId="0"/>
      <p:bldP spid="46" grpId="0"/>
      <p:bldP spid="47" grpId="0"/>
      <p:bldP spid="53" grpId="0"/>
      <p:bldP spid="56" grpId="0"/>
      <p:bldP spid="61" grpId="0"/>
      <p:bldP spid="61" grpId="1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2" grpId="0"/>
      <p:bldP spid="49" grpId="0"/>
      <p:bldP spid="3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Let us try to construct a PRG…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007230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395536" y="1655302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539552" y="129526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 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{0,1}</a:t>
            </a:r>
            <a:r>
              <a:rPr lang="en-US" baseline="30000" dirty="0" smtClean="0">
                <a:latin typeface="Chalkboard"/>
                <a:sym typeface="Symbol"/>
              </a:rPr>
              <a:t>n</a:t>
            </a:r>
            <a:endParaRPr lang="en-US" baseline="30000" dirty="0" smtClean="0">
              <a:latin typeface="Chalkboard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987824" y="1655302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987824" y="1295262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G(s) = </a:t>
            </a:r>
            <a:r>
              <a:rPr lang="en-US" sz="1600" dirty="0" err="1" smtClean="0">
                <a:latin typeface="Chalkboard"/>
              </a:rPr>
              <a:t>ss’</a:t>
            </a:r>
            <a:endParaRPr lang="en-US" baseline="30000" dirty="0" smtClean="0"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75928" y="243308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Is G a PRG?</a:t>
            </a: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3882534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</a:t>
            </a:r>
            <a:endParaRPr lang="en-US" sz="2000" baseline="30000" dirty="0" smtClean="0">
              <a:latin typeface="Chalkboard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835968" y="3496072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187624" y="313603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000" baseline="30000" dirty="0" smtClean="0">
                <a:latin typeface="Chalkboard"/>
                <a:sym typeface="Symbol"/>
              </a:rPr>
              <a:t>n+1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107504" y="3517558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random or generated by G ?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 rot="20081980">
            <a:off x="6202539" y="2941287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Yes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7100664" y="270892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D outputs 1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7164288" y="304253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y generated by G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5220072" y="558924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[D(r) = 1] = ½ </a:t>
            </a:r>
          </a:p>
        </p:txBody>
      </p:sp>
      <p:grpSp>
        <p:nvGrpSpPr>
          <p:cNvPr id="15" name="Group 161"/>
          <p:cNvGrpSpPr/>
          <p:nvPr/>
        </p:nvGrpSpPr>
        <p:grpSpPr>
          <a:xfrm>
            <a:off x="1475656" y="6093296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/>
                </a:rPr>
                <a:t>-</a:t>
              </a:r>
            </a:p>
          </p:txBody>
        </p:sp>
        <p:grpSp>
          <p:nvGrpSpPr>
            <p:cNvPr id="16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77272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77272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4788024" y="6093296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</a:t>
            </a:r>
            <a:r>
              <a:rPr lang="en-US" sz="2000" dirty="0" smtClean="0">
                <a:latin typeface="Chalkboard"/>
                <a:sym typeface="Symbol"/>
              </a:rPr>
              <a:t>½</a:t>
            </a:r>
            <a:r>
              <a:rPr lang="en-US" sz="1600" dirty="0" smtClean="0">
                <a:latin typeface="Chalkboard"/>
                <a:sym typeface="Symbol"/>
              </a:rPr>
              <a:t>  </a:t>
            </a: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6948264" y="55892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n+1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467544" y="5569496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 = 1 </a:t>
            </a: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2483768" y="5538718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796136" y="6186790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Non-negligible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860032" y="786190"/>
            <a:ext cx="180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s’ = s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s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…</a:t>
            </a:r>
            <a:r>
              <a:rPr lang="en-US" sz="1600" dirty="0" err="1" smtClean="0">
                <a:latin typeface="Chalkboard"/>
                <a:sym typeface="Symbol"/>
              </a:rPr>
              <a:t>s</a:t>
            </a:r>
            <a:r>
              <a:rPr lang="en-US" sz="1600" baseline="-25000" dirty="0" err="1" smtClean="0">
                <a:latin typeface="Chalkboard"/>
                <a:sym typeface="Symbol"/>
              </a:rPr>
              <a:t>n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860032" y="1196752"/>
            <a:ext cx="2376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Expansion factor: n+1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060104" y="2442374"/>
            <a:ext cx="42505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/>
              </a:rPr>
              <a:t>Do you see </a:t>
            </a:r>
            <a:r>
              <a:rPr lang="en-US" sz="1600" dirty="0" smtClean="0">
                <a:latin typeface="Chalkboard"/>
              </a:rPr>
              <a:t>a </a:t>
            </a:r>
            <a:r>
              <a:rPr lang="en-US" sz="1600" smtClean="0">
                <a:latin typeface="Chalkboard"/>
              </a:rPr>
              <a:t>good distinguisher?</a:t>
            </a:r>
            <a:endParaRPr lang="en-US" sz="1600" dirty="0" smtClean="0">
              <a:latin typeface="Chalkboard"/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75856" y="3186554"/>
            <a:ext cx="3168352" cy="677108"/>
            <a:chOff x="3522028" y="4386590"/>
            <a:chExt cx="3168352" cy="677108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3522028" y="4725144"/>
              <a:ext cx="285017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3768200" y="4386590"/>
              <a:ext cx="2922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Is the final bit of y XOR</a:t>
              </a:r>
              <a:endParaRPr lang="en-US" baseline="30000" dirty="0" smtClean="0">
                <a:latin typeface="Chalkboard"/>
              </a:endParaRPr>
            </a:p>
          </p:txBody>
        </p:sp>
        <p:sp>
          <p:nvSpPr>
            <p:cNvPr id="104" name="Text Box 7"/>
            <p:cNvSpPr txBox="1">
              <a:spLocks noChangeArrowheads="1"/>
            </p:cNvSpPr>
            <p:nvPr/>
          </p:nvSpPr>
          <p:spPr bwMode="auto">
            <a:xfrm>
              <a:off x="3707904" y="4725144"/>
              <a:ext cx="26642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of the preceding bits ?</a:t>
              </a:r>
              <a:endParaRPr lang="en-US" baseline="30000" dirty="0" smtClean="0">
                <a:latin typeface="Chalkboard"/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>
          <a:xfrm flipV="1">
            <a:off x="6228184" y="3042538"/>
            <a:ext cx="783704" cy="360040"/>
          </a:xfrm>
          <a:prstGeom prst="straightConnector1">
            <a:avLst/>
          </a:prstGeom>
          <a:ln>
            <a:solidFill>
              <a:srgbClr val="0000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6228184" y="3618602"/>
            <a:ext cx="711696" cy="36004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 Box 7"/>
          <p:cNvSpPr txBox="1">
            <a:spLocks noChangeArrowheads="1"/>
          </p:cNvSpPr>
          <p:nvPr/>
        </p:nvSpPr>
        <p:spPr bwMode="auto">
          <a:xfrm rot="1436884">
            <a:off x="6354939" y="3503219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No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7172672" y="366651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 outputs 0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7236296" y="400012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y random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107504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- If y generated by G</a:t>
            </a:r>
          </a:p>
        </p:txBody>
      </p: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467544" y="5178678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D outputs 1 with probability 1</a:t>
            </a: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4716016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- If y is truly random</a:t>
            </a: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6056" y="5157192"/>
            <a:ext cx="3744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 outputs 1 with probability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</a:rPr>
              <a:t> ½</a:t>
            </a:r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2996952"/>
            <a:ext cx="6480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" name="Group 47"/>
          <p:cNvGrpSpPr/>
          <p:nvPr/>
        </p:nvGrpSpPr>
        <p:grpSpPr>
          <a:xfrm>
            <a:off x="6278428" y="332656"/>
            <a:ext cx="2405702" cy="3556613"/>
            <a:chOff x="10116406" y="2545359"/>
            <a:chExt cx="1564111" cy="2387296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50" name="Oval 49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21225297">
              <a:off x="10154834" y="3245522"/>
              <a:ext cx="1494816" cy="805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Bradley Hand"/>
                  <a:ea typeface="Bradley Hand" charset="0"/>
                  <a:cs typeface="Bradley Hand" charset="0"/>
                </a:rPr>
                <a:t>Designing PRG is a hard nut to crack</a:t>
              </a:r>
              <a:endParaRPr lang="en-US" sz="2400" dirty="0">
                <a:latin typeface="Bradley Hand"/>
                <a:ea typeface="Bradley Hand" charset="0"/>
                <a:cs typeface="Bradley Han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1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7" grpId="0"/>
      <p:bldP spid="85" grpId="0"/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2" grpId="0"/>
      <p:bldP spid="154" grpId="0"/>
      <p:bldP spid="155" grpId="0"/>
      <p:bldP spid="81" grpId="0"/>
      <p:bldP spid="94" grpId="0"/>
      <p:bldP spid="99" grpId="0"/>
      <p:bldP spid="116" grpId="0"/>
      <p:bldP spid="117" grpId="0"/>
      <p:bldP spid="118" grpId="0"/>
      <p:bldP spid="120" grpId="0"/>
      <p:bldP spid="121" grpId="0"/>
      <p:bldP spid="124" grpId="0"/>
      <p:bldP spid="1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83704" y="6002209"/>
            <a:ext cx="8488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find a strategy for an unbounded distinguisher?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059832" y="692696"/>
            <a:ext cx="27363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Length-doubling PRG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223254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2195736" y="1871326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339752" y="1511286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483768" y="1892812"/>
            <a:ext cx="792088" cy="34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</a:rPr>
              <a:t>Seed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788024" y="1871326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788024" y="1511286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G(s)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23728" y="2780928"/>
            <a:ext cx="13681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427984" y="2236302"/>
            <a:ext cx="2232248" cy="2268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9524" y="4191471"/>
            <a:ext cx="420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>
                <a:latin typeface="Chalkboard" charset="0"/>
                <a:ea typeface="Chalkboard" charset="0"/>
                <a:cs typeface="Chalkboard" charset="0"/>
              </a:rPr>
              <a:t>n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5375828" y="4509120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</a:rPr>
              <a:t>2n</a:t>
            </a:r>
            <a:endParaRPr lang="en-US" baseline="30000" dirty="0"/>
          </a:p>
        </p:txBody>
      </p:sp>
      <p:sp>
        <p:nvSpPr>
          <p:cNvPr id="5" name="Arc 4"/>
          <p:cNvSpPr/>
          <p:nvPr/>
        </p:nvSpPr>
        <p:spPr>
          <a:xfrm rot="7874968">
            <a:off x="3905006" y="704695"/>
            <a:ext cx="3253870" cy="295639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16016" y="2896951"/>
            <a:ext cx="1634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G(s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):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</a:t>
            </a:r>
            <a:r>
              <a:rPr lang="en-US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{0,1}</a:t>
            </a:r>
            <a:r>
              <a:rPr lang="en-US" baseline="30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dirty="0"/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251520" y="5527738"/>
            <a:ext cx="6768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Prob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that a random string of 2n-length belongs to the range of G: &lt;=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48264" y="5517232"/>
            <a:ext cx="1478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/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 =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-n</a:t>
            </a:r>
            <a:endParaRPr lang="en-US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52230" y="5085184"/>
            <a:ext cx="65520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Most of the 2n-length string do not occur as the output of G.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2" grpId="0"/>
      <p:bldP spid="74" grpId="0"/>
      <p:bldP spid="75" grpId="0"/>
      <p:bldP spid="77" grpId="0"/>
      <p:bldP spid="2" grpId="0" animBg="1"/>
      <p:bldP spid="79" grpId="0" animBg="1"/>
      <p:bldP spid="3" grpId="0"/>
      <p:bldP spid="81" grpId="0"/>
      <p:bldP spid="5" grpId="0" animBg="1"/>
      <p:bldP spid="6" grpId="0"/>
      <p:bldP spid="94" grpId="0"/>
      <p:bldP spid="7" grpId="0"/>
      <p:bldP spid="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292620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796676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2293422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659453"/>
            <a:ext cx="432048" cy="48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2149406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D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979984" y="1861374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331640" y="150133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y{0,1}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251520" y="1882860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random or generated by G ?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 rot="20223797">
            <a:off x="3369628" y="1205027"/>
            <a:ext cx="1224136" cy="360040"/>
            <a:chOff x="899592" y="5877272"/>
            <a:chExt cx="1224136" cy="360040"/>
          </a:xfrm>
        </p:grpSpPr>
        <p:cxnSp>
          <p:nvCxnSpPr>
            <p:cNvPr id="97" name="Straight Arrow Connector 96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522028" y="1645350"/>
            <a:ext cx="1224136" cy="360040"/>
            <a:chOff x="899592" y="5877272"/>
            <a:chExt cx="1224136" cy="360040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 rot="414704">
            <a:off x="3466912" y="2140895"/>
            <a:ext cx="1224136" cy="360040"/>
            <a:chOff x="899592" y="5877272"/>
            <a:chExt cx="1224136" cy="360040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860032" y="997278"/>
            <a:ext cx="1287760" cy="490954"/>
            <a:chOff x="4860032" y="3789040"/>
            <a:chExt cx="1287760" cy="490954"/>
          </a:xfrm>
        </p:grpSpPr>
        <p:grpSp>
          <p:nvGrpSpPr>
            <p:cNvPr id="11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07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12" name="Straight Arrow Connector 11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4860032" y="1586444"/>
            <a:ext cx="1287760" cy="490954"/>
            <a:chOff x="4860032" y="3789040"/>
            <a:chExt cx="1287760" cy="490954"/>
          </a:xfrm>
        </p:grpSpPr>
        <p:grpSp>
          <p:nvGrpSpPr>
            <p:cNvPr id="12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23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24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2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2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2" name="Straight Arrow Connector 12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4860032" y="2149406"/>
            <a:ext cx="1287760" cy="482570"/>
            <a:chOff x="4932040" y="4941168"/>
            <a:chExt cx="1287760" cy="482570"/>
          </a:xfrm>
        </p:grpSpPr>
        <p:grpSp>
          <p:nvGrpSpPr>
            <p:cNvPr id="128" name="Group 110"/>
            <p:cNvGrpSpPr/>
            <p:nvPr/>
          </p:nvGrpSpPr>
          <p:grpSpPr>
            <a:xfrm>
              <a:off x="4932040" y="4941168"/>
              <a:ext cx="1287760" cy="482570"/>
              <a:chOff x="1475656" y="5504130"/>
              <a:chExt cx="1287760" cy="482570"/>
            </a:xfrm>
          </p:grpSpPr>
          <p:sp>
            <p:nvSpPr>
              <p:cNvPr id="130" name="Text Box 7"/>
              <p:cNvSpPr txBox="1">
                <a:spLocks noChangeArrowheads="1"/>
              </p:cNvSpPr>
              <p:nvPr/>
            </p:nvSpPr>
            <p:spPr bwMode="auto">
              <a:xfrm>
                <a:off x="1475656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31" name="Group 109"/>
              <p:cNvGrpSpPr/>
              <p:nvPr/>
            </p:nvGrpSpPr>
            <p:grpSpPr>
              <a:xfrm>
                <a:off x="2051720" y="5504130"/>
                <a:ext cx="288032" cy="482570"/>
                <a:chOff x="3563888" y="5597624"/>
                <a:chExt cx="288032" cy="482570"/>
              </a:xfrm>
            </p:grpSpPr>
            <p:sp>
              <p:nvSpPr>
                <p:cNvPr id="1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41640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3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597624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9" name="Straight Arrow Connector 128"/>
            <p:cNvCxnSpPr/>
            <p:nvPr/>
          </p:nvCxnSpPr>
          <p:spPr>
            <a:xfrm>
              <a:off x="5012432" y="538631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6084168" y="1772816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Yes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6804248" y="1074222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 outputs 1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6956648" y="1506270"/>
            <a:ext cx="2007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i.E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Label  y as pseudorandom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893826" y="3198167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 = </a:t>
            </a:r>
          </a:p>
        </p:txBody>
      </p:sp>
      <p:grpSp>
        <p:nvGrpSpPr>
          <p:cNvPr id="162" name="Group 161"/>
          <p:cNvGrpSpPr/>
          <p:nvPr/>
        </p:nvGrpSpPr>
        <p:grpSpPr>
          <a:xfrm>
            <a:off x="2060104" y="4629943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 charset="0"/>
                  <a:ea typeface="Chalkboard" charset="0"/>
                  <a:cs typeface="Chalkboard" charset="0"/>
                </a:rPr>
                <a:t>-</a:t>
              </a:r>
            </a:p>
          </p:txBody>
        </p:sp>
        <p:grpSp>
          <p:nvGrpSpPr>
            <p:cNvPr id="161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98758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98758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5508104" y="4725144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&gt;= 1 – 2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-n</a:t>
            </a:r>
            <a:endParaRPr lang="en-US" sz="2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821818" y="3651701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2284951" y="3231418"/>
            <a:ext cx="648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-n</a:t>
            </a: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5895764" y="3160131"/>
            <a:ext cx="17641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 = </a:t>
            </a:r>
          </a:p>
        </p:txBody>
      </p:sp>
      <p:sp>
        <p:nvSpPr>
          <p:cNvPr id="153" name="Text Box 7"/>
          <p:cNvSpPr txBox="1">
            <a:spLocks noChangeArrowheads="1"/>
          </p:cNvSpPr>
          <p:nvPr/>
        </p:nvSpPr>
        <p:spPr bwMode="auto">
          <a:xfrm>
            <a:off x="7515944" y="3181617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1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5967772" y="3561401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436096" y="5350568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395536" y="6075796"/>
            <a:ext cx="8144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must be large enough so that brute force is impossible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8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40140</TotalTime>
  <Words>2643</Words>
  <Application>Microsoft Macintosh PowerPoint</Application>
  <PresentationFormat>On-screen Show (4:3)</PresentationFormat>
  <Paragraphs>555</Paragraphs>
  <Slides>29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Bradley Hand</vt:lpstr>
      <vt:lpstr>Brush Script MT</vt:lpstr>
      <vt:lpstr>Cambria Math</vt:lpstr>
      <vt:lpstr>Century Gothic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ARPITA PATRA</dc:creator>
  <cp:lastModifiedBy>Arpita Patra</cp:lastModifiedBy>
  <cp:revision>3323</cp:revision>
  <dcterms:created xsi:type="dcterms:W3CDTF">2003-02-23T15:18:48Z</dcterms:created>
  <dcterms:modified xsi:type="dcterms:W3CDTF">2017-01-20T10:49:34Z</dcterms:modified>
</cp:coreProperties>
</file>