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1591" r:id="rId2"/>
    <p:sldId id="1672" r:id="rId3"/>
    <p:sldId id="1673" r:id="rId4"/>
    <p:sldId id="1674" r:id="rId5"/>
    <p:sldId id="1643" r:id="rId6"/>
    <p:sldId id="1644" r:id="rId7"/>
    <p:sldId id="1645" r:id="rId8"/>
    <p:sldId id="1646" r:id="rId9"/>
    <p:sldId id="1647" r:id="rId10"/>
    <p:sldId id="1648" r:id="rId11"/>
    <p:sldId id="1649" r:id="rId12"/>
    <p:sldId id="1650" r:id="rId13"/>
    <p:sldId id="1651" r:id="rId14"/>
    <p:sldId id="1675" r:id="rId15"/>
    <p:sldId id="1676" r:id="rId16"/>
    <p:sldId id="1677" r:id="rId17"/>
    <p:sldId id="1652" r:id="rId18"/>
    <p:sldId id="1653" r:id="rId19"/>
    <p:sldId id="1678" r:id="rId20"/>
    <p:sldId id="1679" r:id="rId21"/>
    <p:sldId id="1654" r:id="rId22"/>
    <p:sldId id="1657" r:id="rId23"/>
    <p:sldId id="1658" r:id="rId24"/>
    <p:sldId id="1659" r:id="rId25"/>
    <p:sldId id="1660" r:id="rId26"/>
    <p:sldId id="1661" r:id="rId27"/>
    <p:sldId id="1662" r:id="rId28"/>
    <p:sldId id="1683" r:id="rId29"/>
    <p:sldId id="1680" r:id="rId30"/>
    <p:sldId id="1681" r:id="rId31"/>
    <p:sldId id="1684" r:id="rId32"/>
    <p:sldId id="1682" r:id="rId33"/>
    <p:sldId id="1685" r:id="rId34"/>
    <p:sldId id="1686" r:id="rId35"/>
  </p:sldIdLst>
  <p:sldSz cx="9144000" cy="6858000" type="screen4x3"/>
  <p:notesSz cx="6858000" cy="9144000"/>
  <p:custDataLst>
    <p:tags r:id="rId3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BC1E5"/>
    <a:srgbClr val="FF0000"/>
    <a:srgbClr val="0000FF"/>
    <a:srgbClr val="00FF00"/>
    <a:srgbClr val="D2F5FA"/>
    <a:srgbClr val="FFFF99"/>
    <a:srgbClr val="5E1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2685" autoAdjust="0"/>
  </p:normalViewPr>
  <p:slideViewPr>
    <p:cSldViewPr>
      <p:cViewPr varScale="1">
        <p:scale>
          <a:sx n="78" d="100"/>
          <a:sy n="78" d="100"/>
        </p:scale>
        <p:origin x="11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35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8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2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have overcome both the drawbacks</a:t>
            </a:r>
            <a:r>
              <a:rPr lang="en-US" baseline="0" dirty="0" smtClean="0">
                <a:latin typeface="Arial" pitchFamily="34" charset="0"/>
              </a:rPr>
              <a:t> perfectly-secure scheme: (a) key size as big as message (b) key cannot be reused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8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5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5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45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3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4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92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05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84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1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5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Don’t shout right away that this attack is </a:t>
            </a:r>
            <a:r>
              <a:rPr lang="en-US" dirty="0" err="1" smtClean="0">
                <a:latin typeface="Arial" pitchFamily="34" charset="0"/>
              </a:rPr>
              <a:t>unmountable</a:t>
            </a:r>
            <a:r>
              <a:rPr lang="en-US" dirty="0" smtClean="0">
                <a:latin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unrealistic,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adversary cannot do it.</a:t>
            </a:r>
            <a:r>
              <a:rPr lang="en-US" baseline="0" dirty="0" smtClean="0">
                <a:latin typeface="Arial" pitchFamily="34" charset="0"/>
              </a:rPr>
              <a:t> It is very much doable.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8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8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9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CPA has a great contribution to humankind.  Bletchley park was the mecca</a:t>
            </a:r>
            <a:r>
              <a:rPr lang="en-US" baseline="0" dirty="0" smtClean="0">
                <a:latin typeface="Arial" pitchFamily="34" charset="0"/>
              </a:rPr>
              <a:t> of cryptanalysis + crypto during WWII.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1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3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1/23/17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dblp.uni-trier.de/pers/hd/r/Rogaway:Phillip" TargetMode="External"/><Relationship Id="rId6" Type="http://schemas.openxmlformats.org/officeDocument/2006/relationships/hyperlink" Target="http://dblp.uni-trier.de/db/conf/focs/focs97.html#BellareDJR9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halkboard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halkboard"/>
                <a:cs typeface="Comic Sans MS"/>
              </a:rPr>
              <a:t>6</a:t>
            </a:r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-43480" y="5089248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Challenge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638" y="5436513"/>
            <a:ext cx="799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 submits two equal length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challenge plaintexts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7" y="5796553"/>
            <a:ext cx="8927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free to submit any message </a:t>
            </a:r>
            <a:r>
              <a:rPr lang="en-US" sz="1600" dirty="0" smtClean="0">
                <a:latin typeface="Chalkboard"/>
                <a:sym typeface="Symbol"/>
              </a:rPr>
              <a:t>of its choice (including the ones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already queried during the training phase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60040" y="6402814"/>
            <a:ext cx="8748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&gt;&gt; One of the challenge plaintexts is randomly encrypted </a:t>
            </a:r>
            <a:r>
              <a:rPr lang="en-US" sz="1600" dirty="0" smtClean="0">
                <a:latin typeface="Chalkboard"/>
                <a:sym typeface="Symbol"/>
              </a:rPr>
              <a:t>for A (using fresh randomness)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858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2" grpId="0"/>
      <p:bldP spid="43" grpId="0"/>
      <p:bldP spid="44" grpId="0"/>
      <p:bldP spid="4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157192"/>
            <a:ext cx="5608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Post-challenge Training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8568" y="5538718"/>
            <a:ext cx="8755432" cy="770602"/>
            <a:chOff x="611560" y="4386590"/>
            <a:chExt cx="7639816" cy="770602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&gt;&gt; A is given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oracle access </a:t>
              </a:r>
              <a:r>
                <a:rPr lang="en-US" sz="1600" dirty="0" smtClean="0">
                  <a:latin typeface="Chalkboard"/>
                  <a:sym typeface="Symbol"/>
                </a:rPr>
                <a:t>to </a:t>
              </a:r>
              <a:r>
                <a:rPr lang="en-US" sz="1600" dirty="0" err="1" smtClean="0">
                  <a:latin typeface="Chalkboard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dirty="0" smtClean="0">
                  <a:latin typeface="Chalkboard"/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1560" y="4818638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&gt;&gt; A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adaptively</a:t>
              </a:r>
              <a:r>
                <a:rPr lang="en-US" sz="1600" dirty="0" smtClean="0">
                  <a:latin typeface="Chalkboard"/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possibly including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7449" y="3183941"/>
            <a:ext cx="3385537" cy="338554"/>
            <a:chOff x="2517449" y="2154342"/>
            <a:chExt cx="3385537" cy="33855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Query: Plain-text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83768" y="3666510"/>
            <a:ext cx="3385537" cy="338554"/>
            <a:chOff x="2483768" y="2730406"/>
            <a:chExt cx="3385537" cy="338554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Response: </a:t>
              </a:r>
              <a:r>
                <a:rPr lang="en-US" sz="1600" dirty="0" err="1" smtClean="0">
                  <a:latin typeface="Chalkboard"/>
                </a:rPr>
                <a:t>Ciphertext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79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32269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Response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98581" y="5826750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  <a:sym typeface="Symbol"/>
              </a:rPr>
              <a:t>A finally submits its guess regarding encrypted challenge plain-text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95536" y="6258798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  <a:sym typeface="Symbol"/>
              </a:rPr>
              <a:t>A wins the experiment if its guess is correct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61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80" grpId="0"/>
      <p:bldP spid="81" grpId="0"/>
      <p:bldP spid="83" grpId="0"/>
      <p:bldP spid="84" grpId="0"/>
      <p:bldP spid="88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Security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½</a:t>
              </a:r>
              <a:r>
                <a:rPr lang="en-US" sz="1600" dirty="0" smtClean="0">
                  <a:latin typeface="Chalkboard"/>
                  <a:sym typeface="Symbol"/>
                </a:rPr>
                <a:t> + </a:t>
              </a:r>
              <a:r>
                <a:rPr lang="en-US" sz="1600" dirty="0" err="1" smtClean="0">
                  <a:latin typeface="Chalkboard"/>
                  <a:sym typeface="Symbol"/>
                </a:rPr>
                <a:t>negl</a:t>
              </a:r>
              <a:r>
                <a:rPr lang="en-US" sz="1600" dirty="0" smtClean="0">
                  <a:latin typeface="Chalkboard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PrivK</a:t>
                      </a:r>
                      <a:r>
                        <a:rPr lang="en-US" sz="1600" dirty="0" smtClean="0">
                          <a:latin typeface="Chalkboard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/>
                        </a:rPr>
                        <a:t>A, </a:t>
                      </a:r>
                      <a:r>
                        <a:rPr lang="en-US" sz="1600" dirty="0" smtClean="0">
                          <a:latin typeface="Chalkboard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95536" y="52593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CPA-secure</a:t>
            </a:r>
            <a:r>
              <a:rPr lang="en-US" sz="1600" dirty="0" smtClean="0">
                <a:latin typeface="Chalkboard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5949280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Why it is stronger than multi-</a:t>
            </a:r>
            <a:r>
              <a:rPr lang="en-US" dirty="0" err="1" smtClean="0">
                <a:latin typeface="Chalkboard"/>
                <a:sym typeface="Symbol"/>
              </a:rPr>
              <a:t>coa</a:t>
            </a:r>
            <a:r>
              <a:rPr lang="en-US" dirty="0" smtClean="0">
                <a:latin typeface="Chalkboard"/>
                <a:sym typeface="Symbol"/>
              </a:rPr>
              <a:t>?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876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Security for Multiple Encryptions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061640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907704" y="642174"/>
            <a:ext cx="2232248" cy="698594"/>
            <a:chOff x="4868416" y="1556792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68416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372472" y="191683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344344" y="1556792"/>
              <a:ext cx="1180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cpa-mult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11760" y="168309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67744" y="3501008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339752" y="424004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96995" y="393305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39616" y="4367433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467508" y="4365104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83568" y="4777995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830996" y="4567264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580112" y="4705987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339752" y="2564904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615008" y="2514382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195736" y="2045895"/>
            <a:ext cx="2016224" cy="497523"/>
            <a:chOff x="2987824" y="1347301"/>
            <a:chExt cx="2016224" cy="497523"/>
          </a:xfrm>
        </p:grpSpPr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2987824" y="1506270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M</a:t>
              </a:r>
              <a:r>
                <a:rPr lang="en-US" sz="1600" baseline="-25000" dirty="0" smtClean="0">
                  <a:latin typeface="Chalkboard"/>
                </a:rPr>
                <a:t>0</a:t>
              </a:r>
              <a:r>
                <a:rPr lang="en-US" sz="1600" dirty="0" smtClean="0">
                  <a:latin typeface="Chalkboard"/>
                </a:rPr>
                <a:t> = (m</a:t>
              </a:r>
              <a:r>
                <a:rPr lang="en-US" sz="1600" baseline="-25000" dirty="0" smtClean="0">
                  <a:latin typeface="Chalkboard"/>
                </a:rPr>
                <a:t>0,1</a:t>
              </a:r>
              <a:r>
                <a:rPr lang="en-US" sz="1600" dirty="0" smtClean="0">
                  <a:latin typeface="Chalkboard"/>
                </a:rPr>
                <a:t>, …, m</a:t>
              </a:r>
              <a:r>
                <a:rPr lang="en-US" sz="1600" baseline="-25000" dirty="0" smtClean="0">
                  <a:latin typeface="Chalkboard"/>
                </a:rPr>
                <a:t>0, t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3059832" y="1347301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211960" y="2060848"/>
            <a:ext cx="2016224" cy="482570"/>
            <a:chOff x="5148064" y="1196752"/>
            <a:chExt cx="2016224" cy="482570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= (m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baseline="-25000" dirty="0" smtClean="0">
                  <a:latin typeface="Chalkboard"/>
                </a:rPr>
                <a:t>,1</a:t>
              </a:r>
              <a:r>
                <a:rPr lang="en-US" sz="1600" dirty="0" smtClean="0">
                  <a:latin typeface="Chalkboard"/>
                </a:rPr>
                <a:t>, …, 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baseline="-25000" dirty="0" smtClean="0">
                  <a:latin typeface="Chalkboard"/>
                </a:rPr>
                <a:t>, t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5220072" y="1196752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2351366" y="327983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339752" y="2946430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(m</a:t>
            </a:r>
            <a:r>
              <a:rPr lang="en-US" sz="1600" baseline="-25000" dirty="0" smtClean="0">
                <a:latin typeface="Chalkboard"/>
                <a:sym typeface="Symbol"/>
              </a:rPr>
              <a:t>b,1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119515" y="292494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latin typeface="Chalkboard"/>
              </a:rPr>
              <a:t>c</a:t>
            </a:r>
            <a:r>
              <a:rPr lang="en-US" sz="1600" baseline="-25000" dirty="0" err="1" smtClean="0">
                <a:latin typeface="Chalkboard"/>
              </a:rPr>
              <a:t>t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baseline="-25000" dirty="0" smtClean="0">
                <a:latin typeface="Chalkboard"/>
                <a:sym typeface="Symbol"/>
              </a:rPr>
              <a:t>, t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3779912" y="2946430"/>
            <a:ext cx="709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,…, 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140224" y="5661248"/>
            <a:ext cx="3808040" cy="1008112"/>
            <a:chOff x="1196008" y="8613576"/>
            <a:chExt cx="3808040" cy="1008112"/>
          </a:xfrm>
        </p:grpSpPr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½</a:t>
              </a:r>
              <a:r>
                <a:rPr lang="en-US" sz="1600" dirty="0" smtClean="0">
                  <a:latin typeface="Chalkboard"/>
                  <a:sym typeface="Symbol"/>
                </a:rPr>
                <a:t> + </a:t>
              </a:r>
              <a:r>
                <a:rPr lang="en-US" sz="1600" dirty="0" err="1" smtClean="0">
                  <a:latin typeface="Chalkboard"/>
                  <a:sym typeface="Symbol"/>
                </a:rPr>
                <a:t>negl</a:t>
              </a:r>
              <a:r>
                <a:rPr lang="en-US" sz="1600" dirty="0" smtClean="0">
                  <a:latin typeface="Chalkboard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109" name="Group 83"/>
            <p:cNvGrpSpPr/>
            <p:nvPr/>
          </p:nvGrpSpPr>
          <p:grpSpPr>
            <a:xfrm>
              <a:off x="1196008" y="8613576"/>
              <a:ext cx="2799928" cy="822286"/>
              <a:chOff x="5588496" y="4982978"/>
              <a:chExt cx="2799928" cy="822286"/>
            </a:xfrm>
          </p:grpSpPr>
          <p:grpSp>
            <p:nvGrpSpPr>
              <p:cNvPr id="110" name="Group 81"/>
              <p:cNvGrpSpPr/>
              <p:nvPr/>
            </p:nvGrpSpPr>
            <p:grpSpPr>
              <a:xfrm>
                <a:off x="5588496" y="4982978"/>
                <a:ext cx="2143472" cy="822286"/>
                <a:chOff x="5588496" y="4838962"/>
                <a:chExt cx="2143472" cy="822286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  <p:grpSp>
              <p:nvGrpSpPr>
                <p:cNvPr id="113" name="Group 80"/>
                <p:cNvGrpSpPr/>
                <p:nvPr/>
              </p:nvGrpSpPr>
              <p:grpSpPr>
                <a:xfrm>
                  <a:off x="5940152" y="4838962"/>
                  <a:ext cx="1791816" cy="822286"/>
                  <a:chOff x="5940152" y="4838962"/>
                  <a:chExt cx="1791816" cy="822286"/>
                </a:xfrm>
              </p:grpSpPr>
              <p:grpSp>
                <p:nvGrpSpPr>
                  <p:cNvPr id="114" name="Group 54"/>
                  <p:cNvGrpSpPr/>
                  <p:nvPr/>
                </p:nvGrpSpPr>
                <p:grpSpPr>
                  <a:xfrm>
                    <a:off x="5948536" y="4838962"/>
                    <a:ext cx="1503784" cy="822286"/>
                    <a:chOff x="700336" y="4982978"/>
                    <a:chExt cx="1503784" cy="822286"/>
                  </a:xfrm>
                </p:grpSpPr>
                <p:sp>
                  <p:nvSpPr>
                    <p:cNvPr id="11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PrivK</a:t>
                      </a:r>
                      <a:r>
                        <a:rPr lang="en-US" sz="1600" dirty="0" smtClean="0">
                          <a:latin typeface="Chalkboard"/>
                        </a:rPr>
                        <a:t>  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11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/>
                        </a:rPr>
                        <a:t>A, </a:t>
                      </a:r>
                      <a:r>
                        <a:rPr lang="en-US" sz="1600" dirty="0" smtClean="0">
                          <a:latin typeface="Chalkboard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11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4982978"/>
                      <a:ext cx="107500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>
                          <a:latin typeface="Chalkboard"/>
                        </a:rPr>
                        <a:t>c</a:t>
                      </a:r>
                      <a:r>
                        <a:rPr lang="en-US" sz="1600" dirty="0" err="1" smtClean="0">
                          <a:latin typeface="Chalkboard"/>
                        </a:rPr>
                        <a:t>pa-mult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</p:grpSp>
              <p:sp>
                <p:nvSpPr>
                  <p:cNvPr id="1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/>
                    </a:endParaRPr>
                  </a:p>
                </p:txBody>
              </p:sp>
              <p:sp>
                <p:nvSpPr>
                  <p:cNvPr id="116" name="Double Bracket 11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/>
                    </a:endParaRPr>
                  </a:p>
                </p:txBody>
              </p:sp>
            </p:grpSp>
          </p:grpSp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07504" y="5229200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CPA-secure for multiple encryptions </a:t>
            </a:r>
            <a:r>
              <a:rPr lang="en-US" sz="1600" dirty="0" smtClean="0">
                <a:latin typeface="Chalkboard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0" y="515719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5496" y="3933056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82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2" grpId="0"/>
      <p:bldP spid="54" grpId="0"/>
      <p:bldP spid="83" grpId="0"/>
      <p:bldP spid="84" grpId="0"/>
      <p:bldP spid="88" grpId="0"/>
      <p:bldP spid="92" grpId="0"/>
      <p:bldP spid="80" grpId="0"/>
      <p:bldP spid="104" grpId="0"/>
      <p:bldP spid="105" grpId="0"/>
      <p:bldP spid="106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Multiple-message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vs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Single-message Security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316" y="692696"/>
            <a:ext cx="8609148" cy="864096"/>
            <a:chOff x="243136" y="1124744"/>
            <a:chExt cx="8609148" cy="864096"/>
          </a:xfrm>
        </p:grpSpPr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243136" y="1384205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latin typeface="Chalkboard"/>
                  <a:sym typeface="Symbol"/>
                </a:rPr>
                <a:t>Experiment                   is a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special case </a:t>
              </a:r>
              <a:r>
                <a:rPr lang="en-US" sz="2000" dirty="0" smtClean="0">
                  <a:latin typeface="Chalkboard"/>
                  <a:sym typeface="Symbol"/>
                </a:rPr>
                <a:t>of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04120" y="1124744"/>
              <a:ext cx="1719808" cy="864096"/>
              <a:chOff x="1708448" y="3212976"/>
              <a:chExt cx="1719808" cy="864096"/>
            </a:xfrm>
          </p:grpSpPr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170844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PrivK</a:t>
                </a:r>
                <a:r>
                  <a:rPr lang="en-US" sz="1600" dirty="0" smtClean="0">
                    <a:latin typeface="Chalkboard"/>
                  </a:rPr>
                  <a:t>     (n)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</a:rPr>
                  <a:t>A, </a:t>
                </a:r>
                <a:r>
                  <a:rPr lang="en-US" sz="1600" dirty="0" smtClean="0">
                    <a:latin typeface="Chalkboard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2140496" y="3212976"/>
                <a:ext cx="12877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cpa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196372" y="1124744"/>
              <a:ext cx="1575792" cy="864096"/>
              <a:chOff x="2172308" y="3212976"/>
              <a:chExt cx="1575792" cy="864096"/>
            </a:xfrm>
          </p:grpSpPr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217230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PrivK</a:t>
                </a:r>
                <a:r>
                  <a:rPr lang="en-US" sz="1600" dirty="0" smtClean="0">
                    <a:latin typeface="Chalkboard"/>
                  </a:rPr>
                  <a:t>     (n)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100" name="Text Box 7"/>
              <p:cNvSpPr txBox="1">
                <a:spLocks noChangeArrowheads="1"/>
              </p:cNvSpPr>
              <p:nvPr/>
            </p:nvSpPr>
            <p:spPr bwMode="auto">
              <a:xfrm>
                <a:off x="252396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</a:rPr>
                  <a:t>A, </a:t>
                </a:r>
                <a:r>
                  <a:rPr lang="en-US" sz="1600" dirty="0" smtClean="0">
                    <a:latin typeface="Chalkboard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2523964" y="3212976"/>
                <a:ext cx="12241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>
                    <a:latin typeface="Chalkboard"/>
                  </a:rPr>
                  <a:t>c</a:t>
                </a:r>
                <a:r>
                  <a:rPr lang="en-US" sz="1600" dirty="0" err="1" smtClean="0">
                    <a:latin typeface="Chalkboard"/>
                  </a:rPr>
                  <a:t>pa-mult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15380" y="1484784"/>
            <a:ext cx="8609148" cy="576064"/>
            <a:chOff x="715380" y="2132856"/>
            <a:chExt cx="8609148" cy="576064"/>
          </a:xfrm>
        </p:grpSpPr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715380" y="2308810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dirty="0" smtClean="0">
                  <a:latin typeface="Chalkboard"/>
                  <a:sym typeface="Symbol"/>
                </a:rPr>
                <a:t>Set 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 = |M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 = 1 </a:t>
              </a:r>
              <a:endParaRPr lang="en-US" sz="2000" dirty="0" smtClean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1619672" y="2132856"/>
              <a:ext cx="3406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411760" y="2132856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20486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Any cipher that is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sym typeface="Symbol"/>
              </a:rPr>
              <a:t>CPA-secure for multiple encryptions </a:t>
            </a:r>
            <a:r>
              <a:rPr lang="en-US" sz="2000" dirty="0" smtClean="0">
                <a:latin typeface="Chalkboard"/>
                <a:sym typeface="Symbol"/>
              </a:rPr>
              <a:t>is also CPA-secure (for single encryption)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39316" y="3293112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What about the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converse</a:t>
            </a:r>
            <a:r>
              <a:rPr lang="en-US" sz="2000" dirty="0" smtClean="0">
                <a:latin typeface="Chalkboard"/>
                <a:sym typeface="Symbol"/>
              </a:rPr>
              <a:t> ?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3" name="Picture 2" descr="https://encrypted-tbn1.gstatic.com/images?q=tbn:ANd9GcQGpeIkLg9PS_PWZVn5JEj0ROeW2vown72wa-kcKAkU_HDkybJ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59" y="2924944"/>
            <a:ext cx="1440160" cy="1446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51720" y="2132856"/>
            <a:ext cx="6120680" cy="1080120"/>
            <a:chOff x="611560" y="1400582"/>
            <a:chExt cx="6120680" cy="1080120"/>
          </a:xfrm>
        </p:grpSpPr>
        <p:sp>
          <p:nvSpPr>
            <p:cNvPr id="2" name="Cloud Callout 1"/>
            <p:cNvSpPr/>
            <p:nvPr/>
          </p:nvSpPr>
          <p:spPr>
            <a:xfrm>
              <a:off x="611560" y="1400582"/>
              <a:ext cx="6120680" cy="10801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227820" y="1760622"/>
              <a:ext cx="52163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Converse was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not true</a:t>
              </a:r>
              <a:r>
                <a:rPr lang="en-US" sz="1600" dirty="0" smtClean="0">
                  <a:latin typeface="Chalkboard"/>
                  <a:sym typeface="Symbol"/>
                </a:rPr>
                <a:t> in the case of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coa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-security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51520" y="4593322"/>
            <a:ext cx="842493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Theorem: Any cipher that is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CPA-secure is also CPA-secure for multiple encryptions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39316" y="5601434"/>
            <a:ext cx="8537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Sufficient to prove CPA-security for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single encryption</a:t>
            </a:r>
            <a:r>
              <a:rPr lang="en-US" sz="2000" dirty="0" smtClean="0">
                <a:latin typeface="Chalkboard"/>
                <a:sym typeface="Symbol"/>
              </a:rPr>
              <a:t>; rest is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“for free”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48" y="3116023"/>
            <a:ext cx="1348511" cy="12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CPA-security Guarantee in Practice</a:t>
            </a:r>
            <a:endParaRPr lang="en-US" sz="36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7308" y="1386061"/>
            <a:ext cx="8609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Ensures security against CPA even if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multiple messages are encrypted</a:t>
            </a:r>
            <a:r>
              <a:rPr lang="en-US" dirty="0" smtClean="0">
                <a:latin typeface="Chalkboard"/>
                <a:sym typeface="Symbol"/>
              </a:rPr>
              <a:t> using a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single key </a:t>
            </a:r>
            <a:r>
              <a:rPr lang="en-US" dirty="0" smtClean="0">
                <a:latin typeface="Chalkboard"/>
                <a:sym typeface="Symbol"/>
              </a:rPr>
              <a:t>and communicated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27584" y="236107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Even if the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adversary</a:t>
            </a:r>
            <a:r>
              <a:rPr lang="en-US" dirty="0" smtClean="0">
                <a:latin typeface="Chalkboard"/>
                <a:sym typeface="Symbol"/>
              </a:rPr>
              <a:t> knows that the encrypted messages belong to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one of the two possible “classes”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99592" y="3356992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</a:t>
            </a:r>
            <a:r>
              <a:rPr lang="en-US" dirty="0">
                <a:latin typeface="Chalkboard"/>
                <a:sym typeface="Symbol"/>
              </a:rPr>
              <a:t>E</a:t>
            </a:r>
            <a:r>
              <a:rPr lang="en-US" dirty="0" smtClean="0">
                <a:latin typeface="Chalkboard"/>
                <a:sym typeface="Symbol"/>
              </a:rPr>
              <a:t>ven if the adversary has seen encryptions of the messages in those classes  in the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past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7504" y="4509120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Very good security guarantees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27584" y="5157192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 &gt;&gt; The least </a:t>
            </a:r>
            <a:r>
              <a:rPr lang="en-US" dirty="0" smtClean="0">
                <a:latin typeface="Chalkboard"/>
                <a:sym typeface="Symbol"/>
              </a:rPr>
              <a:t>we should expect from a SKE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709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Search for Assumptions of </a:t>
            </a:r>
            <a:r>
              <a:rPr lang="en-US" sz="2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</a:t>
            </a:r>
            <a:r>
              <a:rPr lang="en-US" sz="28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-Secure Scheme</a:t>
            </a:r>
            <a:endParaRPr lang="en-US" sz="2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548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30716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337" y="3530716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9959"/>
              </p:ext>
            </p:extLst>
          </p:nvPr>
        </p:nvGraphicFramePr>
        <p:xfrm>
          <a:off x="179512" y="4509120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7700" y="4561383"/>
            <a:ext cx="2840124" cy="1623085"/>
            <a:chOff x="1587860" y="5065439"/>
            <a:chExt cx="2624100" cy="1623085"/>
          </a:xfrm>
        </p:grpSpPr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2884004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9441"/>
              </p:ext>
            </p:extLst>
          </p:nvPr>
        </p:nvGraphicFramePr>
        <p:xfrm>
          <a:off x="6444208" y="4543008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412396" y="4595271"/>
            <a:ext cx="2840124" cy="1623085"/>
            <a:chOff x="1587860" y="5065439"/>
            <a:chExt cx="2624100" cy="1623085"/>
          </a:xfrm>
        </p:grpSpPr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915816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95536" y="6001543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/>
              </a:rPr>
              <a:t>f</a:t>
            </a:r>
            <a:r>
              <a:rPr lang="en-US" sz="1400" dirty="0" smtClean="0">
                <a:latin typeface="Chalkboard"/>
              </a:rPr>
              <a:t>: {0,1}</a:t>
            </a:r>
            <a:r>
              <a:rPr lang="en-US" sz="1400" baseline="30000" dirty="0" smtClean="0">
                <a:latin typeface="Chalkboard"/>
              </a:rPr>
              <a:t>n</a:t>
            </a:r>
            <a:r>
              <a:rPr lang="en-US" sz="1400" dirty="0" smtClean="0">
                <a:latin typeface="Chalkboard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</a:t>
            </a:r>
            <a:r>
              <a:rPr lang="en-US" sz="1400" dirty="0" smtClean="0">
                <a:latin typeface="Chalkboard"/>
              </a:rPr>
              <a:t> {0, 1}</a:t>
            </a:r>
            <a:r>
              <a:rPr lang="en-US" sz="1400" baseline="30000" dirty="0" smtClean="0">
                <a:latin typeface="Chalkboard"/>
              </a:rPr>
              <a:t>n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948264" y="6073551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/>
              </a:rPr>
              <a:t>f</a:t>
            </a:r>
            <a:r>
              <a:rPr lang="en-US" sz="1400" dirty="0" smtClean="0">
                <a:latin typeface="Chalkboard"/>
              </a:rPr>
              <a:t>: {0,1}</a:t>
            </a:r>
            <a:r>
              <a:rPr lang="en-US" sz="1400" baseline="30000" dirty="0" smtClean="0">
                <a:latin typeface="Chalkboard"/>
              </a:rPr>
              <a:t>n</a:t>
            </a:r>
            <a:r>
              <a:rPr lang="en-US" sz="1400" dirty="0" smtClean="0">
                <a:latin typeface="Chalkboard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</a:t>
            </a:r>
            <a:r>
              <a:rPr lang="en-US" sz="1400" dirty="0" smtClean="0">
                <a:latin typeface="Chalkboard"/>
              </a:rPr>
              <a:t> {0, 1}</a:t>
            </a:r>
            <a:r>
              <a:rPr lang="en-US" sz="1400" baseline="30000" dirty="0" smtClean="0">
                <a:latin typeface="Chalkboard"/>
              </a:rPr>
              <a:t>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347864" y="3645024"/>
            <a:ext cx="1512168" cy="576064"/>
            <a:chOff x="2123728" y="1916832"/>
            <a:chExt cx="1512168" cy="576064"/>
          </a:xfrm>
        </p:grpSpPr>
        <p:sp>
          <p:nvSpPr>
            <p:cNvPr id="51" name="Rectangle 50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Enc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963806" y="3911906"/>
            <a:ext cx="12400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339752" y="3560288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m</a:t>
            </a:r>
            <a:endParaRPr lang="en-US" baseline="-25000" dirty="0" smtClean="0">
              <a:latin typeface="Chalkboard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627784" y="5373216"/>
            <a:ext cx="10441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635896" y="4293096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96208" y="500388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halkboard"/>
              </a:rPr>
              <a:t>y</a:t>
            </a:r>
            <a:r>
              <a:rPr lang="en-US" baseline="-25000" dirty="0" err="1" smtClean="0">
                <a:latin typeface="Chalkboard"/>
              </a:rPr>
              <a:t>i</a:t>
            </a:r>
            <a:endParaRPr lang="en-US" baseline="-25000" dirty="0" smtClean="0">
              <a:latin typeface="Chalkboard"/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" y="3567358"/>
            <a:ext cx="581722" cy="581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3995936" y="3933056"/>
            <a:ext cx="3384376" cy="1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427984" y="3573016"/>
            <a:ext cx="1984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c = (x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, m</a:t>
            </a:r>
            <a:r>
              <a:rPr lang="en-US" dirty="0" smtClean="0">
                <a:latin typeface="Chalkboard"/>
                <a:sym typeface="Symbol"/>
              </a:rPr>
              <a:t>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i</a:t>
            </a:r>
            <a:r>
              <a:rPr lang="en-US" dirty="0" smtClean="0">
                <a:latin typeface="Chalkboard"/>
              </a:rPr>
              <a:t>)  </a:t>
            </a:r>
            <a:endParaRPr lang="en-US" baseline="-25000" dirty="0" smtClean="0">
              <a:latin typeface="Chalkboard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2108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18"/>
          <p:cNvGrpSpPr/>
          <p:nvPr/>
        </p:nvGrpSpPr>
        <p:grpSpPr>
          <a:xfrm>
            <a:off x="5076056" y="4077072"/>
            <a:ext cx="648072" cy="576064"/>
            <a:chOff x="5868144" y="4293096"/>
            <a:chExt cx="648072" cy="576064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148064" y="4221088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35896" y="5661248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Pad </a:t>
            </a:r>
            <a:r>
              <a:rPr lang="en-US" sz="1600" dirty="0" err="1" smtClean="0">
                <a:latin typeface="Chalkboard"/>
              </a:rPr>
              <a:t>y</a:t>
            </a:r>
            <a:r>
              <a:rPr lang="en-US" sz="1600" baseline="-25000" dirty="0" err="1" smtClean="0">
                <a:latin typeface="Chalkboard"/>
              </a:rPr>
              <a:t>i</a:t>
            </a:r>
            <a:r>
              <a:rPr lang="en-US" sz="1600" dirty="0" smtClean="0">
                <a:latin typeface="Chalkboard"/>
              </a:rPr>
              <a:t> is truly random</a:t>
            </a:r>
            <a:endParaRPr lang="en-US" sz="1600" baseline="30000" dirty="0" smtClean="0">
              <a:latin typeface="Chalkboard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79912" y="6114782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&gt;&gt; Instances of OTP</a:t>
            </a:r>
            <a:endParaRPr lang="en-US" sz="1600" baseline="30000" dirty="0" smtClean="0"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6413266"/>
            <a:ext cx="3996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 &gt;&gt; Problem with the above solution</a:t>
            </a:r>
            <a:endParaRPr lang="en-US" baseline="-25000" dirty="0" smtClean="0">
              <a:latin typeface="Chalkboard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067944" y="64440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--- size of f is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n2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bits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75828" y="724634"/>
            <a:ext cx="9004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Encryption procedure cannot be deterministic. Can u find an attack?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39552" y="1628800"/>
            <a:ext cx="8428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Need 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“fresh” randomness </a:t>
            </a:r>
            <a:r>
              <a:rPr lang="en-US" dirty="0" smtClean="0">
                <a:latin typeface="Chalkboard"/>
                <a:sym typeface="Symbol"/>
              </a:rPr>
              <a:t>for each run of Enc. Results different </a:t>
            </a:r>
            <a:r>
              <a:rPr lang="en-US" dirty="0" err="1" smtClean="0">
                <a:latin typeface="Chalkboard"/>
                <a:sym typeface="Symbol"/>
              </a:rPr>
              <a:t>ciphertexts</a:t>
            </a:r>
            <a:r>
              <a:rPr lang="en-US" dirty="0" smtClean="0">
                <a:latin typeface="Chalkboard"/>
                <a:sym typeface="Symbol"/>
              </a:rPr>
              <a:t> for the same message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39552" y="231694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At the same time want to use a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“single key”.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79512" y="1121361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Encryption procedure MUST be randomized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579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5" grpId="0"/>
      <p:bldP spid="62" grpId="0"/>
      <p:bldP spid="66" grpId="0"/>
      <p:bldP spid="71" grpId="0"/>
      <p:bldP spid="73" grpId="0"/>
      <p:bldP spid="74" grpId="0"/>
      <p:bldP spid="75" grpId="0"/>
      <p:bldP spid="76" grpId="0"/>
      <p:bldP spid="54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611560" y="42210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halkboard"/>
                <a:sym typeface="Symbol"/>
              </a:rPr>
              <a:t>Pseudorandom Functions (PRF)  that “look” like TRF but actually not!!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83568" y="2924944"/>
            <a:ext cx="838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O. </a:t>
            </a:r>
            <a:r>
              <a:rPr lang="en-US" sz="2000" dirty="0" err="1" smtClean="0">
                <a:latin typeface="Chalkboard"/>
                <a:sym typeface="Symbol"/>
              </a:rPr>
              <a:t>Goldreich</a:t>
            </a:r>
            <a:r>
              <a:rPr lang="en-US" sz="2000" dirty="0" smtClean="0">
                <a:latin typeface="Chalkboard"/>
                <a:sym typeface="Symbol"/>
              </a:rPr>
              <a:t>, S. </a:t>
            </a:r>
            <a:r>
              <a:rPr lang="en-US" sz="2000" dirty="0" err="1" smtClean="0">
                <a:latin typeface="Chalkboard"/>
                <a:sym typeface="Symbol"/>
              </a:rPr>
              <a:t>Goldwasser</a:t>
            </a:r>
            <a:r>
              <a:rPr lang="en-US" sz="2000" dirty="0" smtClean="0">
                <a:latin typeface="Chalkboard"/>
                <a:sym typeface="Symbol"/>
              </a:rPr>
              <a:t> and S. </a:t>
            </a:r>
            <a:r>
              <a:rPr lang="en-US" sz="2000" dirty="0" err="1" smtClean="0">
                <a:latin typeface="Chalkboard"/>
                <a:sym typeface="Symbol"/>
              </a:rPr>
              <a:t>Micali</a:t>
            </a:r>
            <a:r>
              <a:rPr lang="en-US" sz="2000" dirty="0" smtClean="0">
                <a:latin typeface="Chalkboard"/>
                <a:sym typeface="Symbol"/>
              </a:rPr>
              <a:t>. How to Construct Random Functions. JACM, 33(4), 792-807, 1986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04507"/>
            <a:ext cx="1584176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371" y="1165187"/>
            <a:ext cx="161316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165187"/>
            <a:ext cx="1584176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6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899428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It’s a property of a probability distribution on a set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Pseudorandomness</a:t>
            </a:r>
            <a:endParaRPr lang="en-US" sz="3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91680" y="1357898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all functions f:</a:t>
            </a:r>
            <a:r>
              <a:rPr lang="en-US" dirty="0">
                <a:latin typeface="Chalkboard"/>
              </a:rPr>
              <a:t> 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242088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prob. Dist. 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probabilities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0072" y="2401724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niform probability Distribution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733256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pseudorandom if a function drawn according to G is indistinguishable from a function drawn according to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a PPT distinguisher who can make PPT no. of queries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8064" y="40770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52224" y="4584880"/>
            <a:ext cx="18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 charset="0"/>
              </a:rPr>
              <a:t>y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131840" y="3104674"/>
            <a:ext cx="2664296" cy="900390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33" y="4653135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699520" y="4077072"/>
            <a:ext cx="8384" cy="611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584165" y="4757836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Give me output for x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97693" y="332069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Sampler for G and U</a:t>
            </a:r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3020" y="2852936"/>
            <a:ext cx="29568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We are interested in certain type of G.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187188" y="2866871"/>
            <a:ext cx="29568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function drawn according to U is called truly random function (TRF)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5" grpId="0"/>
      <p:bldP spid="5" grpId="1"/>
      <p:bldP spid="6" grpId="0" animBg="1"/>
      <p:bldP spid="21" grpId="0"/>
      <p:bldP spid="21" grpId="1"/>
      <p:bldP spid="8" grpId="0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84482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Security definitions (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sem-coa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Pseudorandom Generators (PRGs), non-trivial to construct, no secure PRG in the face of an unbounded powerful adversary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scheme based on PRG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Reduction based proof overview, proof of our scheme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687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omputational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2210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Mult-coa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definition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Stronger than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and needs randomized encryption scheme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6357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More stronger definition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8003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9900"/>
                </a:solidFill>
                <a:latin typeface="Chalkboard"/>
                <a:sym typeface="Symbol"/>
              </a:rPr>
              <a:t>Func</a:t>
            </a:r>
            <a:r>
              <a:rPr lang="en-US" sz="3200" baseline="-25000" dirty="0" err="1" smtClean="0">
                <a:solidFill>
                  <a:srgbClr val="009900"/>
                </a:solidFill>
                <a:latin typeface="Chalkboard"/>
                <a:sym typeface="Symbol"/>
              </a:rPr>
              <a:t>n</a:t>
            </a:r>
            <a:r>
              <a:rPr lang="en-US" sz="3200" baseline="-25000" dirty="0" smtClean="0">
                <a:solidFill>
                  <a:srgbClr val="009900"/>
                </a:solidFill>
                <a:latin typeface="Chalkboard"/>
                <a:sym typeface="Symbol"/>
              </a:rPr>
              <a:t> </a:t>
            </a:r>
            <a:r>
              <a:rPr lang="en-US" sz="3200" dirty="0">
                <a:solidFill>
                  <a:srgbClr val="009900"/>
                </a:solidFill>
                <a:latin typeface="Chalkboard"/>
                <a:sym typeface="Symbol"/>
              </a:rPr>
              <a:t>&amp;</a:t>
            </a:r>
            <a:r>
              <a:rPr lang="en-US" sz="3200" dirty="0" smtClean="0">
                <a:solidFill>
                  <a:srgbClr val="009900"/>
                </a:solidFill>
                <a:latin typeface="Chalkboard"/>
                <a:sym typeface="Symbol"/>
              </a:rPr>
              <a:t> Uniform Distribution &amp; TRF  </a:t>
            </a:r>
            <a:r>
              <a:rPr lang="en-US" sz="3200" baseline="-25000" dirty="0" smtClean="0">
                <a:solidFill>
                  <a:srgbClr val="009900"/>
                </a:solidFill>
                <a:latin typeface="Chalkboard"/>
                <a:sym typeface="Symbol"/>
              </a:rPr>
              <a:t> 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576" y="764704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all functions f:</a:t>
            </a:r>
            <a:r>
              <a:rPr lang="en-US" dirty="0">
                <a:latin typeface="Chalkboard"/>
              </a:rPr>
              <a:t> 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0031" y="161950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|</a:t>
            </a:r>
            <a:r>
              <a:rPr lang="en-US" dirty="0" err="1" smtClean="0">
                <a:sym typeface="Symbol"/>
              </a:rPr>
              <a:t>Func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| =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82698"/>
              </p:ext>
            </p:extLst>
          </p:nvPr>
        </p:nvGraphicFramePr>
        <p:xfrm>
          <a:off x="326410" y="2418771"/>
          <a:ext cx="208458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= 00000…0</a:t>
                      </a:r>
                      <a:endParaRPr lang="en-US" sz="1800" b="0" baseline="30000" dirty="0" smtClean="0">
                        <a:solidFill>
                          <a:schemeClr val="tx1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aseline="-25000" dirty="0" smtClean="0"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 = 00000…1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…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aseline="-25000" dirty="0" smtClean="0"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10000" dirty="0" smtClean="0">
                          <a:latin typeface="Chalkboard"/>
                          <a:sym typeface="Symbol"/>
                        </a:rPr>
                        <a:t>n</a:t>
                      </a: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 = 11111… 1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63252"/>
              </p:ext>
            </p:extLst>
          </p:nvPr>
        </p:nvGraphicFramePr>
        <p:xfrm>
          <a:off x="2410997" y="2418771"/>
          <a:ext cx="208899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95">
                  <a:extLst>
                    <a:ext uri="{9D8B030D-6E8A-4147-A177-3AD203B41FA5}">
                      <a16:colId xmlns="" xmlns:a16="http://schemas.microsoft.com/office/drawing/2014/main" val="977279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possibilities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 </a:t>
                      </a:r>
                      <a:endParaRPr 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896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702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1280799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3529227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84004" y="1628800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n. 2</a:t>
            </a:r>
            <a:r>
              <a:rPr lang="en-US" baseline="60000" dirty="0" smtClean="0"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55778"/>
              </p:ext>
            </p:extLst>
          </p:nvPr>
        </p:nvGraphicFramePr>
        <p:xfrm>
          <a:off x="4644008" y="2420886"/>
          <a:ext cx="2088995" cy="147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995">
                  <a:extLst>
                    <a:ext uri="{9D8B030D-6E8A-4147-A177-3AD203B41FA5}">
                      <a16:colId xmlns="" xmlns:a16="http://schemas.microsoft.com/office/drawing/2014/main" val="977279616"/>
                    </a:ext>
                  </a:extLst>
                </a:gridCol>
              </a:tblGrid>
              <a:tr h="380111">
                <a:tc>
                  <a:txBody>
                    <a:bodyPr/>
                    <a:lstStyle/>
                    <a:p>
                      <a:endParaRPr 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98965524"/>
                  </a:ext>
                </a:extLst>
              </a:tr>
              <a:tr h="380111">
                <a:tc>
                  <a:txBody>
                    <a:bodyPr/>
                    <a:lstStyle/>
                    <a:p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7025746"/>
                  </a:ext>
                </a:extLst>
              </a:tr>
              <a:tr h="380111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            n2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128079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7352922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07157" y="836712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= {</a:t>
            </a:r>
            <a:r>
              <a:rPr lang="en-US" dirty="0">
                <a:sym typeface="Symbol"/>
              </a:rPr>
              <a:t>f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f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 …, f</a:t>
            </a:r>
            <a:r>
              <a:rPr lang="en-US" sz="2000" baseline="-25000" dirty="0">
                <a:sym typeface="Symbol"/>
              </a:rPr>
              <a:t> </a:t>
            </a:r>
            <a:r>
              <a:rPr lang="en-US" sz="2000" dirty="0">
                <a:sym typeface="Symbol"/>
              </a:rPr>
              <a:t>      </a:t>
            </a:r>
            <a:r>
              <a:rPr lang="en-US" dirty="0">
                <a:sym typeface="Symbol"/>
              </a:rPr>
              <a:t> }</a:t>
            </a:r>
            <a:endParaRPr lang="en-US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308304" y="1052736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n. 2</a:t>
            </a:r>
            <a:r>
              <a:rPr lang="en-US" baseline="60000" dirty="0" smtClean="0"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1444714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U = {</a:t>
            </a:r>
            <a:r>
              <a:rPr lang="en-US" sz="1400" dirty="0" smtClean="0">
                <a:sym typeface="Symbol"/>
              </a:rPr>
              <a:t>1/        ,1/        , </a:t>
            </a:r>
            <a:r>
              <a:rPr lang="en-US" sz="1400" dirty="0">
                <a:sym typeface="Symbol"/>
              </a:rPr>
              <a:t>…, </a:t>
            </a:r>
            <a:r>
              <a:rPr lang="en-US" sz="1400" dirty="0" smtClean="0">
                <a:sym typeface="Symbol"/>
              </a:rPr>
              <a:t>1/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   </a:t>
            </a:r>
            <a:r>
              <a:rPr lang="en-US" sz="2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}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412396" y="1609055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092280" y="1556792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956376" y="1628800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07504" y="4305290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Truly Random Function (TRF): chosen according to U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07740" y="4841284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</a:t>
            </a:r>
            <a:r>
              <a:rPr lang="en-US" dirty="0">
                <a:latin typeface="Chalkboard"/>
                <a:sym typeface="Symbol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utput behavior </a:t>
            </a:r>
            <a:r>
              <a:rPr lang="en-US" dirty="0" smtClean="0">
                <a:latin typeface="Chalkboard"/>
                <a:sym typeface="Symbol"/>
              </a:rPr>
              <a:t>is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completely unpredictable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7544" y="543593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Every string of length n is a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possible image with equal probability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578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1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 Functions (PRF)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7975" y="753424"/>
            <a:ext cx="8761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 PRF- A function chosen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according to some distribution different from U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20894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yet, its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output behavior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“looks like”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a TRF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007" y="1628800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must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be efficiently computable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608" y="2051556"/>
            <a:ext cx="556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Function specification must be concise (poly size)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5" y="2420888"/>
            <a:ext cx="6308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Definitely not by truth table which will be of size n2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5656" y="2780928"/>
            <a:ext cx="661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sender &amp; the receiver needs to agree on the function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284984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 keyed functions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75" y="3303568"/>
            <a:ext cx="235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(.):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67455" y="3294276"/>
                <a:ext cx="2505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Example: </a:t>
                </a:r>
                <a:r>
                  <a:rPr lang="en-US" dirty="0" err="1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f</a:t>
                </a:r>
                <a:r>
                  <a:rPr lang="en-US" baseline="-250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k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(x): 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⨁ </m:t>
                    </m:r>
                  </m:oMath>
                </a14:m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x </a:t>
                </a:r>
                <a:endParaRPr lang="en-US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55" y="3294276"/>
                <a:ext cx="2505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2" t="-95082" r="-971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07975" y="3942348"/>
            <a:ext cx="2607841" cy="2576001"/>
          </a:xfrm>
          <a:prstGeom prst="ellipse">
            <a:avLst/>
          </a:prstGeom>
          <a:solidFill>
            <a:srgbClr val="00B0F0"/>
          </a:solidFill>
          <a:ln>
            <a:solidFill>
              <a:srgbClr val="0BC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3726324"/>
            <a:ext cx="551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Set of all functions f: 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9592" y="4293096"/>
            <a:ext cx="1296144" cy="129614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5085184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6361" y="6156012"/>
            <a:ext cx="907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9311" y="5435932"/>
            <a:ext cx="607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: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 Set of all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KEYED functions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3848" y="4202504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sz="2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24164" y="4221088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n. 2</a:t>
            </a:r>
            <a:r>
              <a:rPr lang="en-US" baseline="6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3848" y="5877272"/>
            <a:ext cx="118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283968" y="5886564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3848" y="465313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TRF: A function chosen uniformly at random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3848" y="622802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PRF: A function chosen uniformly at random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“behaves” like a TRF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24" grpId="0"/>
      <p:bldP spid="25" grpId="0"/>
      <p:bldP spid="27" grpId="0"/>
      <p:bldP spid="4" grpId="0"/>
      <p:bldP spid="12" grpId="0"/>
      <p:bldP spid="13" grpId="0"/>
      <p:bldP spid="5" grpId="0" animBg="1"/>
      <p:bldP spid="7" grpId="0"/>
      <p:bldP spid="8" grpId="0" animBg="1"/>
      <p:bldP spid="9" grpId="0"/>
      <p:bldP spid="19" grpId="0"/>
      <p:bldP spid="21" grpId="0"/>
      <p:bldP spid="22" grpId="0"/>
      <p:bldP spid="23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A possible Definition of PRF in PRG style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9316" y="112474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Give  F (table) either uniformly sampled from </a:t>
            </a:r>
            <a:r>
              <a:rPr lang="en-US" sz="2000" dirty="0" err="1" smtClean="0">
                <a:latin typeface="Chalkboard"/>
                <a:sym typeface="Symbol"/>
              </a:rPr>
              <a:t>Func</a:t>
            </a:r>
            <a:r>
              <a:rPr lang="en-US" sz="2000" baseline="-25000" dirty="0" err="1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or from </a:t>
            </a:r>
            <a:r>
              <a:rPr lang="en-US" sz="2000" dirty="0" err="1" smtClean="0">
                <a:latin typeface="Chalkboard"/>
                <a:sym typeface="Symbol"/>
              </a:rPr>
              <a:t>KFunc</a:t>
            </a:r>
            <a:r>
              <a:rPr lang="en-US" sz="2000" baseline="-25000" dirty="0" err="1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            to PPT distinguisher D and ask if it is  a TRF or PRF.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55575" y="3997513"/>
            <a:ext cx="83529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If D cannot tell apart the “behavior” of the function </a:t>
            </a:r>
            <a:r>
              <a:rPr lang="en-US" sz="2000" dirty="0" err="1" smtClean="0">
                <a:latin typeface="Chalkboard"/>
                <a:sym typeface="Symbol"/>
              </a:rPr>
              <a:t>F</a:t>
            </a:r>
            <a:r>
              <a:rPr lang="en-US" sz="2800" baseline="-25000" dirty="0" err="1" smtClean="0">
                <a:latin typeface="Chalkboard"/>
                <a:sym typeface="Symbol"/>
              </a:rPr>
              <a:t>k</a:t>
            </a:r>
            <a:r>
              <a:rPr lang="en-US" sz="2000" dirty="0" smtClean="0">
                <a:latin typeface="Chalkboard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(for a uniformly random k)  </a:t>
            </a:r>
            <a:r>
              <a:rPr lang="en-US" sz="2000" dirty="0" smtClean="0">
                <a:latin typeface="Chalkboard"/>
                <a:sym typeface="Symbol"/>
              </a:rPr>
              <a:t> from a truly random function f: {0,1}</a:t>
            </a:r>
            <a:r>
              <a:rPr lang="en-US" sz="2800" baseline="30000" dirty="0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 {0,1}</a:t>
            </a:r>
            <a:r>
              <a:rPr lang="en-US" sz="2800" baseline="30000" dirty="0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, then we say f is a PRF. </a:t>
            </a:r>
            <a:endParaRPr lang="en-US" sz="2800" baseline="1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5576" y="1844824"/>
            <a:ext cx="7168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Does it work?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5576" y="242088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No, since the description of the function is of exponential size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Instead we give D oracle access to either a TRF or a PRF and ask “tell us who are you interacting with?”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636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5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/>
                </a:rPr>
                <a:t>1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1"/>
            <a:ext cx="2599172" cy="648073"/>
            <a:chOff x="467544" y="1804754"/>
            <a:chExt cx="2458676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02320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2494"/>
            <a:ext cx="2331419" cy="451793"/>
            <a:chOff x="251520" y="3099738"/>
            <a:chExt cx="2331419" cy="451793"/>
          </a:xfrm>
        </p:grpSpPr>
        <p:sp>
          <p:nvSpPr>
            <p:cNvPr id="34" name="Rectangle 33"/>
            <p:cNvSpPr/>
            <p:nvPr/>
          </p:nvSpPr>
          <p:spPr>
            <a:xfrm>
              <a:off x="251520" y="309973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 smtClean="0">
                  <a:latin typeface="Chalkboard"/>
                  <a:sym typeface="Symbol"/>
                </a:rPr>
                <a:t>k</a:t>
              </a:r>
              <a:r>
                <a:rPr lang="en-US" sz="1600" baseline="-50000" dirty="0" smtClean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baseline="-25000" dirty="0" smtClean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</a:t>
              </a:r>
              <a:r>
                <a:rPr lang="en-US" sz="1600" dirty="0">
                  <a:latin typeface="Chalkboard"/>
                  <a:sym typeface="Symbol"/>
                </a:rPr>
                <a:t>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99981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  <p:bldP spid="47" grpId="0"/>
      <p:bldP spid="7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err="1">
                  <a:solidFill>
                    <a:srgbClr val="0000FF"/>
                  </a:solidFill>
                  <a:latin typeface="Chalkboard"/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x</a:t>
              </a:r>
              <a:r>
                <a:rPr lang="en-US" sz="1600" baseline="-25000" dirty="0" err="1">
                  <a:solidFill>
                    <a:srgbClr val="0000FF"/>
                  </a:solidFill>
                  <a:latin typeface="Chalkboard"/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1"/>
            <a:ext cx="2664296" cy="595807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is </a:t>
              </a:r>
              <a:r>
                <a:rPr lang="en-US" sz="1600" dirty="0" err="1" smtClean="0">
                  <a:latin typeface="Chalkboard"/>
                </a:rPr>
                <a:t>y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196" y="3501008"/>
            <a:ext cx="2329940" cy="473279"/>
            <a:chOff x="251520" y="3078252"/>
            <a:chExt cx="2334738" cy="473279"/>
          </a:xfrm>
        </p:grpSpPr>
        <p:sp>
          <p:nvSpPr>
            <p:cNvPr id="34" name="Rectangle 33"/>
            <p:cNvSpPr/>
            <p:nvPr/>
          </p:nvSpPr>
          <p:spPr>
            <a:xfrm>
              <a:off x="251520" y="3078252"/>
              <a:ext cx="8532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46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0733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07504" y="478786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asks its queries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664296" cy="648073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2494"/>
            <a:ext cx="2331419" cy="451793"/>
            <a:chOff x="251520" y="3099738"/>
            <a:chExt cx="2331419" cy="451793"/>
          </a:xfrm>
        </p:grpSpPr>
        <p:sp>
          <p:nvSpPr>
            <p:cNvPr id="34" name="Rectangle 33"/>
            <p:cNvSpPr/>
            <p:nvPr/>
          </p:nvSpPr>
          <p:spPr>
            <a:xfrm>
              <a:off x="251520" y="309973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664296" cy="648073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is </a:t>
              </a:r>
              <a:r>
                <a:rPr lang="en-US" sz="1600" dirty="0" err="1" smtClean="0">
                  <a:latin typeface="Chalkboard"/>
                </a:rPr>
                <a:t>y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302" y="3522494"/>
            <a:ext cx="2239629" cy="453032"/>
            <a:chOff x="343310" y="3098499"/>
            <a:chExt cx="2239629" cy="453032"/>
          </a:xfrm>
        </p:grpSpPr>
        <p:sp>
          <p:nvSpPr>
            <p:cNvPr id="34" name="Rectangle 33"/>
            <p:cNvSpPr/>
            <p:nvPr/>
          </p:nvSpPr>
          <p:spPr>
            <a:xfrm>
              <a:off x="343310" y="3098499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59904" y="550794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asks its queries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59904" y="601199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Modeling PRF as an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846184" cy="612638"/>
            <a:chOff x="467544" y="1804754"/>
            <a:chExt cx="2429670" cy="423194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979514" y="1889394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79512" y="4077072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019908" y="3068960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(x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), (x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),…, (</a:t>
            </a:r>
            <a:r>
              <a:rPr lang="en-US" sz="1400" dirty="0" err="1" smtClean="0">
                <a:latin typeface="Chalkboard"/>
                <a:sym typeface="Symbol"/>
              </a:rPr>
              <a:t>x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, </a:t>
            </a:r>
            <a:r>
              <a:rPr lang="en-US" sz="1400" dirty="0" err="1" smtClean="0">
                <a:latin typeface="Chalkboard"/>
                <a:sym typeface="Symbol"/>
              </a:rPr>
              <a:t>y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228184" y="481863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8" y="4724563"/>
            <a:ext cx="2736304" cy="544126"/>
            <a:chOff x="1691680" y="4581128"/>
            <a:chExt cx="2736304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195736" y="6120810"/>
                <a:ext cx="97246" cy="55237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115616" y="5268689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995936" y="4653136"/>
            <a:ext cx="2736304" cy="544126"/>
            <a:chOff x="1691680" y="4581128"/>
            <a:chExt cx="2736304" cy="544126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halkboard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712" y="6093296"/>
                <a:ext cx="45719" cy="6604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816424" y="5213811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491880" y="4725144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55576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940152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62587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D 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not given k </a:t>
            </a:r>
            <a:r>
              <a:rPr lang="en-US" sz="1600" dirty="0" smtClean="0">
                <a:latin typeface="Chalkboard"/>
                <a:sym typeface="Symbol"/>
              </a:rPr>
              <a:t>in the above game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0434" y="6258798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899592" y="3501008"/>
            <a:ext cx="1611339" cy="419855"/>
            <a:chOff x="971600" y="3100898"/>
            <a:chExt cx="1611339" cy="419855"/>
          </a:xfrm>
        </p:grpSpPr>
        <p:sp>
          <p:nvSpPr>
            <p:cNvPr id="43" name="Rectangle 42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latin typeface="Chalkboard"/>
                  <a:sym typeface="Symbol"/>
                </a:rPr>
                <a:t>2</a:t>
              </a:r>
              <a:r>
                <a:rPr lang="en-US" sz="1200" baseline="30000" dirty="0" smtClean="0">
                  <a:latin typeface="Chalkboard"/>
                  <a:sym typeface="Symbol"/>
                </a:rPr>
                <a:t>n</a:t>
              </a:r>
              <a:endParaRPr lang="en-US" sz="12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12" y="40050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1302" y="3522494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halkboard"/>
                <a:sym typeface="Symbol"/>
              </a:rPr>
              <a:t>KFunc</a:t>
            </a:r>
            <a:r>
              <a:rPr lang="en-US" sz="1600" baseline="-25000" dirty="0" err="1" smtClean="0">
                <a:latin typeface="Chalkboard"/>
                <a:sym typeface="Symbol"/>
              </a:rPr>
              <a:t>n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46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3" grpId="0"/>
      <p:bldP spid="66" grpId="0"/>
      <p:bldP spid="72" grpId="0"/>
      <p:bldP spid="74" grpId="0"/>
      <p:bldP spid="75" grpId="0"/>
      <p:bldP spid="76" grpId="0"/>
      <p:bldP spid="77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Let’s Try to Construct a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9" y="1124744"/>
            <a:ext cx="202461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952328" y="908720"/>
            <a:ext cx="579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Consider the following keyed function F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03848" y="1390710"/>
            <a:ext cx="579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Input: x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155795" y="1412776"/>
            <a:ext cx="2440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Output: k </a:t>
            </a:r>
            <a:r>
              <a:rPr lang="en-US" sz="2000" dirty="0" smtClean="0">
                <a:latin typeface="Chalkboard"/>
                <a:sym typeface="Symbol"/>
              </a:rPr>
              <a:t> x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63888" y="184482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length-preserving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40360" y="2348880"/>
            <a:ext cx="579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For any x,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uniformly random output </a:t>
            </a:r>
            <a:r>
              <a:rPr lang="en-US" sz="2000" dirty="0" smtClean="0">
                <a:latin typeface="Chalkboard"/>
              </a:rPr>
              <a:t>(if k is uniformly random)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95956" y="2636912"/>
            <a:ext cx="1427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 is a PRF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259632" y="4201343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3491880" y="3699610"/>
            <a:ext cx="2196244" cy="584775"/>
            <a:chOff x="3815916" y="2420888"/>
            <a:chExt cx="2196244" cy="584775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>
                  <a:latin typeface="Chalkboard"/>
                </a:rPr>
                <a:t>1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491880" y="4572417"/>
            <a:ext cx="2196244" cy="584775"/>
            <a:chOff x="3815916" y="2420888"/>
            <a:chExt cx="2196244" cy="584775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>
                  <a:latin typeface="Chalkboard"/>
                </a:rPr>
                <a:t>1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527884" y="3717032"/>
            <a:ext cx="2196244" cy="584775"/>
            <a:chOff x="3815916" y="2420888"/>
            <a:chExt cx="2196244" cy="584775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>
                  <a:latin typeface="Chalkboard"/>
                </a:rPr>
                <a:t>2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527884" y="4589839"/>
            <a:ext cx="2196244" cy="584775"/>
            <a:chOff x="3815916" y="2420888"/>
            <a:chExt cx="2196244" cy="584775"/>
          </a:xfrm>
        </p:grpSpPr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>
                  <a:latin typeface="Chalkboard"/>
                </a:rPr>
                <a:t>2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>
                  <a:latin typeface="Chalkboard"/>
                </a:rPr>
                <a:t>2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504056" cy="7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5" y="4890646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516216" y="4726885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236296" y="4602614"/>
            <a:ext cx="1368152" cy="572390"/>
            <a:chOff x="6813042" y="3936730"/>
            <a:chExt cx="1368152" cy="572390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510207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Group 95"/>
          <p:cNvGrpSpPr/>
          <p:nvPr/>
        </p:nvGrpSpPr>
        <p:grpSpPr>
          <a:xfrm>
            <a:off x="6816880" y="5466710"/>
            <a:ext cx="1300751" cy="573658"/>
            <a:chOff x="6600856" y="4509120"/>
            <a:chExt cx="1300751" cy="573658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8388424" y="6186790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299510" y="5178678"/>
            <a:ext cx="1584048" cy="445014"/>
            <a:chOff x="7020272" y="4077072"/>
            <a:chExt cx="1584048" cy="445014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i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0563" y="310031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" name="Group 103"/>
          <p:cNvGrpSpPr/>
          <p:nvPr/>
        </p:nvGrpSpPr>
        <p:grpSpPr>
          <a:xfrm>
            <a:off x="6660232" y="2587892"/>
            <a:ext cx="2007840" cy="1057132"/>
            <a:chOff x="6526518" y="1723796"/>
            <a:chExt cx="2007840" cy="1057132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/>
                </a:rPr>
                <a:t>i</a:t>
              </a:r>
            </a:p>
          </p:txBody>
        </p:sp>
      </p:grp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6516216" y="3913311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6927987" y="3461277"/>
            <a:ext cx="1364968" cy="759811"/>
            <a:chOff x="6711963" y="2309149"/>
            <a:chExt cx="1364968" cy="759811"/>
          </a:xfrm>
        </p:grpSpPr>
        <p:cxnSp>
          <p:nvCxnSpPr>
            <p:cNvPr id="109" name="Straight Arrow Connector 10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i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f(x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i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8172400" y="2730406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7884368" y="399577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547664" y="4561383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(x</a:t>
            </a:r>
            <a:r>
              <a:rPr lang="en-US" sz="1400" baseline="-25000" dirty="0" smtClean="0">
                <a:latin typeface="Chalkboard"/>
              </a:rPr>
              <a:t>1</a:t>
            </a:r>
            <a:r>
              <a:rPr lang="en-US" sz="1400" dirty="0" smtClean="0">
                <a:latin typeface="Chalkboard"/>
              </a:rPr>
              <a:t>, y</a:t>
            </a:r>
            <a:r>
              <a:rPr lang="en-US" sz="1400" baseline="-25000" dirty="0" smtClean="0">
                <a:latin typeface="Chalkboard"/>
              </a:rPr>
              <a:t>1</a:t>
            </a:r>
            <a:r>
              <a:rPr lang="en-US" sz="1400" dirty="0" smtClean="0">
                <a:latin typeface="Chalkboard"/>
              </a:rPr>
              <a:t>), (x</a:t>
            </a:r>
            <a:r>
              <a:rPr lang="en-US" sz="1400" baseline="-25000" dirty="0" smtClean="0">
                <a:latin typeface="Chalkboard"/>
              </a:rPr>
              <a:t>2</a:t>
            </a:r>
            <a:r>
              <a:rPr lang="en-US" sz="1400" dirty="0" smtClean="0">
                <a:latin typeface="Chalkboard"/>
              </a:rPr>
              <a:t>, y</a:t>
            </a:r>
            <a:r>
              <a:rPr lang="en-US" sz="1400" baseline="-25000" dirty="0" smtClean="0">
                <a:latin typeface="Chalkboard"/>
              </a:rPr>
              <a:t>2</a:t>
            </a:r>
            <a:r>
              <a:rPr lang="en-US" sz="1400" dirty="0" smtClean="0">
                <a:latin typeface="Chalkboard"/>
              </a:rPr>
              <a:t>)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251520" y="4999338"/>
            <a:ext cx="1494425" cy="589902"/>
            <a:chOff x="5957895" y="2191026"/>
            <a:chExt cx="1494425" cy="58990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149895" y="2204864"/>
              <a:ext cx="1302425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 rot="20163738">
              <a:off x="5957895" y="2191026"/>
              <a:ext cx="1424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x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=y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 y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2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627784" y="5085184"/>
            <a:ext cx="1506424" cy="576064"/>
            <a:chOff x="6948264" y="2124472"/>
            <a:chExt cx="1506424" cy="576064"/>
          </a:xfrm>
        </p:grpSpPr>
        <p:cxnSp>
          <p:nvCxnSpPr>
            <p:cNvPr id="118" name="Straight Arrow Connector 117"/>
            <p:cNvCxnSpPr/>
            <p:nvPr/>
          </p:nvCxnSpPr>
          <p:spPr>
            <a:xfrm flipH="1" flipV="1">
              <a:off x="6948264" y="2124472"/>
              <a:ext cx="122413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 rot="1570676">
              <a:off x="7030655" y="2169046"/>
              <a:ext cx="1424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x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2</a:t>
              </a:r>
              <a:r>
                <a:rPr lang="en-US" sz="1600" dirty="0">
                  <a:solidFill>
                    <a:srgbClr val="0000FF"/>
                  </a:solidFill>
                  <a:latin typeface="Chalkboard"/>
                  <a:sym typeface="Symbol"/>
                </a:rPr>
                <a:t>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 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2</a:t>
              </a:r>
              <a:endParaRPr lang="en-US" sz="24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87426" y="5661248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1</a:t>
            </a: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924022" y="5579948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0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323528" y="6001543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/>
              </a:rPr>
              <a:t>If D interacted with a keyed </a:t>
            </a:r>
            <a:r>
              <a:rPr lang="en-US" sz="1600" dirty="0" err="1" smtClean="0">
                <a:latin typeface="Chalkboard"/>
              </a:rPr>
              <a:t>F</a:t>
            </a:r>
            <a:r>
              <a:rPr lang="en-US" sz="2400" baseline="-25000" dirty="0" err="1" smtClean="0">
                <a:latin typeface="Chalkboard"/>
              </a:rPr>
              <a:t>k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897674" y="6402814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</a:rPr>
              <a:t>D outputs 1 with probability 1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323528" y="6001543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/>
              </a:rPr>
              <a:t>If D interacted with a random function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897674" y="6402814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</a:rPr>
              <a:t>D outputs 1 only if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) = 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)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 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 x</a:t>
            </a:r>
            <a:r>
              <a:rPr lang="en-US" sz="2400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--- </a:t>
            </a:r>
            <a:r>
              <a:rPr lang="en-US" sz="1600" dirty="0" err="1" smtClean="0">
                <a:latin typeface="Chalkboard"/>
                <a:sym typeface="Symbol"/>
              </a:rPr>
              <a:t>prob</a:t>
            </a:r>
            <a:r>
              <a:rPr lang="en-US" sz="1600" dirty="0" smtClean="0">
                <a:latin typeface="Chalkboard"/>
                <a:sym typeface="Symbol"/>
              </a:rPr>
              <a:t>: 2</a:t>
            </a:r>
            <a:r>
              <a:rPr lang="en-US" sz="2400" baseline="30000" dirty="0" smtClean="0">
                <a:latin typeface="Chalkboard"/>
                <a:sym typeface="Symbol"/>
              </a:rPr>
              <a:t>-n</a:t>
            </a:r>
            <a:endParaRPr lang="en-US" sz="2400" baseline="30000" dirty="0" smtClean="0">
              <a:latin typeface="Chalkboar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6053807"/>
            <a:ext cx="5976664" cy="687561"/>
            <a:chOff x="7668344" y="188640"/>
            <a:chExt cx="5976664" cy="687561"/>
          </a:xfrm>
        </p:grpSpPr>
        <p:grpSp>
          <p:nvGrpSpPr>
            <p:cNvPr id="126" name="Group 125"/>
            <p:cNvGrpSpPr/>
            <p:nvPr/>
          </p:nvGrpSpPr>
          <p:grpSpPr>
            <a:xfrm>
              <a:off x="7956376" y="188640"/>
              <a:ext cx="2736304" cy="544126"/>
              <a:chOff x="1691680" y="4581128"/>
              <a:chExt cx="2736304" cy="544126"/>
            </a:xfrm>
          </p:grpSpPr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27363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      (1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2348136" y="4581128"/>
                <a:ext cx="639688" cy="338554"/>
                <a:chOff x="1844080" y="5970766"/>
                <a:chExt cx="639688" cy="338554"/>
              </a:xfrm>
            </p:grpSpPr>
            <p:sp>
              <p:nvSpPr>
                <p:cNvPr id="12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44080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</a:rPr>
                    <a:t>F</a:t>
                  </a:r>
                  <a:r>
                    <a:rPr lang="en-US" sz="2400" baseline="-25000" dirty="0" err="1" smtClean="0">
                      <a:solidFill>
                        <a:srgbClr val="0000FF"/>
                      </a:solidFill>
                      <a:latin typeface="Chalkboard"/>
                    </a:rPr>
                    <a:t>k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267744" y="6093296"/>
                  <a:ext cx="45719" cy="82751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</p:grpSp>
        </p:grpSp>
        <p:grpSp>
          <p:nvGrpSpPr>
            <p:cNvPr id="131" name="Group 130"/>
            <p:cNvGrpSpPr/>
            <p:nvPr/>
          </p:nvGrpSpPr>
          <p:grpSpPr>
            <a:xfrm>
              <a:off x="10908704" y="188640"/>
              <a:ext cx="2736304" cy="544126"/>
              <a:chOff x="1691680" y="4581128"/>
              <a:chExt cx="2736304" cy="544126"/>
            </a:xfrm>
          </p:grpSpPr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27363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1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  <a:latin typeface="Chalkboard"/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2051720" y="6093296"/>
                  <a:ext cx="45719" cy="827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halkboard"/>
                  </a:endParaRPr>
                </a:p>
              </p:txBody>
            </p:sp>
          </p:grpSp>
        </p:grpSp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10404648" y="260648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-</a:t>
              </a:r>
            </a:p>
          </p:txBody>
        </p:sp>
        <p:sp>
          <p:nvSpPr>
            <p:cNvPr id="137" name="Text Box 7"/>
            <p:cNvSpPr txBox="1">
              <a:spLocks noChangeArrowheads="1"/>
            </p:cNvSpPr>
            <p:nvPr/>
          </p:nvSpPr>
          <p:spPr bwMode="auto">
            <a:xfrm>
              <a:off x="7668344" y="188640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|</a:t>
              </a:r>
            </a:p>
          </p:txBody>
        </p: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12852920" y="188640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|</a:t>
              </a:r>
            </a:p>
          </p:txBody>
        </p:sp>
      </p:grp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5724128" y="6166465"/>
            <a:ext cx="1656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 = 1 – 2</a:t>
            </a:r>
            <a:r>
              <a:rPr lang="en-US" sz="2200" baseline="30000" dirty="0" smtClean="0">
                <a:latin typeface="Chalkboard"/>
              </a:rPr>
              <a:t>-n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981"/>
            <a:ext cx="2088232" cy="16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467544" y="2636912"/>
            <a:ext cx="2528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 is no way a PRF</a:t>
            </a:r>
            <a:endParaRPr lang="en-US" sz="2000" baseline="-25000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756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6" grpId="1"/>
      <p:bldP spid="54" grpId="0"/>
      <p:bldP spid="91" grpId="0"/>
      <p:bldP spid="99" grpId="0"/>
      <p:bldP spid="107" grpId="0"/>
      <p:bldP spid="111" grpId="0"/>
      <p:bldP spid="112" grpId="0"/>
      <p:bldP spid="113" grpId="0"/>
      <p:bldP spid="120" grpId="0"/>
      <p:bldP spid="121" grpId="0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39" grpId="0"/>
      <p:bldP spid="1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PRFs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3528" y="102311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 proof…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55776" y="10434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But we strongly believe they do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1547500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Didn’t we just say we believe something is true but don’t have a proof?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1760" y="2132856"/>
            <a:ext cx="47525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Yet another Assumption: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284984"/>
            <a:ext cx="1300356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37028" y="5157192"/>
            <a:ext cx="1338828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PRGs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" name="Straight Arrow Connector 5"/>
          <p:cNvCxnSpPr>
            <a:stCxn id="15" idx="0"/>
            <a:endCxn id="2" idx="2"/>
          </p:cNvCxnSpPr>
          <p:nvPr/>
        </p:nvCxnSpPr>
        <p:spPr>
          <a:xfrm flipV="1">
            <a:off x="2862757" y="3654316"/>
            <a:ext cx="1653801" cy="1493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9119903">
            <a:off x="2182658" y="4286313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halkboard" charset="0"/>
              </a:rPr>
              <a:t>Goldreich-Goldwasser-Micali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0171" y="5157192"/>
            <a:ext cx="2788007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Block Ciphers: DES, AES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4516558" y="3662328"/>
            <a:ext cx="2007863" cy="148557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75413">
            <a:off x="4568982" y="4322480"/>
            <a:ext cx="261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Because no </a:t>
            </a:r>
            <a:r>
              <a:rPr lang="en-US" sz="14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good distinguisher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681573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Highly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3608" y="5687129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Far from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58553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Later in the course……….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0435" y="3663977"/>
            <a:ext cx="15131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CT 7 (for 1)</a:t>
            </a:r>
            <a:endParaRPr lang="en-US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08099" y="3579521"/>
            <a:ext cx="1735541" cy="150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27784" y="38486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</a:rPr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0" grpId="0"/>
      <p:bldP spid="12" grpId="0" animBg="1"/>
      <p:bldP spid="2" grpId="0" animBg="1"/>
      <p:bldP spid="15" grpId="0" animBg="1"/>
      <p:bldP spid="7" grpId="0"/>
      <p:bldP spid="21" grpId="0" animBg="1"/>
      <p:bldP spid="25" grpId="0"/>
      <p:bldP spid="17" grpId="0"/>
      <p:bldP spid="27" grpId="0"/>
      <p:bldP spid="18" grpId="0"/>
      <p:bldP spid="19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123564"/>
            <a:ext cx="4841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Pseudo-random Functions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Introduction to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attack and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security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619508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Look for assumption needed to construct a scheme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7" y="255561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Definition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571836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Construction based on PRF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29249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Non-trivial to construct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3347700"/>
            <a:ext cx="6696744" cy="37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Pseudo-random Permutation (Strong/weak variant)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0" grpId="0"/>
      <p:bldP spid="12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 Random Permutation (PRP)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67744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63924" y="3173486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(x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), (x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),…, (</a:t>
            </a:r>
            <a:r>
              <a:rPr lang="en-US" sz="1400" dirty="0" err="1" smtClean="0">
                <a:latin typeface="Chalkboard"/>
                <a:sym typeface="Symbol"/>
              </a:rPr>
              <a:t>x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, </a:t>
            </a:r>
            <a:r>
              <a:rPr lang="en-US" sz="1400" dirty="0" err="1" smtClean="0">
                <a:latin typeface="Chalkboard"/>
                <a:sym typeface="Symbol"/>
              </a:rPr>
              <a:t>y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451956" y="3481263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Distinct pairs 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9512" y="1074222"/>
            <a:ext cx="2736304" cy="562120"/>
            <a:chOff x="467544" y="1804754"/>
            <a:chExt cx="2520280" cy="432921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125623" y="1899121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(2</a:t>
              </a:r>
              <a:r>
                <a:rPr lang="en-US" sz="1600" baseline="30000" dirty="0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179512" y="3429000"/>
            <a:ext cx="2331419" cy="450633"/>
            <a:chOff x="251520" y="3100898"/>
            <a:chExt cx="2331419" cy="450633"/>
          </a:xfrm>
        </p:grpSpPr>
        <p:sp>
          <p:nvSpPr>
            <p:cNvPr id="47" name="Rectangle 46"/>
            <p:cNvSpPr/>
            <p:nvPr/>
          </p:nvSpPr>
          <p:spPr>
            <a:xfrm>
              <a:off x="251520" y="3100898"/>
              <a:ext cx="8867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300192" y="530033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15616" y="5206260"/>
            <a:ext cx="2736304" cy="544126"/>
            <a:chOff x="1691680" y="4581128"/>
            <a:chExt cx="2736304" cy="544126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67744" y="6093296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187624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067944" y="5134833"/>
            <a:ext cx="2736304" cy="544126"/>
            <a:chOff x="1691680" y="4581128"/>
            <a:chExt cx="2736304" cy="544126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halkboard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051720" y="6093296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888432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63888" y="520684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827584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012160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12" y="393305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halkboard"/>
              </a:rPr>
              <a:t>TRF &amp; TRP</a:t>
            </a:r>
            <a:endParaRPr lang="en-US" sz="360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RA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No PPT distinguisher can tell apart between TRF &amp; TRP. (use Birthday paradox KL A.4.)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95736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2"/>
            <a:ext cx="2637927" cy="482570"/>
            <a:chOff x="467544" y="1804754"/>
            <a:chExt cx="242967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59300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(2</a:t>
              </a:r>
              <a:r>
                <a:rPr lang="en-US" sz="1600" baseline="30000" dirty="0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379948" y="3140968"/>
            <a:ext cx="2768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, y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), (x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, y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),…, (</a:t>
            </a:r>
            <a:r>
              <a:rPr lang="en-US" sz="1600" dirty="0" err="1" smtClean="0">
                <a:latin typeface="Chalkboard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, </a:t>
            </a:r>
            <a:r>
              <a:rPr lang="en-US" sz="1600" dirty="0" err="1" smtClean="0">
                <a:latin typeface="Chalkboard"/>
                <a:sym typeface="Symbol"/>
              </a:rPr>
              <a:t>y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7164288" y="528320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5117703"/>
            <a:ext cx="3024336" cy="544126"/>
            <a:chOff x="1691680" y="4581128"/>
            <a:chExt cx="3024336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3024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   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222025" y="6082263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851920" y="518971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876256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379948" y="3520753"/>
            <a:ext cx="312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(y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, 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), (y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, x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),…, (</a:t>
            </a:r>
            <a:r>
              <a:rPr lang="en-US" sz="1600" dirty="0" err="1">
                <a:latin typeface="Chalkboard"/>
                <a:sym typeface="Symbol"/>
              </a:rPr>
              <a:t>y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, </a:t>
            </a:r>
            <a:r>
              <a:rPr lang="en-US" sz="1600" dirty="0" err="1">
                <a:latin typeface="Chalkboard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5106670"/>
            <a:ext cx="1152128" cy="338554"/>
            <a:chOff x="2195736" y="5682734"/>
            <a:chExt cx="1152128" cy="33855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195736" y="568273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, F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halkboard"/>
                </a:rPr>
                <a:t>k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-1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( 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843808" y="5805264"/>
              <a:ext cx="45719" cy="8275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Chalkboard"/>
                </a:rPr>
                <a:t>  </a:t>
              </a:r>
              <a:endParaRPr lang="en-US" dirty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11960" y="5085184"/>
            <a:ext cx="3024336" cy="555159"/>
            <a:chOff x="4211960" y="4674622"/>
            <a:chExt cx="3024336" cy="555159"/>
          </a:xfrm>
        </p:grpSpPr>
        <p:grpSp>
          <p:nvGrpSpPr>
            <p:cNvPr id="67" name="Group 66"/>
            <p:cNvGrpSpPr/>
            <p:nvPr/>
          </p:nvGrpSpPr>
          <p:grpSpPr>
            <a:xfrm>
              <a:off x="4211960" y="4685655"/>
              <a:ext cx="3024336" cy="544126"/>
              <a:chOff x="1691680" y="4581128"/>
              <a:chExt cx="3024336" cy="544126"/>
            </a:xfrm>
          </p:grpSpPr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30243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        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  <a:latin typeface="Chalkboard"/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979712" y="613003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Chalkboard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148064" y="4674622"/>
              <a:ext cx="1063352" cy="338554"/>
              <a:chOff x="4948808" y="5394702"/>
              <a:chExt cx="1063352" cy="338554"/>
            </a:xfrm>
          </p:grpSpPr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4948808" y="5394702"/>
                <a:ext cx="10633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, f</a:t>
                </a:r>
                <a:r>
                  <a:rPr lang="en-US" sz="1600" baseline="30000" dirty="0" smtClean="0">
                    <a:solidFill>
                      <a:srgbClr val="FF0000"/>
                    </a:solidFill>
                    <a:latin typeface="Chalkboard"/>
                  </a:rPr>
                  <a:t>-1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07145" y="5527975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Strong PRP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572000" y="1556792"/>
            <a:ext cx="4464496" cy="19087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076056" y="2132856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Any strong PRP is by default a PRP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076056" y="25649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What about the converse ?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52787" y="3068960"/>
            <a:ext cx="1611339" cy="450633"/>
            <a:chOff x="971600" y="3100898"/>
            <a:chExt cx="1611339" cy="450633"/>
          </a:xfrm>
        </p:grpSpPr>
        <p:sp>
          <p:nvSpPr>
            <p:cNvPr id="59" name="Rectangle 58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118623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Connector 7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512" y="407707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971600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320480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3068960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halkboard"/>
                <a:sym typeface="Symbol"/>
              </a:rPr>
              <a:t>KPerm</a:t>
            </a:r>
            <a:r>
              <a:rPr lang="en-US" sz="1600" baseline="-25000" dirty="0" err="1" smtClean="0">
                <a:latin typeface="Chalkboard"/>
                <a:sym typeface="Symbol"/>
              </a:rPr>
              <a:t>n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690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PRPs/SPRPs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3528" y="102311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 proof…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55776" y="10434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But we strongly believe they do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1760" y="2132856"/>
            <a:ext cx="47525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Yet another Assumption: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PRPs/SPRPs exist.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284984"/>
            <a:ext cx="2121093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PRPs/SPRPs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37028" y="5157192"/>
            <a:ext cx="1300356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" name="Straight Arrow Connector 5"/>
          <p:cNvCxnSpPr>
            <a:stCxn id="15" idx="0"/>
            <a:endCxn id="2" idx="2"/>
          </p:cNvCxnSpPr>
          <p:nvPr/>
        </p:nvCxnSpPr>
        <p:spPr>
          <a:xfrm flipV="1">
            <a:off x="2862757" y="3654316"/>
            <a:ext cx="1653801" cy="1493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9119903">
            <a:off x="2801448" y="4286313"/>
            <a:ext cx="1236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halkboard" charset="0"/>
              </a:rPr>
              <a:t>Luby-Rackoff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0171" y="5157192"/>
            <a:ext cx="2788007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Block Ciphers: DES, AES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4516558" y="3662328"/>
            <a:ext cx="2007863" cy="148557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75413">
            <a:off x="4568982" y="4322480"/>
            <a:ext cx="261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Because no </a:t>
            </a:r>
            <a:r>
              <a:rPr lang="en-US" sz="14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good distinguisher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681573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Highly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3608" y="5687129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Far from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58553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Later in the course……….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3568" y="6300028"/>
            <a:ext cx="8477642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Efficiency of SPRPs based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schemes are better than PRF-based ones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2" grpId="0" animBg="1"/>
      <p:bldP spid="2" grpId="0" animBg="1"/>
      <p:bldP spid="15" grpId="0" animBg="1"/>
      <p:bldP spid="7" grpId="0"/>
      <p:bldP spid="21" grpId="0" animBg="1"/>
      <p:bldP spid="25" grpId="0"/>
      <p:bldP spid="17" grpId="0"/>
      <p:bldP spid="27" grpId="0"/>
      <p:bldP spid="18" grpId="0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0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Security for SKE with COA to CPA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2481007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96" y="1154085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2444695"/>
            <a:ext cx="4419368" cy="147732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 (vector of messages),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 (message vector).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88" y="1148551"/>
            <a:ext cx="1374137" cy="12241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36512" y="4796296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84636" y="4759984"/>
            <a:ext cx="4419368" cy="147732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 (vector of messages),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 (message vector).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Chosen-Plaintext Attacks (CPA)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84857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5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528" y="249289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180784" y="256490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64088" y="278092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28184" y="2060848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80112" y="2247255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76" y="259599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68344" y="263691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/>
          <p:nvPr/>
        </p:nvGrpSpPr>
        <p:grpSpPr>
          <a:xfrm>
            <a:off x="2051720" y="1772816"/>
            <a:ext cx="1512168" cy="576064"/>
            <a:chOff x="2123728" y="1916832"/>
            <a:chExt cx="1512168" cy="576064"/>
          </a:xfrm>
        </p:grpSpPr>
        <p:sp>
          <p:nvSpPr>
            <p:cNvPr id="33" name="Rectangle 32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Enc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475656" y="2060848"/>
            <a:ext cx="50405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475656" y="166073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m 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67744" y="2348880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572000" y="162880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c = </a:t>
            </a:r>
            <a:r>
              <a:rPr lang="en-US" sz="2000" dirty="0" err="1" smtClean="0">
                <a:latin typeface="Chalkboard"/>
              </a:rPr>
              <a:t>Enc</a:t>
            </a:r>
            <a:r>
              <a:rPr lang="en-US" sz="2000" baseline="-25000" dirty="0" err="1" smtClean="0">
                <a:latin typeface="Chalkboard"/>
              </a:rPr>
              <a:t>k</a:t>
            </a:r>
            <a:r>
              <a:rPr lang="en-US" sz="2000" dirty="0" smtClean="0">
                <a:latin typeface="Chalkboard"/>
              </a:rPr>
              <a:t>(m)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31640" y="2924944"/>
            <a:ext cx="936104" cy="0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483768" y="3676962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(m</a:t>
            </a:r>
            <a:r>
              <a:rPr lang="en-US" sz="2000" baseline="-25000" dirty="0" smtClean="0">
                <a:latin typeface="Chalkboard"/>
              </a:rPr>
              <a:t>1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1</a:t>
            </a:r>
            <a:r>
              <a:rPr lang="en-US" sz="2000" dirty="0" smtClean="0">
                <a:latin typeface="Chalkboard"/>
              </a:rPr>
              <a:t>), (m</a:t>
            </a:r>
            <a:r>
              <a:rPr lang="en-US" sz="2000" baseline="-25000" dirty="0" smtClean="0">
                <a:latin typeface="Chalkboard"/>
              </a:rPr>
              <a:t>2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2</a:t>
            </a:r>
            <a:r>
              <a:rPr lang="en-US" sz="2000" dirty="0" smtClean="0">
                <a:latin typeface="Chalkboard"/>
              </a:rPr>
              <a:t>), …, (</a:t>
            </a:r>
            <a:r>
              <a:rPr lang="en-US" sz="2000" dirty="0" err="1" smtClean="0">
                <a:latin typeface="Chalkboard"/>
              </a:rPr>
              <a:t>m</a:t>
            </a:r>
            <a:r>
              <a:rPr lang="en-US" sz="2000" baseline="-25000" dirty="0" err="1" smtClean="0">
                <a:latin typeface="Chalkboard"/>
              </a:rPr>
              <a:t>t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t</a:t>
            </a:r>
            <a:r>
              <a:rPr lang="en-US" sz="2000" dirty="0" smtClean="0">
                <a:latin typeface="Chalkboard"/>
              </a:rPr>
              <a:t>): </a:t>
            </a:r>
            <a:r>
              <a:rPr lang="en-US" sz="2000" dirty="0" err="1" smtClean="0">
                <a:latin typeface="Chalkboard"/>
              </a:rPr>
              <a:t>c</a:t>
            </a:r>
            <a:r>
              <a:rPr lang="en-US" sz="2000" baseline="-25000" dirty="0" err="1" smtClean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 = </a:t>
            </a:r>
            <a:r>
              <a:rPr lang="en-US" sz="2000" dirty="0" err="1" smtClean="0">
                <a:latin typeface="Chalkboard"/>
              </a:rPr>
              <a:t>Enc</a:t>
            </a:r>
            <a:r>
              <a:rPr lang="en-US" sz="2000" baseline="-25000" dirty="0" err="1" smtClean="0">
                <a:latin typeface="Chalkboard"/>
              </a:rPr>
              <a:t>k</a:t>
            </a:r>
            <a:r>
              <a:rPr lang="en-US" sz="2000" dirty="0" smtClean="0">
                <a:latin typeface="Chalkboard"/>
              </a:rPr>
              <a:t>(m</a:t>
            </a:r>
            <a:r>
              <a:rPr lang="en-US" sz="2000" baseline="-25000" dirty="0" smtClean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5" name="Straight Arrow Connector 44"/>
          <p:cNvCxnSpPr>
            <a:stCxn id="33" idx="3"/>
          </p:cNvCxnSpPr>
          <p:nvPr/>
        </p:nvCxnSpPr>
        <p:spPr>
          <a:xfrm>
            <a:off x="2699792" y="2060848"/>
            <a:ext cx="51845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51520" y="466628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&gt;&gt;  Adversary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influences</a:t>
            </a:r>
            <a:r>
              <a:rPr lang="en-US" sz="2000" dirty="0" smtClean="0">
                <a:latin typeface="Chalkboard"/>
              </a:rPr>
              <a:t> the honest parties to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encrypt</a:t>
            </a:r>
            <a:r>
              <a:rPr lang="en-US" sz="2000" dirty="0" smtClean="0">
                <a:latin typeface="Chalkboard"/>
              </a:rPr>
              <a:t> messages (using the same key) of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its choice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7" y="2492896"/>
            <a:ext cx="11298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m</a:t>
              </a:r>
              <a:r>
                <a:rPr lang="en-US" sz="2000" baseline="-25000" dirty="0" smtClean="0">
                  <a:latin typeface="Chalkboard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m</a:t>
              </a:r>
              <a:r>
                <a:rPr lang="en-US" sz="2000" baseline="-25000" dirty="0" smtClean="0">
                  <a:latin typeface="Chalkboard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5" name="Straight Arrow Connector 64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err="1" smtClean="0">
                  <a:latin typeface="Chalkboard"/>
                </a:rPr>
                <a:t>m</a:t>
              </a:r>
              <a:r>
                <a:rPr lang="en-US" sz="2000" baseline="-25000" dirty="0" err="1" smtClean="0">
                  <a:latin typeface="Chalkboard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51520" y="5530377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&gt;&gt; </a:t>
            </a:r>
            <a:r>
              <a:rPr lang="en-US" sz="2000" dirty="0" err="1" smtClean="0">
                <a:latin typeface="Chalkboard"/>
              </a:rPr>
              <a:t>Adv’s</a:t>
            </a:r>
            <a:r>
              <a:rPr lang="en-US" sz="2000" dirty="0" smtClean="0">
                <a:latin typeface="Chalkboard"/>
              </a:rPr>
              <a:t> Goal: to determine the plaintext encrypted in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new</a:t>
            </a:r>
            <a:r>
              <a:rPr lang="en-US" sz="2000" dirty="0" smtClean="0">
                <a:latin typeface="Chalkboard"/>
              </a:rPr>
              <a:t> cipher-text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17" y="4048693"/>
            <a:ext cx="2880485" cy="1556792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470" y="4437112"/>
            <a:ext cx="1129867" cy="8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35896" y="4139788"/>
            <a:ext cx="20185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9933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Encryption Oracle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700064" y="6125234"/>
            <a:ext cx="5824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Is CPA is mountable only against a moron???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486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55" grpId="0"/>
      <p:bldP spid="43" grpId="0"/>
      <p:bldP spid="53" grpId="0"/>
      <p:bldP spid="53" grpId="1"/>
      <p:bldP spid="70" grpId="0"/>
      <p:bldP spid="4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009900"/>
                </a:solidFill>
                <a:latin typeface="Chalkboard"/>
                <a:cs typeface="Comic Sans MS"/>
              </a:rPr>
              <a:t>CPA</a:t>
            </a:r>
            <a:endParaRPr lang="en-US" sz="3600" dirty="0">
              <a:latin typeface="Chalkboard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0" y="1412776"/>
            <a:ext cx="1244228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1224136" cy="136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340768"/>
            <a:ext cx="1219200" cy="136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3528" y="325898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</a:rPr>
              <a:t>M. </a:t>
            </a:r>
            <a:r>
              <a:rPr lang="en-US" dirty="0" err="1" smtClean="0">
                <a:latin typeface="Chalkboard"/>
              </a:rPr>
              <a:t>Luby</a:t>
            </a:r>
            <a:r>
              <a:rPr lang="en-US" dirty="0" smtClean="0">
                <a:latin typeface="Chalkboard"/>
              </a:rPr>
              <a:t>: </a:t>
            </a:r>
            <a:r>
              <a:rPr lang="en-US" dirty="0" err="1" smtClean="0">
                <a:latin typeface="Chalkboard"/>
              </a:rPr>
              <a:t>Pseudorandomness</a:t>
            </a:r>
            <a:r>
              <a:rPr lang="en-US" dirty="0" smtClean="0">
                <a:latin typeface="Chalkboard"/>
              </a:rPr>
              <a:t> and Cryptographic Applications; Princeton University Press, 1996</a:t>
            </a:r>
            <a:endParaRPr lang="en-US" dirty="0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284984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halkboard"/>
              </a:rPr>
              <a:t>Mihir</a:t>
            </a:r>
            <a:r>
              <a:rPr lang="en-US" dirty="0">
                <a:latin typeface="Chalkboard"/>
              </a:rPr>
              <a:t> </a:t>
            </a:r>
            <a:r>
              <a:rPr lang="en-US" dirty="0" err="1">
                <a:latin typeface="Chalkboard"/>
              </a:rPr>
              <a:t>Bellare</a:t>
            </a:r>
            <a:r>
              <a:rPr lang="en-US" dirty="0">
                <a:latin typeface="Chalkboard"/>
              </a:rPr>
              <a:t>, Anand Desai, E. Jokipii, Phillip Rogaway:</a:t>
            </a:r>
            <a:endParaRPr lang="en-US" dirty="0">
              <a:latin typeface="Chalkboard"/>
              <a:hlinkClick r:id="rId5"/>
            </a:endParaRPr>
          </a:p>
          <a:p>
            <a:r>
              <a:rPr lang="en-US" dirty="0">
                <a:latin typeface="Chalkboard"/>
              </a:rPr>
              <a:t>A Concrete Security Treatment of Symmetric Encryption. </a:t>
            </a:r>
            <a:r>
              <a:rPr lang="en-US" dirty="0" smtClean="0">
                <a:latin typeface="Chalkboard"/>
                <a:hlinkClick r:id="rId6"/>
              </a:rPr>
              <a:t>FOCS,1997</a:t>
            </a:r>
            <a:r>
              <a:rPr lang="en-US" dirty="0">
                <a:latin typeface="Chalkboard"/>
                <a:hlinkClick r:id="rId6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5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88640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Is CPA Realistic ?</a:t>
            </a:r>
            <a:endParaRPr lang="en-US" sz="36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1323345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How can an attacker influence parties to encrypt messages of its choice (using the same key) 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496" y="2492896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Consider a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secure hardware </a:t>
            </a:r>
            <a:r>
              <a:rPr lang="en-US" dirty="0" smtClean="0">
                <a:latin typeface="Chalkboard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secret-key embedded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3568" y="314096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Often used in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military applications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5496" y="3715871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An insider may have access to the hardware (not the key)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83568" y="4365104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Can choose messages of its choice and get their encryptions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081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shortened WWII by 2-3 Years</a:t>
            </a:r>
            <a:endParaRPr lang="en-US" sz="34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735087"/>
            <a:ext cx="89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</a:rPr>
              <a:t>Break of German codes by British during WW II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026" name="Picture 2" descr="https://encrypted-tbn1.gstatic.com/images?q=tbn:ANd9GcQfn6rY7sAIEyIJGE-T_kK4xgydmOUQV3YaCliBbsDJioWQ4eFTqHZQ6f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pMACylGLjhK91RPWW9906zJ7iN8MHU6PecGZ3KRIzWG_ZoeizEs0Hh6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02" y="5061410"/>
            <a:ext cx="1199778" cy="160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64906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12" y="2600908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03617" y="37064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 smtClean="0">
                <a:latin typeface="Chalkboard"/>
              </a:rPr>
              <a:t>1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3682" y="38588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>
                <a:latin typeface="Chalkboard"/>
              </a:rPr>
              <a:t>2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12269" y="2959680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>
                <a:latin typeface="Chalkboard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55" y="2080870"/>
            <a:ext cx="813817" cy="7000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83437" y="2863679"/>
            <a:ext cx="288205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24043" y="2863679"/>
            <a:ext cx="429639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01697" y="2847502"/>
            <a:ext cx="576021" cy="1617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2661047" cy="115212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1937559" y="4197357"/>
            <a:ext cx="2130385" cy="6794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666390" y="4209095"/>
            <a:ext cx="659300" cy="523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11960" y="3356992"/>
            <a:ext cx="188603" cy="9875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80112" y="5524919"/>
            <a:ext cx="2073861" cy="4243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692829">
            <a:off x="5674035" y="527215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 rot="692829">
            <a:off x="6679607" y="549576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 rot="692829">
            <a:off x="5824020" y="580327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  <a:latin typeface="Chalkboard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9" name="Curved Down Arrow 28"/>
          <p:cNvSpPr/>
          <p:nvPr/>
        </p:nvSpPr>
        <p:spPr>
          <a:xfrm rot="2119087">
            <a:off x="2744608" y="2620016"/>
            <a:ext cx="5361993" cy="1376415"/>
          </a:xfrm>
          <a:prstGeom prst="curvedDownArrow">
            <a:avLst>
              <a:gd name="adj1" fmla="val 25000"/>
              <a:gd name="adj2" fmla="val 446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lkboard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07504" y="5622339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</a:rPr>
              <a:t>Trivia: Who played a key role in this cryptanalysis process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9512" y="1916832"/>
            <a:ext cx="8712968" cy="3192364"/>
            <a:chOff x="2618495" y="2600908"/>
            <a:chExt cx="4652536" cy="2677845"/>
          </a:xfrm>
        </p:grpSpPr>
        <p:sp>
          <p:nvSpPr>
            <p:cNvPr id="34" name="Cloud Callout 33"/>
            <p:cNvSpPr/>
            <p:nvPr/>
          </p:nvSpPr>
          <p:spPr>
            <a:xfrm>
              <a:off x="2618495" y="2600908"/>
              <a:ext cx="4652536" cy="26778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00" y="3144529"/>
              <a:ext cx="831774" cy="1151462"/>
            </a:xfrm>
            <a:prstGeom prst="rect">
              <a:avLst/>
            </a:prstGeom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310326" y="4548419"/>
              <a:ext cx="2084019" cy="3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/>
                </a:rPr>
                <a:t>At Bletchley Park</a:t>
              </a:r>
              <a:endParaRPr lang="en-US" sz="24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02580" y="4509120"/>
            <a:ext cx="137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Axis Power</a:t>
            </a:r>
            <a:endParaRPr lang="en-US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7356" y="1187460"/>
            <a:ext cx="151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latin typeface="Chalkboard"/>
              </a:rPr>
              <a:t>Allied Power</a:t>
            </a:r>
            <a:endParaRPr lang="en-US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2132856"/>
            <a:ext cx="3456384" cy="20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3" grpId="0"/>
      <p:bldP spid="45" grpId="0"/>
      <p:bldP spid="46" grpId="0"/>
      <p:bldP spid="29" grpId="0" animBg="1"/>
      <p:bldP spid="49" grpId="0"/>
      <p:bldP spid="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5441" y="1383741"/>
            <a:ext cx="3385537" cy="338554"/>
            <a:chOff x="2517449" y="2154342"/>
            <a:chExt cx="3385537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Query: Plain-text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1760" y="1866310"/>
            <a:ext cx="3385537" cy="338554"/>
            <a:chOff x="2483768" y="2730406"/>
            <a:chExt cx="3385537" cy="338554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Response: </a:t>
              </a:r>
              <a:r>
                <a:rPr lang="en-US" sz="1600" dirty="0" err="1" smtClean="0">
                  <a:latin typeface="Chalkboard"/>
                </a:rPr>
                <a:t>Ciphertext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30080" y="508518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Training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09056" y="5445224"/>
            <a:ext cx="8827440" cy="720080"/>
            <a:chOff x="611560" y="4386590"/>
            <a:chExt cx="8827440" cy="720080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  &gt;&gt; A is given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oracle access </a:t>
              </a:r>
              <a:r>
                <a:rPr lang="en-US" sz="1600" dirty="0" smtClean="0">
                  <a:latin typeface="Chalkboard"/>
                  <a:sym typeface="Symbol"/>
                </a:rPr>
                <a:t>to </a:t>
              </a:r>
              <a:r>
                <a:rPr lang="en-US" sz="1600" dirty="0" err="1" smtClean="0">
                  <a:latin typeface="Chalkboard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dirty="0" smtClean="0">
                  <a:latin typeface="Chalkboard"/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611560" y="4768116"/>
              <a:ext cx="88274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  &gt;&gt; A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adaptively</a:t>
              </a:r>
              <a:r>
                <a:rPr lang="en-US" sz="1600" dirty="0" smtClean="0">
                  <a:latin typeface="Chalkboard"/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free to submit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45365</TotalTime>
  <Words>3137</Words>
  <Application>Microsoft Macintosh PowerPoint</Application>
  <PresentationFormat>On-screen Show (4:3)</PresentationFormat>
  <Paragraphs>581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Brush Script MT</vt:lpstr>
      <vt:lpstr>Cambria Math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CPA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TRF &amp; TRP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3749</cp:revision>
  <dcterms:created xsi:type="dcterms:W3CDTF">2003-02-23T15:18:48Z</dcterms:created>
  <dcterms:modified xsi:type="dcterms:W3CDTF">2017-01-23T15:16:49Z</dcterms:modified>
</cp:coreProperties>
</file>