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2" r:id="rId1"/>
  </p:sldMasterIdLst>
  <p:notesMasterIdLst>
    <p:notesMasterId r:id="rId32"/>
  </p:notesMasterIdLst>
  <p:handoutMasterIdLst>
    <p:handoutMasterId r:id="rId33"/>
  </p:handoutMasterIdLst>
  <p:sldIdLst>
    <p:sldId id="1591" r:id="rId2"/>
    <p:sldId id="1680" r:id="rId3"/>
    <p:sldId id="1681" r:id="rId4"/>
    <p:sldId id="1682" r:id="rId5"/>
    <p:sldId id="1665" r:id="rId6"/>
    <p:sldId id="1671" r:id="rId7"/>
    <p:sldId id="1684" r:id="rId8"/>
    <p:sldId id="1685" r:id="rId9"/>
    <p:sldId id="1686" r:id="rId10"/>
    <p:sldId id="1687" r:id="rId11"/>
    <p:sldId id="1637" r:id="rId12"/>
    <p:sldId id="1672" r:id="rId13"/>
    <p:sldId id="1617" r:id="rId14"/>
    <p:sldId id="1618" r:id="rId15"/>
    <p:sldId id="1673" r:id="rId16"/>
    <p:sldId id="1621" r:id="rId17"/>
    <p:sldId id="1674" r:id="rId18"/>
    <p:sldId id="1623" r:id="rId19"/>
    <p:sldId id="1624" r:id="rId20"/>
    <p:sldId id="1625" r:id="rId21"/>
    <p:sldId id="1675" r:id="rId22"/>
    <p:sldId id="1628" r:id="rId23"/>
    <p:sldId id="1676" r:id="rId24"/>
    <p:sldId id="1677" r:id="rId25"/>
    <p:sldId id="1631" r:id="rId26"/>
    <p:sldId id="1678" r:id="rId27"/>
    <p:sldId id="1679" r:id="rId28"/>
    <p:sldId id="1634" r:id="rId29"/>
    <p:sldId id="1635" r:id="rId30"/>
    <p:sldId id="1554" r:id="rId31"/>
  </p:sldIdLst>
  <p:sldSz cx="9144000" cy="6858000" type="screen4x3"/>
  <p:notesSz cx="6858000" cy="9144000"/>
  <p:custDataLst>
    <p:tags r:id="rId34"/>
  </p:custDataLst>
  <p:defaultTextStyle>
    <a:defPPr>
      <a:defRPr lang="da-DK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omic Sans MS" pitchFamily="66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omic Sans MS" pitchFamily="66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omic Sans MS" pitchFamily="66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omic Sans MS" pitchFamily="66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900"/>
    <a:srgbClr val="FF0000"/>
    <a:srgbClr val="0000FF"/>
    <a:srgbClr val="0BC1E5"/>
    <a:srgbClr val="00FF00"/>
    <a:srgbClr val="D2F5FA"/>
    <a:srgbClr val="FFFF99"/>
    <a:srgbClr val="5E1EF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351"/>
    <p:restoredTop sz="92941" autoAdjust="0"/>
  </p:normalViewPr>
  <p:slideViewPr>
    <p:cSldViewPr>
      <p:cViewPr varScale="1">
        <p:scale>
          <a:sx n="95" d="100"/>
          <a:sy n="95" d="100"/>
        </p:scale>
        <p:origin x="1576" y="1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notesMaster" Target="notesMasters/notesMaster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handoutMaster" Target="handoutMasters/handoutMaster1.xml"/><Relationship Id="rId34" Type="http://schemas.openxmlformats.org/officeDocument/2006/relationships/tags" Target="tags/tag1.xml"/><Relationship Id="rId35" Type="http://schemas.openxmlformats.org/officeDocument/2006/relationships/presProps" Target="presProps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theme" Target="theme/theme1.xml"/><Relationship Id="rId38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065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066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066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C5839263-9DDA-4CCE-AF24-D11137AE07B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144169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168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07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168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7168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168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E7C25EEE-4BCE-413B-8940-4EDB5DBCCA2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570612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1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2.xml"/></Relationships>
</file>

<file path=ppt/notesSlides/_rels/notesSlide1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3.xml"/></Relationships>
</file>

<file path=ppt/notesSlides/_rels/notesSlide1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5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2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6.xml"/></Relationships>
</file>

<file path=ppt/notesSlides/_rels/notesSlide2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8.xml"/></Relationships>
</file>

<file path=ppt/notesSlides/_rels/notesSlide2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9.xml"/></Relationships>
</file>

<file path=ppt/notesSlides/_rels/notesSlide2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0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618D1FDF-24C4-45F7-A355-015FA042EF3D}" type="slidenum">
              <a:rPr lang="en-US" smtClean="0"/>
              <a:pPr>
                <a:defRPr/>
              </a:pPr>
              <a:t>1</a:t>
            </a:fld>
            <a:endParaRPr lang="en-US" dirty="0" smtClean="0"/>
          </a:p>
        </p:txBody>
      </p:sp>
      <p:sp>
        <p:nvSpPr>
          <p:cNvPr id="317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7835380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E0F5BFB-944A-48B4-9A0B-990A84360478}" type="slidenum">
              <a:rPr lang="en-US"/>
              <a:pPr>
                <a:defRPr/>
              </a:pPr>
              <a:t>13</a:t>
            </a:fld>
            <a:endParaRPr lang="en-US" dirty="0"/>
          </a:p>
        </p:txBody>
      </p:sp>
      <p:sp>
        <p:nvSpPr>
          <p:cNvPr id="727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204403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E0F5BFB-944A-48B4-9A0B-990A84360478}" type="slidenum">
              <a:rPr lang="en-US"/>
              <a:pPr>
                <a:defRPr/>
              </a:pPr>
              <a:t>14</a:t>
            </a:fld>
            <a:endParaRPr lang="en-US" dirty="0"/>
          </a:p>
        </p:txBody>
      </p:sp>
      <p:sp>
        <p:nvSpPr>
          <p:cNvPr id="727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7616704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E0F5BFB-944A-48B4-9A0B-990A84360478}" type="slidenum">
              <a:rPr lang="en-US"/>
              <a:pPr>
                <a:defRPr/>
              </a:pPr>
              <a:t>16</a:t>
            </a:fld>
            <a:endParaRPr lang="en-US" dirty="0"/>
          </a:p>
        </p:txBody>
      </p:sp>
      <p:sp>
        <p:nvSpPr>
          <p:cNvPr id="727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4909439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E0F5BFB-944A-48B4-9A0B-990A84360478}" type="slidenum">
              <a:rPr lang="en-US"/>
              <a:pPr>
                <a:defRPr/>
              </a:pPr>
              <a:t>18</a:t>
            </a:fld>
            <a:endParaRPr lang="en-US" dirty="0"/>
          </a:p>
        </p:txBody>
      </p:sp>
      <p:sp>
        <p:nvSpPr>
          <p:cNvPr id="727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248597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E0F5BFB-944A-48B4-9A0B-990A84360478}" type="slidenum">
              <a:rPr lang="en-US"/>
              <a:pPr>
                <a:defRPr/>
              </a:pPr>
              <a:t>19</a:t>
            </a:fld>
            <a:endParaRPr lang="en-US" dirty="0"/>
          </a:p>
        </p:txBody>
      </p:sp>
      <p:sp>
        <p:nvSpPr>
          <p:cNvPr id="727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608843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E0F5BFB-944A-48B4-9A0B-990A84360478}" type="slidenum">
              <a:rPr lang="en-US"/>
              <a:pPr>
                <a:defRPr/>
              </a:pPr>
              <a:t>20</a:t>
            </a:fld>
            <a:endParaRPr lang="en-US" dirty="0"/>
          </a:p>
        </p:txBody>
      </p:sp>
      <p:sp>
        <p:nvSpPr>
          <p:cNvPr id="727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83779245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E0F5BFB-944A-48B4-9A0B-990A84360478}" type="slidenum">
              <a:rPr lang="en-US"/>
              <a:pPr>
                <a:defRPr/>
              </a:pPr>
              <a:t>21</a:t>
            </a:fld>
            <a:endParaRPr lang="en-US" dirty="0"/>
          </a:p>
        </p:txBody>
      </p:sp>
      <p:sp>
        <p:nvSpPr>
          <p:cNvPr id="727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9766175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E0F5BFB-944A-48B4-9A0B-990A84360478}" type="slidenum">
              <a:rPr lang="en-US"/>
              <a:pPr>
                <a:defRPr/>
              </a:pPr>
              <a:t>22</a:t>
            </a:fld>
            <a:endParaRPr lang="en-US" dirty="0"/>
          </a:p>
        </p:txBody>
      </p:sp>
      <p:sp>
        <p:nvSpPr>
          <p:cNvPr id="727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04613772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E0F5BFB-944A-48B4-9A0B-990A84360478}" type="slidenum">
              <a:rPr lang="en-US"/>
              <a:pPr>
                <a:defRPr/>
              </a:pPr>
              <a:t>23</a:t>
            </a:fld>
            <a:endParaRPr lang="en-US" dirty="0"/>
          </a:p>
        </p:txBody>
      </p:sp>
      <p:sp>
        <p:nvSpPr>
          <p:cNvPr id="727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40516267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E0F5BFB-944A-48B4-9A0B-990A84360478}" type="slidenum">
              <a:rPr lang="en-US"/>
              <a:pPr>
                <a:defRPr/>
              </a:pPr>
              <a:t>25</a:t>
            </a:fld>
            <a:endParaRPr lang="en-US" dirty="0"/>
          </a:p>
        </p:txBody>
      </p:sp>
      <p:sp>
        <p:nvSpPr>
          <p:cNvPr id="727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9756194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E0F5BFB-944A-48B4-9A0B-990A84360478}" type="slidenum">
              <a:rPr lang="en-US"/>
              <a:pPr>
                <a:defRPr/>
              </a:pPr>
              <a:t>4</a:t>
            </a:fld>
            <a:endParaRPr lang="en-US" dirty="0"/>
          </a:p>
        </p:txBody>
      </p:sp>
      <p:sp>
        <p:nvSpPr>
          <p:cNvPr id="727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98884673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E0F5BFB-944A-48B4-9A0B-990A84360478}" type="slidenum">
              <a:rPr lang="en-US"/>
              <a:pPr>
                <a:defRPr/>
              </a:pPr>
              <a:t>26</a:t>
            </a:fld>
            <a:endParaRPr lang="en-US" dirty="0"/>
          </a:p>
        </p:txBody>
      </p:sp>
      <p:sp>
        <p:nvSpPr>
          <p:cNvPr id="727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18827907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E0F5BFB-944A-48B4-9A0B-990A84360478}" type="slidenum">
              <a:rPr lang="en-US"/>
              <a:pPr>
                <a:defRPr/>
              </a:pPr>
              <a:t>28</a:t>
            </a:fld>
            <a:endParaRPr lang="en-US" dirty="0"/>
          </a:p>
        </p:txBody>
      </p:sp>
      <p:sp>
        <p:nvSpPr>
          <p:cNvPr id="727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4974505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E0F5BFB-944A-48B4-9A0B-990A84360478}" type="slidenum">
              <a:rPr lang="en-US"/>
              <a:pPr>
                <a:defRPr/>
              </a:pPr>
              <a:t>29</a:t>
            </a:fld>
            <a:endParaRPr lang="en-US" dirty="0"/>
          </a:p>
        </p:txBody>
      </p:sp>
      <p:sp>
        <p:nvSpPr>
          <p:cNvPr id="727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697191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E0F5BFB-944A-48B4-9A0B-990A84360478}" type="slidenum">
              <a:rPr lang="en-US"/>
              <a:pPr>
                <a:defRPr/>
              </a:pPr>
              <a:t>30</a:t>
            </a:fld>
            <a:endParaRPr lang="en-US" dirty="0"/>
          </a:p>
        </p:txBody>
      </p:sp>
      <p:sp>
        <p:nvSpPr>
          <p:cNvPr id="727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398165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E0F5BFB-944A-48B4-9A0B-990A84360478}" type="slidenum">
              <a:rPr lang="en-US"/>
              <a:pPr>
                <a:defRPr/>
              </a:pPr>
              <a:t>5</a:t>
            </a:fld>
            <a:endParaRPr lang="en-US" dirty="0"/>
          </a:p>
        </p:txBody>
      </p:sp>
      <p:sp>
        <p:nvSpPr>
          <p:cNvPr id="727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347971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E0F5BFB-944A-48B4-9A0B-990A84360478}" type="slidenum">
              <a:rPr lang="en-US"/>
              <a:pPr>
                <a:defRPr/>
              </a:pPr>
              <a:t>6</a:t>
            </a:fld>
            <a:endParaRPr lang="en-US" dirty="0"/>
          </a:p>
        </p:txBody>
      </p:sp>
      <p:sp>
        <p:nvSpPr>
          <p:cNvPr id="727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700122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E0F5BFB-944A-48B4-9A0B-990A84360478}" type="slidenum">
              <a:rPr lang="en-US"/>
              <a:pPr>
                <a:defRPr/>
              </a:pPr>
              <a:t>7</a:t>
            </a:fld>
            <a:endParaRPr lang="en-US" dirty="0"/>
          </a:p>
        </p:txBody>
      </p:sp>
      <p:sp>
        <p:nvSpPr>
          <p:cNvPr id="727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481026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E0F5BFB-944A-48B4-9A0B-990A84360478}" type="slidenum">
              <a:rPr lang="en-US"/>
              <a:pPr>
                <a:defRPr/>
              </a:pPr>
              <a:t>8</a:t>
            </a:fld>
            <a:endParaRPr lang="en-US" dirty="0"/>
          </a:p>
        </p:txBody>
      </p:sp>
      <p:sp>
        <p:nvSpPr>
          <p:cNvPr id="727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9375893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E0F5BFB-944A-48B4-9A0B-990A84360478}" type="slidenum">
              <a:rPr lang="en-US"/>
              <a:pPr>
                <a:defRPr/>
              </a:pPr>
              <a:t>9</a:t>
            </a:fld>
            <a:endParaRPr lang="en-US" dirty="0"/>
          </a:p>
        </p:txBody>
      </p:sp>
      <p:sp>
        <p:nvSpPr>
          <p:cNvPr id="727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794461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E0F5BFB-944A-48B4-9A0B-990A84360478}" type="slidenum">
              <a:rPr lang="en-US"/>
              <a:pPr>
                <a:defRPr/>
              </a:pPr>
              <a:t>10</a:t>
            </a:fld>
            <a:endParaRPr lang="en-US" dirty="0"/>
          </a:p>
        </p:txBody>
      </p:sp>
      <p:sp>
        <p:nvSpPr>
          <p:cNvPr id="727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988093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E0F5BFB-944A-48B4-9A0B-990A84360478}" type="slidenum">
              <a:rPr lang="en-US"/>
              <a:pPr>
                <a:defRPr/>
              </a:pPr>
              <a:t>11</a:t>
            </a:fld>
            <a:endParaRPr lang="en-US" dirty="0"/>
          </a:p>
        </p:txBody>
      </p:sp>
      <p:sp>
        <p:nvSpPr>
          <p:cNvPr id="727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dirty="0" smtClean="0">
                <a:latin typeface="Arial" pitchFamily="34" charset="0"/>
              </a:rPr>
              <a:t>Without compromising</a:t>
            </a:r>
            <a:r>
              <a:rPr lang="en-US" baseline="0" dirty="0" smtClean="0">
                <a:latin typeface="Arial" pitchFamily="34" charset="0"/>
              </a:rPr>
              <a:t> CPA security. Nice blend of Practice and Theory</a:t>
            </a:r>
            <a:endParaRPr lang="en-US" dirty="0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05653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5A3359-11EB-4731-B29F-79667B0C3371}" type="datetimeFigureOut">
              <a:rPr lang="en-US"/>
              <a:pPr>
                <a:defRPr/>
              </a:pPr>
              <a:t>1/31/17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5E3215-153E-4E3A-A901-ABFB8B1CA5A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842288-C65C-42B5-B527-1BB7848FDD5A}" type="datetimeFigureOut">
              <a:rPr lang="en-US"/>
              <a:pPr>
                <a:defRPr/>
              </a:pPr>
              <a:t>1/31/17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090CF6-063B-449F-AF39-BC65D092EF0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C47061-61D3-43A3-8023-D109777AA7BE}" type="datetimeFigureOut">
              <a:rPr lang="en-US"/>
              <a:pPr>
                <a:defRPr/>
              </a:pPr>
              <a:t>1/31/17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CD7EB6-CDC5-43FD-BFD3-395C88D5C72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10B1BB-E12E-441C-BC6A-ECF78AA782C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3B0B97-7303-4917-91CF-6FCA7C9DCFC2}" type="datetimeFigureOut">
              <a:rPr lang="en-US"/>
              <a:pPr>
                <a:defRPr/>
              </a:pPr>
              <a:t>1/31/17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16BBA9-4B45-4292-A544-67C8E2D8785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60B10F-D82A-4A81-AD91-30E4EB1BEDE0}" type="datetimeFigureOut">
              <a:rPr lang="en-US"/>
              <a:pPr>
                <a:defRPr/>
              </a:pPr>
              <a:t>1/31/17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911792-1717-47F0-BD5D-A0E0C3487CE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C165E8-80A2-4B7A-AFA7-F91C3DD16707}" type="datetimeFigureOut">
              <a:rPr lang="en-US"/>
              <a:pPr>
                <a:defRPr/>
              </a:pPr>
              <a:t>1/31/17</a:t>
            </a:fld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8BA6C7-B263-4F84-83FA-F561BF0787D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17BB4E-8BF2-463D-9419-22C31739A37F}" type="datetimeFigureOut">
              <a:rPr lang="en-US"/>
              <a:pPr>
                <a:defRPr/>
              </a:pPr>
              <a:t>1/31/17</a:t>
            </a:fld>
            <a:endParaRPr lang="en-US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DE0EC0-6463-47D0-8938-6DCBECA8C9E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048503-98C4-472A-B5A7-8E4E5AAC44D1}" type="datetimeFigureOut">
              <a:rPr lang="en-US"/>
              <a:pPr>
                <a:defRPr/>
              </a:pPr>
              <a:t>1/31/17</a:t>
            </a:fld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241976-2E34-413D-BF40-6B1BB9955E6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7879E3-F661-467D-8B80-C52D0D5E8D14}" type="datetimeFigureOut">
              <a:rPr lang="en-US"/>
              <a:pPr>
                <a:defRPr/>
              </a:pPr>
              <a:t>1/31/17</a:t>
            </a:fld>
            <a:endParaRPr lang="en-US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D18862-AB8E-40C7-A972-72DB392E53C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2E40F5-4848-44A3-88FA-5ADD6BFC28F7}" type="datetimeFigureOut">
              <a:rPr lang="en-US"/>
              <a:pPr>
                <a:defRPr/>
              </a:pPr>
              <a:t>1/31/17</a:t>
            </a:fld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5334D9-8BBE-4260-AF18-FE816C34A5E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A7F7E1-3FE7-418E-AD12-51E5F0BD8E19}" type="datetimeFigureOut">
              <a:rPr lang="en-US"/>
              <a:pPr>
                <a:defRPr/>
              </a:pPr>
              <a:t>1/31/17</a:t>
            </a:fld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0D17F0-CB02-456E-9D9A-E773A8B7086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6963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+mn-lt"/>
              </a:defRPr>
            </a:lvl1pPr>
          </a:lstStyle>
          <a:p>
            <a:pPr>
              <a:defRPr/>
            </a:pPr>
            <a:fld id="{0BD5FFC5-2339-4D21-A8BE-CB89004398DE}" type="datetimeFigureOut">
              <a:rPr lang="en-US"/>
              <a:pPr>
                <a:defRPr/>
              </a:pPr>
              <a:t>1/31/17</a:t>
            </a:fld>
            <a:endParaRPr lang="en-US" dirty="0"/>
          </a:p>
        </p:txBody>
      </p:sp>
      <p:sp>
        <p:nvSpPr>
          <p:cNvPr id="6963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+mn-lt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963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n-lt"/>
              </a:defRPr>
            </a:lvl1pPr>
          </a:lstStyle>
          <a:p>
            <a:pPr>
              <a:defRPr/>
            </a:pPr>
            <a:fld id="{6ED15D35-8EA9-40A1-BB85-63C4DE870AD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5" r:id="rId1"/>
    <p:sldLayoutId id="2147483816" r:id="rId2"/>
    <p:sldLayoutId id="2147483817" r:id="rId3"/>
    <p:sldLayoutId id="2147483818" r:id="rId4"/>
    <p:sldLayoutId id="2147483819" r:id="rId5"/>
    <p:sldLayoutId id="2147483820" r:id="rId6"/>
    <p:sldLayoutId id="2147483821" r:id="rId7"/>
    <p:sldLayoutId id="2147483822" r:id="rId8"/>
    <p:sldLayoutId id="2147483823" r:id="rId9"/>
    <p:sldLayoutId id="2147483824" r:id="rId10"/>
    <p:sldLayoutId id="2147483825" r:id="rId11"/>
    <p:sldLayoutId id="2147483826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4" Type="http://schemas.openxmlformats.org/officeDocument/2006/relationships/image" Target="../media/image6.jpeg"/><Relationship Id="rId5" Type="http://schemas.openxmlformats.org/officeDocument/2006/relationships/image" Target="../media/image7.jpeg"/><Relationship Id="rId6" Type="http://schemas.openxmlformats.org/officeDocument/2006/relationships/image" Target="../media/image8.png"/><Relationship Id="rId7" Type="http://schemas.openxmlformats.org/officeDocument/2006/relationships/image" Target="../media/image5.png"/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9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15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15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4" Type="http://schemas.openxmlformats.org/officeDocument/2006/relationships/image" Target="../media/image3.jpeg"/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4" Type="http://schemas.openxmlformats.org/officeDocument/2006/relationships/image" Target="../media/image15.png"/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3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4" Type="http://schemas.openxmlformats.org/officeDocument/2006/relationships/image" Target="../media/image15.png"/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4" Type="http://schemas.openxmlformats.org/officeDocument/2006/relationships/image" Target="../media/image15.png"/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5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4" Type="http://schemas.openxmlformats.org/officeDocument/2006/relationships/image" Target="../media/image15.png"/><Relationship Id="rId5" Type="http://schemas.openxmlformats.org/officeDocument/2006/relationships/image" Target="../media/image16.png"/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6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4" Type="http://schemas.openxmlformats.org/officeDocument/2006/relationships/image" Target="../media/image3.jpeg"/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7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4" Type="http://schemas.openxmlformats.org/officeDocument/2006/relationships/image" Target="../media/image3.jpeg"/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8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4" Type="http://schemas.openxmlformats.org/officeDocument/2006/relationships/image" Target="../media/image15.png"/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9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4" Type="http://schemas.openxmlformats.org/officeDocument/2006/relationships/image" Target="../media/image15.png"/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20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2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2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23.xml"/><Relationship Id="rId3" Type="http://schemas.openxmlformats.org/officeDocument/2006/relationships/image" Target="../media/image17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image" Target="../media/image2.png"/><Relationship Id="rId5" Type="http://schemas.openxmlformats.org/officeDocument/2006/relationships/image" Target="../media/image3.jpeg"/><Relationship Id="rId6" Type="http://schemas.openxmlformats.org/officeDocument/2006/relationships/image" Target="../media/image4.png"/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image" Target="../media/image2.png"/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image" Target="../media/image2.png"/><Relationship Id="rId5" Type="http://schemas.openxmlformats.org/officeDocument/2006/relationships/image" Target="../media/image5.png"/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4" Type="http://schemas.openxmlformats.org/officeDocument/2006/relationships/image" Target="../media/image7.jpeg"/><Relationship Id="rId5" Type="http://schemas.openxmlformats.org/officeDocument/2006/relationships/image" Target="../media/image8.png"/><Relationship Id="rId6" Type="http://schemas.openxmlformats.org/officeDocument/2006/relationships/image" Target="../media/image5.png"/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4" Type="http://schemas.openxmlformats.org/officeDocument/2006/relationships/image" Target="../media/image6.jpeg"/><Relationship Id="rId5" Type="http://schemas.openxmlformats.org/officeDocument/2006/relationships/image" Target="../media/image7.jpeg"/><Relationship Id="rId6" Type="http://schemas.openxmlformats.org/officeDocument/2006/relationships/image" Target="../media/image8.png"/><Relationship Id="rId7" Type="http://schemas.openxmlformats.org/officeDocument/2006/relationships/image" Target="../media/image5.png"/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4" Type="http://schemas.openxmlformats.org/officeDocument/2006/relationships/image" Target="../media/image11.png"/><Relationship Id="rId5" Type="http://schemas.openxmlformats.org/officeDocument/2006/relationships/image" Target="../media/image12.png"/><Relationship Id="rId6" Type="http://schemas.openxmlformats.org/officeDocument/2006/relationships/image" Target="../media/image13.png"/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971600" y="332656"/>
            <a:ext cx="7772400" cy="1470025"/>
          </a:xfrm>
        </p:spPr>
        <p:txBody>
          <a:bodyPr/>
          <a:lstStyle/>
          <a:p>
            <a:r>
              <a:rPr lang="en-US" dirty="0" smtClean="0">
                <a:solidFill>
                  <a:srgbClr val="008000"/>
                </a:solidFill>
                <a:latin typeface="Chalkboard"/>
                <a:cs typeface="Comic Sans MS"/>
              </a:rPr>
              <a:t>Cryptography</a:t>
            </a:r>
            <a:endParaRPr lang="en-US" dirty="0">
              <a:solidFill>
                <a:srgbClr val="008000"/>
              </a:solidFill>
              <a:latin typeface="Chalkboard"/>
              <a:cs typeface="Comic Sans MS"/>
            </a:endParaRPr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1371600" y="2518048"/>
            <a:ext cx="6400800" cy="982960"/>
          </a:xfrm>
        </p:spPr>
        <p:txBody>
          <a:bodyPr/>
          <a:lstStyle/>
          <a:p>
            <a:r>
              <a:rPr lang="en-US" dirty="0" smtClean="0">
                <a:solidFill>
                  <a:srgbClr val="0000FF"/>
                </a:solidFill>
                <a:latin typeface="Chalkboard"/>
                <a:cs typeface="Comic Sans MS"/>
              </a:rPr>
              <a:t>Lecture </a:t>
            </a:r>
            <a:r>
              <a:rPr lang="en-US" dirty="0">
                <a:solidFill>
                  <a:srgbClr val="0000FF"/>
                </a:solidFill>
                <a:latin typeface="Chalkboard"/>
                <a:cs typeface="Comic Sans MS"/>
              </a:rPr>
              <a:t>7</a:t>
            </a:r>
            <a:endParaRPr lang="en-US" dirty="0" smtClean="0">
              <a:solidFill>
                <a:srgbClr val="0000FF"/>
              </a:solidFill>
              <a:latin typeface="Chalkboard"/>
              <a:cs typeface="Comic Sans MS"/>
            </a:endParaRPr>
          </a:p>
          <a:p>
            <a:endParaRPr lang="en-US" dirty="0">
              <a:solidFill>
                <a:srgbClr val="0000FF"/>
              </a:solidFill>
              <a:latin typeface="Chalkboard"/>
              <a:cs typeface="Comic Sans MS"/>
            </a:endParaRPr>
          </a:p>
          <a:p>
            <a:endParaRPr lang="en-US" dirty="0" smtClean="0">
              <a:solidFill>
                <a:srgbClr val="0000FF"/>
              </a:solidFill>
              <a:latin typeface="Chalkboard"/>
              <a:cs typeface="Comic Sans MS"/>
            </a:endParaRPr>
          </a:p>
          <a:p>
            <a:r>
              <a:rPr lang="en-US" dirty="0" err="1" smtClean="0">
                <a:solidFill>
                  <a:srgbClr val="0000FF"/>
                </a:solidFill>
                <a:latin typeface="Chalkboard"/>
                <a:cs typeface="Comic Sans MS"/>
              </a:rPr>
              <a:t>Arpita</a:t>
            </a:r>
            <a:r>
              <a:rPr lang="en-US" dirty="0" smtClean="0">
                <a:solidFill>
                  <a:srgbClr val="0000FF"/>
                </a:solidFill>
                <a:latin typeface="Chalkboard"/>
                <a:cs typeface="Comic Sans MS"/>
              </a:rPr>
              <a:t> </a:t>
            </a:r>
            <a:r>
              <a:rPr lang="en-US" dirty="0" err="1" smtClean="0">
                <a:solidFill>
                  <a:srgbClr val="0000FF"/>
                </a:solidFill>
                <a:latin typeface="Chalkboard"/>
                <a:cs typeface="Comic Sans MS"/>
              </a:rPr>
              <a:t>Patra</a:t>
            </a:r>
            <a:endParaRPr lang="en-US" dirty="0">
              <a:solidFill>
                <a:srgbClr val="0000FF"/>
              </a:solidFill>
              <a:latin typeface="Chalkboard"/>
              <a:cs typeface="Comic Sans MS"/>
            </a:endParaRPr>
          </a:p>
        </p:txBody>
      </p:sp>
      <p:sp>
        <p:nvSpPr>
          <p:cNvPr id="5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3275856" y="6381750"/>
            <a:ext cx="2895600" cy="476250"/>
          </a:xfrm>
        </p:spPr>
        <p:txBody>
          <a:bodyPr/>
          <a:lstStyle/>
          <a:p>
            <a:pPr>
              <a:defRPr/>
            </a:pPr>
            <a:r>
              <a:rPr lang="en-US" dirty="0"/>
              <a:t>© </a:t>
            </a:r>
            <a:r>
              <a:rPr lang="en-US" dirty="0" err="1" smtClean="0"/>
              <a:t>Arpita</a:t>
            </a:r>
            <a:r>
              <a:rPr lang="en-US" dirty="0" smtClean="0"/>
              <a:t> </a:t>
            </a:r>
            <a:r>
              <a:rPr lang="en-US" dirty="0" err="1"/>
              <a:t>Patra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09857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2"/>
          <p:cNvSpPr txBox="1">
            <a:spLocks noChangeArrowheads="1"/>
          </p:cNvSpPr>
          <p:nvPr/>
        </p:nvSpPr>
        <p:spPr>
          <a:xfrm>
            <a:off x="-108520" y="-27384"/>
            <a:ext cx="9433048" cy="648072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r>
              <a:rPr lang="en-US" sz="3200" kern="0" dirty="0" smtClean="0">
                <a:solidFill>
                  <a:srgbClr val="009900"/>
                </a:solidFill>
                <a:latin typeface="Chalkboard"/>
                <a:ea typeface="Chalkboard" charset="0"/>
                <a:cs typeface="Chalkboard" charset="0"/>
              </a:rPr>
              <a:t>Security Proof</a:t>
            </a:r>
            <a:endParaRPr lang="en-US" sz="3200" kern="0" dirty="0">
              <a:solidFill>
                <a:srgbClr val="009900"/>
              </a:solidFill>
              <a:latin typeface="Chalkboard"/>
              <a:ea typeface="Chalkboard" charset="0"/>
              <a:cs typeface="Chalkboard" charset="0"/>
            </a:endParaRPr>
          </a:p>
        </p:txBody>
      </p:sp>
      <p:sp>
        <p:nvSpPr>
          <p:cNvPr id="29698" name="AutoShape 2" descr="data:image/jpeg;base64,/9j/4AAQSkZJRgABAQAAAQABAAD/2wCEAAkGBxMSEhUUExIVFBUUFBUVFxYYFRIUFBYWFhcXFhQUFhcYHiggGBsmHhQUIjEiJSorLi4uGB8zODMsNygtLiwBCgoKDg0OGxAQGywkICYsLC0sLCwsLCwsLC4sLCwsLCwsLCwsLCwsLCwsLCwsNCwsLCwsLCwsLCwsLCwsLCwsLP/AABEIANsA5gMBEQACEQEDEQH/xAAcAAEAAgMBAQEAAAAAAAAAAAAAAwQCBQYHAQj/xABKEAABAwEEBwQGBgcGBQUAAAABAAIDEQQSITEFBkFRYXGBEyKRoQcyQlJywWKCkrGy0RQjM0SiwvBDc5PS4eIVY4Oj8Rc0NVNU/8QAGwEBAAIDAQEAAAAAAAAAAAAAAAMFAQIEBgf/xAA1EQACAQIEAwYGAgICAwEAAAAAAQIDEQQSITEFQVETYXGhsdEiMoGRwfAU4ULxFVIzYpIj/9oADAMBAAIRAxEAPwD3FAEAQBAEAQBAEAQBAEAQBAEAQBAEAQFHS+k2WeO+7EnBrRm524fM7FFWrQowc5klKnKpLLE4m2aRntBq95DdjGktYOBp63XyXmcVxOrN6PKui99y3p4WnTW133kUFha3EC6d7e6fEYqt/mVIu8ZNfVkrjF6NI3dg0xNFg79a3c40cN3fpiOdTx2GzwvHZQ0rLMuq39n5fU46uCjLWGhZj1ncD34Bd+g+84dHNAPiF2UuPUpO04tLrv7fkilgJW0ZvrHbGStvMdeGW4g7QQcQeBV3TqRqRUoO6ZxSi4uzJ1uahAEAQBAEAQBAEAQBAEAQBAEAQBAEAQBAEAQBAefabtZntDjXusJjYODTRx6uBx3Bu5eX4ric9Vx5R0+vP2+hc4Onkp35v9RlDEvP1Kh0NlpkS5szexi5kYlnLJGLkT41mMzJFBaHwP7SPPJzfZe33T8js5Eg3HD8fLDz6p7r95kdaiqsbPfkztrDa2zMbIw913iCMCDuIII6L2lOpGpFSi7plLKLi7MnW5qEAQBAEAQBACUBS/4mytO9zpgtsrNO0RPFaWuyP3j71ixspJkywZCAIAgCAIAgCAwmmaxpc9wa1oqXOIDQBmSTgAgONtGv/akt0bY57eRUdo2kNlqDQjt5MHHkCOKApS2/WN3eZY7BGPcfJI9/K81wbVAZQa8W6z//ACWi5YWY/r4CLTEPpPayrmN448kBT0c3AVzoK89q8FipuUm+rPRWskjaMoASTQAVJ2ADMqsleTsjVsu2FhcASKVxptA2V40zVhRoLkQSmW32fBdcsNoRKoUpmKpxFPK7nTB3KMzVimyRF3U+0lsz4tj29oBuc0hpPUOb9lev4LWbjKm/Ffkr8fBaT+h1yvSuCAIAgCAIAgPjhUU3oDWQaGaDVz3uGwE0HWmakdToiFUUnqynb9ZYoqsiZ2hGGBDYwdovY1PIHmqzE8So0Xlbu+78s76ODnNX2RrxrfKM4G04SOB/CuOPGU3rDz/o6Xw/pLyNxovWKGYhuMbzk11Be+FwwO3DPDJWOHxlKvpF69Hv++ByVcNUp6tadTcLqIAgCAIAgKukreyBl51TUhrWNF58jzkxjdpNDwABJIAJAGhOrjrY4SaQo5gNY7G01s7Nxm//AESc+4NgPrEDpo2BoAaAABQACgA3AIDJAYyNqCN4IQHmmiD3Gg5gBp3hzcHA8agrwWMp5JuPRs9DGWaKZeLw6Rse4do7iGkBo8TX6vFcFsqc/ovz5afU0ersbiN+G7ivUcFwXax7Wa+Hl3/16lZja+X4I7+hjHb+8GCrga48tuOzLxCteKU6UaGbRPS1jkwk5yqW1sY2hy8Pippl3BFCYqGkiZFrVKGtoe/YyO71e4EeTD4het4HTfxT+n5f4OHHy0jH6nYL0BWEUsROTi3kspmGjT2yV8Zo57hXI1NCpIq+xBKTi9WZ2K3uFauvjniFiUTMJ99zdKMnCAICG12pkTbz3Bo+87AAMSeAxWs5xhFyk7IzGLk7I57S+mu1ZciD2h3rOPdN33W41Fd+4HeqHH8Zp9lloS1fOzVl9Vud1DCSUr1FoadsA3Lyzqllc+iy3sAKrow1OriJ5KSu/wB3NKlWNNZpMq2uxUzC66tKthZqNVWe6fs/1ilXhWjeLuUtXdSrBPI9s4mdISXtJtNoAIJxaKOGIr4HgV6Th2M7eOWXzLzXUrcXh+zeaOz8jp49QYoqGzWu22YjK5aXyM6xzX2nwVkcZegGkIPXMduYNrQ2zWn7JPZSHrGEBs4NKROaXF1y76wkBjcz4g+hAwNDkcwSFhtJXZlJvRFSbWSAeqXSfC006OdRp6FcFXimFp7zv4a+hPHC1ZcjWO04TIZBBedS62/JS400qGhrTSpFSa40G4Lhnx+l/hBv7L3J1gXzZL/xm1HKNg+pI75hRf8AN1ntR9fYz/EpreXofRpS1+5H/hyD+dFxjE86XqP4tH/sZDTdoHrQtP8AiM+TlsuOTXz0n+/Qx/Dg9pksWso9uF4+EtePOh8lPT47hpaSvHxXsaSwU1s0znNKRx9q6SCTuyEudGWkPa8+u5rHUJBOJIvUJJyXHj6UMU+1w7Uuqvr42/G500JyprJU07+RWssl57eya6Sl4vp3nXSKucafC3wAAyCq48Or1YyWV38LLTl6/UnnOEFds2/6UA28T3QL1dlAK1XA8RXlLLJvol05WtyHZxWqR8szjQud67sT9EbGDgK9TU7VmpieUdv3UKAkkXOryd2b2MGRtfgHUduNMeW9eg4fgMNitIylGS5OzX0dkclevVo6tJr7e5uNDSMs8dwg1JLnOw7zjt4AAADgAvWYfCxoU1CP+yrq4ntJZpG8hlDhVpqFI1YwmnsZoZI7RA17S1wqD/XRZTad0YlFSVmVbDoqOIktqSdriDQbgtpVHIjhSjDYvLQlCAIDh9IW02iQv9gVEY2Xdr+bs+VBvXjuL411ajgn8MfN83+/kuMLR7OF3uzNkOFTtyVVVw84UlUnpm+Vc31fcvXw1JFVUpOMeW5M2FQRoSZlyIpxdI710k0G4ndzVvwnG/wJTcoZk0tt1b8anHjMO66VnZokkkDhR4od4VniOM4HGQdOopR6Oydn10bIKOEr0ZZotP8AJqJHmJ7ZG5xuDhTaBmOoJHVVuErOhWTvez3WzX+i0nHtabXX1O7tmlIomh73gBwq0YlztvdaMTmvY1a0KUc03ZFJCnKbtFHN2zWWWQ0iHZt3kB0h5D1W/wAXRUWJ4y9qK+r9iwp4FLWbKsWjnSOvyEl3vOJc/pXIcMFVT7eu71Jff2OjNCmrRRs4NHsGyvP8lJDC01vr4kMq0mXo4wMgByXVGKWyIHJvcmDVKkaXPtxbZTFzEtWrRlMhliBzAPNQThGW6JIya2KNo0ax2ynmPArknhYPVaE8a0luVmdvB+zeae6e+z7JyHwkKWnjcXhtnmXfr/YdOlV3VmZNtVmlDhPE2Jz2uBkFTFVwIvkZNO2pH1lZ4bHYPESzVIqM+rS9SCpQrQXwu6/eRRExyOBGBFa0O3HaNx2ihXlquFlRm6ct1+3+pYQkpLMivabQQO7QniaAcePJbU6OupvY22pFmJMz3VeCGsvHImri5rRsaKt8qkkL1fBqbjCUrWTtb6d/MrMe1dR+5Y0k10Dse8w+qT+E8V6GKU13lJUvTfcbXQeLC6hAccK+ZH9bFFU0dielqrmyWhKEAQFW025rMM3bh89y2UWzSU0iOySukJJwaNg37iUasItyINZ7Tcs76ZvpGNnrGjiOIbePRceNqulQlNb283ojpw8M9RI0NhslKV8NyreHcGUbVa6u+Uenj1fdyJMXjnJuFPbm/YsXrx4ZBVHGZ9pj5J/4pLyv+SfBK1BPqXoIarejQTRmc7EVrgFCCAQcCDiCoq9LLsbwlc0drf2OLjWOoFTUuYSaCp2tqRjmNtRiKrJnlaPzev8Afr479CdiG1UpWopStdlN6mo3vYlRr9Exvfg+pcA0VNa3KVYMcgMRTgVZV5Sqyve/9GkcsI6HS2OytblnvWIwUSCc3IvMClRCydgUiNGZyTNYKucGjKpIAruxUsdXZGjMW2yvqxyO+rdHi+gK640Kr/x+5C6kep9M8uyID4ngfhDlL/EqPmjXtYkT55R/Zs6SH5sCw8BUf+SMfyIrkRm2ketG8cQGvHg0k+S558PxC2s/B+9jeOJpvuPsc7X1uuBpmNo4EZg8Cq+opwdpK3idMWmro+PCjzEiKNqsoOIwKgqUlLVbk0JtGhtViLXVaS07W+yRy2cwkK20Kqul914P8MmtzibjQur8c4vG0FwFLzAzs3g+643nUHLoVfYTh+HqLOpZl02+5xV8XVh8Nref2Oxs8DY2hjGhrWigAwAV0kkrIrm23dmbmg54rJg+oAgCAIDlbc8scWgEvJ3Z13b10QjdXOOcnF2W50Vgs/Zxtbtpid5OJUMnd3OqEcsbGo1yB7KN1MGztJ5XXtHm5o6qu4jpRzdHF+aOvCK88vVNeRrbTahdAaa1xr8laUatOpDtU1l6+/Qq60ZU32bWoszqAL5ticSqmLqVFs5O3hy8j0dGm4UoxfJIvC0lowbe3ioBpwrgTzIVhRxCtuRzgRG2NfWhyzBqCOYOIUWJq6am0Imu0i7uniWgcy4AeZCqoPNO/j6HRyJjo6z3a3BWtaYhpO8tyJ5hd/bQ7DfXz++5FaWfuILCKue7e66OTRQ/xF6mw940kn4/v0NpvU2camTIWTsW2ZI0ZGyZ0n7M0b/9mBr/AHYOB+I4bgdlrhcBKos9TRdOb9jjq4hRdo7l6yWJrTepV3vHvP5XjjThkrWMI01aCsc13LVlwBZNrAhZBDLGspmkolORqlTIJIrTQB2JwIycMHDkflkVipShUjlmroQnKDvFkAtl17Y5SA55IjdkJKCpaNzwATd2gVG0N8zjsBKg80dY+nj7lrh8Qqis9yZ4Vbc7EUrVFeHFaTVyWErGrjlfE8PYbr2+BG1rhtad3zUuFxM6E80fqupJUpxqRszt9DaVbaGVHdc3B7K1LTz2g7D8wQPX4fEQrwzR/wBFLWpSpSszYKciCAIAgCAIAgILdZWyxujdk4U4jcRxBoRxC1nBTi4y2ZtGTi00cJJA+F5jkGIyPsvHvN8qjYvFY/AyoTs1pyfX+y7pVo1Y3X2LMciqJwJCcSrVSkjWxXtgqLzcHtBunzune00xHXMBbwm27S25+/iYymkntsklx2FAb10baggGpzIrlht4KzpYanTuvM3UeZcinlfhS4NpJBd9UAkdT4FafxaSd9zD7ja2VgAAAoBgFLmIWXY0zEbI/wBqaf2YwP8AzDtHwfi5ete8NwF0q1ReC/PsVuKxP+EfqbOAK7kcUTzfXn0rGCQwWJrHuYaPmd3mXtrYwDjT3jhUZHNc8pWLbDYJzWaWiOAtHpH0o81NseODWxsA4d1oWudncsFRXIrN160kP32fq8n70zs2/h0f+vqXLJ6S9JxkH9KLwPZeyJwPM3b3mmdmksDRfI63RHpiBoLVZ6b3wmor/dvOH2uikjVXM4K3DJbwd/E7DRuulgn9S1Rgn2XnsneD6V6KdTi9mV1TDVYfNFmGuroH2Ge/IwXYzIx18VErBeiLCDW9eApTHFJpOLTMYfMqsbK+pzfo+157elntLv1uUchw7T6Lvp8dvPPyuNweT44bc10/o9FUpZNVsdvKqy5hGttjNq15k0GVbJbHwSCRmYwI2Obtafz2Fd2ExMqE8y25rqYrUVVjZnolitbZY2yMNWuFRv4g7iDUHkvXQmpxUo7MopRcXZk62NQgCAIAgCAICvbbHHK27I0OGe0EHe0jFp4haTpxqRyyV0bRk4u8WclrBot1maHxuvtLrpD+6W1BoS9oOFQBlmRivO8Q4TTpx7Sne3Nb29Cyw+KlUlllY1sNsJzaW9WkHlQ18QFQyoW2Z22Zja7bdaaZnBvFxy/rgVtTw93qGilCylBuAHguxvmbmxsyjkyNmzhUWYiZnJ3iIwaVFXEYEMyoDsLshycditOF4T+RUzS+WPm+S/fycOLrdnGy3ZeYAKACgGAAwAGwBetKU879Keu5habJZ30lcKSvBxjafYB2PIzOwcThBVnbRFpgMJ2jzy29TxpcxfBDIQBAEAQBDFi3Zj/W3mFpI230PadSdYza4bsh/XRABx99uTZOeFDx5hecxuH7GV47Py7jmlDI7G5tGS4kzMTVzBTwJUbrU/SPZymJx7svq7hIB/MB4gb1ecKxFn2T57FfjqN1nX1O3V6VYQBAEAQBAEAQGEsTXNLXAOaRQggEEHMEHNGrhOxwetWjY4HsbE5wLgXFpN9rWjAUr3qk1zJ9Urz/ABLD0KVsqs39i2wdWpUvmeiNIyPGpJcd5phyAy+9VbfJHdYmYtWZL9nUEmRs2MRUVyJk+jCHNL877nY/RaSxtOFG1+sV7bhlHssNFc3q/r/R57FzzVX3aHOekHXJthjuRkG0yDuDPswcO0d8htPAFdlSeVG+Dwjry/8AVb+x4PLIXEucS5ziSSSSSSakknMkrjbuemjFRVlsYrBsEAQBAEAQBAWrOtWbI6DQGknWaZkrfZNHD3mH12/McQFy4iiqsHB/rE45o2PYXSBzQ5pqHAEHYQRUFeXs07M50a+ZTwJEV6nMGhBBB3OBq09CAVNCTjJSXISSkrM9N0ZbBNEyQYXmgkbjk4dCCOi9jSqKpBTXM89ODhJxfItLc0CAIAgCAIAgCA871ktF+0yHY0iMcmjH+IvXmeJ1M1drpoXWChlpLvNaq86zJixIwXYCueRqzDT2k/0azSzbWMN34zgz+IhZw1LtasYdX5cyOSOB0R6TXWexMgbDemjaWNkc7uXam6S3MkAgUrs6L3KrWjaxXz4XmquV/h8zhLba3zSOkleXveauccyf62ZBQNtu7LWnTjTioxWhAsG4QBDBGZdy3ykDra6GTX1WrRJCdzJYJAgCAuWcLRmyNjHko2SI9J1Jt3aWUNJxicY/q+szwBp9Vee4hTyV79dfc55xtJm0mKigEQqQydfqLaaxyR+48OHBslcPtNeeq9FwqpmouPR+pUY+FqmbqdOrQ4QgCAIAgCAIAgPK5pLznu9573facXfNePxEs1WT736noaStCK7kYqEkMgtWYLET1FKJho5L0p2+7Zo4gcZZKni2MVPm5isOE0r1XPovX9Zrb4keXL0BKFlGrdlcjvFTqKKt16jd7i8VhwRtHEVFzPj3YLXJYkeIc1axGECJ4IHOyGG/YtJSS3OqlRnPWK+pK6EjctMyOp0ZowWSIyYMUMl+ztUbN0XmhRkiOs9H89JJWV9ZjXAfCSCf4wqzicLxjLvt9/8ARFWWqZ1spVfEjI1sZN/qTJS0Ob70RPVrm0/G5XHCJfHKPciv4gvhTO3V8VQQBAEAQBAEAQHk0WQrnQeK8ZU+d+LPRx+VGa0Nj7VYsDKMrEkYPN/Sba71payuEcQ+08lx8riueF08tJy6v0/WYjuzkFZG4WUayV00RBdFynSbdkWodHyO2Acz+SidaKLCnwvET1sl4v2uTnQcxyDTwBx8wte3gyf/AIbErVWf190ifRurshcTKwtaNmFXHpsWk6qS+E6MHw2Up/8A7KyXLr9uRtpLJ7LRjsaBU4bgMVzZrasuqsYUo62S+xXm0JaDiLNOf+hN/lWv8mit5x/+l7ldOvRe0jT22yvZ67HMP0mltfFdFOpGXyu/gclSUH8SaMIGrdmqNjAxRNm6LIWpIjeamPpah9KN7fwu/kXHjlej9V++ZpW2Xj+Gdy8qpRCfFkG51P8A/dD+6k+9itOE/wDmfh+UcOP/APGvE71eiKgIAgCAIAgCAIDy20x3ZHt92R7fBxAXkMTFxrST6s9BRd6cX3EagJQgAKA8i1tmv2yc/Tu/YAb/ACr0OEjloxXd6msTULoNwgLFiiFa71rOTehNhKEU89tX++ZvrHGoGXdKJ1OgrD2jrrW33ZnY1oORe72eWJOwFQV8TSw8c1R+C5vw/bHNjcZGk8i36e52Nm1fjH7Q3zuFWs8sT1PRefr8ZrT0gsq+7+/skU88TVlzt4Gzs1mjjFI2NZ8LQ2vOmarJ1p1HeTb8SB6u7JS5R7mSN5qKHEbti2irCxodLaq2SepdEGOPtx0Y6u80wd1BVjh8fiKW0rro9V++AWmxxOltTZ4KmP8AXM3tFJAOLNv1a8grzD8SpVdJfC/L7+5NGp1Of+WB4cCrA6Y6q6N3qbAXWi+B3Y2uqdl5wuhvOhJ6LkxskqeXmyOs1ojuCqkhPkb6gHeAfFZas7GEdBqVHW0OPuxO8XObT8JVtwiPxyfccHEH8CXedwr8qggCAIAgCAIAgPPtaLPctL9zw2QdRdPmwnqvN8Up5a+bqv6LnBTzUrdDVKtOwIAEB43pRt6WR2+R58XEr0tPSKXcjMV8KKBCkB8KyYexes2ahZY0tNDp9XtGvtMgjYboABe+lbjd9NrjQgDmcguPFYiOHhmlvyXV+3UkxOL7GOWHzPy7/b+j1TR1ijgjEcbbrR1JJzc45ucdpK8lWqTrTc5u7/fIpe9m1stjc/gP62KWhgZ1n0IalaMCafR932j5Ketw5U+ZpDEOXIoStouBwsdCdyIuWVE2MC5SJAhe9SxiZNdbLLFIavjY873Ma4+YXXTlOHytr6mbIwa0AUaAAMgAAB0C31erMpWPkjw0VP8AW4DeVlK+gMYGkNAOdMeazJ3YWx2Ootn7ssnvOawcmCpPi8j6qv8AhNO1Jy6v0KrHzvNR6HUq1OAIAgCAIAgCAIDmtd7FejbKM4zR3wPoPJwb0qqzilHPSzrePpzO3A1Ms8r5nHLzhcBAAgPJbXF3nfE77yvRReiN4r4V4FGSFSJhoryRLdM0ktC3ZGFz2taKucQ0DeSaAKGTUVdndnUPiZ7Tq7optlhEYxce893vPOZ5DADgAvJ4utKvUcntyXRFfKTlJye7NxE4DErlS1NGTOtzthpyz8VL201pF2NOyjzIjaHe87xK0zTe7f3Nskehi6YnNatNmcqRG5y2UTJC+RSxgZK8kimjE2KspJyNOlfmpopLcEdx21/g0D76ra66DU+thANcSd5NfDYOiOT2FjMnrw2ncAsJNuyDdldnpWhrF2MLI9oHe4uOLz4kr2FGkqVNQXI8/Vnnm5F1SkYQBAEAQBAEAQGE8TXtLXCrXAtI3g4ELDSaszKdndHmdvsboZHRuzacD7zT6ruoz4gryeKoOjUceXLwL6hVVSCkQLmJggPM9JxXZpRukf8AiJH3q+pO8IvuRLD5UUnxqS5mxC+BbJmGjp/R3omrjaHjBlWx8XZOd0GHMncq7iNXTs1z3NJzzJL9ueiNlVI4EdiQTLTszFj72q1yCw7VZyCxiZVlQM2I3SqRQFiF0ikUTJGSt7GT4gCAIDdap6O7Wa+R3IiDwMmbB09b7KtuF4fNPtHstvH+jgx1bLHIt36HeL0BUhAEAQBAEAQBAEAQGl1n0P27A5g/WsqW7Lw2sJ47OIGyq48bhe3hZbrb2OnDV+ylrtzOC8thBwIIwII2FeXlFxdnuXaaauj6tTJwut1muWgu2SNDhzADXDyafrK3wc81O3QlpPdGlouolsWtG6PfO8MZzc7Y0bz8htUdWrGnHMyObynoljszYmNjYKNYAB+Z4nPqqWc3OTk+ZAlYnDlpYyfQ9YymDLtFjKD52iZQfC9ZymTElZsAgCAIAgJbJZnyvbGwVc7wA2uduA/IZkKehQlWmoR/0R1aqpxzM9H0bYWwRtjbk0Yna4nFzjxJXq6VONOChHZFDObnJyZaUhoEAQBAEAQBAEAQBAEBzOs2r9+s0I7/ALbPfptH06eKrMdgVV+OHzev9nbhcV2fwy29DjJKlpu4GhA2UO47sV561pWkW97rQpaT0ey0xgEkbWu2tOWI8iFJSqyoyujKfNGgh1QfXvytu/RBLj44DzXa8dG2iJHVfQ6HR9njibchbhXvOrmdpLvaPAZcFxVJSm802RXuXlCZCAIAgCAIAgCAIAgM4IXPcGMbec7IDzJ3AbSpaVKVWShBamlSpGEc0jvtA6GbZmZ3pHUvu+5rdzR/qvUYXCxoQst+bKSvXdWV3sbVdJAEAQBAEAQBAEAQBAEAQBAaPT2rrZ6vZRku/wBl/B4G36Qx55LixeBhXV9pdfc6aGJlS03RwtssD4nlrw6N+eyjvpNqC13MY7156tRqUXlqL98S3p1IVFeLIuwB9Yl3M4eAoD4KHN00JLE7WblgAsO5LC5isGQgCAks8BeaDqdgW0YtmspKJdkhDRQf+VJKKREpNu5QkbQqImRisGQgLejNGS2g0jGANC8+o3hX2jwHWi7MNgqld6aLqc9bEQpb79Du9D6Ijs7aNxcfWefWd+Q4D/VejoYeFCOWP+ynq1pVXeRsFORBAEAQBAEAQBAEAQBAEAQBAEBBbLHHK27IwObuOw7wcweIWs4RmrSV0bRk4u6Zy2kdUXDGB14e480cPhft5HxVPX4SnrSf0fuWFLH8pr6nO2qB8RpI10Z2XhQH4Tk7oSqmrh6lJ/Greh3wqwn8rPjZCFFc3aJBKDmAVnN1NcvQyDWHYR1WfhHxGbY49xPVZWU1bkT/AKQAKDALbP0Ncje5XlnqtHI3USrI5aG6J7DYJZv2UZcPeyZ9o4HpUrqo4OtV+VadXoiGpiKdPdnTaM1RaMZ3Xz7jahnU5u8hwKuMPwunDWp8T8ivq46UtIaep00UYaA1oDQBQAAAAbgBkrNK2iOFu5ksgIAgCAIAgCAIAgCAIAgCAIAgCAIAgMXsBFCAQcwRUHogNTadWLM/KO4foEsH2R3fJclTA0Kmrj9tPQ6IYqrHZmsm1MHsTkfGxr/wlq5J8Ipv5ZNeZ0R4hPmkVX6oTDKSM8w9v5qB8Hlyn5f2SLiC5xMBqnafei+3J/kWP+Hn/wBkZ/5CHRkrNT5jnMxvJrn/ADatlwd85+X9mr4guUfMuQams9uZ7uDQ1g86nzXRDhNFfM2yKWPqPZJG0smr9mjxEQJG19XkcRerTouynhaNP5Yo5516k92bNdBCEAQBAEAQBAEAQBAEAQBAEAQBAEAQBAEAQBAEAQBAEAQBAEAQBAEAQBAEAQBAEAQBAEAQBAEAQBAEAQBAEAQBAEAQBAEAQBAEAQBAEAQBAEAQBAEAQBAEAQBAEAQBAYueBmQEBE+1sGbh5n7kBC/SkY2k9CgK79PRjY/wH5oCvJrMwew/+H80BXk1uaP7J32ggK79dgP7A/bH+VAQP19A/dz/AIn+1AQu9IgH7t/3P9qAid6SwP3Y/wCKP8qAwPpRYM7M/pI0/JAfP/VeAZ2eboYz95CAzb6WrHtitA+rEf50BNH6V9HH1nSs5xOP4KoC3Z/Sbop+H6WG/HHPGPF7APNAbexa1WGbCK22Z53NmiLvCtUBt2uByxQH1AEAQBAEAQBAEAQBAEBFKCgKMwQFKVAU5UBTlQFKVAU5UBTlQFOVAUpUBTlQFKVAU5UBTlQFOVAUpigKogMhoxhkJyDWl58ACgOm1b1W03eBskNrgxzLn2Zm+tHlt4cgUB+itULPbI7KxtulZNaBW89goKeyDgA4jeAPmQN0gCAIAgCAIAgCAIAgCAIDB0TTm0HoEBE6xRnNg8KICCTRMJ9jzcPmgNZatFxDJn8TvzQGotdhjGTfN35oDTWiFu7zKA1loYEBRc1AYGBp2eZQFuyaLid6zK/WePuKA3Fm1VsjqVir/wBSUfc5AdDY/R7o4gE2ap4y2g+V9AXo9Q9Gj9ziPxAv/ESgL9m1asUfqWOzt5QxD5IDZxxhoo0ADgAEBkgCAIAgCA/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>
              <a:latin typeface="Chalkboard"/>
              <a:ea typeface="Chalkboard" charset="0"/>
              <a:cs typeface="Chalkboard" charset="0"/>
            </a:endParaRPr>
          </a:p>
        </p:txBody>
      </p:sp>
      <p:sp>
        <p:nvSpPr>
          <p:cNvPr id="42" name="Text Box 7"/>
          <p:cNvSpPr txBox="1">
            <a:spLocks noChangeArrowheads="1"/>
          </p:cNvSpPr>
          <p:nvPr/>
        </p:nvSpPr>
        <p:spPr bwMode="auto">
          <a:xfrm>
            <a:off x="179512" y="550616"/>
            <a:ext cx="8136904" cy="379591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 smtClean="0">
                <a:latin typeface="Chalkboard"/>
              </a:rPr>
              <a:t>Theorem. If </a:t>
            </a:r>
            <a:r>
              <a:rPr lang="en-US" dirty="0" err="1" smtClean="0">
                <a:latin typeface="Chalkboard"/>
              </a:rPr>
              <a:t>F</a:t>
            </a:r>
            <a:r>
              <a:rPr lang="en-US" baseline="-25000" dirty="0" err="1" smtClean="0">
                <a:latin typeface="Chalkboard"/>
              </a:rPr>
              <a:t>k</a:t>
            </a:r>
            <a:r>
              <a:rPr lang="en-US" dirty="0" smtClean="0">
                <a:latin typeface="Chalkboard"/>
              </a:rPr>
              <a:t>:</a:t>
            </a:r>
            <a:r>
              <a:rPr lang="en-US" baseline="-25000" dirty="0" smtClean="0">
                <a:latin typeface="Chalkboard"/>
              </a:rPr>
              <a:t> </a:t>
            </a:r>
            <a:r>
              <a:rPr lang="en-US" dirty="0" smtClean="0">
                <a:latin typeface="Chalkboard"/>
              </a:rPr>
              <a:t>is a PRF, then </a:t>
            </a:r>
            <a:r>
              <a:rPr lang="en-US" dirty="0" smtClean="0">
                <a:latin typeface="Chalkboard"/>
                <a:sym typeface="Symbol"/>
              </a:rPr>
              <a:t> is a CPA-secure scheme.</a:t>
            </a:r>
            <a:endParaRPr lang="en-US" sz="2800" baseline="30000" dirty="0" smtClean="0">
              <a:solidFill>
                <a:srgbClr val="0000FF"/>
              </a:solidFill>
              <a:latin typeface="Chalkboard"/>
            </a:endParaRPr>
          </a:p>
        </p:txBody>
      </p:sp>
      <p:sp>
        <p:nvSpPr>
          <p:cNvPr id="43" name="Text Box 7"/>
          <p:cNvSpPr txBox="1">
            <a:spLocks noChangeArrowheads="1"/>
          </p:cNvSpPr>
          <p:nvPr/>
        </p:nvSpPr>
        <p:spPr bwMode="auto">
          <a:xfrm>
            <a:off x="179512" y="980728"/>
            <a:ext cx="3168352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>
                <a:latin typeface="Chalkboard"/>
              </a:rPr>
              <a:t>Proof: Assume </a:t>
            </a:r>
            <a:r>
              <a:rPr lang="en-US" sz="1600" dirty="0" smtClean="0">
                <a:latin typeface="Chalkboard"/>
                <a:sym typeface="Symbol"/>
              </a:rPr>
              <a:t> is not secure</a:t>
            </a:r>
            <a:endParaRPr lang="en-US" sz="1600" baseline="30000" dirty="0" smtClean="0">
              <a:latin typeface="Chalkboard"/>
            </a:endParaRPr>
          </a:p>
        </p:txBody>
      </p:sp>
      <p:grpSp>
        <p:nvGrpSpPr>
          <p:cNvPr id="45" name="Group 44"/>
          <p:cNvGrpSpPr/>
          <p:nvPr/>
        </p:nvGrpSpPr>
        <p:grpSpPr>
          <a:xfrm>
            <a:off x="179512" y="1370966"/>
            <a:ext cx="5040560" cy="977914"/>
            <a:chOff x="4355976" y="3284984"/>
            <a:chExt cx="5040560" cy="977914"/>
          </a:xfrm>
        </p:grpSpPr>
        <p:sp>
          <p:nvSpPr>
            <p:cNvPr id="56" name="Text Box 7"/>
            <p:cNvSpPr txBox="1">
              <a:spLocks noChangeArrowheads="1"/>
            </p:cNvSpPr>
            <p:nvPr/>
          </p:nvSpPr>
          <p:spPr bwMode="auto">
            <a:xfrm>
              <a:off x="4355976" y="3450486"/>
              <a:ext cx="3168352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600" dirty="0" smtClean="0">
                  <a:latin typeface="Chalkboard"/>
                </a:rPr>
                <a:t>A, p(n): </a:t>
              </a:r>
              <a:endParaRPr lang="en-US" sz="1600" baseline="30000" dirty="0" smtClean="0">
                <a:latin typeface="Chalkboard"/>
              </a:endParaRPr>
            </a:p>
          </p:txBody>
        </p:sp>
        <p:grpSp>
          <p:nvGrpSpPr>
            <p:cNvPr id="57" name="Group 56"/>
            <p:cNvGrpSpPr/>
            <p:nvPr/>
          </p:nvGrpSpPr>
          <p:grpSpPr>
            <a:xfrm>
              <a:off x="5372472" y="3284984"/>
              <a:ext cx="4024064" cy="977914"/>
              <a:chOff x="5588496" y="5013176"/>
              <a:chExt cx="4024064" cy="977914"/>
            </a:xfrm>
          </p:grpSpPr>
          <p:sp>
            <p:nvSpPr>
              <p:cNvPr id="58" name="Text Box 7"/>
              <p:cNvSpPr txBox="1">
                <a:spLocks noChangeArrowheads="1"/>
              </p:cNvSpPr>
              <p:nvPr/>
            </p:nvSpPr>
            <p:spPr bwMode="auto">
              <a:xfrm>
                <a:off x="8028384" y="5221649"/>
                <a:ext cx="1584176" cy="76944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marL="457200" indent="-457200">
                  <a:spcBef>
                    <a:spcPct val="50000"/>
                  </a:spcBef>
                </a:pPr>
                <a:r>
                  <a:rPr lang="en-US" sz="2000" dirty="0" smtClean="0">
                    <a:latin typeface="Chalkboard"/>
                    <a:sym typeface="Symbol"/>
                  </a:rPr>
                  <a:t>½</a:t>
                </a:r>
                <a:r>
                  <a:rPr lang="en-US" sz="1600" dirty="0" smtClean="0">
                    <a:latin typeface="Chalkboard"/>
                    <a:sym typeface="Symbol"/>
                  </a:rPr>
                  <a:t> + 1/p(n)</a:t>
                </a:r>
              </a:p>
              <a:p>
                <a:pPr marL="457200" indent="-457200">
                  <a:spcBef>
                    <a:spcPct val="50000"/>
                  </a:spcBef>
                </a:pPr>
                <a:endParaRPr lang="en-US" sz="1600" dirty="0" smtClean="0">
                  <a:solidFill>
                    <a:srgbClr val="0000FF"/>
                  </a:solidFill>
                  <a:latin typeface="Chalkboard"/>
                </a:endParaRPr>
              </a:p>
            </p:txBody>
          </p:sp>
          <p:grpSp>
            <p:nvGrpSpPr>
              <p:cNvPr id="59" name="Group 83"/>
              <p:cNvGrpSpPr/>
              <p:nvPr/>
            </p:nvGrpSpPr>
            <p:grpSpPr>
              <a:xfrm>
                <a:off x="5588496" y="5013176"/>
                <a:ext cx="2799928" cy="792088"/>
                <a:chOff x="5588496" y="5013176"/>
                <a:chExt cx="2799928" cy="792088"/>
              </a:xfrm>
            </p:grpSpPr>
            <p:grpSp>
              <p:nvGrpSpPr>
                <p:cNvPr id="61" name="Group 81"/>
                <p:cNvGrpSpPr/>
                <p:nvPr/>
              </p:nvGrpSpPr>
              <p:grpSpPr>
                <a:xfrm>
                  <a:off x="5588496" y="5013176"/>
                  <a:ext cx="2143472" cy="792088"/>
                  <a:chOff x="5588496" y="4869160"/>
                  <a:chExt cx="2143472" cy="792088"/>
                </a:xfrm>
              </p:grpSpPr>
              <p:sp>
                <p:nvSpPr>
                  <p:cNvPr id="63" name="Text Box 7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5588496" y="5055567"/>
                    <a:ext cx="567680" cy="338554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square">
                    <a:spAutoFit/>
                  </a:bodyPr>
                  <a:lstStyle/>
                  <a:p>
                    <a:pPr marL="457200" indent="-457200">
                      <a:spcBef>
                        <a:spcPct val="50000"/>
                      </a:spcBef>
                    </a:pPr>
                    <a:r>
                      <a:rPr lang="en-US" sz="1600" dirty="0" smtClean="0">
                        <a:latin typeface="Chalkboard"/>
                        <a:sym typeface="Symbol"/>
                      </a:rPr>
                      <a:t>Pr</a:t>
                    </a:r>
                    <a:endParaRPr lang="en-US" sz="1600" dirty="0" smtClean="0">
                      <a:solidFill>
                        <a:srgbClr val="0000FF"/>
                      </a:solidFill>
                      <a:latin typeface="Chalkboard"/>
                    </a:endParaRPr>
                  </a:p>
                </p:txBody>
              </p:sp>
              <p:grpSp>
                <p:nvGrpSpPr>
                  <p:cNvPr id="64" name="Group 80"/>
                  <p:cNvGrpSpPr/>
                  <p:nvPr/>
                </p:nvGrpSpPr>
                <p:grpSpPr>
                  <a:xfrm>
                    <a:off x="5940152" y="4869160"/>
                    <a:ext cx="1791816" cy="792088"/>
                    <a:chOff x="5940152" y="4869160"/>
                    <a:chExt cx="1791816" cy="792088"/>
                  </a:xfrm>
                </p:grpSpPr>
                <p:grpSp>
                  <p:nvGrpSpPr>
                    <p:cNvPr id="65" name="Group 54"/>
                    <p:cNvGrpSpPr/>
                    <p:nvPr/>
                  </p:nvGrpSpPr>
                  <p:grpSpPr>
                    <a:xfrm>
                      <a:off x="5948536" y="4869160"/>
                      <a:ext cx="1503784" cy="792088"/>
                      <a:chOff x="700336" y="5013176"/>
                      <a:chExt cx="1503784" cy="792088"/>
                    </a:xfrm>
                  </p:grpSpPr>
                  <p:sp>
                    <p:nvSpPr>
                      <p:cNvPr id="68" name="Text Box 7"/>
                      <p:cNvSpPr txBox="1">
                        <a:spLocks noChangeArrowheads="1"/>
                      </p:cNvSpPr>
                      <p:nvPr/>
                    </p:nvSpPr>
                    <p:spPr bwMode="auto">
                      <a:xfrm>
                        <a:off x="700336" y="5229200"/>
                        <a:ext cx="1503784" cy="338554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  <a:miter lim="800000"/>
                        <a:headEnd/>
                        <a:tailEnd/>
                      </a:ln>
                    </p:spPr>
                    <p:txBody>
                      <a:bodyPr wrap="square">
                        <a:spAutoFit/>
                      </a:bodyPr>
                      <a:lstStyle/>
                      <a:p>
                        <a:pPr marL="457200" indent="-457200">
                          <a:spcBef>
                            <a:spcPct val="50000"/>
                          </a:spcBef>
                        </a:pPr>
                        <a:r>
                          <a:rPr lang="en-US" sz="1600" dirty="0" err="1" smtClean="0">
                            <a:latin typeface="Chalkboard"/>
                          </a:rPr>
                          <a:t>PrivK</a:t>
                        </a:r>
                        <a:r>
                          <a:rPr lang="en-US" sz="1600" dirty="0" smtClean="0">
                            <a:latin typeface="Chalkboard"/>
                          </a:rPr>
                          <a:t>     (n)</a:t>
                        </a:r>
                        <a:endParaRPr lang="en-US" sz="1600" dirty="0" smtClean="0">
                          <a:solidFill>
                            <a:srgbClr val="0000FF"/>
                          </a:solidFill>
                          <a:latin typeface="Chalkboard"/>
                        </a:endParaRPr>
                      </a:p>
                    </p:txBody>
                  </p:sp>
                  <p:sp>
                    <p:nvSpPr>
                      <p:cNvPr id="69" name="Text Box 7"/>
                      <p:cNvSpPr txBox="1">
                        <a:spLocks noChangeArrowheads="1"/>
                      </p:cNvSpPr>
                      <p:nvPr/>
                    </p:nvSpPr>
                    <p:spPr bwMode="auto">
                      <a:xfrm>
                        <a:off x="1051992" y="5466710"/>
                        <a:ext cx="639688" cy="338554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  <a:miter lim="800000"/>
                        <a:headEnd/>
                        <a:tailEnd/>
                      </a:ln>
                    </p:spPr>
                    <p:txBody>
                      <a:bodyPr wrap="square">
                        <a:spAutoFit/>
                      </a:bodyPr>
                      <a:lstStyle/>
                      <a:p>
                        <a:pPr marL="457200" indent="-457200">
                          <a:spcBef>
                            <a:spcPct val="50000"/>
                          </a:spcBef>
                        </a:pPr>
                        <a:r>
                          <a:rPr lang="en-US" sz="1600" dirty="0" smtClean="0">
                            <a:latin typeface="Chalkboard"/>
                          </a:rPr>
                          <a:t>A, </a:t>
                        </a:r>
                        <a:r>
                          <a:rPr lang="en-US" sz="1600" dirty="0" smtClean="0">
                            <a:latin typeface="Chalkboard"/>
                            <a:sym typeface="Symbol"/>
                          </a:rPr>
                          <a:t></a:t>
                        </a:r>
                        <a:endParaRPr lang="en-US" sz="1600" dirty="0" smtClean="0">
                          <a:solidFill>
                            <a:srgbClr val="0000FF"/>
                          </a:solidFill>
                          <a:latin typeface="Chalkboard"/>
                        </a:endParaRPr>
                      </a:p>
                    </p:txBody>
                  </p:sp>
                  <p:sp>
                    <p:nvSpPr>
                      <p:cNvPr id="70" name="Text Box 7"/>
                      <p:cNvSpPr txBox="1">
                        <a:spLocks noChangeArrowheads="1"/>
                      </p:cNvSpPr>
                      <p:nvPr/>
                    </p:nvSpPr>
                    <p:spPr bwMode="auto">
                      <a:xfrm>
                        <a:off x="1124000" y="5013176"/>
                        <a:ext cx="1008112" cy="338554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  <a:miter lim="800000"/>
                        <a:headEnd/>
                        <a:tailEnd/>
                      </a:ln>
                    </p:spPr>
                    <p:txBody>
                      <a:bodyPr wrap="square">
                        <a:spAutoFit/>
                      </a:bodyPr>
                      <a:lstStyle/>
                      <a:p>
                        <a:pPr marL="457200" indent="-457200">
                          <a:spcBef>
                            <a:spcPct val="50000"/>
                          </a:spcBef>
                        </a:pPr>
                        <a:r>
                          <a:rPr lang="en-US" sz="1600" dirty="0" err="1" smtClean="0">
                            <a:latin typeface="Chalkboard"/>
                          </a:rPr>
                          <a:t>cpa</a:t>
                        </a:r>
                        <a:endParaRPr lang="en-US" sz="1600" dirty="0" smtClean="0">
                          <a:solidFill>
                            <a:srgbClr val="0000FF"/>
                          </a:solidFill>
                          <a:latin typeface="Chalkboard"/>
                        </a:endParaRPr>
                      </a:p>
                    </p:txBody>
                  </p:sp>
                </p:grpSp>
                <p:sp>
                  <p:nvSpPr>
                    <p:cNvPr id="66" name="Text Box 7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7164288" y="5085184"/>
                      <a:ext cx="567680" cy="338554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wrap="square">
                      <a:spAutoFit/>
                    </a:bodyPr>
                    <a:lstStyle/>
                    <a:p>
                      <a:pPr marL="457200" indent="-457200">
                        <a:spcBef>
                          <a:spcPct val="50000"/>
                        </a:spcBef>
                      </a:pPr>
                      <a:r>
                        <a:rPr lang="en-US" sz="1600" dirty="0" smtClean="0">
                          <a:latin typeface="Chalkboard"/>
                          <a:sym typeface="Symbol"/>
                        </a:rPr>
                        <a:t>= 1</a:t>
                      </a:r>
                      <a:endParaRPr lang="en-US" sz="1600" dirty="0" smtClean="0">
                        <a:solidFill>
                          <a:srgbClr val="0000FF"/>
                        </a:solidFill>
                        <a:latin typeface="Chalkboard"/>
                      </a:endParaRPr>
                    </a:p>
                  </p:txBody>
                </p:sp>
                <p:sp>
                  <p:nvSpPr>
                    <p:cNvPr id="67" name="Double Bracket 66"/>
                    <p:cNvSpPr/>
                    <p:nvPr/>
                  </p:nvSpPr>
                  <p:spPr>
                    <a:xfrm>
                      <a:off x="5940152" y="4869160"/>
                      <a:ext cx="1728192" cy="792088"/>
                    </a:xfrm>
                    <a:prstGeom prst="bracketPair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IN">
                        <a:latin typeface="Chalkboard"/>
                      </a:endParaRPr>
                    </a:p>
                  </p:txBody>
                </p:sp>
              </p:grpSp>
            </p:grpSp>
            <p:sp>
              <p:nvSpPr>
                <p:cNvPr id="62" name="Text Box 7"/>
                <p:cNvSpPr txBox="1">
                  <a:spLocks noChangeArrowheads="1"/>
                </p:cNvSpPr>
                <p:nvPr/>
              </p:nvSpPr>
              <p:spPr bwMode="auto">
                <a:xfrm>
                  <a:off x="7820744" y="5261138"/>
                  <a:ext cx="567680" cy="338554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square">
                  <a:spAutoFit/>
                </a:bodyPr>
                <a:lstStyle/>
                <a:p>
                  <a:pPr marL="457200" indent="-457200">
                    <a:spcBef>
                      <a:spcPct val="50000"/>
                    </a:spcBef>
                  </a:pPr>
                  <a:r>
                    <a:rPr lang="en-US" sz="1600" dirty="0">
                      <a:latin typeface="Chalkboard"/>
                      <a:sym typeface="Symbol"/>
                    </a:rPr>
                    <a:t>&gt;</a:t>
                  </a:r>
                  <a:endParaRPr lang="en-US" sz="1600" dirty="0" smtClean="0">
                    <a:solidFill>
                      <a:srgbClr val="0000FF"/>
                    </a:solidFill>
                    <a:latin typeface="Chalkboard"/>
                  </a:endParaRPr>
                </a:p>
              </p:txBody>
            </p:sp>
          </p:grpSp>
        </p:grpSp>
      </p:grpSp>
      <p:sp>
        <p:nvSpPr>
          <p:cNvPr id="110" name="Text Box 7"/>
          <p:cNvSpPr txBox="1">
            <a:spLocks noChangeArrowheads="1"/>
          </p:cNvSpPr>
          <p:nvPr/>
        </p:nvSpPr>
        <p:spPr bwMode="auto">
          <a:xfrm>
            <a:off x="2411760" y="2154342"/>
            <a:ext cx="1656184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smtClean="0">
                <a:solidFill>
                  <a:srgbClr val="FF0000"/>
                </a:solidFill>
                <a:latin typeface="Chalkboard"/>
              </a:rPr>
              <a:t>Pr [D   () = 1]</a:t>
            </a:r>
          </a:p>
        </p:txBody>
      </p:sp>
      <p:sp>
        <p:nvSpPr>
          <p:cNvPr id="111" name="Rectangle 110"/>
          <p:cNvSpPr/>
          <p:nvPr/>
        </p:nvSpPr>
        <p:spPr>
          <a:xfrm>
            <a:off x="2051720" y="2073042"/>
            <a:ext cx="31931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latin typeface="Chalkboard"/>
              </a:rPr>
              <a:t>=</a:t>
            </a:r>
            <a:endParaRPr lang="en-US" dirty="0">
              <a:latin typeface="Chalkboard"/>
            </a:endParaRPr>
          </a:p>
        </p:txBody>
      </p:sp>
      <p:sp>
        <p:nvSpPr>
          <p:cNvPr id="112" name="Text Box 7"/>
          <p:cNvSpPr txBox="1">
            <a:spLocks noChangeArrowheads="1"/>
          </p:cNvSpPr>
          <p:nvPr/>
        </p:nvSpPr>
        <p:spPr bwMode="auto">
          <a:xfrm>
            <a:off x="2924200" y="2041103"/>
            <a:ext cx="639688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400" dirty="0" err="1" smtClean="0">
                <a:solidFill>
                  <a:srgbClr val="FF0000"/>
                </a:solidFill>
                <a:latin typeface="Chalkboard"/>
              </a:rPr>
              <a:t>F</a:t>
            </a:r>
            <a:r>
              <a:rPr lang="en-US" sz="1400" baseline="-25000" dirty="0" err="1" smtClean="0">
                <a:solidFill>
                  <a:srgbClr val="FF0000"/>
                </a:solidFill>
                <a:latin typeface="Chalkboard"/>
              </a:rPr>
              <a:t>k</a:t>
            </a:r>
            <a:endParaRPr lang="en-US" sz="1400" dirty="0" smtClean="0">
              <a:solidFill>
                <a:srgbClr val="FF0000"/>
              </a:solidFill>
              <a:latin typeface="Chalkboard"/>
            </a:endParaRPr>
          </a:p>
        </p:txBody>
      </p:sp>
      <p:grpSp>
        <p:nvGrpSpPr>
          <p:cNvPr id="113" name="Group 112"/>
          <p:cNvGrpSpPr/>
          <p:nvPr/>
        </p:nvGrpSpPr>
        <p:grpSpPr>
          <a:xfrm>
            <a:off x="5444480" y="1412776"/>
            <a:ext cx="2143472" cy="792088"/>
            <a:chOff x="5364088" y="4107270"/>
            <a:chExt cx="2143472" cy="792088"/>
          </a:xfrm>
        </p:grpSpPr>
        <p:grpSp>
          <p:nvGrpSpPr>
            <p:cNvPr id="118" name="Group 81"/>
            <p:cNvGrpSpPr/>
            <p:nvPr/>
          </p:nvGrpSpPr>
          <p:grpSpPr>
            <a:xfrm>
              <a:off x="5364088" y="4107270"/>
              <a:ext cx="2143472" cy="792088"/>
              <a:chOff x="5588496" y="4869160"/>
              <a:chExt cx="2143472" cy="792088"/>
            </a:xfrm>
          </p:grpSpPr>
          <p:sp>
            <p:nvSpPr>
              <p:cNvPr id="120" name="Text Box 7"/>
              <p:cNvSpPr txBox="1">
                <a:spLocks noChangeArrowheads="1"/>
              </p:cNvSpPr>
              <p:nvPr/>
            </p:nvSpPr>
            <p:spPr bwMode="auto">
              <a:xfrm>
                <a:off x="5588496" y="5055567"/>
                <a:ext cx="567680" cy="33855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marL="457200" indent="-457200">
                  <a:spcBef>
                    <a:spcPct val="50000"/>
                  </a:spcBef>
                </a:pPr>
                <a:r>
                  <a:rPr lang="en-US" sz="1600" dirty="0" smtClean="0">
                    <a:latin typeface="Chalkboard"/>
                    <a:sym typeface="Symbol"/>
                  </a:rPr>
                  <a:t>Pr</a:t>
                </a:r>
                <a:endParaRPr lang="en-US" sz="1600" dirty="0" smtClean="0">
                  <a:solidFill>
                    <a:srgbClr val="0000FF"/>
                  </a:solidFill>
                  <a:latin typeface="Chalkboard"/>
                </a:endParaRPr>
              </a:p>
            </p:txBody>
          </p:sp>
          <p:grpSp>
            <p:nvGrpSpPr>
              <p:cNvPr id="121" name="Group 80"/>
              <p:cNvGrpSpPr/>
              <p:nvPr/>
            </p:nvGrpSpPr>
            <p:grpSpPr>
              <a:xfrm>
                <a:off x="5940152" y="4869160"/>
                <a:ext cx="1791816" cy="792088"/>
                <a:chOff x="5940152" y="4869160"/>
                <a:chExt cx="1791816" cy="792088"/>
              </a:xfrm>
            </p:grpSpPr>
            <p:grpSp>
              <p:nvGrpSpPr>
                <p:cNvPr id="122" name="Group 54"/>
                <p:cNvGrpSpPr/>
                <p:nvPr/>
              </p:nvGrpSpPr>
              <p:grpSpPr>
                <a:xfrm>
                  <a:off x="5948536" y="4869160"/>
                  <a:ext cx="1503784" cy="792088"/>
                  <a:chOff x="700336" y="5013176"/>
                  <a:chExt cx="1503784" cy="792088"/>
                </a:xfrm>
              </p:grpSpPr>
              <p:sp>
                <p:nvSpPr>
                  <p:cNvPr id="125" name="Text Box 7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700336" y="5229200"/>
                    <a:ext cx="1503784" cy="338554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square">
                    <a:spAutoFit/>
                  </a:bodyPr>
                  <a:lstStyle/>
                  <a:p>
                    <a:pPr marL="457200" indent="-457200">
                      <a:spcBef>
                        <a:spcPct val="50000"/>
                      </a:spcBef>
                    </a:pPr>
                    <a:r>
                      <a:rPr lang="en-US" sz="1600" dirty="0" err="1" smtClean="0">
                        <a:latin typeface="Chalkboard"/>
                      </a:rPr>
                      <a:t>PrivK</a:t>
                    </a:r>
                    <a:r>
                      <a:rPr lang="en-US" sz="1600" dirty="0" smtClean="0">
                        <a:latin typeface="Chalkboard"/>
                      </a:rPr>
                      <a:t>     (n)</a:t>
                    </a:r>
                    <a:endParaRPr lang="en-US" sz="1600" dirty="0" smtClean="0">
                      <a:solidFill>
                        <a:srgbClr val="0000FF"/>
                      </a:solidFill>
                      <a:latin typeface="Chalkboard"/>
                    </a:endParaRPr>
                  </a:p>
                </p:txBody>
              </p:sp>
              <p:sp>
                <p:nvSpPr>
                  <p:cNvPr id="126" name="Text Box 7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051992" y="5466710"/>
                    <a:ext cx="639688" cy="338554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square">
                    <a:spAutoFit/>
                  </a:bodyPr>
                  <a:lstStyle/>
                  <a:p>
                    <a:pPr marL="457200" indent="-457200">
                      <a:spcBef>
                        <a:spcPct val="50000"/>
                      </a:spcBef>
                    </a:pPr>
                    <a:r>
                      <a:rPr lang="en-US" sz="1600" dirty="0" smtClean="0">
                        <a:latin typeface="Chalkboard"/>
                      </a:rPr>
                      <a:t>A, </a:t>
                    </a:r>
                    <a:r>
                      <a:rPr lang="en-US" sz="1600" dirty="0" smtClean="0">
                        <a:latin typeface="Chalkboard"/>
                        <a:sym typeface="Symbol"/>
                      </a:rPr>
                      <a:t></a:t>
                    </a:r>
                    <a:endParaRPr lang="en-US" sz="1600" dirty="0" smtClean="0">
                      <a:solidFill>
                        <a:srgbClr val="0000FF"/>
                      </a:solidFill>
                      <a:latin typeface="Chalkboard"/>
                    </a:endParaRPr>
                  </a:p>
                </p:txBody>
              </p:sp>
              <p:sp>
                <p:nvSpPr>
                  <p:cNvPr id="127" name="Text Box 7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124000" y="5013176"/>
                    <a:ext cx="1008112" cy="338554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square">
                    <a:spAutoFit/>
                  </a:bodyPr>
                  <a:lstStyle/>
                  <a:p>
                    <a:pPr marL="457200" indent="-457200">
                      <a:spcBef>
                        <a:spcPct val="50000"/>
                      </a:spcBef>
                    </a:pPr>
                    <a:r>
                      <a:rPr lang="en-US" sz="1600" dirty="0" err="1" smtClean="0">
                        <a:latin typeface="Chalkboard"/>
                      </a:rPr>
                      <a:t>cpa</a:t>
                    </a:r>
                    <a:endParaRPr lang="en-US" sz="1600" dirty="0" smtClean="0">
                      <a:solidFill>
                        <a:srgbClr val="0000FF"/>
                      </a:solidFill>
                      <a:latin typeface="Chalkboard"/>
                    </a:endParaRPr>
                  </a:p>
                </p:txBody>
              </p:sp>
            </p:grpSp>
            <p:sp>
              <p:nvSpPr>
                <p:cNvPr id="123" name="Text Box 7"/>
                <p:cNvSpPr txBox="1">
                  <a:spLocks noChangeArrowheads="1"/>
                </p:cNvSpPr>
                <p:nvPr/>
              </p:nvSpPr>
              <p:spPr bwMode="auto">
                <a:xfrm>
                  <a:off x="7164288" y="5085184"/>
                  <a:ext cx="567680" cy="338554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square">
                  <a:spAutoFit/>
                </a:bodyPr>
                <a:lstStyle/>
                <a:p>
                  <a:pPr marL="457200" indent="-457200">
                    <a:spcBef>
                      <a:spcPct val="50000"/>
                    </a:spcBef>
                  </a:pPr>
                  <a:r>
                    <a:rPr lang="en-US" sz="1600" dirty="0" smtClean="0">
                      <a:latin typeface="Chalkboard"/>
                      <a:sym typeface="Symbol"/>
                    </a:rPr>
                    <a:t>= 1</a:t>
                  </a:r>
                  <a:endParaRPr lang="en-US" sz="1600" dirty="0" smtClean="0">
                    <a:solidFill>
                      <a:srgbClr val="0000FF"/>
                    </a:solidFill>
                    <a:latin typeface="Chalkboard"/>
                  </a:endParaRPr>
                </a:p>
              </p:txBody>
            </p:sp>
            <p:sp>
              <p:nvSpPr>
                <p:cNvPr id="124" name="Double Bracket 123"/>
                <p:cNvSpPr/>
                <p:nvPr/>
              </p:nvSpPr>
              <p:spPr>
                <a:xfrm>
                  <a:off x="5940152" y="4869160"/>
                  <a:ext cx="1728192" cy="792088"/>
                </a:xfrm>
                <a:prstGeom prst="bracketPair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IN">
                    <a:latin typeface="Chalkboard"/>
                  </a:endParaRPr>
                </a:p>
              </p:txBody>
            </p:sp>
          </p:grpSp>
        </p:grpSp>
        <p:cxnSp>
          <p:nvCxnSpPr>
            <p:cNvPr id="115" name="Straight Connector 114"/>
            <p:cNvCxnSpPr/>
            <p:nvPr/>
          </p:nvCxnSpPr>
          <p:spPr>
            <a:xfrm>
              <a:off x="6435824" y="4632232"/>
              <a:ext cx="144016" cy="0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03" name="Rectangle 102"/>
              <p:cNvSpPr/>
              <p:nvPr/>
            </p:nvSpPr>
            <p:spPr>
              <a:xfrm>
                <a:off x="7576853" y="1655223"/>
                <a:ext cx="1244764" cy="33855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marL="457200" indent="-457200">
                  <a:spcBef>
                    <a:spcPct val="50000"/>
                  </a:spcBef>
                </a:pPr>
                <a14:m>
                  <m:oMath xmlns:m="http://schemas.openxmlformats.org/officeDocument/2006/math">
                    <m:r>
                      <a:rPr lang="en-US" sz="1600" i="1">
                        <a:solidFill>
                          <a:srgbClr val="FF0000"/>
                        </a:solidFill>
                        <a:latin typeface="Cambria Math" charset="0"/>
                        <a:ea typeface="Cambria Math" charset="0"/>
                        <a:cs typeface="Cambria Math" charset="0"/>
                        <a:sym typeface="Symbol"/>
                      </a:rPr>
                      <m:t>≤</m:t>
                    </m:r>
                  </m:oMath>
                </a14:m>
                <a:r>
                  <a:rPr lang="en-US" sz="1600" dirty="0" smtClean="0">
                    <a:solidFill>
                      <a:srgbClr val="FF0000"/>
                    </a:solidFill>
                    <a:latin typeface="Chalkboard"/>
                    <a:sym typeface="Symbol"/>
                  </a:rPr>
                  <a:t>  ½ + t/2</a:t>
                </a:r>
                <a:r>
                  <a:rPr lang="en-US" sz="1600" baseline="30000" dirty="0" smtClean="0">
                    <a:solidFill>
                      <a:srgbClr val="FF0000"/>
                    </a:solidFill>
                    <a:latin typeface="Chalkboard"/>
                    <a:sym typeface="Symbol"/>
                  </a:rPr>
                  <a:t>n</a:t>
                </a:r>
                <a:endParaRPr lang="en-US" sz="1600" baseline="30000" dirty="0">
                  <a:solidFill>
                    <a:srgbClr val="FF0000"/>
                  </a:solidFill>
                  <a:latin typeface="Chalkboard"/>
                </a:endParaRPr>
              </a:p>
            </p:txBody>
          </p:sp>
        </mc:Choice>
        <mc:Fallback xmlns="">
          <p:sp>
            <p:nvSpPr>
              <p:cNvPr id="103" name="Rectangle 10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76853" y="1655223"/>
                <a:ext cx="1244764" cy="338554"/>
              </a:xfrm>
              <a:prstGeom prst="rect">
                <a:avLst/>
              </a:prstGeom>
              <a:blipFill rotWithShape="0">
                <a:blip r:embed="rId3"/>
                <a:stretch>
                  <a:fillRect t="-5455" b="-2363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7" name="Text Box 7"/>
          <p:cNvSpPr txBox="1">
            <a:spLocks noChangeArrowheads="1"/>
          </p:cNvSpPr>
          <p:nvPr/>
        </p:nvSpPr>
        <p:spPr bwMode="auto">
          <a:xfrm>
            <a:off x="6444208" y="2142148"/>
            <a:ext cx="1656184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smtClean="0">
                <a:solidFill>
                  <a:srgbClr val="FF0000"/>
                </a:solidFill>
                <a:latin typeface="Chalkboard"/>
              </a:rPr>
              <a:t>Pr [D   () = 1]</a:t>
            </a:r>
          </a:p>
        </p:txBody>
      </p:sp>
      <p:sp>
        <p:nvSpPr>
          <p:cNvPr id="119" name="Rectangle 118"/>
          <p:cNvSpPr/>
          <p:nvPr/>
        </p:nvSpPr>
        <p:spPr>
          <a:xfrm>
            <a:off x="6084168" y="2060848"/>
            <a:ext cx="31931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latin typeface="Chalkboard"/>
              </a:rPr>
              <a:t>=</a:t>
            </a:r>
            <a:endParaRPr lang="en-US" dirty="0">
              <a:latin typeface="Chalkboard"/>
            </a:endParaRPr>
          </a:p>
        </p:txBody>
      </p:sp>
      <p:sp>
        <p:nvSpPr>
          <p:cNvPr id="128" name="Text Box 7"/>
          <p:cNvSpPr txBox="1">
            <a:spLocks noChangeArrowheads="1"/>
          </p:cNvSpPr>
          <p:nvPr/>
        </p:nvSpPr>
        <p:spPr bwMode="auto">
          <a:xfrm>
            <a:off x="6956648" y="2041103"/>
            <a:ext cx="639688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400" dirty="0">
                <a:solidFill>
                  <a:srgbClr val="FF0000"/>
                </a:solidFill>
                <a:latin typeface="Chalkboard"/>
              </a:rPr>
              <a:t>f</a:t>
            </a:r>
            <a:endParaRPr lang="en-US" sz="1400" dirty="0" smtClean="0">
              <a:solidFill>
                <a:srgbClr val="FF0000"/>
              </a:solidFill>
              <a:latin typeface="Chalkboard"/>
            </a:endParaRPr>
          </a:p>
        </p:txBody>
      </p:sp>
      <p:sp>
        <p:nvSpPr>
          <p:cNvPr id="129" name="Rounded Rectangle 128"/>
          <p:cNvSpPr/>
          <p:nvPr/>
        </p:nvSpPr>
        <p:spPr>
          <a:xfrm>
            <a:off x="155575" y="2524254"/>
            <a:ext cx="8858490" cy="4289121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Chalkboard"/>
              <a:ea typeface="Chalkboard" charset="0"/>
              <a:cs typeface="Chalkboard" charset="0"/>
            </a:endParaRPr>
          </a:p>
        </p:txBody>
      </p:sp>
      <p:cxnSp>
        <p:nvCxnSpPr>
          <p:cNvPr id="130" name="Straight Arrow Connector 129"/>
          <p:cNvCxnSpPr/>
          <p:nvPr/>
        </p:nvCxnSpPr>
        <p:spPr>
          <a:xfrm flipH="1" flipV="1">
            <a:off x="5349590" y="3263498"/>
            <a:ext cx="1728192" cy="0"/>
          </a:xfrm>
          <a:prstGeom prst="straightConnector1">
            <a:avLst/>
          </a:prstGeom>
          <a:ln w="190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1" name="Straight Arrow Connector 130"/>
          <p:cNvCxnSpPr/>
          <p:nvPr/>
        </p:nvCxnSpPr>
        <p:spPr>
          <a:xfrm flipH="1">
            <a:off x="5395708" y="3753812"/>
            <a:ext cx="1656182" cy="0"/>
          </a:xfrm>
          <a:prstGeom prst="straightConnector1">
            <a:avLst/>
          </a:prstGeom>
          <a:ln w="19050">
            <a:solidFill>
              <a:srgbClr val="0000FF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2" name="Text Box 7"/>
          <p:cNvSpPr txBox="1">
            <a:spLocks noChangeArrowheads="1"/>
          </p:cNvSpPr>
          <p:nvPr/>
        </p:nvSpPr>
        <p:spPr bwMode="auto">
          <a:xfrm>
            <a:off x="6607508" y="2946430"/>
            <a:ext cx="484772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>
                <a:solidFill>
                  <a:srgbClr val="FF0000"/>
                </a:solidFill>
                <a:latin typeface="Chalkboard"/>
                <a:ea typeface="Chalkboard" charset="0"/>
                <a:cs typeface="Chalkboard" charset="0"/>
                <a:sym typeface="Symbol"/>
              </a:rPr>
              <a:t>m</a:t>
            </a:r>
            <a:r>
              <a:rPr lang="en-US" sz="1600" baseline="-25000" dirty="0" smtClean="0">
                <a:solidFill>
                  <a:srgbClr val="FF0000"/>
                </a:solidFill>
                <a:latin typeface="Chalkboard"/>
                <a:ea typeface="Chalkboard" charset="0"/>
                <a:cs typeface="Chalkboard" charset="0"/>
                <a:sym typeface="Symbol"/>
              </a:rPr>
              <a:t>1</a:t>
            </a:r>
            <a:endParaRPr lang="en-US" sz="2200" baseline="-25000" dirty="0" smtClean="0">
              <a:solidFill>
                <a:srgbClr val="FF0000"/>
              </a:solidFill>
              <a:latin typeface="Chalkboard"/>
              <a:ea typeface="Chalkboard" charset="0"/>
              <a:cs typeface="Chalkboard" charset="0"/>
            </a:endParaRPr>
          </a:p>
        </p:txBody>
      </p:sp>
      <p:sp>
        <p:nvSpPr>
          <p:cNvPr id="133" name="Text Box 7"/>
          <p:cNvSpPr txBox="1">
            <a:spLocks noChangeArrowheads="1"/>
          </p:cNvSpPr>
          <p:nvPr/>
        </p:nvSpPr>
        <p:spPr bwMode="auto">
          <a:xfrm>
            <a:off x="5220071" y="3378478"/>
            <a:ext cx="1342261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>
                <a:solidFill>
                  <a:srgbClr val="0000FF"/>
                </a:solidFill>
                <a:latin typeface="Chalkboard"/>
                <a:ea typeface="Chalkboard" charset="0"/>
                <a:cs typeface="Chalkboard" charset="0"/>
                <a:sym typeface="Symbol"/>
              </a:rPr>
              <a:t>(r</a:t>
            </a:r>
            <a:r>
              <a:rPr lang="en-US" sz="1600" baseline="-25000" dirty="0" smtClean="0">
                <a:solidFill>
                  <a:srgbClr val="0000FF"/>
                </a:solidFill>
                <a:latin typeface="Chalkboard"/>
                <a:ea typeface="Chalkboard" charset="0"/>
                <a:cs typeface="Chalkboard" charset="0"/>
                <a:sym typeface="Symbol"/>
              </a:rPr>
              <a:t>1</a:t>
            </a:r>
            <a:r>
              <a:rPr lang="en-US" sz="1600" dirty="0">
                <a:solidFill>
                  <a:srgbClr val="0000FF"/>
                </a:solidFill>
                <a:latin typeface="Chalkboard"/>
                <a:ea typeface="Chalkboard" charset="0"/>
                <a:cs typeface="Chalkboard" charset="0"/>
                <a:sym typeface="Symbol"/>
              </a:rPr>
              <a:t>, y</a:t>
            </a:r>
            <a:r>
              <a:rPr lang="en-US" sz="1600" baseline="-25000" dirty="0">
                <a:solidFill>
                  <a:srgbClr val="0000FF"/>
                </a:solidFill>
                <a:latin typeface="Chalkboard"/>
                <a:ea typeface="Chalkboard" charset="0"/>
                <a:cs typeface="Chalkboard" charset="0"/>
                <a:sym typeface="Symbol"/>
              </a:rPr>
              <a:t>1 </a:t>
            </a:r>
            <a:r>
              <a:rPr lang="en-US" sz="1600" smtClean="0">
                <a:solidFill>
                  <a:srgbClr val="0000FF"/>
                </a:solidFill>
                <a:latin typeface="Chalkboard"/>
                <a:ea typeface="Chalkboard" charset="0"/>
                <a:cs typeface="Chalkboard" charset="0"/>
                <a:sym typeface="Symbol"/>
              </a:rPr>
              <a:t> m</a:t>
            </a:r>
            <a:r>
              <a:rPr lang="en-US" sz="1600" baseline="-25000" smtClean="0">
                <a:solidFill>
                  <a:srgbClr val="0000FF"/>
                </a:solidFill>
                <a:latin typeface="Chalkboard"/>
                <a:ea typeface="Chalkboard" charset="0"/>
                <a:cs typeface="Chalkboard" charset="0"/>
                <a:sym typeface="Symbol"/>
              </a:rPr>
              <a:t>1</a:t>
            </a:r>
            <a:r>
              <a:rPr lang="en-US" sz="1600" smtClean="0">
                <a:solidFill>
                  <a:srgbClr val="0000FF"/>
                </a:solidFill>
                <a:latin typeface="Chalkboard"/>
                <a:ea typeface="Chalkboard" charset="0"/>
                <a:cs typeface="Chalkboard" charset="0"/>
                <a:sym typeface="Symbol"/>
              </a:rPr>
              <a:t>) </a:t>
            </a:r>
            <a:endParaRPr lang="en-US" sz="2400" baseline="-25000" dirty="0" smtClean="0">
              <a:solidFill>
                <a:srgbClr val="0000FF"/>
              </a:solidFill>
              <a:latin typeface="Chalkboard"/>
              <a:ea typeface="Chalkboard" charset="0"/>
              <a:cs typeface="Chalkboard" charset="0"/>
            </a:endParaRPr>
          </a:p>
        </p:txBody>
      </p:sp>
      <p:cxnSp>
        <p:nvCxnSpPr>
          <p:cNvPr id="134" name="Straight Arrow Connector 133"/>
          <p:cNvCxnSpPr/>
          <p:nvPr/>
        </p:nvCxnSpPr>
        <p:spPr>
          <a:xfrm flipH="1" flipV="1">
            <a:off x="1914873" y="3263498"/>
            <a:ext cx="1144959" cy="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5" name="Text Box 7"/>
          <p:cNvSpPr txBox="1">
            <a:spLocks noChangeArrowheads="1"/>
          </p:cNvSpPr>
          <p:nvPr/>
        </p:nvSpPr>
        <p:spPr bwMode="auto">
          <a:xfrm>
            <a:off x="2738412" y="2924944"/>
            <a:ext cx="465436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>
                <a:latin typeface="Chalkboard"/>
                <a:ea typeface="Chalkboard" charset="0"/>
                <a:cs typeface="Chalkboard" charset="0"/>
                <a:sym typeface="Symbol"/>
              </a:rPr>
              <a:t>r</a:t>
            </a:r>
            <a:r>
              <a:rPr lang="en-US" sz="1600" baseline="-25000" dirty="0" smtClean="0">
                <a:latin typeface="Chalkboard"/>
                <a:ea typeface="Chalkboard" charset="0"/>
                <a:cs typeface="Chalkboard" charset="0"/>
                <a:sym typeface="Symbol"/>
              </a:rPr>
              <a:t>1</a:t>
            </a:r>
            <a:endParaRPr lang="en-US" sz="2200" baseline="-25000" dirty="0" smtClean="0">
              <a:solidFill>
                <a:srgbClr val="0000FF"/>
              </a:solidFill>
              <a:latin typeface="Chalkboard"/>
              <a:ea typeface="Chalkboard" charset="0"/>
              <a:cs typeface="Chalkboard" charset="0"/>
            </a:endParaRPr>
          </a:p>
        </p:txBody>
      </p:sp>
      <p:pic>
        <p:nvPicPr>
          <p:cNvPr id="136" name="Picture 2" descr="https://encrypted-tbn2.gstatic.com/images?q=tbn:ANd9GcTzn8pYNTIsYJz-1hUwTp5TSpxO5EgNfXDt7DtIKuSZFDDgZWG_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09865" y="3053581"/>
            <a:ext cx="682614" cy="6826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7" name="Picture 136" descr="http://www.mytinyphone.com/uploads/users/redding666/560334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46915" y="3016116"/>
            <a:ext cx="697093" cy="7200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8" name="Rectangle 137"/>
          <p:cNvSpPr/>
          <p:nvPr/>
        </p:nvSpPr>
        <p:spPr>
          <a:xfrm>
            <a:off x="4139952" y="2545159"/>
            <a:ext cx="432048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dirty="0">
                <a:latin typeface="Chalkboard"/>
                <a:sym typeface="Symbol"/>
              </a:rPr>
              <a:t>D</a:t>
            </a:r>
            <a:r>
              <a:rPr lang="en-US" sz="1400" dirty="0" smtClean="0">
                <a:latin typeface="Chalkboard"/>
                <a:sym typeface="Symbol"/>
              </a:rPr>
              <a:t> </a:t>
            </a:r>
            <a:endParaRPr lang="en-US" sz="1400" baseline="-25000" dirty="0">
              <a:latin typeface="Chalkboard"/>
            </a:endParaRPr>
          </a:p>
        </p:txBody>
      </p:sp>
      <p:sp>
        <p:nvSpPr>
          <p:cNvPr id="139" name="Rectangle 138"/>
          <p:cNvSpPr/>
          <p:nvPr/>
        </p:nvSpPr>
        <p:spPr>
          <a:xfrm>
            <a:off x="8357038" y="2617167"/>
            <a:ext cx="319418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smtClean="0">
                <a:solidFill>
                  <a:srgbClr val="FF0000"/>
                </a:solidFill>
                <a:latin typeface="Chalkboard"/>
                <a:sym typeface="Symbol"/>
              </a:rPr>
              <a:t>A</a:t>
            </a:r>
            <a:endParaRPr lang="en-US" sz="1400" baseline="-25000" dirty="0">
              <a:solidFill>
                <a:srgbClr val="FF0000"/>
              </a:solidFill>
              <a:latin typeface="Chalkboard"/>
            </a:endParaRPr>
          </a:p>
        </p:txBody>
      </p:sp>
      <p:sp>
        <p:nvSpPr>
          <p:cNvPr id="140" name="Left Brace 139"/>
          <p:cNvSpPr/>
          <p:nvPr/>
        </p:nvSpPr>
        <p:spPr>
          <a:xfrm>
            <a:off x="4991103" y="3032180"/>
            <a:ext cx="228969" cy="828868"/>
          </a:xfrm>
          <a:prstGeom prst="leftBrac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1" name="Right Brace 140"/>
          <p:cNvSpPr/>
          <p:nvPr/>
        </p:nvSpPr>
        <p:spPr>
          <a:xfrm>
            <a:off x="7369100" y="2997185"/>
            <a:ext cx="214291" cy="863863"/>
          </a:xfrm>
          <a:prstGeom prst="rightBrac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2" name="Picture 2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57459" y="2757648"/>
            <a:ext cx="892388" cy="835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" name="Text Box 7"/>
          <p:cNvSpPr txBox="1">
            <a:spLocks noChangeArrowheads="1"/>
          </p:cNvSpPr>
          <p:nvPr/>
        </p:nvSpPr>
        <p:spPr bwMode="auto">
          <a:xfrm>
            <a:off x="251520" y="3717030"/>
            <a:ext cx="1210318" cy="553998"/>
          </a:xfrm>
          <a:prstGeom prst="rect">
            <a:avLst/>
          </a:prstGeom>
          <a:solidFill>
            <a:schemeClr val="tx1"/>
          </a:solidFill>
          <a:ln>
            <a:headEnd/>
            <a:tailEnd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200" dirty="0" err="1" smtClean="0">
                <a:solidFill>
                  <a:schemeClr val="bg1"/>
                </a:solidFill>
                <a:latin typeface="Chalkboard"/>
                <a:ea typeface="Chalkboard" charset="0"/>
                <a:cs typeface="Chalkboard" charset="0"/>
                <a:sym typeface="Symbol"/>
              </a:rPr>
              <a:t>F</a:t>
            </a:r>
            <a:r>
              <a:rPr lang="en-US" sz="1200" baseline="-25000" dirty="0" err="1" smtClean="0">
                <a:solidFill>
                  <a:schemeClr val="bg1"/>
                </a:solidFill>
                <a:latin typeface="Chalkboard"/>
                <a:ea typeface="Chalkboard" charset="0"/>
                <a:cs typeface="Chalkboard" charset="0"/>
                <a:sym typeface="Symbol"/>
              </a:rPr>
              <a:t>k</a:t>
            </a:r>
            <a:r>
              <a:rPr lang="en-US" sz="1200" dirty="0" smtClean="0">
                <a:solidFill>
                  <a:schemeClr val="bg1"/>
                </a:solidFill>
                <a:latin typeface="Chalkboard"/>
                <a:ea typeface="Chalkboard" charset="0"/>
                <a:cs typeface="Chalkboard" charset="0"/>
                <a:sym typeface="Symbol"/>
              </a:rPr>
              <a:t>(PRF)</a:t>
            </a:r>
          </a:p>
          <a:p>
            <a:pPr>
              <a:spcBef>
                <a:spcPct val="50000"/>
              </a:spcBef>
            </a:pPr>
            <a:r>
              <a:rPr lang="en-US" sz="1200" dirty="0">
                <a:solidFill>
                  <a:schemeClr val="bg1"/>
                </a:solidFill>
                <a:latin typeface="Chalkboard"/>
                <a:ea typeface="Chalkboard" charset="0"/>
                <a:cs typeface="Chalkboard" charset="0"/>
                <a:sym typeface="Symbol"/>
              </a:rPr>
              <a:t> </a:t>
            </a:r>
            <a:r>
              <a:rPr lang="en-US" sz="1200" dirty="0" smtClean="0">
                <a:solidFill>
                  <a:schemeClr val="bg1"/>
                </a:solidFill>
                <a:latin typeface="Chalkboard"/>
                <a:ea typeface="Chalkboard" charset="0"/>
                <a:cs typeface="Chalkboard" charset="0"/>
                <a:sym typeface="Symbol"/>
              </a:rPr>
              <a:t>        f (TRF)</a:t>
            </a:r>
            <a:endParaRPr lang="en-US" sz="1200" baseline="-25000" dirty="0" smtClean="0">
              <a:solidFill>
                <a:schemeClr val="bg1"/>
              </a:solidFill>
              <a:latin typeface="Chalkboard"/>
              <a:ea typeface="Chalkboard" charset="0"/>
              <a:cs typeface="Chalkboard" charset="0"/>
            </a:endParaRPr>
          </a:p>
        </p:txBody>
      </p:sp>
      <p:cxnSp>
        <p:nvCxnSpPr>
          <p:cNvPr id="144" name="Straight Arrow Connector 143"/>
          <p:cNvCxnSpPr/>
          <p:nvPr/>
        </p:nvCxnSpPr>
        <p:spPr>
          <a:xfrm>
            <a:off x="1907704" y="3703930"/>
            <a:ext cx="1152128" cy="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5" name="Text Box 7"/>
          <p:cNvSpPr txBox="1">
            <a:spLocks noChangeArrowheads="1"/>
          </p:cNvSpPr>
          <p:nvPr/>
        </p:nvSpPr>
        <p:spPr bwMode="auto">
          <a:xfrm>
            <a:off x="1907704" y="3378478"/>
            <a:ext cx="465436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>
                <a:latin typeface="Chalkboard"/>
                <a:ea typeface="Chalkboard" charset="0"/>
                <a:cs typeface="Chalkboard" charset="0"/>
                <a:sym typeface="Symbol"/>
              </a:rPr>
              <a:t>y</a:t>
            </a:r>
            <a:r>
              <a:rPr lang="en-US" sz="1600" baseline="-25000" dirty="0" smtClean="0">
                <a:latin typeface="Chalkboard"/>
                <a:ea typeface="Chalkboard" charset="0"/>
                <a:cs typeface="Chalkboard" charset="0"/>
                <a:sym typeface="Symbol"/>
              </a:rPr>
              <a:t>1</a:t>
            </a:r>
            <a:endParaRPr lang="en-US" sz="2200" baseline="-25000" dirty="0" smtClean="0">
              <a:solidFill>
                <a:srgbClr val="0000FF"/>
              </a:solidFill>
              <a:latin typeface="Chalkboard"/>
              <a:ea typeface="Chalkboard" charset="0"/>
              <a:cs typeface="Chalkboard" charset="0"/>
            </a:endParaRPr>
          </a:p>
        </p:txBody>
      </p:sp>
      <p:sp>
        <p:nvSpPr>
          <p:cNvPr id="146" name="Rectangle 145"/>
          <p:cNvSpPr/>
          <p:nvPr/>
        </p:nvSpPr>
        <p:spPr>
          <a:xfrm>
            <a:off x="7465265" y="3732863"/>
            <a:ext cx="851151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dirty="0" smtClean="0">
                <a:latin typeface="Chalkboard"/>
                <a:sym typeface="Symbol"/>
              </a:rPr>
              <a:t>Repeat</a:t>
            </a:r>
            <a:endParaRPr lang="en-US" sz="1400" baseline="-25000" dirty="0">
              <a:solidFill>
                <a:srgbClr val="0000FF"/>
              </a:solidFill>
              <a:latin typeface="Chalkboard"/>
            </a:endParaRPr>
          </a:p>
        </p:txBody>
      </p:sp>
      <p:sp>
        <p:nvSpPr>
          <p:cNvPr id="147" name="Left Brace 146"/>
          <p:cNvSpPr/>
          <p:nvPr/>
        </p:nvSpPr>
        <p:spPr>
          <a:xfrm>
            <a:off x="1657068" y="3031947"/>
            <a:ext cx="178628" cy="828868"/>
          </a:xfrm>
          <a:prstGeom prst="leftBrac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8" name="Right Brace 147"/>
          <p:cNvSpPr/>
          <p:nvPr/>
        </p:nvSpPr>
        <p:spPr>
          <a:xfrm>
            <a:off x="3203848" y="2996952"/>
            <a:ext cx="203079" cy="863863"/>
          </a:xfrm>
          <a:prstGeom prst="rightBrac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9" name="Text Box 7"/>
          <p:cNvSpPr txBox="1">
            <a:spLocks noChangeArrowheads="1"/>
          </p:cNvSpPr>
          <p:nvPr/>
        </p:nvSpPr>
        <p:spPr bwMode="auto">
          <a:xfrm>
            <a:off x="5220072" y="4077072"/>
            <a:ext cx="212609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smtClean="0">
                <a:latin typeface="Chalkboard"/>
              </a:rPr>
              <a:t>m</a:t>
            </a:r>
            <a:r>
              <a:rPr lang="en-US" sz="1600" baseline="-25000" dirty="0" smtClean="0">
                <a:latin typeface="Chalkboard"/>
              </a:rPr>
              <a:t>0</a:t>
            </a:r>
            <a:r>
              <a:rPr lang="en-US" sz="1600" dirty="0" smtClean="0">
                <a:latin typeface="Chalkboard"/>
              </a:rPr>
              <a:t>,m</a:t>
            </a:r>
            <a:r>
              <a:rPr lang="en-US" sz="1600" baseline="-25000" dirty="0" smtClean="0">
                <a:latin typeface="Chalkboard"/>
              </a:rPr>
              <a:t>1 </a:t>
            </a:r>
            <a:r>
              <a:rPr lang="en-US" sz="1600" dirty="0" smtClean="0">
                <a:latin typeface="Chalkboard"/>
                <a:sym typeface="Symbol"/>
              </a:rPr>
              <a:t> </a:t>
            </a:r>
            <a:r>
              <a:rPr lang="en-US" sz="1600" dirty="0" smtClean="0">
                <a:latin typeface="Brush Script MT" panose="03060802040406070304" pitchFamily="66" charset="0"/>
                <a:sym typeface="Symbol"/>
              </a:rPr>
              <a:t>M</a:t>
            </a:r>
            <a:r>
              <a:rPr lang="en-US" sz="1600" dirty="0" smtClean="0">
                <a:latin typeface="Chalkboard"/>
              </a:rPr>
              <a:t>, |m</a:t>
            </a:r>
            <a:r>
              <a:rPr lang="en-US" sz="1600" baseline="-25000" dirty="0" smtClean="0">
                <a:latin typeface="Chalkboard"/>
              </a:rPr>
              <a:t>0</a:t>
            </a:r>
            <a:r>
              <a:rPr lang="en-US" sz="1600" dirty="0" smtClean="0">
                <a:latin typeface="Chalkboard"/>
              </a:rPr>
              <a:t>| = |m</a:t>
            </a:r>
            <a:r>
              <a:rPr lang="en-US" sz="1600" baseline="-25000" dirty="0" smtClean="0">
                <a:latin typeface="Chalkboard"/>
              </a:rPr>
              <a:t>1</a:t>
            </a:r>
            <a:r>
              <a:rPr lang="en-US" sz="1600" dirty="0" smtClean="0">
                <a:latin typeface="Chalkboard"/>
              </a:rPr>
              <a:t>|</a:t>
            </a:r>
            <a:endParaRPr lang="en-US" sz="1600" dirty="0" smtClean="0">
              <a:solidFill>
                <a:srgbClr val="0000FF"/>
              </a:solidFill>
              <a:latin typeface="Chalkboard"/>
            </a:endParaRPr>
          </a:p>
        </p:txBody>
      </p:sp>
      <p:cxnSp>
        <p:nvCxnSpPr>
          <p:cNvPr id="150" name="Straight Arrow Connector 149"/>
          <p:cNvCxnSpPr/>
          <p:nvPr/>
        </p:nvCxnSpPr>
        <p:spPr>
          <a:xfrm flipH="1" flipV="1">
            <a:off x="5329938" y="4415626"/>
            <a:ext cx="1728192" cy="0"/>
          </a:xfrm>
          <a:prstGeom prst="straightConnector1">
            <a:avLst/>
          </a:prstGeom>
          <a:ln w="190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1" name="Straight Arrow Connector 150"/>
          <p:cNvCxnSpPr/>
          <p:nvPr/>
        </p:nvCxnSpPr>
        <p:spPr>
          <a:xfrm flipH="1" flipV="1">
            <a:off x="1914873" y="4271610"/>
            <a:ext cx="1144959" cy="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2" name="Text Box 7"/>
          <p:cNvSpPr txBox="1">
            <a:spLocks noChangeArrowheads="1"/>
          </p:cNvSpPr>
          <p:nvPr/>
        </p:nvSpPr>
        <p:spPr bwMode="auto">
          <a:xfrm>
            <a:off x="2738412" y="3933056"/>
            <a:ext cx="465436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>
                <a:latin typeface="Chalkboard"/>
                <a:ea typeface="Chalkboard" charset="0"/>
                <a:cs typeface="Chalkboard" charset="0"/>
                <a:sym typeface="Symbol"/>
              </a:rPr>
              <a:t>r</a:t>
            </a:r>
            <a:endParaRPr lang="en-US" sz="2200" baseline="-25000" dirty="0" smtClean="0">
              <a:solidFill>
                <a:srgbClr val="0000FF"/>
              </a:solidFill>
              <a:latin typeface="Chalkboard"/>
              <a:ea typeface="Chalkboard" charset="0"/>
              <a:cs typeface="Chalkboard" charset="0"/>
            </a:endParaRPr>
          </a:p>
        </p:txBody>
      </p:sp>
      <p:cxnSp>
        <p:nvCxnSpPr>
          <p:cNvPr id="153" name="Straight Arrow Connector 152"/>
          <p:cNvCxnSpPr/>
          <p:nvPr/>
        </p:nvCxnSpPr>
        <p:spPr>
          <a:xfrm>
            <a:off x="1907704" y="4712042"/>
            <a:ext cx="1152128" cy="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4" name="Text Box 7"/>
          <p:cNvSpPr txBox="1">
            <a:spLocks noChangeArrowheads="1"/>
          </p:cNvSpPr>
          <p:nvPr/>
        </p:nvSpPr>
        <p:spPr bwMode="auto">
          <a:xfrm>
            <a:off x="1907704" y="4386590"/>
            <a:ext cx="465436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>
                <a:latin typeface="Chalkboard"/>
                <a:ea typeface="Chalkboard" charset="0"/>
                <a:cs typeface="Chalkboard" charset="0"/>
                <a:sym typeface="Symbol"/>
              </a:rPr>
              <a:t>y</a:t>
            </a:r>
            <a:endParaRPr lang="en-US" sz="2200" baseline="-25000" dirty="0" smtClean="0">
              <a:solidFill>
                <a:srgbClr val="0000FF"/>
              </a:solidFill>
              <a:latin typeface="Chalkboard"/>
              <a:ea typeface="Chalkboard" charset="0"/>
              <a:cs typeface="Chalkboard" charset="0"/>
            </a:endParaRPr>
          </a:p>
        </p:txBody>
      </p:sp>
      <p:cxnSp>
        <p:nvCxnSpPr>
          <p:cNvPr id="155" name="Straight Arrow Connector 154"/>
          <p:cNvCxnSpPr/>
          <p:nvPr/>
        </p:nvCxnSpPr>
        <p:spPr>
          <a:xfrm flipH="1">
            <a:off x="5395708" y="4812446"/>
            <a:ext cx="1656182" cy="0"/>
          </a:xfrm>
          <a:prstGeom prst="straightConnector1">
            <a:avLst/>
          </a:prstGeom>
          <a:ln w="19050">
            <a:solidFill>
              <a:srgbClr val="0000FF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6" name="Text Box 7"/>
          <p:cNvSpPr txBox="1">
            <a:spLocks noChangeArrowheads="1"/>
          </p:cNvSpPr>
          <p:nvPr/>
        </p:nvSpPr>
        <p:spPr bwMode="auto">
          <a:xfrm>
            <a:off x="5220072" y="4458598"/>
            <a:ext cx="1209638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>
                <a:solidFill>
                  <a:srgbClr val="0000FF"/>
                </a:solidFill>
                <a:latin typeface="Chalkboard"/>
                <a:ea typeface="Chalkboard" charset="0"/>
                <a:cs typeface="Chalkboard" charset="0"/>
                <a:sym typeface="Symbol"/>
              </a:rPr>
              <a:t>(r, y</a:t>
            </a:r>
            <a:r>
              <a:rPr lang="en-US" sz="1600" baseline="-25000" dirty="0" smtClean="0">
                <a:solidFill>
                  <a:srgbClr val="0000FF"/>
                </a:solidFill>
                <a:latin typeface="Chalkboard"/>
                <a:ea typeface="Chalkboard" charset="0"/>
                <a:cs typeface="Chalkboard" charset="0"/>
                <a:sym typeface="Symbol"/>
              </a:rPr>
              <a:t> </a:t>
            </a:r>
            <a:r>
              <a:rPr lang="en-US" sz="1600" dirty="0" smtClean="0">
                <a:solidFill>
                  <a:srgbClr val="0000FF"/>
                </a:solidFill>
                <a:latin typeface="Chalkboard"/>
                <a:ea typeface="Chalkboard" charset="0"/>
                <a:cs typeface="Chalkboard" charset="0"/>
                <a:sym typeface="Symbol"/>
              </a:rPr>
              <a:t> </a:t>
            </a:r>
            <a:r>
              <a:rPr lang="en-US" sz="1600" dirty="0" err="1" smtClean="0">
                <a:solidFill>
                  <a:srgbClr val="0000FF"/>
                </a:solidFill>
                <a:latin typeface="Chalkboard"/>
                <a:ea typeface="Chalkboard" charset="0"/>
                <a:cs typeface="Chalkboard" charset="0"/>
                <a:sym typeface="Symbol"/>
              </a:rPr>
              <a:t>m</a:t>
            </a:r>
            <a:r>
              <a:rPr lang="en-US" sz="1600" baseline="-25000" dirty="0" err="1" smtClean="0">
                <a:solidFill>
                  <a:srgbClr val="0000FF"/>
                </a:solidFill>
                <a:latin typeface="Chalkboard"/>
                <a:ea typeface="Chalkboard" charset="0"/>
                <a:cs typeface="Chalkboard" charset="0"/>
                <a:sym typeface="Symbol"/>
              </a:rPr>
              <a:t>b</a:t>
            </a:r>
            <a:r>
              <a:rPr lang="en-US" sz="1600" dirty="0" smtClean="0">
                <a:solidFill>
                  <a:srgbClr val="0000FF"/>
                </a:solidFill>
                <a:latin typeface="Chalkboard"/>
                <a:ea typeface="Chalkboard" charset="0"/>
                <a:cs typeface="Chalkboard" charset="0"/>
                <a:sym typeface="Symbol"/>
              </a:rPr>
              <a:t>) </a:t>
            </a:r>
            <a:endParaRPr lang="en-US" sz="2400" baseline="-25000" dirty="0" smtClean="0">
              <a:solidFill>
                <a:srgbClr val="0000FF"/>
              </a:solidFill>
              <a:latin typeface="Chalkboard"/>
              <a:ea typeface="Chalkboard" charset="0"/>
              <a:cs typeface="Chalkboard" charset="0"/>
            </a:endParaRPr>
          </a:p>
        </p:txBody>
      </p:sp>
      <p:pic>
        <p:nvPicPr>
          <p:cNvPr id="157" name="Picture 4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4067944" y="4077072"/>
            <a:ext cx="420836" cy="4320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8" name="Text Box 7"/>
          <p:cNvSpPr txBox="1">
            <a:spLocks noChangeArrowheads="1"/>
          </p:cNvSpPr>
          <p:nvPr/>
        </p:nvSpPr>
        <p:spPr bwMode="auto">
          <a:xfrm>
            <a:off x="4160567" y="4530606"/>
            <a:ext cx="36004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smtClean="0">
                <a:solidFill>
                  <a:srgbClr val="FF0000"/>
                </a:solidFill>
                <a:latin typeface="Chalkboard"/>
              </a:rPr>
              <a:t>b</a:t>
            </a:r>
          </a:p>
        </p:txBody>
      </p:sp>
      <p:sp>
        <p:nvSpPr>
          <p:cNvPr id="159" name="Rectangle 158"/>
          <p:cNvSpPr/>
          <p:nvPr/>
        </p:nvSpPr>
        <p:spPr>
          <a:xfrm>
            <a:off x="3275856" y="3769295"/>
            <a:ext cx="851151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dirty="0" smtClean="0">
                <a:latin typeface="Chalkboard"/>
                <a:sym typeface="Symbol"/>
              </a:rPr>
              <a:t>Repeat</a:t>
            </a:r>
            <a:endParaRPr lang="en-US" sz="1400" baseline="-25000" dirty="0">
              <a:solidFill>
                <a:srgbClr val="0000FF"/>
              </a:solidFill>
              <a:latin typeface="Chalkboard"/>
            </a:endParaRPr>
          </a:p>
        </p:txBody>
      </p:sp>
      <p:cxnSp>
        <p:nvCxnSpPr>
          <p:cNvPr id="160" name="Straight Arrow Connector 159"/>
          <p:cNvCxnSpPr/>
          <p:nvPr/>
        </p:nvCxnSpPr>
        <p:spPr>
          <a:xfrm flipH="1" flipV="1">
            <a:off x="5349590" y="5229200"/>
            <a:ext cx="1728192" cy="0"/>
          </a:xfrm>
          <a:prstGeom prst="straightConnector1">
            <a:avLst/>
          </a:prstGeom>
          <a:ln w="190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1" name="Straight Arrow Connector 160"/>
          <p:cNvCxnSpPr/>
          <p:nvPr/>
        </p:nvCxnSpPr>
        <p:spPr>
          <a:xfrm flipH="1">
            <a:off x="5395708" y="5719514"/>
            <a:ext cx="1656182" cy="0"/>
          </a:xfrm>
          <a:prstGeom prst="straightConnector1">
            <a:avLst/>
          </a:prstGeom>
          <a:ln w="19050">
            <a:solidFill>
              <a:srgbClr val="0000FF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2" name="Text Box 7"/>
          <p:cNvSpPr txBox="1">
            <a:spLocks noChangeArrowheads="1"/>
          </p:cNvSpPr>
          <p:nvPr/>
        </p:nvSpPr>
        <p:spPr bwMode="auto">
          <a:xfrm>
            <a:off x="6607508" y="4890646"/>
            <a:ext cx="484772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>
                <a:solidFill>
                  <a:srgbClr val="FF0000"/>
                </a:solidFill>
                <a:latin typeface="Chalkboard"/>
                <a:ea typeface="Chalkboard" charset="0"/>
                <a:cs typeface="Chalkboard" charset="0"/>
                <a:sym typeface="Symbol"/>
              </a:rPr>
              <a:t>m</a:t>
            </a:r>
            <a:r>
              <a:rPr lang="en-US" sz="1600" baseline="-25000" dirty="0">
                <a:solidFill>
                  <a:srgbClr val="FF0000"/>
                </a:solidFill>
                <a:latin typeface="Chalkboard"/>
                <a:ea typeface="Chalkboard" charset="0"/>
                <a:cs typeface="Chalkboard" charset="0"/>
                <a:sym typeface="Symbol"/>
              </a:rPr>
              <a:t>i</a:t>
            </a:r>
            <a:endParaRPr lang="en-US" sz="2200" baseline="-25000" dirty="0" smtClean="0">
              <a:solidFill>
                <a:srgbClr val="FF0000"/>
              </a:solidFill>
              <a:latin typeface="Chalkboard"/>
              <a:ea typeface="Chalkboard" charset="0"/>
              <a:cs typeface="Chalkboard" charset="0"/>
            </a:endParaRPr>
          </a:p>
        </p:txBody>
      </p:sp>
      <p:sp>
        <p:nvSpPr>
          <p:cNvPr id="163" name="Text Box 7"/>
          <p:cNvSpPr txBox="1">
            <a:spLocks noChangeArrowheads="1"/>
          </p:cNvSpPr>
          <p:nvPr/>
        </p:nvSpPr>
        <p:spPr bwMode="auto">
          <a:xfrm>
            <a:off x="5220071" y="5344180"/>
            <a:ext cx="1342261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>
                <a:solidFill>
                  <a:srgbClr val="0000FF"/>
                </a:solidFill>
                <a:latin typeface="Chalkboard"/>
                <a:ea typeface="Chalkboard" charset="0"/>
                <a:cs typeface="Chalkboard" charset="0"/>
                <a:sym typeface="Symbol"/>
              </a:rPr>
              <a:t>(</a:t>
            </a:r>
            <a:r>
              <a:rPr lang="en-US" sz="1600" dirty="0" err="1" smtClean="0">
                <a:solidFill>
                  <a:srgbClr val="0000FF"/>
                </a:solidFill>
                <a:latin typeface="Chalkboard"/>
                <a:ea typeface="Chalkboard" charset="0"/>
                <a:cs typeface="Chalkboard" charset="0"/>
                <a:sym typeface="Symbol"/>
              </a:rPr>
              <a:t>r</a:t>
            </a:r>
            <a:r>
              <a:rPr lang="en-US" sz="1600" baseline="-25000" dirty="0" err="1">
                <a:solidFill>
                  <a:srgbClr val="0000FF"/>
                </a:solidFill>
                <a:latin typeface="Chalkboard"/>
                <a:ea typeface="Chalkboard" charset="0"/>
                <a:cs typeface="Chalkboard" charset="0"/>
                <a:sym typeface="Symbol"/>
              </a:rPr>
              <a:t>i</a:t>
            </a:r>
            <a:r>
              <a:rPr lang="en-US" sz="1600" dirty="0" smtClean="0">
                <a:solidFill>
                  <a:srgbClr val="0000FF"/>
                </a:solidFill>
                <a:latin typeface="Chalkboard"/>
                <a:ea typeface="Chalkboard" charset="0"/>
                <a:cs typeface="Chalkboard" charset="0"/>
                <a:sym typeface="Symbol"/>
              </a:rPr>
              <a:t>, </a:t>
            </a:r>
            <a:r>
              <a:rPr lang="en-US" sz="1600" dirty="0" err="1" smtClean="0">
                <a:solidFill>
                  <a:srgbClr val="0000FF"/>
                </a:solidFill>
                <a:latin typeface="Chalkboard"/>
                <a:ea typeface="Chalkboard" charset="0"/>
                <a:cs typeface="Chalkboard" charset="0"/>
                <a:sym typeface="Symbol"/>
              </a:rPr>
              <a:t>y</a:t>
            </a:r>
            <a:r>
              <a:rPr lang="en-US" sz="1600" baseline="-25000" dirty="0" err="1" smtClean="0">
                <a:solidFill>
                  <a:srgbClr val="0000FF"/>
                </a:solidFill>
                <a:latin typeface="Chalkboard"/>
                <a:ea typeface="Chalkboard" charset="0"/>
                <a:cs typeface="Chalkboard" charset="0"/>
                <a:sym typeface="Symbol"/>
              </a:rPr>
              <a:t>i</a:t>
            </a:r>
            <a:r>
              <a:rPr lang="en-US" sz="1600" baseline="-25000" dirty="0" smtClean="0">
                <a:solidFill>
                  <a:srgbClr val="0000FF"/>
                </a:solidFill>
                <a:latin typeface="Chalkboard"/>
                <a:ea typeface="Chalkboard" charset="0"/>
                <a:cs typeface="Chalkboard" charset="0"/>
                <a:sym typeface="Symbol"/>
              </a:rPr>
              <a:t> </a:t>
            </a:r>
            <a:r>
              <a:rPr lang="en-US" sz="1600" dirty="0" smtClean="0">
                <a:solidFill>
                  <a:srgbClr val="0000FF"/>
                </a:solidFill>
                <a:latin typeface="Chalkboard"/>
                <a:ea typeface="Chalkboard" charset="0"/>
                <a:cs typeface="Chalkboard" charset="0"/>
                <a:sym typeface="Symbol"/>
              </a:rPr>
              <a:t> m</a:t>
            </a:r>
            <a:r>
              <a:rPr lang="en-US" sz="1600" baseline="-25000" dirty="0">
                <a:solidFill>
                  <a:srgbClr val="0000FF"/>
                </a:solidFill>
                <a:latin typeface="Chalkboard"/>
                <a:ea typeface="Chalkboard" charset="0"/>
                <a:cs typeface="Chalkboard" charset="0"/>
                <a:sym typeface="Symbol"/>
              </a:rPr>
              <a:t>i</a:t>
            </a:r>
            <a:r>
              <a:rPr lang="en-US" sz="1600" dirty="0" smtClean="0">
                <a:solidFill>
                  <a:srgbClr val="0000FF"/>
                </a:solidFill>
                <a:latin typeface="Chalkboard"/>
                <a:ea typeface="Chalkboard" charset="0"/>
                <a:cs typeface="Chalkboard" charset="0"/>
                <a:sym typeface="Symbol"/>
              </a:rPr>
              <a:t>) </a:t>
            </a:r>
            <a:endParaRPr lang="en-US" sz="2400" baseline="-25000" dirty="0" smtClean="0">
              <a:solidFill>
                <a:srgbClr val="0000FF"/>
              </a:solidFill>
              <a:latin typeface="Chalkboard"/>
              <a:ea typeface="Chalkboard" charset="0"/>
              <a:cs typeface="Chalkboard" charset="0"/>
            </a:endParaRPr>
          </a:p>
        </p:txBody>
      </p:sp>
      <p:cxnSp>
        <p:nvCxnSpPr>
          <p:cNvPr id="164" name="Straight Arrow Connector 163"/>
          <p:cNvCxnSpPr/>
          <p:nvPr/>
        </p:nvCxnSpPr>
        <p:spPr>
          <a:xfrm flipH="1" flipV="1">
            <a:off x="1914873" y="5229200"/>
            <a:ext cx="1144959" cy="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5" name="Text Box 7"/>
          <p:cNvSpPr txBox="1">
            <a:spLocks noChangeArrowheads="1"/>
          </p:cNvSpPr>
          <p:nvPr/>
        </p:nvSpPr>
        <p:spPr bwMode="auto">
          <a:xfrm>
            <a:off x="2738412" y="4890646"/>
            <a:ext cx="465436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err="1" smtClean="0">
                <a:latin typeface="Chalkboard"/>
                <a:ea typeface="Chalkboard" charset="0"/>
                <a:cs typeface="Chalkboard" charset="0"/>
                <a:sym typeface="Symbol"/>
              </a:rPr>
              <a:t>r</a:t>
            </a:r>
            <a:r>
              <a:rPr lang="en-US" sz="1600" baseline="-25000" dirty="0" err="1">
                <a:latin typeface="Chalkboard"/>
                <a:ea typeface="Chalkboard" charset="0"/>
                <a:cs typeface="Chalkboard" charset="0"/>
                <a:sym typeface="Symbol"/>
              </a:rPr>
              <a:t>i</a:t>
            </a:r>
            <a:endParaRPr lang="en-US" sz="2200" baseline="-25000" dirty="0" smtClean="0">
              <a:solidFill>
                <a:srgbClr val="0000FF"/>
              </a:solidFill>
              <a:latin typeface="Chalkboard"/>
              <a:ea typeface="Chalkboard" charset="0"/>
              <a:cs typeface="Chalkboard" charset="0"/>
            </a:endParaRPr>
          </a:p>
        </p:txBody>
      </p:sp>
      <p:sp>
        <p:nvSpPr>
          <p:cNvPr id="166" name="Left Brace 165"/>
          <p:cNvSpPr/>
          <p:nvPr/>
        </p:nvSpPr>
        <p:spPr>
          <a:xfrm>
            <a:off x="5090555" y="5048404"/>
            <a:ext cx="201525" cy="828868"/>
          </a:xfrm>
          <a:prstGeom prst="leftBrac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7" name="Right Brace 166"/>
          <p:cNvSpPr/>
          <p:nvPr/>
        </p:nvSpPr>
        <p:spPr>
          <a:xfrm>
            <a:off x="7308304" y="5013409"/>
            <a:ext cx="234697" cy="863863"/>
          </a:xfrm>
          <a:prstGeom prst="rightBrac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68" name="Straight Arrow Connector 167"/>
          <p:cNvCxnSpPr/>
          <p:nvPr/>
        </p:nvCxnSpPr>
        <p:spPr>
          <a:xfrm>
            <a:off x="1907704" y="5669632"/>
            <a:ext cx="1152128" cy="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9" name="Text Box 7"/>
          <p:cNvSpPr txBox="1">
            <a:spLocks noChangeArrowheads="1"/>
          </p:cNvSpPr>
          <p:nvPr/>
        </p:nvSpPr>
        <p:spPr bwMode="auto">
          <a:xfrm>
            <a:off x="1907704" y="5344180"/>
            <a:ext cx="465436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err="1" smtClean="0">
                <a:latin typeface="Chalkboard"/>
                <a:ea typeface="Chalkboard" charset="0"/>
                <a:cs typeface="Chalkboard" charset="0"/>
                <a:sym typeface="Symbol"/>
              </a:rPr>
              <a:t>y</a:t>
            </a:r>
            <a:r>
              <a:rPr lang="en-US" sz="1600" baseline="-25000" dirty="0" err="1">
                <a:latin typeface="Chalkboard"/>
                <a:ea typeface="Chalkboard" charset="0"/>
                <a:cs typeface="Chalkboard" charset="0"/>
                <a:sym typeface="Symbol"/>
              </a:rPr>
              <a:t>i</a:t>
            </a:r>
            <a:endParaRPr lang="en-US" sz="2200" baseline="-25000" dirty="0" smtClean="0">
              <a:solidFill>
                <a:srgbClr val="0000FF"/>
              </a:solidFill>
              <a:latin typeface="Chalkboard"/>
              <a:ea typeface="Chalkboard" charset="0"/>
              <a:cs typeface="Chalkboard" charset="0"/>
            </a:endParaRPr>
          </a:p>
        </p:txBody>
      </p:sp>
      <p:sp>
        <p:nvSpPr>
          <p:cNvPr id="170" name="Rectangle 169"/>
          <p:cNvSpPr/>
          <p:nvPr/>
        </p:nvSpPr>
        <p:spPr>
          <a:xfrm>
            <a:off x="7465265" y="5698565"/>
            <a:ext cx="851151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dirty="0" smtClean="0">
                <a:latin typeface="Chalkboard"/>
                <a:sym typeface="Symbol"/>
              </a:rPr>
              <a:t>Repeat</a:t>
            </a:r>
            <a:endParaRPr lang="en-US" sz="1400" baseline="-25000" dirty="0">
              <a:solidFill>
                <a:srgbClr val="0000FF"/>
              </a:solidFill>
              <a:latin typeface="Chalkboard"/>
            </a:endParaRPr>
          </a:p>
        </p:txBody>
      </p:sp>
      <p:sp>
        <p:nvSpPr>
          <p:cNvPr id="171" name="Left Brace 170"/>
          <p:cNvSpPr/>
          <p:nvPr/>
        </p:nvSpPr>
        <p:spPr>
          <a:xfrm>
            <a:off x="1588054" y="5048404"/>
            <a:ext cx="247642" cy="828868"/>
          </a:xfrm>
          <a:prstGeom prst="leftBrac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2" name="Right Brace 171"/>
          <p:cNvSpPr/>
          <p:nvPr/>
        </p:nvSpPr>
        <p:spPr>
          <a:xfrm>
            <a:off x="3131840" y="5013409"/>
            <a:ext cx="247642" cy="863863"/>
          </a:xfrm>
          <a:prstGeom prst="rightBrac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3" name="Rectangle 172"/>
          <p:cNvSpPr/>
          <p:nvPr/>
        </p:nvSpPr>
        <p:spPr>
          <a:xfrm>
            <a:off x="3275856" y="5785519"/>
            <a:ext cx="851151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smtClean="0">
                <a:latin typeface="Chalkboard"/>
                <a:sym typeface="Symbol"/>
              </a:rPr>
              <a:t>Repeat</a:t>
            </a:r>
            <a:endParaRPr lang="en-US" sz="1400" baseline="-25000" dirty="0">
              <a:solidFill>
                <a:srgbClr val="0000FF"/>
              </a:solidFill>
              <a:latin typeface="Chalkboard"/>
            </a:endParaRPr>
          </a:p>
        </p:txBody>
      </p:sp>
      <p:cxnSp>
        <p:nvCxnSpPr>
          <p:cNvPr id="174" name="Straight Connector 173"/>
          <p:cNvCxnSpPr/>
          <p:nvPr/>
        </p:nvCxnSpPr>
        <p:spPr>
          <a:xfrm flipH="1">
            <a:off x="5148064" y="6453335"/>
            <a:ext cx="2088232" cy="0"/>
          </a:xfrm>
          <a:prstGeom prst="line">
            <a:avLst/>
          </a:prstGeom>
          <a:ln w="25400">
            <a:solidFill>
              <a:srgbClr val="FF0000"/>
            </a:solidFill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5" name="Text Box 7"/>
          <p:cNvSpPr txBox="1">
            <a:spLocks noChangeArrowheads="1"/>
          </p:cNvSpPr>
          <p:nvPr/>
        </p:nvSpPr>
        <p:spPr bwMode="auto">
          <a:xfrm>
            <a:off x="6084168" y="6093296"/>
            <a:ext cx="1244573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smtClean="0">
                <a:latin typeface="Chalkboard"/>
              </a:rPr>
              <a:t>b’ </a:t>
            </a:r>
            <a:r>
              <a:rPr lang="en-US" sz="1600" dirty="0" smtClean="0">
                <a:latin typeface="Chalkboard"/>
                <a:sym typeface="Symbol"/>
              </a:rPr>
              <a:t> {0, 1}</a:t>
            </a:r>
            <a:endParaRPr lang="en-US" sz="1600" dirty="0" smtClean="0">
              <a:solidFill>
                <a:srgbClr val="0000FF"/>
              </a:solidFill>
              <a:latin typeface="Chalkboard"/>
            </a:endParaRPr>
          </a:p>
        </p:txBody>
      </p:sp>
      <p:sp>
        <p:nvSpPr>
          <p:cNvPr id="176" name="Text Box 7"/>
          <p:cNvSpPr txBox="1">
            <a:spLocks noChangeArrowheads="1"/>
          </p:cNvSpPr>
          <p:nvPr/>
        </p:nvSpPr>
        <p:spPr bwMode="auto">
          <a:xfrm>
            <a:off x="1908864" y="6105490"/>
            <a:ext cx="1388589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smtClean="0">
                <a:latin typeface="Chalkboard"/>
              </a:rPr>
              <a:t>1 if b = b’ </a:t>
            </a:r>
          </a:p>
          <a:p>
            <a:pPr marL="457200" indent="-457200">
              <a:spcBef>
                <a:spcPct val="50000"/>
              </a:spcBef>
            </a:pPr>
            <a:r>
              <a:rPr lang="en-US" sz="1600" dirty="0" smtClean="0">
                <a:solidFill>
                  <a:srgbClr val="0000FF"/>
                </a:solidFill>
                <a:latin typeface="Chalkboard"/>
              </a:rPr>
              <a:t>0 otherwise</a:t>
            </a:r>
          </a:p>
        </p:txBody>
      </p:sp>
      <p:cxnSp>
        <p:nvCxnSpPr>
          <p:cNvPr id="177" name="Straight Arrow Connector 176"/>
          <p:cNvCxnSpPr/>
          <p:nvPr/>
        </p:nvCxnSpPr>
        <p:spPr>
          <a:xfrm>
            <a:off x="1907704" y="6093296"/>
            <a:ext cx="1150968" cy="0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8" name="Straight Connector 177"/>
          <p:cNvCxnSpPr/>
          <p:nvPr/>
        </p:nvCxnSpPr>
        <p:spPr>
          <a:xfrm flipV="1">
            <a:off x="269632" y="3717030"/>
            <a:ext cx="1174094" cy="553998"/>
          </a:xfrm>
          <a:prstGeom prst="lin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348300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0" grpId="0"/>
      <p:bldP spid="111" grpId="0"/>
      <p:bldP spid="112" grpId="0"/>
      <p:bldP spid="117" grpId="0"/>
      <p:bldP spid="119" grpId="0"/>
      <p:bldP spid="128" grpId="0"/>
      <p:bldP spid="17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2"/>
          <p:cNvSpPr txBox="1">
            <a:spLocks noChangeArrowheads="1"/>
          </p:cNvSpPr>
          <p:nvPr/>
        </p:nvSpPr>
        <p:spPr>
          <a:xfrm>
            <a:off x="-36512" y="-27384"/>
            <a:ext cx="9217024" cy="864096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r>
              <a:rPr lang="en-US" sz="3200" kern="0" dirty="0" smtClean="0">
                <a:solidFill>
                  <a:srgbClr val="009900"/>
                </a:solidFill>
                <a:latin typeface="Chalkboard"/>
                <a:ea typeface="+mj-ea"/>
                <a:cs typeface="+mj-cs"/>
              </a:rPr>
              <a:t>CPA-security for Arbitrary-length Messages (Theoretical Construction)</a:t>
            </a:r>
            <a:endParaRPr lang="en-US" sz="3200" kern="0" dirty="0">
              <a:solidFill>
                <a:srgbClr val="009900"/>
              </a:solidFill>
              <a:latin typeface="Chalkboard"/>
              <a:ea typeface="+mj-ea"/>
              <a:cs typeface="+mj-cs"/>
            </a:endParaRPr>
          </a:p>
        </p:txBody>
      </p:sp>
      <p:sp>
        <p:nvSpPr>
          <p:cNvPr id="38" name="Text Box 7"/>
          <p:cNvSpPr txBox="1">
            <a:spLocks noChangeArrowheads="1"/>
          </p:cNvSpPr>
          <p:nvPr/>
        </p:nvSpPr>
        <p:spPr bwMode="auto">
          <a:xfrm>
            <a:off x="67308" y="1268760"/>
            <a:ext cx="9076692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  <a:buFont typeface="Wingdings" charset="2"/>
              <a:buChar char="q"/>
            </a:pPr>
            <a:r>
              <a:rPr lang="en-US" dirty="0" smtClean="0">
                <a:latin typeface="Chalkboard"/>
                <a:sym typeface="Symbol"/>
              </a:rPr>
              <a:t>Let  = (Gen, </a:t>
            </a:r>
            <a:r>
              <a:rPr lang="en-US" dirty="0" err="1" smtClean="0">
                <a:latin typeface="Chalkboard"/>
                <a:sym typeface="Symbol"/>
              </a:rPr>
              <a:t>Enc</a:t>
            </a:r>
            <a:r>
              <a:rPr lang="en-US" dirty="0" smtClean="0">
                <a:latin typeface="Chalkboard"/>
                <a:sym typeface="Symbol"/>
              </a:rPr>
              <a:t>, Dec) be a </a:t>
            </a:r>
            <a:r>
              <a:rPr lang="en-US" dirty="0" smtClean="0">
                <a:solidFill>
                  <a:srgbClr val="0000FF"/>
                </a:solidFill>
                <a:latin typeface="Chalkboard"/>
                <a:sym typeface="Symbol"/>
              </a:rPr>
              <a:t>fixed-length CPA-secure based on PRP/SPRP/PRF. Supports message of length</a:t>
            </a:r>
            <a:endParaRPr lang="en-US" dirty="0" smtClean="0">
              <a:solidFill>
                <a:srgbClr val="0000FF"/>
              </a:solidFill>
              <a:latin typeface="Chalkboard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2267744" y="3122384"/>
            <a:ext cx="5040560" cy="432048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  <a:latin typeface="Chalkboard"/>
            </a:endParaRPr>
          </a:p>
        </p:txBody>
      </p:sp>
      <p:cxnSp>
        <p:nvCxnSpPr>
          <p:cNvPr id="14" name="Straight Connector 13"/>
          <p:cNvCxnSpPr/>
          <p:nvPr/>
        </p:nvCxnSpPr>
        <p:spPr>
          <a:xfrm>
            <a:off x="3923928" y="3122384"/>
            <a:ext cx="0" cy="43204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5796136" y="3122384"/>
            <a:ext cx="0" cy="43204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Text Box 7"/>
          <p:cNvSpPr txBox="1">
            <a:spLocks noChangeArrowheads="1"/>
          </p:cNvSpPr>
          <p:nvPr/>
        </p:nvSpPr>
        <p:spPr bwMode="auto">
          <a:xfrm>
            <a:off x="2492152" y="3143870"/>
            <a:ext cx="53586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 smtClean="0">
                <a:latin typeface="Chalkboard"/>
                <a:sym typeface="Symbol"/>
              </a:rPr>
              <a:t>m</a:t>
            </a:r>
            <a:r>
              <a:rPr lang="en-US" sz="2000" baseline="-25000" dirty="0" smtClean="0">
                <a:latin typeface="Chalkboard"/>
                <a:sym typeface="Symbol"/>
              </a:rPr>
              <a:t>1</a:t>
            </a:r>
            <a:endParaRPr lang="en-US" sz="2000" baseline="-25000" dirty="0" smtClean="0">
              <a:solidFill>
                <a:srgbClr val="0000FF"/>
              </a:solidFill>
              <a:latin typeface="Chalkboard"/>
            </a:endParaRPr>
          </a:p>
        </p:txBody>
      </p:sp>
      <p:sp>
        <p:nvSpPr>
          <p:cNvPr id="42" name="Text Box 7"/>
          <p:cNvSpPr txBox="1">
            <a:spLocks noChangeArrowheads="1"/>
          </p:cNvSpPr>
          <p:nvPr/>
        </p:nvSpPr>
        <p:spPr bwMode="auto">
          <a:xfrm>
            <a:off x="4572000" y="3122384"/>
            <a:ext cx="53586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 smtClean="0">
                <a:latin typeface="Chalkboard"/>
                <a:sym typeface="Symbol"/>
              </a:rPr>
              <a:t>m</a:t>
            </a:r>
            <a:r>
              <a:rPr lang="en-US" sz="2000" baseline="-25000" dirty="0">
                <a:latin typeface="Chalkboard"/>
                <a:sym typeface="Symbol"/>
              </a:rPr>
              <a:t>2</a:t>
            </a:r>
            <a:endParaRPr lang="en-US" sz="2000" baseline="-25000" dirty="0" smtClean="0">
              <a:solidFill>
                <a:srgbClr val="0000FF"/>
              </a:solidFill>
              <a:latin typeface="Chalkboard"/>
            </a:endParaRPr>
          </a:p>
        </p:txBody>
      </p:sp>
      <p:sp>
        <p:nvSpPr>
          <p:cNvPr id="43" name="Text Box 7"/>
          <p:cNvSpPr txBox="1">
            <a:spLocks noChangeArrowheads="1"/>
          </p:cNvSpPr>
          <p:nvPr/>
        </p:nvSpPr>
        <p:spPr bwMode="auto">
          <a:xfrm>
            <a:off x="6444208" y="3100898"/>
            <a:ext cx="53586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 smtClean="0">
                <a:latin typeface="Chalkboard"/>
                <a:sym typeface="Symbol"/>
              </a:rPr>
              <a:t>m</a:t>
            </a:r>
            <a:r>
              <a:rPr lang="en-US" sz="2000" baseline="-25000" dirty="0">
                <a:latin typeface="Chalkboard"/>
                <a:sym typeface="Symbol"/>
              </a:rPr>
              <a:t>3</a:t>
            </a:r>
            <a:endParaRPr lang="en-US" sz="2000" baseline="-25000" dirty="0" smtClean="0">
              <a:solidFill>
                <a:srgbClr val="0000FF"/>
              </a:solidFill>
              <a:latin typeface="Chalkboard"/>
            </a:endParaRPr>
          </a:p>
        </p:txBody>
      </p:sp>
      <p:cxnSp>
        <p:nvCxnSpPr>
          <p:cNvPr id="48" name="Straight Arrow Connector 47"/>
          <p:cNvCxnSpPr/>
          <p:nvPr/>
        </p:nvCxnSpPr>
        <p:spPr>
          <a:xfrm>
            <a:off x="2699792" y="3554432"/>
            <a:ext cx="0" cy="324036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Arrow Connector 50"/>
          <p:cNvCxnSpPr/>
          <p:nvPr/>
        </p:nvCxnSpPr>
        <p:spPr>
          <a:xfrm>
            <a:off x="6588224" y="3554432"/>
            <a:ext cx="0" cy="324036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Arrow Connector 51"/>
          <p:cNvCxnSpPr/>
          <p:nvPr/>
        </p:nvCxnSpPr>
        <p:spPr>
          <a:xfrm>
            <a:off x="4788024" y="3554432"/>
            <a:ext cx="0" cy="324036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8" name="Group 61"/>
          <p:cNvGrpSpPr/>
          <p:nvPr/>
        </p:nvGrpSpPr>
        <p:grpSpPr>
          <a:xfrm>
            <a:off x="2483768" y="2740858"/>
            <a:ext cx="4464497" cy="389911"/>
            <a:chOff x="2483768" y="3623538"/>
            <a:chExt cx="4464497" cy="389911"/>
          </a:xfrm>
        </p:grpSpPr>
        <p:sp>
          <p:nvSpPr>
            <p:cNvPr id="56" name="Right Brace 55"/>
            <p:cNvSpPr/>
            <p:nvPr/>
          </p:nvSpPr>
          <p:spPr>
            <a:xfrm rot="5400000" flipH="1">
              <a:off x="2731603" y="3397189"/>
              <a:ext cx="368425" cy="864096"/>
            </a:xfrm>
            <a:prstGeom prst="rightBrac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latin typeface="Chalkboard"/>
              </a:endParaRPr>
            </a:p>
          </p:txBody>
        </p:sp>
        <p:sp>
          <p:nvSpPr>
            <p:cNvPr id="57" name="Right Brace 56"/>
            <p:cNvSpPr/>
            <p:nvPr/>
          </p:nvSpPr>
          <p:spPr>
            <a:xfrm rot="5400000" flipH="1">
              <a:off x="4639816" y="3424807"/>
              <a:ext cx="368425" cy="792088"/>
            </a:xfrm>
            <a:prstGeom prst="rightBrac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latin typeface="Chalkboard"/>
              </a:endParaRPr>
            </a:p>
          </p:txBody>
        </p:sp>
        <p:sp>
          <p:nvSpPr>
            <p:cNvPr id="58" name="Right Brace 57"/>
            <p:cNvSpPr/>
            <p:nvPr/>
          </p:nvSpPr>
          <p:spPr>
            <a:xfrm rot="5400000" flipH="1">
              <a:off x="6368008" y="3411707"/>
              <a:ext cx="368425" cy="792088"/>
            </a:xfrm>
            <a:prstGeom prst="rightBrac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latin typeface="Chalkboard"/>
              </a:endParaRPr>
            </a:p>
          </p:txBody>
        </p:sp>
      </p:grpSp>
      <p:grpSp>
        <p:nvGrpSpPr>
          <p:cNvPr id="21" name="Group 68"/>
          <p:cNvGrpSpPr/>
          <p:nvPr/>
        </p:nvGrpSpPr>
        <p:grpSpPr>
          <a:xfrm>
            <a:off x="2884004" y="2308810"/>
            <a:ext cx="4168080" cy="472118"/>
            <a:chOff x="3172036" y="3429000"/>
            <a:chExt cx="4168080" cy="472118"/>
          </a:xfrm>
        </p:grpSpPr>
        <p:sp>
          <p:nvSpPr>
            <p:cNvPr id="63" name="Text Box 7"/>
            <p:cNvSpPr txBox="1">
              <a:spLocks noChangeArrowheads="1"/>
            </p:cNvSpPr>
            <p:nvPr/>
          </p:nvSpPr>
          <p:spPr bwMode="auto">
            <a:xfrm>
              <a:off x="3172036" y="3501008"/>
              <a:ext cx="535868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dirty="0">
                  <a:latin typeface="Chalkboard"/>
                  <a:cs typeface="Comic Sans MS"/>
                  <a:sym typeface="Symbol"/>
                </a:rPr>
                <a:t>n</a:t>
              </a:r>
              <a:endParaRPr lang="en-US" sz="2000" baseline="-25000" dirty="0" smtClean="0">
                <a:solidFill>
                  <a:srgbClr val="0000FF"/>
                </a:solidFill>
                <a:latin typeface="Chalkboard"/>
                <a:cs typeface="Comic Sans MS"/>
              </a:endParaRPr>
            </a:p>
          </p:txBody>
        </p:sp>
        <p:sp>
          <p:nvSpPr>
            <p:cNvPr id="64" name="Text Box 7"/>
            <p:cNvSpPr txBox="1">
              <a:spLocks noChangeArrowheads="1"/>
            </p:cNvSpPr>
            <p:nvPr/>
          </p:nvSpPr>
          <p:spPr bwMode="auto">
            <a:xfrm>
              <a:off x="5076056" y="3501008"/>
              <a:ext cx="535868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dirty="0">
                  <a:latin typeface="Chalkboard"/>
                  <a:cs typeface="Comic Sans MS"/>
                  <a:sym typeface="Symbol"/>
                </a:rPr>
                <a:t>n</a:t>
              </a:r>
              <a:endParaRPr lang="en-US" sz="2000" baseline="-25000" dirty="0" smtClean="0">
                <a:solidFill>
                  <a:srgbClr val="0000FF"/>
                </a:solidFill>
                <a:latin typeface="Chalkboard"/>
                <a:cs typeface="Comic Sans MS"/>
              </a:endParaRPr>
            </a:p>
          </p:txBody>
        </p:sp>
        <p:sp>
          <p:nvSpPr>
            <p:cNvPr id="65" name="Text Box 7"/>
            <p:cNvSpPr txBox="1">
              <a:spLocks noChangeArrowheads="1"/>
            </p:cNvSpPr>
            <p:nvPr/>
          </p:nvSpPr>
          <p:spPr bwMode="auto">
            <a:xfrm>
              <a:off x="6804248" y="3429000"/>
              <a:ext cx="535868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dirty="0">
                  <a:latin typeface="Chalkboard"/>
                  <a:cs typeface="Comic Sans MS"/>
                  <a:sym typeface="Symbol"/>
                </a:rPr>
                <a:t>n</a:t>
              </a:r>
              <a:endParaRPr lang="en-US" sz="2000" baseline="-25000" dirty="0" smtClean="0">
                <a:solidFill>
                  <a:srgbClr val="0000FF"/>
                </a:solidFill>
                <a:latin typeface="Chalkboard"/>
                <a:cs typeface="Comic Sans MS"/>
              </a:endParaRPr>
            </a:p>
          </p:txBody>
        </p:sp>
      </p:grpSp>
      <p:grpSp>
        <p:nvGrpSpPr>
          <p:cNvPr id="24" name="Group 69"/>
          <p:cNvGrpSpPr/>
          <p:nvPr/>
        </p:nvGrpSpPr>
        <p:grpSpPr>
          <a:xfrm>
            <a:off x="740833" y="5246989"/>
            <a:ext cx="648072" cy="338554"/>
            <a:chOff x="2267744" y="4941168"/>
            <a:chExt cx="648072" cy="338554"/>
          </a:xfrm>
        </p:grpSpPr>
        <p:sp>
          <p:nvSpPr>
            <p:cNvPr id="71" name="Rectangle 70"/>
            <p:cNvSpPr/>
            <p:nvPr/>
          </p:nvSpPr>
          <p:spPr>
            <a:xfrm>
              <a:off x="2339752" y="4941168"/>
              <a:ext cx="463860" cy="338554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Chalkboard"/>
              </a:endParaRPr>
            </a:p>
          </p:txBody>
        </p:sp>
        <p:sp>
          <p:nvSpPr>
            <p:cNvPr id="72" name="Text Box 7"/>
            <p:cNvSpPr txBox="1">
              <a:spLocks noChangeArrowheads="1"/>
            </p:cNvSpPr>
            <p:nvPr/>
          </p:nvSpPr>
          <p:spPr bwMode="auto">
            <a:xfrm>
              <a:off x="2267744" y="4941168"/>
              <a:ext cx="648072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600" dirty="0" smtClean="0">
                  <a:latin typeface="Chalkboard"/>
                  <a:sym typeface="Symbol"/>
                </a:rPr>
                <a:t>Gen</a:t>
              </a:r>
              <a:endParaRPr lang="en-US" sz="1600" dirty="0" smtClean="0">
                <a:solidFill>
                  <a:srgbClr val="0000FF"/>
                </a:solidFill>
                <a:latin typeface="Chalkboard"/>
              </a:endParaRPr>
            </a:p>
          </p:txBody>
        </p:sp>
      </p:grpSp>
      <p:cxnSp>
        <p:nvCxnSpPr>
          <p:cNvPr id="74" name="Straight Arrow Connector 73"/>
          <p:cNvCxnSpPr/>
          <p:nvPr/>
        </p:nvCxnSpPr>
        <p:spPr>
          <a:xfrm>
            <a:off x="1264987" y="5463013"/>
            <a:ext cx="5380502" cy="0"/>
          </a:xfrm>
          <a:prstGeom prst="straightConnector1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Straight Arrow Connector 76"/>
          <p:cNvCxnSpPr/>
          <p:nvPr/>
        </p:nvCxnSpPr>
        <p:spPr>
          <a:xfrm>
            <a:off x="2621425" y="4973475"/>
            <a:ext cx="0" cy="324036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Straight Arrow Connector 78"/>
          <p:cNvCxnSpPr/>
          <p:nvPr/>
        </p:nvCxnSpPr>
        <p:spPr>
          <a:xfrm>
            <a:off x="4644008" y="4973475"/>
            <a:ext cx="0" cy="324036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Straight Arrow Connector 81"/>
          <p:cNvCxnSpPr/>
          <p:nvPr/>
        </p:nvCxnSpPr>
        <p:spPr>
          <a:xfrm>
            <a:off x="6933521" y="4973475"/>
            <a:ext cx="0" cy="324036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Straight Arrow Connector 82"/>
          <p:cNvCxnSpPr/>
          <p:nvPr/>
        </p:nvCxnSpPr>
        <p:spPr>
          <a:xfrm>
            <a:off x="2325009" y="4937471"/>
            <a:ext cx="0" cy="525542"/>
          </a:xfrm>
          <a:prstGeom prst="straightConnector1">
            <a:avLst/>
          </a:prstGeom>
          <a:ln w="19050">
            <a:solidFill>
              <a:schemeClr val="tx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Straight Arrow Connector 86"/>
          <p:cNvCxnSpPr/>
          <p:nvPr/>
        </p:nvCxnSpPr>
        <p:spPr>
          <a:xfrm>
            <a:off x="4476564" y="4937471"/>
            <a:ext cx="0" cy="525542"/>
          </a:xfrm>
          <a:prstGeom prst="straightConnector1">
            <a:avLst/>
          </a:prstGeom>
          <a:ln w="19050">
            <a:solidFill>
              <a:schemeClr val="tx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Straight Arrow Connector 89"/>
          <p:cNvCxnSpPr/>
          <p:nvPr/>
        </p:nvCxnSpPr>
        <p:spPr>
          <a:xfrm>
            <a:off x="6645489" y="4937471"/>
            <a:ext cx="0" cy="525542"/>
          </a:xfrm>
          <a:prstGeom prst="straightConnector1">
            <a:avLst/>
          </a:prstGeom>
          <a:ln w="19050">
            <a:solidFill>
              <a:schemeClr val="tx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1" name="Text Box 7"/>
          <p:cNvSpPr txBox="1">
            <a:spLocks noChangeArrowheads="1"/>
          </p:cNvSpPr>
          <p:nvPr/>
        </p:nvSpPr>
        <p:spPr bwMode="auto">
          <a:xfrm>
            <a:off x="2589613" y="4937471"/>
            <a:ext cx="383468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>
                <a:latin typeface="Chalkboard"/>
                <a:sym typeface="Symbol"/>
              </a:rPr>
              <a:t>c</a:t>
            </a:r>
            <a:r>
              <a:rPr lang="en-US" sz="1600" baseline="-25000" dirty="0" smtClean="0">
                <a:latin typeface="Chalkboard"/>
                <a:sym typeface="Symbol"/>
              </a:rPr>
              <a:t>1</a:t>
            </a:r>
            <a:endParaRPr lang="en-US" sz="1600" baseline="-25000" dirty="0" smtClean="0">
              <a:solidFill>
                <a:srgbClr val="0000FF"/>
              </a:solidFill>
              <a:latin typeface="Chalkboard"/>
            </a:endParaRPr>
          </a:p>
        </p:txBody>
      </p:sp>
      <p:sp>
        <p:nvSpPr>
          <p:cNvPr id="94" name="Text Box 7"/>
          <p:cNvSpPr txBox="1">
            <a:spLocks noChangeArrowheads="1"/>
          </p:cNvSpPr>
          <p:nvPr/>
        </p:nvSpPr>
        <p:spPr bwMode="auto">
          <a:xfrm>
            <a:off x="4692588" y="4937471"/>
            <a:ext cx="383468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>
                <a:latin typeface="Chalkboard"/>
                <a:sym typeface="Symbol"/>
              </a:rPr>
              <a:t>c</a:t>
            </a:r>
            <a:r>
              <a:rPr lang="en-US" sz="1600" baseline="-25000" dirty="0" smtClean="0">
                <a:latin typeface="Chalkboard"/>
                <a:sym typeface="Symbol"/>
              </a:rPr>
              <a:t>3</a:t>
            </a:r>
            <a:endParaRPr lang="en-US" sz="1600" baseline="-25000" dirty="0" smtClean="0">
              <a:solidFill>
                <a:srgbClr val="0000FF"/>
              </a:solidFill>
              <a:latin typeface="Chalkboard"/>
            </a:endParaRPr>
          </a:p>
        </p:txBody>
      </p:sp>
      <p:sp>
        <p:nvSpPr>
          <p:cNvPr id="96" name="Text Box 7"/>
          <p:cNvSpPr txBox="1">
            <a:spLocks noChangeArrowheads="1"/>
          </p:cNvSpPr>
          <p:nvPr/>
        </p:nvSpPr>
        <p:spPr bwMode="auto">
          <a:xfrm>
            <a:off x="6910093" y="4958957"/>
            <a:ext cx="383468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>
                <a:latin typeface="Chalkboard"/>
                <a:sym typeface="Symbol"/>
              </a:rPr>
              <a:t>c</a:t>
            </a:r>
            <a:r>
              <a:rPr lang="en-US" sz="1600" baseline="-25000" dirty="0" smtClean="0">
                <a:latin typeface="Chalkboard"/>
                <a:sym typeface="Symbol"/>
              </a:rPr>
              <a:t>6</a:t>
            </a:r>
            <a:endParaRPr lang="en-US" sz="1600" baseline="-25000" dirty="0" smtClean="0">
              <a:solidFill>
                <a:srgbClr val="0000FF"/>
              </a:solidFill>
              <a:latin typeface="Chalkboard"/>
            </a:endParaRPr>
          </a:p>
        </p:txBody>
      </p:sp>
      <p:sp>
        <p:nvSpPr>
          <p:cNvPr id="97" name="Text Box 7"/>
          <p:cNvSpPr txBox="1">
            <a:spLocks noChangeArrowheads="1"/>
          </p:cNvSpPr>
          <p:nvPr/>
        </p:nvSpPr>
        <p:spPr bwMode="auto">
          <a:xfrm>
            <a:off x="1368971" y="5135493"/>
            <a:ext cx="383468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>
                <a:latin typeface="Chalkboard"/>
                <a:sym typeface="Symbol"/>
              </a:rPr>
              <a:t>k</a:t>
            </a:r>
            <a:endParaRPr lang="en-US" sz="1600" baseline="-25000" dirty="0" smtClean="0">
              <a:solidFill>
                <a:srgbClr val="0000FF"/>
              </a:solidFill>
              <a:latin typeface="Chalkboard"/>
            </a:endParaRPr>
          </a:p>
        </p:txBody>
      </p:sp>
      <p:sp>
        <p:nvSpPr>
          <p:cNvPr id="100" name="Text Box 7"/>
          <p:cNvSpPr txBox="1">
            <a:spLocks noChangeArrowheads="1"/>
          </p:cNvSpPr>
          <p:nvPr/>
        </p:nvSpPr>
        <p:spPr bwMode="auto">
          <a:xfrm>
            <a:off x="1115616" y="3132836"/>
            <a:ext cx="53586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 smtClean="0">
                <a:latin typeface="Chalkboard"/>
                <a:sym typeface="Symbol"/>
              </a:rPr>
              <a:t>m</a:t>
            </a:r>
            <a:endParaRPr lang="en-US" sz="2000" baseline="-25000" dirty="0" smtClean="0">
              <a:solidFill>
                <a:srgbClr val="0000FF"/>
              </a:solidFill>
              <a:latin typeface="Chalkboard"/>
            </a:endParaRPr>
          </a:p>
        </p:txBody>
      </p:sp>
      <p:cxnSp>
        <p:nvCxnSpPr>
          <p:cNvPr id="102" name="Straight Arrow Connector 101"/>
          <p:cNvCxnSpPr/>
          <p:nvPr/>
        </p:nvCxnSpPr>
        <p:spPr>
          <a:xfrm>
            <a:off x="1507468" y="3343925"/>
            <a:ext cx="616260" cy="0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3" name="Text Box 7"/>
          <p:cNvSpPr txBox="1">
            <a:spLocks noChangeArrowheads="1"/>
          </p:cNvSpPr>
          <p:nvPr/>
        </p:nvSpPr>
        <p:spPr bwMode="auto">
          <a:xfrm>
            <a:off x="3491880" y="6053226"/>
            <a:ext cx="2664296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 smtClean="0">
                <a:latin typeface="Chalkboard"/>
                <a:sym typeface="Symbol"/>
              </a:rPr>
              <a:t>c</a:t>
            </a:r>
            <a:r>
              <a:rPr lang="en-US" sz="2000" baseline="-25000" dirty="0" smtClean="0">
                <a:latin typeface="Chalkboard"/>
                <a:sym typeface="Symbol"/>
              </a:rPr>
              <a:t>1</a:t>
            </a:r>
            <a:r>
              <a:rPr lang="en-US" sz="2000" dirty="0" smtClean="0">
                <a:latin typeface="Chalkboard"/>
                <a:sym typeface="Symbol"/>
              </a:rPr>
              <a:t>c</a:t>
            </a:r>
            <a:r>
              <a:rPr lang="en-US" sz="2000" baseline="-25000" dirty="0" smtClean="0">
                <a:latin typeface="Chalkboard"/>
                <a:sym typeface="Symbol"/>
              </a:rPr>
              <a:t>2</a:t>
            </a:r>
            <a:r>
              <a:rPr lang="en-US" sz="2000" dirty="0" smtClean="0">
                <a:latin typeface="Chalkboard"/>
                <a:sym typeface="Symbol"/>
              </a:rPr>
              <a:t>…c</a:t>
            </a:r>
            <a:r>
              <a:rPr lang="en-US" sz="2000" baseline="-25000" dirty="0" smtClean="0">
                <a:latin typeface="Chalkboard"/>
                <a:sym typeface="Symbol"/>
              </a:rPr>
              <a:t>6</a:t>
            </a:r>
            <a:r>
              <a:rPr lang="en-US" sz="2000" dirty="0" smtClean="0">
                <a:latin typeface="Chalkboard"/>
                <a:sym typeface="Symbol"/>
              </a:rPr>
              <a:t>  </a:t>
            </a:r>
            <a:r>
              <a:rPr lang="en-US" sz="2000" dirty="0" err="1" smtClean="0">
                <a:latin typeface="Chalkboard"/>
                <a:sym typeface="Symbol"/>
              </a:rPr>
              <a:t>Enc</a:t>
            </a:r>
            <a:r>
              <a:rPr lang="en-US" sz="2000" baseline="-25000" dirty="0" err="1" smtClean="0">
                <a:latin typeface="Chalkboard"/>
                <a:sym typeface="Symbol"/>
              </a:rPr>
              <a:t>k</a:t>
            </a:r>
            <a:r>
              <a:rPr lang="en-US" sz="2000" dirty="0" smtClean="0">
                <a:latin typeface="Chalkboard"/>
                <a:sym typeface="Symbol"/>
              </a:rPr>
              <a:t>(m)</a:t>
            </a:r>
            <a:endParaRPr lang="en-US" sz="2000" baseline="-25000" dirty="0" smtClean="0">
              <a:solidFill>
                <a:srgbClr val="0000FF"/>
              </a:solidFill>
              <a:latin typeface="Chalkboard"/>
            </a:endParaRPr>
          </a:p>
        </p:txBody>
      </p:sp>
      <p:grpSp>
        <p:nvGrpSpPr>
          <p:cNvPr id="27" name="Group 26"/>
          <p:cNvGrpSpPr/>
          <p:nvPr/>
        </p:nvGrpSpPr>
        <p:grpSpPr>
          <a:xfrm>
            <a:off x="1907704" y="3820978"/>
            <a:ext cx="1872208" cy="1149226"/>
            <a:chOff x="179512" y="3143870"/>
            <a:chExt cx="2099454" cy="1149226"/>
          </a:xfrm>
        </p:grpSpPr>
        <p:sp>
          <p:nvSpPr>
            <p:cNvPr id="101" name="Rectangle 100"/>
            <p:cNvSpPr/>
            <p:nvPr/>
          </p:nvSpPr>
          <p:spPr>
            <a:xfrm>
              <a:off x="179512" y="3212976"/>
              <a:ext cx="1857209" cy="108012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>
                <a:latin typeface="Chalkboard"/>
              </a:endParaRPr>
            </a:p>
          </p:txBody>
        </p:sp>
        <p:sp>
          <p:nvSpPr>
            <p:cNvPr id="105" name="Text Box 7"/>
            <p:cNvSpPr txBox="1">
              <a:spLocks noChangeArrowheads="1"/>
            </p:cNvSpPr>
            <p:nvPr/>
          </p:nvSpPr>
          <p:spPr bwMode="auto">
            <a:xfrm>
              <a:off x="179512" y="3143870"/>
              <a:ext cx="2099454" cy="10772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600" dirty="0" err="1" smtClean="0">
                  <a:latin typeface="Chalkboard"/>
                </a:rPr>
                <a:t>Enc</a:t>
              </a:r>
              <a:r>
                <a:rPr lang="en-US" sz="1600" baseline="-25000" dirty="0" err="1" smtClean="0">
                  <a:latin typeface="Chalkboard"/>
                </a:rPr>
                <a:t>k</a:t>
              </a:r>
              <a:r>
                <a:rPr lang="en-US" sz="1600" dirty="0" smtClean="0">
                  <a:latin typeface="Chalkboard"/>
                </a:rPr>
                <a:t>(m)</a:t>
              </a:r>
            </a:p>
            <a:p>
              <a:pPr marL="457200" indent="-457200">
                <a:spcBef>
                  <a:spcPct val="50000"/>
                </a:spcBef>
              </a:pPr>
              <a:r>
                <a:rPr lang="en-US" sz="1600" dirty="0" smtClean="0">
                  <a:latin typeface="Chalkboard"/>
                </a:rPr>
                <a:t> r </a:t>
              </a:r>
              <a:r>
                <a:rPr lang="en-US" sz="1600" dirty="0">
                  <a:latin typeface="Chalkboard"/>
                </a:rPr>
                <a:t>in {0, 1}</a:t>
              </a:r>
              <a:r>
                <a:rPr lang="en-US" sz="1600" baseline="30000" dirty="0" smtClean="0">
                  <a:latin typeface="Chalkboard"/>
                </a:rPr>
                <a:t>n</a:t>
              </a:r>
              <a:endParaRPr lang="en-US" sz="1600" dirty="0" smtClean="0">
                <a:latin typeface="Chalkboard"/>
              </a:endParaRPr>
            </a:p>
            <a:p>
              <a:pPr marL="457200" indent="-457200">
                <a:spcBef>
                  <a:spcPct val="50000"/>
                </a:spcBef>
              </a:pPr>
              <a:r>
                <a:rPr lang="en-US" sz="1600" dirty="0" smtClean="0">
                  <a:latin typeface="Chalkboard"/>
                </a:rPr>
                <a:t>c </a:t>
              </a:r>
              <a:r>
                <a:rPr lang="en-US" sz="1600" dirty="0">
                  <a:latin typeface="Chalkboard"/>
                </a:rPr>
                <a:t>= (r, m</a:t>
              </a:r>
              <a:r>
                <a:rPr lang="en-US" sz="1600" dirty="0">
                  <a:latin typeface="Chalkboard"/>
                  <a:sym typeface="Symbol"/>
                </a:rPr>
                <a:t> </a:t>
              </a:r>
              <a:r>
                <a:rPr lang="en-US" sz="1600" dirty="0" err="1">
                  <a:latin typeface="Chalkboard"/>
                  <a:sym typeface="Symbol"/>
                </a:rPr>
                <a:t>F</a:t>
              </a:r>
              <a:r>
                <a:rPr lang="en-US" sz="1600" baseline="-25000" dirty="0" err="1">
                  <a:latin typeface="Chalkboard"/>
                  <a:sym typeface="Symbol"/>
                </a:rPr>
                <a:t>k</a:t>
              </a:r>
              <a:r>
                <a:rPr lang="en-US" sz="1600" dirty="0">
                  <a:latin typeface="Chalkboard"/>
                  <a:sym typeface="Symbol"/>
                </a:rPr>
                <a:t>(r)</a:t>
              </a:r>
              <a:r>
                <a:rPr lang="en-US" sz="1600" dirty="0">
                  <a:latin typeface="Chalkboard"/>
                </a:rPr>
                <a:t>)  </a:t>
              </a:r>
            </a:p>
          </p:txBody>
        </p:sp>
      </p:grpSp>
      <p:grpSp>
        <p:nvGrpSpPr>
          <p:cNvPr id="107" name="Group 106"/>
          <p:cNvGrpSpPr/>
          <p:nvPr/>
        </p:nvGrpSpPr>
        <p:grpSpPr>
          <a:xfrm>
            <a:off x="3923928" y="3820978"/>
            <a:ext cx="1872208" cy="1149226"/>
            <a:chOff x="179512" y="3143870"/>
            <a:chExt cx="2099454" cy="1149226"/>
          </a:xfrm>
        </p:grpSpPr>
        <p:sp>
          <p:nvSpPr>
            <p:cNvPr id="109" name="Rectangle 108"/>
            <p:cNvSpPr/>
            <p:nvPr/>
          </p:nvSpPr>
          <p:spPr>
            <a:xfrm>
              <a:off x="179512" y="3212976"/>
              <a:ext cx="1857209" cy="108012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>
                <a:latin typeface="Chalkboard"/>
              </a:endParaRPr>
            </a:p>
          </p:txBody>
        </p:sp>
        <p:sp>
          <p:nvSpPr>
            <p:cNvPr id="110" name="Text Box 7"/>
            <p:cNvSpPr txBox="1">
              <a:spLocks noChangeArrowheads="1"/>
            </p:cNvSpPr>
            <p:nvPr/>
          </p:nvSpPr>
          <p:spPr bwMode="auto">
            <a:xfrm>
              <a:off x="179512" y="3143870"/>
              <a:ext cx="2099454" cy="10772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600" dirty="0" err="1" smtClean="0">
                  <a:latin typeface="Chalkboard"/>
                </a:rPr>
                <a:t>Enc</a:t>
              </a:r>
              <a:r>
                <a:rPr lang="en-US" sz="1600" baseline="-25000" dirty="0" err="1" smtClean="0">
                  <a:latin typeface="Chalkboard"/>
                </a:rPr>
                <a:t>k</a:t>
              </a:r>
              <a:r>
                <a:rPr lang="en-US" sz="1600" dirty="0" smtClean="0">
                  <a:latin typeface="Chalkboard"/>
                </a:rPr>
                <a:t>(m)</a:t>
              </a:r>
            </a:p>
            <a:p>
              <a:pPr marL="457200" indent="-457200">
                <a:spcBef>
                  <a:spcPct val="50000"/>
                </a:spcBef>
              </a:pPr>
              <a:r>
                <a:rPr lang="en-US" sz="1600" dirty="0" smtClean="0">
                  <a:latin typeface="Chalkboard"/>
                </a:rPr>
                <a:t> r </a:t>
              </a:r>
              <a:r>
                <a:rPr lang="en-US" sz="1600" dirty="0">
                  <a:latin typeface="Chalkboard"/>
                </a:rPr>
                <a:t>in {0, 1}</a:t>
              </a:r>
              <a:r>
                <a:rPr lang="en-US" sz="1600" baseline="30000" dirty="0" smtClean="0">
                  <a:latin typeface="Chalkboard"/>
                </a:rPr>
                <a:t>n</a:t>
              </a:r>
              <a:endParaRPr lang="en-US" sz="1600" dirty="0" smtClean="0">
                <a:latin typeface="Chalkboard"/>
              </a:endParaRPr>
            </a:p>
            <a:p>
              <a:pPr marL="457200" indent="-457200">
                <a:spcBef>
                  <a:spcPct val="50000"/>
                </a:spcBef>
              </a:pPr>
              <a:r>
                <a:rPr lang="en-US" sz="1600" dirty="0" smtClean="0">
                  <a:latin typeface="Chalkboard"/>
                </a:rPr>
                <a:t>c </a:t>
              </a:r>
              <a:r>
                <a:rPr lang="en-US" sz="1600" dirty="0">
                  <a:latin typeface="Chalkboard"/>
                </a:rPr>
                <a:t>= (r, m</a:t>
              </a:r>
              <a:r>
                <a:rPr lang="en-US" sz="1600" dirty="0">
                  <a:latin typeface="Chalkboard"/>
                  <a:sym typeface="Symbol"/>
                </a:rPr>
                <a:t> </a:t>
              </a:r>
              <a:r>
                <a:rPr lang="en-US" sz="1600" dirty="0" err="1">
                  <a:latin typeface="Chalkboard"/>
                  <a:sym typeface="Symbol"/>
                </a:rPr>
                <a:t>F</a:t>
              </a:r>
              <a:r>
                <a:rPr lang="en-US" sz="1600" baseline="-25000" dirty="0" err="1">
                  <a:latin typeface="Chalkboard"/>
                  <a:sym typeface="Symbol"/>
                </a:rPr>
                <a:t>k</a:t>
              </a:r>
              <a:r>
                <a:rPr lang="en-US" sz="1600" dirty="0">
                  <a:latin typeface="Chalkboard"/>
                  <a:sym typeface="Symbol"/>
                </a:rPr>
                <a:t>(r)</a:t>
              </a:r>
              <a:r>
                <a:rPr lang="en-US" sz="1600" dirty="0">
                  <a:latin typeface="Chalkboard"/>
                </a:rPr>
                <a:t>)  </a:t>
              </a:r>
            </a:p>
          </p:txBody>
        </p:sp>
      </p:grpSp>
      <p:grpSp>
        <p:nvGrpSpPr>
          <p:cNvPr id="111" name="Group 110"/>
          <p:cNvGrpSpPr/>
          <p:nvPr/>
        </p:nvGrpSpPr>
        <p:grpSpPr>
          <a:xfrm>
            <a:off x="5940152" y="3820978"/>
            <a:ext cx="1872208" cy="1149226"/>
            <a:chOff x="179512" y="3143870"/>
            <a:chExt cx="2099454" cy="1149226"/>
          </a:xfrm>
        </p:grpSpPr>
        <p:sp>
          <p:nvSpPr>
            <p:cNvPr id="113" name="Rectangle 112"/>
            <p:cNvSpPr/>
            <p:nvPr/>
          </p:nvSpPr>
          <p:spPr>
            <a:xfrm>
              <a:off x="179512" y="3212976"/>
              <a:ext cx="1857209" cy="108012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>
                <a:latin typeface="Chalkboard"/>
              </a:endParaRPr>
            </a:p>
          </p:txBody>
        </p:sp>
        <p:sp>
          <p:nvSpPr>
            <p:cNvPr id="114" name="Text Box 7"/>
            <p:cNvSpPr txBox="1">
              <a:spLocks noChangeArrowheads="1"/>
            </p:cNvSpPr>
            <p:nvPr/>
          </p:nvSpPr>
          <p:spPr bwMode="auto">
            <a:xfrm>
              <a:off x="179512" y="3143870"/>
              <a:ext cx="2099454" cy="10772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600" dirty="0" err="1" smtClean="0">
                  <a:latin typeface="Chalkboard"/>
                </a:rPr>
                <a:t>Enc</a:t>
              </a:r>
              <a:r>
                <a:rPr lang="en-US" sz="1600" baseline="-25000" dirty="0" err="1" smtClean="0">
                  <a:latin typeface="Chalkboard"/>
                </a:rPr>
                <a:t>k</a:t>
              </a:r>
              <a:r>
                <a:rPr lang="en-US" sz="1600" dirty="0" smtClean="0">
                  <a:latin typeface="Chalkboard"/>
                </a:rPr>
                <a:t>(m)</a:t>
              </a:r>
            </a:p>
            <a:p>
              <a:pPr marL="457200" indent="-457200">
                <a:spcBef>
                  <a:spcPct val="50000"/>
                </a:spcBef>
              </a:pPr>
              <a:r>
                <a:rPr lang="en-US" sz="1600" dirty="0" smtClean="0">
                  <a:latin typeface="Chalkboard"/>
                </a:rPr>
                <a:t> r </a:t>
              </a:r>
              <a:r>
                <a:rPr lang="en-US" sz="1600" dirty="0">
                  <a:latin typeface="Chalkboard"/>
                </a:rPr>
                <a:t>in {0, 1}</a:t>
              </a:r>
              <a:r>
                <a:rPr lang="en-US" sz="1600" baseline="30000" dirty="0" smtClean="0">
                  <a:latin typeface="Chalkboard"/>
                </a:rPr>
                <a:t>n</a:t>
              </a:r>
              <a:endParaRPr lang="en-US" sz="1600" dirty="0" smtClean="0">
                <a:latin typeface="Chalkboard"/>
              </a:endParaRPr>
            </a:p>
            <a:p>
              <a:pPr marL="457200" indent="-457200">
                <a:spcBef>
                  <a:spcPct val="50000"/>
                </a:spcBef>
              </a:pPr>
              <a:r>
                <a:rPr lang="en-US" sz="1600" dirty="0" smtClean="0">
                  <a:latin typeface="Chalkboard"/>
                </a:rPr>
                <a:t>c </a:t>
              </a:r>
              <a:r>
                <a:rPr lang="en-US" sz="1600" dirty="0">
                  <a:latin typeface="Chalkboard"/>
                </a:rPr>
                <a:t>= (r, m</a:t>
              </a:r>
              <a:r>
                <a:rPr lang="en-US" sz="1600" dirty="0">
                  <a:latin typeface="Chalkboard"/>
                  <a:sym typeface="Symbol"/>
                </a:rPr>
                <a:t> </a:t>
              </a:r>
              <a:r>
                <a:rPr lang="en-US" sz="1600" dirty="0" err="1">
                  <a:latin typeface="Chalkboard"/>
                  <a:sym typeface="Symbol"/>
                </a:rPr>
                <a:t>F</a:t>
              </a:r>
              <a:r>
                <a:rPr lang="en-US" sz="1600" baseline="-25000" dirty="0" err="1">
                  <a:latin typeface="Chalkboard"/>
                  <a:sym typeface="Symbol"/>
                </a:rPr>
                <a:t>k</a:t>
              </a:r>
              <a:r>
                <a:rPr lang="en-US" sz="1600" dirty="0">
                  <a:latin typeface="Chalkboard"/>
                  <a:sym typeface="Symbol"/>
                </a:rPr>
                <a:t>(r)</a:t>
              </a:r>
              <a:r>
                <a:rPr lang="en-US" sz="1600" dirty="0">
                  <a:latin typeface="Chalkboard"/>
                </a:rPr>
                <a:t>) 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5966365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1" grpId="0"/>
      <p:bldP spid="42" grpId="0"/>
      <p:bldP spid="43" grpId="0"/>
      <p:bldP spid="91" grpId="0"/>
      <p:bldP spid="94" grpId="0"/>
      <p:bldP spid="96" grpId="0"/>
      <p:bldP spid="97" grpId="0"/>
      <p:bldP spid="100" grpId="0"/>
      <p:bldP spid="10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/>
          <a:lstStyle/>
          <a:p>
            <a:r>
              <a:rPr lang="en-US" sz="3600" dirty="0" smtClean="0">
                <a:solidFill>
                  <a:srgbClr val="009900"/>
                </a:solidFill>
                <a:latin typeface="Chalkboard"/>
                <a:cs typeface="Comic Sans MS"/>
              </a:rPr>
              <a:t>How Good it is?</a:t>
            </a:r>
            <a:r>
              <a:rPr lang="en-US" sz="3600" dirty="0">
                <a:solidFill>
                  <a:srgbClr val="009900"/>
                </a:solidFill>
                <a:latin typeface="Chalkboard"/>
                <a:cs typeface="Comic Sans MS"/>
              </a:rPr>
              <a:t/>
            </a:r>
            <a:br>
              <a:rPr lang="en-US" sz="3600" dirty="0">
                <a:solidFill>
                  <a:srgbClr val="009900"/>
                </a:solidFill>
                <a:latin typeface="Chalkboard"/>
                <a:cs typeface="Comic Sans MS"/>
              </a:rPr>
            </a:br>
            <a:endParaRPr lang="en-US" sz="3600" dirty="0">
              <a:latin typeface="Chalkboard"/>
              <a:cs typeface="Comic Sans MS"/>
            </a:endParaRPr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66535698"/>
              </p:ext>
            </p:extLst>
          </p:nvPr>
        </p:nvGraphicFramePr>
        <p:xfrm>
          <a:off x="179512" y="1712169"/>
          <a:ext cx="1224136" cy="50292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24136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Comic Sans MS"/>
                          <a:cs typeface="Comic Sans MS"/>
                        </a:rPr>
                        <a:t>Randomness Usage</a:t>
                      </a:r>
                    </a:p>
                    <a:p>
                      <a:endParaRPr lang="en-US" sz="1400" dirty="0">
                        <a:latin typeface="Comic Sans MS"/>
                        <a:cs typeface="Comic Sans M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err="1" smtClean="0">
                          <a:latin typeface="Comic Sans MS"/>
                          <a:cs typeface="Comic Sans MS"/>
                        </a:rPr>
                        <a:t>Ciphertext</a:t>
                      </a:r>
                      <a:r>
                        <a:rPr lang="en-US" sz="1400" baseline="0" dirty="0" smtClean="0">
                          <a:latin typeface="Comic Sans MS"/>
                          <a:cs typeface="Comic Sans MS"/>
                        </a:rPr>
                        <a:t> Expansion</a:t>
                      </a:r>
                    </a:p>
                    <a:p>
                      <a:endParaRPr lang="en-US" sz="1400" dirty="0">
                        <a:latin typeface="Comic Sans MS"/>
                        <a:cs typeface="Comic Sans M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err="1" smtClean="0">
                          <a:latin typeface="Comic Sans MS"/>
                          <a:cs typeface="Comic Sans MS"/>
                        </a:rPr>
                        <a:t>Ciphertext</a:t>
                      </a:r>
                      <a:r>
                        <a:rPr lang="en-US" sz="1400" dirty="0" smtClean="0">
                          <a:latin typeface="Comic Sans MS"/>
                          <a:cs typeface="Comic Sans MS"/>
                        </a:rPr>
                        <a:t> Computation Parallelizable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Comic Sans MS"/>
                          <a:cs typeface="Comic Sans MS"/>
                        </a:rPr>
                        <a:t>Randomness Reusability</a:t>
                      </a:r>
                    </a:p>
                    <a:p>
                      <a:endParaRPr lang="en-US" sz="1400" dirty="0">
                        <a:latin typeface="Comic Sans MS"/>
                        <a:cs typeface="Comic Sans M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Comic Sans MS"/>
                          <a:cs typeface="Comic Sans MS"/>
                        </a:rPr>
                        <a:t>Minimal Assumption (PRF/PRP/SPRP)</a:t>
                      </a:r>
                    </a:p>
                    <a:p>
                      <a:endParaRPr lang="en-US" sz="1400" dirty="0">
                        <a:latin typeface="Comic Sans MS"/>
                        <a:cs typeface="Comic Sans M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Comic Sans MS"/>
                          <a:cs typeface="Comic Sans MS"/>
                        </a:rPr>
                        <a:t>CPA</a:t>
                      </a:r>
                      <a:r>
                        <a:rPr lang="en-US" sz="1400" baseline="0" dirty="0" smtClean="0"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lang="en-US" sz="1400" dirty="0" smtClean="0">
                          <a:latin typeface="Comic Sans MS"/>
                          <a:cs typeface="Comic Sans MS"/>
                        </a:rPr>
                        <a:t>Security</a:t>
                      </a:r>
                    </a:p>
                    <a:p>
                      <a:endParaRPr lang="en-US" sz="1400" dirty="0">
                        <a:latin typeface="Comic Sans MS"/>
                        <a:cs typeface="Comic Sans M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</a:tbl>
          </a:graphicData>
        </a:graphic>
      </p:graphicFrame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98596305"/>
              </p:ext>
            </p:extLst>
          </p:nvPr>
        </p:nvGraphicFramePr>
        <p:xfrm>
          <a:off x="1403648" y="1196752"/>
          <a:ext cx="1512168" cy="55473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512168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Comic Sans MS"/>
                          <a:cs typeface="Comic Sans MS"/>
                        </a:rPr>
                        <a:t>Theoretical Construction </a:t>
                      </a:r>
                      <a:endParaRPr lang="en-US" sz="1400" dirty="0">
                        <a:latin typeface="Comic Sans MS"/>
                        <a:cs typeface="Comic Sans M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baseline="0" dirty="0" smtClean="0">
                          <a:latin typeface="Comic Sans MS"/>
                          <a:cs typeface="Comic Sans MS"/>
                        </a:rPr>
                        <a:t> </a:t>
                      </a:r>
                    </a:p>
                    <a:p>
                      <a:r>
                        <a:rPr lang="en-US" sz="1400" baseline="0" dirty="0" smtClean="0">
                          <a:latin typeface="Comic Sans MS"/>
                          <a:cs typeface="Comic Sans MS"/>
                        </a:rPr>
                        <a:t>n / Block -&gt;  ln</a:t>
                      </a:r>
                    </a:p>
                    <a:p>
                      <a:endParaRPr lang="en-US" sz="1400" dirty="0" smtClean="0">
                        <a:latin typeface="Comic Sans MS"/>
                        <a:cs typeface="Comic Sans M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baseline="0" dirty="0" smtClean="0">
                          <a:latin typeface="Comic Sans MS"/>
                          <a:cs typeface="Comic Sans MS"/>
                        </a:rPr>
                        <a:t>2n / Block -&gt; 2ln</a:t>
                      </a:r>
                    </a:p>
                    <a:p>
                      <a:endParaRPr lang="en-US" sz="1400" baseline="0" dirty="0" smtClean="0">
                        <a:latin typeface="Comic Sans MS"/>
                        <a:cs typeface="Comic Sans M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1400" dirty="0" smtClean="0">
                        <a:latin typeface="Comic Sans MS"/>
                        <a:cs typeface="Comic Sans MS"/>
                      </a:endParaRPr>
                    </a:p>
                    <a:p>
                      <a:r>
                        <a:rPr lang="en-US" sz="1400" dirty="0" smtClean="0">
                          <a:latin typeface="Comic Sans MS"/>
                          <a:cs typeface="Comic Sans MS"/>
                        </a:rPr>
                        <a:t>Yes</a:t>
                      </a:r>
                    </a:p>
                    <a:p>
                      <a:endParaRPr lang="en-US" sz="1400" dirty="0" smtClean="0">
                        <a:latin typeface="Comic Sans MS"/>
                        <a:cs typeface="Comic Sans MS"/>
                      </a:endParaRPr>
                    </a:p>
                    <a:p>
                      <a:endParaRPr lang="en-US" sz="1400" dirty="0">
                        <a:latin typeface="Comic Sans MS"/>
                        <a:cs typeface="Comic Sans M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1400" dirty="0" smtClean="0">
                        <a:latin typeface="Comic Sans MS"/>
                        <a:cs typeface="Comic Sans MS"/>
                      </a:endParaRPr>
                    </a:p>
                    <a:p>
                      <a:r>
                        <a:rPr lang="en-US" sz="1400" dirty="0" smtClean="0">
                          <a:latin typeface="Comic Sans MS"/>
                          <a:cs typeface="Comic Sans MS"/>
                        </a:rPr>
                        <a:t>No</a:t>
                      </a:r>
                    </a:p>
                    <a:p>
                      <a:endParaRPr lang="en-US" sz="1400" dirty="0" smtClean="0">
                        <a:latin typeface="Comic Sans MS"/>
                        <a:cs typeface="Comic Sans M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1400" dirty="0" smtClean="0">
                        <a:latin typeface="Comic Sans MS"/>
                        <a:cs typeface="Comic Sans MS"/>
                      </a:endParaRPr>
                    </a:p>
                    <a:p>
                      <a:endParaRPr lang="en-US" sz="1400" dirty="0" smtClean="0">
                        <a:latin typeface="Comic Sans MS"/>
                        <a:cs typeface="Comic Sans MS"/>
                      </a:endParaRPr>
                    </a:p>
                    <a:p>
                      <a:r>
                        <a:rPr lang="en-US" sz="1400" dirty="0" smtClean="0">
                          <a:latin typeface="Comic Sans MS"/>
                          <a:cs typeface="Comic Sans MS"/>
                        </a:rPr>
                        <a:t>PRF</a:t>
                      </a:r>
                    </a:p>
                    <a:p>
                      <a:endParaRPr lang="en-US" sz="1400" dirty="0" smtClean="0">
                        <a:latin typeface="Comic Sans MS"/>
                        <a:cs typeface="Comic Sans MS"/>
                      </a:endParaRPr>
                    </a:p>
                    <a:p>
                      <a:endParaRPr lang="en-US" sz="1400" dirty="0">
                        <a:latin typeface="Comic Sans MS"/>
                        <a:cs typeface="Comic Sans M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Comic Sans MS"/>
                          <a:cs typeface="Comic Sans MS"/>
                        </a:rPr>
                        <a:t>Yes</a:t>
                      </a:r>
                    </a:p>
                    <a:p>
                      <a:endParaRPr lang="en-US" sz="1400" dirty="0" smtClean="0">
                        <a:latin typeface="Comic Sans MS"/>
                        <a:cs typeface="Comic Sans MS"/>
                      </a:endParaRPr>
                    </a:p>
                    <a:p>
                      <a:endParaRPr lang="en-US" sz="1400" dirty="0">
                        <a:latin typeface="Comic Sans MS"/>
                        <a:cs typeface="Comic Sans M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</a:tbl>
          </a:graphicData>
        </a:graphic>
      </p:graphicFrame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36198957"/>
              </p:ext>
            </p:extLst>
          </p:nvPr>
        </p:nvGraphicFramePr>
        <p:xfrm>
          <a:off x="7452320" y="1196752"/>
          <a:ext cx="1512168" cy="55473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512168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Comic Sans MS"/>
                          <a:cs typeface="Comic Sans MS"/>
                        </a:rPr>
                        <a:t>Finally</a:t>
                      </a:r>
                    </a:p>
                    <a:p>
                      <a:r>
                        <a:rPr lang="en-US" sz="1400" dirty="0" smtClean="0">
                          <a:latin typeface="Comic Sans MS"/>
                          <a:cs typeface="Comic Sans MS"/>
                        </a:rPr>
                        <a:t> </a:t>
                      </a:r>
                      <a:endParaRPr lang="en-US" sz="1400" dirty="0">
                        <a:latin typeface="Comic Sans MS"/>
                        <a:cs typeface="Comic Sans M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baseline="0" dirty="0" smtClean="0">
                          <a:solidFill>
                            <a:srgbClr val="008000"/>
                          </a:solidFill>
                          <a:latin typeface="Comic Sans MS"/>
                          <a:cs typeface="Comic Sans MS"/>
                        </a:rPr>
                        <a:t> </a:t>
                      </a:r>
                    </a:p>
                    <a:p>
                      <a:r>
                        <a:rPr lang="en-US" sz="1400" baseline="0" dirty="0" smtClean="0">
                          <a:solidFill>
                            <a:srgbClr val="008000"/>
                          </a:solidFill>
                          <a:latin typeface="Comic Sans MS"/>
                          <a:cs typeface="Comic Sans MS"/>
                        </a:rPr>
                        <a:t>n / Overall = n</a:t>
                      </a:r>
                    </a:p>
                    <a:p>
                      <a:endParaRPr lang="en-US" sz="1400" dirty="0" smtClean="0">
                        <a:solidFill>
                          <a:srgbClr val="008000"/>
                        </a:solidFill>
                        <a:latin typeface="Comic Sans MS"/>
                        <a:cs typeface="Comic Sans M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1400" baseline="0" dirty="0" smtClean="0">
                        <a:solidFill>
                          <a:srgbClr val="008000"/>
                        </a:solidFill>
                        <a:latin typeface="Comic Sans MS"/>
                        <a:cs typeface="Comic Sans MS"/>
                      </a:endParaRPr>
                    </a:p>
                    <a:p>
                      <a:r>
                        <a:rPr lang="en-US" sz="1400" baseline="0" dirty="0" smtClean="0">
                          <a:solidFill>
                            <a:srgbClr val="008000"/>
                          </a:solidFill>
                          <a:latin typeface="Comic Sans MS"/>
                          <a:cs typeface="Comic Sans MS"/>
                        </a:rPr>
                        <a:t>l n + n </a:t>
                      </a:r>
                    </a:p>
                    <a:p>
                      <a:endParaRPr lang="en-US" sz="1400" baseline="0" dirty="0" smtClean="0">
                        <a:solidFill>
                          <a:srgbClr val="008000"/>
                        </a:solidFill>
                        <a:latin typeface="Comic Sans MS"/>
                        <a:cs typeface="Comic Sans M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1400" dirty="0" smtClean="0">
                        <a:latin typeface="Comic Sans MS"/>
                        <a:cs typeface="Comic Sans MS"/>
                      </a:endParaRPr>
                    </a:p>
                    <a:p>
                      <a:r>
                        <a:rPr lang="en-US" sz="1400" dirty="0" smtClean="0">
                          <a:latin typeface="Comic Sans MS"/>
                          <a:cs typeface="Comic Sans MS"/>
                        </a:rPr>
                        <a:t>Yes</a:t>
                      </a:r>
                    </a:p>
                    <a:p>
                      <a:endParaRPr lang="en-US" sz="1400" dirty="0" smtClean="0">
                        <a:latin typeface="Comic Sans MS"/>
                        <a:cs typeface="Comic Sans MS"/>
                      </a:endParaRPr>
                    </a:p>
                    <a:p>
                      <a:endParaRPr lang="en-US" sz="1400" dirty="0">
                        <a:latin typeface="Comic Sans MS"/>
                        <a:cs typeface="Comic Sans M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1400" dirty="0" smtClean="0">
                        <a:latin typeface="Comic Sans MS"/>
                        <a:cs typeface="Comic Sans MS"/>
                      </a:endParaRPr>
                    </a:p>
                    <a:p>
                      <a:r>
                        <a:rPr lang="en-US" sz="1400" dirty="0" smtClean="0">
                          <a:solidFill>
                            <a:srgbClr val="008000"/>
                          </a:solidFill>
                          <a:latin typeface="Comic Sans MS"/>
                          <a:cs typeface="Comic Sans MS"/>
                        </a:rPr>
                        <a:t>Yes</a:t>
                      </a:r>
                    </a:p>
                    <a:p>
                      <a:endParaRPr lang="en-US" sz="1400" dirty="0" smtClean="0">
                        <a:latin typeface="Comic Sans MS"/>
                        <a:cs typeface="Comic Sans M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1400" dirty="0" smtClean="0">
                        <a:latin typeface="Comic Sans MS"/>
                        <a:cs typeface="Comic Sans MS"/>
                      </a:endParaRPr>
                    </a:p>
                    <a:p>
                      <a:endParaRPr lang="en-US" sz="1400" dirty="0" smtClean="0">
                        <a:latin typeface="Comic Sans MS"/>
                        <a:cs typeface="Comic Sans MS"/>
                      </a:endParaRPr>
                    </a:p>
                    <a:p>
                      <a:r>
                        <a:rPr lang="en-US" sz="1400" dirty="0" smtClean="0">
                          <a:latin typeface="Comic Sans MS"/>
                          <a:cs typeface="Comic Sans MS"/>
                        </a:rPr>
                        <a:t>PRF</a:t>
                      </a:r>
                    </a:p>
                    <a:p>
                      <a:endParaRPr lang="en-US" sz="1400" dirty="0" smtClean="0">
                        <a:latin typeface="Comic Sans MS"/>
                        <a:cs typeface="Comic Sans MS"/>
                      </a:endParaRPr>
                    </a:p>
                    <a:p>
                      <a:endParaRPr lang="en-US" sz="1400" dirty="0">
                        <a:latin typeface="Comic Sans MS"/>
                        <a:cs typeface="Comic Sans M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Comic Sans MS"/>
                          <a:cs typeface="Comic Sans MS"/>
                        </a:rPr>
                        <a:t>Yes</a:t>
                      </a:r>
                    </a:p>
                    <a:p>
                      <a:endParaRPr lang="en-US" sz="1400" dirty="0" smtClean="0">
                        <a:latin typeface="Comic Sans MS"/>
                        <a:cs typeface="Comic Sans MS"/>
                      </a:endParaRPr>
                    </a:p>
                    <a:p>
                      <a:endParaRPr lang="en-US" sz="1400" dirty="0">
                        <a:latin typeface="Comic Sans MS"/>
                        <a:cs typeface="Comic Sans M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</a:tbl>
          </a:graphicData>
        </a:graphic>
      </p:graphicFrame>
      <p:sp>
        <p:nvSpPr>
          <p:cNvPr id="12" name="Rectangle 11"/>
          <p:cNvSpPr/>
          <p:nvPr/>
        </p:nvSpPr>
        <p:spPr>
          <a:xfrm>
            <a:off x="107504" y="548680"/>
            <a:ext cx="410721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latin typeface="Chalkboard"/>
                <a:cs typeface="Comic Sans MS"/>
              </a:rPr>
              <a:t>Assume Message Blocks: </a:t>
            </a:r>
            <a:r>
              <a:rPr lang="en-US" dirty="0">
                <a:latin typeface="Chalkboard"/>
                <a:cs typeface="Comic Sans MS"/>
              </a:rPr>
              <a:t>l</a:t>
            </a:r>
            <a:r>
              <a:rPr lang="en-US" dirty="0" smtClean="0">
                <a:latin typeface="Chalkboard"/>
                <a:cs typeface="Comic Sans MS"/>
              </a:rPr>
              <a:t>;  |m| = </a:t>
            </a:r>
            <a:r>
              <a:rPr lang="en-US" dirty="0">
                <a:latin typeface="Chalkboard"/>
                <a:cs typeface="Comic Sans MS"/>
              </a:rPr>
              <a:t>l</a:t>
            </a:r>
            <a:r>
              <a:rPr lang="en-US" dirty="0" smtClean="0">
                <a:latin typeface="Chalkboard"/>
                <a:cs typeface="Comic Sans MS"/>
              </a:rPr>
              <a:t> n </a:t>
            </a:r>
            <a:endParaRPr lang="en-US" dirty="0">
              <a:latin typeface="Chalkboard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17487659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Rectangle 2"/>
          <p:cNvSpPr txBox="1">
            <a:spLocks noChangeArrowheads="1"/>
          </p:cNvSpPr>
          <p:nvPr/>
        </p:nvSpPr>
        <p:spPr>
          <a:xfrm>
            <a:off x="-252536" y="44624"/>
            <a:ext cx="9865096" cy="576064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r>
              <a:rPr lang="en-US" sz="3300" kern="0" dirty="0" smtClean="0">
                <a:solidFill>
                  <a:srgbClr val="009900"/>
                </a:solidFill>
                <a:latin typeface="Chalkboard"/>
                <a:ea typeface="+mj-ea"/>
                <a:cs typeface="+mj-cs"/>
              </a:rPr>
              <a:t>Block-cipher Modes of Operations</a:t>
            </a:r>
            <a:endParaRPr lang="en-US" sz="3300" kern="0" dirty="0">
              <a:solidFill>
                <a:srgbClr val="009900"/>
              </a:solidFill>
              <a:latin typeface="Chalkboard"/>
              <a:ea typeface="+mj-ea"/>
              <a:cs typeface="+mj-cs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107504" y="879103"/>
            <a:ext cx="8784976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  <a:buFont typeface="Wingdings" pitchFamily="2" charset="2"/>
              <a:buChar char="q"/>
            </a:pPr>
            <a:r>
              <a:rPr lang="en-US" sz="1600" dirty="0" smtClean="0">
                <a:latin typeface="Chalkboard"/>
              </a:rPr>
              <a:t>Given</a:t>
            </a: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683568" y="1412776"/>
            <a:ext cx="8784976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>
                <a:latin typeface="Chalkboard"/>
              </a:rPr>
              <a:t>- A </a:t>
            </a:r>
            <a:r>
              <a:rPr lang="en-US" sz="1600" dirty="0" smtClean="0">
                <a:solidFill>
                  <a:srgbClr val="0000FF"/>
                </a:solidFill>
                <a:latin typeface="Chalkboard"/>
              </a:rPr>
              <a:t>length-preserving block cipher F </a:t>
            </a:r>
            <a:r>
              <a:rPr lang="en-US" sz="1600" dirty="0" smtClean="0">
                <a:latin typeface="Chalkboard"/>
              </a:rPr>
              <a:t>(may be a PRF/PRP/SPRP) with block length n </a:t>
            </a:r>
          </a:p>
        </p:txBody>
      </p:sp>
      <p:pic>
        <p:nvPicPr>
          <p:cNvPr id="13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067944" y="2492896"/>
            <a:ext cx="792088" cy="1029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Text Box 7"/>
          <p:cNvSpPr txBox="1">
            <a:spLocks noChangeArrowheads="1"/>
          </p:cNvSpPr>
          <p:nvPr/>
        </p:nvSpPr>
        <p:spPr bwMode="auto">
          <a:xfrm>
            <a:off x="3419872" y="3666510"/>
            <a:ext cx="2088232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smtClean="0">
                <a:solidFill>
                  <a:srgbClr val="FF0000"/>
                </a:solidFill>
                <a:latin typeface="Chalkboard"/>
              </a:rPr>
              <a:t>Keyed Algorithm F</a:t>
            </a:r>
            <a:endParaRPr lang="en-US" sz="1600" baseline="-25000" dirty="0" smtClean="0">
              <a:solidFill>
                <a:srgbClr val="FF0000"/>
              </a:solidFill>
              <a:latin typeface="Chalkboard"/>
            </a:endParaRPr>
          </a:p>
        </p:txBody>
      </p:sp>
      <p:cxnSp>
        <p:nvCxnSpPr>
          <p:cNvPr id="16" name="Straight Arrow Connector 15"/>
          <p:cNvCxnSpPr/>
          <p:nvPr/>
        </p:nvCxnSpPr>
        <p:spPr>
          <a:xfrm>
            <a:off x="2411760" y="2780928"/>
            <a:ext cx="1656184" cy="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>
            <a:off x="2411760" y="3284984"/>
            <a:ext cx="1656184" cy="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 Box 7"/>
          <p:cNvSpPr txBox="1">
            <a:spLocks noChangeArrowheads="1"/>
          </p:cNvSpPr>
          <p:nvPr/>
        </p:nvSpPr>
        <p:spPr bwMode="auto">
          <a:xfrm>
            <a:off x="2636168" y="2420888"/>
            <a:ext cx="128776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smtClean="0">
                <a:solidFill>
                  <a:srgbClr val="FF0000"/>
                </a:solidFill>
                <a:latin typeface="Chalkboard"/>
              </a:rPr>
              <a:t>k </a:t>
            </a:r>
            <a:r>
              <a:rPr lang="en-US" sz="1600" dirty="0" smtClean="0">
                <a:solidFill>
                  <a:srgbClr val="FF0000"/>
                </a:solidFill>
                <a:latin typeface="Chalkboard"/>
                <a:sym typeface="Symbol"/>
              </a:rPr>
              <a:t></a:t>
            </a:r>
            <a:r>
              <a:rPr lang="en-US" sz="1600" baseline="-25000" dirty="0" smtClean="0">
                <a:solidFill>
                  <a:srgbClr val="FF0000"/>
                </a:solidFill>
                <a:latin typeface="Chalkboard"/>
                <a:sym typeface="Symbol"/>
              </a:rPr>
              <a:t>R</a:t>
            </a:r>
            <a:r>
              <a:rPr lang="en-US" sz="1600" dirty="0" smtClean="0">
                <a:solidFill>
                  <a:srgbClr val="FF0000"/>
                </a:solidFill>
                <a:latin typeface="Chalkboard"/>
                <a:sym typeface="Symbol"/>
              </a:rPr>
              <a:t> {0, 1}</a:t>
            </a:r>
            <a:r>
              <a:rPr lang="en-US" sz="1600" baseline="30000" dirty="0" smtClean="0">
                <a:solidFill>
                  <a:srgbClr val="FF0000"/>
                </a:solidFill>
                <a:latin typeface="Chalkboard"/>
                <a:sym typeface="Symbol"/>
              </a:rPr>
              <a:t>n</a:t>
            </a:r>
            <a:endParaRPr lang="en-US" sz="1600" baseline="30000" dirty="0" smtClean="0">
              <a:solidFill>
                <a:srgbClr val="FF0000"/>
              </a:solidFill>
              <a:latin typeface="Chalkboard"/>
            </a:endParaRPr>
          </a:p>
        </p:txBody>
      </p:sp>
      <p:sp>
        <p:nvSpPr>
          <p:cNvPr id="19" name="Text Box 7"/>
          <p:cNvSpPr txBox="1">
            <a:spLocks noChangeArrowheads="1"/>
          </p:cNvSpPr>
          <p:nvPr/>
        </p:nvSpPr>
        <p:spPr bwMode="auto">
          <a:xfrm>
            <a:off x="2708176" y="2924944"/>
            <a:ext cx="128776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smtClean="0">
                <a:solidFill>
                  <a:srgbClr val="0000FF"/>
                </a:solidFill>
                <a:latin typeface="Chalkboard"/>
              </a:rPr>
              <a:t>x </a:t>
            </a:r>
            <a:r>
              <a:rPr lang="en-US" sz="1600" dirty="0" smtClean="0">
                <a:solidFill>
                  <a:srgbClr val="0000FF"/>
                </a:solidFill>
                <a:latin typeface="Chalkboard"/>
                <a:sym typeface="Symbol"/>
              </a:rPr>
              <a:t> {0, 1}</a:t>
            </a:r>
            <a:r>
              <a:rPr lang="en-US" sz="1600" baseline="30000" dirty="0" smtClean="0">
                <a:solidFill>
                  <a:srgbClr val="0000FF"/>
                </a:solidFill>
                <a:latin typeface="Chalkboard"/>
                <a:sym typeface="Symbol"/>
              </a:rPr>
              <a:t>n</a:t>
            </a:r>
            <a:endParaRPr lang="en-US" sz="1600" baseline="30000" dirty="0" smtClean="0">
              <a:solidFill>
                <a:srgbClr val="0000FF"/>
              </a:solidFill>
              <a:latin typeface="Chalkboard"/>
            </a:endParaRPr>
          </a:p>
        </p:txBody>
      </p:sp>
      <p:cxnSp>
        <p:nvCxnSpPr>
          <p:cNvPr id="20" name="Straight Arrow Connector 19"/>
          <p:cNvCxnSpPr/>
          <p:nvPr/>
        </p:nvCxnSpPr>
        <p:spPr>
          <a:xfrm>
            <a:off x="4860032" y="3068960"/>
            <a:ext cx="2520280" cy="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 Box 7"/>
          <p:cNvSpPr txBox="1">
            <a:spLocks noChangeArrowheads="1"/>
          </p:cNvSpPr>
          <p:nvPr/>
        </p:nvSpPr>
        <p:spPr bwMode="auto">
          <a:xfrm>
            <a:off x="4932040" y="2708920"/>
            <a:ext cx="252028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err="1" smtClean="0">
                <a:solidFill>
                  <a:srgbClr val="0000FF"/>
                </a:solidFill>
                <a:latin typeface="Chalkboard"/>
              </a:rPr>
              <a:t>F</a:t>
            </a:r>
            <a:r>
              <a:rPr lang="en-US" sz="1600" baseline="-25000" dirty="0" err="1" smtClean="0">
                <a:solidFill>
                  <a:srgbClr val="0000FF"/>
                </a:solidFill>
                <a:latin typeface="Chalkboard"/>
              </a:rPr>
              <a:t>k</a:t>
            </a:r>
            <a:r>
              <a:rPr lang="en-US" sz="1600" dirty="0" smtClean="0">
                <a:solidFill>
                  <a:srgbClr val="0000FF"/>
                </a:solidFill>
                <a:latin typeface="Chalkboard"/>
              </a:rPr>
              <a:t>(x) = F(k, x) </a:t>
            </a:r>
            <a:r>
              <a:rPr lang="en-US" sz="1600" dirty="0" smtClean="0">
                <a:solidFill>
                  <a:srgbClr val="0000FF"/>
                </a:solidFill>
                <a:latin typeface="Chalkboard"/>
                <a:sym typeface="Symbol"/>
              </a:rPr>
              <a:t> {0, 1}</a:t>
            </a:r>
            <a:r>
              <a:rPr lang="en-US" sz="1600" baseline="30000" dirty="0" smtClean="0">
                <a:solidFill>
                  <a:srgbClr val="0000FF"/>
                </a:solidFill>
                <a:latin typeface="Chalkboard"/>
                <a:sym typeface="Symbol"/>
              </a:rPr>
              <a:t>n</a:t>
            </a:r>
            <a:endParaRPr lang="en-US" sz="1600" baseline="30000" dirty="0" smtClean="0">
              <a:solidFill>
                <a:srgbClr val="0000FF"/>
              </a:solidFill>
              <a:latin typeface="Chalkboard"/>
            </a:endParaRPr>
          </a:p>
        </p:txBody>
      </p:sp>
      <p:sp>
        <p:nvSpPr>
          <p:cNvPr id="23" name="Text Box 7"/>
          <p:cNvSpPr txBox="1">
            <a:spLocks noChangeArrowheads="1"/>
          </p:cNvSpPr>
          <p:nvPr/>
        </p:nvSpPr>
        <p:spPr bwMode="auto">
          <a:xfrm>
            <a:off x="179512" y="4005064"/>
            <a:ext cx="8784976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  <a:buFont typeface="Wingdings" pitchFamily="2" charset="2"/>
              <a:buChar char="q"/>
            </a:pPr>
            <a:r>
              <a:rPr lang="en-US" sz="1600" dirty="0" smtClean="0">
                <a:latin typeface="Chalkboard"/>
              </a:rPr>
              <a:t>Goal</a:t>
            </a:r>
          </a:p>
        </p:txBody>
      </p:sp>
      <p:sp>
        <p:nvSpPr>
          <p:cNvPr id="24" name="Text Box 7"/>
          <p:cNvSpPr txBox="1">
            <a:spLocks noChangeArrowheads="1"/>
          </p:cNvSpPr>
          <p:nvPr/>
        </p:nvSpPr>
        <p:spPr bwMode="auto">
          <a:xfrm>
            <a:off x="611560" y="4509120"/>
            <a:ext cx="8784976" cy="5847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>
                <a:latin typeface="Chalkboard"/>
              </a:rPr>
              <a:t>- To encrypt a message m = m</a:t>
            </a:r>
            <a:r>
              <a:rPr lang="en-US" sz="1600" baseline="-25000" dirty="0" smtClean="0">
                <a:latin typeface="Chalkboard"/>
              </a:rPr>
              <a:t>1</a:t>
            </a:r>
            <a:r>
              <a:rPr lang="en-US" sz="1600" dirty="0" smtClean="0">
                <a:latin typeface="Chalkboard"/>
              </a:rPr>
              <a:t>m</a:t>
            </a:r>
            <a:r>
              <a:rPr lang="en-US" sz="1600" baseline="-25000" dirty="0" smtClean="0">
                <a:latin typeface="Chalkboard"/>
              </a:rPr>
              <a:t>2</a:t>
            </a:r>
            <a:r>
              <a:rPr lang="en-US" sz="1600" dirty="0" smtClean="0">
                <a:latin typeface="Chalkboard"/>
              </a:rPr>
              <a:t> … m</a:t>
            </a:r>
            <a:r>
              <a:rPr lang="en-US" sz="1600" baseline="-25000" dirty="0">
                <a:latin typeface="Chalkboard"/>
              </a:rPr>
              <a:t>l</a:t>
            </a:r>
            <a:r>
              <a:rPr lang="en-US" sz="1600" dirty="0" smtClean="0">
                <a:latin typeface="Chalkboard"/>
              </a:rPr>
              <a:t> using F with </a:t>
            </a:r>
            <a:r>
              <a:rPr lang="en-US" sz="1600" dirty="0" err="1" smtClean="0">
                <a:latin typeface="Chalkboard"/>
              </a:rPr>
              <a:t>ciphertext</a:t>
            </a:r>
            <a:r>
              <a:rPr lang="en-US" sz="1600" dirty="0" smtClean="0">
                <a:latin typeface="Chalkboard"/>
              </a:rPr>
              <a:t> length as small as possible and with randomness as less as possible.</a:t>
            </a:r>
          </a:p>
        </p:txBody>
      </p:sp>
      <p:sp>
        <p:nvSpPr>
          <p:cNvPr id="25" name="Text Box 7"/>
          <p:cNvSpPr txBox="1">
            <a:spLocks noChangeArrowheads="1"/>
          </p:cNvSpPr>
          <p:nvPr/>
        </p:nvSpPr>
        <p:spPr bwMode="auto">
          <a:xfrm>
            <a:off x="611560" y="5055567"/>
            <a:ext cx="8784976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>
                <a:latin typeface="Chalkboard"/>
              </a:rPr>
              <a:t>- Without loss of generality --- each </a:t>
            </a:r>
            <a:r>
              <a:rPr lang="en-US" sz="1600" dirty="0" smtClean="0">
                <a:solidFill>
                  <a:srgbClr val="0000FF"/>
                </a:solidFill>
                <a:latin typeface="Chalkboard"/>
              </a:rPr>
              <a:t>m</a:t>
            </a:r>
            <a:r>
              <a:rPr lang="en-US" sz="1600" baseline="-25000" dirty="0" smtClean="0">
                <a:solidFill>
                  <a:srgbClr val="0000FF"/>
                </a:solidFill>
                <a:latin typeface="Chalkboard"/>
              </a:rPr>
              <a:t>i</a:t>
            </a:r>
            <a:r>
              <a:rPr lang="en-US" sz="1600" dirty="0" smtClean="0">
                <a:solidFill>
                  <a:srgbClr val="0000FF"/>
                </a:solidFill>
                <a:latin typeface="Chalkboard"/>
              </a:rPr>
              <a:t> </a:t>
            </a:r>
            <a:r>
              <a:rPr lang="en-US" sz="1600" dirty="0" smtClean="0">
                <a:solidFill>
                  <a:srgbClr val="0000FF"/>
                </a:solidFill>
                <a:latin typeface="Chalkboard"/>
                <a:sym typeface="Symbol"/>
              </a:rPr>
              <a:t> {0,1}</a:t>
            </a:r>
            <a:r>
              <a:rPr lang="en-US" sz="1600" baseline="30000" dirty="0" smtClean="0">
                <a:solidFill>
                  <a:srgbClr val="0000FF"/>
                </a:solidFill>
                <a:latin typeface="Chalkboard"/>
                <a:sym typeface="Symbol"/>
              </a:rPr>
              <a:t>n</a:t>
            </a:r>
            <a:endParaRPr lang="en-US" sz="1600" baseline="30000" dirty="0" smtClean="0">
              <a:solidFill>
                <a:srgbClr val="0000FF"/>
              </a:solidFill>
              <a:latin typeface="Chalkboard"/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2051720" y="6245698"/>
            <a:ext cx="5040560" cy="432048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>
              <a:solidFill>
                <a:srgbClr val="FF0000"/>
              </a:solidFill>
              <a:latin typeface="Chalkboard"/>
            </a:endParaRPr>
          </a:p>
        </p:txBody>
      </p:sp>
      <p:cxnSp>
        <p:nvCxnSpPr>
          <p:cNvPr id="27" name="Straight Connector 26"/>
          <p:cNvCxnSpPr/>
          <p:nvPr/>
        </p:nvCxnSpPr>
        <p:spPr>
          <a:xfrm>
            <a:off x="2915816" y="6245698"/>
            <a:ext cx="0" cy="43204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>
            <a:off x="3707904" y="6245698"/>
            <a:ext cx="0" cy="43204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>
            <a:off x="4499992" y="6245698"/>
            <a:ext cx="0" cy="43204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>
            <a:off x="5292080" y="6245698"/>
            <a:ext cx="0" cy="43204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6156176" y="6245698"/>
            <a:ext cx="0" cy="43204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 Box 7"/>
          <p:cNvSpPr txBox="1">
            <a:spLocks noChangeArrowheads="1"/>
          </p:cNvSpPr>
          <p:nvPr/>
        </p:nvSpPr>
        <p:spPr bwMode="auto">
          <a:xfrm>
            <a:off x="2276128" y="6267184"/>
            <a:ext cx="535868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>
                <a:latin typeface="Chalkboard"/>
                <a:sym typeface="Symbol"/>
              </a:rPr>
              <a:t>m</a:t>
            </a:r>
            <a:r>
              <a:rPr lang="en-US" sz="1600" baseline="-25000" dirty="0" smtClean="0">
                <a:latin typeface="Chalkboard"/>
                <a:sym typeface="Symbol"/>
              </a:rPr>
              <a:t>1</a:t>
            </a:r>
            <a:endParaRPr lang="en-US" sz="1600" baseline="-25000" dirty="0" smtClean="0">
              <a:solidFill>
                <a:srgbClr val="0000FF"/>
              </a:solidFill>
              <a:latin typeface="Chalkboard"/>
            </a:endParaRPr>
          </a:p>
        </p:txBody>
      </p:sp>
      <p:sp>
        <p:nvSpPr>
          <p:cNvPr id="33" name="Text Box 7"/>
          <p:cNvSpPr txBox="1">
            <a:spLocks noChangeArrowheads="1"/>
          </p:cNvSpPr>
          <p:nvPr/>
        </p:nvSpPr>
        <p:spPr bwMode="auto">
          <a:xfrm>
            <a:off x="3100028" y="6245698"/>
            <a:ext cx="535868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>
                <a:latin typeface="Chalkboard"/>
                <a:sym typeface="Symbol"/>
              </a:rPr>
              <a:t>m</a:t>
            </a:r>
            <a:r>
              <a:rPr lang="en-US" sz="1600" baseline="-25000" dirty="0">
                <a:latin typeface="Chalkboard"/>
                <a:sym typeface="Symbol"/>
              </a:rPr>
              <a:t>2</a:t>
            </a:r>
            <a:endParaRPr lang="en-US" sz="1600" baseline="-25000" dirty="0" smtClean="0">
              <a:solidFill>
                <a:srgbClr val="0000FF"/>
              </a:solidFill>
              <a:latin typeface="Chalkboard"/>
            </a:endParaRPr>
          </a:p>
        </p:txBody>
      </p:sp>
      <p:sp>
        <p:nvSpPr>
          <p:cNvPr id="34" name="Text Box 7"/>
          <p:cNvSpPr txBox="1">
            <a:spLocks noChangeArrowheads="1"/>
          </p:cNvSpPr>
          <p:nvPr/>
        </p:nvSpPr>
        <p:spPr bwMode="auto">
          <a:xfrm>
            <a:off x="3923928" y="6245698"/>
            <a:ext cx="535868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>
                <a:latin typeface="Chalkboard"/>
                <a:sym typeface="Symbol"/>
              </a:rPr>
              <a:t>m</a:t>
            </a:r>
            <a:r>
              <a:rPr lang="en-US" sz="1600" baseline="-25000" dirty="0">
                <a:latin typeface="Chalkboard"/>
                <a:sym typeface="Symbol"/>
              </a:rPr>
              <a:t>3</a:t>
            </a:r>
            <a:endParaRPr lang="en-US" sz="1600" baseline="-25000" dirty="0" smtClean="0">
              <a:solidFill>
                <a:srgbClr val="0000FF"/>
              </a:solidFill>
              <a:latin typeface="Chalkboard"/>
            </a:endParaRPr>
          </a:p>
        </p:txBody>
      </p:sp>
      <p:sp>
        <p:nvSpPr>
          <p:cNvPr id="35" name="Text Box 7"/>
          <p:cNvSpPr txBox="1">
            <a:spLocks noChangeArrowheads="1"/>
          </p:cNvSpPr>
          <p:nvPr/>
        </p:nvSpPr>
        <p:spPr bwMode="auto">
          <a:xfrm>
            <a:off x="4716016" y="6245698"/>
            <a:ext cx="535868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>
                <a:latin typeface="Chalkboard"/>
                <a:sym typeface="Symbol"/>
              </a:rPr>
              <a:t>m</a:t>
            </a:r>
            <a:r>
              <a:rPr lang="en-US" sz="1600" baseline="-25000" dirty="0">
                <a:latin typeface="Chalkboard"/>
                <a:sym typeface="Symbol"/>
              </a:rPr>
              <a:t>4</a:t>
            </a:r>
            <a:endParaRPr lang="en-US" sz="1600" baseline="-25000" dirty="0" smtClean="0">
              <a:solidFill>
                <a:srgbClr val="0000FF"/>
              </a:solidFill>
              <a:latin typeface="Chalkboard"/>
            </a:endParaRPr>
          </a:p>
        </p:txBody>
      </p:sp>
      <p:sp>
        <p:nvSpPr>
          <p:cNvPr id="36" name="Text Box 7"/>
          <p:cNvSpPr txBox="1">
            <a:spLocks noChangeArrowheads="1"/>
          </p:cNvSpPr>
          <p:nvPr/>
        </p:nvSpPr>
        <p:spPr bwMode="auto">
          <a:xfrm>
            <a:off x="5548300" y="6245698"/>
            <a:ext cx="535868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>
                <a:latin typeface="Chalkboard"/>
                <a:sym typeface="Symbol"/>
              </a:rPr>
              <a:t>…</a:t>
            </a:r>
            <a:endParaRPr lang="en-US" sz="1600" baseline="-25000" dirty="0" smtClean="0">
              <a:solidFill>
                <a:srgbClr val="0000FF"/>
              </a:solidFill>
              <a:latin typeface="Chalkboard"/>
            </a:endParaRPr>
          </a:p>
        </p:txBody>
      </p:sp>
      <p:sp>
        <p:nvSpPr>
          <p:cNvPr id="37" name="Text Box 7"/>
          <p:cNvSpPr txBox="1">
            <a:spLocks noChangeArrowheads="1"/>
          </p:cNvSpPr>
          <p:nvPr/>
        </p:nvSpPr>
        <p:spPr bwMode="auto">
          <a:xfrm>
            <a:off x="6444208" y="6245698"/>
            <a:ext cx="535868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>
                <a:latin typeface="Chalkboard"/>
                <a:sym typeface="Symbol"/>
              </a:rPr>
              <a:t>m</a:t>
            </a:r>
            <a:r>
              <a:rPr lang="en-US" sz="1600" baseline="-25000" dirty="0">
                <a:latin typeface="Chalkboard"/>
                <a:sym typeface="Symbol"/>
              </a:rPr>
              <a:t>l</a:t>
            </a:r>
            <a:endParaRPr lang="en-US" sz="1600" baseline="-25000" dirty="0" smtClean="0">
              <a:solidFill>
                <a:srgbClr val="0000FF"/>
              </a:solidFill>
              <a:latin typeface="Chalkboard"/>
            </a:endParaRPr>
          </a:p>
        </p:txBody>
      </p:sp>
      <p:grpSp>
        <p:nvGrpSpPr>
          <p:cNvPr id="38" name="Group 37"/>
          <p:cNvGrpSpPr/>
          <p:nvPr/>
        </p:nvGrpSpPr>
        <p:grpSpPr>
          <a:xfrm>
            <a:off x="2051720" y="5877272"/>
            <a:ext cx="5040560" cy="376811"/>
            <a:chOff x="2267744" y="3636638"/>
            <a:chExt cx="5040560" cy="376811"/>
          </a:xfrm>
        </p:grpSpPr>
        <p:sp>
          <p:nvSpPr>
            <p:cNvPr id="39" name="Right Brace 38"/>
            <p:cNvSpPr/>
            <p:nvPr/>
          </p:nvSpPr>
          <p:spPr>
            <a:xfrm rot="5400000" flipH="1">
              <a:off x="2515579" y="3397189"/>
              <a:ext cx="368425" cy="864096"/>
            </a:xfrm>
            <a:prstGeom prst="rightBrac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600">
                <a:latin typeface="Chalkboard"/>
              </a:endParaRPr>
            </a:p>
          </p:txBody>
        </p:sp>
        <p:sp>
          <p:nvSpPr>
            <p:cNvPr id="40" name="Right Brace 39"/>
            <p:cNvSpPr/>
            <p:nvPr/>
          </p:nvSpPr>
          <p:spPr>
            <a:xfrm rot="5400000" flipH="1">
              <a:off x="3343671" y="3424807"/>
              <a:ext cx="368425" cy="792088"/>
            </a:xfrm>
            <a:prstGeom prst="rightBrac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600">
                <a:latin typeface="Chalkboard"/>
              </a:endParaRPr>
            </a:p>
          </p:txBody>
        </p:sp>
        <p:sp>
          <p:nvSpPr>
            <p:cNvPr id="41" name="Right Brace 40"/>
            <p:cNvSpPr/>
            <p:nvPr/>
          </p:nvSpPr>
          <p:spPr>
            <a:xfrm rot="5400000" flipH="1">
              <a:off x="4135760" y="3433193"/>
              <a:ext cx="368425" cy="792088"/>
            </a:xfrm>
            <a:prstGeom prst="rightBrac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600">
                <a:latin typeface="Chalkboard"/>
              </a:endParaRPr>
            </a:p>
          </p:txBody>
        </p:sp>
        <p:sp>
          <p:nvSpPr>
            <p:cNvPr id="42" name="Right Brace 41"/>
            <p:cNvSpPr/>
            <p:nvPr/>
          </p:nvSpPr>
          <p:spPr>
            <a:xfrm rot="5400000" flipH="1">
              <a:off x="4927847" y="3433193"/>
              <a:ext cx="368425" cy="792088"/>
            </a:xfrm>
            <a:prstGeom prst="rightBrac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600">
                <a:latin typeface="Chalkboard"/>
              </a:endParaRPr>
            </a:p>
          </p:txBody>
        </p:sp>
        <p:sp>
          <p:nvSpPr>
            <p:cNvPr id="43" name="Right Brace 42"/>
            <p:cNvSpPr/>
            <p:nvPr/>
          </p:nvSpPr>
          <p:spPr>
            <a:xfrm rot="5400000" flipH="1">
              <a:off x="5760132" y="3392995"/>
              <a:ext cx="360040" cy="864095"/>
            </a:xfrm>
            <a:prstGeom prst="rightBrac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600">
                <a:latin typeface="Chalkboard"/>
              </a:endParaRPr>
            </a:p>
          </p:txBody>
        </p:sp>
        <p:sp>
          <p:nvSpPr>
            <p:cNvPr id="45" name="Right Brace 44"/>
            <p:cNvSpPr/>
            <p:nvPr/>
          </p:nvSpPr>
          <p:spPr>
            <a:xfrm rot="5400000" flipH="1">
              <a:off x="6656039" y="3352799"/>
              <a:ext cx="368426" cy="936104"/>
            </a:xfrm>
            <a:prstGeom prst="rightBrac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600">
                <a:latin typeface="Chalkboard"/>
              </a:endParaRPr>
            </a:p>
          </p:txBody>
        </p:sp>
      </p:grpSp>
      <p:sp>
        <p:nvSpPr>
          <p:cNvPr id="46" name="Text Box 7"/>
          <p:cNvSpPr txBox="1">
            <a:spLocks noChangeArrowheads="1"/>
          </p:cNvSpPr>
          <p:nvPr/>
        </p:nvSpPr>
        <p:spPr bwMode="auto">
          <a:xfrm>
            <a:off x="899592" y="6256150"/>
            <a:ext cx="535868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>
                <a:latin typeface="Chalkboard"/>
                <a:sym typeface="Symbol"/>
              </a:rPr>
              <a:t>m</a:t>
            </a:r>
            <a:endParaRPr lang="en-US" sz="1600" baseline="-25000" dirty="0" smtClean="0">
              <a:solidFill>
                <a:srgbClr val="0000FF"/>
              </a:solidFill>
              <a:latin typeface="Chalkboard"/>
            </a:endParaRPr>
          </a:p>
        </p:txBody>
      </p:sp>
      <p:cxnSp>
        <p:nvCxnSpPr>
          <p:cNvPr id="47" name="Straight Arrow Connector 46"/>
          <p:cNvCxnSpPr/>
          <p:nvPr/>
        </p:nvCxnSpPr>
        <p:spPr>
          <a:xfrm>
            <a:off x="1291444" y="6467239"/>
            <a:ext cx="616260" cy="0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Text Box 7"/>
          <p:cNvSpPr txBox="1">
            <a:spLocks noChangeArrowheads="1"/>
          </p:cNvSpPr>
          <p:nvPr/>
        </p:nvSpPr>
        <p:spPr bwMode="auto">
          <a:xfrm>
            <a:off x="2091916" y="5517232"/>
            <a:ext cx="895908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>
                <a:latin typeface="Chalkboard"/>
                <a:sym typeface="Symbol"/>
              </a:rPr>
              <a:t>{0,1}</a:t>
            </a:r>
            <a:r>
              <a:rPr lang="en-US" sz="1600" baseline="30000" dirty="0" smtClean="0">
                <a:latin typeface="Chalkboard"/>
                <a:sym typeface="Symbol"/>
              </a:rPr>
              <a:t>n</a:t>
            </a:r>
            <a:endParaRPr lang="en-US" sz="1600" baseline="30000" dirty="0" smtClean="0">
              <a:solidFill>
                <a:srgbClr val="0000FF"/>
              </a:solidFill>
              <a:latin typeface="Chalkboard"/>
            </a:endParaRPr>
          </a:p>
        </p:txBody>
      </p:sp>
      <p:sp>
        <p:nvSpPr>
          <p:cNvPr id="50" name="Text Box 7"/>
          <p:cNvSpPr txBox="1">
            <a:spLocks noChangeArrowheads="1"/>
          </p:cNvSpPr>
          <p:nvPr/>
        </p:nvSpPr>
        <p:spPr bwMode="auto">
          <a:xfrm>
            <a:off x="2915816" y="5517232"/>
            <a:ext cx="895908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>
                <a:latin typeface="Chalkboard"/>
                <a:sym typeface="Symbol"/>
              </a:rPr>
              <a:t>{0,1}</a:t>
            </a:r>
            <a:r>
              <a:rPr lang="en-US" sz="1600" baseline="30000" dirty="0" smtClean="0">
                <a:latin typeface="Chalkboard"/>
                <a:sym typeface="Symbol"/>
              </a:rPr>
              <a:t>n</a:t>
            </a:r>
            <a:endParaRPr lang="en-US" sz="1600" baseline="30000" dirty="0" smtClean="0">
              <a:solidFill>
                <a:srgbClr val="0000FF"/>
              </a:solidFill>
              <a:latin typeface="Chalkboard"/>
            </a:endParaRPr>
          </a:p>
        </p:txBody>
      </p:sp>
      <p:sp>
        <p:nvSpPr>
          <p:cNvPr id="51" name="Text Box 7"/>
          <p:cNvSpPr txBox="1">
            <a:spLocks noChangeArrowheads="1"/>
          </p:cNvSpPr>
          <p:nvPr/>
        </p:nvSpPr>
        <p:spPr bwMode="auto">
          <a:xfrm>
            <a:off x="3748100" y="5549170"/>
            <a:ext cx="895908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>
                <a:latin typeface="Chalkboard"/>
                <a:sym typeface="Symbol"/>
              </a:rPr>
              <a:t>{0,1}</a:t>
            </a:r>
            <a:r>
              <a:rPr lang="en-US" sz="1600" baseline="30000" dirty="0" smtClean="0">
                <a:latin typeface="Chalkboard"/>
                <a:sym typeface="Symbol"/>
              </a:rPr>
              <a:t>n</a:t>
            </a:r>
            <a:endParaRPr lang="en-US" sz="1600" baseline="30000" dirty="0" smtClean="0">
              <a:solidFill>
                <a:srgbClr val="0000FF"/>
              </a:solidFill>
              <a:latin typeface="Chalkboard"/>
            </a:endParaRPr>
          </a:p>
        </p:txBody>
      </p:sp>
      <p:sp>
        <p:nvSpPr>
          <p:cNvPr id="52" name="Text Box 7"/>
          <p:cNvSpPr txBox="1">
            <a:spLocks noChangeArrowheads="1"/>
          </p:cNvSpPr>
          <p:nvPr/>
        </p:nvSpPr>
        <p:spPr bwMode="auto">
          <a:xfrm>
            <a:off x="4540188" y="5549170"/>
            <a:ext cx="895908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>
                <a:latin typeface="Chalkboard"/>
                <a:sym typeface="Symbol"/>
              </a:rPr>
              <a:t>{0,1}</a:t>
            </a:r>
            <a:r>
              <a:rPr lang="en-US" sz="1600" baseline="30000" dirty="0" smtClean="0">
                <a:latin typeface="Chalkboard"/>
                <a:sym typeface="Symbol"/>
              </a:rPr>
              <a:t>n</a:t>
            </a:r>
            <a:endParaRPr lang="en-US" sz="1600" baseline="30000" dirty="0" smtClean="0">
              <a:solidFill>
                <a:srgbClr val="0000FF"/>
              </a:solidFill>
              <a:latin typeface="Chalkboard"/>
            </a:endParaRPr>
          </a:p>
        </p:txBody>
      </p:sp>
      <p:sp>
        <p:nvSpPr>
          <p:cNvPr id="53" name="Text Box 7"/>
          <p:cNvSpPr txBox="1">
            <a:spLocks noChangeArrowheads="1"/>
          </p:cNvSpPr>
          <p:nvPr/>
        </p:nvSpPr>
        <p:spPr bwMode="auto">
          <a:xfrm>
            <a:off x="5364088" y="5549170"/>
            <a:ext cx="895908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>
                <a:latin typeface="Chalkboard"/>
                <a:sym typeface="Symbol"/>
              </a:rPr>
              <a:t>{0,1}</a:t>
            </a:r>
            <a:r>
              <a:rPr lang="en-US" sz="1600" baseline="30000" dirty="0" smtClean="0">
                <a:latin typeface="Chalkboard"/>
                <a:sym typeface="Symbol"/>
              </a:rPr>
              <a:t>n</a:t>
            </a:r>
            <a:endParaRPr lang="en-US" sz="1600" baseline="30000" dirty="0" smtClean="0">
              <a:solidFill>
                <a:srgbClr val="0000FF"/>
              </a:solidFill>
              <a:latin typeface="Chalkboard"/>
            </a:endParaRPr>
          </a:p>
        </p:txBody>
      </p:sp>
      <p:sp>
        <p:nvSpPr>
          <p:cNvPr id="55" name="Text Box 7"/>
          <p:cNvSpPr txBox="1">
            <a:spLocks noChangeArrowheads="1"/>
          </p:cNvSpPr>
          <p:nvPr/>
        </p:nvSpPr>
        <p:spPr bwMode="auto">
          <a:xfrm>
            <a:off x="6268380" y="5549170"/>
            <a:ext cx="895908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>
                <a:latin typeface="Chalkboard"/>
                <a:sym typeface="Symbol"/>
              </a:rPr>
              <a:t>{0,1}</a:t>
            </a:r>
            <a:r>
              <a:rPr lang="en-US" sz="1600" baseline="30000" dirty="0" smtClean="0">
                <a:latin typeface="Chalkboard"/>
                <a:sym typeface="Symbol"/>
              </a:rPr>
              <a:t>n</a:t>
            </a:r>
            <a:endParaRPr lang="en-US" sz="1600" baseline="30000" dirty="0" smtClean="0">
              <a:solidFill>
                <a:srgbClr val="0000FF"/>
              </a:solidFill>
              <a:latin typeface="Chalkboard"/>
            </a:endParaRPr>
          </a:p>
        </p:txBody>
      </p:sp>
    </p:spTree>
    <p:extLst>
      <p:ext uri="{BB962C8B-B14F-4D97-AF65-F5344CB8AC3E}">
        <p14:creationId xmlns:p14="http://schemas.microsoft.com/office/powerpoint/2010/main" val="34822721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14" grpId="0"/>
      <p:bldP spid="18" grpId="0"/>
      <p:bldP spid="19" grpId="0"/>
      <p:bldP spid="21" grpId="0"/>
      <p:bldP spid="23" grpId="0"/>
      <p:bldP spid="24" grpId="0"/>
      <p:bldP spid="25" grpId="0"/>
      <p:bldP spid="26" grpId="0" animBg="1"/>
      <p:bldP spid="32" grpId="0"/>
      <p:bldP spid="33" grpId="0"/>
      <p:bldP spid="34" grpId="0"/>
      <p:bldP spid="35" grpId="0"/>
      <p:bldP spid="36" grpId="0"/>
      <p:bldP spid="37" grpId="0"/>
      <p:bldP spid="46" grpId="0"/>
      <p:bldP spid="48" grpId="0"/>
      <p:bldP spid="50" grpId="0"/>
      <p:bldP spid="51" grpId="0"/>
      <p:bldP spid="52" grpId="0"/>
      <p:bldP spid="53" grpId="0"/>
      <p:bldP spid="55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Rectangle 2"/>
          <p:cNvSpPr txBox="1">
            <a:spLocks noChangeArrowheads="1"/>
          </p:cNvSpPr>
          <p:nvPr/>
        </p:nvSpPr>
        <p:spPr>
          <a:xfrm>
            <a:off x="-252536" y="44624"/>
            <a:ext cx="9865096" cy="576064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r>
              <a:rPr lang="en-US" sz="3300" kern="0" dirty="0" smtClean="0">
                <a:solidFill>
                  <a:srgbClr val="009900"/>
                </a:solidFill>
                <a:latin typeface="Chalkboard"/>
                <a:ea typeface="+mj-ea"/>
                <a:cs typeface="+mj-cs"/>
              </a:rPr>
              <a:t>Electronic Code Book (ECB) Mode</a:t>
            </a:r>
            <a:endParaRPr lang="en-US" sz="3300" kern="0" dirty="0">
              <a:solidFill>
                <a:srgbClr val="009900"/>
              </a:solidFill>
              <a:latin typeface="Chalkboard"/>
              <a:ea typeface="+mj-ea"/>
              <a:cs typeface="+mj-cs"/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1979712" y="980728"/>
            <a:ext cx="5040560" cy="432048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  <a:latin typeface="Chalkboard"/>
            </a:endParaRPr>
          </a:p>
        </p:txBody>
      </p:sp>
      <p:cxnSp>
        <p:nvCxnSpPr>
          <p:cNvPr id="28" name="Straight Connector 27"/>
          <p:cNvCxnSpPr/>
          <p:nvPr/>
        </p:nvCxnSpPr>
        <p:spPr>
          <a:xfrm>
            <a:off x="3635896" y="980728"/>
            <a:ext cx="0" cy="43204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>
            <a:off x="5220072" y="980728"/>
            <a:ext cx="0" cy="43204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 Box 7"/>
          <p:cNvSpPr txBox="1">
            <a:spLocks noChangeArrowheads="1"/>
          </p:cNvSpPr>
          <p:nvPr/>
        </p:nvSpPr>
        <p:spPr bwMode="auto">
          <a:xfrm>
            <a:off x="2595972" y="1002214"/>
            <a:ext cx="53586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 smtClean="0">
                <a:latin typeface="Chalkboard"/>
                <a:sym typeface="Symbol"/>
              </a:rPr>
              <a:t>m</a:t>
            </a:r>
            <a:r>
              <a:rPr lang="en-US" sz="2000" baseline="-25000" dirty="0" smtClean="0">
                <a:latin typeface="Chalkboard"/>
                <a:sym typeface="Symbol"/>
              </a:rPr>
              <a:t>1</a:t>
            </a:r>
            <a:endParaRPr lang="en-US" sz="2000" baseline="-25000" dirty="0" smtClean="0">
              <a:solidFill>
                <a:srgbClr val="0000FF"/>
              </a:solidFill>
              <a:latin typeface="Chalkboard"/>
            </a:endParaRPr>
          </a:p>
        </p:txBody>
      </p:sp>
      <p:sp>
        <p:nvSpPr>
          <p:cNvPr id="35" name="Text Box 7"/>
          <p:cNvSpPr txBox="1">
            <a:spLocks noChangeArrowheads="1"/>
          </p:cNvSpPr>
          <p:nvPr/>
        </p:nvSpPr>
        <p:spPr bwMode="auto">
          <a:xfrm>
            <a:off x="4252156" y="980728"/>
            <a:ext cx="53586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 smtClean="0">
                <a:latin typeface="Chalkboard"/>
                <a:sym typeface="Symbol"/>
              </a:rPr>
              <a:t>m</a:t>
            </a:r>
            <a:r>
              <a:rPr lang="en-US" sz="2000" baseline="-25000" dirty="0">
                <a:latin typeface="Chalkboard"/>
                <a:sym typeface="Symbol"/>
              </a:rPr>
              <a:t>2</a:t>
            </a:r>
            <a:endParaRPr lang="en-US" sz="2000" baseline="-25000" dirty="0" smtClean="0">
              <a:solidFill>
                <a:srgbClr val="0000FF"/>
              </a:solidFill>
              <a:latin typeface="Chalkboard"/>
            </a:endParaRPr>
          </a:p>
        </p:txBody>
      </p:sp>
      <p:sp>
        <p:nvSpPr>
          <p:cNvPr id="37" name="Text Box 7"/>
          <p:cNvSpPr txBox="1">
            <a:spLocks noChangeArrowheads="1"/>
          </p:cNvSpPr>
          <p:nvPr/>
        </p:nvSpPr>
        <p:spPr bwMode="auto">
          <a:xfrm>
            <a:off x="5868144" y="980728"/>
            <a:ext cx="53586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 smtClean="0">
                <a:latin typeface="Chalkboard"/>
                <a:sym typeface="Symbol"/>
              </a:rPr>
              <a:t>m</a:t>
            </a:r>
            <a:r>
              <a:rPr lang="en-US" sz="2000" baseline="-25000" dirty="0" smtClean="0">
                <a:latin typeface="Chalkboard"/>
                <a:sym typeface="Symbol"/>
              </a:rPr>
              <a:t>3</a:t>
            </a:r>
            <a:endParaRPr lang="en-US" sz="2000" baseline="-25000" dirty="0" smtClean="0">
              <a:solidFill>
                <a:srgbClr val="0000FF"/>
              </a:solidFill>
              <a:latin typeface="Chalkboard"/>
            </a:endParaRPr>
          </a:p>
        </p:txBody>
      </p:sp>
      <p:sp>
        <p:nvSpPr>
          <p:cNvPr id="46" name="Text Box 7"/>
          <p:cNvSpPr txBox="1">
            <a:spLocks noChangeArrowheads="1"/>
          </p:cNvSpPr>
          <p:nvPr/>
        </p:nvSpPr>
        <p:spPr bwMode="auto">
          <a:xfrm>
            <a:off x="827584" y="991180"/>
            <a:ext cx="53586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 smtClean="0">
                <a:latin typeface="Chalkboard"/>
                <a:sym typeface="Symbol"/>
              </a:rPr>
              <a:t>m</a:t>
            </a:r>
            <a:endParaRPr lang="en-US" sz="2000" baseline="-25000" dirty="0" smtClean="0">
              <a:solidFill>
                <a:srgbClr val="0000FF"/>
              </a:solidFill>
              <a:latin typeface="Chalkboard"/>
            </a:endParaRPr>
          </a:p>
        </p:txBody>
      </p:sp>
      <p:cxnSp>
        <p:nvCxnSpPr>
          <p:cNvPr id="47" name="Straight Arrow Connector 46"/>
          <p:cNvCxnSpPr/>
          <p:nvPr/>
        </p:nvCxnSpPr>
        <p:spPr>
          <a:xfrm>
            <a:off x="1219436" y="1202269"/>
            <a:ext cx="616260" cy="0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0" name="Group 79"/>
          <p:cNvGrpSpPr/>
          <p:nvPr/>
        </p:nvGrpSpPr>
        <p:grpSpPr>
          <a:xfrm>
            <a:off x="2339752" y="1988840"/>
            <a:ext cx="4248472" cy="1029312"/>
            <a:chOff x="2339752" y="2780928"/>
            <a:chExt cx="4248472" cy="1029312"/>
          </a:xfrm>
        </p:grpSpPr>
        <p:pic>
          <p:nvPicPr>
            <p:cNvPr id="54" name="Picture 2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2339752" y="2780928"/>
              <a:ext cx="792088" cy="10293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56" name="Picture 2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3995936" y="2780928"/>
              <a:ext cx="792088" cy="10293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57" name="Picture 2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5796136" y="2780928"/>
              <a:ext cx="792088" cy="10293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79" name="Group 78"/>
          <p:cNvGrpSpPr/>
          <p:nvPr/>
        </p:nvGrpSpPr>
        <p:grpSpPr>
          <a:xfrm>
            <a:off x="2987824" y="1484784"/>
            <a:ext cx="3456384" cy="504056"/>
            <a:chOff x="2987824" y="2276872"/>
            <a:chExt cx="3456384" cy="504056"/>
          </a:xfrm>
        </p:grpSpPr>
        <p:cxnSp>
          <p:nvCxnSpPr>
            <p:cNvPr id="62" name="Straight Arrow Connector 61"/>
            <p:cNvCxnSpPr/>
            <p:nvPr/>
          </p:nvCxnSpPr>
          <p:spPr>
            <a:xfrm>
              <a:off x="2987824" y="2276872"/>
              <a:ext cx="0" cy="504056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Arrow Connector 62"/>
            <p:cNvCxnSpPr/>
            <p:nvPr/>
          </p:nvCxnSpPr>
          <p:spPr>
            <a:xfrm>
              <a:off x="4572000" y="2276872"/>
              <a:ext cx="0" cy="504056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Arrow Connector 63"/>
            <p:cNvCxnSpPr/>
            <p:nvPr/>
          </p:nvCxnSpPr>
          <p:spPr>
            <a:xfrm>
              <a:off x="6444208" y="2276872"/>
              <a:ext cx="0" cy="504056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7" name="Group 76"/>
          <p:cNvGrpSpPr/>
          <p:nvPr/>
        </p:nvGrpSpPr>
        <p:grpSpPr>
          <a:xfrm>
            <a:off x="705272" y="2204864"/>
            <a:ext cx="914400" cy="504056"/>
            <a:chOff x="705272" y="3068960"/>
            <a:chExt cx="914400" cy="504056"/>
          </a:xfrm>
        </p:grpSpPr>
        <p:sp>
          <p:nvSpPr>
            <p:cNvPr id="71" name="Rectangle 70"/>
            <p:cNvSpPr/>
            <p:nvPr/>
          </p:nvSpPr>
          <p:spPr>
            <a:xfrm>
              <a:off x="705272" y="3068960"/>
              <a:ext cx="914400" cy="504056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>
                <a:latin typeface="Chalkboard"/>
              </a:endParaRPr>
            </a:p>
          </p:txBody>
        </p:sp>
        <p:sp>
          <p:nvSpPr>
            <p:cNvPr id="72" name="Text Box 7"/>
            <p:cNvSpPr txBox="1">
              <a:spLocks noChangeArrowheads="1"/>
            </p:cNvSpPr>
            <p:nvPr/>
          </p:nvSpPr>
          <p:spPr bwMode="auto">
            <a:xfrm>
              <a:off x="827584" y="3100898"/>
              <a:ext cx="720080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dirty="0" smtClean="0">
                  <a:latin typeface="Chalkboard"/>
                  <a:sym typeface="Symbol"/>
                </a:rPr>
                <a:t>Gen</a:t>
              </a:r>
              <a:endParaRPr lang="en-US" sz="2000" baseline="-25000" dirty="0" smtClean="0">
                <a:solidFill>
                  <a:srgbClr val="0000FF"/>
                </a:solidFill>
                <a:latin typeface="Chalkboard"/>
              </a:endParaRPr>
            </a:p>
          </p:txBody>
        </p:sp>
      </p:grpSp>
      <p:grpSp>
        <p:nvGrpSpPr>
          <p:cNvPr id="78" name="Group 77"/>
          <p:cNvGrpSpPr/>
          <p:nvPr/>
        </p:nvGrpSpPr>
        <p:grpSpPr>
          <a:xfrm>
            <a:off x="1187624" y="1700808"/>
            <a:ext cx="4896544" cy="504056"/>
            <a:chOff x="1187624" y="2492896"/>
            <a:chExt cx="4896544" cy="504056"/>
          </a:xfrm>
        </p:grpSpPr>
        <p:cxnSp>
          <p:nvCxnSpPr>
            <p:cNvPr id="66" name="Straight Connector 65"/>
            <p:cNvCxnSpPr/>
            <p:nvPr/>
          </p:nvCxnSpPr>
          <p:spPr>
            <a:xfrm>
              <a:off x="1187624" y="2492896"/>
              <a:ext cx="4896544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Arrow Connector 67"/>
            <p:cNvCxnSpPr/>
            <p:nvPr/>
          </p:nvCxnSpPr>
          <p:spPr>
            <a:xfrm>
              <a:off x="2555776" y="2492896"/>
              <a:ext cx="0" cy="288032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Arrow Connector 68"/>
            <p:cNvCxnSpPr/>
            <p:nvPr/>
          </p:nvCxnSpPr>
          <p:spPr>
            <a:xfrm>
              <a:off x="4211960" y="2492896"/>
              <a:ext cx="0" cy="288032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Arrow Connector 69"/>
            <p:cNvCxnSpPr/>
            <p:nvPr/>
          </p:nvCxnSpPr>
          <p:spPr>
            <a:xfrm>
              <a:off x="6084168" y="2492896"/>
              <a:ext cx="0" cy="288032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Arrow Connector 75"/>
            <p:cNvCxnSpPr/>
            <p:nvPr/>
          </p:nvCxnSpPr>
          <p:spPr>
            <a:xfrm flipV="1">
              <a:off x="1187624" y="2492896"/>
              <a:ext cx="0" cy="504056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1" name="Text Box 7"/>
          <p:cNvSpPr txBox="1">
            <a:spLocks noChangeArrowheads="1"/>
          </p:cNvSpPr>
          <p:nvPr/>
        </p:nvSpPr>
        <p:spPr bwMode="auto">
          <a:xfrm>
            <a:off x="867780" y="1732746"/>
            <a:ext cx="53586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 smtClean="0">
                <a:latin typeface="Chalkboard"/>
                <a:sym typeface="Symbol"/>
              </a:rPr>
              <a:t>k</a:t>
            </a:r>
            <a:endParaRPr lang="en-US" sz="2000" baseline="-25000" dirty="0" smtClean="0">
              <a:solidFill>
                <a:srgbClr val="0000FF"/>
              </a:solidFill>
              <a:latin typeface="Chalkboard"/>
            </a:endParaRPr>
          </a:p>
        </p:txBody>
      </p:sp>
      <p:grpSp>
        <p:nvGrpSpPr>
          <p:cNvPr id="82" name="Group 81"/>
          <p:cNvGrpSpPr/>
          <p:nvPr/>
        </p:nvGrpSpPr>
        <p:grpSpPr>
          <a:xfrm>
            <a:off x="2627784" y="3068960"/>
            <a:ext cx="3600400" cy="504056"/>
            <a:chOff x="2987824" y="2276872"/>
            <a:chExt cx="3600400" cy="504056"/>
          </a:xfrm>
        </p:grpSpPr>
        <p:cxnSp>
          <p:nvCxnSpPr>
            <p:cNvPr id="83" name="Straight Arrow Connector 82"/>
            <p:cNvCxnSpPr/>
            <p:nvPr/>
          </p:nvCxnSpPr>
          <p:spPr>
            <a:xfrm>
              <a:off x="2987824" y="2276872"/>
              <a:ext cx="0" cy="504056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Straight Arrow Connector 83"/>
            <p:cNvCxnSpPr/>
            <p:nvPr/>
          </p:nvCxnSpPr>
          <p:spPr>
            <a:xfrm>
              <a:off x="4788024" y="2276872"/>
              <a:ext cx="0" cy="504056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Straight Arrow Connector 84"/>
            <p:cNvCxnSpPr/>
            <p:nvPr/>
          </p:nvCxnSpPr>
          <p:spPr>
            <a:xfrm>
              <a:off x="6588224" y="2276872"/>
              <a:ext cx="0" cy="504056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9" name="Group 88"/>
          <p:cNvGrpSpPr/>
          <p:nvPr/>
        </p:nvGrpSpPr>
        <p:grpSpPr>
          <a:xfrm>
            <a:off x="3131840" y="2636912"/>
            <a:ext cx="3839852" cy="400110"/>
            <a:chOff x="3131840" y="3429000"/>
            <a:chExt cx="3839852" cy="400110"/>
          </a:xfrm>
        </p:grpSpPr>
        <p:sp>
          <p:nvSpPr>
            <p:cNvPr id="86" name="Text Box 7"/>
            <p:cNvSpPr txBox="1">
              <a:spLocks noChangeArrowheads="1"/>
            </p:cNvSpPr>
            <p:nvPr/>
          </p:nvSpPr>
          <p:spPr bwMode="auto">
            <a:xfrm>
              <a:off x="3131840" y="3429000"/>
              <a:ext cx="383468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dirty="0" smtClean="0">
                  <a:solidFill>
                    <a:srgbClr val="FF0000"/>
                  </a:solidFill>
                  <a:latin typeface="Chalkboard"/>
                  <a:sym typeface="Symbol"/>
                </a:rPr>
                <a:t>F</a:t>
              </a:r>
              <a:endParaRPr lang="en-US" sz="2000" baseline="-25000" dirty="0" smtClean="0">
                <a:solidFill>
                  <a:srgbClr val="FF0000"/>
                </a:solidFill>
                <a:latin typeface="Chalkboard"/>
              </a:endParaRPr>
            </a:p>
          </p:txBody>
        </p:sp>
        <p:sp>
          <p:nvSpPr>
            <p:cNvPr id="87" name="Text Box 7"/>
            <p:cNvSpPr txBox="1">
              <a:spLocks noChangeArrowheads="1"/>
            </p:cNvSpPr>
            <p:nvPr/>
          </p:nvSpPr>
          <p:spPr bwMode="auto">
            <a:xfrm>
              <a:off x="4764596" y="3429000"/>
              <a:ext cx="383468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dirty="0" smtClean="0">
                  <a:solidFill>
                    <a:srgbClr val="FF0000"/>
                  </a:solidFill>
                  <a:latin typeface="Chalkboard"/>
                  <a:sym typeface="Symbol"/>
                </a:rPr>
                <a:t>F</a:t>
              </a:r>
              <a:endParaRPr lang="en-US" sz="2000" baseline="-25000" dirty="0" smtClean="0">
                <a:solidFill>
                  <a:srgbClr val="FF0000"/>
                </a:solidFill>
                <a:latin typeface="Chalkboard"/>
              </a:endParaRPr>
            </a:p>
          </p:txBody>
        </p:sp>
        <p:sp>
          <p:nvSpPr>
            <p:cNvPr id="88" name="Text Box 7"/>
            <p:cNvSpPr txBox="1">
              <a:spLocks noChangeArrowheads="1"/>
            </p:cNvSpPr>
            <p:nvPr/>
          </p:nvSpPr>
          <p:spPr bwMode="auto">
            <a:xfrm>
              <a:off x="6588224" y="3429000"/>
              <a:ext cx="383468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dirty="0" smtClean="0">
                  <a:solidFill>
                    <a:srgbClr val="FF0000"/>
                  </a:solidFill>
                  <a:latin typeface="Chalkboard"/>
                  <a:sym typeface="Symbol"/>
                </a:rPr>
                <a:t>F</a:t>
              </a:r>
              <a:endParaRPr lang="en-US" sz="2000" baseline="-25000" dirty="0" smtClean="0">
                <a:solidFill>
                  <a:srgbClr val="FF0000"/>
                </a:solidFill>
                <a:latin typeface="Chalkboard"/>
              </a:endParaRPr>
            </a:p>
          </p:txBody>
        </p:sp>
      </p:grpSp>
      <p:sp>
        <p:nvSpPr>
          <p:cNvPr id="90" name="Text Box 7"/>
          <p:cNvSpPr txBox="1">
            <a:spLocks noChangeArrowheads="1"/>
          </p:cNvSpPr>
          <p:nvPr/>
        </p:nvSpPr>
        <p:spPr bwMode="auto">
          <a:xfrm>
            <a:off x="1916088" y="3645024"/>
            <a:ext cx="171980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 smtClean="0">
                <a:latin typeface="Chalkboard"/>
                <a:sym typeface="Symbol"/>
              </a:rPr>
              <a:t>c</a:t>
            </a:r>
            <a:r>
              <a:rPr lang="en-US" sz="2000" baseline="-25000" dirty="0" smtClean="0">
                <a:latin typeface="Chalkboard"/>
                <a:sym typeface="Symbol"/>
              </a:rPr>
              <a:t>1</a:t>
            </a:r>
            <a:r>
              <a:rPr lang="en-US" sz="2000" dirty="0" smtClean="0">
                <a:latin typeface="Chalkboard"/>
                <a:sym typeface="Symbol"/>
              </a:rPr>
              <a:t> = </a:t>
            </a:r>
            <a:r>
              <a:rPr lang="en-US" sz="2000" dirty="0" err="1" smtClean="0">
                <a:latin typeface="Chalkboard"/>
                <a:sym typeface="Symbol"/>
              </a:rPr>
              <a:t>F</a:t>
            </a:r>
            <a:r>
              <a:rPr lang="en-US" sz="2000" baseline="-25000" dirty="0" err="1" smtClean="0">
                <a:latin typeface="Chalkboard"/>
                <a:sym typeface="Symbol"/>
              </a:rPr>
              <a:t>k</a:t>
            </a:r>
            <a:r>
              <a:rPr lang="en-US" sz="2000" dirty="0" smtClean="0">
                <a:latin typeface="Chalkboard"/>
                <a:sym typeface="Symbol"/>
              </a:rPr>
              <a:t>(m</a:t>
            </a:r>
            <a:r>
              <a:rPr lang="en-US" sz="2000" baseline="-25000" dirty="0" smtClean="0">
                <a:latin typeface="Chalkboard"/>
                <a:sym typeface="Symbol"/>
              </a:rPr>
              <a:t>1</a:t>
            </a:r>
            <a:r>
              <a:rPr lang="en-US" sz="2000" dirty="0" smtClean="0">
                <a:latin typeface="Chalkboard"/>
                <a:sym typeface="Symbol"/>
              </a:rPr>
              <a:t>)</a:t>
            </a:r>
            <a:endParaRPr lang="en-US" sz="2000" baseline="-25000" dirty="0" smtClean="0">
              <a:solidFill>
                <a:srgbClr val="0000FF"/>
              </a:solidFill>
              <a:latin typeface="Chalkboard"/>
            </a:endParaRPr>
          </a:p>
        </p:txBody>
      </p:sp>
      <p:sp>
        <p:nvSpPr>
          <p:cNvPr id="91" name="Text Box 7"/>
          <p:cNvSpPr txBox="1">
            <a:spLocks noChangeArrowheads="1"/>
          </p:cNvSpPr>
          <p:nvPr/>
        </p:nvSpPr>
        <p:spPr bwMode="auto">
          <a:xfrm>
            <a:off x="3716288" y="3604954"/>
            <a:ext cx="171980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 smtClean="0">
                <a:latin typeface="Chalkboard"/>
                <a:sym typeface="Symbol"/>
              </a:rPr>
              <a:t>c</a:t>
            </a:r>
            <a:r>
              <a:rPr lang="en-US" sz="2000" baseline="-25000" dirty="0" smtClean="0">
                <a:latin typeface="Chalkboard"/>
                <a:sym typeface="Symbol"/>
              </a:rPr>
              <a:t>2</a:t>
            </a:r>
            <a:r>
              <a:rPr lang="en-US" sz="2000" dirty="0" smtClean="0">
                <a:latin typeface="Chalkboard"/>
                <a:sym typeface="Symbol"/>
              </a:rPr>
              <a:t> = </a:t>
            </a:r>
            <a:r>
              <a:rPr lang="en-US" sz="2000" dirty="0" err="1" smtClean="0">
                <a:latin typeface="Chalkboard"/>
                <a:sym typeface="Symbol"/>
              </a:rPr>
              <a:t>F</a:t>
            </a:r>
            <a:r>
              <a:rPr lang="en-US" sz="2000" baseline="-25000" dirty="0" err="1" smtClean="0">
                <a:latin typeface="Chalkboard"/>
                <a:sym typeface="Symbol"/>
              </a:rPr>
              <a:t>k</a:t>
            </a:r>
            <a:r>
              <a:rPr lang="en-US" sz="2000" dirty="0" smtClean="0">
                <a:latin typeface="Chalkboard"/>
                <a:sym typeface="Symbol"/>
              </a:rPr>
              <a:t>(m</a:t>
            </a:r>
            <a:r>
              <a:rPr lang="en-US" sz="2000" baseline="-25000" dirty="0" smtClean="0">
                <a:latin typeface="Chalkboard"/>
                <a:sym typeface="Symbol"/>
              </a:rPr>
              <a:t>2</a:t>
            </a:r>
            <a:r>
              <a:rPr lang="en-US" sz="2000" dirty="0" smtClean="0">
                <a:latin typeface="Chalkboard"/>
                <a:sym typeface="Symbol"/>
              </a:rPr>
              <a:t>)</a:t>
            </a:r>
            <a:endParaRPr lang="en-US" sz="2000" baseline="-25000" dirty="0" smtClean="0">
              <a:solidFill>
                <a:srgbClr val="0000FF"/>
              </a:solidFill>
              <a:latin typeface="Chalkboard"/>
            </a:endParaRPr>
          </a:p>
        </p:txBody>
      </p:sp>
      <p:sp>
        <p:nvSpPr>
          <p:cNvPr id="92" name="Text Box 7"/>
          <p:cNvSpPr txBox="1">
            <a:spLocks noChangeArrowheads="1"/>
          </p:cNvSpPr>
          <p:nvPr/>
        </p:nvSpPr>
        <p:spPr bwMode="auto">
          <a:xfrm>
            <a:off x="5660504" y="3604954"/>
            <a:ext cx="171980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 smtClean="0">
                <a:latin typeface="Chalkboard"/>
                <a:sym typeface="Symbol"/>
              </a:rPr>
              <a:t>c</a:t>
            </a:r>
            <a:r>
              <a:rPr lang="en-US" sz="2000" baseline="-25000" dirty="0" smtClean="0">
                <a:latin typeface="Chalkboard"/>
                <a:sym typeface="Symbol"/>
              </a:rPr>
              <a:t>3</a:t>
            </a:r>
            <a:r>
              <a:rPr lang="en-US" sz="2000" dirty="0" smtClean="0">
                <a:latin typeface="Chalkboard"/>
                <a:sym typeface="Symbol"/>
              </a:rPr>
              <a:t> = </a:t>
            </a:r>
            <a:r>
              <a:rPr lang="en-US" sz="2000" dirty="0" err="1" smtClean="0">
                <a:latin typeface="Chalkboard"/>
                <a:sym typeface="Symbol"/>
              </a:rPr>
              <a:t>F</a:t>
            </a:r>
            <a:r>
              <a:rPr lang="en-US" sz="2000" baseline="-25000" dirty="0" err="1" smtClean="0">
                <a:latin typeface="Chalkboard"/>
                <a:sym typeface="Symbol"/>
              </a:rPr>
              <a:t>k</a:t>
            </a:r>
            <a:r>
              <a:rPr lang="en-US" sz="2000" dirty="0" smtClean="0">
                <a:latin typeface="Chalkboard"/>
                <a:sym typeface="Symbol"/>
              </a:rPr>
              <a:t>(m</a:t>
            </a:r>
            <a:r>
              <a:rPr lang="en-US" sz="2000" baseline="-25000" dirty="0" smtClean="0">
                <a:latin typeface="Chalkboard"/>
                <a:sym typeface="Symbol"/>
              </a:rPr>
              <a:t>3</a:t>
            </a:r>
            <a:r>
              <a:rPr lang="en-US" sz="2000" dirty="0" smtClean="0">
                <a:latin typeface="Chalkboard"/>
                <a:sym typeface="Symbol"/>
              </a:rPr>
              <a:t>)</a:t>
            </a:r>
            <a:endParaRPr lang="en-US" sz="2000" baseline="-25000" dirty="0" smtClean="0">
              <a:solidFill>
                <a:srgbClr val="0000FF"/>
              </a:solidFill>
              <a:latin typeface="Chalkboard"/>
            </a:endParaRPr>
          </a:p>
        </p:txBody>
      </p:sp>
      <p:sp>
        <p:nvSpPr>
          <p:cNvPr id="93" name="Text Box 7"/>
          <p:cNvSpPr txBox="1">
            <a:spLocks noChangeArrowheads="1"/>
          </p:cNvSpPr>
          <p:nvPr/>
        </p:nvSpPr>
        <p:spPr bwMode="auto">
          <a:xfrm>
            <a:off x="107504" y="4541058"/>
            <a:ext cx="4608512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  <a:buFont typeface="Wingdings" pitchFamily="2" charset="2"/>
              <a:buChar char="q"/>
            </a:pPr>
            <a:r>
              <a:rPr lang="en-US" sz="1600" dirty="0" smtClean="0">
                <a:latin typeface="Chalkboard"/>
              </a:rPr>
              <a:t>Decryption: compute </a:t>
            </a:r>
            <a:r>
              <a:rPr lang="en-US" sz="1600" dirty="0" smtClean="0">
                <a:solidFill>
                  <a:srgbClr val="0000FF"/>
                </a:solidFill>
                <a:latin typeface="Chalkboard"/>
              </a:rPr>
              <a:t>m</a:t>
            </a:r>
            <a:r>
              <a:rPr lang="en-US" sz="1600" baseline="-25000" dirty="0" smtClean="0">
                <a:solidFill>
                  <a:srgbClr val="0000FF"/>
                </a:solidFill>
                <a:latin typeface="Chalkboard"/>
              </a:rPr>
              <a:t>i</a:t>
            </a:r>
            <a:r>
              <a:rPr lang="en-US" sz="1600" dirty="0" smtClean="0">
                <a:solidFill>
                  <a:srgbClr val="0000FF"/>
                </a:solidFill>
                <a:latin typeface="Chalkboard"/>
              </a:rPr>
              <a:t> = F</a:t>
            </a:r>
            <a:r>
              <a:rPr lang="en-US" sz="1600" baseline="-25000" dirty="0" smtClean="0">
                <a:solidFill>
                  <a:srgbClr val="0000FF"/>
                </a:solidFill>
                <a:latin typeface="Chalkboard"/>
              </a:rPr>
              <a:t>k</a:t>
            </a:r>
            <a:r>
              <a:rPr lang="en-US" sz="1600" baseline="30000" dirty="0" smtClean="0">
                <a:solidFill>
                  <a:srgbClr val="0000FF"/>
                </a:solidFill>
                <a:latin typeface="Chalkboard"/>
              </a:rPr>
              <a:t>-1</a:t>
            </a:r>
            <a:r>
              <a:rPr lang="en-US" sz="1600" dirty="0" smtClean="0">
                <a:solidFill>
                  <a:srgbClr val="0000FF"/>
                </a:solidFill>
                <a:latin typeface="Chalkboard"/>
              </a:rPr>
              <a:t>(</a:t>
            </a:r>
            <a:r>
              <a:rPr lang="en-US" sz="1600" dirty="0" err="1" smtClean="0">
                <a:solidFill>
                  <a:srgbClr val="0000FF"/>
                </a:solidFill>
                <a:latin typeface="Chalkboard"/>
              </a:rPr>
              <a:t>c</a:t>
            </a:r>
            <a:r>
              <a:rPr lang="en-US" sz="1600" baseline="-25000" dirty="0" err="1" smtClean="0">
                <a:solidFill>
                  <a:srgbClr val="0000FF"/>
                </a:solidFill>
                <a:latin typeface="Chalkboard"/>
              </a:rPr>
              <a:t>i</a:t>
            </a:r>
            <a:r>
              <a:rPr lang="en-US" sz="1600" dirty="0" smtClean="0">
                <a:solidFill>
                  <a:srgbClr val="0000FF"/>
                </a:solidFill>
                <a:latin typeface="Chalkboard"/>
              </a:rPr>
              <a:t>)</a:t>
            </a:r>
          </a:p>
        </p:txBody>
      </p:sp>
      <p:sp>
        <p:nvSpPr>
          <p:cNvPr id="94" name="Text Box 7"/>
          <p:cNvSpPr txBox="1">
            <a:spLocks noChangeArrowheads="1"/>
          </p:cNvSpPr>
          <p:nvPr/>
        </p:nvSpPr>
        <p:spPr bwMode="auto">
          <a:xfrm>
            <a:off x="4644008" y="4541058"/>
            <a:ext cx="3456384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>
                <a:latin typeface="Chalkboard"/>
              </a:rPr>
              <a:t>&gt;&gt; Assumes </a:t>
            </a:r>
            <a:r>
              <a:rPr lang="en-US" sz="1600" dirty="0" err="1" smtClean="0">
                <a:latin typeface="Chalkboard"/>
              </a:rPr>
              <a:t>F</a:t>
            </a:r>
            <a:r>
              <a:rPr lang="en-US" sz="1600" baseline="-25000" dirty="0" err="1" smtClean="0">
                <a:latin typeface="Chalkboard"/>
              </a:rPr>
              <a:t>k</a:t>
            </a:r>
            <a:r>
              <a:rPr lang="en-US" sz="1600" baseline="30000" dirty="0">
                <a:latin typeface="Chalkboard"/>
              </a:rPr>
              <a:t> </a:t>
            </a:r>
            <a:r>
              <a:rPr lang="en-US" sz="1600" dirty="0" smtClean="0">
                <a:latin typeface="Chalkboard"/>
              </a:rPr>
              <a:t>is SPRP. </a:t>
            </a:r>
            <a:endParaRPr lang="en-US" sz="1600" dirty="0" smtClean="0">
              <a:solidFill>
                <a:srgbClr val="FF0000"/>
              </a:solidFill>
              <a:latin typeface="Chalkboard"/>
            </a:endParaRPr>
          </a:p>
        </p:txBody>
      </p:sp>
      <p:sp>
        <p:nvSpPr>
          <p:cNvPr id="95" name="Text Box 7"/>
          <p:cNvSpPr txBox="1">
            <a:spLocks noChangeArrowheads="1"/>
          </p:cNvSpPr>
          <p:nvPr/>
        </p:nvSpPr>
        <p:spPr bwMode="auto">
          <a:xfrm>
            <a:off x="107504" y="5477162"/>
            <a:ext cx="8784976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  <a:buFont typeface="Wingdings" pitchFamily="2" charset="2"/>
              <a:buChar char="q"/>
            </a:pPr>
            <a:r>
              <a:rPr lang="en-US" sz="1600" dirty="0" smtClean="0">
                <a:latin typeface="Chalkboard"/>
              </a:rPr>
              <a:t>CPA Security ? </a:t>
            </a:r>
          </a:p>
        </p:txBody>
      </p:sp>
      <p:cxnSp>
        <p:nvCxnSpPr>
          <p:cNvPr id="45" name="Straight Connector 44"/>
          <p:cNvCxnSpPr/>
          <p:nvPr/>
        </p:nvCxnSpPr>
        <p:spPr>
          <a:xfrm>
            <a:off x="0" y="836712"/>
            <a:ext cx="91440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/>
          <p:cNvCxnSpPr/>
          <p:nvPr/>
        </p:nvCxnSpPr>
        <p:spPr>
          <a:xfrm>
            <a:off x="0" y="4149080"/>
            <a:ext cx="9180512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9" name="Text Box 7"/>
          <p:cNvSpPr txBox="1">
            <a:spLocks noChangeArrowheads="1"/>
          </p:cNvSpPr>
          <p:nvPr/>
        </p:nvSpPr>
        <p:spPr bwMode="auto">
          <a:xfrm>
            <a:off x="755576" y="6341258"/>
            <a:ext cx="7344816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>
                <a:latin typeface="Chalkboard"/>
              </a:rPr>
              <a:t>&gt;&gt; No. not even </a:t>
            </a:r>
            <a:r>
              <a:rPr lang="en-US" sz="1600" dirty="0" err="1" smtClean="0">
                <a:latin typeface="Chalkboard"/>
              </a:rPr>
              <a:t>coa</a:t>
            </a:r>
            <a:r>
              <a:rPr lang="en-US" sz="1600" dirty="0" smtClean="0">
                <a:latin typeface="Chalkboard"/>
              </a:rPr>
              <a:t> security for multi message</a:t>
            </a:r>
            <a:endParaRPr lang="en-US" sz="1600" dirty="0" smtClean="0">
              <a:solidFill>
                <a:srgbClr val="FF0000"/>
              </a:solidFill>
              <a:latin typeface="Chalkboard"/>
            </a:endParaRPr>
          </a:p>
        </p:txBody>
      </p:sp>
      <p:sp>
        <p:nvSpPr>
          <p:cNvPr id="50" name="Text Box 7"/>
          <p:cNvSpPr txBox="1">
            <a:spLocks noChangeArrowheads="1"/>
          </p:cNvSpPr>
          <p:nvPr/>
        </p:nvSpPr>
        <p:spPr bwMode="auto">
          <a:xfrm>
            <a:off x="755576" y="5909210"/>
            <a:ext cx="7344816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>
                <a:latin typeface="Chalkboard"/>
              </a:rPr>
              <a:t>&gt;&gt; Deterministic Encryption</a:t>
            </a:r>
            <a:endParaRPr lang="en-US" sz="1600" dirty="0" smtClean="0">
              <a:solidFill>
                <a:srgbClr val="FF0000"/>
              </a:solidFill>
              <a:latin typeface="Chalkboard"/>
            </a:endParaRPr>
          </a:p>
        </p:txBody>
      </p:sp>
      <p:sp>
        <p:nvSpPr>
          <p:cNvPr id="51" name="Text Box 7"/>
          <p:cNvSpPr txBox="1">
            <a:spLocks noChangeArrowheads="1"/>
          </p:cNvSpPr>
          <p:nvPr/>
        </p:nvSpPr>
        <p:spPr bwMode="auto">
          <a:xfrm>
            <a:off x="107504" y="4149080"/>
            <a:ext cx="6552728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  <a:buFont typeface="Wingdings" pitchFamily="2" charset="2"/>
              <a:buChar char="q"/>
            </a:pPr>
            <a:r>
              <a:rPr lang="en-US" sz="1600" dirty="0" smtClean="0">
                <a:latin typeface="Chalkboard"/>
              </a:rPr>
              <a:t>Encryption: compute </a:t>
            </a:r>
            <a:r>
              <a:rPr lang="en-US" sz="1600" dirty="0">
                <a:solidFill>
                  <a:srgbClr val="0000FF"/>
                </a:solidFill>
                <a:latin typeface="Chalkboard"/>
              </a:rPr>
              <a:t>c</a:t>
            </a:r>
            <a:r>
              <a:rPr lang="en-US" sz="1600" baseline="-25000" dirty="0" smtClean="0">
                <a:solidFill>
                  <a:srgbClr val="0000FF"/>
                </a:solidFill>
                <a:latin typeface="Chalkboard"/>
              </a:rPr>
              <a:t>i</a:t>
            </a:r>
            <a:r>
              <a:rPr lang="en-US" sz="1600" dirty="0" smtClean="0">
                <a:solidFill>
                  <a:srgbClr val="0000FF"/>
                </a:solidFill>
                <a:latin typeface="Chalkboard"/>
              </a:rPr>
              <a:t> = </a:t>
            </a:r>
            <a:r>
              <a:rPr lang="en-US" sz="1600" dirty="0" err="1" smtClean="0">
                <a:solidFill>
                  <a:srgbClr val="0000FF"/>
                </a:solidFill>
                <a:latin typeface="Chalkboard"/>
              </a:rPr>
              <a:t>F</a:t>
            </a:r>
            <a:r>
              <a:rPr lang="en-US" sz="1600" baseline="-25000" dirty="0" err="1" smtClean="0">
                <a:solidFill>
                  <a:srgbClr val="0000FF"/>
                </a:solidFill>
                <a:latin typeface="Chalkboard"/>
              </a:rPr>
              <a:t>k</a:t>
            </a:r>
            <a:r>
              <a:rPr lang="en-US" sz="1600" dirty="0" smtClean="0">
                <a:solidFill>
                  <a:srgbClr val="0000FF"/>
                </a:solidFill>
                <a:latin typeface="Chalkboard"/>
              </a:rPr>
              <a:t>(</a:t>
            </a:r>
            <a:r>
              <a:rPr lang="en-US" sz="1600" dirty="0">
                <a:solidFill>
                  <a:srgbClr val="0000FF"/>
                </a:solidFill>
                <a:latin typeface="Chalkboard"/>
              </a:rPr>
              <a:t>m</a:t>
            </a:r>
            <a:r>
              <a:rPr lang="en-US" sz="1600" baseline="-25000" dirty="0" smtClean="0">
                <a:solidFill>
                  <a:srgbClr val="0000FF"/>
                </a:solidFill>
                <a:latin typeface="Chalkboard"/>
              </a:rPr>
              <a:t>i</a:t>
            </a:r>
            <a:r>
              <a:rPr lang="en-US" sz="1600" dirty="0" smtClean="0">
                <a:solidFill>
                  <a:srgbClr val="0000FF"/>
                </a:solidFill>
                <a:latin typeface="Chalkboard"/>
              </a:rPr>
              <a:t>) – No randomness used at all !</a:t>
            </a:r>
          </a:p>
        </p:txBody>
      </p:sp>
      <p:sp>
        <p:nvSpPr>
          <p:cNvPr id="52" name="Text Box 7"/>
          <p:cNvSpPr txBox="1">
            <a:spLocks noChangeArrowheads="1"/>
          </p:cNvSpPr>
          <p:nvPr/>
        </p:nvSpPr>
        <p:spPr bwMode="auto">
          <a:xfrm>
            <a:off x="6660232" y="4149080"/>
            <a:ext cx="1238335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>
                <a:solidFill>
                  <a:srgbClr val="0000FF"/>
                </a:solidFill>
                <a:latin typeface="Chalkboard"/>
              </a:rPr>
              <a:t>|c| = |m|</a:t>
            </a:r>
          </a:p>
        </p:txBody>
      </p:sp>
      <p:sp>
        <p:nvSpPr>
          <p:cNvPr id="53" name="Text Box 7"/>
          <p:cNvSpPr txBox="1">
            <a:spLocks noChangeArrowheads="1"/>
          </p:cNvSpPr>
          <p:nvPr/>
        </p:nvSpPr>
        <p:spPr bwMode="auto">
          <a:xfrm>
            <a:off x="107504" y="5013176"/>
            <a:ext cx="8784976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  <a:buFont typeface="Wingdings" pitchFamily="2" charset="2"/>
              <a:buChar char="q"/>
            </a:pPr>
            <a:r>
              <a:rPr lang="en-US" sz="1600" dirty="0" smtClean="0">
                <a:latin typeface="Chalkboard"/>
              </a:rPr>
              <a:t>Parallelizable!</a:t>
            </a:r>
          </a:p>
        </p:txBody>
      </p:sp>
    </p:spTree>
    <p:extLst>
      <p:ext uri="{BB962C8B-B14F-4D97-AF65-F5344CB8AC3E}">
        <p14:creationId xmlns:p14="http://schemas.microsoft.com/office/powerpoint/2010/main" val="34011791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3" grpId="0"/>
      <p:bldP spid="94" grpId="0"/>
      <p:bldP spid="95" grpId="0"/>
      <p:bldP spid="49" grpId="0"/>
      <p:bldP spid="50" grpId="0"/>
      <p:bldP spid="51" grpId="0"/>
      <p:bldP spid="52" grpId="0"/>
      <p:bldP spid="53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/>
          <a:lstStyle/>
          <a:p>
            <a:r>
              <a:rPr lang="en-US" sz="3600" dirty="0" smtClean="0">
                <a:solidFill>
                  <a:srgbClr val="009900"/>
                </a:solidFill>
                <a:latin typeface="Chalkboard"/>
                <a:cs typeface="Comic Sans MS"/>
              </a:rPr>
              <a:t>Current Picture</a:t>
            </a:r>
            <a:r>
              <a:rPr lang="en-US" sz="3600" dirty="0">
                <a:solidFill>
                  <a:srgbClr val="009900"/>
                </a:solidFill>
                <a:latin typeface="Chalkboard"/>
                <a:cs typeface="Comic Sans MS"/>
              </a:rPr>
              <a:t/>
            </a:r>
            <a:br>
              <a:rPr lang="en-US" sz="3600" dirty="0">
                <a:solidFill>
                  <a:srgbClr val="009900"/>
                </a:solidFill>
                <a:latin typeface="Chalkboard"/>
                <a:cs typeface="Comic Sans MS"/>
              </a:rPr>
            </a:br>
            <a:endParaRPr lang="en-US" sz="3600" dirty="0">
              <a:latin typeface="Chalkboard"/>
              <a:cs typeface="Comic Sans MS"/>
            </a:endParaRPr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97128035"/>
              </p:ext>
            </p:extLst>
          </p:nvPr>
        </p:nvGraphicFramePr>
        <p:xfrm>
          <a:off x="179512" y="1712169"/>
          <a:ext cx="1224136" cy="50292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24136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Comic Sans MS"/>
                          <a:cs typeface="Comic Sans MS"/>
                        </a:rPr>
                        <a:t>Randomness Usage</a:t>
                      </a:r>
                    </a:p>
                    <a:p>
                      <a:endParaRPr lang="en-US" sz="1400" dirty="0">
                        <a:latin typeface="Comic Sans MS"/>
                        <a:cs typeface="Comic Sans M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err="1" smtClean="0">
                          <a:latin typeface="Comic Sans MS"/>
                          <a:cs typeface="Comic Sans MS"/>
                        </a:rPr>
                        <a:t>Ciphertext</a:t>
                      </a:r>
                      <a:r>
                        <a:rPr lang="en-US" sz="1400" baseline="0" dirty="0" smtClean="0">
                          <a:latin typeface="Comic Sans MS"/>
                          <a:cs typeface="Comic Sans MS"/>
                        </a:rPr>
                        <a:t> Expansion</a:t>
                      </a:r>
                    </a:p>
                    <a:p>
                      <a:endParaRPr lang="en-US" sz="1400" dirty="0">
                        <a:latin typeface="Comic Sans MS"/>
                        <a:cs typeface="Comic Sans M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err="1" smtClean="0">
                          <a:latin typeface="Comic Sans MS"/>
                          <a:cs typeface="Comic Sans MS"/>
                        </a:rPr>
                        <a:t>Ciphertext</a:t>
                      </a:r>
                      <a:r>
                        <a:rPr lang="en-US" sz="1400" dirty="0" smtClean="0">
                          <a:latin typeface="Comic Sans MS"/>
                          <a:cs typeface="Comic Sans MS"/>
                        </a:rPr>
                        <a:t> Computation </a:t>
                      </a:r>
                      <a:r>
                        <a:rPr lang="en-US" sz="1400" dirty="0" err="1" smtClean="0">
                          <a:latin typeface="Comic Sans MS"/>
                          <a:cs typeface="Comic Sans MS"/>
                        </a:rPr>
                        <a:t>Parallizable</a:t>
                      </a:r>
                      <a:endParaRPr lang="en-US" sz="1400" dirty="0" smtClean="0">
                        <a:latin typeface="Comic Sans MS"/>
                        <a:cs typeface="Comic Sans MS"/>
                      </a:endParaRPr>
                    </a:p>
                    <a:p>
                      <a:endParaRPr lang="en-US" sz="1400" dirty="0">
                        <a:latin typeface="Comic Sans MS"/>
                        <a:cs typeface="Comic Sans M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Comic Sans MS"/>
                          <a:cs typeface="Comic Sans MS"/>
                        </a:rPr>
                        <a:t>Randomness Reusability</a:t>
                      </a:r>
                    </a:p>
                    <a:p>
                      <a:endParaRPr lang="en-US" sz="1400" dirty="0">
                        <a:latin typeface="Comic Sans MS"/>
                        <a:cs typeface="Comic Sans M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Comic Sans MS"/>
                          <a:cs typeface="Comic Sans MS"/>
                        </a:rPr>
                        <a:t>Minimal Assumption (PRF/PRP/SPRP)</a:t>
                      </a:r>
                    </a:p>
                    <a:p>
                      <a:endParaRPr lang="en-US" sz="1400" dirty="0">
                        <a:latin typeface="Comic Sans MS"/>
                        <a:cs typeface="Comic Sans M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Comic Sans MS"/>
                          <a:cs typeface="Comic Sans MS"/>
                        </a:rPr>
                        <a:t>CPA</a:t>
                      </a:r>
                      <a:r>
                        <a:rPr lang="en-US" sz="1400" baseline="0" dirty="0" smtClean="0"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lang="en-US" sz="1400" dirty="0" smtClean="0">
                          <a:latin typeface="Comic Sans MS"/>
                          <a:cs typeface="Comic Sans MS"/>
                        </a:rPr>
                        <a:t>Security</a:t>
                      </a:r>
                    </a:p>
                    <a:p>
                      <a:endParaRPr lang="en-US" sz="1400" dirty="0">
                        <a:latin typeface="Comic Sans MS"/>
                        <a:cs typeface="Comic Sans M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</a:tbl>
          </a:graphicData>
        </a:graphic>
      </p:graphicFrame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57026130"/>
              </p:ext>
            </p:extLst>
          </p:nvPr>
        </p:nvGraphicFramePr>
        <p:xfrm>
          <a:off x="1403648" y="1196752"/>
          <a:ext cx="1512168" cy="55473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512168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Comic Sans MS"/>
                          <a:cs typeface="Comic Sans MS"/>
                        </a:rPr>
                        <a:t>Theoretical Construction </a:t>
                      </a:r>
                      <a:endParaRPr lang="en-US" sz="1400" dirty="0">
                        <a:latin typeface="Comic Sans MS"/>
                        <a:cs typeface="Comic Sans M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baseline="0" dirty="0" smtClean="0">
                          <a:latin typeface="Comic Sans MS"/>
                          <a:cs typeface="Comic Sans MS"/>
                        </a:rPr>
                        <a:t> </a:t>
                      </a:r>
                    </a:p>
                    <a:p>
                      <a:r>
                        <a:rPr lang="en-US" sz="1400" baseline="0" dirty="0" smtClean="0">
                          <a:latin typeface="Comic Sans MS"/>
                          <a:cs typeface="Comic Sans MS"/>
                        </a:rPr>
                        <a:t>n / Block -&gt; ln</a:t>
                      </a:r>
                    </a:p>
                    <a:p>
                      <a:endParaRPr lang="en-US" sz="1400" dirty="0" smtClean="0">
                        <a:latin typeface="Comic Sans MS"/>
                        <a:cs typeface="Comic Sans M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baseline="0" dirty="0" smtClean="0">
                          <a:latin typeface="Comic Sans MS"/>
                          <a:cs typeface="Comic Sans MS"/>
                        </a:rPr>
                        <a:t>2n / Block -&gt; 2ln</a:t>
                      </a:r>
                    </a:p>
                    <a:p>
                      <a:endParaRPr lang="en-US" sz="1400" baseline="0" dirty="0" smtClean="0">
                        <a:latin typeface="Comic Sans MS"/>
                        <a:cs typeface="Comic Sans M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1400" dirty="0" smtClean="0">
                        <a:latin typeface="Comic Sans MS"/>
                        <a:cs typeface="Comic Sans MS"/>
                      </a:endParaRPr>
                    </a:p>
                    <a:p>
                      <a:r>
                        <a:rPr lang="en-US" sz="1400" dirty="0" smtClean="0">
                          <a:latin typeface="Comic Sans MS"/>
                          <a:cs typeface="Comic Sans MS"/>
                        </a:rPr>
                        <a:t>Yes</a:t>
                      </a:r>
                    </a:p>
                    <a:p>
                      <a:endParaRPr lang="en-US" sz="1400" dirty="0" smtClean="0">
                        <a:latin typeface="Comic Sans MS"/>
                        <a:cs typeface="Comic Sans MS"/>
                      </a:endParaRPr>
                    </a:p>
                    <a:p>
                      <a:endParaRPr lang="en-US" sz="1400" dirty="0" smtClean="0">
                        <a:latin typeface="Comic Sans MS"/>
                        <a:cs typeface="Comic Sans M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1400" dirty="0" smtClean="0">
                        <a:latin typeface="Comic Sans MS"/>
                        <a:cs typeface="Comic Sans MS"/>
                      </a:endParaRPr>
                    </a:p>
                    <a:p>
                      <a:r>
                        <a:rPr lang="en-US" sz="1400" dirty="0" smtClean="0">
                          <a:latin typeface="Comic Sans MS"/>
                          <a:cs typeface="Comic Sans MS"/>
                        </a:rPr>
                        <a:t>No</a:t>
                      </a:r>
                    </a:p>
                    <a:p>
                      <a:endParaRPr lang="en-US" sz="1400" dirty="0" smtClean="0">
                        <a:latin typeface="Comic Sans MS"/>
                        <a:cs typeface="Comic Sans M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1400" dirty="0" smtClean="0">
                        <a:latin typeface="Comic Sans MS"/>
                        <a:cs typeface="Comic Sans MS"/>
                      </a:endParaRPr>
                    </a:p>
                    <a:p>
                      <a:endParaRPr lang="en-US" sz="1400" dirty="0" smtClean="0">
                        <a:latin typeface="Comic Sans MS"/>
                        <a:cs typeface="Comic Sans MS"/>
                      </a:endParaRPr>
                    </a:p>
                    <a:p>
                      <a:r>
                        <a:rPr lang="en-US" sz="1400" dirty="0" smtClean="0">
                          <a:latin typeface="Comic Sans MS"/>
                          <a:cs typeface="Comic Sans MS"/>
                        </a:rPr>
                        <a:t>PRF</a:t>
                      </a:r>
                    </a:p>
                    <a:p>
                      <a:endParaRPr lang="en-US" sz="1400" dirty="0" smtClean="0">
                        <a:latin typeface="Comic Sans MS"/>
                        <a:cs typeface="Comic Sans MS"/>
                      </a:endParaRPr>
                    </a:p>
                    <a:p>
                      <a:endParaRPr lang="en-US" sz="1400" dirty="0">
                        <a:latin typeface="Comic Sans MS"/>
                        <a:cs typeface="Comic Sans M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Comic Sans MS"/>
                          <a:cs typeface="Comic Sans MS"/>
                        </a:rPr>
                        <a:t>Yes</a:t>
                      </a:r>
                    </a:p>
                    <a:p>
                      <a:endParaRPr lang="en-US" sz="1400" dirty="0" smtClean="0">
                        <a:latin typeface="Comic Sans MS"/>
                        <a:cs typeface="Comic Sans MS"/>
                      </a:endParaRPr>
                    </a:p>
                    <a:p>
                      <a:endParaRPr lang="en-US" sz="1400" dirty="0">
                        <a:latin typeface="Comic Sans MS"/>
                        <a:cs typeface="Comic Sans M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</a:tbl>
          </a:graphicData>
        </a:graphic>
      </p:graphicFrame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27762171"/>
              </p:ext>
            </p:extLst>
          </p:nvPr>
        </p:nvGraphicFramePr>
        <p:xfrm>
          <a:off x="2915816" y="1196752"/>
          <a:ext cx="1512168" cy="55473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512168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Comic Sans MS"/>
                          <a:cs typeface="Comic Sans MS"/>
                        </a:rPr>
                        <a:t>ECB</a:t>
                      </a:r>
                      <a:r>
                        <a:rPr lang="en-US" sz="1400" baseline="0" dirty="0" smtClean="0">
                          <a:latin typeface="Comic Sans MS"/>
                          <a:cs typeface="Comic Sans MS"/>
                        </a:rPr>
                        <a:t> Mode</a:t>
                      </a:r>
                      <a:endParaRPr lang="en-US" sz="1400" dirty="0" smtClean="0">
                        <a:latin typeface="Comic Sans MS"/>
                        <a:cs typeface="Comic Sans MS"/>
                      </a:endParaRPr>
                    </a:p>
                    <a:p>
                      <a:r>
                        <a:rPr lang="en-US" sz="1400" dirty="0" smtClean="0">
                          <a:latin typeface="Comic Sans MS"/>
                          <a:cs typeface="Comic Sans MS"/>
                        </a:rPr>
                        <a:t> </a:t>
                      </a:r>
                      <a:endParaRPr lang="en-US" sz="1400" dirty="0">
                        <a:latin typeface="Comic Sans MS"/>
                        <a:cs typeface="Comic Sans M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baseline="0" dirty="0" smtClean="0">
                          <a:solidFill>
                            <a:srgbClr val="008000"/>
                          </a:solidFill>
                          <a:latin typeface="Comic Sans MS"/>
                          <a:cs typeface="Comic Sans MS"/>
                        </a:rPr>
                        <a:t> </a:t>
                      </a:r>
                    </a:p>
                    <a:p>
                      <a:r>
                        <a:rPr lang="en-US" sz="1400" baseline="0" dirty="0" smtClean="0">
                          <a:solidFill>
                            <a:srgbClr val="008000"/>
                          </a:solidFill>
                          <a:latin typeface="Comic Sans MS"/>
                          <a:cs typeface="Comic Sans MS"/>
                        </a:rPr>
                        <a:t>No randomness</a:t>
                      </a:r>
                    </a:p>
                    <a:p>
                      <a:endParaRPr lang="en-US" sz="1400" dirty="0" smtClean="0">
                        <a:solidFill>
                          <a:srgbClr val="008000"/>
                        </a:solidFill>
                        <a:latin typeface="Comic Sans MS"/>
                        <a:cs typeface="Comic Sans M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1400" baseline="0" dirty="0" smtClean="0">
                        <a:solidFill>
                          <a:srgbClr val="008000"/>
                        </a:solidFill>
                        <a:latin typeface="Comic Sans MS"/>
                        <a:cs typeface="Comic Sans MS"/>
                      </a:endParaRPr>
                    </a:p>
                    <a:p>
                      <a:r>
                        <a:rPr lang="en-US" sz="1400" baseline="0" dirty="0" smtClean="0">
                          <a:solidFill>
                            <a:srgbClr val="008000"/>
                          </a:solidFill>
                          <a:latin typeface="Comic Sans MS"/>
                          <a:cs typeface="Comic Sans MS"/>
                        </a:rPr>
                        <a:t>ln </a:t>
                      </a:r>
                    </a:p>
                    <a:p>
                      <a:endParaRPr lang="en-US" sz="1400" baseline="0" dirty="0" smtClean="0">
                        <a:solidFill>
                          <a:srgbClr val="008000"/>
                        </a:solidFill>
                        <a:latin typeface="Comic Sans MS"/>
                        <a:cs typeface="Comic Sans M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1400" dirty="0" smtClean="0">
                        <a:latin typeface="Comic Sans MS"/>
                        <a:cs typeface="Comic Sans MS"/>
                      </a:endParaRPr>
                    </a:p>
                    <a:p>
                      <a:r>
                        <a:rPr lang="en-US" sz="1400" dirty="0" smtClean="0">
                          <a:latin typeface="Comic Sans MS"/>
                          <a:cs typeface="Comic Sans MS"/>
                        </a:rPr>
                        <a:t>Yes</a:t>
                      </a:r>
                    </a:p>
                    <a:p>
                      <a:endParaRPr lang="en-US" sz="1400" dirty="0" smtClean="0">
                        <a:latin typeface="Comic Sans MS"/>
                        <a:cs typeface="Comic Sans MS"/>
                      </a:endParaRPr>
                    </a:p>
                    <a:p>
                      <a:endParaRPr lang="en-US" sz="1400" dirty="0">
                        <a:latin typeface="Comic Sans MS"/>
                        <a:cs typeface="Comic Sans M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1400" dirty="0" smtClean="0">
                        <a:latin typeface="Comic Sans MS"/>
                        <a:cs typeface="Comic Sans MS"/>
                      </a:endParaRPr>
                    </a:p>
                    <a:p>
                      <a:r>
                        <a:rPr lang="en-US" sz="1400" dirty="0" smtClean="0">
                          <a:solidFill>
                            <a:srgbClr val="FF0000"/>
                          </a:solidFill>
                          <a:latin typeface="Comic Sans MS"/>
                          <a:cs typeface="Comic Sans MS"/>
                        </a:rPr>
                        <a:t>---</a:t>
                      </a:r>
                    </a:p>
                    <a:p>
                      <a:endParaRPr lang="en-US" sz="1400" dirty="0" smtClean="0">
                        <a:latin typeface="Comic Sans MS"/>
                        <a:cs typeface="Comic Sans M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1400" dirty="0" smtClean="0">
                        <a:latin typeface="Comic Sans MS"/>
                        <a:cs typeface="Comic Sans MS"/>
                      </a:endParaRPr>
                    </a:p>
                    <a:p>
                      <a:endParaRPr lang="en-US" sz="1400" dirty="0" smtClean="0">
                        <a:latin typeface="Comic Sans MS"/>
                        <a:cs typeface="Comic Sans MS"/>
                      </a:endParaRPr>
                    </a:p>
                    <a:p>
                      <a:r>
                        <a:rPr lang="en-US" sz="1400" dirty="0" smtClean="0">
                          <a:solidFill>
                            <a:srgbClr val="FF0000"/>
                          </a:solidFill>
                          <a:latin typeface="Comic Sans MS"/>
                          <a:cs typeface="Comic Sans MS"/>
                        </a:rPr>
                        <a:t>SPRP</a:t>
                      </a:r>
                    </a:p>
                    <a:p>
                      <a:endParaRPr lang="en-US" sz="1400" dirty="0" smtClean="0">
                        <a:latin typeface="Comic Sans MS"/>
                        <a:cs typeface="Comic Sans MS"/>
                      </a:endParaRPr>
                    </a:p>
                    <a:p>
                      <a:endParaRPr lang="en-US" sz="1400" dirty="0">
                        <a:latin typeface="Comic Sans MS"/>
                        <a:cs typeface="Comic Sans M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solidFill>
                            <a:srgbClr val="FF0000"/>
                          </a:solidFill>
                          <a:latin typeface="Comic Sans MS"/>
                          <a:cs typeface="Comic Sans MS"/>
                        </a:rPr>
                        <a:t>NO</a:t>
                      </a:r>
                    </a:p>
                    <a:p>
                      <a:endParaRPr lang="en-US" sz="1400" dirty="0" smtClean="0">
                        <a:latin typeface="Comic Sans MS"/>
                        <a:cs typeface="Comic Sans MS"/>
                      </a:endParaRPr>
                    </a:p>
                    <a:p>
                      <a:endParaRPr lang="en-US" sz="1400" dirty="0">
                        <a:latin typeface="Comic Sans MS"/>
                        <a:cs typeface="Comic Sans M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</a:tbl>
          </a:graphicData>
        </a:graphic>
      </p:graphicFrame>
      <p:sp>
        <p:nvSpPr>
          <p:cNvPr id="12" name="Rectangle 11"/>
          <p:cNvSpPr/>
          <p:nvPr/>
        </p:nvSpPr>
        <p:spPr>
          <a:xfrm>
            <a:off x="107504" y="548680"/>
            <a:ext cx="416348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latin typeface="Chalkboard"/>
                <a:cs typeface="Comic Sans MS"/>
              </a:rPr>
              <a:t>Assume Message Blocks: l;  |m| = l n </a:t>
            </a:r>
            <a:endParaRPr lang="en-US" dirty="0">
              <a:latin typeface="Chalkboard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37311541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Rectangle 2"/>
          <p:cNvSpPr txBox="1">
            <a:spLocks noChangeArrowheads="1"/>
          </p:cNvSpPr>
          <p:nvPr/>
        </p:nvSpPr>
        <p:spPr>
          <a:xfrm>
            <a:off x="-252536" y="44624"/>
            <a:ext cx="9865096" cy="576064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r>
              <a:rPr lang="en-US" sz="3300" kern="0" dirty="0" smtClean="0">
                <a:solidFill>
                  <a:srgbClr val="009900"/>
                </a:solidFill>
                <a:latin typeface="Chalkboard"/>
                <a:ea typeface="+mj-ea"/>
                <a:cs typeface="+mj-cs"/>
              </a:rPr>
              <a:t>Cipher Block Chaining (CBC) Mode</a:t>
            </a:r>
            <a:endParaRPr lang="en-US" sz="3300" kern="0" dirty="0">
              <a:solidFill>
                <a:srgbClr val="009900"/>
              </a:solidFill>
              <a:latin typeface="Chalkboard"/>
              <a:ea typeface="+mj-ea"/>
              <a:cs typeface="+mj-cs"/>
            </a:endParaRPr>
          </a:p>
        </p:txBody>
      </p:sp>
      <p:grpSp>
        <p:nvGrpSpPr>
          <p:cNvPr id="45" name="Group 44"/>
          <p:cNvGrpSpPr/>
          <p:nvPr/>
        </p:nvGrpSpPr>
        <p:grpSpPr>
          <a:xfrm>
            <a:off x="2699792" y="908720"/>
            <a:ext cx="5040560" cy="432048"/>
            <a:chOff x="1979712" y="1772816"/>
            <a:chExt cx="5040560" cy="432048"/>
          </a:xfrm>
        </p:grpSpPr>
        <p:sp>
          <p:nvSpPr>
            <p:cNvPr id="26" name="Rectangle 25"/>
            <p:cNvSpPr/>
            <p:nvPr/>
          </p:nvSpPr>
          <p:spPr>
            <a:xfrm>
              <a:off x="1979712" y="1772816"/>
              <a:ext cx="5040560" cy="432048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FF0000"/>
                </a:solidFill>
                <a:latin typeface="Chalkboard"/>
              </a:endParaRPr>
            </a:p>
          </p:txBody>
        </p:sp>
        <p:cxnSp>
          <p:nvCxnSpPr>
            <p:cNvPr id="28" name="Straight Connector 27"/>
            <p:cNvCxnSpPr/>
            <p:nvPr/>
          </p:nvCxnSpPr>
          <p:spPr>
            <a:xfrm>
              <a:off x="3635896" y="1772816"/>
              <a:ext cx="0" cy="432048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>
              <a:off x="5220072" y="1772816"/>
              <a:ext cx="0" cy="432048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2" name="Text Box 7"/>
            <p:cNvSpPr txBox="1">
              <a:spLocks noChangeArrowheads="1"/>
            </p:cNvSpPr>
            <p:nvPr/>
          </p:nvSpPr>
          <p:spPr bwMode="auto">
            <a:xfrm>
              <a:off x="2595972" y="1794302"/>
              <a:ext cx="535868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dirty="0" smtClean="0">
                  <a:latin typeface="Chalkboard"/>
                  <a:sym typeface="Symbol"/>
                </a:rPr>
                <a:t>m</a:t>
              </a:r>
              <a:r>
                <a:rPr lang="en-US" sz="2000" baseline="-25000" dirty="0" smtClean="0">
                  <a:latin typeface="Chalkboard"/>
                  <a:sym typeface="Symbol"/>
                </a:rPr>
                <a:t>1</a:t>
              </a:r>
              <a:endParaRPr lang="en-US" sz="2000" baseline="-25000" dirty="0" smtClean="0">
                <a:solidFill>
                  <a:srgbClr val="0000FF"/>
                </a:solidFill>
                <a:latin typeface="Chalkboard"/>
              </a:endParaRPr>
            </a:p>
          </p:txBody>
        </p:sp>
        <p:sp>
          <p:nvSpPr>
            <p:cNvPr id="35" name="Text Box 7"/>
            <p:cNvSpPr txBox="1">
              <a:spLocks noChangeArrowheads="1"/>
            </p:cNvSpPr>
            <p:nvPr/>
          </p:nvSpPr>
          <p:spPr bwMode="auto">
            <a:xfrm>
              <a:off x="4252156" y="1772816"/>
              <a:ext cx="535868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dirty="0" smtClean="0">
                  <a:latin typeface="Chalkboard"/>
                  <a:sym typeface="Symbol"/>
                </a:rPr>
                <a:t>m</a:t>
              </a:r>
              <a:r>
                <a:rPr lang="en-US" sz="2000" baseline="-25000" dirty="0">
                  <a:latin typeface="Chalkboard"/>
                  <a:sym typeface="Symbol"/>
                </a:rPr>
                <a:t>2</a:t>
              </a:r>
              <a:endParaRPr lang="en-US" sz="2000" baseline="-25000" dirty="0" smtClean="0">
                <a:solidFill>
                  <a:srgbClr val="0000FF"/>
                </a:solidFill>
                <a:latin typeface="Chalkboard"/>
              </a:endParaRPr>
            </a:p>
          </p:txBody>
        </p:sp>
        <p:sp>
          <p:nvSpPr>
            <p:cNvPr id="37" name="Text Box 7"/>
            <p:cNvSpPr txBox="1">
              <a:spLocks noChangeArrowheads="1"/>
            </p:cNvSpPr>
            <p:nvPr/>
          </p:nvSpPr>
          <p:spPr bwMode="auto">
            <a:xfrm>
              <a:off x="5868144" y="1772816"/>
              <a:ext cx="535868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dirty="0" smtClean="0">
                  <a:latin typeface="Chalkboard"/>
                  <a:sym typeface="Symbol"/>
                </a:rPr>
                <a:t>m</a:t>
              </a:r>
              <a:r>
                <a:rPr lang="en-US" sz="2000" baseline="-25000" dirty="0" smtClean="0">
                  <a:latin typeface="Chalkboard"/>
                  <a:sym typeface="Symbol"/>
                </a:rPr>
                <a:t>3</a:t>
              </a:r>
              <a:endParaRPr lang="en-US" sz="2000" baseline="-25000" dirty="0" smtClean="0">
                <a:solidFill>
                  <a:srgbClr val="0000FF"/>
                </a:solidFill>
                <a:latin typeface="Chalkboard"/>
              </a:endParaRPr>
            </a:p>
          </p:txBody>
        </p:sp>
      </p:grpSp>
      <p:sp>
        <p:nvSpPr>
          <p:cNvPr id="46" name="Text Box 7"/>
          <p:cNvSpPr txBox="1">
            <a:spLocks noChangeArrowheads="1"/>
          </p:cNvSpPr>
          <p:nvPr/>
        </p:nvSpPr>
        <p:spPr bwMode="auto">
          <a:xfrm>
            <a:off x="1547664" y="908720"/>
            <a:ext cx="53586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 smtClean="0">
                <a:latin typeface="Chalkboard"/>
                <a:sym typeface="Symbol"/>
              </a:rPr>
              <a:t>m</a:t>
            </a:r>
            <a:endParaRPr lang="en-US" sz="2000" baseline="-25000" dirty="0" smtClean="0">
              <a:solidFill>
                <a:srgbClr val="0000FF"/>
              </a:solidFill>
              <a:latin typeface="Chalkboard"/>
            </a:endParaRPr>
          </a:p>
        </p:txBody>
      </p:sp>
      <p:cxnSp>
        <p:nvCxnSpPr>
          <p:cNvPr id="47" name="Straight Arrow Connector 46"/>
          <p:cNvCxnSpPr/>
          <p:nvPr/>
        </p:nvCxnSpPr>
        <p:spPr>
          <a:xfrm>
            <a:off x="1939516" y="1119809"/>
            <a:ext cx="616260" cy="0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" name="Group 76"/>
          <p:cNvGrpSpPr/>
          <p:nvPr/>
        </p:nvGrpSpPr>
        <p:grpSpPr>
          <a:xfrm>
            <a:off x="1713384" y="2564904"/>
            <a:ext cx="914400" cy="504056"/>
            <a:chOff x="705272" y="3068960"/>
            <a:chExt cx="914400" cy="504056"/>
          </a:xfrm>
        </p:grpSpPr>
        <p:sp>
          <p:nvSpPr>
            <p:cNvPr id="71" name="Rectangle 70"/>
            <p:cNvSpPr/>
            <p:nvPr/>
          </p:nvSpPr>
          <p:spPr>
            <a:xfrm>
              <a:off x="705272" y="3068960"/>
              <a:ext cx="914400" cy="504056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>
                <a:latin typeface="Chalkboard"/>
              </a:endParaRPr>
            </a:p>
          </p:txBody>
        </p:sp>
        <p:sp>
          <p:nvSpPr>
            <p:cNvPr id="72" name="Text Box 7"/>
            <p:cNvSpPr txBox="1">
              <a:spLocks noChangeArrowheads="1"/>
            </p:cNvSpPr>
            <p:nvPr/>
          </p:nvSpPr>
          <p:spPr bwMode="auto">
            <a:xfrm>
              <a:off x="827584" y="3100898"/>
              <a:ext cx="720080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dirty="0" smtClean="0">
                  <a:latin typeface="Chalkboard"/>
                  <a:sym typeface="Symbol"/>
                </a:rPr>
                <a:t>Gen</a:t>
              </a:r>
              <a:endParaRPr lang="en-US" sz="2000" baseline="-25000" dirty="0" smtClean="0">
                <a:solidFill>
                  <a:srgbClr val="0000FF"/>
                </a:solidFill>
                <a:latin typeface="Chalkboard"/>
              </a:endParaRPr>
            </a:p>
          </p:txBody>
        </p:sp>
      </p:grpSp>
      <p:grpSp>
        <p:nvGrpSpPr>
          <p:cNvPr id="5" name="Group 77"/>
          <p:cNvGrpSpPr/>
          <p:nvPr/>
        </p:nvGrpSpPr>
        <p:grpSpPr>
          <a:xfrm>
            <a:off x="1835696" y="2132856"/>
            <a:ext cx="4752528" cy="432048"/>
            <a:chOff x="1187624" y="2492896"/>
            <a:chExt cx="4752528" cy="432048"/>
          </a:xfrm>
        </p:grpSpPr>
        <p:cxnSp>
          <p:nvCxnSpPr>
            <p:cNvPr id="66" name="Straight Connector 65"/>
            <p:cNvCxnSpPr/>
            <p:nvPr/>
          </p:nvCxnSpPr>
          <p:spPr>
            <a:xfrm>
              <a:off x="1187624" y="2492896"/>
              <a:ext cx="4752528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Arrow Connector 67"/>
            <p:cNvCxnSpPr/>
            <p:nvPr/>
          </p:nvCxnSpPr>
          <p:spPr>
            <a:xfrm>
              <a:off x="2555776" y="2492896"/>
              <a:ext cx="0" cy="288032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Arrow Connector 68"/>
            <p:cNvCxnSpPr/>
            <p:nvPr/>
          </p:nvCxnSpPr>
          <p:spPr>
            <a:xfrm>
              <a:off x="4211960" y="2492896"/>
              <a:ext cx="0" cy="288032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Arrow Connector 69"/>
            <p:cNvCxnSpPr/>
            <p:nvPr/>
          </p:nvCxnSpPr>
          <p:spPr>
            <a:xfrm>
              <a:off x="5940152" y="2492896"/>
              <a:ext cx="0" cy="288032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Arrow Connector 75"/>
            <p:cNvCxnSpPr/>
            <p:nvPr/>
          </p:nvCxnSpPr>
          <p:spPr>
            <a:xfrm flipV="1">
              <a:off x="1187624" y="2492896"/>
              <a:ext cx="0" cy="432048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1" name="Text Box 7"/>
          <p:cNvSpPr txBox="1">
            <a:spLocks noChangeArrowheads="1"/>
          </p:cNvSpPr>
          <p:nvPr/>
        </p:nvSpPr>
        <p:spPr bwMode="auto">
          <a:xfrm>
            <a:off x="1803884" y="2132856"/>
            <a:ext cx="53586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 smtClean="0">
                <a:latin typeface="Chalkboard"/>
                <a:sym typeface="Symbol"/>
              </a:rPr>
              <a:t>k</a:t>
            </a:r>
            <a:endParaRPr lang="en-US" sz="2000" baseline="-25000" dirty="0" smtClean="0">
              <a:solidFill>
                <a:srgbClr val="0000FF"/>
              </a:solidFill>
              <a:latin typeface="Chalkboard"/>
            </a:endParaRPr>
          </a:p>
        </p:txBody>
      </p:sp>
      <p:cxnSp>
        <p:nvCxnSpPr>
          <p:cNvPr id="83" name="Straight Arrow Connector 82"/>
          <p:cNvCxnSpPr/>
          <p:nvPr/>
        </p:nvCxnSpPr>
        <p:spPr>
          <a:xfrm>
            <a:off x="3563888" y="1340768"/>
            <a:ext cx="0" cy="504056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1" name="Group 50"/>
          <p:cNvGrpSpPr/>
          <p:nvPr/>
        </p:nvGrpSpPr>
        <p:grpSpPr>
          <a:xfrm>
            <a:off x="3131840" y="2399688"/>
            <a:ext cx="1031540" cy="669272"/>
            <a:chOff x="2483768" y="2759728"/>
            <a:chExt cx="1031540" cy="669272"/>
          </a:xfrm>
        </p:grpSpPr>
        <p:pic>
          <p:nvPicPr>
            <p:cNvPr id="54" name="Picture 2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2483768" y="2759728"/>
              <a:ext cx="720080" cy="6692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86" name="Text Box 7"/>
            <p:cNvSpPr txBox="1">
              <a:spLocks noChangeArrowheads="1"/>
            </p:cNvSpPr>
            <p:nvPr/>
          </p:nvSpPr>
          <p:spPr bwMode="auto">
            <a:xfrm>
              <a:off x="3131840" y="2924944"/>
              <a:ext cx="383468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dirty="0" smtClean="0">
                  <a:solidFill>
                    <a:srgbClr val="FF0000"/>
                  </a:solidFill>
                  <a:latin typeface="Chalkboard"/>
                  <a:sym typeface="Symbol"/>
                </a:rPr>
                <a:t>F</a:t>
              </a:r>
              <a:endParaRPr lang="en-US" sz="2000" baseline="-25000" dirty="0" smtClean="0">
                <a:solidFill>
                  <a:srgbClr val="FF0000"/>
                </a:solidFill>
                <a:latin typeface="Chalkboard"/>
              </a:endParaRPr>
            </a:p>
          </p:txBody>
        </p:sp>
      </p:grpSp>
      <p:sp>
        <p:nvSpPr>
          <p:cNvPr id="48" name="Text Box 7"/>
          <p:cNvSpPr txBox="1">
            <a:spLocks noChangeArrowheads="1"/>
          </p:cNvSpPr>
          <p:nvPr/>
        </p:nvSpPr>
        <p:spPr bwMode="auto">
          <a:xfrm>
            <a:off x="3396444" y="1732746"/>
            <a:ext cx="38346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 smtClean="0">
                <a:latin typeface="Chalkboard"/>
                <a:sym typeface="Symbol"/>
              </a:rPr>
              <a:t></a:t>
            </a:r>
            <a:endParaRPr lang="en-US" sz="2000" baseline="-25000" dirty="0" smtClean="0">
              <a:latin typeface="Chalkboard"/>
            </a:endParaRPr>
          </a:p>
        </p:txBody>
      </p:sp>
      <p:sp>
        <p:nvSpPr>
          <p:cNvPr id="49" name="Text Box 7"/>
          <p:cNvSpPr txBox="1">
            <a:spLocks noChangeArrowheads="1"/>
          </p:cNvSpPr>
          <p:nvPr/>
        </p:nvSpPr>
        <p:spPr bwMode="auto">
          <a:xfrm>
            <a:off x="5052628" y="1700808"/>
            <a:ext cx="38346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 smtClean="0">
                <a:latin typeface="Chalkboard"/>
                <a:sym typeface="Symbol"/>
              </a:rPr>
              <a:t></a:t>
            </a:r>
            <a:endParaRPr lang="en-US" sz="2000" baseline="-25000" dirty="0" smtClean="0">
              <a:latin typeface="Chalkboard"/>
            </a:endParaRPr>
          </a:p>
        </p:txBody>
      </p:sp>
      <p:sp>
        <p:nvSpPr>
          <p:cNvPr id="50" name="Text Box 7"/>
          <p:cNvSpPr txBox="1">
            <a:spLocks noChangeArrowheads="1"/>
          </p:cNvSpPr>
          <p:nvPr/>
        </p:nvSpPr>
        <p:spPr bwMode="auto">
          <a:xfrm>
            <a:off x="6780820" y="1732746"/>
            <a:ext cx="38346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 smtClean="0">
                <a:latin typeface="Chalkboard"/>
                <a:sym typeface="Symbol"/>
              </a:rPr>
              <a:t></a:t>
            </a:r>
            <a:endParaRPr lang="en-US" sz="2000" baseline="-25000" dirty="0" smtClean="0">
              <a:latin typeface="Chalkboard"/>
            </a:endParaRPr>
          </a:p>
        </p:txBody>
      </p:sp>
      <p:grpSp>
        <p:nvGrpSpPr>
          <p:cNvPr id="52" name="Group 51"/>
          <p:cNvGrpSpPr/>
          <p:nvPr/>
        </p:nvGrpSpPr>
        <p:grpSpPr>
          <a:xfrm>
            <a:off x="4764596" y="2399688"/>
            <a:ext cx="1031540" cy="669272"/>
            <a:chOff x="2483768" y="2759728"/>
            <a:chExt cx="1031540" cy="669272"/>
          </a:xfrm>
        </p:grpSpPr>
        <p:pic>
          <p:nvPicPr>
            <p:cNvPr id="53" name="Picture 2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2483768" y="2759728"/>
              <a:ext cx="720080" cy="6692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55" name="Text Box 7"/>
            <p:cNvSpPr txBox="1">
              <a:spLocks noChangeArrowheads="1"/>
            </p:cNvSpPr>
            <p:nvPr/>
          </p:nvSpPr>
          <p:spPr bwMode="auto">
            <a:xfrm>
              <a:off x="3131840" y="2924944"/>
              <a:ext cx="383468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dirty="0" smtClean="0">
                  <a:solidFill>
                    <a:srgbClr val="FF0000"/>
                  </a:solidFill>
                  <a:latin typeface="Chalkboard"/>
                  <a:sym typeface="Symbol"/>
                </a:rPr>
                <a:t>F</a:t>
              </a:r>
              <a:endParaRPr lang="en-US" sz="2000" baseline="-25000" dirty="0" smtClean="0">
                <a:solidFill>
                  <a:srgbClr val="FF0000"/>
                </a:solidFill>
                <a:latin typeface="Chalkboard"/>
              </a:endParaRPr>
            </a:p>
          </p:txBody>
        </p:sp>
      </p:grpSp>
      <p:grpSp>
        <p:nvGrpSpPr>
          <p:cNvPr id="58" name="Group 57"/>
          <p:cNvGrpSpPr/>
          <p:nvPr/>
        </p:nvGrpSpPr>
        <p:grpSpPr>
          <a:xfrm>
            <a:off x="6492788" y="2399688"/>
            <a:ext cx="1031540" cy="669272"/>
            <a:chOff x="2483768" y="2759728"/>
            <a:chExt cx="1031540" cy="669272"/>
          </a:xfrm>
        </p:grpSpPr>
        <p:pic>
          <p:nvPicPr>
            <p:cNvPr id="59" name="Picture 2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2483768" y="2759728"/>
              <a:ext cx="720080" cy="6692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60" name="Text Box 7"/>
            <p:cNvSpPr txBox="1">
              <a:spLocks noChangeArrowheads="1"/>
            </p:cNvSpPr>
            <p:nvPr/>
          </p:nvSpPr>
          <p:spPr bwMode="auto">
            <a:xfrm>
              <a:off x="3131840" y="2924944"/>
              <a:ext cx="383468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dirty="0" smtClean="0">
                  <a:solidFill>
                    <a:srgbClr val="FF0000"/>
                  </a:solidFill>
                  <a:latin typeface="Chalkboard"/>
                  <a:sym typeface="Symbol"/>
                </a:rPr>
                <a:t>F</a:t>
              </a:r>
              <a:endParaRPr lang="en-US" sz="2000" baseline="-25000" dirty="0" smtClean="0">
                <a:solidFill>
                  <a:srgbClr val="FF0000"/>
                </a:solidFill>
                <a:latin typeface="Chalkboard"/>
              </a:endParaRPr>
            </a:p>
          </p:txBody>
        </p:sp>
      </p:grpSp>
      <p:cxnSp>
        <p:nvCxnSpPr>
          <p:cNvPr id="61" name="Straight Arrow Connector 60"/>
          <p:cNvCxnSpPr/>
          <p:nvPr/>
        </p:nvCxnSpPr>
        <p:spPr>
          <a:xfrm>
            <a:off x="3563888" y="2060848"/>
            <a:ext cx="0" cy="288032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Text Box 7"/>
          <p:cNvSpPr txBox="1">
            <a:spLocks noChangeArrowheads="1"/>
          </p:cNvSpPr>
          <p:nvPr/>
        </p:nvSpPr>
        <p:spPr bwMode="auto">
          <a:xfrm>
            <a:off x="827584" y="1732746"/>
            <a:ext cx="53586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 smtClean="0">
                <a:latin typeface="Chalkboard"/>
                <a:sym typeface="Symbol"/>
              </a:rPr>
              <a:t>IV</a:t>
            </a:r>
            <a:endParaRPr lang="en-US" sz="2000" baseline="-25000" dirty="0" smtClean="0">
              <a:solidFill>
                <a:srgbClr val="0000FF"/>
              </a:solidFill>
              <a:latin typeface="Chalkboard"/>
            </a:endParaRPr>
          </a:p>
        </p:txBody>
      </p:sp>
      <p:cxnSp>
        <p:nvCxnSpPr>
          <p:cNvPr id="67" name="Straight Arrow Connector 66"/>
          <p:cNvCxnSpPr/>
          <p:nvPr/>
        </p:nvCxnSpPr>
        <p:spPr>
          <a:xfrm>
            <a:off x="1331640" y="1916832"/>
            <a:ext cx="2160240" cy="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Straight Arrow Connector 73"/>
          <p:cNvCxnSpPr/>
          <p:nvPr/>
        </p:nvCxnSpPr>
        <p:spPr>
          <a:xfrm>
            <a:off x="1043608" y="2204864"/>
            <a:ext cx="0" cy="1224136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" name="Text Box 7"/>
          <p:cNvSpPr txBox="1">
            <a:spLocks noChangeArrowheads="1"/>
          </p:cNvSpPr>
          <p:nvPr/>
        </p:nvSpPr>
        <p:spPr bwMode="auto">
          <a:xfrm>
            <a:off x="2627784" y="3604954"/>
            <a:ext cx="186382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 smtClean="0">
                <a:latin typeface="Chalkboard"/>
                <a:sym typeface="Symbol"/>
              </a:rPr>
              <a:t>c</a:t>
            </a:r>
            <a:r>
              <a:rPr lang="en-US" baseline="-25000" dirty="0" smtClean="0">
                <a:latin typeface="Chalkboard"/>
                <a:sym typeface="Symbol"/>
              </a:rPr>
              <a:t>1</a:t>
            </a:r>
            <a:r>
              <a:rPr lang="en-US" dirty="0" smtClean="0">
                <a:latin typeface="Chalkboard"/>
                <a:sym typeface="Symbol"/>
              </a:rPr>
              <a:t> = </a:t>
            </a:r>
            <a:r>
              <a:rPr lang="en-US" dirty="0" err="1" smtClean="0">
                <a:latin typeface="Chalkboard"/>
                <a:sym typeface="Symbol"/>
              </a:rPr>
              <a:t>F</a:t>
            </a:r>
            <a:r>
              <a:rPr lang="en-US" baseline="-25000" dirty="0" err="1" smtClean="0">
                <a:latin typeface="Chalkboard"/>
                <a:sym typeface="Symbol"/>
              </a:rPr>
              <a:t>k</a:t>
            </a:r>
            <a:r>
              <a:rPr lang="en-US" dirty="0" smtClean="0">
                <a:latin typeface="Chalkboard"/>
                <a:sym typeface="Symbol"/>
              </a:rPr>
              <a:t>(m</a:t>
            </a:r>
            <a:r>
              <a:rPr lang="en-US" baseline="-25000" dirty="0" smtClean="0">
                <a:latin typeface="Chalkboard"/>
                <a:sym typeface="Symbol"/>
              </a:rPr>
              <a:t>1</a:t>
            </a:r>
            <a:r>
              <a:rPr lang="en-US" dirty="0" smtClean="0">
                <a:latin typeface="Chalkboard"/>
                <a:sym typeface="Symbol"/>
              </a:rPr>
              <a:t>c</a:t>
            </a:r>
            <a:r>
              <a:rPr lang="en-US" baseline="-25000" dirty="0" smtClean="0">
                <a:latin typeface="Chalkboard"/>
                <a:sym typeface="Symbol"/>
              </a:rPr>
              <a:t>0</a:t>
            </a:r>
            <a:r>
              <a:rPr lang="en-US" dirty="0" smtClean="0">
                <a:latin typeface="Chalkboard"/>
                <a:sym typeface="Symbol"/>
              </a:rPr>
              <a:t>)</a:t>
            </a:r>
            <a:endParaRPr lang="en-US" baseline="-25000" dirty="0" smtClean="0">
              <a:solidFill>
                <a:srgbClr val="0000FF"/>
              </a:solidFill>
              <a:latin typeface="Chalkboard"/>
            </a:endParaRPr>
          </a:p>
        </p:txBody>
      </p:sp>
      <p:sp>
        <p:nvSpPr>
          <p:cNvPr id="80" name="Text Box 7"/>
          <p:cNvSpPr txBox="1">
            <a:spLocks noChangeArrowheads="1"/>
          </p:cNvSpPr>
          <p:nvPr/>
        </p:nvSpPr>
        <p:spPr bwMode="auto">
          <a:xfrm>
            <a:off x="827584" y="3501008"/>
            <a:ext cx="495672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 smtClean="0">
                <a:latin typeface="Chalkboard"/>
                <a:sym typeface="Symbol"/>
              </a:rPr>
              <a:t>c</a:t>
            </a:r>
            <a:r>
              <a:rPr lang="en-US" sz="2000" baseline="-25000" dirty="0" smtClean="0">
                <a:latin typeface="Chalkboard"/>
                <a:sym typeface="Symbol"/>
              </a:rPr>
              <a:t>0</a:t>
            </a:r>
            <a:r>
              <a:rPr lang="en-US" sz="2000" dirty="0" smtClean="0">
                <a:latin typeface="Chalkboard"/>
                <a:sym typeface="Symbol"/>
              </a:rPr>
              <a:t> </a:t>
            </a:r>
            <a:endParaRPr lang="en-US" sz="2000" baseline="-25000" dirty="0" smtClean="0">
              <a:solidFill>
                <a:srgbClr val="0000FF"/>
              </a:solidFill>
              <a:latin typeface="Chalkboard"/>
            </a:endParaRPr>
          </a:p>
        </p:txBody>
      </p:sp>
      <p:cxnSp>
        <p:nvCxnSpPr>
          <p:cNvPr id="96" name="Straight Arrow Connector 95"/>
          <p:cNvCxnSpPr/>
          <p:nvPr/>
        </p:nvCxnSpPr>
        <p:spPr>
          <a:xfrm>
            <a:off x="3491880" y="3068960"/>
            <a:ext cx="0" cy="504056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Straight Arrow Connector 97"/>
          <p:cNvCxnSpPr/>
          <p:nvPr/>
        </p:nvCxnSpPr>
        <p:spPr>
          <a:xfrm>
            <a:off x="5220072" y="1340768"/>
            <a:ext cx="0" cy="504056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09" name="Group 108"/>
          <p:cNvGrpSpPr/>
          <p:nvPr/>
        </p:nvGrpSpPr>
        <p:grpSpPr>
          <a:xfrm>
            <a:off x="3491880" y="1916832"/>
            <a:ext cx="1656184" cy="1440160"/>
            <a:chOff x="2843808" y="2276872"/>
            <a:chExt cx="1656184" cy="1440160"/>
          </a:xfrm>
        </p:grpSpPr>
        <p:cxnSp>
          <p:nvCxnSpPr>
            <p:cNvPr id="99" name="Straight Arrow Connector 98"/>
            <p:cNvCxnSpPr/>
            <p:nvPr/>
          </p:nvCxnSpPr>
          <p:spPr>
            <a:xfrm>
              <a:off x="2843808" y="3717032"/>
              <a:ext cx="936104" cy="0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2" name="Straight Arrow Connector 101"/>
            <p:cNvCxnSpPr/>
            <p:nvPr/>
          </p:nvCxnSpPr>
          <p:spPr>
            <a:xfrm>
              <a:off x="3779912" y="2276872"/>
              <a:ext cx="0" cy="1440160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4" name="Straight Arrow Connector 103"/>
            <p:cNvCxnSpPr/>
            <p:nvPr/>
          </p:nvCxnSpPr>
          <p:spPr>
            <a:xfrm>
              <a:off x="3779912" y="2276872"/>
              <a:ext cx="720080" cy="0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10" name="Straight Arrow Connector 109"/>
          <p:cNvCxnSpPr/>
          <p:nvPr/>
        </p:nvCxnSpPr>
        <p:spPr>
          <a:xfrm>
            <a:off x="5220072" y="1988840"/>
            <a:ext cx="0" cy="432048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2" name="Text Box 7"/>
          <p:cNvSpPr txBox="1">
            <a:spLocks noChangeArrowheads="1"/>
          </p:cNvSpPr>
          <p:nvPr/>
        </p:nvSpPr>
        <p:spPr bwMode="auto">
          <a:xfrm>
            <a:off x="4436368" y="3573016"/>
            <a:ext cx="186382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 smtClean="0">
                <a:latin typeface="Chalkboard"/>
                <a:sym typeface="Symbol"/>
              </a:rPr>
              <a:t>c</a:t>
            </a:r>
            <a:r>
              <a:rPr lang="en-US" baseline="-25000" dirty="0" smtClean="0">
                <a:latin typeface="Chalkboard"/>
                <a:sym typeface="Symbol"/>
              </a:rPr>
              <a:t>2</a:t>
            </a:r>
            <a:r>
              <a:rPr lang="en-US" dirty="0" smtClean="0">
                <a:latin typeface="Chalkboard"/>
                <a:sym typeface="Symbol"/>
              </a:rPr>
              <a:t> = </a:t>
            </a:r>
            <a:r>
              <a:rPr lang="en-US" dirty="0" err="1" smtClean="0">
                <a:latin typeface="Chalkboard"/>
                <a:sym typeface="Symbol"/>
              </a:rPr>
              <a:t>F</a:t>
            </a:r>
            <a:r>
              <a:rPr lang="en-US" baseline="-25000" dirty="0" err="1" smtClean="0">
                <a:latin typeface="Chalkboard"/>
                <a:sym typeface="Symbol"/>
              </a:rPr>
              <a:t>k</a:t>
            </a:r>
            <a:r>
              <a:rPr lang="en-US" dirty="0" smtClean="0">
                <a:latin typeface="Chalkboard"/>
                <a:sym typeface="Symbol"/>
              </a:rPr>
              <a:t>(m</a:t>
            </a:r>
            <a:r>
              <a:rPr lang="en-US" baseline="-25000" dirty="0" smtClean="0">
                <a:latin typeface="Chalkboard"/>
                <a:sym typeface="Symbol"/>
              </a:rPr>
              <a:t>2</a:t>
            </a:r>
            <a:r>
              <a:rPr lang="en-US" dirty="0" smtClean="0">
                <a:latin typeface="Chalkboard"/>
                <a:sym typeface="Symbol"/>
              </a:rPr>
              <a:t>c</a:t>
            </a:r>
            <a:r>
              <a:rPr lang="en-US" baseline="-25000" dirty="0" smtClean="0">
                <a:latin typeface="Chalkboard"/>
                <a:sym typeface="Symbol"/>
              </a:rPr>
              <a:t>1</a:t>
            </a:r>
            <a:r>
              <a:rPr lang="en-US" dirty="0" smtClean="0">
                <a:latin typeface="Chalkboard"/>
                <a:sym typeface="Symbol"/>
              </a:rPr>
              <a:t>)</a:t>
            </a:r>
            <a:endParaRPr lang="en-US" baseline="-25000" dirty="0" smtClean="0">
              <a:solidFill>
                <a:srgbClr val="0000FF"/>
              </a:solidFill>
              <a:latin typeface="Chalkboard"/>
            </a:endParaRPr>
          </a:p>
        </p:txBody>
      </p:sp>
      <p:cxnSp>
        <p:nvCxnSpPr>
          <p:cNvPr id="113" name="Straight Arrow Connector 112"/>
          <p:cNvCxnSpPr/>
          <p:nvPr/>
        </p:nvCxnSpPr>
        <p:spPr>
          <a:xfrm>
            <a:off x="5148064" y="3068960"/>
            <a:ext cx="0" cy="504056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14" name="Group 113"/>
          <p:cNvGrpSpPr/>
          <p:nvPr/>
        </p:nvGrpSpPr>
        <p:grpSpPr>
          <a:xfrm>
            <a:off x="5148064" y="1916832"/>
            <a:ext cx="1656184" cy="1440160"/>
            <a:chOff x="2843808" y="2276872"/>
            <a:chExt cx="1656184" cy="1440160"/>
          </a:xfrm>
        </p:grpSpPr>
        <p:cxnSp>
          <p:nvCxnSpPr>
            <p:cNvPr id="115" name="Straight Arrow Connector 114"/>
            <p:cNvCxnSpPr/>
            <p:nvPr/>
          </p:nvCxnSpPr>
          <p:spPr>
            <a:xfrm>
              <a:off x="2843808" y="3717032"/>
              <a:ext cx="936104" cy="0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6" name="Straight Arrow Connector 115"/>
            <p:cNvCxnSpPr/>
            <p:nvPr/>
          </p:nvCxnSpPr>
          <p:spPr>
            <a:xfrm>
              <a:off x="3779912" y="2276872"/>
              <a:ext cx="0" cy="1440160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7" name="Straight Arrow Connector 116"/>
            <p:cNvCxnSpPr/>
            <p:nvPr/>
          </p:nvCxnSpPr>
          <p:spPr>
            <a:xfrm>
              <a:off x="3779912" y="2276872"/>
              <a:ext cx="720080" cy="0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18" name="Straight Arrow Connector 117"/>
          <p:cNvCxnSpPr/>
          <p:nvPr/>
        </p:nvCxnSpPr>
        <p:spPr>
          <a:xfrm>
            <a:off x="6948264" y="1340768"/>
            <a:ext cx="0" cy="504056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9" name="Straight Arrow Connector 118"/>
          <p:cNvCxnSpPr/>
          <p:nvPr/>
        </p:nvCxnSpPr>
        <p:spPr>
          <a:xfrm>
            <a:off x="6948264" y="1988840"/>
            <a:ext cx="0" cy="432048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0" name="Text Box 7"/>
          <p:cNvSpPr txBox="1">
            <a:spLocks noChangeArrowheads="1"/>
          </p:cNvSpPr>
          <p:nvPr/>
        </p:nvSpPr>
        <p:spPr bwMode="auto">
          <a:xfrm>
            <a:off x="6164560" y="3573016"/>
            <a:ext cx="186382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 smtClean="0">
                <a:latin typeface="Chalkboard"/>
                <a:sym typeface="Symbol"/>
              </a:rPr>
              <a:t>c</a:t>
            </a:r>
            <a:r>
              <a:rPr lang="en-US" baseline="-25000" dirty="0" smtClean="0">
                <a:latin typeface="Chalkboard"/>
                <a:sym typeface="Symbol"/>
              </a:rPr>
              <a:t>3</a:t>
            </a:r>
            <a:r>
              <a:rPr lang="en-US" dirty="0" smtClean="0">
                <a:latin typeface="Chalkboard"/>
                <a:sym typeface="Symbol"/>
              </a:rPr>
              <a:t> = </a:t>
            </a:r>
            <a:r>
              <a:rPr lang="en-US" dirty="0" err="1" smtClean="0">
                <a:latin typeface="Chalkboard"/>
                <a:sym typeface="Symbol"/>
              </a:rPr>
              <a:t>F</a:t>
            </a:r>
            <a:r>
              <a:rPr lang="en-US" baseline="-25000" dirty="0" err="1" smtClean="0">
                <a:latin typeface="Chalkboard"/>
                <a:sym typeface="Symbol"/>
              </a:rPr>
              <a:t>k</a:t>
            </a:r>
            <a:r>
              <a:rPr lang="en-US" dirty="0" smtClean="0">
                <a:latin typeface="Chalkboard"/>
                <a:sym typeface="Symbol"/>
              </a:rPr>
              <a:t>(m</a:t>
            </a:r>
            <a:r>
              <a:rPr lang="en-US" baseline="-25000" dirty="0" smtClean="0">
                <a:latin typeface="Chalkboard"/>
                <a:sym typeface="Symbol"/>
              </a:rPr>
              <a:t>3</a:t>
            </a:r>
            <a:r>
              <a:rPr lang="en-US" dirty="0" smtClean="0">
                <a:latin typeface="Chalkboard"/>
                <a:sym typeface="Symbol"/>
              </a:rPr>
              <a:t>c</a:t>
            </a:r>
            <a:r>
              <a:rPr lang="en-US" baseline="-25000" dirty="0" smtClean="0">
                <a:latin typeface="Chalkboard"/>
                <a:sym typeface="Symbol"/>
              </a:rPr>
              <a:t>2</a:t>
            </a:r>
            <a:r>
              <a:rPr lang="en-US" dirty="0" smtClean="0">
                <a:latin typeface="Chalkboard"/>
                <a:sym typeface="Symbol"/>
              </a:rPr>
              <a:t>)</a:t>
            </a:r>
            <a:endParaRPr lang="en-US" baseline="-25000" dirty="0" smtClean="0">
              <a:solidFill>
                <a:srgbClr val="0000FF"/>
              </a:solidFill>
              <a:latin typeface="Chalkboard"/>
            </a:endParaRPr>
          </a:p>
        </p:txBody>
      </p:sp>
      <p:cxnSp>
        <p:nvCxnSpPr>
          <p:cNvPr id="121" name="Straight Arrow Connector 120"/>
          <p:cNvCxnSpPr/>
          <p:nvPr/>
        </p:nvCxnSpPr>
        <p:spPr>
          <a:xfrm>
            <a:off x="6876256" y="3068960"/>
            <a:ext cx="0" cy="504056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2" name="Text Box 7"/>
          <p:cNvSpPr txBox="1">
            <a:spLocks noChangeArrowheads="1"/>
          </p:cNvSpPr>
          <p:nvPr/>
        </p:nvSpPr>
        <p:spPr bwMode="auto">
          <a:xfrm>
            <a:off x="107504" y="4077072"/>
            <a:ext cx="2016224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>
                <a:latin typeface="Chalkboard"/>
                <a:sym typeface="Symbol"/>
              </a:rPr>
              <a:t>Encryption </a:t>
            </a:r>
            <a:endParaRPr lang="en-US" sz="1600" baseline="-25000" dirty="0" smtClean="0">
              <a:solidFill>
                <a:srgbClr val="0000FF"/>
              </a:solidFill>
              <a:latin typeface="Chalkboard"/>
            </a:endParaRPr>
          </a:p>
        </p:txBody>
      </p:sp>
      <p:sp>
        <p:nvSpPr>
          <p:cNvPr id="123" name="Text Box 7"/>
          <p:cNvSpPr txBox="1">
            <a:spLocks noChangeArrowheads="1"/>
          </p:cNvSpPr>
          <p:nvPr/>
        </p:nvSpPr>
        <p:spPr bwMode="auto">
          <a:xfrm>
            <a:off x="1619672" y="4077072"/>
            <a:ext cx="396044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>
                <a:latin typeface="Chalkboard"/>
                <a:sym typeface="Symbol"/>
              </a:rPr>
              <a:t>c</a:t>
            </a:r>
            <a:r>
              <a:rPr lang="en-US" sz="1600" baseline="-25000" dirty="0" smtClean="0">
                <a:latin typeface="Chalkboard"/>
                <a:sym typeface="Symbol"/>
              </a:rPr>
              <a:t>i</a:t>
            </a:r>
            <a:r>
              <a:rPr lang="en-US" sz="1600" dirty="0" smtClean="0">
                <a:latin typeface="Chalkboard"/>
                <a:sym typeface="Symbol"/>
              </a:rPr>
              <a:t> = </a:t>
            </a:r>
            <a:r>
              <a:rPr lang="en-US" sz="1600" dirty="0" err="1" smtClean="0">
                <a:latin typeface="Chalkboard"/>
                <a:sym typeface="Symbol"/>
              </a:rPr>
              <a:t>F</a:t>
            </a:r>
            <a:r>
              <a:rPr lang="en-US" sz="1600" baseline="-25000" dirty="0" err="1" smtClean="0">
                <a:latin typeface="Chalkboard"/>
                <a:sym typeface="Symbol"/>
              </a:rPr>
              <a:t>k</a:t>
            </a:r>
            <a:r>
              <a:rPr lang="en-US" sz="1600" dirty="0" smtClean="0">
                <a:latin typeface="Chalkboard"/>
                <a:sym typeface="Symbol"/>
              </a:rPr>
              <a:t>(m</a:t>
            </a:r>
            <a:r>
              <a:rPr lang="en-US" sz="1600" baseline="-25000" dirty="0" smtClean="0">
                <a:latin typeface="Chalkboard"/>
                <a:sym typeface="Symbol"/>
              </a:rPr>
              <a:t>i</a:t>
            </a:r>
            <a:r>
              <a:rPr lang="en-US" sz="1600" dirty="0" smtClean="0">
                <a:latin typeface="Chalkboard"/>
                <a:sym typeface="Symbol"/>
              </a:rPr>
              <a:t>c</a:t>
            </a:r>
            <a:r>
              <a:rPr lang="en-US" sz="1600" baseline="-25000" dirty="0" smtClean="0">
                <a:latin typeface="Chalkboard"/>
                <a:sym typeface="Symbol"/>
              </a:rPr>
              <a:t>i-1</a:t>
            </a:r>
            <a:r>
              <a:rPr lang="en-US" sz="1600" dirty="0" smtClean="0">
                <a:latin typeface="Chalkboard"/>
                <a:sym typeface="Symbol"/>
              </a:rPr>
              <a:t>), for </a:t>
            </a:r>
            <a:r>
              <a:rPr lang="en-US" sz="1600" dirty="0" err="1" smtClean="0">
                <a:latin typeface="Chalkboard"/>
                <a:sym typeface="Symbol"/>
              </a:rPr>
              <a:t>i</a:t>
            </a:r>
            <a:r>
              <a:rPr lang="en-US" sz="1600" dirty="0" smtClean="0">
                <a:latin typeface="Chalkboard"/>
                <a:sym typeface="Symbol"/>
              </a:rPr>
              <a:t> = 1, …, l</a:t>
            </a:r>
            <a:endParaRPr lang="en-US" sz="1600" baseline="-25000" dirty="0" smtClean="0">
              <a:solidFill>
                <a:srgbClr val="0000FF"/>
              </a:solidFill>
              <a:latin typeface="Chalkboard"/>
            </a:endParaRPr>
          </a:p>
        </p:txBody>
      </p:sp>
      <p:sp>
        <p:nvSpPr>
          <p:cNvPr id="124" name="Text Box 7"/>
          <p:cNvSpPr txBox="1">
            <a:spLocks noChangeArrowheads="1"/>
          </p:cNvSpPr>
          <p:nvPr/>
        </p:nvSpPr>
        <p:spPr bwMode="auto">
          <a:xfrm>
            <a:off x="5148064" y="4077072"/>
            <a:ext cx="3024336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err="1" smtClean="0">
                <a:latin typeface="Chalkboard"/>
                <a:sym typeface="Symbol"/>
              </a:rPr>
              <a:t>Enc</a:t>
            </a:r>
            <a:r>
              <a:rPr lang="en-US" sz="1600" baseline="-25000" dirty="0" err="1" smtClean="0">
                <a:latin typeface="Chalkboard"/>
                <a:sym typeface="Symbol"/>
              </a:rPr>
              <a:t>k</a:t>
            </a:r>
            <a:r>
              <a:rPr lang="en-US" sz="1600" dirty="0" smtClean="0">
                <a:latin typeface="Chalkboard"/>
                <a:sym typeface="Symbol"/>
              </a:rPr>
              <a:t>(m</a:t>
            </a:r>
            <a:r>
              <a:rPr lang="en-US" sz="1600" baseline="-25000" dirty="0" smtClean="0">
                <a:latin typeface="Chalkboard"/>
                <a:sym typeface="Symbol"/>
              </a:rPr>
              <a:t>1</a:t>
            </a:r>
            <a:r>
              <a:rPr lang="en-US" sz="1600" dirty="0" smtClean="0">
                <a:latin typeface="Chalkboard"/>
                <a:sym typeface="Symbol"/>
              </a:rPr>
              <a:t> m</a:t>
            </a:r>
            <a:r>
              <a:rPr lang="en-US" sz="1600" baseline="-25000" dirty="0" smtClean="0">
                <a:latin typeface="Chalkboard"/>
                <a:sym typeface="Symbol"/>
              </a:rPr>
              <a:t>2</a:t>
            </a:r>
            <a:r>
              <a:rPr lang="en-US" sz="1600" dirty="0" smtClean="0">
                <a:latin typeface="Chalkboard"/>
                <a:sym typeface="Symbol"/>
              </a:rPr>
              <a:t> … m</a:t>
            </a:r>
            <a:r>
              <a:rPr lang="en-US" sz="1600" baseline="-25000" dirty="0" smtClean="0">
                <a:latin typeface="Chalkboard"/>
                <a:sym typeface="Symbol"/>
              </a:rPr>
              <a:t>l</a:t>
            </a:r>
            <a:r>
              <a:rPr lang="en-US" sz="1600" dirty="0" smtClean="0">
                <a:latin typeface="Chalkboard"/>
                <a:sym typeface="Symbol"/>
              </a:rPr>
              <a:t>) = (</a:t>
            </a:r>
            <a:r>
              <a:rPr lang="en-US" sz="1600" dirty="0" smtClean="0">
                <a:solidFill>
                  <a:srgbClr val="FF0000"/>
                </a:solidFill>
                <a:latin typeface="Chalkboard"/>
                <a:sym typeface="Symbol"/>
              </a:rPr>
              <a:t>c</a:t>
            </a:r>
            <a:r>
              <a:rPr lang="en-US" sz="1600" baseline="-25000" dirty="0" smtClean="0">
                <a:solidFill>
                  <a:srgbClr val="FF0000"/>
                </a:solidFill>
                <a:latin typeface="Chalkboard"/>
                <a:sym typeface="Symbol"/>
              </a:rPr>
              <a:t>0</a:t>
            </a:r>
            <a:r>
              <a:rPr lang="en-US" sz="1600" dirty="0" smtClean="0">
                <a:latin typeface="Chalkboard"/>
                <a:sym typeface="Symbol"/>
              </a:rPr>
              <a:t> c</a:t>
            </a:r>
            <a:r>
              <a:rPr lang="en-US" sz="1600" baseline="-25000" dirty="0" smtClean="0">
                <a:latin typeface="Chalkboard"/>
                <a:sym typeface="Symbol"/>
              </a:rPr>
              <a:t>1</a:t>
            </a:r>
            <a:r>
              <a:rPr lang="en-US" sz="1600" dirty="0" smtClean="0">
                <a:latin typeface="Chalkboard"/>
                <a:sym typeface="Symbol"/>
              </a:rPr>
              <a:t>… c</a:t>
            </a:r>
            <a:r>
              <a:rPr lang="en-US" sz="1600" baseline="-25000" dirty="0" smtClean="0">
                <a:latin typeface="Chalkboard"/>
                <a:sym typeface="Symbol"/>
              </a:rPr>
              <a:t>l</a:t>
            </a:r>
            <a:r>
              <a:rPr lang="en-US" sz="1600" dirty="0" smtClean="0">
                <a:latin typeface="Chalkboard"/>
                <a:sym typeface="Symbol"/>
              </a:rPr>
              <a:t>)</a:t>
            </a:r>
            <a:endParaRPr lang="en-US" sz="1600" baseline="-25000" dirty="0" smtClean="0">
              <a:solidFill>
                <a:srgbClr val="0000FF"/>
              </a:solidFill>
              <a:latin typeface="Chalkboard"/>
            </a:endParaRPr>
          </a:p>
        </p:txBody>
      </p:sp>
      <p:pic>
        <p:nvPicPr>
          <p:cNvPr id="125" name="Picture 2" descr="https://encrypted-tbn0.gstatic.com/images?q=tbn:ANd9GcQxHMoOydLUvL6F7c-Mbo5t85iqunS-YHMpPEE4HWBwac4Fq-lc8A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83568" y="1052736"/>
            <a:ext cx="576064" cy="576064"/>
          </a:xfrm>
          <a:prstGeom prst="rect">
            <a:avLst/>
          </a:prstGeom>
          <a:noFill/>
        </p:spPr>
      </p:pic>
      <p:sp>
        <p:nvSpPr>
          <p:cNvPr id="129" name="Text Box 7"/>
          <p:cNvSpPr txBox="1">
            <a:spLocks noChangeArrowheads="1"/>
          </p:cNvSpPr>
          <p:nvPr/>
        </p:nvSpPr>
        <p:spPr bwMode="auto">
          <a:xfrm>
            <a:off x="107504" y="4539897"/>
            <a:ext cx="2016224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>
                <a:latin typeface="Chalkboard"/>
                <a:sym typeface="Symbol"/>
              </a:rPr>
              <a:t>Decryption: </a:t>
            </a:r>
            <a:endParaRPr lang="en-US" sz="1600" baseline="-25000" dirty="0" smtClean="0">
              <a:solidFill>
                <a:srgbClr val="0000FF"/>
              </a:solidFill>
              <a:latin typeface="Chalkboard"/>
            </a:endParaRPr>
          </a:p>
        </p:txBody>
      </p:sp>
      <p:sp>
        <p:nvSpPr>
          <p:cNvPr id="130" name="Text Box 7"/>
          <p:cNvSpPr txBox="1">
            <a:spLocks noChangeArrowheads="1"/>
          </p:cNvSpPr>
          <p:nvPr/>
        </p:nvSpPr>
        <p:spPr bwMode="auto">
          <a:xfrm>
            <a:off x="1835696" y="4509120"/>
            <a:ext cx="4464496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>
                <a:latin typeface="Chalkboard"/>
                <a:sym typeface="Symbol"/>
              </a:rPr>
              <a:t>m</a:t>
            </a:r>
            <a:r>
              <a:rPr lang="en-US" sz="1600" baseline="-25000" dirty="0" smtClean="0">
                <a:latin typeface="Chalkboard"/>
                <a:sym typeface="Symbol"/>
              </a:rPr>
              <a:t>i</a:t>
            </a:r>
            <a:r>
              <a:rPr lang="en-US" sz="1600" dirty="0" smtClean="0">
                <a:latin typeface="Chalkboard"/>
                <a:sym typeface="Symbol"/>
              </a:rPr>
              <a:t> = F</a:t>
            </a:r>
            <a:r>
              <a:rPr lang="en-US" sz="1600" baseline="-25000" dirty="0" smtClean="0">
                <a:latin typeface="Chalkboard"/>
                <a:sym typeface="Symbol"/>
              </a:rPr>
              <a:t>k</a:t>
            </a:r>
            <a:r>
              <a:rPr lang="en-US" sz="1600" baseline="30000" dirty="0" smtClean="0">
                <a:latin typeface="Chalkboard"/>
                <a:sym typeface="Symbol"/>
              </a:rPr>
              <a:t>-1</a:t>
            </a:r>
            <a:r>
              <a:rPr lang="en-US" sz="1600" dirty="0" smtClean="0">
                <a:latin typeface="Chalkboard"/>
                <a:sym typeface="Symbol"/>
              </a:rPr>
              <a:t>(c</a:t>
            </a:r>
            <a:r>
              <a:rPr lang="en-US" sz="1600" baseline="-25000" dirty="0" smtClean="0">
                <a:latin typeface="Chalkboard"/>
                <a:sym typeface="Symbol"/>
              </a:rPr>
              <a:t>i</a:t>
            </a:r>
            <a:r>
              <a:rPr lang="en-US" sz="1600" dirty="0" smtClean="0">
                <a:latin typeface="Chalkboard"/>
                <a:sym typeface="Symbol"/>
              </a:rPr>
              <a:t>) c</a:t>
            </a:r>
            <a:r>
              <a:rPr lang="en-US" sz="1600" baseline="-25000" dirty="0" smtClean="0">
                <a:latin typeface="Chalkboard"/>
                <a:sym typeface="Symbol"/>
              </a:rPr>
              <a:t>i-1</a:t>
            </a:r>
            <a:r>
              <a:rPr lang="en-US" sz="1600" dirty="0" smtClean="0">
                <a:latin typeface="Chalkboard"/>
                <a:sym typeface="Symbol"/>
              </a:rPr>
              <a:t>, for </a:t>
            </a:r>
            <a:r>
              <a:rPr lang="en-US" sz="1600" dirty="0" err="1" smtClean="0">
                <a:latin typeface="Chalkboard"/>
                <a:sym typeface="Symbol"/>
              </a:rPr>
              <a:t>i</a:t>
            </a:r>
            <a:r>
              <a:rPr lang="en-US" sz="1600" dirty="0" smtClean="0">
                <a:latin typeface="Chalkboard"/>
                <a:sym typeface="Symbol"/>
              </a:rPr>
              <a:t> = 1, …, l</a:t>
            </a:r>
            <a:endParaRPr lang="en-US" sz="1600" baseline="-25000" dirty="0" smtClean="0">
              <a:solidFill>
                <a:srgbClr val="0000FF"/>
              </a:solidFill>
              <a:latin typeface="Chalkboard"/>
            </a:endParaRPr>
          </a:p>
        </p:txBody>
      </p:sp>
      <p:sp>
        <p:nvSpPr>
          <p:cNvPr id="77" name="Text Box 7"/>
          <p:cNvSpPr txBox="1">
            <a:spLocks noChangeArrowheads="1"/>
          </p:cNvSpPr>
          <p:nvPr/>
        </p:nvSpPr>
        <p:spPr bwMode="auto">
          <a:xfrm>
            <a:off x="5076056" y="4509120"/>
            <a:ext cx="3456384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>
                <a:solidFill>
                  <a:srgbClr val="FF0000"/>
                </a:solidFill>
                <a:latin typeface="Chalkboard"/>
              </a:rPr>
              <a:t>&gt;&gt; Assumes </a:t>
            </a:r>
            <a:r>
              <a:rPr lang="en-US" sz="1600" dirty="0" err="1" smtClean="0">
                <a:solidFill>
                  <a:srgbClr val="FF0000"/>
                </a:solidFill>
                <a:latin typeface="Chalkboard"/>
              </a:rPr>
              <a:t>F</a:t>
            </a:r>
            <a:r>
              <a:rPr lang="en-US" sz="1600" baseline="-25000" dirty="0" err="1" smtClean="0">
                <a:solidFill>
                  <a:srgbClr val="FF0000"/>
                </a:solidFill>
                <a:latin typeface="Chalkboard"/>
              </a:rPr>
              <a:t>k</a:t>
            </a:r>
            <a:r>
              <a:rPr lang="en-US" sz="1600" baseline="30000" dirty="0">
                <a:solidFill>
                  <a:srgbClr val="FF0000"/>
                </a:solidFill>
                <a:latin typeface="Chalkboard"/>
              </a:rPr>
              <a:t> </a:t>
            </a:r>
            <a:r>
              <a:rPr lang="en-US" sz="1600" dirty="0" smtClean="0">
                <a:solidFill>
                  <a:srgbClr val="FF0000"/>
                </a:solidFill>
                <a:latin typeface="Chalkboard"/>
              </a:rPr>
              <a:t>is SPRP. </a:t>
            </a:r>
          </a:p>
        </p:txBody>
      </p:sp>
      <p:sp>
        <p:nvSpPr>
          <p:cNvPr id="79" name="Text Box 7"/>
          <p:cNvSpPr txBox="1">
            <a:spLocks noChangeArrowheads="1"/>
          </p:cNvSpPr>
          <p:nvPr/>
        </p:nvSpPr>
        <p:spPr bwMode="auto">
          <a:xfrm>
            <a:off x="35496" y="5538718"/>
            <a:ext cx="2088232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>
                <a:latin typeface="Chalkboard"/>
              </a:rPr>
              <a:t> CPA Security ? </a:t>
            </a:r>
          </a:p>
        </p:txBody>
      </p:sp>
      <p:sp>
        <p:nvSpPr>
          <p:cNvPr id="82" name="Text Box 7"/>
          <p:cNvSpPr txBox="1">
            <a:spLocks noChangeArrowheads="1"/>
          </p:cNvSpPr>
          <p:nvPr/>
        </p:nvSpPr>
        <p:spPr bwMode="auto">
          <a:xfrm>
            <a:off x="3608962" y="5466710"/>
            <a:ext cx="5544616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>
                <a:latin typeface="Chalkboard"/>
              </a:rPr>
              <a:t>&gt;&gt; Randomized Encryption. Provides CPA security. HW</a:t>
            </a:r>
            <a:endParaRPr lang="en-US" sz="1600" dirty="0" smtClean="0">
              <a:solidFill>
                <a:srgbClr val="FF0000"/>
              </a:solidFill>
              <a:latin typeface="Chalkboard"/>
            </a:endParaRPr>
          </a:p>
        </p:txBody>
      </p:sp>
      <p:sp>
        <p:nvSpPr>
          <p:cNvPr id="84" name="Text Box 7"/>
          <p:cNvSpPr txBox="1">
            <a:spLocks noChangeArrowheads="1"/>
          </p:cNvSpPr>
          <p:nvPr/>
        </p:nvSpPr>
        <p:spPr bwMode="auto">
          <a:xfrm>
            <a:off x="35496" y="5034662"/>
            <a:ext cx="3456384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>
                <a:latin typeface="Chalkboard"/>
              </a:rPr>
              <a:t> </a:t>
            </a:r>
            <a:r>
              <a:rPr lang="en-US" sz="1600" dirty="0" err="1" smtClean="0">
                <a:latin typeface="Chalkboard"/>
              </a:rPr>
              <a:t>Blockwise</a:t>
            </a:r>
            <a:r>
              <a:rPr lang="en-US" sz="1600" dirty="0" smtClean="0">
                <a:latin typeface="Chalkboard"/>
              </a:rPr>
              <a:t> Parallel Computation ?   </a:t>
            </a:r>
          </a:p>
        </p:txBody>
      </p:sp>
      <p:sp>
        <p:nvSpPr>
          <p:cNvPr id="85" name="Text Box 7"/>
          <p:cNvSpPr txBox="1">
            <a:spLocks noChangeArrowheads="1"/>
          </p:cNvSpPr>
          <p:nvPr/>
        </p:nvSpPr>
        <p:spPr bwMode="auto">
          <a:xfrm>
            <a:off x="5076056" y="4941168"/>
            <a:ext cx="1152128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>
                <a:solidFill>
                  <a:srgbClr val="FF0000"/>
                </a:solidFill>
                <a:latin typeface="Chalkboard"/>
              </a:rPr>
              <a:t>&gt;&gt; NO</a:t>
            </a:r>
          </a:p>
        </p:txBody>
      </p:sp>
      <p:cxnSp>
        <p:nvCxnSpPr>
          <p:cNvPr id="87" name="Straight Connector 86"/>
          <p:cNvCxnSpPr/>
          <p:nvPr/>
        </p:nvCxnSpPr>
        <p:spPr>
          <a:xfrm>
            <a:off x="0" y="764704"/>
            <a:ext cx="91440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8" name="Straight Connector 87"/>
          <p:cNvCxnSpPr/>
          <p:nvPr/>
        </p:nvCxnSpPr>
        <p:spPr>
          <a:xfrm>
            <a:off x="0" y="4077072"/>
            <a:ext cx="9180512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521863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9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4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9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0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5" dur="5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0" dur="5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5" dur="5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8" dur="5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3" dur="5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6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1" dur="5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6" dur="5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1" dur="5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4" dur="5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9" dur="5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2" dur="5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7" dur="5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2" dur="50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7" dur="50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0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5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>
                      <p:stCondLst>
                        <p:cond delay="indefinite"/>
                      </p:stCondLst>
                      <p:childTnLst>
                        <p:par>
                          <p:cTn id="147" fill="hold">
                            <p:stCondLst>
                              <p:cond delay="0"/>
                            </p:stCondLst>
                            <p:childTnLst>
                              <p:par>
                                <p:cTn id="14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0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>
                      <p:stCondLst>
                        <p:cond delay="indefinite"/>
                      </p:stCondLst>
                      <p:childTnLst>
                        <p:par>
                          <p:cTn id="152" fill="hold">
                            <p:stCondLst>
                              <p:cond delay="0"/>
                            </p:stCondLst>
                            <p:childTnLst>
                              <p:par>
                                <p:cTn id="15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5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6" fill="hold">
                      <p:stCondLst>
                        <p:cond delay="indefinite"/>
                      </p:stCondLst>
                      <p:childTnLst>
                        <p:par>
                          <p:cTn id="157" fill="hold">
                            <p:stCondLst>
                              <p:cond delay="0"/>
                            </p:stCondLst>
                            <p:childTnLst>
                              <p:par>
                                <p:cTn id="15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0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" grpId="0"/>
      <p:bldP spid="48" grpId="0"/>
      <p:bldP spid="49" grpId="0"/>
      <p:bldP spid="50" grpId="0"/>
      <p:bldP spid="65" grpId="0"/>
      <p:bldP spid="78" grpId="0"/>
      <p:bldP spid="80" grpId="0"/>
      <p:bldP spid="112" grpId="0"/>
      <p:bldP spid="120" grpId="0"/>
      <p:bldP spid="122" grpId="0"/>
      <p:bldP spid="123" grpId="0"/>
      <p:bldP spid="124" grpId="0"/>
      <p:bldP spid="129" grpId="0"/>
      <p:bldP spid="130" grpId="0"/>
      <p:bldP spid="77" grpId="0"/>
      <p:bldP spid="79" grpId="0"/>
      <p:bldP spid="82" grpId="0"/>
      <p:bldP spid="84" grpId="0"/>
      <p:bldP spid="85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/>
          <a:lstStyle/>
          <a:p>
            <a:r>
              <a:rPr lang="en-US" sz="3600" dirty="0" smtClean="0">
                <a:solidFill>
                  <a:srgbClr val="009900"/>
                </a:solidFill>
                <a:latin typeface="Chalkboard"/>
                <a:cs typeface="Comic Sans MS"/>
              </a:rPr>
              <a:t>Current Picture</a:t>
            </a:r>
            <a:r>
              <a:rPr lang="en-US" sz="3600" dirty="0">
                <a:solidFill>
                  <a:srgbClr val="009900"/>
                </a:solidFill>
                <a:latin typeface="Chalkboard"/>
                <a:cs typeface="Comic Sans MS"/>
              </a:rPr>
              <a:t/>
            </a:r>
            <a:br>
              <a:rPr lang="en-US" sz="3600" dirty="0">
                <a:solidFill>
                  <a:srgbClr val="009900"/>
                </a:solidFill>
                <a:latin typeface="Chalkboard"/>
                <a:cs typeface="Comic Sans MS"/>
              </a:rPr>
            </a:br>
            <a:endParaRPr lang="en-US" sz="3600" dirty="0">
              <a:latin typeface="Chalkboard"/>
              <a:cs typeface="Comic Sans MS"/>
            </a:endParaRPr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09332138"/>
              </p:ext>
            </p:extLst>
          </p:nvPr>
        </p:nvGraphicFramePr>
        <p:xfrm>
          <a:off x="179512" y="1712169"/>
          <a:ext cx="1224136" cy="50292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24136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Comic Sans MS"/>
                          <a:cs typeface="Comic Sans MS"/>
                        </a:rPr>
                        <a:t>Randomness Usage</a:t>
                      </a:r>
                    </a:p>
                    <a:p>
                      <a:endParaRPr lang="en-US" sz="1400" dirty="0">
                        <a:latin typeface="Comic Sans MS"/>
                        <a:cs typeface="Comic Sans M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err="1" smtClean="0">
                          <a:latin typeface="Comic Sans MS"/>
                          <a:cs typeface="Comic Sans MS"/>
                        </a:rPr>
                        <a:t>Ciphertext</a:t>
                      </a:r>
                      <a:r>
                        <a:rPr lang="en-US" sz="1400" baseline="0" dirty="0" smtClean="0">
                          <a:latin typeface="Comic Sans MS"/>
                          <a:cs typeface="Comic Sans MS"/>
                        </a:rPr>
                        <a:t> Expansion</a:t>
                      </a:r>
                    </a:p>
                    <a:p>
                      <a:endParaRPr lang="en-US" sz="1400" dirty="0">
                        <a:latin typeface="Comic Sans MS"/>
                        <a:cs typeface="Comic Sans M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err="1" smtClean="0">
                          <a:latin typeface="Comic Sans MS"/>
                          <a:cs typeface="Comic Sans MS"/>
                        </a:rPr>
                        <a:t>Ciphertext</a:t>
                      </a:r>
                      <a:r>
                        <a:rPr lang="en-US" sz="1400" dirty="0" smtClean="0">
                          <a:latin typeface="Comic Sans MS"/>
                          <a:cs typeface="Comic Sans MS"/>
                        </a:rPr>
                        <a:t> Computation </a:t>
                      </a:r>
                      <a:r>
                        <a:rPr lang="en-US" sz="1400" dirty="0" err="1" smtClean="0">
                          <a:latin typeface="Comic Sans MS"/>
                          <a:cs typeface="Comic Sans MS"/>
                        </a:rPr>
                        <a:t>Parallizable</a:t>
                      </a:r>
                      <a:endParaRPr lang="en-US" sz="1400" dirty="0" smtClean="0">
                        <a:latin typeface="Comic Sans MS"/>
                        <a:cs typeface="Comic Sans MS"/>
                      </a:endParaRPr>
                    </a:p>
                    <a:p>
                      <a:endParaRPr lang="en-US" sz="1400" dirty="0">
                        <a:latin typeface="Comic Sans MS"/>
                        <a:cs typeface="Comic Sans M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Comic Sans MS"/>
                          <a:cs typeface="Comic Sans MS"/>
                        </a:rPr>
                        <a:t>Randomness Reusability</a:t>
                      </a:r>
                    </a:p>
                    <a:p>
                      <a:endParaRPr lang="en-US" sz="1400" dirty="0">
                        <a:latin typeface="Comic Sans MS"/>
                        <a:cs typeface="Comic Sans M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Comic Sans MS"/>
                          <a:cs typeface="Comic Sans MS"/>
                        </a:rPr>
                        <a:t>Minimal Assumption (PRF/PRP/SPRP)</a:t>
                      </a:r>
                    </a:p>
                    <a:p>
                      <a:endParaRPr lang="en-US" sz="1400" dirty="0">
                        <a:latin typeface="Comic Sans MS"/>
                        <a:cs typeface="Comic Sans M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Comic Sans MS"/>
                          <a:cs typeface="Comic Sans MS"/>
                        </a:rPr>
                        <a:t>CPA</a:t>
                      </a:r>
                      <a:r>
                        <a:rPr lang="en-US" sz="1400" baseline="0" dirty="0" smtClean="0"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lang="en-US" sz="1400" dirty="0" smtClean="0">
                          <a:latin typeface="Comic Sans MS"/>
                          <a:cs typeface="Comic Sans MS"/>
                        </a:rPr>
                        <a:t>Security</a:t>
                      </a:r>
                    </a:p>
                    <a:p>
                      <a:endParaRPr lang="en-US" sz="1400" dirty="0">
                        <a:latin typeface="Comic Sans MS"/>
                        <a:cs typeface="Comic Sans M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</a:tbl>
          </a:graphicData>
        </a:graphic>
      </p:graphicFrame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42869331"/>
              </p:ext>
            </p:extLst>
          </p:nvPr>
        </p:nvGraphicFramePr>
        <p:xfrm>
          <a:off x="1403648" y="1196752"/>
          <a:ext cx="1512168" cy="55473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512168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Comic Sans MS"/>
                          <a:cs typeface="Comic Sans MS"/>
                        </a:rPr>
                        <a:t>Theoretical Construction </a:t>
                      </a:r>
                      <a:endParaRPr lang="en-US" sz="1400" dirty="0">
                        <a:latin typeface="Comic Sans MS"/>
                        <a:cs typeface="Comic Sans M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baseline="0" dirty="0" smtClean="0">
                          <a:latin typeface="Comic Sans MS"/>
                          <a:cs typeface="Comic Sans MS"/>
                        </a:rPr>
                        <a:t> </a:t>
                      </a:r>
                    </a:p>
                    <a:p>
                      <a:r>
                        <a:rPr lang="en-US" sz="1400" baseline="0" dirty="0" smtClean="0">
                          <a:latin typeface="Comic Sans MS"/>
                          <a:cs typeface="Comic Sans MS"/>
                        </a:rPr>
                        <a:t>n / Block -&gt; ln</a:t>
                      </a:r>
                    </a:p>
                    <a:p>
                      <a:endParaRPr lang="en-US" sz="1400" dirty="0" smtClean="0">
                        <a:latin typeface="Comic Sans MS"/>
                        <a:cs typeface="Comic Sans M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baseline="0" dirty="0" smtClean="0">
                          <a:latin typeface="Comic Sans MS"/>
                          <a:cs typeface="Comic Sans MS"/>
                        </a:rPr>
                        <a:t>2n / Block -&gt; 2ln</a:t>
                      </a:r>
                    </a:p>
                    <a:p>
                      <a:endParaRPr lang="en-US" sz="1400" baseline="0" dirty="0" smtClean="0">
                        <a:latin typeface="Comic Sans MS"/>
                        <a:cs typeface="Comic Sans M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1400" dirty="0" smtClean="0">
                        <a:latin typeface="Comic Sans MS"/>
                        <a:cs typeface="Comic Sans MS"/>
                      </a:endParaRPr>
                    </a:p>
                    <a:p>
                      <a:r>
                        <a:rPr lang="en-US" sz="1400" dirty="0" smtClean="0">
                          <a:latin typeface="Comic Sans MS"/>
                          <a:cs typeface="Comic Sans MS"/>
                        </a:rPr>
                        <a:t>Yes</a:t>
                      </a:r>
                    </a:p>
                    <a:p>
                      <a:endParaRPr lang="en-US" sz="1400" dirty="0" smtClean="0">
                        <a:latin typeface="Comic Sans MS"/>
                        <a:cs typeface="Comic Sans MS"/>
                      </a:endParaRPr>
                    </a:p>
                    <a:p>
                      <a:endParaRPr lang="en-US" sz="1400" dirty="0" smtClean="0">
                        <a:latin typeface="Comic Sans MS"/>
                        <a:cs typeface="Comic Sans M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1400" dirty="0" smtClean="0">
                        <a:latin typeface="Comic Sans MS"/>
                        <a:cs typeface="Comic Sans MS"/>
                      </a:endParaRPr>
                    </a:p>
                    <a:p>
                      <a:r>
                        <a:rPr lang="en-US" sz="1400" dirty="0" smtClean="0">
                          <a:latin typeface="Comic Sans MS"/>
                          <a:cs typeface="Comic Sans MS"/>
                        </a:rPr>
                        <a:t>No</a:t>
                      </a:r>
                    </a:p>
                    <a:p>
                      <a:endParaRPr lang="en-US" sz="1400" dirty="0" smtClean="0">
                        <a:latin typeface="Comic Sans MS"/>
                        <a:cs typeface="Comic Sans M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1400" dirty="0" smtClean="0">
                        <a:latin typeface="Comic Sans MS"/>
                        <a:cs typeface="Comic Sans MS"/>
                      </a:endParaRPr>
                    </a:p>
                    <a:p>
                      <a:endParaRPr lang="en-US" sz="1400" dirty="0" smtClean="0">
                        <a:latin typeface="Comic Sans MS"/>
                        <a:cs typeface="Comic Sans MS"/>
                      </a:endParaRPr>
                    </a:p>
                    <a:p>
                      <a:r>
                        <a:rPr lang="en-US" sz="1400" dirty="0" smtClean="0">
                          <a:latin typeface="Comic Sans MS"/>
                          <a:cs typeface="Comic Sans MS"/>
                        </a:rPr>
                        <a:t>PRF</a:t>
                      </a:r>
                    </a:p>
                    <a:p>
                      <a:endParaRPr lang="en-US" sz="1400" dirty="0" smtClean="0">
                        <a:latin typeface="Comic Sans MS"/>
                        <a:cs typeface="Comic Sans MS"/>
                      </a:endParaRPr>
                    </a:p>
                    <a:p>
                      <a:endParaRPr lang="en-US" sz="1400" dirty="0">
                        <a:latin typeface="Comic Sans MS"/>
                        <a:cs typeface="Comic Sans M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Comic Sans MS"/>
                          <a:cs typeface="Comic Sans MS"/>
                        </a:rPr>
                        <a:t>Yes</a:t>
                      </a:r>
                    </a:p>
                    <a:p>
                      <a:endParaRPr lang="en-US" sz="1400" dirty="0" smtClean="0">
                        <a:latin typeface="Comic Sans MS"/>
                        <a:cs typeface="Comic Sans MS"/>
                      </a:endParaRPr>
                    </a:p>
                    <a:p>
                      <a:endParaRPr lang="en-US" sz="1400" dirty="0">
                        <a:latin typeface="Comic Sans MS"/>
                        <a:cs typeface="Comic Sans M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</a:tbl>
          </a:graphicData>
        </a:graphic>
      </p:graphicFrame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88119502"/>
              </p:ext>
            </p:extLst>
          </p:nvPr>
        </p:nvGraphicFramePr>
        <p:xfrm>
          <a:off x="2915816" y="1196752"/>
          <a:ext cx="1512168" cy="55473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512168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Comic Sans MS"/>
                          <a:cs typeface="Comic Sans MS"/>
                        </a:rPr>
                        <a:t>ECB</a:t>
                      </a:r>
                      <a:r>
                        <a:rPr lang="en-US" sz="1400" baseline="0" dirty="0" smtClean="0">
                          <a:latin typeface="Comic Sans MS"/>
                          <a:cs typeface="Comic Sans MS"/>
                        </a:rPr>
                        <a:t> Mode</a:t>
                      </a:r>
                      <a:endParaRPr lang="en-US" sz="1400" dirty="0" smtClean="0">
                        <a:latin typeface="Comic Sans MS"/>
                        <a:cs typeface="Comic Sans MS"/>
                      </a:endParaRPr>
                    </a:p>
                    <a:p>
                      <a:r>
                        <a:rPr lang="en-US" sz="1400" dirty="0" smtClean="0">
                          <a:latin typeface="Comic Sans MS"/>
                          <a:cs typeface="Comic Sans MS"/>
                        </a:rPr>
                        <a:t> </a:t>
                      </a:r>
                      <a:endParaRPr lang="en-US" sz="1400" dirty="0">
                        <a:latin typeface="Comic Sans MS"/>
                        <a:cs typeface="Comic Sans M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baseline="0" dirty="0" smtClean="0">
                          <a:latin typeface="Comic Sans MS"/>
                          <a:cs typeface="Comic Sans MS"/>
                        </a:rPr>
                        <a:t> </a:t>
                      </a:r>
                    </a:p>
                    <a:p>
                      <a:r>
                        <a:rPr lang="en-US" sz="1400" baseline="0" dirty="0" smtClean="0">
                          <a:solidFill>
                            <a:srgbClr val="008000"/>
                          </a:solidFill>
                          <a:latin typeface="Comic Sans MS"/>
                          <a:cs typeface="Comic Sans MS"/>
                        </a:rPr>
                        <a:t>No randomness</a:t>
                      </a:r>
                    </a:p>
                    <a:p>
                      <a:endParaRPr lang="en-US" sz="1400" dirty="0" smtClean="0">
                        <a:latin typeface="Comic Sans MS"/>
                        <a:cs typeface="Comic Sans M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1400" baseline="0" dirty="0" smtClean="0">
                        <a:solidFill>
                          <a:srgbClr val="008000"/>
                        </a:solidFill>
                        <a:latin typeface="Comic Sans MS"/>
                        <a:cs typeface="Comic Sans MS"/>
                      </a:endParaRPr>
                    </a:p>
                    <a:p>
                      <a:r>
                        <a:rPr lang="en-US" sz="1400" baseline="0" dirty="0" smtClean="0">
                          <a:solidFill>
                            <a:srgbClr val="008000"/>
                          </a:solidFill>
                          <a:latin typeface="Comic Sans MS"/>
                          <a:cs typeface="Comic Sans MS"/>
                        </a:rPr>
                        <a:t>ln </a:t>
                      </a:r>
                    </a:p>
                    <a:p>
                      <a:endParaRPr lang="en-US" sz="1400" baseline="0" dirty="0" smtClean="0">
                        <a:latin typeface="Comic Sans MS"/>
                        <a:cs typeface="Comic Sans M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1400" dirty="0" smtClean="0">
                        <a:latin typeface="Comic Sans MS"/>
                        <a:cs typeface="Comic Sans MS"/>
                      </a:endParaRPr>
                    </a:p>
                    <a:p>
                      <a:r>
                        <a:rPr lang="en-US" sz="1400" dirty="0" smtClean="0">
                          <a:latin typeface="Comic Sans MS"/>
                          <a:cs typeface="Comic Sans MS"/>
                        </a:rPr>
                        <a:t>Yes</a:t>
                      </a:r>
                    </a:p>
                    <a:p>
                      <a:endParaRPr lang="en-US" sz="1400" dirty="0" smtClean="0">
                        <a:latin typeface="Comic Sans MS"/>
                        <a:cs typeface="Comic Sans MS"/>
                      </a:endParaRPr>
                    </a:p>
                    <a:p>
                      <a:endParaRPr lang="en-US" sz="1400" dirty="0">
                        <a:latin typeface="Comic Sans MS"/>
                        <a:cs typeface="Comic Sans M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1400" dirty="0" smtClean="0">
                        <a:latin typeface="Comic Sans MS"/>
                        <a:cs typeface="Comic Sans MS"/>
                      </a:endParaRPr>
                    </a:p>
                    <a:p>
                      <a:r>
                        <a:rPr lang="en-US" sz="1400" dirty="0" smtClean="0">
                          <a:solidFill>
                            <a:srgbClr val="FF0000"/>
                          </a:solidFill>
                          <a:latin typeface="Comic Sans MS"/>
                          <a:cs typeface="Comic Sans MS"/>
                        </a:rPr>
                        <a:t>---</a:t>
                      </a:r>
                    </a:p>
                    <a:p>
                      <a:endParaRPr lang="en-US" sz="1400" dirty="0" smtClean="0">
                        <a:latin typeface="Comic Sans MS"/>
                        <a:cs typeface="Comic Sans M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1400" dirty="0" smtClean="0">
                        <a:latin typeface="Comic Sans MS"/>
                        <a:cs typeface="Comic Sans MS"/>
                      </a:endParaRPr>
                    </a:p>
                    <a:p>
                      <a:endParaRPr lang="en-US" sz="1400" dirty="0" smtClean="0">
                        <a:latin typeface="Comic Sans MS"/>
                        <a:cs typeface="Comic Sans MS"/>
                      </a:endParaRPr>
                    </a:p>
                    <a:p>
                      <a:r>
                        <a:rPr lang="en-US" sz="1400" dirty="0" smtClean="0">
                          <a:solidFill>
                            <a:srgbClr val="FF0000"/>
                          </a:solidFill>
                          <a:latin typeface="Comic Sans MS"/>
                          <a:cs typeface="Comic Sans MS"/>
                        </a:rPr>
                        <a:t>SPRP</a:t>
                      </a:r>
                    </a:p>
                    <a:p>
                      <a:endParaRPr lang="en-US" sz="1400" dirty="0" smtClean="0">
                        <a:latin typeface="Comic Sans MS"/>
                        <a:cs typeface="Comic Sans MS"/>
                      </a:endParaRPr>
                    </a:p>
                    <a:p>
                      <a:endParaRPr lang="en-US" sz="1400" dirty="0">
                        <a:latin typeface="Comic Sans MS"/>
                        <a:cs typeface="Comic Sans M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solidFill>
                            <a:srgbClr val="FF0000"/>
                          </a:solidFill>
                          <a:latin typeface="Comic Sans MS"/>
                          <a:cs typeface="Comic Sans MS"/>
                        </a:rPr>
                        <a:t>NO</a:t>
                      </a:r>
                    </a:p>
                    <a:p>
                      <a:endParaRPr lang="en-US" sz="1400" dirty="0" smtClean="0">
                        <a:latin typeface="Comic Sans MS"/>
                        <a:cs typeface="Comic Sans MS"/>
                      </a:endParaRPr>
                    </a:p>
                    <a:p>
                      <a:endParaRPr lang="en-US" sz="1400" dirty="0">
                        <a:latin typeface="Comic Sans MS"/>
                        <a:cs typeface="Comic Sans M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</a:tbl>
          </a:graphicData>
        </a:graphic>
      </p:graphicFrame>
      <p:sp>
        <p:nvSpPr>
          <p:cNvPr id="12" name="Rectangle 11"/>
          <p:cNvSpPr/>
          <p:nvPr/>
        </p:nvSpPr>
        <p:spPr>
          <a:xfrm>
            <a:off x="107504" y="548680"/>
            <a:ext cx="410721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latin typeface="Chalkboard"/>
                <a:cs typeface="Comic Sans MS"/>
              </a:rPr>
              <a:t>Assume Message Blocks: </a:t>
            </a:r>
            <a:r>
              <a:rPr lang="en-US" dirty="0">
                <a:latin typeface="Chalkboard"/>
                <a:cs typeface="Comic Sans MS"/>
              </a:rPr>
              <a:t>l</a:t>
            </a:r>
            <a:r>
              <a:rPr lang="en-US" dirty="0" smtClean="0">
                <a:latin typeface="Chalkboard"/>
                <a:cs typeface="Comic Sans MS"/>
              </a:rPr>
              <a:t>;  |m| = ln </a:t>
            </a:r>
            <a:endParaRPr lang="en-US" dirty="0">
              <a:latin typeface="Chalkboard"/>
              <a:cs typeface="Comic Sans MS"/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02903800"/>
              </p:ext>
            </p:extLst>
          </p:nvPr>
        </p:nvGraphicFramePr>
        <p:xfrm>
          <a:off x="4427984" y="1194009"/>
          <a:ext cx="1512168" cy="55473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512168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400" baseline="0" dirty="0" smtClean="0">
                          <a:latin typeface="Comic Sans MS"/>
                          <a:cs typeface="Comic Sans MS"/>
                        </a:rPr>
                        <a:t>CBC Mode</a:t>
                      </a:r>
                      <a:endParaRPr lang="en-US" sz="1400" dirty="0" smtClean="0">
                        <a:latin typeface="Comic Sans MS"/>
                        <a:cs typeface="Comic Sans MS"/>
                      </a:endParaRPr>
                    </a:p>
                    <a:p>
                      <a:r>
                        <a:rPr lang="en-US" sz="1400" dirty="0" smtClean="0">
                          <a:latin typeface="Comic Sans MS"/>
                          <a:cs typeface="Comic Sans MS"/>
                        </a:rPr>
                        <a:t> </a:t>
                      </a:r>
                      <a:endParaRPr lang="en-US" sz="1400" dirty="0">
                        <a:latin typeface="Comic Sans MS"/>
                        <a:cs typeface="Comic Sans M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baseline="0" dirty="0" smtClean="0">
                          <a:latin typeface="Comic Sans MS"/>
                          <a:cs typeface="Comic Sans MS"/>
                        </a:rPr>
                        <a:t> </a:t>
                      </a:r>
                    </a:p>
                    <a:p>
                      <a:r>
                        <a:rPr lang="en-US" sz="1400" baseline="0" dirty="0" smtClean="0">
                          <a:solidFill>
                            <a:srgbClr val="008000"/>
                          </a:solidFill>
                          <a:latin typeface="Comic Sans MS"/>
                          <a:cs typeface="Comic Sans MS"/>
                        </a:rPr>
                        <a:t>n</a:t>
                      </a:r>
                    </a:p>
                    <a:p>
                      <a:endParaRPr lang="en-US" sz="1400" dirty="0" smtClean="0">
                        <a:latin typeface="Comic Sans MS"/>
                        <a:cs typeface="Comic Sans M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1400" baseline="0" dirty="0" smtClean="0">
                        <a:latin typeface="Comic Sans MS"/>
                        <a:cs typeface="Comic Sans MS"/>
                      </a:endParaRPr>
                    </a:p>
                    <a:p>
                      <a:r>
                        <a:rPr lang="en-US" sz="1400" baseline="0" dirty="0" smtClean="0">
                          <a:solidFill>
                            <a:srgbClr val="008000"/>
                          </a:solidFill>
                          <a:latin typeface="Comic Sans MS"/>
                          <a:cs typeface="Comic Sans MS"/>
                        </a:rPr>
                        <a:t>ln + n </a:t>
                      </a:r>
                    </a:p>
                    <a:p>
                      <a:endParaRPr lang="en-US" sz="1400" baseline="0" dirty="0" smtClean="0">
                        <a:latin typeface="Comic Sans MS"/>
                        <a:cs typeface="Comic Sans M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1400" dirty="0" smtClean="0">
                        <a:latin typeface="Comic Sans MS"/>
                        <a:cs typeface="Comic Sans MS"/>
                      </a:endParaRPr>
                    </a:p>
                    <a:p>
                      <a:r>
                        <a:rPr lang="en-US" sz="1400" dirty="0" smtClean="0">
                          <a:solidFill>
                            <a:srgbClr val="FF0000"/>
                          </a:solidFill>
                          <a:latin typeface="Comic Sans MS"/>
                          <a:cs typeface="Comic Sans MS"/>
                        </a:rPr>
                        <a:t>NO</a:t>
                      </a:r>
                    </a:p>
                    <a:p>
                      <a:endParaRPr lang="en-US" sz="1400" dirty="0" smtClean="0">
                        <a:latin typeface="Comic Sans MS"/>
                        <a:cs typeface="Comic Sans MS"/>
                      </a:endParaRPr>
                    </a:p>
                    <a:p>
                      <a:endParaRPr lang="en-US" sz="1400" dirty="0">
                        <a:latin typeface="Comic Sans MS"/>
                        <a:cs typeface="Comic Sans M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1400" dirty="0" smtClean="0">
                        <a:latin typeface="Comic Sans MS"/>
                        <a:cs typeface="Comic Sans MS"/>
                      </a:endParaRPr>
                    </a:p>
                    <a:p>
                      <a:r>
                        <a:rPr lang="en-US" sz="1400" dirty="0" smtClean="0">
                          <a:solidFill>
                            <a:srgbClr val="FF0000"/>
                          </a:solidFill>
                          <a:latin typeface="Comic Sans MS"/>
                          <a:cs typeface="Comic Sans MS"/>
                        </a:rPr>
                        <a:t>---</a:t>
                      </a:r>
                    </a:p>
                    <a:p>
                      <a:endParaRPr lang="en-US" sz="1400" dirty="0" smtClean="0">
                        <a:latin typeface="Comic Sans MS"/>
                        <a:cs typeface="Comic Sans M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1400" dirty="0" smtClean="0">
                        <a:latin typeface="Comic Sans MS"/>
                        <a:cs typeface="Comic Sans MS"/>
                      </a:endParaRPr>
                    </a:p>
                    <a:p>
                      <a:endParaRPr lang="en-US" sz="1400" dirty="0" smtClean="0">
                        <a:latin typeface="Comic Sans MS"/>
                        <a:cs typeface="Comic Sans MS"/>
                      </a:endParaRPr>
                    </a:p>
                    <a:p>
                      <a:r>
                        <a:rPr lang="en-US" sz="1400" dirty="0" smtClean="0">
                          <a:solidFill>
                            <a:srgbClr val="FF0000"/>
                          </a:solidFill>
                          <a:latin typeface="Comic Sans MS"/>
                          <a:cs typeface="Comic Sans MS"/>
                        </a:rPr>
                        <a:t>SPRP</a:t>
                      </a:r>
                    </a:p>
                    <a:p>
                      <a:endParaRPr lang="en-US" sz="1400" dirty="0" smtClean="0">
                        <a:latin typeface="Comic Sans MS"/>
                        <a:cs typeface="Comic Sans MS"/>
                      </a:endParaRPr>
                    </a:p>
                    <a:p>
                      <a:endParaRPr lang="en-US" sz="1400" dirty="0">
                        <a:latin typeface="Comic Sans MS"/>
                        <a:cs typeface="Comic Sans M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solidFill>
                            <a:schemeClr val="tx1"/>
                          </a:solidFill>
                          <a:latin typeface="Comic Sans MS"/>
                          <a:cs typeface="Comic Sans MS"/>
                        </a:rPr>
                        <a:t>YES</a:t>
                      </a:r>
                    </a:p>
                    <a:p>
                      <a:endParaRPr lang="en-US" sz="1400" dirty="0" smtClean="0">
                        <a:latin typeface="Comic Sans MS"/>
                        <a:cs typeface="Comic Sans MS"/>
                      </a:endParaRPr>
                    </a:p>
                    <a:p>
                      <a:endParaRPr lang="en-US" sz="1400" dirty="0">
                        <a:latin typeface="Comic Sans MS"/>
                        <a:cs typeface="Comic Sans M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91300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4"/>
          <p:cNvGrpSpPr/>
          <p:nvPr/>
        </p:nvGrpSpPr>
        <p:grpSpPr>
          <a:xfrm>
            <a:off x="2699792" y="980728"/>
            <a:ext cx="5040560" cy="432048"/>
            <a:chOff x="1979712" y="1772816"/>
            <a:chExt cx="5040560" cy="432048"/>
          </a:xfrm>
        </p:grpSpPr>
        <p:sp>
          <p:nvSpPr>
            <p:cNvPr id="26" name="Rectangle 25"/>
            <p:cNvSpPr/>
            <p:nvPr/>
          </p:nvSpPr>
          <p:spPr>
            <a:xfrm>
              <a:off x="1979712" y="1772816"/>
              <a:ext cx="5040560" cy="432048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FF0000"/>
                </a:solidFill>
                <a:latin typeface="Chalkboard"/>
              </a:endParaRPr>
            </a:p>
          </p:txBody>
        </p:sp>
        <p:cxnSp>
          <p:nvCxnSpPr>
            <p:cNvPr id="28" name="Straight Connector 27"/>
            <p:cNvCxnSpPr/>
            <p:nvPr/>
          </p:nvCxnSpPr>
          <p:spPr>
            <a:xfrm>
              <a:off x="3635896" y="1772816"/>
              <a:ext cx="0" cy="432048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>
              <a:off x="5220072" y="1772816"/>
              <a:ext cx="0" cy="432048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2" name="Text Box 7"/>
            <p:cNvSpPr txBox="1">
              <a:spLocks noChangeArrowheads="1"/>
            </p:cNvSpPr>
            <p:nvPr/>
          </p:nvSpPr>
          <p:spPr bwMode="auto">
            <a:xfrm>
              <a:off x="2595972" y="1794302"/>
              <a:ext cx="535868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dirty="0" smtClean="0">
                  <a:latin typeface="Chalkboard"/>
                  <a:sym typeface="Symbol"/>
                </a:rPr>
                <a:t>m</a:t>
              </a:r>
              <a:r>
                <a:rPr lang="en-US" sz="2000" baseline="-25000" dirty="0" smtClean="0">
                  <a:latin typeface="Chalkboard"/>
                  <a:sym typeface="Symbol"/>
                </a:rPr>
                <a:t>1</a:t>
              </a:r>
              <a:endParaRPr lang="en-US" sz="2000" baseline="-25000" dirty="0" smtClean="0">
                <a:solidFill>
                  <a:srgbClr val="0000FF"/>
                </a:solidFill>
                <a:latin typeface="Chalkboard"/>
              </a:endParaRPr>
            </a:p>
          </p:txBody>
        </p:sp>
        <p:sp>
          <p:nvSpPr>
            <p:cNvPr id="35" name="Text Box 7"/>
            <p:cNvSpPr txBox="1">
              <a:spLocks noChangeArrowheads="1"/>
            </p:cNvSpPr>
            <p:nvPr/>
          </p:nvSpPr>
          <p:spPr bwMode="auto">
            <a:xfrm>
              <a:off x="4252156" y="1772816"/>
              <a:ext cx="535868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dirty="0" smtClean="0">
                  <a:latin typeface="Chalkboard"/>
                  <a:sym typeface="Symbol"/>
                </a:rPr>
                <a:t>m</a:t>
              </a:r>
              <a:r>
                <a:rPr lang="en-US" sz="2000" baseline="-25000" dirty="0">
                  <a:latin typeface="Chalkboard"/>
                  <a:sym typeface="Symbol"/>
                </a:rPr>
                <a:t>2</a:t>
              </a:r>
              <a:endParaRPr lang="en-US" sz="2000" baseline="-25000" dirty="0" smtClean="0">
                <a:solidFill>
                  <a:srgbClr val="0000FF"/>
                </a:solidFill>
                <a:latin typeface="Chalkboard"/>
              </a:endParaRPr>
            </a:p>
          </p:txBody>
        </p:sp>
        <p:sp>
          <p:nvSpPr>
            <p:cNvPr id="37" name="Text Box 7"/>
            <p:cNvSpPr txBox="1">
              <a:spLocks noChangeArrowheads="1"/>
            </p:cNvSpPr>
            <p:nvPr/>
          </p:nvSpPr>
          <p:spPr bwMode="auto">
            <a:xfrm>
              <a:off x="5868144" y="1772816"/>
              <a:ext cx="535868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dirty="0" smtClean="0">
                  <a:latin typeface="Chalkboard"/>
                  <a:sym typeface="Symbol"/>
                </a:rPr>
                <a:t>m</a:t>
              </a:r>
              <a:r>
                <a:rPr lang="en-US" sz="2000" baseline="-25000" dirty="0" smtClean="0">
                  <a:latin typeface="Chalkboard"/>
                  <a:sym typeface="Symbol"/>
                </a:rPr>
                <a:t>3</a:t>
              </a:r>
              <a:endParaRPr lang="en-US" sz="2000" baseline="-25000" dirty="0" smtClean="0">
                <a:solidFill>
                  <a:srgbClr val="0000FF"/>
                </a:solidFill>
                <a:latin typeface="Chalkboard"/>
              </a:endParaRPr>
            </a:p>
          </p:txBody>
        </p:sp>
      </p:grpSp>
      <p:sp>
        <p:nvSpPr>
          <p:cNvPr id="46" name="Text Box 7"/>
          <p:cNvSpPr txBox="1">
            <a:spLocks noChangeArrowheads="1"/>
          </p:cNvSpPr>
          <p:nvPr/>
        </p:nvSpPr>
        <p:spPr bwMode="auto">
          <a:xfrm>
            <a:off x="1547664" y="980728"/>
            <a:ext cx="53586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 smtClean="0">
                <a:latin typeface="Chalkboard"/>
                <a:sym typeface="Symbol"/>
              </a:rPr>
              <a:t>m</a:t>
            </a:r>
            <a:endParaRPr lang="en-US" sz="2000" baseline="-25000" dirty="0" smtClean="0">
              <a:solidFill>
                <a:srgbClr val="0000FF"/>
              </a:solidFill>
              <a:latin typeface="Chalkboard"/>
            </a:endParaRPr>
          </a:p>
        </p:txBody>
      </p:sp>
      <p:cxnSp>
        <p:nvCxnSpPr>
          <p:cNvPr id="47" name="Straight Arrow Connector 46"/>
          <p:cNvCxnSpPr/>
          <p:nvPr/>
        </p:nvCxnSpPr>
        <p:spPr>
          <a:xfrm>
            <a:off x="1939516" y="1191817"/>
            <a:ext cx="616260" cy="0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" name="Group 76"/>
          <p:cNvGrpSpPr/>
          <p:nvPr/>
        </p:nvGrpSpPr>
        <p:grpSpPr>
          <a:xfrm>
            <a:off x="1713384" y="2636912"/>
            <a:ext cx="914400" cy="504056"/>
            <a:chOff x="705272" y="3068960"/>
            <a:chExt cx="914400" cy="504056"/>
          </a:xfrm>
        </p:grpSpPr>
        <p:sp>
          <p:nvSpPr>
            <p:cNvPr id="71" name="Rectangle 70"/>
            <p:cNvSpPr/>
            <p:nvPr/>
          </p:nvSpPr>
          <p:spPr>
            <a:xfrm>
              <a:off x="705272" y="3068960"/>
              <a:ext cx="914400" cy="504056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>
                <a:latin typeface="Chalkboard"/>
              </a:endParaRPr>
            </a:p>
          </p:txBody>
        </p:sp>
        <p:sp>
          <p:nvSpPr>
            <p:cNvPr id="72" name="Text Box 7"/>
            <p:cNvSpPr txBox="1">
              <a:spLocks noChangeArrowheads="1"/>
            </p:cNvSpPr>
            <p:nvPr/>
          </p:nvSpPr>
          <p:spPr bwMode="auto">
            <a:xfrm>
              <a:off x="827584" y="3100898"/>
              <a:ext cx="720080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dirty="0" smtClean="0">
                  <a:latin typeface="Chalkboard"/>
                  <a:sym typeface="Symbol"/>
                </a:rPr>
                <a:t>Gen</a:t>
              </a:r>
              <a:endParaRPr lang="en-US" sz="2000" baseline="-25000" dirty="0" smtClean="0">
                <a:solidFill>
                  <a:srgbClr val="0000FF"/>
                </a:solidFill>
                <a:latin typeface="Chalkboard"/>
              </a:endParaRPr>
            </a:p>
          </p:txBody>
        </p:sp>
      </p:grpSp>
      <p:grpSp>
        <p:nvGrpSpPr>
          <p:cNvPr id="4" name="Group 77"/>
          <p:cNvGrpSpPr/>
          <p:nvPr/>
        </p:nvGrpSpPr>
        <p:grpSpPr>
          <a:xfrm>
            <a:off x="1835696" y="2204864"/>
            <a:ext cx="4752528" cy="432048"/>
            <a:chOff x="1187624" y="2492896"/>
            <a:chExt cx="4752528" cy="432048"/>
          </a:xfrm>
        </p:grpSpPr>
        <p:cxnSp>
          <p:nvCxnSpPr>
            <p:cNvPr id="66" name="Straight Connector 65"/>
            <p:cNvCxnSpPr/>
            <p:nvPr/>
          </p:nvCxnSpPr>
          <p:spPr>
            <a:xfrm>
              <a:off x="1187624" y="2492896"/>
              <a:ext cx="4752528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Arrow Connector 67"/>
            <p:cNvCxnSpPr/>
            <p:nvPr/>
          </p:nvCxnSpPr>
          <p:spPr>
            <a:xfrm>
              <a:off x="2555776" y="2492896"/>
              <a:ext cx="0" cy="288032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Arrow Connector 68"/>
            <p:cNvCxnSpPr/>
            <p:nvPr/>
          </p:nvCxnSpPr>
          <p:spPr>
            <a:xfrm>
              <a:off x="4211960" y="2492896"/>
              <a:ext cx="0" cy="288032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Arrow Connector 69"/>
            <p:cNvCxnSpPr/>
            <p:nvPr/>
          </p:nvCxnSpPr>
          <p:spPr>
            <a:xfrm>
              <a:off x="5940152" y="2492896"/>
              <a:ext cx="0" cy="288032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Arrow Connector 75"/>
            <p:cNvCxnSpPr/>
            <p:nvPr/>
          </p:nvCxnSpPr>
          <p:spPr>
            <a:xfrm flipV="1">
              <a:off x="1187624" y="2492896"/>
              <a:ext cx="0" cy="432048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1" name="Text Box 7"/>
          <p:cNvSpPr txBox="1">
            <a:spLocks noChangeArrowheads="1"/>
          </p:cNvSpPr>
          <p:nvPr/>
        </p:nvSpPr>
        <p:spPr bwMode="auto">
          <a:xfrm>
            <a:off x="1803884" y="2204864"/>
            <a:ext cx="53586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 smtClean="0">
                <a:latin typeface="Chalkboard"/>
                <a:sym typeface="Symbol"/>
              </a:rPr>
              <a:t>k</a:t>
            </a:r>
            <a:endParaRPr lang="en-US" sz="2000" baseline="-25000" dirty="0" smtClean="0">
              <a:solidFill>
                <a:srgbClr val="0000FF"/>
              </a:solidFill>
              <a:latin typeface="Chalkboard"/>
            </a:endParaRPr>
          </a:p>
        </p:txBody>
      </p:sp>
      <p:pic>
        <p:nvPicPr>
          <p:cNvPr id="2050" name="Picture 2" descr="https://encrypted-tbn0.gstatic.com/images?q=tbn:ANd9GcQxHMoOydLUvL6F7c-Mbo5t85iqunS-YHMpPEE4HWBwac4Fq-lc8A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63688" y="3140968"/>
            <a:ext cx="576064" cy="576064"/>
          </a:xfrm>
          <a:prstGeom prst="rect">
            <a:avLst/>
          </a:prstGeom>
          <a:noFill/>
        </p:spPr>
      </p:pic>
      <p:cxnSp>
        <p:nvCxnSpPr>
          <p:cNvPr id="83" name="Straight Arrow Connector 82"/>
          <p:cNvCxnSpPr/>
          <p:nvPr/>
        </p:nvCxnSpPr>
        <p:spPr>
          <a:xfrm>
            <a:off x="3563888" y="1412776"/>
            <a:ext cx="0" cy="504056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" name="Group 50"/>
          <p:cNvGrpSpPr/>
          <p:nvPr/>
        </p:nvGrpSpPr>
        <p:grpSpPr>
          <a:xfrm>
            <a:off x="3131840" y="2471696"/>
            <a:ext cx="1031540" cy="669272"/>
            <a:chOff x="2483768" y="2759728"/>
            <a:chExt cx="1031540" cy="669272"/>
          </a:xfrm>
        </p:grpSpPr>
        <p:pic>
          <p:nvPicPr>
            <p:cNvPr id="54" name="Picture 2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2483768" y="2759728"/>
              <a:ext cx="720080" cy="6692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86" name="Text Box 7"/>
            <p:cNvSpPr txBox="1">
              <a:spLocks noChangeArrowheads="1"/>
            </p:cNvSpPr>
            <p:nvPr/>
          </p:nvSpPr>
          <p:spPr bwMode="auto">
            <a:xfrm>
              <a:off x="3131840" y="2924944"/>
              <a:ext cx="383468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dirty="0" smtClean="0">
                  <a:solidFill>
                    <a:srgbClr val="FF0000"/>
                  </a:solidFill>
                  <a:latin typeface="Chalkboard"/>
                  <a:sym typeface="Symbol"/>
                </a:rPr>
                <a:t>F</a:t>
              </a:r>
              <a:endParaRPr lang="en-US" sz="2000" baseline="-25000" dirty="0" smtClean="0">
                <a:solidFill>
                  <a:srgbClr val="FF0000"/>
                </a:solidFill>
                <a:latin typeface="Chalkboard"/>
              </a:endParaRPr>
            </a:p>
          </p:txBody>
        </p:sp>
      </p:grpSp>
      <p:sp>
        <p:nvSpPr>
          <p:cNvPr id="48" name="Text Box 7"/>
          <p:cNvSpPr txBox="1">
            <a:spLocks noChangeArrowheads="1"/>
          </p:cNvSpPr>
          <p:nvPr/>
        </p:nvSpPr>
        <p:spPr bwMode="auto">
          <a:xfrm>
            <a:off x="3396444" y="1804754"/>
            <a:ext cx="38346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 smtClean="0">
                <a:latin typeface="Chalkboard"/>
                <a:sym typeface="Symbol"/>
              </a:rPr>
              <a:t></a:t>
            </a:r>
            <a:endParaRPr lang="en-US" sz="2000" baseline="-25000" dirty="0" smtClean="0">
              <a:latin typeface="Chalkboard"/>
            </a:endParaRPr>
          </a:p>
        </p:txBody>
      </p:sp>
      <p:sp>
        <p:nvSpPr>
          <p:cNvPr id="49" name="Text Box 7"/>
          <p:cNvSpPr txBox="1">
            <a:spLocks noChangeArrowheads="1"/>
          </p:cNvSpPr>
          <p:nvPr/>
        </p:nvSpPr>
        <p:spPr bwMode="auto">
          <a:xfrm>
            <a:off x="5052628" y="1772816"/>
            <a:ext cx="38346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 smtClean="0">
                <a:latin typeface="Chalkboard"/>
                <a:sym typeface="Symbol"/>
              </a:rPr>
              <a:t></a:t>
            </a:r>
            <a:endParaRPr lang="en-US" sz="2000" baseline="-25000" dirty="0" smtClean="0">
              <a:latin typeface="Chalkboard"/>
            </a:endParaRPr>
          </a:p>
        </p:txBody>
      </p:sp>
      <p:sp>
        <p:nvSpPr>
          <p:cNvPr id="50" name="Text Box 7"/>
          <p:cNvSpPr txBox="1">
            <a:spLocks noChangeArrowheads="1"/>
          </p:cNvSpPr>
          <p:nvPr/>
        </p:nvSpPr>
        <p:spPr bwMode="auto">
          <a:xfrm>
            <a:off x="6780820" y="1804754"/>
            <a:ext cx="38346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 smtClean="0">
                <a:latin typeface="Chalkboard"/>
                <a:sym typeface="Symbol"/>
              </a:rPr>
              <a:t></a:t>
            </a:r>
            <a:endParaRPr lang="en-US" sz="2000" baseline="-25000" dirty="0" smtClean="0">
              <a:latin typeface="Chalkboard"/>
            </a:endParaRPr>
          </a:p>
        </p:txBody>
      </p:sp>
      <p:grpSp>
        <p:nvGrpSpPr>
          <p:cNvPr id="6" name="Group 51"/>
          <p:cNvGrpSpPr/>
          <p:nvPr/>
        </p:nvGrpSpPr>
        <p:grpSpPr>
          <a:xfrm>
            <a:off x="4764596" y="2471696"/>
            <a:ext cx="1031540" cy="669272"/>
            <a:chOff x="2483768" y="2759728"/>
            <a:chExt cx="1031540" cy="669272"/>
          </a:xfrm>
        </p:grpSpPr>
        <p:pic>
          <p:nvPicPr>
            <p:cNvPr id="53" name="Picture 2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2483768" y="2759728"/>
              <a:ext cx="720080" cy="6692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55" name="Text Box 7"/>
            <p:cNvSpPr txBox="1">
              <a:spLocks noChangeArrowheads="1"/>
            </p:cNvSpPr>
            <p:nvPr/>
          </p:nvSpPr>
          <p:spPr bwMode="auto">
            <a:xfrm>
              <a:off x="3131840" y="2924944"/>
              <a:ext cx="383468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dirty="0" smtClean="0">
                  <a:solidFill>
                    <a:srgbClr val="FF0000"/>
                  </a:solidFill>
                  <a:latin typeface="Chalkboard"/>
                  <a:sym typeface="Symbol"/>
                </a:rPr>
                <a:t>F</a:t>
              </a:r>
              <a:endParaRPr lang="en-US" sz="2000" baseline="-25000" dirty="0" smtClean="0">
                <a:solidFill>
                  <a:srgbClr val="FF0000"/>
                </a:solidFill>
                <a:latin typeface="Chalkboard"/>
              </a:endParaRPr>
            </a:p>
          </p:txBody>
        </p:sp>
      </p:grpSp>
      <p:grpSp>
        <p:nvGrpSpPr>
          <p:cNvPr id="7" name="Group 57"/>
          <p:cNvGrpSpPr/>
          <p:nvPr/>
        </p:nvGrpSpPr>
        <p:grpSpPr>
          <a:xfrm>
            <a:off x="6492788" y="2471696"/>
            <a:ext cx="1031540" cy="669272"/>
            <a:chOff x="2483768" y="2759728"/>
            <a:chExt cx="1031540" cy="669272"/>
          </a:xfrm>
        </p:grpSpPr>
        <p:pic>
          <p:nvPicPr>
            <p:cNvPr id="59" name="Picture 2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2483768" y="2759728"/>
              <a:ext cx="720080" cy="6692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60" name="Text Box 7"/>
            <p:cNvSpPr txBox="1">
              <a:spLocks noChangeArrowheads="1"/>
            </p:cNvSpPr>
            <p:nvPr/>
          </p:nvSpPr>
          <p:spPr bwMode="auto">
            <a:xfrm>
              <a:off x="3131840" y="2924944"/>
              <a:ext cx="383468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dirty="0" smtClean="0">
                  <a:solidFill>
                    <a:srgbClr val="FF0000"/>
                  </a:solidFill>
                  <a:latin typeface="Chalkboard"/>
                  <a:sym typeface="Symbol"/>
                </a:rPr>
                <a:t>F</a:t>
              </a:r>
              <a:endParaRPr lang="en-US" sz="2000" baseline="-25000" dirty="0" smtClean="0">
                <a:solidFill>
                  <a:srgbClr val="FF0000"/>
                </a:solidFill>
                <a:latin typeface="Chalkboard"/>
              </a:endParaRPr>
            </a:p>
          </p:txBody>
        </p:sp>
      </p:grpSp>
      <p:cxnSp>
        <p:nvCxnSpPr>
          <p:cNvPr id="61" name="Straight Arrow Connector 60"/>
          <p:cNvCxnSpPr/>
          <p:nvPr/>
        </p:nvCxnSpPr>
        <p:spPr>
          <a:xfrm>
            <a:off x="3563888" y="2132856"/>
            <a:ext cx="0" cy="288032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Text Box 7"/>
          <p:cNvSpPr txBox="1">
            <a:spLocks noChangeArrowheads="1"/>
          </p:cNvSpPr>
          <p:nvPr/>
        </p:nvSpPr>
        <p:spPr bwMode="auto">
          <a:xfrm>
            <a:off x="827584" y="1804754"/>
            <a:ext cx="53586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 smtClean="0">
                <a:latin typeface="Chalkboard"/>
                <a:sym typeface="Symbol"/>
              </a:rPr>
              <a:t>IV</a:t>
            </a:r>
            <a:endParaRPr lang="en-US" sz="2000" baseline="-25000" dirty="0" smtClean="0">
              <a:solidFill>
                <a:srgbClr val="0000FF"/>
              </a:solidFill>
              <a:latin typeface="Chalkboard"/>
            </a:endParaRPr>
          </a:p>
        </p:txBody>
      </p:sp>
      <p:cxnSp>
        <p:nvCxnSpPr>
          <p:cNvPr id="67" name="Straight Arrow Connector 66"/>
          <p:cNvCxnSpPr/>
          <p:nvPr/>
        </p:nvCxnSpPr>
        <p:spPr>
          <a:xfrm>
            <a:off x="1331640" y="1988840"/>
            <a:ext cx="2160240" cy="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Straight Arrow Connector 73"/>
          <p:cNvCxnSpPr/>
          <p:nvPr/>
        </p:nvCxnSpPr>
        <p:spPr>
          <a:xfrm>
            <a:off x="1043608" y="2276872"/>
            <a:ext cx="0" cy="1224136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" name="Text Box 7"/>
          <p:cNvSpPr txBox="1">
            <a:spLocks noChangeArrowheads="1"/>
          </p:cNvSpPr>
          <p:nvPr/>
        </p:nvSpPr>
        <p:spPr bwMode="auto">
          <a:xfrm>
            <a:off x="2627784" y="3676962"/>
            <a:ext cx="186382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 smtClean="0">
                <a:latin typeface="Chalkboard"/>
                <a:sym typeface="Symbol"/>
              </a:rPr>
              <a:t>c</a:t>
            </a:r>
            <a:r>
              <a:rPr lang="en-US" baseline="-25000" dirty="0" smtClean="0">
                <a:latin typeface="Chalkboard"/>
                <a:sym typeface="Symbol"/>
              </a:rPr>
              <a:t>1</a:t>
            </a:r>
            <a:r>
              <a:rPr lang="en-US" dirty="0" smtClean="0">
                <a:latin typeface="Chalkboard"/>
                <a:sym typeface="Symbol"/>
              </a:rPr>
              <a:t> = </a:t>
            </a:r>
            <a:r>
              <a:rPr lang="en-US" dirty="0" err="1" smtClean="0">
                <a:latin typeface="Chalkboard"/>
                <a:sym typeface="Symbol"/>
              </a:rPr>
              <a:t>F</a:t>
            </a:r>
            <a:r>
              <a:rPr lang="en-US" baseline="-25000" dirty="0" err="1" smtClean="0">
                <a:latin typeface="Chalkboard"/>
                <a:sym typeface="Symbol"/>
              </a:rPr>
              <a:t>k</a:t>
            </a:r>
            <a:r>
              <a:rPr lang="en-US" dirty="0" smtClean="0">
                <a:latin typeface="Chalkboard"/>
                <a:sym typeface="Symbol"/>
              </a:rPr>
              <a:t>(m</a:t>
            </a:r>
            <a:r>
              <a:rPr lang="en-US" baseline="-25000" dirty="0" smtClean="0">
                <a:latin typeface="Chalkboard"/>
                <a:sym typeface="Symbol"/>
              </a:rPr>
              <a:t>1</a:t>
            </a:r>
            <a:r>
              <a:rPr lang="en-US" dirty="0" smtClean="0">
                <a:latin typeface="Chalkboard"/>
                <a:sym typeface="Symbol"/>
              </a:rPr>
              <a:t>c</a:t>
            </a:r>
            <a:r>
              <a:rPr lang="en-US" baseline="-25000" dirty="0" smtClean="0">
                <a:latin typeface="Chalkboard"/>
                <a:sym typeface="Symbol"/>
              </a:rPr>
              <a:t>0</a:t>
            </a:r>
            <a:r>
              <a:rPr lang="en-US" dirty="0" smtClean="0">
                <a:latin typeface="Chalkboard"/>
                <a:sym typeface="Symbol"/>
              </a:rPr>
              <a:t>)</a:t>
            </a:r>
            <a:endParaRPr lang="en-US" baseline="-25000" dirty="0" smtClean="0">
              <a:solidFill>
                <a:srgbClr val="0000FF"/>
              </a:solidFill>
              <a:latin typeface="Chalkboard"/>
            </a:endParaRPr>
          </a:p>
        </p:txBody>
      </p:sp>
      <p:sp>
        <p:nvSpPr>
          <p:cNvPr id="80" name="Text Box 7"/>
          <p:cNvSpPr txBox="1">
            <a:spLocks noChangeArrowheads="1"/>
          </p:cNvSpPr>
          <p:nvPr/>
        </p:nvSpPr>
        <p:spPr bwMode="auto">
          <a:xfrm>
            <a:off x="827584" y="3573016"/>
            <a:ext cx="495672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 smtClean="0">
                <a:latin typeface="Chalkboard"/>
                <a:sym typeface="Symbol"/>
              </a:rPr>
              <a:t>c</a:t>
            </a:r>
            <a:r>
              <a:rPr lang="en-US" sz="2000" baseline="-25000" dirty="0" smtClean="0">
                <a:latin typeface="Chalkboard"/>
                <a:sym typeface="Symbol"/>
              </a:rPr>
              <a:t>0</a:t>
            </a:r>
            <a:r>
              <a:rPr lang="en-US" sz="2000" dirty="0" smtClean="0">
                <a:latin typeface="Chalkboard"/>
                <a:sym typeface="Symbol"/>
              </a:rPr>
              <a:t> </a:t>
            </a:r>
            <a:endParaRPr lang="en-US" sz="2000" baseline="-25000" dirty="0" smtClean="0">
              <a:solidFill>
                <a:srgbClr val="0000FF"/>
              </a:solidFill>
              <a:latin typeface="Chalkboard"/>
            </a:endParaRPr>
          </a:p>
        </p:txBody>
      </p:sp>
      <p:cxnSp>
        <p:nvCxnSpPr>
          <p:cNvPr id="96" name="Straight Arrow Connector 95"/>
          <p:cNvCxnSpPr/>
          <p:nvPr/>
        </p:nvCxnSpPr>
        <p:spPr>
          <a:xfrm>
            <a:off x="3491880" y="3140968"/>
            <a:ext cx="0" cy="504056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Straight Arrow Connector 97"/>
          <p:cNvCxnSpPr/>
          <p:nvPr/>
        </p:nvCxnSpPr>
        <p:spPr>
          <a:xfrm>
            <a:off x="5220072" y="1412776"/>
            <a:ext cx="0" cy="504056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108"/>
          <p:cNvGrpSpPr/>
          <p:nvPr/>
        </p:nvGrpSpPr>
        <p:grpSpPr>
          <a:xfrm>
            <a:off x="3491880" y="1988840"/>
            <a:ext cx="1656184" cy="1440160"/>
            <a:chOff x="2843808" y="2276872"/>
            <a:chExt cx="1656184" cy="1440160"/>
          </a:xfrm>
        </p:grpSpPr>
        <p:cxnSp>
          <p:nvCxnSpPr>
            <p:cNvPr id="99" name="Straight Arrow Connector 98"/>
            <p:cNvCxnSpPr/>
            <p:nvPr/>
          </p:nvCxnSpPr>
          <p:spPr>
            <a:xfrm>
              <a:off x="2843808" y="3717032"/>
              <a:ext cx="936104" cy="0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2" name="Straight Arrow Connector 101"/>
            <p:cNvCxnSpPr/>
            <p:nvPr/>
          </p:nvCxnSpPr>
          <p:spPr>
            <a:xfrm>
              <a:off x="3779912" y="2276872"/>
              <a:ext cx="0" cy="1440160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4" name="Straight Arrow Connector 103"/>
            <p:cNvCxnSpPr/>
            <p:nvPr/>
          </p:nvCxnSpPr>
          <p:spPr>
            <a:xfrm>
              <a:off x="3779912" y="2276872"/>
              <a:ext cx="720080" cy="0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10" name="Straight Arrow Connector 109"/>
          <p:cNvCxnSpPr/>
          <p:nvPr/>
        </p:nvCxnSpPr>
        <p:spPr>
          <a:xfrm>
            <a:off x="5220072" y="2060848"/>
            <a:ext cx="0" cy="432048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2" name="Text Box 7"/>
          <p:cNvSpPr txBox="1">
            <a:spLocks noChangeArrowheads="1"/>
          </p:cNvSpPr>
          <p:nvPr/>
        </p:nvSpPr>
        <p:spPr bwMode="auto">
          <a:xfrm>
            <a:off x="4436368" y="3645024"/>
            <a:ext cx="186382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 smtClean="0">
                <a:latin typeface="Chalkboard"/>
                <a:sym typeface="Symbol"/>
              </a:rPr>
              <a:t>c</a:t>
            </a:r>
            <a:r>
              <a:rPr lang="en-US" baseline="-25000" dirty="0" smtClean="0">
                <a:latin typeface="Chalkboard"/>
                <a:sym typeface="Symbol"/>
              </a:rPr>
              <a:t>2</a:t>
            </a:r>
            <a:r>
              <a:rPr lang="en-US" dirty="0" smtClean="0">
                <a:latin typeface="Chalkboard"/>
                <a:sym typeface="Symbol"/>
              </a:rPr>
              <a:t> = </a:t>
            </a:r>
            <a:r>
              <a:rPr lang="en-US" dirty="0" err="1" smtClean="0">
                <a:latin typeface="Chalkboard"/>
                <a:sym typeface="Symbol"/>
              </a:rPr>
              <a:t>F</a:t>
            </a:r>
            <a:r>
              <a:rPr lang="en-US" baseline="-25000" dirty="0" err="1" smtClean="0">
                <a:latin typeface="Chalkboard"/>
                <a:sym typeface="Symbol"/>
              </a:rPr>
              <a:t>k</a:t>
            </a:r>
            <a:r>
              <a:rPr lang="en-US" dirty="0" smtClean="0">
                <a:latin typeface="Chalkboard"/>
                <a:sym typeface="Symbol"/>
              </a:rPr>
              <a:t>(m</a:t>
            </a:r>
            <a:r>
              <a:rPr lang="en-US" baseline="-25000" dirty="0" smtClean="0">
                <a:latin typeface="Chalkboard"/>
                <a:sym typeface="Symbol"/>
              </a:rPr>
              <a:t>2</a:t>
            </a:r>
            <a:r>
              <a:rPr lang="en-US" dirty="0" smtClean="0">
                <a:latin typeface="Chalkboard"/>
                <a:sym typeface="Symbol"/>
              </a:rPr>
              <a:t>c</a:t>
            </a:r>
            <a:r>
              <a:rPr lang="en-US" baseline="-25000" dirty="0" smtClean="0">
                <a:latin typeface="Chalkboard"/>
                <a:sym typeface="Symbol"/>
              </a:rPr>
              <a:t>1</a:t>
            </a:r>
            <a:r>
              <a:rPr lang="en-US" dirty="0" smtClean="0">
                <a:latin typeface="Chalkboard"/>
                <a:sym typeface="Symbol"/>
              </a:rPr>
              <a:t>)</a:t>
            </a:r>
            <a:endParaRPr lang="en-US" baseline="-25000" dirty="0" smtClean="0">
              <a:solidFill>
                <a:srgbClr val="0000FF"/>
              </a:solidFill>
              <a:latin typeface="Chalkboard"/>
            </a:endParaRPr>
          </a:p>
        </p:txBody>
      </p:sp>
      <p:cxnSp>
        <p:nvCxnSpPr>
          <p:cNvPr id="113" name="Straight Arrow Connector 112"/>
          <p:cNvCxnSpPr/>
          <p:nvPr/>
        </p:nvCxnSpPr>
        <p:spPr>
          <a:xfrm>
            <a:off x="5148064" y="3140968"/>
            <a:ext cx="0" cy="504056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" name="Group 113"/>
          <p:cNvGrpSpPr/>
          <p:nvPr/>
        </p:nvGrpSpPr>
        <p:grpSpPr>
          <a:xfrm>
            <a:off x="5148064" y="1988840"/>
            <a:ext cx="1656184" cy="1440160"/>
            <a:chOff x="2843808" y="2276872"/>
            <a:chExt cx="1656184" cy="1440160"/>
          </a:xfrm>
        </p:grpSpPr>
        <p:cxnSp>
          <p:nvCxnSpPr>
            <p:cNvPr id="115" name="Straight Arrow Connector 114"/>
            <p:cNvCxnSpPr/>
            <p:nvPr/>
          </p:nvCxnSpPr>
          <p:spPr>
            <a:xfrm>
              <a:off x="2843808" y="3717032"/>
              <a:ext cx="936104" cy="0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6" name="Straight Arrow Connector 115"/>
            <p:cNvCxnSpPr/>
            <p:nvPr/>
          </p:nvCxnSpPr>
          <p:spPr>
            <a:xfrm>
              <a:off x="3779912" y="2276872"/>
              <a:ext cx="0" cy="1440160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7" name="Straight Arrow Connector 116"/>
            <p:cNvCxnSpPr/>
            <p:nvPr/>
          </p:nvCxnSpPr>
          <p:spPr>
            <a:xfrm>
              <a:off x="3779912" y="2276872"/>
              <a:ext cx="720080" cy="0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18" name="Straight Arrow Connector 117"/>
          <p:cNvCxnSpPr/>
          <p:nvPr/>
        </p:nvCxnSpPr>
        <p:spPr>
          <a:xfrm>
            <a:off x="6948264" y="1412776"/>
            <a:ext cx="0" cy="504056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9" name="Straight Arrow Connector 118"/>
          <p:cNvCxnSpPr/>
          <p:nvPr/>
        </p:nvCxnSpPr>
        <p:spPr>
          <a:xfrm>
            <a:off x="6948264" y="2060848"/>
            <a:ext cx="0" cy="432048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0" name="Text Box 7"/>
          <p:cNvSpPr txBox="1">
            <a:spLocks noChangeArrowheads="1"/>
          </p:cNvSpPr>
          <p:nvPr/>
        </p:nvSpPr>
        <p:spPr bwMode="auto">
          <a:xfrm>
            <a:off x="6164560" y="3645024"/>
            <a:ext cx="186382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 smtClean="0">
                <a:latin typeface="Chalkboard"/>
                <a:sym typeface="Symbol"/>
              </a:rPr>
              <a:t>c</a:t>
            </a:r>
            <a:r>
              <a:rPr lang="en-US" baseline="-25000" dirty="0" smtClean="0">
                <a:latin typeface="Chalkboard"/>
                <a:sym typeface="Symbol"/>
              </a:rPr>
              <a:t>3</a:t>
            </a:r>
            <a:r>
              <a:rPr lang="en-US" dirty="0" smtClean="0">
                <a:latin typeface="Chalkboard"/>
                <a:sym typeface="Symbol"/>
              </a:rPr>
              <a:t> = </a:t>
            </a:r>
            <a:r>
              <a:rPr lang="en-US" dirty="0" err="1" smtClean="0">
                <a:latin typeface="Chalkboard"/>
                <a:sym typeface="Symbol"/>
              </a:rPr>
              <a:t>F</a:t>
            </a:r>
            <a:r>
              <a:rPr lang="en-US" baseline="-25000" dirty="0" err="1" smtClean="0">
                <a:latin typeface="Chalkboard"/>
                <a:sym typeface="Symbol"/>
              </a:rPr>
              <a:t>k</a:t>
            </a:r>
            <a:r>
              <a:rPr lang="en-US" dirty="0" smtClean="0">
                <a:latin typeface="Chalkboard"/>
                <a:sym typeface="Symbol"/>
              </a:rPr>
              <a:t>(m</a:t>
            </a:r>
            <a:r>
              <a:rPr lang="en-US" baseline="-25000" dirty="0" smtClean="0">
                <a:latin typeface="Chalkboard"/>
                <a:sym typeface="Symbol"/>
              </a:rPr>
              <a:t>3</a:t>
            </a:r>
            <a:r>
              <a:rPr lang="en-US" dirty="0" smtClean="0">
                <a:latin typeface="Chalkboard"/>
                <a:sym typeface="Symbol"/>
              </a:rPr>
              <a:t>c</a:t>
            </a:r>
            <a:r>
              <a:rPr lang="en-US" baseline="-25000" dirty="0" smtClean="0">
                <a:latin typeface="Chalkboard"/>
                <a:sym typeface="Symbol"/>
              </a:rPr>
              <a:t>2</a:t>
            </a:r>
            <a:r>
              <a:rPr lang="en-US" dirty="0" smtClean="0">
                <a:latin typeface="Chalkboard"/>
                <a:sym typeface="Symbol"/>
              </a:rPr>
              <a:t>)</a:t>
            </a:r>
            <a:endParaRPr lang="en-US" baseline="-25000" dirty="0" smtClean="0">
              <a:solidFill>
                <a:srgbClr val="0000FF"/>
              </a:solidFill>
              <a:latin typeface="Chalkboard"/>
            </a:endParaRPr>
          </a:p>
        </p:txBody>
      </p:sp>
      <p:cxnSp>
        <p:nvCxnSpPr>
          <p:cNvPr id="121" name="Straight Arrow Connector 120"/>
          <p:cNvCxnSpPr/>
          <p:nvPr/>
        </p:nvCxnSpPr>
        <p:spPr>
          <a:xfrm>
            <a:off x="6876256" y="3140968"/>
            <a:ext cx="0" cy="504056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5" name="Picture 2" descr="https://encrypted-tbn0.gstatic.com/images?q=tbn:ANd9GcQxHMoOydLUvL6F7c-Mbo5t85iqunS-YHMpPEE4HWBwac4Fq-lc8A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3568" y="1124744"/>
            <a:ext cx="576064" cy="576064"/>
          </a:xfrm>
          <a:prstGeom prst="rect">
            <a:avLst/>
          </a:prstGeom>
          <a:noFill/>
        </p:spPr>
      </p:pic>
      <p:sp>
        <p:nvSpPr>
          <p:cNvPr id="73" name="Text Box 7"/>
          <p:cNvSpPr txBox="1">
            <a:spLocks noChangeArrowheads="1"/>
          </p:cNvSpPr>
          <p:nvPr/>
        </p:nvSpPr>
        <p:spPr bwMode="auto">
          <a:xfrm>
            <a:off x="107504" y="4293096"/>
            <a:ext cx="7128792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buFont typeface="Wingdings" pitchFamily="2" charset="2"/>
              <a:buChar char="q"/>
            </a:pPr>
            <a:r>
              <a:rPr lang="en-US" sz="2000" dirty="0" smtClean="0">
                <a:latin typeface="Chalkboard"/>
                <a:sym typeface="Symbol"/>
              </a:rPr>
              <a:t> </a:t>
            </a:r>
            <a:r>
              <a:rPr lang="en-US" sz="2000" dirty="0" smtClean="0">
                <a:solidFill>
                  <a:srgbClr val="0000FF"/>
                </a:solidFill>
                <a:latin typeface="Chalkboard"/>
                <a:sym typeface="Symbol"/>
              </a:rPr>
              <a:t>Choosing  distinct IV </a:t>
            </a:r>
            <a:r>
              <a:rPr lang="en-US" sz="2000" dirty="0" smtClean="0">
                <a:latin typeface="Chalkboard"/>
                <a:sym typeface="Symbol"/>
              </a:rPr>
              <a:t>enough ? Can save randomness</a:t>
            </a:r>
            <a:endParaRPr lang="en-US" sz="2000" baseline="-25000" dirty="0" smtClean="0">
              <a:solidFill>
                <a:srgbClr val="0000FF"/>
              </a:solidFill>
              <a:latin typeface="Chalkboard"/>
            </a:endParaRPr>
          </a:p>
        </p:txBody>
      </p:sp>
      <p:sp>
        <p:nvSpPr>
          <p:cNvPr id="64" name="Rectangle 2"/>
          <p:cNvSpPr txBox="1">
            <a:spLocks noChangeArrowheads="1"/>
          </p:cNvSpPr>
          <p:nvPr/>
        </p:nvSpPr>
        <p:spPr>
          <a:xfrm>
            <a:off x="-36512" y="44624"/>
            <a:ext cx="9865096" cy="576064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r>
              <a:rPr lang="en-US" sz="3300" kern="0" dirty="0" smtClean="0">
                <a:solidFill>
                  <a:srgbClr val="009900"/>
                </a:solidFill>
                <a:latin typeface="Chalkboard"/>
                <a:ea typeface="+mj-ea"/>
                <a:cs typeface="+mj-cs"/>
              </a:rPr>
              <a:t>IV Misuse in CBC Mode</a:t>
            </a:r>
            <a:endParaRPr lang="en-US" sz="3300" kern="0" dirty="0">
              <a:solidFill>
                <a:srgbClr val="009900"/>
              </a:solidFill>
              <a:latin typeface="Chalkboard"/>
              <a:ea typeface="+mj-ea"/>
              <a:cs typeface="+mj-cs"/>
            </a:endParaRPr>
          </a:p>
        </p:txBody>
      </p:sp>
      <p:sp>
        <p:nvSpPr>
          <p:cNvPr id="77" name="Text Box 7"/>
          <p:cNvSpPr txBox="1">
            <a:spLocks noChangeArrowheads="1"/>
          </p:cNvSpPr>
          <p:nvPr/>
        </p:nvSpPr>
        <p:spPr bwMode="auto">
          <a:xfrm>
            <a:off x="107504" y="4725143"/>
            <a:ext cx="792088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buFont typeface="Wingdings" pitchFamily="2" charset="2"/>
              <a:buChar char="q"/>
            </a:pPr>
            <a:r>
              <a:rPr lang="en-US" sz="2000" dirty="0" smtClean="0">
                <a:latin typeface="Chalkboard"/>
                <a:sym typeface="Symbol"/>
              </a:rPr>
              <a:t> Unfortunately this version of CBC mode is </a:t>
            </a:r>
            <a:r>
              <a:rPr lang="en-US" sz="2000" dirty="0" smtClean="0">
                <a:solidFill>
                  <a:srgbClr val="0000FF"/>
                </a:solidFill>
                <a:latin typeface="Chalkboard"/>
                <a:sym typeface="Symbol"/>
              </a:rPr>
              <a:t>not </a:t>
            </a:r>
            <a:r>
              <a:rPr lang="en-US" sz="2000" dirty="0" err="1" smtClean="0">
                <a:solidFill>
                  <a:srgbClr val="0000FF"/>
                </a:solidFill>
                <a:latin typeface="Chalkboard"/>
                <a:sym typeface="Symbol"/>
              </a:rPr>
              <a:t>cpa</a:t>
            </a:r>
            <a:r>
              <a:rPr lang="en-US" sz="2000" dirty="0" smtClean="0">
                <a:solidFill>
                  <a:srgbClr val="0000FF"/>
                </a:solidFill>
                <a:latin typeface="Chalkboard"/>
                <a:sym typeface="Symbol"/>
              </a:rPr>
              <a:t>-secure.</a:t>
            </a:r>
            <a:endParaRPr lang="en-US" sz="2000" baseline="-25000" dirty="0" smtClean="0">
              <a:solidFill>
                <a:srgbClr val="0000FF"/>
              </a:solidFill>
              <a:latin typeface="Chalkboard"/>
            </a:endParaRPr>
          </a:p>
        </p:txBody>
      </p:sp>
      <p:cxnSp>
        <p:nvCxnSpPr>
          <p:cNvPr id="79" name="Straight Connector 78"/>
          <p:cNvCxnSpPr/>
          <p:nvPr/>
        </p:nvCxnSpPr>
        <p:spPr>
          <a:xfrm>
            <a:off x="0" y="764704"/>
            <a:ext cx="91440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5" name="Straight Connector 84"/>
          <p:cNvCxnSpPr/>
          <p:nvPr/>
        </p:nvCxnSpPr>
        <p:spPr>
          <a:xfrm>
            <a:off x="0" y="4077072"/>
            <a:ext cx="9180512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5" name="Text Box 7"/>
          <p:cNvSpPr txBox="1">
            <a:spLocks noChangeArrowheads="1"/>
          </p:cNvSpPr>
          <p:nvPr/>
        </p:nvSpPr>
        <p:spPr bwMode="auto">
          <a:xfrm>
            <a:off x="107504" y="5189130"/>
            <a:ext cx="197602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buFont typeface="Wingdings" pitchFamily="2" charset="2"/>
              <a:buChar char="q"/>
            </a:pPr>
            <a:r>
              <a:rPr lang="en-US" sz="2000" smtClean="0">
                <a:latin typeface="Chalkboard"/>
                <a:sym typeface="Symbol"/>
              </a:rPr>
              <a:t> Attack?</a:t>
            </a:r>
            <a:endParaRPr lang="en-US" sz="2000" baseline="-25000" dirty="0" smtClean="0">
              <a:solidFill>
                <a:srgbClr val="0000FF"/>
              </a:solidFill>
              <a:latin typeface="Chalkboard"/>
            </a:endParaRPr>
          </a:p>
        </p:txBody>
      </p:sp>
      <p:sp>
        <p:nvSpPr>
          <p:cNvPr id="82" name="Text Box 7"/>
          <p:cNvSpPr txBox="1">
            <a:spLocks noChangeArrowheads="1"/>
          </p:cNvSpPr>
          <p:nvPr/>
        </p:nvSpPr>
        <p:spPr bwMode="auto">
          <a:xfrm>
            <a:off x="2235932" y="5189130"/>
            <a:ext cx="6152492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 smtClean="0">
                <a:latin typeface="Chalkboard"/>
                <a:sym typeface="Symbol"/>
              </a:rPr>
              <a:t>Send m</a:t>
            </a:r>
            <a:r>
              <a:rPr lang="en-US" sz="2000" baseline="-25000" dirty="0" smtClean="0">
                <a:latin typeface="Chalkboard"/>
                <a:sym typeface="Symbol"/>
              </a:rPr>
              <a:t>0</a:t>
            </a:r>
            <a:r>
              <a:rPr lang="en-US" sz="2000" dirty="0" smtClean="0">
                <a:latin typeface="Chalkboard"/>
                <a:sym typeface="Symbol"/>
              </a:rPr>
              <a:t>+1 in the </a:t>
            </a:r>
            <a:r>
              <a:rPr lang="en-US" sz="2000" smtClean="0">
                <a:latin typeface="Chalkboard"/>
                <a:sym typeface="Symbol"/>
              </a:rPr>
              <a:t>post-challenge training phase</a:t>
            </a:r>
            <a:endParaRPr lang="en-US" sz="2000" baseline="-25000" dirty="0" smtClean="0">
              <a:solidFill>
                <a:srgbClr val="0000FF"/>
              </a:solidFill>
              <a:latin typeface="Chalkboard"/>
            </a:endParaRPr>
          </a:p>
        </p:txBody>
      </p:sp>
    </p:spTree>
    <p:extLst>
      <p:ext uri="{BB962C8B-B14F-4D97-AF65-F5344CB8AC3E}">
        <p14:creationId xmlns:p14="http://schemas.microsoft.com/office/powerpoint/2010/main" val="29159882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3" grpId="0"/>
      <p:bldP spid="77" grpId="0"/>
      <p:bldP spid="75" grpId="0"/>
      <p:bldP spid="82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4"/>
          <p:cNvGrpSpPr/>
          <p:nvPr/>
        </p:nvGrpSpPr>
        <p:grpSpPr>
          <a:xfrm>
            <a:off x="2699792" y="980728"/>
            <a:ext cx="5040560" cy="432048"/>
            <a:chOff x="1979712" y="1772816"/>
            <a:chExt cx="5040560" cy="432048"/>
          </a:xfrm>
        </p:grpSpPr>
        <p:sp>
          <p:nvSpPr>
            <p:cNvPr id="26" name="Rectangle 25"/>
            <p:cNvSpPr/>
            <p:nvPr/>
          </p:nvSpPr>
          <p:spPr>
            <a:xfrm>
              <a:off x="1979712" y="1772816"/>
              <a:ext cx="5040560" cy="432048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FF0000"/>
                </a:solidFill>
                <a:latin typeface="Chalkboard"/>
              </a:endParaRPr>
            </a:p>
          </p:txBody>
        </p:sp>
        <p:cxnSp>
          <p:nvCxnSpPr>
            <p:cNvPr id="28" name="Straight Connector 27"/>
            <p:cNvCxnSpPr/>
            <p:nvPr/>
          </p:nvCxnSpPr>
          <p:spPr>
            <a:xfrm>
              <a:off x="3635896" y="1772816"/>
              <a:ext cx="0" cy="432048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>
              <a:off x="5220072" y="1772816"/>
              <a:ext cx="0" cy="432048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2" name="Text Box 7"/>
            <p:cNvSpPr txBox="1">
              <a:spLocks noChangeArrowheads="1"/>
            </p:cNvSpPr>
            <p:nvPr/>
          </p:nvSpPr>
          <p:spPr bwMode="auto">
            <a:xfrm>
              <a:off x="2595972" y="1794302"/>
              <a:ext cx="535868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dirty="0" smtClean="0">
                  <a:latin typeface="Chalkboard"/>
                  <a:sym typeface="Symbol"/>
                </a:rPr>
                <a:t>m</a:t>
              </a:r>
              <a:r>
                <a:rPr lang="en-US" sz="2000" baseline="-25000" dirty="0" smtClean="0">
                  <a:latin typeface="Chalkboard"/>
                  <a:sym typeface="Symbol"/>
                </a:rPr>
                <a:t>1</a:t>
              </a:r>
              <a:endParaRPr lang="en-US" sz="2000" baseline="-25000" dirty="0" smtClean="0">
                <a:solidFill>
                  <a:srgbClr val="0000FF"/>
                </a:solidFill>
                <a:latin typeface="Chalkboard"/>
              </a:endParaRPr>
            </a:p>
          </p:txBody>
        </p:sp>
        <p:sp>
          <p:nvSpPr>
            <p:cNvPr id="35" name="Text Box 7"/>
            <p:cNvSpPr txBox="1">
              <a:spLocks noChangeArrowheads="1"/>
            </p:cNvSpPr>
            <p:nvPr/>
          </p:nvSpPr>
          <p:spPr bwMode="auto">
            <a:xfrm>
              <a:off x="4252156" y="1772816"/>
              <a:ext cx="535868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dirty="0" smtClean="0">
                  <a:latin typeface="Chalkboard"/>
                  <a:sym typeface="Symbol"/>
                </a:rPr>
                <a:t>m</a:t>
              </a:r>
              <a:r>
                <a:rPr lang="en-US" sz="2000" baseline="-25000" dirty="0">
                  <a:latin typeface="Chalkboard"/>
                  <a:sym typeface="Symbol"/>
                </a:rPr>
                <a:t>2</a:t>
              </a:r>
              <a:endParaRPr lang="en-US" sz="2000" baseline="-25000" dirty="0" smtClean="0">
                <a:solidFill>
                  <a:srgbClr val="0000FF"/>
                </a:solidFill>
                <a:latin typeface="Chalkboard"/>
              </a:endParaRPr>
            </a:p>
          </p:txBody>
        </p:sp>
        <p:sp>
          <p:nvSpPr>
            <p:cNvPr id="37" name="Text Box 7"/>
            <p:cNvSpPr txBox="1">
              <a:spLocks noChangeArrowheads="1"/>
            </p:cNvSpPr>
            <p:nvPr/>
          </p:nvSpPr>
          <p:spPr bwMode="auto">
            <a:xfrm>
              <a:off x="5868144" y="1772816"/>
              <a:ext cx="535868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dirty="0" smtClean="0">
                  <a:latin typeface="Chalkboard"/>
                  <a:sym typeface="Symbol"/>
                </a:rPr>
                <a:t>m</a:t>
              </a:r>
              <a:r>
                <a:rPr lang="en-US" sz="2000" baseline="-25000" dirty="0" smtClean="0">
                  <a:latin typeface="Chalkboard"/>
                  <a:sym typeface="Symbol"/>
                </a:rPr>
                <a:t>3</a:t>
              </a:r>
              <a:endParaRPr lang="en-US" sz="2000" baseline="-25000" dirty="0" smtClean="0">
                <a:solidFill>
                  <a:srgbClr val="0000FF"/>
                </a:solidFill>
                <a:latin typeface="Chalkboard"/>
              </a:endParaRPr>
            </a:p>
          </p:txBody>
        </p:sp>
      </p:grpSp>
      <p:sp>
        <p:nvSpPr>
          <p:cNvPr id="46" name="Text Box 7"/>
          <p:cNvSpPr txBox="1">
            <a:spLocks noChangeArrowheads="1"/>
          </p:cNvSpPr>
          <p:nvPr/>
        </p:nvSpPr>
        <p:spPr bwMode="auto">
          <a:xfrm>
            <a:off x="1547664" y="980728"/>
            <a:ext cx="53586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 smtClean="0">
                <a:latin typeface="Chalkboard"/>
                <a:sym typeface="Symbol"/>
              </a:rPr>
              <a:t>m</a:t>
            </a:r>
            <a:endParaRPr lang="en-US" sz="2000" baseline="-25000" dirty="0" smtClean="0">
              <a:solidFill>
                <a:srgbClr val="0000FF"/>
              </a:solidFill>
              <a:latin typeface="Chalkboard"/>
            </a:endParaRPr>
          </a:p>
        </p:txBody>
      </p:sp>
      <p:cxnSp>
        <p:nvCxnSpPr>
          <p:cNvPr id="47" name="Straight Arrow Connector 46"/>
          <p:cNvCxnSpPr/>
          <p:nvPr/>
        </p:nvCxnSpPr>
        <p:spPr>
          <a:xfrm>
            <a:off x="1939516" y="1191817"/>
            <a:ext cx="616260" cy="0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" name="Group 76"/>
          <p:cNvGrpSpPr/>
          <p:nvPr/>
        </p:nvGrpSpPr>
        <p:grpSpPr>
          <a:xfrm>
            <a:off x="1713384" y="2636912"/>
            <a:ext cx="914400" cy="504056"/>
            <a:chOff x="705272" y="3068960"/>
            <a:chExt cx="914400" cy="504056"/>
          </a:xfrm>
        </p:grpSpPr>
        <p:sp>
          <p:nvSpPr>
            <p:cNvPr id="71" name="Rectangle 70"/>
            <p:cNvSpPr/>
            <p:nvPr/>
          </p:nvSpPr>
          <p:spPr>
            <a:xfrm>
              <a:off x="705272" y="3068960"/>
              <a:ext cx="914400" cy="504056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>
                <a:latin typeface="Chalkboard"/>
              </a:endParaRPr>
            </a:p>
          </p:txBody>
        </p:sp>
        <p:sp>
          <p:nvSpPr>
            <p:cNvPr id="72" name="Text Box 7"/>
            <p:cNvSpPr txBox="1">
              <a:spLocks noChangeArrowheads="1"/>
            </p:cNvSpPr>
            <p:nvPr/>
          </p:nvSpPr>
          <p:spPr bwMode="auto">
            <a:xfrm>
              <a:off x="827584" y="3100898"/>
              <a:ext cx="720080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dirty="0" smtClean="0">
                  <a:latin typeface="Chalkboard"/>
                  <a:sym typeface="Symbol"/>
                </a:rPr>
                <a:t>Gen</a:t>
              </a:r>
              <a:endParaRPr lang="en-US" sz="2000" baseline="-25000" dirty="0" smtClean="0">
                <a:solidFill>
                  <a:srgbClr val="0000FF"/>
                </a:solidFill>
                <a:latin typeface="Chalkboard"/>
              </a:endParaRPr>
            </a:p>
          </p:txBody>
        </p:sp>
      </p:grpSp>
      <p:grpSp>
        <p:nvGrpSpPr>
          <p:cNvPr id="4" name="Group 77"/>
          <p:cNvGrpSpPr/>
          <p:nvPr/>
        </p:nvGrpSpPr>
        <p:grpSpPr>
          <a:xfrm>
            <a:off x="1835696" y="2204864"/>
            <a:ext cx="4752528" cy="432048"/>
            <a:chOff x="1187624" y="2492896"/>
            <a:chExt cx="4752528" cy="432048"/>
          </a:xfrm>
        </p:grpSpPr>
        <p:cxnSp>
          <p:nvCxnSpPr>
            <p:cNvPr id="66" name="Straight Connector 65"/>
            <p:cNvCxnSpPr/>
            <p:nvPr/>
          </p:nvCxnSpPr>
          <p:spPr>
            <a:xfrm>
              <a:off x="1187624" y="2492896"/>
              <a:ext cx="4752528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Arrow Connector 67"/>
            <p:cNvCxnSpPr/>
            <p:nvPr/>
          </p:nvCxnSpPr>
          <p:spPr>
            <a:xfrm>
              <a:off x="2555776" y="2492896"/>
              <a:ext cx="0" cy="288032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Arrow Connector 68"/>
            <p:cNvCxnSpPr/>
            <p:nvPr/>
          </p:nvCxnSpPr>
          <p:spPr>
            <a:xfrm>
              <a:off x="4211960" y="2492896"/>
              <a:ext cx="0" cy="288032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Arrow Connector 69"/>
            <p:cNvCxnSpPr/>
            <p:nvPr/>
          </p:nvCxnSpPr>
          <p:spPr>
            <a:xfrm>
              <a:off x="5940152" y="2492896"/>
              <a:ext cx="0" cy="288032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Arrow Connector 75"/>
            <p:cNvCxnSpPr/>
            <p:nvPr/>
          </p:nvCxnSpPr>
          <p:spPr>
            <a:xfrm flipV="1">
              <a:off x="1187624" y="2492896"/>
              <a:ext cx="0" cy="432048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1" name="Text Box 7"/>
          <p:cNvSpPr txBox="1">
            <a:spLocks noChangeArrowheads="1"/>
          </p:cNvSpPr>
          <p:nvPr/>
        </p:nvSpPr>
        <p:spPr bwMode="auto">
          <a:xfrm>
            <a:off x="1803884" y="2204864"/>
            <a:ext cx="53586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 smtClean="0">
                <a:latin typeface="Chalkboard"/>
                <a:sym typeface="Symbol"/>
              </a:rPr>
              <a:t>k</a:t>
            </a:r>
            <a:endParaRPr lang="en-US" sz="2000" baseline="-25000" dirty="0" smtClean="0">
              <a:solidFill>
                <a:srgbClr val="0000FF"/>
              </a:solidFill>
              <a:latin typeface="Chalkboard"/>
            </a:endParaRPr>
          </a:p>
        </p:txBody>
      </p:sp>
      <p:pic>
        <p:nvPicPr>
          <p:cNvPr id="2050" name="Picture 2" descr="https://encrypted-tbn0.gstatic.com/images?q=tbn:ANd9GcQxHMoOydLUvL6F7c-Mbo5t85iqunS-YHMpPEE4HWBwac4Fq-lc8A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63688" y="3140968"/>
            <a:ext cx="576064" cy="576064"/>
          </a:xfrm>
          <a:prstGeom prst="rect">
            <a:avLst/>
          </a:prstGeom>
          <a:noFill/>
        </p:spPr>
      </p:pic>
      <p:cxnSp>
        <p:nvCxnSpPr>
          <p:cNvPr id="83" name="Straight Arrow Connector 82"/>
          <p:cNvCxnSpPr/>
          <p:nvPr/>
        </p:nvCxnSpPr>
        <p:spPr>
          <a:xfrm>
            <a:off x="3563888" y="1412776"/>
            <a:ext cx="0" cy="504056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" name="Group 50"/>
          <p:cNvGrpSpPr/>
          <p:nvPr/>
        </p:nvGrpSpPr>
        <p:grpSpPr>
          <a:xfrm>
            <a:off x="3131840" y="2471696"/>
            <a:ext cx="1031540" cy="669272"/>
            <a:chOff x="2483768" y="2759728"/>
            <a:chExt cx="1031540" cy="669272"/>
          </a:xfrm>
        </p:grpSpPr>
        <p:pic>
          <p:nvPicPr>
            <p:cNvPr id="54" name="Picture 2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2483768" y="2759728"/>
              <a:ext cx="720080" cy="6692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86" name="Text Box 7"/>
            <p:cNvSpPr txBox="1">
              <a:spLocks noChangeArrowheads="1"/>
            </p:cNvSpPr>
            <p:nvPr/>
          </p:nvSpPr>
          <p:spPr bwMode="auto">
            <a:xfrm>
              <a:off x="3131840" y="2924944"/>
              <a:ext cx="383468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dirty="0" smtClean="0">
                  <a:solidFill>
                    <a:srgbClr val="FF0000"/>
                  </a:solidFill>
                  <a:latin typeface="Chalkboard"/>
                  <a:sym typeface="Symbol"/>
                </a:rPr>
                <a:t>F</a:t>
              </a:r>
              <a:endParaRPr lang="en-US" sz="2000" baseline="-25000" dirty="0" smtClean="0">
                <a:solidFill>
                  <a:srgbClr val="FF0000"/>
                </a:solidFill>
                <a:latin typeface="Chalkboard"/>
              </a:endParaRPr>
            </a:p>
          </p:txBody>
        </p:sp>
      </p:grpSp>
      <p:sp>
        <p:nvSpPr>
          <p:cNvPr id="48" name="Text Box 7"/>
          <p:cNvSpPr txBox="1">
            <a:spLocks noChangeArrowheads="1"/>
          </p:cNvSpPr>
          <p:nvPr/>
        </p:nvSpPr>
        <p:spPr bwMode="auto">
          <a:xfrm>
            <a:off x="3396444" y="1804754"/>
            <a:ext cx="38346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 smtClean="0">
                <a:latin typeface="Chalkboard"/>
                <a:sym typeface="Symbol"/>
              </a:rPr>
              <a:t></a:t>
            </a:r>
            <a:endParaRPr lang="en-US" sz="2000" baseline="-25000" dirty="0" smtClean="0">
              <a:latin typeface="Chalkboard"/>
            </a:endParaRPr>
          </a:p>
        </p:txBody>
      </p:sp>
      <p:sp>
        <p:nvSpPr>
          <p:cNvPr id="49" name="Text Box 7"/>
          <p:cNvSpPr txBox="1">
            <a:spLocks noChangeArrowheads="1"/>
          </p:cNvSpPr>
          <p:nvPr/>
        </p:nvSpPr>
        <p:spPr bwMode="auto">
          <a:xfrm>
            <a:off x="5052628" y="1772816"/>
            <a:ext cx="38346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 smtClean="0">
                <a:latin typeface="Chalkboard"/>
                <a:sym typeface="Symbol"/>
              </a:rPr>
              <a:t></a:t>
            </a:r>
            <a:endParaRPr lang="en-US" sz="2000" baseline="-25000" dirty="0" smtClean="0">
              <a:latin typeface="Chalkboard"/>
            </a:endParaRPr>
          </a:p>
        </p:txBody>
      </p:sp>
      <p:sp>
        <p:nvSpPr>
          <p:cNvPr id="50" name="Text Box 7"/>
          <p:cNvSpPr txBox="1">
            <a:spLocks noChangeArrowheads="1"/>
          </p:cNvSpPr>
          <p:nvPr/>
        </p:nvSpPr>
        <p:spPr bwMode="auto">
          <a:xfrm>
            <a:off x="6780820" y="1804754"/>
            <a:ext cx="38346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 smtClean="0">
                <a:latin typeface="Chalkboard"/>
                <a:sym typeface="Symbol"/>
              </a:rPr>
              <a:t></a:t>
            </a:r>
            <a:endParaRPr lang="en-US" sz="2000" baseline="-25000" dirty="0" smtClean="0">
              <a:latin typeface="Chalkboard"/>
            </a:endParaRPr>
          </a:p>
        </p:txBody>
      </p:sp>
      <p:grpSp>
        <p:nvGrpSpPr>
          <p:cNvPr id="6" name="Group 51"/>
          <p:cNvGrpSpPr/>
          <p:nvPr/>
        </p:nvGrpSpPr>
        <p:grpSpPr>
          <a:xfrm>
            <a:off x="4764596" y="2471696"/>
            <a:ext cx="1031540" cy="669272"/>
            <a:chOff x="2483768" y="2759728"/>
            <a:chExt cx="1031540" cy="669272"/>
          </a:xfrm>
        </p:grpSpPr>
        <p:pic>
          <p:nvPicPr>
            <p:cNvPr id="53" name="Picture 2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2483768" y="2759728"/>
              <a:ext cx="720080" cy="6692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55" name="Text Box 7"/>
            <p:cNvSpPr txBox="1">
              <a:spLocks noChangeArrowheads="1"/>
            </p:cNvSpPr>
            <p:nvPr/>
          </p:nvSpPr>
          <p:spPr bwMode="auto">
            <a:xfrm>
              <a:off x="3131840" y="2924944"/>
              <a:ext cx="383468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dirty="0" smtClean="0">
                  <a:solidFill>
                    <a:srgbClr val="FF0000"/>
                  </a:solidFill>
                  <a:latin typeface="Chalkboard"/>
                  <a:sym typeface="Symbol"/>
                </a:rPr>
                <a:t>F</a:t>
              </a:r>
              <a:endParaRPr lang="en-US" sz="2000" baseline="-25000" dirty="0" smtClean="0">
                <a:solidFill>
                  <a:srgbClr val="FF0000"/>
                </a:solidFill>
                <a:latin typeface="Chalkboard"/>
              </a:endParaRPr>
            </a:p>
          </p:txBody>
        </p:sp>
      </p:grpSp>
      <p:grpSp>
        <p:nvGrpSpPr>
          <p:cNvPr id="7" name="Group 57"/>
          <p:cNvGrpSpPr/>
          <p:nvPr/>
        </p:nvGrpSpPr>
        <p:grpSpPr>
          <a:xfrm>
            <a:off x="6492788" y="2471696"/>
            <a:ext cx="1031540" cy="669272"/>
            <a:chOff x="2483768" y="2759728"/>
            <a:chExt cx="1031540" cy="669272"/>
          </a:xfrm>
        </p:grpSpPr>
        <p:pic>
          <p:nvPicPr>
            <p:cNvPr id="59" name="Picture 2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2483768" y="2759728"/>
              <a:ext cx="720080" cy="6692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60" name="Text Box 7"/>
            <p:cNvSpPr txBox="1">
              <a:spLocks noChangeArrowheads="1"/>
            </p:cNvSpPr>
            <p:nvPr/>
          </p:nvSpPr>
          <p:spPr bwMode="auto">
            <a:xfrm>
              <a:off x="3131840" y="2924944"/>
              <a:ext cx="383468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dirty="0" smtClean="0">
                  <a:solidFill>
                    <a:srgbClr val="FF0000"/>
                  </a:solidFill>
                  <a:latin typeface="Chalkboard"/>
                  <a:sym typeface="Symbol"/>
                </a:rPr>
                <a:t>F</a:t>
              </a:r>
              <a:endParaRPr lang="en-US" sz="2000" baseline="-25000" dirty="0" smtClean="0">
                <a:solidFill>
                  <a:srgbClr val="FF0000"/>
                </a:solidFill>
                <a:latin typeface="Chalkboard"/>
              </a:endParaRPr>
            </a:p>
          </p:txBody>
        </p:sp>
      </p:grpSp>
      <p:cxnSp>
        <p:nvCxnSpPr>
          <p:cNvPr id="61" name="Straight Arrow Connector 60"/>
          <p:cNvCxnSpPr/>
          <p:nvPr/>
        </p:nvCxnSpPr>
        <p:spPr>
          <a:xfrm>
            <a:off x="3563888" y="2132856"/>
            <a:ext cx="0" cy="288032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Text Box 7"/>
          <p:cNvSpPr txBox="1">
            <a:spLocks noChangeArrowheads="1"/>
          </p:cNvSpPr>
          <p:nvPr/>
        </p:nvSpPr>
        <p:spPr bwMode="auto">
          <a:xfrm>
            <a:off x="827584" y="1804754"/>
            <a:ext cx="53586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 smtClean="0">
                <a:latin typeface="Chalkboard"/>
                <a:sym typeface="Symbol"/>
              </a:rPr>
              <a:t>IV</a:t>
            </a:r>
            <a:endParaRPr lang="en-US" sz="2000" baseline="-25000" dirty="0" smtClean="0">
              <a:solidFill>
                <a:srgbClr val="0000FF"/>
              </a:solidFill>
              <a:latin typeface="Chalkboard"/>
            </a:endParaRPr>
          </a:p>
        </p:txBody>
      </p:sp>
      <p:cxnSp>
        <p:nvCxnSpPr>
          <p:cNvPr id="67" name="Straight Arrow Connector 66"/>
          <p:cNvCxnSpPr/>
          <p:nvPr/>
        </p:nvCxnSpPr>
        <p:spPr>
          <a:xfrm>
            <a:off x="1331640" y="1988840"/>
            <a:ext cx="2160240" cy="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Straight Arrow Connector 73"/>
          <p:cNvCxnSpPr/>
          <p:nvPr/>
        </p:nvCxnSpPr>
        <p:spPr>
          <a:xfrm>
            <a:off x="1043608" y="2276872"/>
            <a:ext cx="0" cy="1224136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" name="Text Box 7"/>
          <p:cNvSpPr txBox="1">
            <a:spLocks noChangeArrowheads="1"/>
          </p:cNvSpPr>
          <p:nvPr/>
        </p:nvSpPr>
        <p:spPr bwMode="auto">
          <a:xfrm>
            <a:off x="2627784" y="3676962"/>
            <a:ext cx="186382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 smtClean="0">
                <a:latin typeface="Chalkboard"/>
                <a:sym typeface="Symbol"/>
              </a:rPr>
              <a:t>c</a:t>
            </a:r>
            <a:r>
              <a:rPr lang="en-US" baseline="-25000" dirty="0" smtClean="0">
                <a:latin typeface="Chalkboard"/>
                <a:sym typeface="Symbol"/>
              </a:rPr>
              <a:t>1</a:t>
            </a:r>
            <a:r>
              <a:rPr lang="en-US" dirty="0" smtClean="0">
                <a:latin typeface="Chalkboard"/>
                <a:sym typeface="Symbol"/>
              </a:rPr>
              <a:t> = </a:t>
            </a:r>
            <a:r>
              <a:rPr lang="en-US" dirty="0" err="1" smtClean="0">
                <a:latin typeface="Chalkboard"/>
                <a:sym typeface="Symbol"/>
              </a:rPr>
              <a:t>F</a:t>
            </a:r>
            <a:r>
              <a:rPr lang="en-US" baseline="-25000" dirty="0" err="1" smtClean="0">
                <a:latin typeface="Chalkboard"/>
                <a:sym typeface="Symbol"/>
              </a:rPr>
              <a:t>k</a:t>
            </a:r>
            <a:r>
              <a:rPr lang="en-US" dirty="0" smtClean="0">
                <a:latin typeface="Chalkboard"/>
                <a:sym typeface="Symbol"/>
              </a:rPr>
              <a:t>(m</a:t>
            </a:r>
            <a:r>
              <a:rPr lang="en-US" baseline="-25000" dirty="0" smtClean="0">
                <a:latin typeface="Chalkboard"/>
                <a:sym typeface="Symbol"/>
              </a:rPr>
              <a:t>1</a:t>
            </a:r>
            <a:r>
              <a:rPr lang="en-US" dirty="0" smtClean="0">
                <a:latin typeface="Chalkboard"/>
                <a:sym typeface="Symbol"/>
              </a:rPr>
              <a:t>c</a:t>
            </a:r>
            <a:r>
              <a:rPr lang="en-US" baseline="-25000" dirty="0" smtClean="0">
                <a:latin typeface="Chalkboard"/>
                <a:sym typeface="Symbol"/>
              </a:rPr>
              <a:t>0</a:t>
            </a:r>
            <a:r>
              <a:rPr lang="en-US" dirty="0" smtClean="0">
                <a:latin typeface="Chalkboard"/>
                <a:sym typeface="Symbol"/>
              </a:rPr>
              <a:t>)</a:t>
            </a:r>
            <a:endParaRPr lang="en-US" baseline="-25000" dirty="0" smtClean="0">
              <a:solidFill>
                <a:srgbClr val="0000FF"/>
              </a:solidFill>
              <a:latin typeface="Chalkboard"/>
            </a:endParaRPr>
          </a:p>
        </p:txBody>
      </p:sp>
      <p:sp>
        <p:nvSpPr>
          <p:cNvPr id="80" name="Text Box 7"/>
          <p:cNvSpPr txBox="1">
            <a:spLocks noChangeArrowheads="1"/>
          </p:cNvSpPr>
          <p:nvPr/>
        </p:nvSpPr>
        <p:spPr bwMode="auto">
          <a:xfrm>
            <a:off x="827584" y="3573016"/>
            <a:ext cx="495672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 smtClean="0">
                <a:latin typeface="Chalkboard"/>
                <a:sym typeface="Symbol"/>
              </a:rPr>
              <a:t>c</a:t>
            </a:r>
            <a:r>
              <a:rPr lang="en-US" sz="2000" baseline="-25000" dirty="0" smtClean="0">
                <a:latin typeface="Chalkboard"/>
                <a:sym typeface="Symbol"/>
              </a:rPr>
              <a:t>0</a:t>
            </a:r>
            <a:r>
              <a:rPr lang="en-US" sz="2000" dirty="0" smtClean="0">
                <a:latin typeface="Chalkboard"/>
                <a:sym typeface="Symbol"/>
              </a:rPr>
              <a:t> </a:t>
            </a:r>
            <a:endParaRPr lang="en-US" sz="2000" baseline="-25000" dirty="0" smtClean="0">
              <a:solidFill>
                <a:srgbClr val="0000FF"/>
              </a:solidFill>
              <a:latin typeface="Chalkboard"/>
            </a:endParaRPr>
          </a:p>
        </p:txBody>
      </p:sp>
      <p:cxnSp>
        <p:nvCxnSpPr>
          <p:cNvPr id="96" name="Straight Arrow Connector 95"/>
          <p:cNvCxnSpPr/>
          <p:nvPr/>
        </p:nvCxnSpPr>
        <p:spPr>
          <a:xfrm>
            <a:off x="3491880" y="3140968"/>
            <a:ext cx="0" cy="504056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Straight Arrow Connector 97"/>
          <p:cNvCxnSpPr/>
          <p:nvPr/>
        </p:nvCxnSpPr>
        <p:spPr>
          <a:xfrm>
            <a:off x="5220072" y="1412776"/>
            <a:ext cx="0" cy="504056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108"/>
          <p:cNvGrpSpPr/>
          <p:nvPr/>
        </p:nvGrpSpPr>
        <p:grpSpPr>
          <a:xfrm>
            <a:off x="3491880" y="1988840"/>
            <a:ext cx="1656184" cy="1440160"/>
            <a:chOff x="2843808" y="2276872"/>
            <a:chExt cx="1656184" cy="1440160"/>
          </a:xfrm>
        </p:grpSpPr>
        <p:cxnSp>
          <p:nvCxnSpPr>
            <p:cNvPr id="99" name="Straight Arrow Connector 98"/>
            <p:cNvCxnSpPr/>
            <p:nvPr/>
          </p:nvCxnSpPr>
          <p:spPr>
            <a:xfrm>
              <a:off x="2843808" y="3717032"/>
              <a:ext cx="936104" cy="0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2" name="Straight Arrow Connector 101"/>
            <p:cNvCxnSpPr/>
            <p:nvPr/>
          </p:nvCxnSpPr>
          <p:spPr>
            <a:xfrm>
              <a:off x="3779912" y="2276872"/>
              <a:ext cx="0" cy="1440160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4" name="Straight Arrow Connector 103"/>
            <p:cNvCxnSpPr/>
            <p:nvPr/>
          </p:nvCxnSpPr>
          <p:spPr>
            <a:xfrm>
              <a:off x="3779912" y="2276872"/>
              <a:ext cx="720080" cy="0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10" name="Straight Arrow Connector 109"/>
          <p:cNvCxnSpPr/>
          <p:nvPr/>
        </p:nvCxnSpPr>
        <p:spPr>
          <a:xfrm>
            <a:off x="5220072" y="2060848"/>
            <a:ext cx="0" cy="432048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2" name="Text Box 7"/>
          <p:cNvSpPr txBox="1">
            <a:spLocks noChangeArrowheads="1"/>
          </p:cNvSpPr>
          <p:nvPr/>
        </p:nvSpPr>
        <p:spPr bwMode="auto">
          <a:xfrm>
            <a:off x="4436368" y="3645024"/>
            <a:ext cx="186382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 smtClean="0">
                <a:latin typeface="Chalkboard"/>
                <a:sym typeface="Symbol"/>
              </a:rPr>
              <a:t>c</a:t>
            </a:r>
            <a:r>
              <a:rPr lang="en-US" baseline="-25000" dirty="0" smtClean="0">
                <a:latin typeface="Chalkboard"/>
                <a:sym typeface="Symbol"/>
              </a:rPr>
              <a:t>2</a:t>
            </a:r>
            <a:r>
              <a:rPr lang="en-US" dirty="0" smtClean="0">
                <a:latin typeface="Chalkboard"/>
                <a:sym typeface="Symbol"/>
              </a:rPr>
              <a:t> = </a:t>
            </a:r>
            <a:r>
              <a:rPr lang="en-US" dirty="0" err="1" smtClean="0">
                <a:latin typeface="Chalkboard"/>
                <a:sym typeface="Symbol"/>
              </a:rPr>
              <a:t>F</a:t>
            </a:r>
            <a:r>
              <a:rPr lang="en-US" baseline="-25000" dirty="0" err="1" smtClean="0">
                <a:latin typeface="Chalkboard"/>
                <a:sym typeface="Symbol"/>
              </a:rPr>
              <a:t>k</a:t>
            </a:r>
            <a:r>
              <a:rPr lang="en-US" dirty="0" smtClean="0">
                <a:latin typeface="Chalkboard"/>
                <a:sym typeface="Symbol"/>
              </a:rPr>
              <a:t>(m</a:t>
            </a:r>
            <a:r>
              <a:rPr lang="en-US" baseline="-25000" dirty="0" smtClean="0">
                <a:latin typeface="Chalkboard"/>
                <a:sym typeface="Symbol"/>
              </a:rPr>
              <a:t>2</a:t>
            </a:r>
            <a:r>
              <a:rPr lang="en-US" dirty="0" smtClean="0">
                <a:latin typeface="Chalkboard"/>
                <a:sym typeface="Symbol"/>
              </a:rPr>
              <a:t>c</a:t>
            </a:r>
            <a:r>
              <a:rPr lang="en-US" baseline="-25000" dirty="0" smtClean="0">
                <a:latin typeface="Chalkboard"/>
                <a:sym typeface="Symbol"/>
              </a:rPr>
              <a:t>1</a:t>
            </a:r>
            <a:r>
              <a:rPr lang="en-US" dirty="0" smtClean="0">
                <a:latin typeface="Chalkboard"/>
                <a:sym typeface="Symbol"/>
              </a:rPr>
              <a:t>)</a:t>
            </a:r>
            <a:endParaRPr lang="en-US" baseline="-25000" dirty="0" smtClean="0">
              <a:solidFill>
                <a:srgbClr val="0000FF"/>
              </a:solidFill>
              <a:latin typeface="Chalkboard"/>
            </a:endParaRPr>
          </a:p>
        </p:txBody>
      </p:sp>
      <p:cxnSp>
        <p:nvCxnSpPr>
          <p:cNvPr id="113" name="Straight Arrow Connector 112"/>
          <p:cNvCxnSpPr/>
          <p:nvPr/>
        </p:nvCxnSpPr>
        <p:spPr>
          <a:xfrm>
            <a:off x="5148064" y="3140968"/>
            <a:ext cx="0" cy="504056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" name="Group 113"/>
          <p:cNvGrpSpPr/>
          <p:nvPr/>
        </p:nvGrpSpPr>
        <p:grpSpPr>
          <a:xfrm>
            <a:off x="5148064" y="1988840"/>
            <a:ext cx="1656184" cy="1440160"/>
            <a:chOff x="2843808" y="2276872"/>
            <a:chExt cx="1656184" cy="1440160"/>
          </a:xfrm>
        </p:grpSpPr>
        <p:cxnSp>
          <p:nvCxnSpPr>
            <p:cNvPr id="115" name="Straight Arrow Connector 114"/>
            <p:cNvCxnSpPr/>
            <p:nvPr/>
          </p:nvCxnSpPr>
          <p:spPr>
            <a:xfrm>
              <a:off x="2843808" y="3717032"/>
              <a:ext cx="936104" cy="0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6" name="Straight Arrow Connector 115"/>
            <p:cNvCxnSpPr/>
            <p:nvPr/>
          </p:nvCxnSpPr>
          <p:spPr>
            <a:xfrm>
              <a:off x="3779912" y="2276872"/>
              <a:ext cx="0" cy="1440160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7" name="Straight Arrow Connector 116"/>
            <p:cNvCxnSpPr/>
            <p:nvPr/>
          </p:nvCxnSpPr>
          <p:spPr>
            <a:xfrm>
              <a:off x="3779912" y="2276872"/>
              <a:ext cx="720080" cy="0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18" name="Straight Arrow Connector 117"/>
          <p:cNvCxnSpPr/>
          <p:nvPr/>
        </p:nvCxnSpPr>
        <p:spPr>
          <a:xfrm>
            <a:off x="6948264" y="1412776"/>
            <a:ext cx="0" cy="504056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9" name="Straight Arrow Connector 118"/>
          <p:cNvCxnSpPr/>
          <p:nvPr/>
        </p:nvCxnSpPr>
        <p:spPr>
          <a:xfrm>
            <a:off x="6948264" y="2060848"/>
            <a:ext cx="0" cy="432048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0" name="Text Box 7"/>
          <p:cNvSpPr txBox="1">
            <a:spLocks noChangeArrowheads="1"/>
          </p:cNvSpPr>
          <p:nvPr/>
        </p:nvSpPr>
        <p:spPr bwMode="auto">
          <a:xfrm>
            <a:off x="6164560" y="3645024"/>
            <a:ext cx="186382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 smtClean="0">
                <a:latin typeface="Chalkboard"/>
                <a:sym typeface="Symbol"/>
              </a:rPr>
              <a:t>c</a:t>
            </a:r>
            <a:r>
              <a:rPr lang="en-US" baseline="-25000" dirty="0" smtClean="0">
                <a:latin typeface="Chalkboard"/>
                <a:sym typeface="Symbol"/>
              </a:rPr>
              <a:t>3</a:t>
            </a:r>
            <a:r>
              <a:rPr lang="en-US" dirty="0" smtClean="0">
                <a:latin typeface="Chalkboard"/>
                <a:sym typeface="Symbol"/>
              </a:rPr>
              <a:t> = </a:t>
            </a:r>
            <a:r>
              <a:rPr lang="en-US" dirty="0" err="1" smtClean="0">
                <a:latin typeface="Chalkboard"/>
                <a:sym typeface="Symbol"/>
              </a:rPr>
              <a:t>F</a:t>
            </a:r>
            <a:r>
              <a:rPr lang="en-US" baseline="-25000" dirty="0" err="1" smtClean="0">
                <a:latin typeface="Chalkboard"/>
                <a:sym typeface="Symbol"/>
              </a:rPr>
              <a:t>k</a:t>
            </a:r>
            <a:r>
              <a:rPr lang="en-US" dirty="0" smtClean="0">
                <a:latin typeface="Chalkboard"/>
                <a:sym typeface="Symbol"/>
              </a:rPr>
              <a:t>(m</a:t>
            </a:r>
            <a:r>
              <a:rPr lang="en-US" baseline="-25000" dirty="0" smtClean="0">
                <a:latin typeface="Chalkboard"/>
                <a:sym typeface="Symbol"/>
              </a:rPr>
              <a:t>3</a:t>
            </a:r>
            <a:r>
              <a:rPr lang="en-US" dirty="0" smtClean="0">
                <a:latin typeface="Chalkboard"/>
                <a:sym typeface="Symbol"/>
              </a:rPr>
              <a:t>c</a:t>
            </a:r>
            <a:r>
              <a:rPr lang="en-US" baseline="-25000" dirty="0" smtClean="0">
                <a:latin typeface="Chalkboard"/>
                <a:sym typeface="Symbol"/>
              </a:rPr>
              <a:t>2</a:t>
            </a:r>
            <a:r>
              <a:rPr lang="en-US" dirty="0" smtClean="0">
                <a:latin typeface="Chalkboard"/>
                <a:sym typeface="Symbol"/>
              </a:rPr>
              <a:t>)</a:t>
            </a:r>
            <a:endParaRPr lang="en-US" baseline="-25000" dirty="0" smtClean="0">
              <a:solidFill>
                <a:srgbClr val="0000FF"/>
              </a:solidFill>
              <a:latin typeface="Chalkboard"/>
            </a:endParaRPr>
          </a:p>
        </p:txBody>
      </p:sp>
      <p:cxnSp>
        <p:nvCxnSpPr>
          <p:cNvPr id="121" name="Straight Arrow Connector 120"/>
          <p:cNvCxnSpPr/>
          <p:nvPr/>
        </p:nvCxnSpPr>
        <p:spPr>
          <a:xfrm>
            <a:off x="6876256" y="3140968"/>
            <a:ext cx="0" cy="504056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5" name="Picture 2" descr="https://encrypted-tbn0.gstatic.com/images?q=tbn:ANd9GcQxHMoOydLUvL6F7c-Mbo5t85iqunS-YHMpPEE4HWBwac4Fq-lc8A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3568" y="1124744"/>
            <a:ext cx="576064" cy="576064"/>
          </a:xfrm>
          <a:prstGeom prst="rect">
            <a:avLst/>
          </a:prstGeom>
          <a:noFill/>
        </p:spPr>
      </p:pic>
      <p:sp>
        <p:nvSpPr>
          <p:cNvPr id="73" name="Text Box 7"/>
          <p:cNvSpPr txBox="1">
            <a:spLocks noChangeArrowheads="1"/>
          </p:cNvSpPr>
          <p:nvPr/>
        </p:nvSpPr>
        <p:spPr bwMode="auto">
          <a:xfrm>
            <a:off x="107504" y="4221088"/>
            <a:ext cx="9036496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buFont typeface="Wingdings" pitchFamily="2" charset="2"/>
              <a:buChar char="q"/>
            </a:pPr>
            <a:r>
              <a:rPr lang="en-US" sz="1600" dirty="0" smtClean="0">
                <a:solidFill>
                  <a:srgbClr val="000000"/>
                </a:solidFill>
                <a:latin typeface="Chalkboard"/>
                <a:sym typeface="Symbol"/>
              </a:rPr>
              <a:t> Can the last </a:t>
            </a:r>
            <a:r>
              <a:rPr lang="en-US" sz="1600" dirty="0" err="1" smtClean="0">
                <a:solidFill>
                  <a:srgbClr val="000000"/>
                </a:solidFill>
                <a:latin typeface="Chalkboard"/>
                <a:sym typeface="Symbol"/>
              </a:rPr>
              <a:t>ciphertext</a:t>
            </a:r>
            <a:r>
              <a:rPr lang="en-US" sz="1600" dirty="0" smtClean="0">
                <a:solidFill>
                  <a:srgbClr val="000000"/>
                </a:solidFill>
                <a:latin typeface="Chalkboard"/>
                <a:sym typeface="Symbol"/>
              </a:rPr>
              <a:t> of previous block act as the IV for next encryption ?</a:t>
            </a:r>
            <a:endParaRPr lang="en-US" sz="1600" baseline="-25000" dirty="0" smtClean="0">
              <a:solidFill>
                <a:srgbClr val="000000"/>
              </a:solidFill>
              <a:latin typeface="Chalkboard"/>
            </a:endParaRPr>
          </a:p>
        </p:txBody>
      </p:sp>
      <p:sp>
        <p:nvSpPr>
          <p:cNvPr id="64" name="Rectangle 2"/>
          <p:cNvSpPr txBox="1">
            <a:spLocks noChangeArrowheads="1"/>
          </p:cNvSpPr>
          <p:nvPr/>
        </p:nvSpPr>
        <p:spPr>
          <a:xfrm>
            <a:off x="-36512" y="44624"/>
            <a:ext cx="9865096" cy="576064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r>
              <a:rPr lang="en-US" sz="3300" kern="0" dirty="0" smtClean="0">
                <a:solidFill>
                  <a:srgbClr val="009900"/>
                </a:solidFill>
                <a:latin typeface="Chalkboard"/>
                <a:ea typeface="+mj-ea"/>
                <a:cs typeface="+mj-cs"/>
              </a:rPr>
              <a:t>IV misuse in CBC Mode</a:t>
            </a:r>
            <a:endParaRPr lang="en-US" sz="3300" kern="0" dirty="0">
              <a:solidFill>
                <a:srgbClr val="009900"/>
              </a:solidFill>
              <a:latin typeface="Chalkboard"/>
              <a:ea typeface="+mj-ea"/>
              <a:cs typeface="+mj-cs"/>
            </a:endParaRPr>
          </a:p>
        </p:txBody>
      </p:sp>
      <p:cxnSp>
        <p:nvCxnSpPr>
          <p:cNvPr id="79" name="Straight Connector 78"/>
          <p:cNvCxnSpPr/>
          <p:nvPr/>
        </p:nvCxnSpPr>
        <p:spPr>
          <a:xfrm>
            <a:off x="0" y="764704"/>
            <a:ext cx="91440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2" name="Straight Connector 81"/>
          <p:cNvCxnSpPr/>
          <p:nvPr/>
        </p:nvCxnSpPr>
        <p:spPr>
          <a:xfrm>
            <a:off x="0" y="4077072"/>
            <a:ext cx="9180512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4" name="Text Box 7"/>
          <p:cNvSpPr txBox="1">
            <a:spLocks noChangeArrowheads="1"/>
          </p:cNvSpPr>
          <p:nvPr/>
        </p:nvSpPr>
        <p:spPr bwMode="auto">
          <a:xfrm>
            <a:off x="467544" y="4509120"/>
            <a:ext cx="4752528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buFont typeface="Wingdings" pitchFamily="2" charset="2"/>
              <a:buChar char="Ø"/>
            </a:pPr>
            <a:r>
              <a:rPr lang="en-US" sz="1600" dirty="0" smtClean="0">
                <a:latin typeface="Chalkboard"/>
                <a:sym typeface="Symbol"/>
              </a:rPr>
              <a:t> Bandwidth and randomness saving</a:t>
            </a:r>
            <a:endParaRPr lang="en-US" sz="1600" baseline="-25000" dirty="0" smtClean="0">
              <a:solidFill>
                <a:srgbClr val="0000FF"/>
              </a:solidFill>
              <a:latin typeface="Chalkboard"/>
            </a:endParaRPr>
          </a:p>
        </p:txBody>
      </p:sp>
    </p:spTree>
    <p:extLst>
      <p:ext uri="{BB962C8B-B14F-4D97-AF65-F5344CB8AC3E}">
        <p14:creationId xmlns:p14="http://schemas.microsoft.com/office/powerpoint/2010/main" val="761138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27384"/>
            <a:ext cx="8229600" cy="1143000"/>
          </a:xfrm>
        </p:spPr>
        <p:txBody>
          <a:bodyPr/>
          <a:lstStyle/>
          <a:p>
            <a:r>
              <a:rPr lang="en-US" sz="3600" dirty="0" smtClean="0">
                <a:solidFill>
                  <a:srgbClr val="008000"/>
                </a:solidFill>
                <a:latin typeface="Chalkboard" charset="0"/>
                <a:ea typeface="Chalkboard" charset="0"/>
                <a:cs typeface="Chalkboard" charset="0"/>
              </a:rPr>
              <a:t>Recall</a:t>
            </a:r>
            <a:endParaRPr lang="en-US" sz="3600" dirty="0">
              <a:solidFill>
                <a:srgbClr val="008000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539552" y="1844824"/>
            <a:ext cx="770485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Courier New" charset="0"/>
              <a:buChar char="o"/>
            </a:pPr>
            <a:r>
              <a:rPr lang="en-US" dirty="0" err="1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rPr>
              <a:t>cpa</a:t>
            </a:r>
            <a:r>
              <a:rPr lang="en-US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rPr>
              <a:t>, </a:t>
            </a:r>
            <a:r>
              <a:rPr lang="en-US" dirty="0" err="1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rPr>
              <a:t>cpa</a:t>
            </a:r>
            <a:r>
              <a:rPr lang="en-US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rPr>
              <a:t>-security &amp; </a:t>
            </a:r>
            <a:r>
              <a:rPr lang="en-US" dirty="0" err="1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rPr>
              <a:t>cpa</a:t>
            </a:r>
            <a:r>
              <a:rPr lang="en-US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rPr>
              <a:t>-</a:t>
            </a:r>
            <a:r>
              <a:rPr lang="en-US" dirty="0" err="1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rPr>
              <a:t>mult</a:t>
            </a:r>
            <a:r>
              <a:rPr lang="en-US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rPr>
              <a:t>-security</a:t>
            </a:r>
          </a:p>
        </p:txBody>
      </p:sp>
      <p:sp>
        <p:nvSpPr>
          <p:cNvPr id="5" name="Rectangle 4"/>
          <p:cNvSpPr/>
          <p:nvPr/>
        </p:nvSpPr>
        <p:spPr>
          <a:xfrm>
            <a:off x="251520" y="1268760"/>
            <a:ext cx="770485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latin typeface="Chalkboard" charset="0"/>
                <a:ea typeface="Chalkboard" charset="0"/>
                <a:cs typeface="Chalkboard" charset="0"/>
              </a:rPr>
              <a:t>&gt;&gt; New definitions for SKE </a:t>
            </a:r>
            <a:endParaRPr lang="en-US" dirty="0"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467544" y="4221088"/>
            <a:ext cx="748883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Courier New" charset="0"/>
              <a:buChar char="o"/>
            </a:pPr>
            <a:r>
              <a:rPr lang="en-US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rPr>
              <a:t>PRF, PRP, SPRP </a:t>
            </a:r>
          </a:p>
        </p:txBody>
      </p:sp>
      <p:sp>
        <p:nvSpPr>
          <p:cNvPr id="6" name="Rectangle 5"/>
          <p:cNvSpPr/>
          <p:nvPr/>
        </p:nvSpPr>
        <p:spPr>
          <a:xfrm>
            <a:off x="323528" y="3635732"/>
            <a:ext cx="770485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latin typeface="Chalkboard" charset="0"/>
                <a:ea typeface="Chalkboard" charset="0"/>
                <a:cs typeface="Chalkboard" charset="0"/>
              </a:rPr>
              <a:t>&gt;&gt; New assumptions</a:t>
            </a:r>
            <a:endParaRPr lang="en-US" dirty="0">
              <a:latin typeface="Chalkboard" charset="0"/>
              <a:ea typeface="Chalkboard" charset="0"/>
              <a:cs typeface="Chalkboar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063892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5" grpId="0"/>
      <p:bldP spid="9" grpId="0"/>
      <p:bldP spid="6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4"/>
          <p:cNvGrpSpPr/>
          <p:nvPr/>
        </p:nvGrpSpPr>
        <p:grpSpPr>
          <a:xfrm>
            <a:off x="1489775" y="1124741"/>
            <a:ext cx="2938209" cy="400113"/>
            <a:chOff x="1979712" y="1677018"/>
            <a:chExt cx="5079616" cy="532309"/>
          </a:xfrm>
        </p:grpSpPr>
        <p:sp>
          <p:nvSpPr>
            <p:cNvPr id="26" name="Rectangle 25"/>
            <p:cNvSpPr/>
            <p:nvPr/>
          </p:nvSpPr>
          <p:spPr>
            <a:xfrm>
              <a:off x="1979712" y="1772816"/>
              <a:ext cx="5040560" cy="432048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FF0000"/>
                </a:solidFill>
                <a:latin typeface="Chalkboard"/>
              </a:endParaRPr>
            </a:p>
          </p:txBody>
        </p:sp>
        <p:cxnSp>
          <p:nvCxnSpPr>
            <p:cNvPr id="28" name="Straight Connector 27"/>
            <p:cNvCxnSpPr/>
            <p:nvPr/>
          </p:nvCxnSpPr>
          <p:spPr>
            <a:xfrm>
              <a:off x="3635896" y="1772816"/>
              <a:ext cx="0" cy="432048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>
              <a:off x="5220072" y="1772816"/>
              <a:ext cx="0" cy="432048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2" name="Text Box 7"/>
            <p:cNvSpPr txBox="1">
              <a:spLocks noChangeArrowheads="1"/>
            </p:cNvSpPr>
            <p:nvPr/>
          </p:nvSpPr>
          <p:spPr bwMode="auto">
            <a:xfrm>
              <a:off x="2471483" y="1677018"/>
              <a:ext cx="853192" cy="5323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dirty="0" smtClean="0">
                  <a:latin typeface="Chalkboard"/>
                  <a:sym typeface="Symbol"/>
                </a:rPr>
                <a:t>m</a:t>
              </a:r>
              <a:r>
                <a:rPr lang="en-US" sz="2000" baseline="-25000" dirty="0" smtClean="0">
                  <a:latin typeface="Chalkboard"/>
                  <a:sym typeface="Symbol"/>
                </a:rPr>
                <a:t>1</a:t>
              </a:r>
              <a:endParaRPr lang="en-US" sz="2000" baseline="-25000" dirty="0" smtClean="0">
                <a:solidFill>
                  <a:srgbClr val="0000FF"/>
                </a:solidFill>
                <a:latin typeface="Chalkboard"/>
              </a:endParaRPr>
            </a:p>
          </p:txBody>
        </p:sp>
        <p:sp>
          <p:nvSpPr>
            <p:cNvPr id="35" name="Text Box 7"/>
            <p:cNvSpPr txBox="1">
              <a:spLocks noChangeArrowheads="1"/>
            </p:cNvSpPr>
            <p:nvPr/>
          </p:nvSpPr>
          <p:spPr bwMode="auto">
            <a:xfrm>
              <a:off x="4127668" y="1677022"/>
              <a:ext cx="1064334" cy="53230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dirty="0" smtClean="0">
                  <a:latin typeface="Chalkboard"/>
                  <a:sym typeface="Symbol"/>
                </a:rPr>
                <a:t>m</a:t>
              </a:r>
              <a:r>
                <a:rPr lang="en-US" sz="2000" baseline="-25000" dirty="0">
                  <a:latin typeface="Chalkboard"/>
                  <a:sym typeface="Symbol"/>
                </a:rPr>
                <a:t>2</a:t>
              </a:r>
              <a:endParaRPr lang="en-US" sz="2000" baseline="-25000" dirty="0" smtClean="0">
                <a:solidFill>
                  <a:srgbClr val="0000FF"/>
                </a:solidFill>
                <a:latin typeface="Chalkboard"/>
              </a:endParaRPr>
            </a:p>
          </p:txBody>
        </p:sp>
        <p:sp>
          <p:nvSpPr>
            <p:cNvPr id="37" name="Text Box 7"/>
            <p:cNvSpPr txBox="1">
              <a:spLocks noChangeArrowheads="1"/>
            </p:cNvSpPr>
            <p:nvPr/>
          </p:nvSpPr>
          <p:spPr bwMode="auto">
            <a:xfrm>
              <a:off x="5868144" y="1677022"/>
              <a:ext cx="1191184" cy="53230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dirty="0" smtClean="0">
                  <a:latin typeface="Chalkboard"/>
                  <a:sym typeface="Symbol"/>
                </a:rPr>
                <a:t>m</a:t>
              </a:r>
              <a:r>
                <a:rPr lang="en-US" sz="2000" baseline="-25000" dirty="0" smtClean="0">
                  <a:latin typeface="Chalkboard"/>
                  <a:sym typeface="Symbol"/>
                </a:rPr>
                <a:t>3</a:t>
              </a:r>
              <a:endParaRPr lang="en-US" sz="2000" baseline="-25000" dirty="0" smtClean="0">
                <a:solidFill>
                  <a:srgbClr val="0000FF"/>
                </a:solidFill>
                <a:latin typeface="Chalkboard"/>
              </a:endParaRPr>
            </a:p>
          </p:txBody>
        </p:sp>
      </p:grpSp>
      <p:sp>
        <p:nvSpPr>
          <p:cNvPr id="46" name="Text Box 7"/>
          <p:cNvSpPr txBox="1">
            <a:spLocks noChangeArrowheads="1"/>
          </p:cNvSpPr>
          <p:nvPr/>
        </p:nvSpPr>
        <p:spPr bwMode="auto">
          <a:xfrm>
            <a:off x="665873" y="1187460"/>
            <a:ext cx="593759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 smtClean="0">
                <a:latin typeface="Chalkboard"/>
                <a:sym typeface="Symbol"/>
              </a:rPr>
              <a:t>M</a:t>
            </a:r>
            <a:r>
              <a:rPr lang="en-US" baseline="-25000" dirty="0" smtClean="0">
                <a:latin typeface="Chalkboard"/>
                <a:sym typeface="Symbol"/>
              </a:rPr>
              <a:t>1</a:t>
            </a:r>
            <a:endParaRPr lang="en-US" baseline="-25000" dirty="0" smtClean="0">
              <a:solidFill>
                <a:srgbClr val="0000FF"/>
              </a:solidFill>
              <a:latin typeface="Chalkboard"/>
            </a:endParaRPr>
          </a:p>
        </p:txBody>
      </p:sp>
      <p:cxnSp>
        <p:nvCxnSpPr>
          <p:cNvPr id="47" name="Straight Arrow Connector 46"/>
          <p:cNvCxnSpPr/>
          <p:nvPr/>
        </p:nvCxnSpPr>
        <p:spPr>
          <a:xfrm>
            <a:off x="1050008" y="1355419"/>
            <a:ext cx="356464" cy="0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" name="Group 76"/>
          <p:cNvGrpSpPr/>
          <p:nvPr/>
        </p:nvGrpSpPr>
        <p:grpSpPr>
          <a:xfrm>
            <a:off x="755576" y="2492896"/>
            <a:ext cx="650896" cy="360040"/>
            <a:chOff x="422386" y="3041360"/>
            <a:chExt cx="1125277" cy="478994"/>
          </a:xfrm>
        </p:grpSpPr>
        <p:sp>
          <p:nvSpPr>
            <p:cNvPr id="71" name="Rectangle 70"/>
            <p:cNvSpPr/>
            <p:nvPr/>
          </p:nvSpPr>
          <p:spPr>
            <a:xfrm>
              <a:off x="422386" y="3068960"/>
              <a:ext cx="995907" cy="451394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>
                <a:latin typeface="Chalkboard"/>
              </a:endParaRPr>
            </a:p>
          </p:txBody>
        </p:sp>
        <p:sp>
          <p:nvSpPr>
            <p:cNvPr id="72" name="Text Box 7"/>
            <p:cNvSpPr txBox="1">
              <a:spLocks noChangeArrowheads="1"/>
            </p:cNvSpPr>
            <p:nvPr/>
          </p:nvSpPr>
          <p:spPr bwMode="auto">
            <a:xfrm>
              <a:off x="422386" y="3041360"/>
              <a:ext cx="1125277" cy="45040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600" dirty="0" smtClean="0">
                  <a:latin typeface="Chalkboard"/>
                  <a:sym typeface="Symbol"/>
                </a:rPr>
                <a:t>Gen</a:t>
              </a:r>
              <a:endParaRPr lang="en-US" sz="1600" baseline="-25000" dirty="0" smtClean="0">
                <a:solidFill>
                  <a:srgbClr val="0000FF"/>
                </a:solidFill>
                <a:latin typeface="Chalkboard"/>
              </a:endParaRPr>
            </a:p>
          </p:txBody>
        </p:sp>
      </p:grpSp>
      <p:grpSp>
        <p:nvGrpSpPr>
          <p:cNvPr id="4" name="Group 77"/>
          <p:cNvGrpSpPr/>
          <p:nvPr/>
        </p:nvGrpSpPr>
        <p:grpSpPr>
          <a:xfrm>
            <a:off x="989955" y="2116883"/>
            <a:ext cx="2749011" cy="324752"/>
            <a:chOff x="1187624" y="2492896"/>
            <a:chExt cx="4752528" cy="432048"/>
          </a:xfrm>
        </p:grpSpPr>
        <p:cxnSp>
          <p:nvCxnSpPr>
            <p:cNvPr id="66" name="Straight Connector 65"/>
            <p:cNvCxnSpPr/>
            <p:nvPr/>
          </p:nvCxnSpPr>
          <p:spPr>
            <a:xfrm>
              <a:off x="1187624" y="2492896"/>
              <a:ext cx="4752528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Arrow Connector 67"/>
            <p:cNvCxnSpPr/>
            <p:nvPr/>
          </p:nvCxnSpPr>
          <p:spPr>
            <a:xfrm>
              <a:off x="2555776" y="2492896"/>
              <a:ext cx="0" cy="288032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Arrow Connector 68"/>
            <p:cNvCxnSpPr/>
            <p:nvPr/>
          </p:nvCxnSpPr>
          <p:spPr>
            <a:xfrm>
              <a:off x="4211960" y="2492896"/>
              <a:ext cx="0" cy="288032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Arrow Connector 69"/>
            <p:cNvCxnSpPr/>
            <p:nvPr/>
          </p:nvCxnSpPr>
          <p:spPr>
            <a:xfrm>
              <a:off x="5940152" y="2492896"/>
              <a:ext cx="0" cy="288032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Arrow Connector 75"/>
            <p:cNvCxnSpPr/>
            <p:nvPr/>
          </p:nvCxnSpPr>
          <p:spPr>
            <a:xfrm flipV="1">
              <a:off x="1187624" y="2492896"/>
              <a:ext cx="0" cy="432048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1" name="Text Box 7"/>
          <p:cNvSpPr txBox="1">
            <a:spLocks noChangeArrowheads="1"/>
          </p:cNvSpPr>
          <p:nvPr/>
        </p:nvSpPr>
        <p:spPr bwMode="auto">
          <a:xfrm>
            <a:off x="971554" y="2116883"/>
            <a:ext cx="309963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 smtClean="0">
                <a:latin typeface="Chalkboard"/>
                <a:sym typeface="Symbol"/>
              </a:rPr>
              <a:t>k</a:t>
            </a:r>
            <a:endParaRPr lang="en-US" baseline="-25000" dirty="0" smtClean="0">
              <a:solidFill>
                <a:srgbClr val="0000FF"/>
              </a:solidFill>
              <a:latin typeface="Chalkboard"/>
            </a:endParaRPr>
          </a:p>
        </p:txBody>
      </p:sp>
      <p:pic>
        <p:nvPicPr>
          <p:cNvPr id="2050" name="Picture 2" descr="https://encrypted-tbn0.gstatic.com/images?q=tbn:ANd9GcQxHMoOydLUvL6F7c-Mbo5t85iqunS-YHMpPEE4HWBwac4Fq-lc8A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48303" y="2852936"/>
            <a:ext cx="333213" cy="433003"/>
          </a:xfrm>
          <a:prstGeom prst="rect">
            <a:avLst/>
          </a:prstGeom>
          <a:noFill/>
        </p:spPr>
      </p:pic>
      <p:grpSp>
        <p:nvGrpSpPr>
          <p:cNvPr id="5" name="Group 50"/>
          <p:cNvGrpSpPr/>
          <p:nvPr/>
        </p:nvGrpSpPr>
        <p:grpSpPr>
          <a:xfrm>
            <a:off x="1739685" y="2317450"/>
            <a:ext cx="596675" cy="524296"/>
            <a:chOff x="2483768" y="2759728"/>
            <a:chExt cx="1031540" cy="697520"/>
          </a:xfrm>
        </p:grpSpPr>
        <p:pic>
          <p:nvPicPr>
            <p:cNvPr id="54" name="Picture 2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2483768" y="2759728"/>
              <a:ext cx="720080" cy="6692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86" name="Text Box 7"/>
            <p:cNvSpPr txBox="1">
              <a:spLocks noChangeArrowheads="1"/>
            </p:cNvSpPr>
            <p:nvPr/>
          </p:nvSpPr>
          <p:spPr bwMode="auto">
            <a:xfrm>
              <a:off x="3131840" y="2924944"/>
              <a:ext cx="383468" cy="5323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dirty="0" smtClean="0">
                  <a:solidFill>
                    <a:srgbClr val="FF0000"/>
                  </a:solidFill>
                  <a:latin typeface="Chalkboard"/>
                  <a:sym typeface="Symbol"/>
                </a:rPr>
                <a:t>F</a:t>
              </a:r>
              <a:endParaRPr lang="en-US" sz="2000" baseline="-25000" dirty="0" smtClean="0">
                <a:solidFill>
                  <a:srgbClr val="FF0000"/>
                </a:solidFill>
                <a:latin typeface="Chalkboard"/>
              </a:endParaRPr>
            </a:p>
          </p:txBody>
        </p:sp>
      </p:grpSp>
      <p:sp>
        <p:nvSpPr>
          <p:cNvPr id="48" name="Text Box 7"/>
          <p:cNvSpPr txBox="1">
            <a:spLocks noChangeArrowheads="1"/>
          </p:cNvSpPr>
          <p:nvPr/>
        </p:nvSpPr>
        <p:spPr bwMode="auto">
          <a:xfrm>
            <a:off x="1757902" y="1688094"/>
            <a:ext cx="22181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 smtClean="0">
                <a:latin typeface="Chalkboard"/>
                <a:sym typeface="Symbol"/>
              </a:rPr>
              <a:t></a:t>
            </a:r>
            <a:endParaRPr lang="en-US" sz="2000" baseline="-25000" dirty="0" smtClean="0">
              <a:latin typeface="Chalkboard"/>
            </a:endParaRPr>
          </a:p>
        </p:txBody>
      </p:sp>
      <p:sp>
        <p:nvSpPr>
          <p:cNvPr id="49" name="Text Box 7"/>
          <p:cNvSpPr txBox="1">
            <a:spLocks noChangeArrowheads="1"/>
          </p:cNvSpPr>
          <p:nvPr/>
        </p:nvSpPr>
        <p:spPr bwMode="auto">
          <a:xfrm>
            <a:off x="2771800" y="1628800"/>
            <a:ext cx="22181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 smtClean="0">
                <a:latin typeface="Chalkboard"/>
                <a:sym typeface="Symbol"/>
              </a:rPr>
              <a:t></a:t>
            </a:r>
            <a:endParaRPr lang="en-US" sz="2000" baseline="-25000" dirty="0" smtClean="0">
              <a:latin typeface="Chalkboard"/>
            </a:endParaRPr>
          </a:p>
        </p:txBody>
      </p:sp>
      <p:sp>
        <p:nvSpPr>
          <p:cNvPr id="50" name="Text Box 7"/>
          <p:cNvSpPr txBox="1">
            <a:spLocks noChangeArrowheads="1"/>
          </p:cNvSpPr>
          <p:nvPr/>
        </p:nvSpPr>
        <p:spPr bwMode="auto">
          <a:xfrm>
            <a:off x="3779912" y="1700808"/>
            <a:ext cx="22181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 smtClean="0">
                <a:latin typeface="Chalkboard"/>
                <a:sym typeface="Symbol"/>
              </a:rPr>
              <a:t></a:t>
            </a:r>
            <a:endParaRPr lang="en-US" sz="2000" baseline="-25000" dirty="0" smtClean="0">
              <a:latin typeface="Chalkboard"/>
            </a:endParaRPr>
          </a:p>
        </p:txBody>
      </p:sp>
      <p:grpSp>
        <p:nvGrpSpPr>
          <p:cNvPr id="6" name="Group 51"/>
          <p:cNvGrpSpPr/>
          <p:nvPr/>
        </p:nvGrpSpPr>
        <p:grpSpPr>
          <a:xfrm>
            <a:off x="2684123" y="2317450"/>
            <a:ext cx="596675" cy="524296"/>
            <a:chOff x="2483768" y="2759728"/>
            <a:chExt cx="1031540" cy="697520"/>
          </a:xfrm>
        </p:grpSpPr>
        <p:pic>
          <p:nvPicPr>
            <p:cNvPr id="53" name="Picture 2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2483768" y="2759728"/>
              <a:ext cx="720080" cy="6692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55" name="Text Box 7"/>
            <p:cNvSpPr txBox="1">
              <a:spLocks noChangeArrowheads="1"/>
            </p:cNvSpPr>
            <p:nvPr/>
          </p:nvSpPr>
          <p:spPr bwMode="auto">
            <a:xfrm>
              <a:off x="3131840" y="2924944"/>
              <a:ext cx="383468" cy="5323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dirty="0" smtClean="0">
                  <a:solidFill>
                    <a:srgbClr val="FF0000"/>
                  </a:solidFill>
                  <a:latin typeface="Chalkboard"/>
                  <a:sym typeface="Symbol"/>
                </a:rPr>
                <a:t>F</a:t>
              </a:r>
              <a:endParaRPr lang="en-US" sz="2000" baseline="-25000" dirty="0" smtClean="0">
                <a:solidFill>
                  <a:srgbClr val="FF0000"/>
                </a:solidFill>
                <a:latin typeface="Chalkboard"/>
              </a:endParaRPr>
            </a:p>
          </p:txBody>
        </p:sp>
      </p:grpSp>
      <p:grpSp>
        <p:nvGrpSpPr>
          <p:cNvPr id="7" name="Group 57"/>
          <p:cNvGrpSpPr/>
          <p:nvPr/>
        </p:nvGrpSpPr>
        <p:grpSpPr>
          <a:xfrm>
            <a:off x="3683763" y="2317450"/>
            <a:ext cx="596675" cy="524296"/>
            <a:chOff x="2483768" y="2759728"/>
            <a:chExt cx="1031540" cy="697520"/>
          </a:xfrm>
        </p:grpSpPr>
        <p:pic>
          <p:nvPicPr>
            <p:cNvPr id="59" name="Picture 2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2483768" y="2759728"/>
              <a:ext cx="720080" cy="6692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60" name="Text Box 7"/>
            <p:cNvSpPr txBox="1">
              <a:spLocks noChangeArrowheads="1"/>
            </p:cNvSpPr>
            <p:nvPr/>
          </p:nvSpPr>
          <p:spPr bwMode="auto">
            <a:xfrm>
              <a:off x="3131840" y="2924944"/>
              <a:ext cx="383468" cy="5323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dirty="0" smtClean="0">
                  <a:solidFill>
                    <a:srgbClr val="FF0000"/>
                  </a:solidFill>
                  <a:latin typeface="Chalkboard"/>
                  <a:sym typeface="Symbol"/>
                </a:rPr>
                <a:t>F</a:t>
              </a:r>
              <a:endParaRPr lang="en-US" sz="2000" baseline="-25000" dirty="0" smtClean="0">
                <a:solidFill>
                  <a:srgbClr val="FF0000"/>
                </a:solidFill>
                <a:latin typeface="Chalkboard"/>
              </a:endParaRPr>
            </a:p>
          </p:txBody>
        </p:sp>
      </p:grpSp>
      <p:sp>
        <p:nvSpPr>
          <p:cNvPr id="65" name="Text Box 7"/>
          <p:cNvSpPr txBox="1">
            <a:spLocks noChangeArrowheads="1"/>
          </p:cNvSpPr>
          <p:nvPr/>
        </p:nvSpPr>
        <p:spPr bwMode="auto">
          <a:xfrm>
            <a:off x="251520" y="1763524"/>
            <a:ext cx="537282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 smtClean="0">
                <a:latin typeface="Chalkboard"/>
                <a:sym typeface="Symbol"/>
              </a:rPr>
              <a:t>IV</a:t>
            </a:r>
            <a:r>
              <a:rPr lang="en-US" baseline="-25000" dirty="0" smtClean="0">
                <a:latin typeface="Chalkboard"/>
                <a:sym typeface="Symbol"/>
              </a:rPr>
              <a:t>1</a:t>
            </a:r>
            <a:endParaRPr lang="en-US" baseline="-25000" dirty="0" smtClean="0">
              <a:solidFill>
                <a:srgbClr val="0000FF"/>
              </a:solidFill>
              <a:latin typeface="Chalkboard"/>
            </a:endParaRPr>
          </a:p>
        </p:txBody>
      </p:sp>
      <p:cxnSp>
        <p:nvCxnSpPr>
          <p:cNvPr id="67" name="Straight Arrow Connector 66"/>
          <p:cNvCxnSpPr/>
          <p:nvPr/>
        </p:nvCxnSpPr>
        <p:spPr>
          <a:xfrm>
            <a:off x="770401" y="1844824"/>
            <a:ext cx="1065295" cy="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Straight Arrow Connector 73"/>
          <p:cNvCxnSpPr/>
          <p:nvPr/>
        </p:nvCxnSpPr>
        <p:spPr>
          <a:xfrm>
            <a:off x="531786" y="2171008"/>
            <a:ext cx="7766" cy="897952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" name="Text Box 7"/>
          <p:cNvSpPr txBox="1">
            <a:spLocks noChangeArrowheads="1"/>
          </p:cNvSpPr>
          <p:nvPr/>
        </p:nvSpPr>
        <p:spPr bwMode="auto">
          <a:xfrm>
            <a:off x="1736156" y="3172906"/>
            <a:ext cx="675604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 smtClean="0">
                <a:latin typeface="Chalkboard"/>
                <a:sym typeface="Symbol"/>
              </a:rPr>
              <a:t>c</a:t>
            </a:r>
            <a:r>
              <a:rPr lang="en-US" sz="2000" baseline="-25000" dirty="0" smtClean="0">
                <a:latin typeface="Chalkboard"/>
                <a:sym typeface="Symbol"/>
              </a:rPr>
              <a:t>1</a:t>
            </a:r>
            <a:endParaRPr lang="en-US" sz="2000" baseline="-25000" dirty="0" smtClean="0">
              <a:solidFill>
                <a:srgbClr val="0000FF"/>
              </a:solidFill>
              <a:latin typeface="Chalkboard"/>
            </a:endParaRPr>
          </a:p>
        </p:txBody>
      </p:sp>
      <p:sp>
        <p:nvSpPr>
          <p:cNvPr id="80" name="Text Box 7"/>
          <p:cNvSpPr txBox="1">
            <a:spLocks noChangeArrowheads="1"/>
          </p:cNvSpPr>
          <p:nvPr/>
        </p:nvSpPr>
        <p:spPr bwMode="auto">
          <a:xfrm>
            <a:off x="334823" y="3140968"/>
            <a:ext cx="564769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 smtClean="0">
                <a:latin typeface="Chalkboard"/>
                <a:sym typeface="Symbol"/>
              </a:rPr>
              <a:t>c</a:t>
            </a:r>
            <a:r>
              <a:rPr lang="en-US" sz="2000" baseline="-25000" dirty="0" smtClean="0">
                <a:latin typeface="Chalkboard"/>
                <a:sym typeface="Symbol"/>
              </a:rPr>
              <a:t>0</a:t>
            </a:r>
            <a:r>
              <a:rPr lang="en-US" sz="2000" dirty="0" smtClean="0">
                <a:latin typeface="Chalkboard"/>
                <a:sym typeface="Symbol"/>
              </a:rPr>
              <a:t> </a:t>
            </a:r>
            <a:endParaRPr lang="en-US" sz="2000" baseline="-25000" dirty="0" smtClean="0">
              <a:solidFill>
                <a:srgbClr val="0000FF"/>
              </a:solidFill>
              <a:latin typeface="Chalkboard"/>
            </a:endParaRPr>
          </a:p>
        </p:txBody>
      </p:sp>
      <p:cxnSp>
        <p:nvCxnSpPr>
          <p:cNvPr id="96" name="Straight Arrow Connector 95"/>
          <p:cNvCxnSpPr/>
          <p:nvPr/>
        </p:nvCxnSpPr>
        <p:spPr>
          <a:xfrm>
            <a:off x="1947944" y="2820513"/>
            <a:ext cx="0" cy="378878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108"/>
          <p:cNvGrpSpPr/>
          <p:nvPr/>
        </p:nvGrpSpPr>
        <p:grpSpPr>
          <a:xfrm>
            <a:off x="1947944" y="1844824"/>
            <a:ext cx="957989" cy="1192191"/>
            <a:chOff x="2843808" y="2130951"/>
            <a:chExt cx="1656184" cy="1586083"/>
          </a:xfrm>
        </p:grpSpPr>
        <p:cxnSp>
          <p:nvCxnSpPr>
            <p:cNvPr id="99" name="Straight Arrow Connector 98"/>
            <p:cNvCxnSpPr/>
            <p:nvPr/>
          </p:nvCxnSpPr>
          <p:spPr>
            <a:xfrm>
              <a:off x="2843808" y="3717032"/>
              <a:ext cx="936104" cy="0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2" name="Straight Arrow Connector 101"/>
            <p:cNvCxnSpPr/>
            <p:nvPr/>
          </p:nvCxnSpPr>
          <p:spPr>
            <a:xfrm>
              <a:off x="3770148" y="2130952"/>
              <a:ext cx="9764" cy="1586082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4" name="Straight Arrow Connector 103"/>
            <p:cNvCxnSpPr/>
            <p:nvPr/>
          </p:nvCxnSpPr>
          <p:spPr>
            <a:xfrm>
              <a:off x="3779912" y="2130951"/>
              <a:ext cx="720080" cy="0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12" name="Text Box 7"/>
          <p:cNvSpPr txBox="1">
            <a:spLocks noChangeArrowheads="1"/>
          </p:cNvSpPr>
          <p:nvPr/>
        </p:nvSpPr>
        <p:spPr bwMode="auto">
          <a:xfrm>
            <a:off x="2710289" y="3199390"/>
            <a:ext cx="493559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 smtClean="0">
                <a:latin typeface="Chalkboard"/>
                <a:sym typeface="Symbol"/>
              </a:rPr>
              <a:t>c</a:t>
            </a:r>
            <a:r>
              <a:rPr lang="en-US" baseline="-25000" dirty="0" smtClean="0">
                <a:latin typeface="Chalkboard"/>
                <a:sym typeface="Symbol"/>
              </a:rPr>
              <a:t>2</a:t>
            </a:r>
            <a:endParaRPr lang="en-US" baseline="-25000" dirty="0" smtClean="0">
              <a:solidFill>
                <a:srgbClr val="0000FF"/>
              </a:solidFill>
              <a:latin typeface="Chalkboard"/>
            </a:endParaRPr>
          </a:p>
        </p:txBody>
      </p:sp>
      <p:cxnSp>
        <p:nvCxnSpPr>
          <p:cNvPr id="113" name="Straight Arrow Connector 112"/>
          <p:cNvCxnSpPr/>
          <p:nvPr/>
        </p:nvCxnSpPr>
        <p:spPr>
          <a:xfrm>
            <a:off x="2905933" y="2820513"/>
            <a:ext cx="0" cy="378878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9" name="Straight Arrow Connector 118"/>
          <p:cNvCxnSpPr/>
          <p:nvPr/>
        </p:nvCxnSpPr>
        <p:spPr>
          <a:xfrm>
            <a:off x="3947225" y="2008632"/>
            <a:ext cx="0" cy="324752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0" name="Text Box 7"/>
          <p:cNvSpPr txBox="1">
            <a:spLocks noChangeArrowheads="1"/>
          </p:cNvSpPr>
          <p:nvPr/>
        </p:nvSpPr>
        <p:spPr bwMode="auto">
          <a:xfrm>
            <a:off x="3709930" y="3199390"/>
            <a:ext cx="430022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 smtClean="0">
                <a:latin typeface="Chalkboard"/>
                <a:sym typeface="Symbol"/>
              </a:rPr>
              <a:t>c</a:t>
            </a:r>
            <a:r>
              <a:rPr lang="en-US" baseline="-25000" dirty="0" smtClean="0">
                <a:latin typeface="Chalkboard"/>
                <a:sym typeface="Symbol"/>
              </a:rPr>
              <a:t>3</a:t>
            </a:r>
            <a:r>
              <a:rPr lang="en-US" dirty="0" smtClean="0">
                <a:latin typeface="Chalkboard"/>
                <a:sym typeface="Symbol"/>
              </a:rPr>
              <a:t> </a:t>
            </a:r>
            <a:endParaRPr lang="en-US" baseline="-25000" dirty="0" smtClean="0">
              <a:solidFill>
                <a:srgbClr val="0000FF"/>
              </a:solidFill>
              <a:latin typeface="Chalkboard"/>
            </a:endParaRPr>
          </a:p>
        </p:txBody>
      </p:sp>
      <p:cxnSp>
        <p:nvCxnSpPr>
          <p:cNvPr id="121" name="Straight Arrow Connector 120"/>
          <p:cNvCxnSpPr/>
          <p:nvPr/>
        </p:nvCxnSpPr>
        <p:spPr>
          <a:xfrm>
            <a:off x="3905573" y="2820513"/>
            <a:ext cx="0" cy="378878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5" name="Picture 2" descr="https://encrypted-tbn0.gstatic.com/images?q=tbn:ANd9GcQxHMoOydLUvL6F7c-Mbo5t85iqunS-YHMpPEE4HWBwac4Fq-lc8A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7504" y="1195797"/>
            <a:ext cx="333213" cy="433003"/>
          </a:xfrm>
          <a:prstGeom prst="rect">
            <a:avLst/>
          </a:prstGeom>
          <a:noFill/>
        </p:spPr>
      </p:pic>
      <p:sp>
        <p:nvSpPr>
          <p:cNvPr id="64" name="Rectangle 2"/>
          <p:cNvSpPr txBox="1">
            <a:spLocks noChangeArrowheads="1"/>
          </p:cNvSpPr>
          <p:nvPr/>
        </p:nvSpPr>
        <p:spPr>
          <a:xfrm>
            <a:off x="-36512" y="44624"/>
            <a:ext cx="9865096" cy="576064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r>
              <a:rPr lang="en-US" sz="3300" kern="0" dirty="0" smtClean="0">
                <a:solidFill>
                  <a:srgbClr val="009900"/>
                </a:solidFill>
                <a:latin typeface="Chalkboard"/>
                <a:ea typeface="+mj-ea"/>
                <a:cs typeface="+mj-cs"/>
              </a:rPr>
              <a:t>IV misuse in CBC Mode</a:t>
            </a:r>
            <a:endParaRPr lang="en-US" sz="3300" kern="0" dirty="0">
              <a:solidFill>
                <a:srgbClr val="009900"/>
              </a:solidFill>
              <a:latin typeface="Chalkboard"/>
              <a:ea typeface="+mj-ea"/>
              <a:cs typeface="+mj-cs"/>
            </a:endParaRPr>
          </a:p>
        </p:txBody>
      </p:sp>
      <p:cxnSp>
        <p:nvCxnSpPr>
          <p:cNvPr id="90" name="Straight Arrow Connector 89"/>
          <p:cNvCxnSpPr/>
          <p:nvPr/>
        </p:nvCxnSpPr>
        <p:spPr>
          <a:xfrm>
            <a:off x="1979712" y="1484784"/>
            <a:ext cx="0" cy="288032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Straight Arrow Connector 92"/>
          <p:cNvCxnSpPr/>
          <p:nvPr/>
        </p:nvCxnSpPr>
        <p:spPr>
          <a:xfrm>
            <a:off x="1979712" y="1988840"/>
            <a:ext cx="0" cy="288032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1" name="Straight Arrow Connector 100"/>
          <p:cNvCxnSpPr/>
          <p:nvPr/>
        </p:nvCxnSpPr>
        <p:spPr>
          <a:xfrm>
            <a:off x="2987824" y="1484784"/>
            <a:ext cx="0" cy="288032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" name="Straight Arrow Connector 102"/>
          <p:cNvCxnSpPr/>
          <p:nvPr/>
        </p:nvCxnSpPr>
        <p:spPr>
          <a:xfrm>
            <a:off x="3923928" y="1484784"/>
            <a:ext cx="0" cy="288032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Straight Arrow Connector 106"/>
          <p:cNvCxnSpPr/>
          <p:nvPr/>
        </p:nvCxnSpPr>
        <p:spPr>
          <a:xfrm>
            <a:off x="2987824" y="1916832"/>
            <a:ext cx="0" cy="432048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09" name="Group 108"/>
          <p:cNvGrpSpPr/>
          <p:nvPr/>
        </p:nvGrpSpPr>
        <p:grpSpPr>
          <a:xfrm>
            <a:off x="2915816" y="1844824"/>
            <a:ext cx="957989" cy="1192191"/>
            <a:chOff x="2843808" y="2130951"/>
            <a:chExt cx="1656184" cy="1586083"/>
          </a:xfrm>
        </p:grpSpPr>
        <p:cxnSp>
          <p:nvCxnSpPr>
            <p:cNvPr id="111" name="Straight Arrow Connector 110"/>
            <p:cNvCxnSpPr/>
            <p:nvPr/>
          </p:nvCxnSpPr>
          <p:spPr>
            <a:xfrm>
              <a:off x="2843808" y="3717032"/>
              <a:ext cx="936104" cy="0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4" name="Straight Arrow Connector 113"/>
            <p:cNvCxnSpPr/>
            <p:nvPr/>
          </p:nvCxnSpPr>
          <p:spPr>
            <a:xfrm>
              <a:off x="3770148" y="2130952"/>
              <a:ext cx="9764" cy="1586082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2" name="Straight Arrow Connector 121"/>
            <p:cNvCxnSpPr/>
            <p:nvPr/>
          </p:nvCxnSpPr>
          <p:spPr>
            <a:xfrm>
              <a:off x="3779912" y="2130951"/>
              <a:ext cx="720080" cy="0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24" name="Group 44"/>
          <p:cNvGrpSpPr/>
          <p:nvPr/>
        </p:nvGrpSpPr>
        <p:grpSpPr>
          <a:xfrm>
            <a:off x="6098287" y="1124741"/>
            <a:ext cx="2938209" cy="400113"/>
            <a:chOff x="1979712" y="1677018"/>
            <a:chExt cx="5079616" cy="532309"/>
          </a:xfrm>
        </p:grpSpPr>
        <p:sp>
          <p:nvSpPr>
            <p:cNvPr id="126" name="Rectangle 125"/>
            <p:cNvSpPr/>
            <p:nvPr/>
          </p:nvSpPr>
          <p:spPr>
            <a:xfrm>
              <a:off x="1979712" y="1772816"/>
              <a:ext cx="5040560" cy="432048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FF0000"/>
                </a:solidFill>
                <a:latin typeface="Chalkboard"/>
              </a:endParaRPr>
            </a:p>
          </p:txBody>
        </p:sp>
        <p:cxnSp>
          <p:nvCxnSpPr>
            <p:cNvPr id="127" name="Straight Connector 126"/>
            <p:cNvCxnSpPr/>
            <p:nvPr/>
          </p:nvCxnSpPr>
          <p:spPr>
            <a:xfrm>
              <a:off x="3635896" y="1772816"/>
              <a:ext cx="0" cy="432048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8" name="Straight Connector 127"/>
            <p:cNvCxnSpPr/>
            <p:nvPr/>
          </p:nvCxnSpPr>
          <p:spPr>
            <a:xfrm>
              <a:off x="5220072" y="1772816"/>
              <a:ext cx="0" cy="432048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9" name="Text Box 7"/>
            <p:cNvSpPr txBox="1">
              <a:spLocks noChangeArrowheads="1"/>
            </p:cNvSpPr>
            <p:nvPr/>
          </p:nvSpPr>
          <p:spPr bwMode="auto">
            <a:xfrm>
              <a:off x="2471483" y="1677018"/>
              <a:ext cx="853192" cy="5323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dirty="0" smtClean="0">
                  <a:latin typeface="Chalkboard"/>
                  <a:sym typeface="Symbol"/>
                </a:rPr>
                <a:t>m</a:t>
              </a:r>
              <a:r>
                <a:rPr lang="en-US" sz="2000" baseline="-25000" dirty="0" smtClean="0">
                  <a:latin typeface="Chalkboard"/>
                  <a:sym typeface="Symbol"/>
                </a:rPr>
                <a:t>4</a:t>
              </a:r>
              <a:endParaRPr lang="en-US" sz="2000" baseline="-25000" dirty="0" smtClean="0">
                <a:solidFill>
                  <a:srgbClr val="0000FF"/>
                </a:solidFill>
                <a:latin typeface="Chalkboard"/>
              </a:endParaRPr>
            </a:p>
          </p:txBody>
        </p:sp>
        <p:sp>
          <p:nvSpPr>
            <p:cNvPr id="130" name="Text Box 7"/>
            <p:cNvSpPr txBox="1">
              <a:spLocks noChangeArrowheads="1"/>
            </p:cNvSpPr>
            <p:nvPr/>
          </p:nvSpPr>
          <p:spPr bwMode="auto">
            <a:xfrm>
              <a:off x="4127668" y="1677022"/>
              <a:ext cx="1064334" cy="53230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dirty="0" smtClean="0">
                  <a:latin typeface="Chalkboard"/>
                  <a:sym typeface="Symbol"/>
                </a:rPr>
                <a:t>m</a:t>
              </a:r>
              <a:r>
                <a:rPr lang="en-US" sz="2000" baseline="-25000" dirty="0" smtClean="0">
                  <a:latin typeface="Chalkboard"/>
                  <a:sym typeface="Symbol"/>
                </a:rPr>
                <a:t>5</a:t>
              </a:r>
              <a:endParaRPr lang="en-US" sz="2000" baseline="-25000" dirty="0" smtClean="0">
                <a:solidFill>
                  <a:srgbClr val="0000FF"/>
                </a:solidFill>
                <a:latin typeface="Chalkboard"/>
              </a:endParaRPr>
            </a:p>
          </p:txBody>
        </p:sp>
        <p:sp>
          <p:nvSpPr>
            <p:cNvPr id="131" name="Text Box 7"/>
            <p:cNvSpPr txBox="1">
              <a:spLocks noChangeArrowheads="1"/>
            </p:cNvSpPr>
            <p:nvPr/>
          </p:nvSpPr>
          <p:spPr bwMode="auto">
            <a:xfrm>
              <a:off x="5868144" y="1677022"/>
              <a:ext cx="1191184" cy="53230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dirty="0" smtClean="0">
                  <a:latin typeface="Chalkboard"/>
                  <a:sym typeface="Symbol"/>
                </a:rPr>
                <a:t>m</a:t>
              </a:r>
              <a:r>
                <a:rPr lang="en-US" sz="2000" baseline="-25000" dirty="0" smtClean="0">
                  <a:latin typeface="Chalkboard"/>
                  <a:sym typeface="Symbol"/>
                </a:rPr>
                <a:t>6</a:t>
              </a:r>
              <a:endParaRPr lang="en-US" sz="2000" baseline="-25000" dirty="0" smtClean="0">
                <a:solidFill>
                  <a:srgbClr val="0000FF"/>
                </a:solidFill>
                <a:latin typeface="Chalkboard"/>
              </a:endParaRPr>
            </a:p>
          </p:txBody>
        </p:sp>
      </p:grpSp>
      <p:sp>
        <p:nvSpPr>
          <p:cNvPr id="132" name="Text Box 7"/>
          <p:cNvSpPr txBox="1">
            <a:spLocks noChangeArrowheads="1"/>
          </p:cNvSpPr>
          <p:nvPr/>
        </p:nvSpPr>
        <p:spPr bwMode="auto">
          <a:xfrm>
            <a:off x="5274385" y="1187460"/>
            <a:ext cx="593759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 smtClean="0">
                <a:latin typeface="Chalkboard"/>
                <a:sym typeface="Symbol"/>
              </a:rPr>
              <a:t>M</a:t>
            </a:r>
            <a:r>
              <a:rPr lang="en-US" baseline="-25000" dirty="0" smtClean="0">
                <a:latin typeface="Chalkboard"/>
                <a:sym typeface="Symbol"/>
              </a:rPr>
              <a:t>2</a:t>
            </a:r>
            <a:endParaRPr lang="en-US" baseline="-25000" dirty="0" smtClean="0">
              <a:solidFill>
                <a:srgbClr val="0000FF"/>
              </a:solidFill>
              <a:latin typeface="Chalkboard"/>
            </a:endParaRPr>
          </a:p>
        </p:txBody>
      </p:sp>
      <p:cxnSp>
        <p:nvCxnSpPr>
          <p:cNvPr id="133" name="Straight Arrow Connector 132"/>
          <p:cNvCxnSpPr/>
          <p:nvPr/>
        </p:nvCxnSpPr>
        <p:spPr>
          <a:xfrm>
            <a:off x="5658520" y="1355419"/>
            <a:ext cx="356464" cy="0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7" name="Text Box 7"/>
          <p:cNvSpPr txBox="1">
            <a:spLocks noChangeArrowheads="1"/>
          </p:cNvSpPr>
          <p:nvPr/>
        </p:nvSpPr>
        <p:spPr bwMode="auto">
          <a:xfrm>
            <a:off x="4860032" y="1763524"/>
            <a:ext cx="72008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 smtClean="0">
                <a:latin typeface="Chalkboard"/>
                <a:sym typeface="Symbol"/>
              </a:rPr>
              <a:t>IV</a:t>
            </a:r>
            <a:r>
              <a:rPr lang="en-US" baseline="-25000" dirty="0" smtClean="0">
                <a:latin typeface="Chalkboard"/>
                <a:sym typeface="Symbol"/>
              </a:rPr>
              <a:t>2</a:t>
            </a:r>
            <a:endParaRPr lang="en-US" baseline="-25000" dirty="0" smtClean="0">
              <a:solidFill>
                <a:srgbClr val="0000FF"/>
              </a:solidFill>
              <a:latin typeface="Chalkboard"/>
            </a:endParaRPr>
          </a:p>
        </p:txBody>
      </p:sp>
      <p:pic>
        <p:nvPicPr>
          <p:cNvPr id="172" name="Picture 2" descr="https://encrypted-tbn0.gstatic.com/images?q=tbn:ANd9GcQxHMoOydLUvL6F7c-Mbo5t85iqunS-YHMpPEE4HWBwac4Fq-lc8A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16016" y="1195797"/>
            <a:ext cx="333213" cy="433003"/>
          </a:xfrm>
          <a:prstGeom prst="rect">
            <a:avLst/>
          </a:prstGeom>
          <a:noFill/>
        </p:spPr>
      </p:pic>
      <p:grpSp>
        <p:nvGrpSpPr>
          <p:cNvPr id="186" name="Group 185"/>
          <p:cNvGrpSpPr/>
          <p:nvPr/>
        </p:nvGrpSpPr>
        <p:grpSpPr>
          <a:xfrm>
            <a:off x="4943335" y="1484784"/>
            <a:ext cx="3930790" cy="2088232"/>
            <a:chOff x="4943335" y="1484784"/>
            <a:chExt cx="3930790" cy="2088232"/>
          </a:xfrm>
        </p:grpSpPr>
        <p:cxnSp>
          <p:nvCxnSpPr>
            <p:cNvPr id="159" name="Straight Arrow Connector 158"/>
            <p:cNvCxnSpPr/>
            <p:nvPr/>
          </p:nvCxnSpPr>
          <p:spPr>
            <a:xfrm>
              <a:off x="5140298" y="2171008"/>
              <a:ext cx="7766" cy="897952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1" name="Text Box 7"/>
            <p:cNvSpPr txBox="1">
              <a:spLocks noChangeArrowheads="1"/>
            </p:cNvSpPr>
            <p:nvPr/>
          </p:nvSpPr>
          <p:spPr bwMode="auto">
            <a:xfrm>
              <a:off x="4943335" y="3140968"/>
              <a:ext cx="564769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dirty="0" smtClean="0">
                  <a:latin typeface="Chalkboard"/>
                  <a:sym typeface="Symbol"/>
                </a:rPr>
                <a:t>c</a:t>
              </a:r>
              <a:r>
                <a:rPr lang="en-US" sz="2000" baseline="-25000" dirty="0" smtClean="0">
                  <a:latin typeface="Chalkboard"/>
                  <a:sym typeface="Symbol"/>
                </a:rPr>
                <a:t>4</a:t>
              </a:r>
              <a:r>
                <a:rPr lang="en-US" sz="2000" dirty="0" smtClean="0">
                  <a:latin typeface="Chalkboard"/>
                  <a:sym typeface="Symbol"/>
                </a:rPr>
                <a:t> </a:t>
              </a:r>
              <a:endParaRPr lang="en-US" sz="2000" baseline="-25000" dirty="0" smtClean="0">
                <a:solidFill>
                  <a:srgbClr val="0000FF"/>
                </a:solidFill>
                <a:latin typeface="Chalkboard"/>
              </a:endParaRPr>
            </a:p>
          </p:txBody>
        </p:sp>
        <p:grpSp>
          <p:nvGrpSpPr>
            <p:cNvPr id="185" name="Group 184"/>
            <p:cNvGrpSpPr/>
            <p:nvPr/>
          </p:nvGrpSpPr>
          <p:grpSpPr>
            <a:xfrm>
              <a:off x="5364088" y="1484784"/>
              <a:ext cx="3510037" cy="2088232"/>
              <a:chOff x="5364088" y="1484784"/>
              <a:chExt cx="3510037" cy="2088232"/>
            </a:xfrm>
          </p:grpSpPr>
          <p:cxnSp>
            <p:nvCxnSpPr>
              <p:cNvPr id="173" name="Straight Arrow Connector 172"/>
              <p:cNvCxnSpPr/>
              <p:nvPr/>
            </p:nvCxnSpPr>
            <p:spPr>
              <a:xfrm>
                <a:off x="6588224" y="1484784"/>
                <a:ext cx="0" cy="288032"/>
              </a:xfrm>
              <a:prstGeom prst="straightConnector1">
                <a:avLst/>
              </a:prstGeom>
              <a:ln w="19050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5" name="Straight Arrow Connector 174"/>
              <p:cNvCxnSpPr/>
              <p:nvPr/>
            </p:nvCxnSpPr>
            <p:spPr>
              <a:xfrm>
                <a:off x="7596336" y="1484784"/>
                <a:ext cx="0" cy="288032"/>
              </a:xfrm>
              <a:prstGeom prst="straightConnector1">
                <a:avLst/>
              </a:prstGeom>
              <a:ln w="19050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6" name="Straight Arrow Connector 175"/>
              <p:cNvCxnSpPr/>
              <p:nvPr/>
            </p:nvCxnSpPr>
            <p:spPr>
              <a:xfrm>
                <a:off x="8532440" y="1484784"/>
                <a:ext cx="0" cy="288032"/>
              </a:xfrm>
              <a:prstGeom prst="straightConnector1">
                <a:avLst/>
              </a:prstGeom>
              <a:ln w="19050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84" name="Group 183"/>
              <p:cNvGrpSpPr/>
              <p:nvPr/>
            </p:nvGrpSpPr>
            <p:grpSpPr>
              <a:xfrm>
                <a:off x="5364088" y="1628800"/>
                <a:ext cx="3510037" cy="1944216"/>
                <a:chOff x="5378913" y="1628800"/>
                <a:chExt cx="3510037" cy="1944216"/>
              </a:xfrm>
            </p:grpSpPr>
            <p:grpSp>
              <p:nvGrpSpPr>
                <p:cNvPr id="137" name="Group 77"/>
                <p:cNvGrpSpPr/>
                <p:nvPr/>
              </p:nvGrpSpPr>
              <p:grpSpPr>
                <a:xfrm>
                  <a:off x="5598467" y="2116880"/>
                  <a:ext cx="2749011" cy="216501"/>
                  <a:chOff x="1187624" y="2492896"/>
                  <a:chExt cx="4752528" cy="288032"/>
                </a:xfrm>
              </p:grpSpPr>
              <p:cxnSp>
                <p:nvCxnSpPr>
                  <p:cNvPr id="138" name="Straight Connector 137"/>
                  <p:cNvCxnSpPr/>
                  <p:nvPr/>
                </p:nvCxnSpPr>
                <p:spPr>
                  <a:xfrm>
                    <a:off x="1187624" y="2492896"/>
                    <a:ext cx="4752528" cy="0"/>
                  </a:xfrm>
                  <a:prstGeom prst="line">
                    <a:avLst/>
                  </a:prstGeom>
                  <a:ln w="1905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39" name="Straight Arrow Connector 138"/>
                  <p:cNvCxnSpPr/>
                  <p:nvPr/>
                </p:nvCxnSpPr>
                <p:spPr>
                  <a:xfrm>
                    <a:off x="2555776" y="2492896"/>
                    <a:ext cx="0" cy="288032"/>
                  </a:xfrm>
                  <a:prstGeom prst="straightConnector1">
                    <a:avLst/>
                  </a:prstGeom>
                  <a:ln w="19050">
                    <a:solidFill>
                      <a:schemeClr val="tx1"/>
                    </a:solidFill>
                    <a:tailEnd type="arrow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40" name="Straight Arrow Connector 139"/>
                  <p:cNvCxnSpPr/>
                  <p:nvPr/>
                </p:nvCxnSpPr>
                <p:spPr>
                  <a:xfrm>
                    <a:off x="4211960" y="2492896"/>
                    <a:ext cx="0" cy="288032"/>
                  </a:xfrm>
                  <a:prstGeom prst="straightConnector1">
                    <a:avLst/>
                  </a:prstGeom>
                  <a:ln w="19050">
                    <a:solidFill>
                      <a:schemeClr val="tx1"/>
                    </a:solidFill>
                    <a:tailEnd type="arrow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41" name="Straight Arrow Connector 140"/>
                  <p:cNvCxnSpPr/>
                  <p:nvPr/>
                </p:nvCxnSpPr>
                <p:spPr>
                  <a:xfrm>
                    <a:off x="5940152" y="2492896"/>
                    <a:ext cx="0" cy="288032"/>
                  </a:xfrm>
                  <a:prstGeom prst="straightConnector1">
                    <a:avLst/>
                  </a:prstGeom>
                  <a:ln w="19050">
                    <a:solidFill>
                      <a:schemeClr val="tx1"/>
                    </a:solidFill>
                    <a:tailEnd type="arrow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sp>
              <p:nvSpPr>
                <p:cNvPr id="143" name="Text Box 7"/>
                <p:cNvSpPr txBox="1">
                  <a:spLocks noChangeArrowheads="1"/>
                </p:cNvSpPr>
                <p:nvPr/>
              </p:nvSpPr>
              <p:spPr bwMode="auto">
                <a:xfrm>
                  <a:off x="5580066" y="2132856"/>
                  <a:ext cx="309963" cy="36933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square">
                  <a:spAutoFit/>
                </a:bodyPr>
                <a:lstStyle/>
                <a:p>
                  <a:pPr>
                    <a:spcBef>
                      <a:spcPct val="50000"/>
                    </a:spcBef>
                  </a:pPr>
                  <a:r>
                    <a:rPr lang="en-US" dirty="0" smtClean="0">
                      <a:latin typeface="Chalkboard"/>
                      <a:sym typeface="Symbol"/>
                    </a:rPr>
                    <a:t>k</a:t>
                  </a:r>
                  <a:endParaRPr lang="en-US" baseline="-25000" dirty="0" smtClean="0">
                    <a:solidFill>
                      <a:srgbClr val="0000FF"/>
                    </a:solidFill>
                    <a:latin typeface="Chalkboard"/>
                  </a:endParaRPr>
                </a:p>
              </p:txBody>
            </p:sp>
            <p:grpSp>
              <p:nvGrpSpPr>
                <p:cNvPr id="145" name="Group 50"/>
                <p:cNvGrpSpPr/>
                <p:nvPr/>
              </p:nvGrpSpPr>
              <p:grpSpPr>
                <a:xfrm>
                  <a:off x="6348197" y="2317450"/>
                  <a:ext cx="596675" cy="524296"/>
                  <a:chOff x="2483768" y="2759728"/>
                  <a:chExt cx="1031540" cy="697520"/>
                </a:xfrm>
              </p:grpSpPr>
              <p:pic>
                <p:nvPicPr>
                  <p:cNvPr id="146" name="Picture 2"/>
                  <p:cNvPicPr>
                    <a:picLocks noChangeAspect="1" noChangeArrowheads="1"/>
                  </p:cNvPicPr>
                  <p:nvPr/>
                </p:nvPicPr>
                <p:blipFill>
                  <a:blip r:embed="rId4" cstate="print"/>
                  <a:srcRect/>
                  <a:stretch>
                    <a:fillRect/>
                  </a:stretch>
                </p:blipFill>
                <p:spPr bwMode="auto">
                  <a:xfrm>
                    <a:off x="2483768" y="2759728"/>
                    <a:ext cx="720080" cy="669272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</p:pic>
              <p:sp>
                <p:nvSpPr>
                  <p:cNvPr id="147" name="Text Box 7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131840" y="2924944"/>
                    <a:ext cx="383468" cy="532304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square">
                    <a:spAutoFit/>
                  </a:bodyPr>
                  <a:lstStyle/>
                  <a:p>
                    <a:pPr>
                      <a:spcBef>
                        <a:spcPct val="50000"/>
                      </a:spcBef>
                    </a:pPr>
                    <a:r>
                      <a:rPr lang="en-US" sz="2000" dirty="0" smtClean="0">
                        <a:solidFill>
                          <a:srgbClr val="FF0000"/>
                        </a:solidFill>
                        <a:latin typeface="Chalkboard"/>
                        <a:sym typeface="Symbol"/>
                      </a:rPr>
                      <a:t>F</a:t>
                    </a:r>
                    <a:endParaRPr lang="en-US" sz="2000" baseline="-25000" dirty="0" smtClean="0">
                      <a:solidFill>
                        <a:srgbClr val="FF0000"/>
                      </a:solidFill>
                      <a:latin typeface="Chalkboard"/>
                    </a:endParaRPr>
                  </a:p>
                </p:txBody>
              </p:sp>
            </p:grpSp>
            <p:sp>
              <p:nvSpPr>
                <p:cNvPr id="148" name="Text Box 7"/>
                <p:cNvSpPr txBox="1">
                  <a:spLocks noChangeArrowheads="1"/>
                </p:cNvSpPr>
                <p:nvPr/>
              </p:nvSpPr>
              <p:spPr bwMode="auto">
                <a:xfrm>
                  <a:off x="6366414" y="1688094"/>
                  <a:ext cx="221810" cy="40011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square">
                  <a:spAutoFit/>
                </a:bodyPr>
                <a:lstStyle/>
                <a:p>
                  <a:pPr>
                    <a:spcBef>
                      <a:spcPct val="50000"/>
                    </a:spcBef>
                  </a:pPr>
                  <a:r>
                    <a:rPr lang="en-US" sz="2000" dirty="0" smtClean="0">
                      <a:latin typeface="Chalkboard"/>
                      <a:sym typeface="Symbol"/>
                    </a:rPr>
                    <a:t></a:t>
                  </a:r>
                  <a:endParaRPr lang="en-US" sz="2000" baseline="-25000" dirty="0" smtClean="0">
                    <a:latin typeface="Chalkboard"/>
                  </a:endParaRPr>
                </a:p>
              </p:txBody>
            </p:sp>
            <p:sp>
              <p:nvSpPr>
                <p:cNvPr id="149" name="Text Box 7"/>
                <p:cNvSpPr txBox="1">
                  <a:spLocks noChangeArrowheads="1"/>
                </p:cNvSpPr>
                <p:nvPr/>
              </p:nvSpPr>
              <p:spPr bwMode="auto">
                <a:xfrm>
                  <a:off x="7380312" y="1628800"/>
                  <a:ext cx="221810" cy="40011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square">
                  <a:spAutoFit/>
                </a:bodyPr>
                <a:lstStyle/>
                <a:p>
                  <a:pPr>
                    <a:spcBef>
                      <a:spcPct val="50000"/>
                    </a:spcBef>
                  </a:pPr>
                  <a:r>
                    <a:rPr lang="en-US" sz="2000" dirty="0" smtClean="0">
                      <a:latin typeface="Chalkboard"/>
                      <a:sym typeface="Symbol"/>
                    </a:rPr>
                    <a:t></a:t>
                  </a:r>
                  <a:endParaRPr lang="en-US" sz="2000" baseline="-25000" dirty="0" smtClean="0">
                    <a:latin typeface="Chalkboard"/>
                  </a:endParaRPr>
                </a:p>
              </p:txBody>
            </p:sp>
            <p:sp>
              <p:nvSpPr>
                <p:cNvPr id="150" name="Text Box 7"/>
                <p:cNvSpPr txBox="1">
                  <a:spLocks noChangeArrowheads="1"/>
                </p:cNvSpPr>
                <p:nvPr/>
              </p:nvSpPr>
              <p:spPr bwMode="auto">
                <a:xfrm>
                  <a:off x="8388424" y="1700808"/>
                  <a:ext cx="221810" cy="40011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square">
                  <a:spAutoFit/>
                </a:bodyPr>
                <a:lstStyle/>
                <a:p>
                  <a:pPr>
                    <a:spcBef>
                      <a:spcPct val="50000"/>
                    </a:spcBef>
                  </a:pPr>
                  <a:r>
                    <a:rPr lang="en-US" sz="2000" dirty="0" smtClean="0">
                      <a:latin typeface="Chalkboard"/>
                      <a:sym typeface="Symbol"/>
                    </a:rPr>
                    <a:t></a:t>
                  </a:r>
                  <a:endParaRPr lang="en-US" sz="2000" baseline="-25000" dirty="0" smtClean="0">
                    <a:latin typeface="Chalkboard"/>
                  </a:endParaRPr>
                </a:p>
              </p:txBody>
            </p:sp>
            <p:grpSp>
              <p:nvGrpSpPr>
                <p:cNvPr id="151" name="Group 51"/>
                <p:cNvGrpSpPr/>
                <p:nvPr/>
              </p:nvGrpSpPr>
              <p:grpSpPr>
                <a:xfrm>
                  <a:off x="7292635" y="2317450"/>
                  <a:ext cx="596675" cy="524296"/>
                  <a:chOff x="2483768" y="2759728"/>
                  <a:chExt cx="1031540" cy="697520"/>
                </a:xfrm>
              </p:grpSpPr>
              <p:pic>
                <p:nvPicPr>
                  <p:cNvPr id="152" name="Picture 2"/>
                  <p:cNvPicPr>
                    <a:picLocks noChangeAspect="1" noChangeArrowheads="1"/>
                  </p:cNvPicPr>
                  <p:nvPr/>
                </p:nvPicPr>
                <p:blipFill>
                  <a:blip r:embed="rId4" cstate="print"/>
                  <a:srcRect/>
                  <a:stretch>
                    <a:fillRect/>
                  </a:stretch>
                </p:blipFill>
                <p:spPr bwMode="auto">
                  <a:xfrm>
                    <a:off x="2483768" y="2759728"/>
                    <a:ext cx="720080" cy="669272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</p:pic>
              <p:sp>
                <p:nvSpPr>
                  <p:cNvPr id="153" name="Text Box 7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131840" y="2924944"/>
                    <a:ext cx="383468" cy="532304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square">
                    <a:spAutoFit/>
                  </a:bodyPr>
                  <a:lstStyle/>
                  <a:p>
                    <a:pPr>
                      <a:spcBef>
                        <a:spcPct val="50000"/>
                      </a:spcBef>
                    </a:pPr>
                    <a:r>
                      <a:rPr lang="en-US" sz="2000" dirty="0" smtClean="0">
                        <a:solidFill>
                          <a:srgbClr val="FF0000"/>
                        </a:solidFill>
                        <a:latin typeface="Chalkboard"/>
                        <a:sym typeface="Symbol"/>
                      </a:rPr>
                      <a:t>F</a:t>
                    </a:r>
                    <a:endParaRPr lang="en-US" sz="2000" baseline="-25000" dirty="0" smtClean="0">
                      <a:solidFill>
                        <a:srgbClr val="FF0000"/>
                      </a:solidFill>
                      <a:latin typeface="Chalkboard"/>
                    </a:endParaRPr>
                  </a:p>
                </p:txBody>
              </p:sp>
            </p:grpSp>
            <p:grpSp>
              <p:nvGrpSpPr>
                <p:cNvPr id="154" name="Group 57"/>
                <p:cNvGrpSpPr/>
                <p:nvPr/>
              </p:nvGrpSpPr>
              <p:grpSpPr>
                <a:xfrm>
                  <a:off x="8292275" y="2317450"/>
                  <a:ext cx="596675" cy="524296"/>
                  <a:chOff x="2483768" y="2759728"/>
                  <a:chExt cx="1031540" cy="697520"/>
                </a:xfrm>
              </p:grpSpPr>
              <p:pic>
                <p:nvPicPr>
                  <p:cNvPr id="155" name="Picture 2"/>
                  <p:cNvPicPr>
                    <a:picLocks noChangeAspect="1" noChangeArrowheads="1"/>
                  </p:cNvPicPr>
                  <p:nvPr/>
                </p:nvPicPr>
                <p:blipFill>
                  <a:blip r:embed="rId4" cstate="print"/>
                  <a:srcRect/>
                  <a:stretch>
                    <a:fillRect/>
                  </a:stretch>
                </p:blipFill>
                <p:spPr bwMode="auto">
                  <a:xfrm>
                    <a:off x="2483768" y="2759728"/>
                    <a:ext cx="720080" cy="669272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</p:pic>
              <p:sp>
                <p:nvSpPr>
                  <p:cNvPr id="156" name="Text Box 7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131840" y="2924944"/>
                    <a:ext cx="383468" cy="532304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square">
                    <a:spAutoFit/>
                  </a:bodyPr>
                  <a:lstStyle/>
                  <a:p>
                    <a:pPr>
                      <a:spcBef>
                        <a:spcPct val="50000"/>
                      </a:spcBef>
                    </a:pPr>
                    <a:r>
                      <a:rPr lang="en-US" sz="2000" dirty="0" smtClean="0">
                        <a:solidFill>
                          <a:srgbClr val="FF0000"/>
                        </a:solidFill>
                        <a:latin typeface="Chalkboard"/>
                        <a:sym typeface="Symbol"/>
                      </a:rPr>
                      <a:t>F</a:t>
                    </a:r>
                    <a:endParaRPr lang="en-US" sz="2000" baseline="-25000" dirty="0" smtClean="0">
                      <a:solidFill>
                        <a:srgbClr val="FF0000"/>
                      </a:solidFill>
                      <a:latin typeface="Chalkboard"/>
                    </a:endParaRPr>
                  </a:p>
                </p:txBody>
              </p:sp>
            </p:grpSp>
            <p:cxnSp>
              <p:nvCxnSpPr>
                <p:cNvPr id="158" name="Straight Arrow Connector 157"/>
                <p:cNvCxnSpPr/>
                <p:nvPr/>
              </p:nvCxnSpPr>
              <p:spPr>
                <a:xfrm>
                  <a:off x="5378913" y="1844824"/>
                  <a:ext cx="1065295" cy="0"/>
                </a:xfrm>
                <a:prstGeom prst="straightConnector1">
                  <a:avLst/>
                </a:prstGeom>
                <a:ln w="19050">
                  <a:solidFill>
                    <a:schemeClr val="tx1"/>
                  </a:solidFill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60" name="Text Box 7"/>
                <p:cNvSpPr txBox="1">
                  <a:spLocks noChangeArrowheads="1"/>
                </p:cNvSpPr>
                <p:nvPr/>
              </p:nvSpPr>
              <p:spPr bwMode="auto">
                <a:xfrm>
                  <a:off x="6344668" y="3172906"/>
                  <a:ext cx="675604" cy="40011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square">
                  <a:spAutoFit/>
                </a:bodyPr>
                <a:lstStyle/>
                <a:p>
                  <a:pPr>
                    <a:spcBef>
                      <a:spcPct val="50000"/>
                    </a:spcBef>
                  </a:pPr>
                  <a:r>
                    <a:rPr lang="en-US" sz="2000" dirty="0" smtClean="0">
                      <a:latin typeface="Chalkboard"/>
                      <a:sym typeface="Symbol"/>
                    </a:rPr>
                    <a:t>c</a:t>
                  </a:r>
                  <a:r>
                    <a:rPr lang="en-US" sz="2000" baseline="-25000" dirty="0" smtClean="0">
                      <a:latin typeface="Chalkboard"/>
                      <a:sym typeface="Symbol"/>
                    </a:rPr>
                    <a:t>5</a:t>
                  </a:r>
                  <a:endParaRPr lang="en-US" sz="2000" baseline="-25000" dirty="0" smtClean="0">
                    <a:solidFill>
                      <a:srgbClr val="0000FF"/>
                    </a:solidFill>
                    <a:latin typeface="Chalkboard"/>
                  </a:endParaRPr>
                </a:p>
              </p:txBody>
            </p:sp>
            <p:cxnSp>
              <p:nvCxnSpPr>
                <p:cNvPr id="162" name="Straight Arrow Connector 161"/>
                <p:cNvCxnSpPr/>
                <p:nvPr/>
              </p:nvCxnSpPr>
              <p:spPr>
                <a:xfrm>
                  <a:off x="6556456" y="2820513"/>
                  <a:ext cx="0" cy="378878"/>
                </a:xfrm>
                <a:prstGeom prst="straightConnector1">
                  <a:avLst/>
                </a:prstGeom>
                <a:ln w="19050">
                  <a:solidFill>
                    <a:schemeClr val="tx1"/>
                  </a:solidFill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163" name="Group 108"/>
                <p:cNvGrpSpPr/>
                <p:nvPr/>
              </p:nvGrpSpPr>
              <p:grpSpPr>
                <a:xfrm>
                  <a:off x="6556456" y="1844824"/>
                  <a:ext cx="957989" cy="1192191"/>
                  <a:chOff x="2843808" y="2130951"/>
                  <a:chExt cx="1656184" cy="1586083"/>
                </a:xfrm>
              </p:grpSpPr>
              <p:cxnSp>
                <p:nvCxnSpPr>
                  <p:cNvPr id="164" name="Straight Arrow Connector 163"/>
                  <p:cNvCxnSpPr/>
                  <p:nvPr/>
                </p:nvCxnSpPr>
                <p:spPr>
                  <a:xfrm>
                    <a:off x="2843808" y="3717032"/>
                    <a:ext cx="936104" cy="0"/>
                  </a:xfrm>
                  <a:prstGeom prst="straightConnector1">
                    <a:avLst/>
                  </a:prstGeom>
                  <a:ln w="19050">
                    <a:solidFill>
                      <a:schemeClr val="tx1"/>
                    </a:solidFill>
                    <a:tailEnd type="none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65" name="Straight Arrow Connector 164"/>
                  <p:cNvCxnSpPr/>
                  <p:nvPr/>
                </p:nvCxnSpPr>
                <p:spPr>
                  <a:xfrm>
                    <a:off x="3770148" y="2130952"/>
                    <a:ext cx="9764" cy="1586082"/>
                  </a:xfrm>
                  <a:prstGeom prst="straightConnector1">
                    <a:avLst/>
                  </a:prstGeom>
                  <a:ln w="19050">
                    <a:solidFill>
                      <a:schemeClr val="tx1"/>
                    </a:solidFill>
                    <a:tailEnd type="none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66" name="Straight Arrow Connector 165"/>
                  <p:cNvCxnSpPr/>
                  <p:nvPr/>
                </p:nvCxnSpPr>
                <p:spPr>
                  <a:xfrm>
                    <a:off x="3779912" y="2130951"/>
                    <a:ext cx="720080" cy="0"/>
                  </a:xfrm>
                  <a:prstGeom prst="straightConnector1">
                    <a:avLst/>
                  </a:prstGeom>
                  <a:ln w="19050">
                    <a:solidFill>
                      <a:schemeClr val="tx1"/>
                    </a:solidFill>
                    <a:tailEnd type="arrow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sp>
              <p:nvSpPr>
                <p:cNvPr id="167" name="Text Box 7"/>
                <p:cNvSpPr txBox="1">
                  <a:spLocks noChangeArrowheads="1"/>
                </p:cNvSpPr>
                <p:nvPr/>
              </p:nvSpPr>
              <p:spPr bwMode="auto">
                <a:xfrm>
                  <a:off x="7318801" y="3199390"/>
                  <a:ext cx="493559" cy="36933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square">
                  <a:spAutoFit/>
                </a:bodyPr>
                <a:lstStyle/>
                <a:p>
                  <a:pPr>
                    <a:spcBef>
                      <a:spcPct val="50000"/>
                    </a:spcBef>
                  </a:pPr>
                  <a:r>
                    <a:rPr lang="en-US" dirty="0" smtClean="0">
                      <a:latin typeface="Chalkboard"/>
                      <a:sym typeface="Symbol"/>
                    </a:rPr>
                    <a:t>c</a:t>
                  </a:r>
                  <a:r>
                    <a:rPr lang="en-US" baseline="-25000" dirty="0" smtClean="0">
                      <a:latin typeface="Chalkboard"/>
                      <a:sym typeface="Symbol"/>
                    </a:rPr>
                    <a:t>6</a:t>
                  </a:r>
                  <a:endParaRPr lang="en-US" baseline="-25000" dirty="0" smtClean="0">
                    <a:solidFill>
                      <a:srgbClr val="0000FF"/>
                    </a:solidFill>
                    <a:latin typeface="Chalkboard"/>
                  </a:endParaRPr>
                </a:p>
              </p:txBody>
            </p:sp>
            <p:cxnSp>
              <p:nvCxnSpPr>
                <p:cNvPr id="168" name="Straight Arrow Connector 167"/>
                <p:cNvCxnSpPr/>
                <p:nvPr/>
              </p:nvCxnSpPr>
              <p:spPr>
                <a:xfrm>
                  <a:off x="7514445" y="2820513"/>
                  <a:ext cx="0" cy="378878"/>
                </a:xfrm>
                <a:prstGeom prst="straightConnector1">
                  <a:avLst/>
                </a:prstGeom>
                <a:ln w="19050">
                  <a:solidFill>
                    <a:schemeClr val="tx1"/>
                  </a:solidFill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9" name="Straight Arrow Connector 168"/>
                <p:cNvCxnSpPr/>
                <p:nvPr/>
              </p:nvCxnSpPr>
              <p:spPr>
                <a:xfrm>
                  <a:off x="8555737" y="2008632"/>
                  <a:ext cx="0" cy="324752"/>
                </a:xfrm>
                <a:prstGeom prst="straightConnector1">
                  <a:avLst/>
                </a:prstGeom>
                <a:ln w="19050">
                  <a:solidFill>
                    <a:schemeClr val="tx1"/>
                  </a:solidFill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70" name="Text Box 7"/>
                <p:cNvSpPr txBox="1">
                  <a:spLocks noChangeArrowheads="1"/>
                </p:cNvSpPr>
                <p:nvPr/>
              </p:nvSpPr>
              <p:spPr bwMode="auto">
                <a:xfrm>
                  <a:off x="8318442" y="3199390"/>
                  <a:ext cx="430022" cy="36933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square">
                  <a:spAutoFit/>
                </a:bodyPr>
                <a:lstStyle/>
                <a:p>
                  <a:pPr>
                    <a:spcBef>
                      <a:spcPct val="50000"/>
                    </a:spcBef>
                  </a:pPr>
                  <a:r>
                    <a:rPr lang="en-US" dirty="0" smtClean="0">
                      <a:latin typeface="Chalkboard"/>
                      <a:sym typeface="Symbol"/>
                    </a:rPr>
                    <a:t>c</a:t>
                  </a:r>
                  <a:r>
                    <a:rPr lang="en-US" baseline="-25000" dirty="0" smtClean="0">
                      <a:latin typeface="Chalkboard"/>
                      <a:sym typeface="Symbol"/>
                    </a:rPr>
                    <a:t>7</a:t>
                  </a:r>
                  <a:r>
                    <a:rPr lang="en-US" dirty="0" smtClean="0">
                      <a:latin typeface="Chalkboard"/>
                      <a:sym typeface="Symbol"/>
                    </a:rPr>
                    <a:t> </a:t>
                  </a:r>
                  <a:endParaRPr lang="en-US" baseline="-25000" dirty="0" smtClean="0">
                    <a:solidFill>
                      <a:srgbClr val="0000FF"/>
                    </a:solidFill>
                    <a:latin typeface="Chalkboard"/>
                  </a:endParaRPr>
                </a:p>
              </p:txBody>
            </p:sp>
            <p:cxnSp>
              <p:nvCxnSpPr>
                <p:cNvPr id="171" name="Straight Arrow Connector 170"/>
                <p:cNvCxnSpPr/>
                <p:nvPr/>
              </p:nvCxnSpPr>
              <p:spPr>
                <a:xfrm>
                  <a:off x="8514085" y="2820513"/>
                  <a:ext cx="0" cy="378878"/>
                </a:xfrm>
                <a:prstGeom prst="straightConnector1">
                  <a:avLst/>
                </a:prstGeom>
                <a:ln w="19050">
                  <a:solidFill>
                    <a:schemeClr val="tx1"/>
                  </a:solidFill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4" name="Straight Arrow Connector 173"/>
                <p:cNvCxnSpPr/>
                <p:nvPr/>
              </p:nvCxnSpPr>
              <p:spPr>
                <a:xfrm>
                  <a:off x="6588224" y="1988840"/>
                  <a:ext cx="0" cy="288032"/>
                </a:xfrm>
                <a:prstGeom prst="straightConnector1">
                  <a:avLst/>
                </a:prstGeom>
                <a:ln w="19050">
                  <a:solidFill>
                    <a:schemeClr val="tx1"/>
                  </a:solidFill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7" name="Straight Arrow Connector 176"/>
                <p:cNvCxnSpPr/>
                <p:nvPr/>
              </p:nvCxnSpPr>
              <p:spPr>
                <a:xfrm>
                  <a:off x="7596336" y="1916832"/>
                  <a:ext cx="0" cy="432048"/>
                </a:xfrm>
                <a:prstGeom prst="straightConnector1">
                  <a:avLst/>
                </a:prstGeom>
                <a:ln w="19050">
                  <a:solidFill>
                    <a:schemeClr val="tx1"/>
                  </a:solidFill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178" name="Group 177"/>
                <p:cNvGrpSpPr/>
                <p:nvPr/>
              </p:nvGrpSpPr>
              <p:grpSpPr>
                <a:xfrm>
                  <a:off x="7524328" y="1844824"/>
                  <a:ext cx="957989" cy="1192191"/>
                  <a:chOff x="2843808" y="2130951"/>
                  <a:chExt cx="1656184" cy="1586083"/>
                </a:xfrm>
              </p:grpSpPr>
              <p:cxnSp>
                <p:nvCxnSpPr>
                  <p:cNvPr id="179" name="Straight Arrow Connector 178"/>
                  <p:cNvCxnSpPr/>
                  <p:nvPr/>
                </p:nvCxnSpPr>
                <p:spPr>
                  <a:xfrm>
                    <a:off x="2843808" y="3717032"/>
                    <a:ext cx="936104" cy="0"/>
                  </a:xfrm>
                  <a:prstGeom prst="straightConnector1">
                    <a:avLst/>
                  </a:prstGeom>
                  <a:ln w="19050">
                    <a:solidFill>
                      <a:schemeClr val="tx1"/>
                    </a:solidFill>
                    <a:tailEnd type="none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80" name="Straight Arrow Connector 179"/>
                  <p:cNvCxnSpPr/>
                  <p:nvPr/>
                </p:nvCxnSpPr>
                <p:spPr>
                  <a:xfrm>
                    <a:off x="3770148" y="2130952"/>
                    <a:ext cx="9764" cy="1586082"/>
                  </a:xfrm>
                  <a:prstGeom prst="straightConnector1">
                    <a:avLst/>
                  </a:prstGeom>
                  <a:ln w="19050">
                    <a:solidFill>
                      <a:schemeClr val="tx1"/>
                    </a:solidFill>
                    <a:tailEnd type="none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81" name="Straight Arrow Connector 180"/>
                  <p:cNvCxnSpPr/>
                  <p:nvPr/>
                </p:nvCxnSpPr>
                <p:spPr>
                  <a:xfrm>
                    <a:off x="3779912" y="2130951"/>
                    <a:ext cx="720080" cy="0"/>
                  </a:xfrm>
                  <a:prstGeom prst="straightConnector1">
                    <a:avLst/>
                  </a:prstGeom>
                  <a:ln w="19050">
                    <a:solidFill>
                      <a:schemeClr val="tx1"/>
                    </a:solidFill>
                    <a:tailEnd type="arrow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</p:grpSp>
      </p:grpSp>
      <p:sp>
        <p:nvSpPr>
          <p:cNvPr id="183" name="Text Box 7"/>
          <p:cNvSpPr txBox="1">
            <a:spLocks noChangeArrowheads="1"/>
          </p:cNvSpPr>
          <p:nvPr/>
        </p:nvSpPr>
        <p:spPr bwMode="auto">
          <a:xfrm>
            <a:off x="1547664" y="3676962"/>
            <a:ext cx="648072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>
                <a:solidFill>
                  <a:srgbClr val="008000"/>
                </a:solidFill>
                <a:latin typeface="Chalkboard"/>
                <a:sym typeface="Symbol"/>
              </a:rPr>
              <a:t>Ideal way of encrypting two messages via CBC mode</a:t>
            </a:r>
            <a:endParaRPr lang="en-US" sz="1600" baseline="-25000" dirty="0" smtClean="0">
              <a:solidFill>
                <a:srgbClr val="008000"/>
              </a:solidFill>
              <a:latin typeface="Chalkboard"/>
            </a:endParaRPr>
          </a:p>
        </p:txBody>
      </p:sp>
      <p:cxnSp>
        <p:nvCxnSpPr>
          <p:cNvPr id="123" name="Straight Connector 122"/>
          <p:cNvCxnSpPr/>
          <p:nvPr/>
        </p:nvCxnSpPr>
        <p:spPr>
          <a:xfrm>
            <a:off x="0" y="764704"/>
            <a:ext cx="91440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4" name="Straight Connector 193"/>
          <p:cNvCxnSpPr/>
          <p:nvPr/>
        </p:nvCxnSpPr>
        <p:spPr>
          <a:xfrm>
            <a:off x="0" y="4077072"/>
            <a:ext cx="9180512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5" name="Text Box 7"/>
          <p:cNvSpPr txBox="1">
            <a:spLocks noChangeArrowheads="1"/>
          </p:cNvSpPr>
          <p:nvPr/>
        </p:nvSpPr>
        <p:spPr bwMode="auto">
          <a:xfrm>
            <a:off x="107504" y="4098558"/>
            <a:ext cx="9036496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buFont typeface="Wingdings" pitchFamily="2" charset="2"/>
              <a:buChar char="q"/>
            </a:pPr>
            <a:r>
              <a:rPr lang="en-US" sz="1600" dirty="0" smtClean="0">
                <a:solidFill>
                  <a:srgbClr val="000000"/>
                </a:solidFill>
                <a:latin typeface="Chalkboard"/>
                <a:sym typeface="Symbol"/>
              </a:rPr>
              <a:t> Can the last </a:t>
            </a:r>
            <a:r>
              <a:rPr lang="en-US" sz="1600" dirty="0" err="1" smtClean="0">
                <a:solidFill>
                  <a:srgbClr val="000000"/>
                </a:solidFill>
                <a:latin typeface="Chalkboard"/>
                <a:sym typeface="Symbol"/>
              </a:rPr>
              <a:t>ciphertext</a:t>
            </a:r>
            <a:r>
              <a:rPr lang="en-US" sz="1600" dirty="0" smtClean="0">
                <a:solidFill>
                  <a:srgbClr val="000000"/>
                </a:solidFill>
                <a:latin typeface="Chalkboard"/>
                <a:sym typeface="Symbol"/>
              </a:rPr>
              <a:t> of previous block act as the IV for next encryption ?</a:t>
            </a:r>
            <a:endParaRPr lang="en-US" sz="1600" baseline="-25000" dirty="0" smtClean="0">
              <a:solidFill>
                <a:srgbClr val="000000"/>
              </a:solidFill>
              <a:latin typeface="Chalkboard"/>
            </a:endParaRPr>
          </a:p>
        </p:txBody>
      </p:sp>
      <p:sp>
        <p:nvSpPr>
          <p:cNvPr id="196" name="Text Box 7"/>
          <p:cNvSpPr txBox="1">
            <a:spLocks noChangeArrowheads="1"/>
          </p:cNvSpPr>
          <p:nvPr/>
        </p:nvSpPr>
        <p:spPr bwMode="auto">
          <a:xfrm>
            <a:off x="467544" y="4386590"/>
            <a:ext cx="4752528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buFont typeface="Wingdings" pitchFamily="2" charset="2"/>
              <a:buChar char="Ø"/>
            </a:pPr>
            <a:r>
              <a:rPr lang="en-US" sz="1600" dirty="0" smtClean="0">
                <a:latin typeface="Chalkboard"/>
                <a:sym typeface="Symbol"/>
              </a:rPr>
              <a:t> Bandwidth and randomness saving</a:t>
            </a:r>
            <a:endParaRPr lang="en-US" sz="1600" baseline="-25000" dirty="0" smtClean="0">
              <a:solidFill>
                <a:srgbClr val="0000FF"/>
              </a:solidFill>
              <a:latin typeface="Chalkboard"/>
            </a:endParaRPr>
          </a:p>
        </p:txBody>
      </p:sp>
    </p:spTree>
    <p:extLst>
      <p:ext uri="{BB962C8B-B14F-4D97-AF65-F5344CB8AC3E}">
        <p14:creationId xmlns:p14="http://schemas.microsoft.com/office/powerpoint/2010/main" val="42340690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1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1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2" grpId="0"/>
      <p:bldP spid="157" grpId="0"/>
      <p:bldP spid="183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4"/>
          <p:cNvGrpSpPr/>
          <p:nvPr/>
        </p:nvGrpSpPr>
        <p:grpSpPr>
          <a:xfrm>
            <a:off x="1489775" y="1124741"/>
            <a:ext cx="2938209" cy="400113"/>
            <a:chOff x="1979712" y="1677018"/>
            <a:chExt cx="5079616" cy="532309"/>
          </a:xfrm>
        </p:grpSpPr>
        <p:sp>
          <p:nvSpPr>
            <p:cNvPr id="26" name="Rectangle 25"/>
            <p:cNvSpPr/>
            <p:nvPr/>
          </p:nvSpPr>
          <p:spPr>
            <a:xfrm>
              <a:off x="1979712" y="1772816"/>
              <a:ext cx="5040560" cy="432048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FF0000"/>
                </a:solidFill>
              </a:endParaRPr>
            </a:p>
          </p:txBody>
        </p:sp>
        <p:cxnSp>
          <p:nvCxnSpPr>
            <p:cNvPr id="28" name="Straight Connector 27"/>
            <p:cNvCxnSpPr/>
            <p:nvPr/>
          </p:nvCxnSpPr>
          <p:spPr>
            <a:xfrm>
              <a:off x="3635896" y="1772816"/>
              <a:ext cx="0" cy="432048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>
              <a:off x="5220072" y="1772816"/>
              <a:ext cx="0" cy="432048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2" name="Text Box 7"/>
            <p:cNvSpPr txBox="1">
              <a:spLocks noChangeArrowheads="1"/>
            </p:cNvSpPr>
            <p:nvPr/>
          </p:nvSpPr>
          <p:spPr bwMode="auto">
            <a:xfrm>
              <a:off x="2471483" y="1677018"/>
              <a:ext cx="853192" cy="5323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dirty="0" smtClean="0">
                  <a:sym typeface="Symbol"/>
                </a:rPr>
                <a:t>m</a:t>
              </a:r>
              <a:r>
                <a:rPr lang="en-US" sz="2000" baseline="-25000" dirty="0" smtClean="0">
                  <a:sym typeface="Symbol"/>
                </a:rPr>
                <a:t>1</a:t>
              </a:r>
              <a:endParaRPr lang="en-US" sz="2000" baseline="-25000" dirty="0" smtClean="0">
                <a:solidFill>
                  <a:srgbClr val="0000FF"/>
                </a:solidFill>
              </a:endParaRPr>
            </a:p>
          </p:txBody>
        </p:sp>
        <p:sp>
          <p:nvSpPr>
            <p:cNvPr id="35" name="Text Box 7"/>
            <p:cNvSpPr txBox="1">
              <a:spLocks noChangeArrowheads="1"/>
            </p:cNvSpPr>
            <p:nvPr/>
          </p:nvSpPr>
          <p:spPr bwMode="auto">
            <a:xfrm>
              <a:off x="4127668" y="1677022"/>
              <a:ext cx="1064334" cy="53230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dirty="0" smtClean="0">
                  <a:sym typeface="Symbol"/>
                </a:rPr>
                <a:t>m</a:t>
              </a:r>
              <a:r>
                <a:rPr lang="en-US" sz="2000" baseline="-25000" dirty="0">
                  <a:sym typeface="Symbol"/>
                </a:rPr>
                <a:t>2</a:t>
              </a:r>
              <a:endParaRPr lang="en-US" sz="2000" baseline="-25000" dirty="0" smtClean="0">
                <a:solidFill>
                  <a:srgbClr val="0000FF"/>
                </a:solidFill>
              </a:endParaRPr>
            </a:p>
          </p:txBody>
        </p:sp>
        <p:sp>
          <p:nvSpPr>
            <p:cNvPr id="37" name="Text Box 7"/>
            <p:cNvSpPr txBox="1">
              <a:spLocks noChangeArrowheads="1"/>
            </p:cNvSpPr>
            <p:nvPr/>
          </p:nvSpPr>
          <p:spPr bwMode="auto">
            <a:xfrm>
              <a:off x="5868144" y="1677022"/>
              <a:ext cx="1191184" cy="53230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dirty="0" smtClean="0">
                  <a:sym typeface="Symbol"/>
                </a:rPr>
                <a:t>m</a:t>
              </a:r>
              <a:r>
                <a:rPr lang="en-US" sz="2000" baseline="-25000" dirty="0" smtClean="0">
                  <a:sym typeface="Symbol"/>
                </a:rPr>
                <a:t>3</a:t>
              </a:r>
              <a:endParaRPr lang="en-US" sz="2000" baseline="-25000" dirty="0" smtClean="0">
                <a:solidFill>
                  <a:srgbClr val="0000FF"/>
                </a:solidFill>
                <a:latin typeface="Gigi" pitchFamily="82" charset="0"/>
              </a:endParaRPr>
            </a:p>
          </p:txBody>
        </p:sp>
      </p:grpSp>
      <p:sp>
        <p:nvSpPr>
          <p:cNvPr id="46" name="Text Box 7"/>
          <p:cNvSpPr txBox="1">
            <a:spLocks noChangeArrowheads="1"/>
          </p:cNvSpPr>
          <p:nvPr/>
        </p:nvSpPr>
        <p:spPr bwMode="auto">
          <a:xfrm>
            <a:off x="665873" y="1187460"/>
            <a:ext cx="593759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 smtClean="0">
                <a:sym typeface="Symbol"/>
              </a:rPr>
              <a:t>M</a:t>
            </a:r>
            <a:r>
              <a:rPr lang="en-US" baseline="-25000" dirty="0" smtClean="0">
                <a:sym typeface="Symbol"/>
              </a:rPr>
              <a:t>1</a:t>
            </a:r>
            <a:endParaRPr lang="en-US" baseline="-25000" dirty="0" smtClean="0">
              <a:solidFill>
                <a:srgbClr val="0000FF"/>
              </a:solidFill>
            </a:endParaRPr>
          </a:p>
        </p:txBody>
      </p:sp>
      <p:cxnSp>
        <p:nvCxnSpPr>
          <p:cNvPr id="47" name="Straight Arrow Connector 46"/>
          <p:cNvCxnSpPr/>
          <p:nvPr/>
        </p:nvCxnSpPr>
        <p:spPr>
          <a:xfrm>
            <a:off x="1050008" y="1355419"/>
            <a:ext cx="356464" cy="0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" name="Group 76"/>
          <p:cNvGrpSpPr/>
          <p:nvPr/>
        </p:nvGrpSpPr>
        <p:grpSpPr>
          <a:xfrm>
            <a:off x="755576" y="2492896"/>
            <a:ext cx="650896" cy="360040"/>
            <a:chOff x="422386" y="3041360"/>
            <a:chExt cx="1125277" cy="478994"/>
          </a:xfrm>
        </p:grpSpPr>
        <p:sp>
          <p:nvSpPr>
            <p:cNvPr id="71" name="Rectangle 70"/>
            <p:cNvSpPr/>
            <p:nvPr/>
          </p:nvSpPr>
          <p:spPr>
            <a:xfrm>
              <a:off x="422386" y="3068960"/>
              <a:ext cx="995907" cy="451394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72" name="Text Box 7"/>
            <p:cNvSpPr txBox="1">
              <a:spLocks noChangeArrowheads="1"/>
            </p:cNvSpPr>
            <p:nvPr/>
          </p:nvSpPr>
          <p:spPr bwMode="auto">
            <a:xfrm>
              <a:off x="422386" y="3041360"/>
              <a:ext cx="1125277" cy="45040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600" dirty="0" smtClean="0">
                  <a:sym typeface="Symbol"/>
                </a:rPr>
                <a:t>Gen</a:t>
              </a:r>
              <a:endParaRPr lang="en-US" sz="1600" baseline="-25000" dirty="0" smtClean="0">
                <a:solidFill>
                  <a:srgbClr val="0000FF"/>
                </a:solidFill>
              </a:endParaRPr>
            </a:p>
          </p:txBody>
        </p:sp>
      </p:grpSp>
      <p:grpSp>
        <p:nvGrpSpPr>
          <p:cNvPr id="4" name="Group 77"/>
          <p:cNvGrpSpPr/>
          <p:nvPr/>
        </p:nvGrpSpPr>
        <p:grpSpPr>
          <a:xfrm>
            <a:off x="989955" y="2116883"/>
            <a:ext cx="2749011" cy="324752"/>
            <a:chOff x="1187624" y="2492896"/>
            <a:chExt cx="4752528" cy="432048"/>
          </a:xfrm>
        </p:grpSpPr>
        <p:cxnSp>
          <p:nvCxnSpPr>
            <p:cNvPr id="66" name="Straight Connector 65"/>
            <p:cNvCxnSpPr/>
            <p:nvPr/>
          </p:nvCxnSpPr>
          <p:spPr>
            <a:xfrm>
              <a:off x="1187624" y="2492896"/>
              <a:ext cx="4752528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Arrow Connector 67"/>
            <p:cNvCxnSpPr/>
            <p:nvPr/>
          </p:nvCxnSpPr>
          <p:spPr>
            <a:xfrm>
              <a:off x="2555776" y="2492896"/>
              <a:ext cx="0" cy="288032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Arrow Connector 68"/>
            <p:cNvCxnSpPr/>
            <p:nvPr/>
          </p:nvCxnSpPr>
          <p:spPr>
            <a:xfrm>
              <a:off x="4211960" y="2492896"/>
              <a:ext cx="0" cy="288032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Arrow Connector 69"/>
            <p:cNvCxnSpPr/>
            <p:nvPr/>
          </p:nvCxnSpPr>
          <p:spPr>
            <a:xfrm>
              <a:off x="5940152" y="2492896"/>
              <a:ext cx="0" cy="288032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Arrow Connector 75"/>
            <p:cNvCxnSpPr/>
            <p:nvPr/>
          </p:nvCxnSpPr>
          <p:spPr>
            <a:xfrm flipV="1">
              <a:off x="1187624" y="2492896"/>
              <a:ext cx="0" cy="432048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1" name="Text Box 7"/>
          <p:cNvSpPr txBox="1">
            <a:spLocks noChangeArrowheads="1"/>
          </p:cNvSpPr>
          <p:nvPr/>
        </p:nvSpPr>
        <p:spPr bwMode="auto">
          <a:xfrm>
            <a:off x="971554" y="2116883"/>
            <a:ext cx="309963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 smtClean="0">
                <a:sym typeface="Symbol"/>
              </a:rPr>
              <a:t>k</a:t>
            </a:r>
            <a:endParaRPr lang="en-US" baseline="-25000" dirty="0" smtClean="0">
              <a:solidFill>
                <a:srgbClr val="0000FF"/>
              </a:solidFill>
            </a:endParaRPr>
          </a:p>
        </p:txBody>
      </p:sp>
      <p:pic>
        <p:nvPicPr>
          <p:cNvPr id="2050" name="Picture 2" descr="https://encrypted-tbn0.gstatic.com/images?q=tbn:ANd9GcQxHMoOydLUvL6F7c-Mbo5t85iqunS-YHMpPEE4HWBwac4Fq-lc8A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48303" y="2852936"/>
            <a:ext cx="333213" cy="433003"/>
          </a:xfrm>
          <a:prstGeom prst="rect">
            <a:avLst/>
          </a:prstGeom>
          <a:noFill/>
        </p:spPr>
      </p:pic>
      <p:grpSp>
        <p:nvGrpSpPr>
          <p:cNvPr id="5" name="Group 50"/>
          <p:cNvGrpSpPr/>
          <p:nvPr/>
        </p:nvGrpSpPr>
        <p:grpSpPr>
          <a:xfrm>
            <a:off x="1739685" y="2317449"/>
            <a:ext cx="596675" cy="503063"/>
            <a:chOff x="2483768" y="2759728"/>
            <a:chExt cx="1031540" cy="669272"/>
          </a:xfrm>
        </p:grpSpPr>
        <p:pic>
          <p:nvPicPr>
            <p:cNvPr id="54" name="Picture 2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2483768" y="2759728"/>
              <a:ext cx="720080" cy="6692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86" name="Text Box 7"/>
            <p:cNvSpPr txBox="1">
              <a:spLocks noChangeArrowheads="1"/>
            </p:cNvSpPr>
            <p:nvPr/>
          </p:nvSpPr>
          <p:spPr bwMode="auto">
            <a:xfrm>
              <a:off x="3131840" y="2924944"/>
              <a:ext cx="383468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dirty="0" smtClean="0">
                  <a:solidFill>
                    <a:srgbClr val="FF0000"/>
                  </a:solidFill>
                  <a:sym typeface="Symbol"/>
                </a:rPr>
                <a:t>F</a:t>
              </a:r>
              <a:endParaRPr lang="en-US" sz="2000" baseline="-25000" dirty="0" smtClean="0">
                <a:solidFill>
                  <a:srgbClr val="FF0000"/>
                </a:solidFill>
              </a:endParaRPr>
            </a:p>
          </p:txBody>
        </p:sp>
      </p:grpSp>
      <p:sp>
        <p:nvSpPr>
          <p:cNvPr id="48" name="Text Box 7"/>
          <p:cNvSpPr txBox="1">
            <a:spLocks noChangeArrowheads="1"/>
          </p:cNvSpPr>
          <p:nvPr/>
        </p:nvSpPr>
        <p:spPr bwMode="auto">
          <a:xfrm>
            <a:off x="1757902" y="1688094"/>
            <a:ext cx="221810" cy="3007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 smtClean="0">
                <a:sym typeface="Symbol"/>
              </a:rPr>
              <a:t></a:t>
            </a:r>
            <a:endParaRPr lang="en-US" sz="2000" baseline="-25000" dirty="0" smtClean="0"/>
          </a:p>
        </p:txBody>
      </p:sp>
      <p:sp>
        <p:nvSpPr>
          <p:cNvPr id="49" name="Text Box 7"/>
          <p:cNvSpPr txBox="1">
            <a:spLocks noChangeArrowheads="1"/>
          </p:cNvSpPr>
          <p:nvPr/>
        </p:nvSpPr>
        <p:spPr bwMode="auto">
          <a:xfrm>
            <a:off x="2771800" y="1628800"/>
            <a:ext cx="221810" cy="3007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 smtClean="0">
                <a:sym typeface="Symbol"/>
              </a:rPr>
              <a:t></a:t>
            </a:r>
            <a:endParaRPr lang="en-US" sz="2000" baseline="-25000" dirty="0" smtClean="0"/>
          </a:p>
        </p:txBody>
      </p:sp>
      <p:sp>
        <p:nvSpPr>
          <p:cNvPr id="50" name="Text Box 7"/>
          <p:cNvSpPr txBox="1">
            <a:spLocks noChangeArrowheads="1"/>
          </p:cNvSpPr>
          <p:nvPr/>
        </p:nvSpPr>
        <p:spPr bwMode="auto">
          <a:xfrm>
            <a:off x="3779912" y="1700808"/>
            <a:ext cx="221810" cy="3007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 smtClean="0">
                <a:sym typeface="Symbol"/>
              </a:rPr>
              <a:t></a:t>
            </a:r>
            <a:endParaRPr lang="en-US" sz="2000" baseline="-25000" dirty="0" smtClean="0"/>
          </a:p>
        </p:txBody>
      </p:sp>
      <p:grpSp>
        <p:nvGrpSpPr>
          <p:cNvPr id="6" name="Group 51"/>
          <p:cNvGrpSpPr/>
          <p:nvPr/>
        </p:nvGrpSpPr>
        <p:grpSpPr>
          <a:xfrm>
            <a:off x="2684123" y="2317449"/>
            <a:ext cx="596675" cy="503063"/>
            <a:chOff x="2483768" y="2759728"/>
            <a:chExt cx="1031540" cy="669272"/>
          </a:xfrm>
        </p:grpSpPr>
        <p:pic>
          <p:nvPicPr>
            <p:cNvPr id="53" name="Picture 2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2483768" y="2759728"/>
              <a:ext cx="720080" cy="6692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55" name="Text Box 7"/>
            <p:cNvSpPr txBox="1">
              <a:spLocks noChangeArrowheads="1"/>
            </p:cNvSpPr>
            <p:nvPr/>
          </p:nvSpPr>
          <p:spPr bwMode="auto">
            <a:xfrm>
              <a:off x="3131840" y="2924944"/>
              <a:ext cx="383468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dirty="0" smtClean="0">
                  <a:solidFill>
                    <a:srgbClr val="FF0000"/>
                  </a:solidFill>
                  <a:sym typeface="Symbol"/>
                </a:rPr>
                <a:t>F</a:t>
              </a:r>
              <a:endParaRPr lang="en-US" sz="2000" baseline="-25000" dirty="0" smtClean="0">
                <a:solidFill>
                  <a:srgbClr val="FF0000"/>
                </a:solidFill>
              </a:endParaRPr>
            </a:p>
          </p:txBody>
        </p:sp>
      </p:grpSp>
      <p:grpSp>
        <p:nvGrpSpPr>
          <p:cNvPr id="7" name="Group 57"/>
          <p:cNvGrpSpPr/>
          <p:nvPr/>
        </p:nvGrpSpPr>
        <p:grpSpPr>
          <a:xfrm>
            <a:off x="3683763" y="2317449"/>
            <a:ext cx="596675" cy="503063"/>
            <a:chOff x="2483768" y="2759728"/>
            <a:chExt cx="1031540" cy="669272"/>
          </a:xfrm>
        </p:grpSpPr>
        <p:pic>
          <p:nvPicPr>
            <p:cNvPr id="59" name="Picture 2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2483768" y="2759728"/>
              <a:ext cx="720080" cy="6692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60" name="Text Box 7"/>
            <p:cNvSpPr txBox="1">
              <a:spLocks noChangeArrowheads="1"/>
            </p:cNvSpPr>
            <p:nvPr/>
          </p:nvSpPr>
          <p:spPr bwMode="auto">
            <a:xfrm>
              <a:off x="3131840" y="2924944"/>
              <a:ext cx="383468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dirty="0" smtClean="0">
                  <a:solidFill>
                    <a:srgbClr val="FF0000"/>
                  </a:solidFill>
                  <a:sym typeface="Symbol"/>
                </a:rPr>
                <a:t>F</a:t>
              </a:r>
              <a:endParaRPr lang="en-US" sz="2000" baseline="-25000" dirty="0" smtClean="0">
                <a:solidFill>
                  <a:srgbClr val="FF0000"/>
                </a:solidFill>
              </a:endParaRPr>
            </a:p>
          </p:txBody>
        </p:sp>
      </p:grpSp>
      <p:sp>
        <p:nvSpPr>
          <p:cNvPr id="65" name="Text Box 7"/>
          <p:cNvSpPr txBox="1">
            <a:spLocks noChangeArrowheads="1"/>
          </p:cNvSpPr>
          <p:nvPr/>
        </p:nvSpPr>
        <p:spPr bwMode="auto">
          <a:xfrm>
            <a:off x="251520" y="1763524"/>
            <a:ext cx="537282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 smtClean="0">
                <a:sym typeface="Symbol"/>
              </a:rPr>
              <a:t>IV</a:t>
            </a:r>
            <a:r>
              <a:rPr lang="en-US" baseline="-25000" dirty="0" smtClean="0">
                <a:sym typeface="Symbol"/>
              </a:rPr>
              <a:t>1</a:t>
            </a:r>
            <a:endParaRPr lang="en-US" baseline="-25000" dirty="0" smtClean="0">
              <a:solidFill>
                <a:srgbClr val="0000FF"/>
              </a:solidFill>
            </a:endParaRPr>
          </a:p>
        </p:txBody>
      </p:sp>
      <p:cxnSp>
        <p:nvCxnSpPr>
          <p:cNvPr id="67" name="Straight Arrow Connector 66"/>
          <p:cNvCxnSpPr/>
          <p:nvPr/>
        </p:nvCxnSpPr>
        <p:spPr>
          <a:xfrm>
            <a:off x="770401" y="1844824"/>
            <a:ext cx="1065295" cy="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Straight Arrow Connector 73"/>
          <p:cNvCxnSpPr/>
          <p:nvPr/>
        </p:nvCxnSpPr>
        <p:spPr>
          <a:xfrm>
            <a:off x="531786" y="2171008"/>
            <a:ext cx="7766" cy="897952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" name="Text Box 7"/>
          <p:cNvSpPr txBox="1">
            <a:spLocks noChangeArrowheads="1"/>
          </p:cNvSpPr>
          <p:nvPr/>
        </p:nvSpPr>
        <p:spPr bwMode="auto">
          <a:xfrm>
            <a:off x="1736156" y="3172906"/>
            <a:ext cx="675604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 smtClean="0">
                <a:sym typeface="Symbol"/>
              </a:rPr>
              <a:t>c</a:t>
            </a:r>
            <a:r>
              <a:rPr lang="en-US" sz="2000" baseline="-25000" dirty="0" smtClean="0">
                <a:sym typeface="Symbol"/>
              </a:rPr>
              <a:t>1</a:t>
            </a:r>
            <a:endParaRPr lang="en-US" sz="2000" baseline="-25000" dirty="0" smtClean="0">
              <a:solidFill>
                <a:srgbClr val="0000FF"/>
              </a:solidFill>
            </a:endParaRPr>
          </a:p>
        </p:txBody>
      </p:sp>
      <p:sp>
        <p:nvSpPr>
          <p:cNvPr id="80" name="Text Box 7"/>
          <p:cNvSpPr txBox="1">
            <a:spLocks noChangeArrowheads="1"/>
          </p:cNvSpPr>
          <p:nvPr/>
        </p:nvSpPr>
        <p:spPr bwMode="auto">
          <a:xfrm>
            <a:off x="334823" y="3140968"/>
            <a:ext cx="564769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 smtClean="0">
                <a:sym typeface="Symbol"/>
              </a:rPr>
              <a:t>c</a:t>
            </a:r>
            <a:r>
              <a:rPr lang="en-US" sz="2000" baseline="-25000" dirty="0" smtClean="0">
                <a:sym typeface="Symbol"/>
              </a:rPr>
              <a:t>0</a:t>
            </a:r>
            <a:r>
              <a:rPr lang="en-US" sz="2000" dirty="0" smtClean="0">
                <a:sym typeface="Symbol"/>
              </a:rPr>
              <a:t> </a:t>
            </a:r>
            <a:endParaRPr lang="en-US" sz="2000" baseline="-25000" dirty="0" smtClean="0">
              <a:solidFill>
                <a:srgbClr val="0000FF"/>
              </a:solidFill>
            </a:endParaRPr>
          </a:p>
        </p:txBody>
      </p:sp>
      <p:cxnSp>
        <p:nvCxnSpPr>
          <p:cNvPr id="96" name="Straight Arrow Connector 95"/>
          <p:cNvCxnSpPr/>
          <p:nvPr/>
        </p:nvCxnSpPr>
        <p:spPr>
          <a:xfrm>
            <a:off x="1947944" y="2820513"/>
            <a:ext cx="0" cy="378878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108"/>
          <p:cNvGrpSpPr/>
          <p:nvPr/>
        </p:nvGrpSpPr>
        <p:grpSpPr>
          <a:xfrm>
            <a:off x="1947944" y="1844824"/>
            <a:ext cx="957989" cy="1192191"/>
            <a:chOff x="2843808" y="2130951"/>
            <a:chExt cx="1656184" cy="1586083"/>
          </a:xfrm>
        </p:grpSpPr>
        <p:cxnSp>
          <p:nvCxnSpPr>
            <p:cNvPr id="99" name="Straight Arrow Connector 98"/>
            <p:cNvCxnSpPr/>
            <p:nvPr/>
          </p:nvCxnSpPr>
          <p:spPr>
            <a:xfrm>
              <a:off x="2843808" y="3717032"/>
              <a:ext cx="936104" cy="0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2" name="Straight Arrow Connector 101"/>
            <p:cNvCxnSpPr/>
            <p:nvPr/>
          </p:nvCxnSpPr>
          <p:spPr>
            <a:xfrm>
              <a:off x="3770148" y="2130952"/>
              <a:ext cx="9764" cy="1586082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4" name="Straight Arrow Connector 103"/>
            <p:cNvCxnSpPr/>
            <p:nvPr/>
          </p:nvCxnSpPr>
          <p:spPr>
            <a:xfrm>
              <a:off x="3779912" y="2130951"/>
              <a:ext cx="720080" cy="0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12" name="Text Box 7"/>
          <p:cNvSpPr txBox="1">
            <a:spLocks noChangeArrowheads="1"/>
          </p:cNvSpPr>
          <p:nvPr/>
        </p:nvSpPr>
        <p:spPr bwMode="auto">
          <a:xfrm>
            <a:off x="2710289" y="3199390"/>
            <a:ext cx="493559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 smtClean="0">
                <a:sym typeface="Symbol"/>
              </a:rPr>
              <a:t>c</a:t>
            </a:r>
            <a:r>
              <a:rPr lang="en-US" baseline="-25000" dirty="0" smtClean="0">
                <a:sym typeface="Symbol"/>
              </a:rPr>
              <a:t>2</a:t>
            </a:r>
            <a:endParaRPr lang="en-US" baseline="-25000" dirty="0" smtClean="0">
              <a:solidFill>
                <a:srgbClr val="0000FF"/>
              </a:solidFill>
            </a:endParaRPr>
          </a:p>
        </p:txBody>
      </p:sp>
      <p:cxnSp>
        <p:nvCxnSpPr>
          <p:cNvPr id="113" name="Straight Arrow Connector 112"/>
          <p:cNvCxnSpPr/>
          <p:nvPr/>
        </p:nvCxnSpPr>
        <p:spPr>
          <a:xfrm>
            <a:off x="2905933" y="2820513"/>
            <a:ext cx="0" cy="378878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9" name="Straight Arrow Connector 118"/>
          <p:cNvCxnSpPr/>
          <p:nvPr/>
        </p:nvCxnSpPr>
        <p:spPr>
          <a:xfrm>
            <a:off x="3947225" y="2008632"/>
            <a:ext cx="0" cy="324752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0" name="Text Box 7"/>
          <p:cNvSpPr txBox="1">
            <a:spLocks noChangeArrowheads="1"/>
          </p:cNvSpPr>
          <p:nvPr/>
        </p:nvSpPr>
        <p:spPr bwMode="auto">
          <a:xfrm>
            <a:off x="3709930" y="3199390"/>
            <a:ext cx="430022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 smtClean="0">
                <a:sym typeface="Symbol"/>
              </a:rPr>
              <a:t>c</a:t>
            </a:r>
            <a:r>
              <a:rPr lang="en-US" baseline="-25000" dirty="0" smtClean="0">
                <a:sym typeface="Symbol"/>
              </a:rPr>
              <a:t>3</a:t>
            </a:r>
            <a:r>
              <a:rPr lang="en-US" dirty="0" smtClean="0">
                <a:sym typeface="Symbol"/>
              </a:rPr>
              <a:t> </a:t>
            </a:r>
            <a:endParaRPr lang="en-US" baseline="-25000" dirty="0" smtClean="0">
              <a:solidFill>
                <a:srgbClr val="0000FF"/>
              </a:solidFill>
            </a:endParaRPr>
          </a:p>
        </p:txBody>
      </p:sp>
      <p:cxnSp>
        <p:nvCxnSpPr>
          <p:cNvPr id="121" name="Straight Arrow Connector 120"/>
          <p:cNvCxnSpPr/>
          <p:nvPr/>
        </p:nvCxnSpPr>
        <p:spPr>
          <a:xfrm>
            <a:off x="3905573" y="2820513"/>
            <a:ext cx="0" cy="378878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5" name="Picture 2" descr="https://encrypted-tbn0.gstatic.com/images?q=tbn:ANd9GcQxHMoOydLUvL6F7c-Mbo5t85iqunS-YHMpPEE4HWBwac4Fq-lc8A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7504" y="1195797"/>
            <a:ext cx="333213" cy="433003"/>
          </a:xfrm>
          <a:prstGeom prst="rect">
            <a:avLst/>
          </a:prstGeom>
          <a:noFill/>
        </p:spPr>
      </p:pic>
      <p:sp>
        <p:nvSpPr>
          <p:cNvPr id="64" name="Rectangle 2"/>
          <p:cNvSpPr txBox="1">
            <a:spLocks noChangeArrowheads="1"/>
          </p:cNvSpPr>
          <p:nvPr/>
        </p:nvSpPr>
        <p:spPr>
          <a:xfrm>
            <a:off x="-36512" y="44624"/>
            <a:ext cx="9865096" cy="576064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r>
              <a:rPr lang="en-US" sz="3300" kern="0" dirty="0" smtClean="0">
                <a:solidFill>
                  <a:srgbClr val="009900"/>
                </a:solidFill>
                <a:ea typeface="+mj-ea"/>
                <a:cs typeface="+mj-cs"/>
              </a:rPr>
              <a:t>IV misuse in CBC Mode- Chained CBC</a:t>
            </a:r>
            <a:endParaRPr lang="en-US" sz="3300" kern="0" dirty="0">
              <a:solidFill>
                <a:srgbClr val="009900"/>
              </a:solidFill>
              <a:ea typeface="+mj-ea"/>
              <a:cs typeface="+mj-cs"/>
            </a:endParaRPr>
          </a:p>
        </p:txBody>
      </p:sp>
      <p:cxnSp>
        <p:nvCxnSpPr>
          <p:cNvPr id="90" name="Straight Arrow Connector 89"/>
          <p:cNvCxnSpPr/>
          <p:nvPr/>
        </p:nvCxnSpPr>
        <p:spPr>
          <a:xfrm>
            <a:off x="1979712" y="1484784"/>
            <a:ext cx="0" cy="288032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Straight Arrow Connector 92"/>
          <p:cNvCxnSpPr/>
          <p:nvPr/>
        </p:nvCxnSpPr>
        <p:spPr>
          <a:xfrm>
            <a:off x="1979712" y="1988840"/>
            <a:ext cx="0" cy="288032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1" name="Straight Arrow Connector 100"/>
          <p:cNvCxnSpPr/>
          <p:nvPr/>
        </p:nvCxnSpPr>
        <p:spPr>
          <a:xfrm>
            <a:off x="2987824" y="1484784"/>
            <a:ext cx="0" cy="288032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" name="Straight Arrow Connector 102"/>
          <p:cNvCxnSpPr/>
          <p:nvPr/>
        </p:nvCxnSpPr>
        <p:spPr>
          <a:xfrm>
            <a:off x="3923928" y="1484784"/>
            <a:ext cx="0" cy="288032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Straight Arrow Connector 106"/>
          <p:cNvCxnSpPr/>
          <p:nvPr/>
        </p:nvCxnSpPr>
        <p:spPr>
          <a:xfrm>
            <a:off x="2987824" y="1916832"/>
            <a:ext cx="0" cy="432048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" name="Group 108"/>
          <p:cNvGrpSpPr/>
          <p:nvPr/>
        </p:nvGrpSpPr>
        <p:grpSpPr>
          <a:xfrm>
            <a:off x="2915816" y="1844824"/>
            <a:ext cx="957989" cy="1192191"/>
            <a:chOff x="2843808" y="2130951"/>
            <a:chExt cx="1656184" cy="1586083"/>
          </a:xfrm>
        </p:grpSpPr>
        <p:cxnSp>
          <p:nvCxnSpPr>
            <p:cNvPr id="111" name="Straight Arrow Connector 110"/>
            <p:cNvCxnSpPr/>
            <p:nvPr/>
          </p:nvCxnSpPr>
          <p:spPr>
            <a:xfrm>
              <a:off x="2843808" y="3717032"/>
              <a:ext cx="936104" cy="0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4" name="Straight Arrow Connector 113"/>
            <p:cNvCxnSpPr/>
            <p:nvPr/>
          </p:nvCxnSpPr>
          <p:spPr>
            <a:xfrm>
              <a:off x="3770148" y="2130952"/>
              <a:ext cx="9764" cy="1586082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2" name="Straight Arrow Connector 121"/>
            <p:cNvCxnSpPr/>
            <p:nvPr/>
          </p:nvCxnSpPr>
          <p:spPr>
            <a:xfrm>
              <a:off x="3779912" y="2130951"/>
              <a:ext cx="720080" cy="0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" name="Group 44"/>
          <p:cNvGrpSpPr/>
          <p:nvPr/>
        </p:nvGrpSpPr>
        <p:grpSpPr>
          <a:xfrm>
            <a:off x="6098287" y="1124741"/>
            <a:ext cx="2938209" cy="400113"/>
            <a:chOff x="1979712" y="1677018"/>
            <a:chExt cx="5079616" cy="532309"/>
          </a:xfrm>
        </p:grpSpPr>
        <p:sp>
          <p:nvSpPr>
            <p:cNvPr id="126" name="Rectangle 125"/>
            <p:cNvSpPr/>
            <p:nvPr/>
          </p:nvSpPr>
          <p:spPr>
            <a:xfrm>
              <a:off x="1979712" y="1772816"/>
              <a:ext cx="5040560" cy="432048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FF0000"/>
                </a:solidFill>
              </a:endParaRPr>
            </a:p>
          </p:txBody>
        </p:sp>
        <p:cxnSp>
          <p:nvCxnSpPr>
            <p:cNvPr id="127" name="Straight Connector 126"/>
            <p:cNvCxnSpPr/>
            <p:nvPr/>
          </p:nvCxnSpPr>
          <p:spPr>
            <a:xfrm>
              <a:off x="3635896" y="1772816"/>
              <a:ext cx="0" cy="432048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8" name="Straight Connector 127"/>
            <p:cNvCxnSpPr/>
            <p:nvPr/>
          </p:nvCxnSpPr>
          <p:spPr>
            <a:xfrm>
              <a:off x="5220072" y="1772816"/>
              <a:ext cx="0" cy="432048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9" name="Text Box 7"/>
            <p:cNvSpPr txBox="1">
              <a:spLocks noChangeArrowheads="1"/>
            </p:cNvSpPr>
            <p:nvPr/>
          </p:nvSpPr>
          <p:spPr bwMode="auto">
            <a:xfrm>
              <a:off x="2471483" y="1677018"/>
              <a:ext cx="853192" cy="5323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dirty="0" smtClean="0">
                  <a:sym typeface="Symbol"/>
                </a:rPr>
                <a:t>m</a:t>
              </a:r>
              <a:r>
                <a:rPr lang="en-US" sz="2000" baseline="-25000" dirty="0" smtClean="0">
                  <a:sym typeface="Symbol"/>
                </a:rPr>
                <a:t>4</a:t>
              </a:r>
              <a:endParaRPr lang="en-US" sz="2000" baseline="-25000" dirty="0" smtClean="0">
                <a:solidFill>
                  <a:srgbClr val="0000FF"/>
                </a:solidFill>
              </a:endParaRPr>
            </a:p>
          </p:txBody>
        </p:sp>
        <p:sp>
          <p:nvSpPr>
            <p:cNvPr id="130" name="Text Box 7"/>
            <p:cNvSpPr txBox="1">
              <a:spLocks noChangeArrowheads="1"/>
            </p:cNvSpPr>
            <p:nvPr/>
          </p:nvSpPr>
          <p:spPr bwMode="auto">
            <a:xfrm>
              <a:off x="4127668" y="1677022"/>
              <a:ext cx="1064334" cy="53230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dirty="0" smtClean="0">
                  <a:sym typeface="Symbol"/>
                </a:rPr>
                <a:t>m</a:t>
              </a:r>
              <a:r>
                <a:rPr lang="en-US" sz="2000" baseline="-25000" dirty="0" smtClean="0">
                  <a:sym typeface="Symbol"/>
                </a:rPr>
                <a:t>5</a:t>
              </a:r>
              <a:endParaRPr lang="en-US" sz="2000" baseline="-25000" dirty="0" smtClean="0">
                <a:solidFill>
                  <a:srgbClr val="0000FF"/>
                </a:solidFill>
              </a:endParaRPr>
            </a:p>
          </p:txBody>
        </p:sp>
        <p:sp>
          <p:nvSpPr>
            <p:cNvPr id="131" name="Text Box 7"/>
            <p:cNvSpPr txBox="1">
              <a:spLocks noChangeArrowheads="1"/>
            </p:cNvSpPr>
            <p:nvPr/>
          </p:nvSpPr>
          <p:spPr bwMode="auto">
            <a:xfrm>
              <a:off x="5868144" y="1677022"/>
              <a:ext cx="1191184" cy="53230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dirty="0" smtClean="0">
                  <a:sym typeface="Symbol"/>
                </a:rPr>
                <a:t>m</a:t>
              </a:r>
              <a:r>
                <a:rPr lang="en-US" sz="2000" baseline="-25000" dirty="0" smtClean="0">
                  <a:sym typeface="Symbol"/>
                </a:rPr>
                <a:t>6</a:t>
              </a:r>
              <a:endParaRPr lang="en-US" sz="2000" baseline="-25000" dirty="0" smtClean="0">
                <a:solidFill>
                  <a:srgbClr val="0000FF"/>
                </a:solidFill>
                <a:latin typeface="Gigi" pitchFamily="82" charset="0"/>
              </a:endParaRPr>
            </a:p>
          </p:txBody>
        </p:sp>
      </p:grpSp>
      <p:sp>
        <p:nvSpPr>
          <p:cNvPr id="132" name="Text Box 7"/>
          <p:cNvSpPr txBox="1">
            <a:spLocks noChangeArrowheads="1"/>
          </p:cNvSpPr>
          <p:nvPr/>
        </p:nvSpPr>
        <p:spPr bwMode="auto">
          <a:xfrm>
            <a:off x="5274385" y="1187460"/>
            <a:ext cx="593759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 smtClean="0">
                <a:sym typeface="Symbol"/>
              </a:rPr>
              <a:t>M</a:t>
            </a:r>
            <a:r>
              <a:rPr lang="en-US" baseline="-25000" dirty="0" smtClean="0">
                <a:sym typeface="Symbol"/>
              </a:rPr>
              <a:t>2</a:t>
            </a:r>
            <a:endParaRPr lang="en-US" baseline="-25000" dirty="0" smtClean="0">
              <a:solidFill>
                <a:srgbClr val="0000FF"/>
              </a:solidFill>
            </a:endParaRPr>
          </a:p>
        </p:txBody>
      </p:sp>
      <p:cxnSp>
        <p:nvCxnSpPr>
          <p:cNvPr id="133" name="Straight Arrow Connector 132"/>
          <p:cNvCxnSpPr/>
          <p:nvPr/>
        </p:nvCxnSpPr>
        <p:spPr>
          <a:xfrm>
            <a:off x="5658520" y="1355419"/>
            <a:ext cx="356464" cy="0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1" name="Group 77"/>
          <p:cNvGrpSpPr/>
          <p:nvPr/>
        </p:nvGrpSpPr>
        <p:grpSpPr>
          <a:xfrm>
            <a:off x="5598467" y="2116880"/>
            <a:ext cx="2749011" cy="216501"/>
            <a:chOff x="1187624" y="2492896"/>
            <a:chExt cx="4752528" cy="288032"/>
          </a:xfrm>
        </p:grpSpPr>
        <p:cxnSp>
          <p:nvCxnSpPr>
            <p:cNvPr id="138" name="Straight Connector 137"/>
            <p:cNvCxnSpPr/>
            <p:nvPr/>
          </p:nvCxnSpPr>
          <p:spPr>
            <a:xfrm>
              <a:off x="1187624" y="2492896"/>
              <a:ext cx="4752528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9" name="Straight Arrow Connector 138"/>
            <p:cNvCxnSpPr/>
            <p:nvPr/>
          </p:nvCxnSpPr>
          <p:spPr>
            <a:xfrm>
              <a:off x="2555776" y="2492896"/>
              <a:ext cx="0" cy="288032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0" name="Straight Arrow Connector 139"/>
            <p:cNvCxnSpPr/>
            <p:nvPr/>
          </p:nvCxnSpPr>
          <p:spPr>
            <a:xfrm>
              <a:off x="4211960" y="2492896"/>
              <a:ext cx="0" cy="288032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1" name="Straight Arrow Connector 140"/>
            <p:cNvCxnSpPr/>
            <p:nvPr/>
          </p:nvCxnSpPr>
          <p:spPr>
            <a:xfrm>
              <a:off x="5940152" y="2492896"/>
              <a:ext cx="0" cy="288032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43" name="Text Box 7"/>
          <p:cNvSpPr txBox="1">
            <a:spLocks noChangeArrowheads="1"/>
          </p:cNvSpPr>
          <p:nvPr/>
        </p:nvSpPr>
        <p:spPr bwMode="auto">
          <a:xfrm>
            <a:off x="5580066" y="2132856"/>
            <a:ext cx="309963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 smtClean="0">
                <a:sym typeface="Symbol"/>
              </a:rPr>
              <a:t>k</a:t>
            </a:r>
            <a:endParaRPr lang="en-US" baseline="-25000" dirty="0" smtClean="0">
              <a:solidFill>
                <a:srgbClr val="0000FF"/>
              </a:solidFill>
            </a:endParaRPr>
          </a:p>
        </p:txBody>
      </p:sp>
      <p:grpSp>
        <p:nvGrpSpPr>
          <p:cNvPr id="12" name="Group 50"/>
          <p:cNvGrpSpPr/>
          <p:nvPr/>
        </p:nvGrpSpPr>
        <p:grpSpPr>
          <a:xfrm>
            <a:off x="6348197" y="2317449"/>
            <a:ext cx="596675" cy="503063"/>
            <a:chOff x="2483768" y="2759728"/>
            <a:chExt cx="1031540" cy="669272"/>
          </a:xfrm>
        </p:grpSpPr>
        <p:pic>
          <p:nvPicPr>
            <p:cNvPr id="146" name="Picture 2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2483768" y="2759728"/>
              <a:ext cx="720080" cy="6692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47" name="Text Box 7"/>
            <p:cNvSpPr txBox="1">
              <a:spLocks noChangeArrowheads="1"/>
            </p:cNvSpPr>
            <p:nvPr/>
          </p:nvSpPr>
          <p:spPr bwMode="auto">
            <a:xfrm>
              <a:off x="3131840" y="2924944"/>
              <a:ext cx="383468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dirty="0" smtClean="0">
                  <a:solidFill>
                    <a:srgbClr val="FF0000"/>
                  </a:solidFill>
                  <a:sym typeface="Symbol"/>
                </a:rPr>
                <a:t>F</a:t>
              </a:r>
              <a:endParaRPr lang="en-US" sz="2000" baseline="-25000" dirty="0" smtClean="0">
                <a:solidFill>
                  <a:srgbClr val="FF0000"/>
                </a:solidFill>
              </a:endParaRPr>
            </a:p>
          </p:txBody>
        </p:sp>
      </p:grpSp>
      <p:sp>
        <p:nvSpPr>
          <p:cNvPr id="148" name="Text Box 7"/>
          <p:cNvSpPr txBox="1">
            <a:spLocks noChangeArrowheads="1"/>
          </p:cNvSpPr>
          <p:nvPr/>
        </p:nvSpPr>
        <p:spPr bwMode="auto">
          <a:xfrm>
            <a:off x="6366414" y="1688094"/>
            <a:ext cx="221810" cy="3007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 smtClean="0">
                <a:sym typeface="Symbol"/>
              </a:rPr>
              <a:t></a:t>
            </a:r>
            <a:endParaRPr lang="en-US" sz="2000" baseline="-25000" dirty="0" smtClean="0"/>
          </a:p>
        </p:txBody>
      </p:sp>
      <p:sp>
        <p:nvSpPr>
          <p:cNvPr id="149" name="Text Box 7"/>
          <p:cNvSpPr txBox="1">
            <a:spLocks noChangeArrowheads="1"/>
          </p:cNvSpPr>
          <p:nvPr/>
        </p:nvSpPr>
        <p:spPr bwMode="auto">
          <a:xfrm>
            <a:off x="7380312" y="1628800"/>
            <a:ext cx="221810" cy="3007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 smtClean="0">
                <a:sym typeface="Symbol"/>
              </a:rPr>
              <a:t></a:t>
            </a:r>
            <a:endParaRPr lang="en-US" sz="2000" baseline="-25000" dirty="0" smtClean="0"/>
          </a:p>
        </p:txBody>
      </p:sp>
      <p:sp>
        <p:nvSpPr>
          <p:cNvPr id="150" name="Text Box 7"/>
          <p:cNvSpPr txBox="1">
            <a:spLocks noChangeArrowheads="1"/>
          </p:cNvSpPr>
          <p:nvPr/>
        </p:nvSpPr>
        <p:spPr bwMode="auto">
          <a:xfrm>
            <a:off x="8388424" y="1700808"/>
            <a:ext cx="221810" cy="3007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 smtClean="0">
                <a:sym typeface="Symbol"/>
              </a:rPr>
              <a:t></a:t>
            </a:r>
            <a:endParaRPr lang="en-US" sz="2000" baseline="-25000" dirty="0" smtClean="0"/>
          </a:p>
        </p:txBody>
      </p:sp>
      <p:grpSp>
        <p:nvGrpSpPr>
          <p:cNvPr id="13" name="Group 51"/>
          <p:cNvGrpSpPr/>
          <p:nvPr/>
        </p:nvGrpSpPr>
        <p:grpSpPr>
          <a:xfrm>
            <a:off x="7292635" y="2317449"/>
            <a:ext cx="596675" cy="503063"/>
            <a:chOff x="2483768" y="2759728"/>
            <a:chExt cx="1031540" cy="669272"/>
          </a:xfrm>
        </p:grpSpPr>
        <p:pic>
          <p:nvPicPr>
            <p:cNvPr id="152" name="Picture 2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2483768" y="2759728"/>
              <a:ext cx="720080" cy="6692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53" name="Text Box 7"/>
            <p:cNvSpPr txBox="1">
              <a:spLocks noChangeArrowheads="1"/>
            </p:cNvSpPr>
            <p:nvPr/>
          </p:nvSpPr>
          <p:spPr bwMode="auto">
            <a:xfrm>
              <a:off x="3131840" y="2924944"/>
              <a:ext cx="383468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dirty="0" smtClean="0">
                  <a:solidFill>
                    <a:srgbClr val="FF0000"/>
                  </a:solidFill>
                  <a:sym typeface="Symbol"/>
                </a:rPr>
                <a:t>F</a:t>
              </a:r>
              <a:endParaRPr lang="en-US" sz="2000" baseline="-25000" dirty="0" smtClean="0">
                <a:solidFill>
                  <a:srgbClr val="FF0000"/>
                </a:solidFill>
              </a:endParaRPr>
            </a:p>
          </p:txBody>
        </p:sp>
      </p:grpSp>
      <p:grpSp>
        <p:nvGrpSpPr>
          <p:cNvPr id="14" name="Group 57"/>
          <p:cNvGrpSpPr/>
          <p:nvPr/>
        </p:nvGrpSpPr>
        <p:grpSpPr>
          <a:xfrm>
            <a:off x="8292275" y="2317449"/>
            <a:ext cx="596675" cy="503063"/>
            <a:chOff x="2483768" y="2759728"/>
            <a:chExt cx="1031540" cy="669272"/>
          </a:xfrm>
        </p:grpSpPr>
        <p:pic>
          <p:nvPicPr>
            <p:cNvPr id="155" name="Picture 2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2483768" y="2759728"/>
              <a:ext cx="720080" cy="6692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56" name="Text Box 7"/>
            <p:cNvSpPr txBox="1">
              <a:spLocks noChangeArrowheads="1"/>
            </p:cNvSpPr>
            <p:nvPr/>
          </p:nvSpPr>
          <p:spPr bwMode="auto">
            <a:xfrm>
              <a:off x="3131840" y="2924944"/>
              <a:ext cx="383468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dirty="0" smtClean="0">
                  <a:solidFill>
                    <a:srgbClr val="FF0000"/>
                  </a:solidFill>
                  <a:sym typeface="Symbol"/>
                </a:rPr>
                <a:t>F</a:t>
              </a:r>
              <a:endParaRPr lang="en-US" sz="2000" baseline="-25000" dirty="0" smtClean="0">
                <a:solidFill>
                  <a:srgbClr val="FF0000"/>
                </a:solidFill>
              </a:endParaRPr>
            </a:p>
          </p:txBody>
        </p:sp>
      </p:grpSp>
      <p:sp>
        <p:nvSpPr>
          <p:cNvPr id="160" name="Text Box 7"/>
          <p:cNvSpPr txBox="1">
            <a:spLocks noChangeArrowheads="1"/>
          </p:cNvSpPr>
          <p:nvPr/>
        </p:nvSpPr>
        <p:spPr bwMode="auto">
          <a:xfrm>
            <a:off x="6344668" y="3172906"/>
            <a:ext cx="675604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 smtClean="0">
                <a:sym typeface="Symbol"/>
              </a:rPr>
              <a:t>c</a:t>
            </a:r>
            <a:r>
              <a:rPr lang="en-US" sz="2000" baseline="-25000" dirty="0" smtClean="0">
                <a:sym typeface="Symbol"/>
              </a:rPr>
              <a:t>4</a:t>
            </a:r>
            <a:endParaRPr lang="en-US" sz="2000" baseline="-25000" dirty="0" smtClean="0">
              <a:solidFill>
                <a:srgbClr val="0000FF"/>
              </a:solidFill>
            </a:endParaRPr>
          </a:p>
        </p:txBody>
      </p:sp>
      <p:cxnSp>
        <p:nvCxnSpPr>
          <p:cNvPr id="162" name="Straight Arrow Connector 161"/>
          <p:cNvCxnSpPr/>
          <p:nvPr/>
        </p:nvCxnSpPr>
        <p:spPr>
          <a:xfrm>
            <a:off x="6556456" y="2820513"/>
            <a:ext cx="0" cy="378878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5" name="Group 108"/>
          <p:cNvGrpSpPr/>
          <p:nvPr/>
        </p:nvGrpSpPr>
        <p:grpSpPr>
          <a:xfrm>
            <a:off x="6556456" y="1844824"/>
            <a:ext cx="957989" cy="1192191"/>
            <a:chOff x="2843808" y="2130951"/>
            <a:chExt cx="1656184" cy="1586083"/>
          </a:xfrm>
        </p:grpSpPr>
        <p:cxnSp>
          <p:nvCxnSpPr>
            <p:cNvPr id="164" name="Straight Arrow Connector 163"/>
            <p:cNvCxnSpPr/>
            <p:nvPr/>
          </p:nvCxnSpPr>
          <p:spPr>
            <a:xfrm>
              <a:off x="2843808" y="3717032"/>
              <a:ext cx="936104" cy="0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5" name="Straight Arrow Connector 164"/>
            <p:cNvCxnSpPr/>
            <p:nvPr/>
          </p:nvCxnSpPr>
          <p:spPr>
            <a:xfrm>
              <a:off x="3770148" y="2130952"/>
              <a:ext cx="9764" cy="1586082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6" name="Straight Arrow Connector 165"/>
            <p:cNvCxnSpPr/>
            <p:nvPr/>
          </p:nvCxnSpPr>
          <p:spPr>
            <a:xfrm>
              <a:off x="3779912" y="2130951"/>
              <a:ext cx="720080" cy="0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67" name="Text Box 7"/>
          <p:cNvSpPr txBox="1">
            <a:spLocks noChangeArrowheads="1"/>
          </p:cNvSpPr>
          <p:nvPr/>
        </p:nvSpPr>
        <p:spPr bwMode="auto">
          <a:xfrm>
            <a:off x="7318801" y="3199390"/>
            <a:ext cx="493559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 smtClean="0">
                <a:sym typeface="Symbol"/>
              </a:rPr>
              <a:t>c</a:t>
            </a:r>
            <a:r>
              <a:rPr lang="en-US" baseline="-25000" dirty="0" smtClean="0">
                <a:sym typeface="Symbol"/>
              </a:rPr>
              <a:t>5</a:t>
            </a:r>
            <a:endParaRPr lang="en-US" baseline="-25000" dirty="0" smtClean="0">
              <a:solidFill>
                <a:srgbClr val="0000FF"/>
              </a:solidFill>
            </a:endParaRPr>
          </a:p>
        </p:txBody>
      </p:sp>
      <p:cxnSp>
        <p:nvCxnSpPr>
          <p:cNvPr id="168" name="Straight Arrow Connector 167"/>
          <p:cNvCxnSpPr/>
          <p:nvPr/>
        </p:nvCxnSpPr>
        <p:spPr>
          <a:xfrm>
            <a:off x="7514445" y="2820513"/>
            <a:ext cx="0" cy="378878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9" name="Straight Arrow Connector 168"/>
          <p:cNvCxnSpPr/>
          <p:nvPr/>
        </p:nvCxnSpPr>
        <p:spPr>
          <a:xfrm>
            <a:off x="8555737" y="2008632"/>
            <a:ext cx="0" cy="324752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0" name="Text Box 7"/>
          <p:cNvSpPr txBox="1">
            <a:spLocks noChangeArrowheads="1"/>
          </p:cNvSpPr>
          <p:nvPr/>
        </p:nvSpPr>
        <p:spPr bwMode="auto">
          <a:xfrm>
            <a:off x="8318442" y="3199390"/>
            <a:ext cx="430022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 smtClean="0">
                <a:sym typeface="Symbol"/>
              </a:rPr>
              <a:t>c</a:t>
            </a:r>
            <a:r>
              <a:rPr lang="en-US" baseline="-25000" dirty="0" smtClean="0">
                <a:sym typeface="Symbol"/>
              </a:rPr>
              <a:t>6</a:t>
            </a:r>
            <a:r>
              <a:rPr lang="en-US" dirty="0" smtClean="0">
                <a:sym typeface="Symbol"/>
              </a:rPr>
              <a:t> </a:t>
            </a:r>
            <a:endParaRPr lang="en-US" baseline="-25000" dirty="0" smtClean="0">
              <a:solidFill>
                <a:srgbClr val="0000FF"/>
              </a:solidFill>
            </a:endParaRPr>
          </a:p>
        </p:txBody>
      </p:sp>
      <p:cxnSp>
        <p:nvCxnSpPr>
          <p:cNvPr id="171" name="Straight Arrow Connector 170"/>
          <p:cNvCxnSpPr/>
          <p:nvPr/>
        </p:nvCxnSpPr>
        <p:spPr>
          <a:xfrm>
            <a:off x="8514085" y="2820513"/>
            <a:ext cx="0" cy="378878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3" name="Straight Arrow Connector 172"/>
          <p:cNvCxnSpPr/>
          <p:nvPr/>
        </p:nvCxnSpPr>
        <p:spPr>
          <a:xfrm>
            <a:off x="6588224" y="1484784"/>
            <a:ext cx="0" cy="288032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4" name="Straight Arrow Connector 173"/>
          <p:cNvCxnSpPr/>
          <p:nvPr/>
        </p:nvCxnSpPr>
        <p:spPr>
          <a:xfrm>
            <a:off x="6588224" y="1988840"/>
            <a:ext cx="0" cy="288032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5" name="Straight Arrow Connector 174"/>
          <p:cNvCxnSpPr/>
          <p:nvPr/>
        </p:nvCxnSpPr>
        <p:spPr>
          <a:xfrm>
            <a:off x="7596336" y="1484784"/>
            <a:ext cx="0" cy="288032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6" name="Straight Arrow Connector 175"/>
          <p:cNvCxnSpPr/>
          <p:nvPr/>
        </p:nvCxnSpPr>
        <p:spPr>
          <a:xfrm>
            <a:off x="8532440" y="1484784"/>
            <a:ext cx="0" cy="288032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7" name="Straight Arrow Connector 176"/>
          <p:cNvCxnSpPr/>
          <p:nvPr/>
        </p:nvCxnSpPr>
        <p:spPr>
          <a:xfrm>
            <a:off x="7596336" y="1916832"/>
            <a:ext cx="0" cy="432048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6" name="Group 177"/>
          <p:cNvGrpSpPr/>
          <p:nvPr/>
        </p:nvGrpSpPr>
        <p:grpSpPr>
          <a:xfrm>
            <a:off x="7524328" y="1844824"/>
            <a:ext cx="957989" cy="1192191"/>
            <a:chOff x="2843808" y="2130951"/>
            <a:chExt cx="1656184" cy="1586083"/>
          </a:xfrm>
        </p:grpSpPr>
        <p:cxnSp>
          <p:nvCxnSpPr>
            <p:cNvPr id="179" name="Straight Arrow Connector 178"/>
            <p:cNvCxnSpPr/>
            <p:nvPr/>
          </p:nvCxnSpPr>
          <p:spPr>
            <a:xfrm>
              <a:off x="2843808" y="3717032"/>
              <a:ext cx="936104" cy="0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0" name="Straight Arrow Connector 179"/>
            <p:cNvCxnSpPr/>
            <p:nvPr/>
          </p:nvCxnSpPr>
          <p:spPr>
            <a:xfrm>
              <a:off x="3770148" y="2130952"/>
              <a:ext cx="9764" cy="1586082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1" name="Straight Arrow Connector 180"/>
            <p:cNvCxnSpPr/>
            <p:nvPr/>
          </p:nvCxnSpPr>
          <p:spPr>
            <a:xfrm>
              <a:off x="3779912" y="2130951"/>
              <a:ext cx="720080" cy="0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83" name="Text Box 7"/>
          <p:cNvSpPr txBox="1">
            <a:spLocks noChangeArrowheads="1"/>
          </p:cNvSpPr>
          <p:nvPr/>
        </p:nvSpPr>
        <p:spPr bwMode="auto">
          <a:xfrm>
            <a:off x="3347864" y="3604954"/>
            <a:ext cx="2448272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>
                <a:solidFill>
                  <a:srgbClr val="FF0000"/>
                </a:solidFill>
                <a:sym typeface="Symbol"/>
              </a:rPr>
              <a:t>Chained CBC mode</a:t>
            </a:r>
            <a:endParaRPr lang="en-US" sz="1600" baseline="-25000" dirty="0" smtClean="0">
              <a:solidFill>
                <a:srgbClr val="FF0000"/>
              </a:solidFill>
            </a:endParaRPr>
          </a:p>
        </p:txBody>
      </p:sp>
      <p:grpSp>
        <p:nvGrpSpPr>
          <p:cNvPr id="17" name="Group 135"/>
          <p:cNvGrpSpPr/>
          <p:nvPr/>
        </p:nvGrpSpPr>
        <p:grpSpPr>
          <a:xfrm>
            <a:off x="3911221" y="1844824"/>
            <a:ext cx="2532987" cy="1152128"/>
            <a:chOff x="3911221" y="1844824"/>
            <a:chExt cx="2532987" cy="1152128"/>
          </a:xfrm>
        </p:grpSpPr>
        <p:cxnSp>
          <p:nvCxnSpPr>
            <p:cNvPr id="116" name="Straight Connector 115"/>
            <p:cNvCxnSpPr/>
            <p:nvPr/>
          </p:nvCxnSpPr>
          <p:spPr>
            <a:xfrm>
              <a:off x="3911221" y="2996952"/>
              <a:ext cx="1020819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8" name="Straight Connector 117"/>
            <p:cNvCxnSpPr/>
            <p:nvPr/>
          </p:nvCxnSpPr>
          <p:spPr>
            <a:xfrm>
              <a:off x="4932040" y="1844824"/>
              <a:ext cx="1512168" cy="0"/>
            </a:xfrm>
            <a:prstGeom prst="line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4" name="Straight Connector 123"/>
            <p:cNvCxnSpPr/>
            <p:nvPr/>
          </p:nvCxnSpPr>
          <p:spPr>
            <a:xfrm>
              <a:off x="4932040" y="1844824"/>
              <a:ext cx="0" cy="1152128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37" name="Straight Connector 136"/>
          <p:cNvCxnSpPr/>
          <p:nvPr/>
        </p:nvCxnSpPr>
        <p:spPr>
          <a:xfrm>
            <a:off x="0" y="764704"/>
            <a:ext cx="91440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2" name="Straight Connector 141"/>
          <p:cNvCxnSpPr/>
          <p:nvPr/>
        </p:nvCxnSpPr>
        <p:spPr>
          <a:xfrm>
            <a:off x="0" y="4005064"/>
            <a:ext cx="9180512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3" name="Text Box 7"/>
          <p:cNvSpPr txBox="1">
            <a:spLocks noChangeArrowheads="1"/>
          </p:cNvSpPr>
          <p:nvPr/>
        </p:nvSpPr>
        <p:spPr bwMode="auto">
          <a:xfrm>
            <a:off x="107504" y="4077072"/>
            <a:ext cx="8424936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42900" indent="-342900">
              <a:spcBef>
                <a:spcPct val="50000"/>
              </a:spcBef>
              <a:buFont typeface="Wingdings" charset="2"/>
              <a:buChar char="q"/>
            </a:pPr>
            <a:r>
              <a:rPr lang="en-US" sz="1600" dirty="0" smtClean="0">
                <a:solidFill>
                  <a:srgbClr val="0000FF"/>
                </a:solidFill>
                <a:sym typeface="Symbol"/>
              </a:rPr>
              <a:t>Chained CBC mode </a:t>
            </a:r>
            <a:r>
              <a:rPr lang="en-US" sz="1600" dirty="0" smtClean="0">
                <a:sym typeface="Symbol"/>
              </a:rPr>
              <a:t>--- used in SSL 3.0 and TLS 1.0</a:t>
            </a:r>
            <a:endParaRPr lang="en-US" sz="1600" baseline="-25000" dirty="0" smtClean="0">
              <a:solidFill>
                <a:srgbClr val="0000FF"/>
              </a:solidFill>
            </a:endParaRPr>
          </a:p>
        </p:txBody>
      </p:sp>
      <p:sp>
        <p:nvSpPr>
          <p:cNvPr id="172" name="Text Box 7"/>
          <p:cNvSpPr txBox="1">
            <a:spLocks noChangeArrowheads="1"/>
          </p:cNvSpPr>
          <p:nvPr/>
        </p:nvSpPr>
        <p:spPr bwMode="auto">
          <a:xfrm>
            <a:off x="539552" y="4437112"/>
            <a:ext cx="3528392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>
                <a:sym typeface="Symbol"/>
              </a:rPr>
              <a:t>&gt;&gt; </a:t>
            </a:r>
            <a:r>
              <a:rPr lang="en-US" sz="1600" dirty="0" err="1" smtClean="0">
                <a:sym typeface="Symbol"/>
              </a:rPr>
              <a:t>Stateful</a:t>
            </a:r>
            <a:r>
              <a:rPr lang="en-US" sz="1600" dirty="0" smtClean="0">
                <a:sym typeface="Symbol"/>
              </a:rPr>
              <a:t> variant of CBC</a:t>
            </a:r>
            <a:endParaRPr lang="en-US" sz="1600" baseline="-25000" dirty="0" smtClean="0">
              <a:solidFill>
                <a:srgbClr val="0000FF"/>
              </a:solidFill>
            </a:endParaRPr>
          </a:p>
        </p:txBody>
      </p:sp>
      <p:sp>
        <p:nvSpPr>
          <p:cNvPr id="178" name="Text Box 7"/>
          <p:cNvSpPr txBox="1">
            <a:spLocks noChangeArrowheads="1"/>
          </p:cNvSpPr>
          <p:nvPr/>
        </p:nvSpPr>
        <p:spPr bwMode="auto">
          <a:xfrm>
            <a:off x="179512" y="4797152"/>
            <a:ext cx="216024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buFont typeface="Wingdings" pitchFamily="2" charset="2"/>
              <a:buChar char="q"/>
            </a:pPr>
            <a:r>
              <a:rPr lang="en-US" sz="1600" dirty="0" smtClean="0">
                <a:sym typeface="Symbol"/>
              </a:rPr>
              <a:t> CPA security? </a:t>
            </a:r>
            <a:endParaRPr lang="en-US" sz="1600" baseline="-25000" dirty="0" smtClean="0">
              <a:solidFill>
                <a:srgbClr val="0000FF"/>
              </a:solidFill>
            </a:endParaRPr>
          </a:p>
        </p:txBody>
      </p:sp>
      <p:sp>
        <p:nvSpPr>
          <p:cNvPr id="182" name="Rectangle 181"/>
          <p:cNvSpPr/>
          <p:nvPr/>
        </p:nvSpPr>
        <p:spPr>
          <a:xfrm>
            <a:off x="539552" y="5085184"/>
            <a:ext cx="8604448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>
                <a:sym typeface="Symbol"/>
              </a:rPr>
              <a:t>&gt;&gt; It </a:t>
            </a:r>
            <a:r>
              <a:rPr lang="en-US" sz="1600" dirty="0">
                <a:sym typeface="Symbol"/>
              </a:rPr>
              <a:t>is </a:t>
            </a:r>
            <a:r>
              <a:rPr lang="en-US" sz="1600" dirty="0">
                <a:solidFill>
                  <a:srgbClr val="FF0000"/>
                </a:solidFill>
                <a:sym typeface="Symbol"/>
              </a:rPr>
              <a:t>“equivalent” </a:t>
            </a:r>
            <a:r>
              <a:rPr lang="en-US" sz="1600" dirty="0">
                <a:sym typeface="Symbol"/>
              </a:rPr>
              <a:t>to encrypting a </a:t>
            </a:r>
            <a:r>
              <a:rPr lang="en-US" sz="1600" dirty="0">
                <a:solidFill>
                  <a:srgbClr val="0000FF"/>
                </a:solidFill>
                <a:sym typeface="Symbol"/>
              </a:rPr>
              <a:t>single large message M = M</a:t>
            </a:r>
            <a:r>
              <a:rPr lang="en-US" sz="1600" baseline="-25000" dirty="0">
                <a:solidFill>
                  <a:srgbClr val="0000FF"/>
                </a:solidFill>
                <a:sym typeface="Symbol"/>
              </a:rPr>
              <a:t>1</a:t>
            </a:r>
            <a:r>
              <a:rPr lang="en-US" sz="1600" dirty="0">
                <a:solidFill>
                  <a:srgbClr val="0000FF"/>
                </a:solidFill>
                <a:sym typeface="Symbol"/>
              </a:rPr>
              <a:t> || M</a:t>
            </a:r>
            <a:r>
              <a:rPr lang="en-US" sz="1600" baseline="-25000" dirty="0">
                <a:solidFill>
                  <a:srgbClr val="0000FF"/>
                </a:solidFill>
                <a:sym typeface="Symbol"/>
              </a:rPr>
              <a:t>2</a:t>
            </a:r>
            <a:r>
              <a:rPr lang="en-US" sz="1600" dirty="0">
                <a:solidFill>
                  <a:srgbClr val="0000FF"/>
                </a:solidFill>
                <a:sym typeface="Symbol"/>
              </a:rPr>
              <a:t> via CBC mode</a:t>
            </a:r>
            <a:endParaRPr lang="en-US" sz="1600" baseline="-25000" dirty="0">
              <a:solidFill>
                <a:srgbClr val="0000FF"/>
              </a:solidFill>
            </a:endParaRPr>
          </a:p>
        </p:txBody>
      </p:sp>
      <p:sp>
        <p:nvSpPr>
          <p:cNvPr id="184" name="Rectangle 183"/>
          <p:cNvSpPr/>
          <p:nvPr/>
        </p:nvSpPr>
        <p:spPr>
          <a:xfrm>
            <a:off x="576064" y="5466710"/>
            <a:ext cx="2627784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>
                <a:sym typeface="Symbol"/>
              </a:rPr>
              <a:t>&gt;&gt; Yet </a:t>
            </a:r>
            <a:r>
              <a:rPr lang="en-US" sz="1600" dirty="0" smtClean="0">
                <a:solidFill>
                  <a:srgbClr val="FF0000"/>
                </a:solidFill>
                <a:sym typeface="Symbol"/>
              </a:rPr>
              <a:t>NOT</a:t>
            </a:r>
            <a:r>
              <a:rPr lang="en-US" sz="1600" dirty="0" smtClean="0">
                <a:sym typeface="Symbol"/>
              </a:rPr>
              <a:t> CPA-secure</a:t>
            </a:r>
            <a:endParaRPr lang="en-US" sz="1600" baseline="-25000" dirty="0">
              <a:solidFill>
                <a:srgbClr val="0000FF"/>
              </a:solidFill>
            </a:endParaRPr>
          </a:p>
        </p:txBody>
      </p:sp>
      <p:grpSp>
        <p:nvGrpSpPr>
          <p:cNvPr id="185" name="Group 184"/>
          <p:cNvGrpSpPr/>
          <p:nvPr/>
        </p:nvGrpSpPr>
        <p:grpSpPr>
          <a:xfrm>
            <a:off x="4644008" y="2204864"/>
            <a:ext cx="4572000" cy="2196824"/>
            <a:chOff x="5220072" y="3212976"/>
            <a:chExt cx="4572000" cy="2196824"/>
          </a:xfrm>
        </p:grpSpPr>
        <p:sp>
          <p:nvSpPr>
            <p:cNvPr id="186" name="Cloud Callout 185"/>
            <p:cNvSpPr/>
            <p:nvPr/>
          </p:nvSpPr>
          <p:spPr>
            <a:xfrm>
              <a:off x="5220072" y="3212976"/>
              <a:ext cx="4392488" cy="2196824"/>
            </a:xfrm>
            <a:prstGeom prst="cloudCallou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187" name="Text Box 7"/>
            <p:cNvSpPr txBox="1">
              <a:spLocks noChangeArrowheads="1"/>
            </p:cNvSpPr>
            <p:nvPr/>
          </p:nvSpPr>
          <p:spPr bwMode="auto">
            <a:xfrm>
              <a:off x="6732240" y="3894147"/>
              <a:ext cx="3059832" cy="83099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600" dirty="0" smtClean="0">
                  <a:sym typeface="Symbol"/>
                </a:rPr>
                <a:t>No modifications to crypto schemes even if the modifications look benign</a:t>
              </a:r>
              <a:endParaRPr lang="en-US" sz="1600" baseline="-25000" dirty="0" smtClean="0">
                <a:solidFill>
                  <a:srgbClr val="0000FF"/>
                </a:solidFill>
              </a:endParaRPr>
            </a:p>
          </p:txBody>
        </p:sp>
        <p:pic>
          <p:nvPicPr>
            <p:cNvPr id="188" name="Picture 2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5436096" y="3933056"/>
              <a:ext cx="1238250" cy="8191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189" name="Group 188"/>
          <p:cNvGrpSpPr/>
          <p:nvPr/>
        </p:nvGrpSpPr>
        <p:grpSpPr>
          <a:xfrm>
            <a:off x="539552" y="4149080"/>
            <a:ext cx="3600400" cy="1152128"/>
            <a:chOff x="4644008" y="764704"/>
            <a:chExt cx="3600400" cy="1152128"/>
          </a:xfrm>
        </p:grpSpPr>
        <p:sp>
          <p:nvSpPr>
            <p:cNvPr id="190" name="Cloud Callout 189"/>
            <p:cNvSpPr/>
            <p:nvPr/>
          </p:nvSpPr>
          <p:spPr>
            <a:xfrm>
              <a:off x="4644008" y="764704"/>
              <a:ext cx="3600400" cy="1152128"/>
            </a:xfrm>
            <a:prstGeom prst="cloudCallou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191" name="Text Box 7"/>
            <p:cNvSpPr txBox="1">
              <a:spLocks noChangeArrowheads="1"/>
            </p:cNvSpPr>
            <p:nvPr/>
          </p:nvSpPr>
          <p:spPr bwMode="auto">
            <a:xfrm>
              <a:off x="5076056" y="1146230"/>
              <a:ext cx="3059832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600" dirty="0" smtClean="0">
                  <a:sym typeface="Symbol"/>
                </a:rPr>
                <a:t>BEAST attack on SSL/TSL</a:t>
              </a:r>
              <a:endParaRPr lang="en-US" sz="1600" baseline="-25000" dirty="0" smtClean="0">
                <a:solidFill>
                  <a:srgbClr val="0000FF"/>
                </a:solidFill>
              </a:endParaRPr>
            </a:p>
          </p:txBody>
        </p:sp>
      </p:grpSp>
      <p:sp>
        <p:nvSpPr>
          <p:cNvPr id="134" name="Rectangle 133"/>
          <p:cNvSpPr/>
          <p:nvPr/>
        </p:nvSpPr>
        <p:spPr>
          <a:xfrm>
            <a:off x="611560" y="5877272"/>
            <a:ext cx="7735918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>
                <a:sym typeface="Symbol"/>
              </a:rPr>
              <a:t>&gt;&gt; Send m</a:t>
            </a:r>
            <a:r>
              <a:rPr lang="en-US" sz="1600" baseline="-25000" dirty="0" smtClean="0">
                <a:sym typeface="Symbol"/>
              </a:rPr>
              <a:t>0 </a:t>
            </a:r>
            <a:r>
              <a:rPr lang="en-US" sz="1600" dirty="0" smtClean="0">
                <a:sym typeface="Symbol"/>
              </a:rPr>
              <a:t>+ IV + c in </a:t>
            </a:r>
            <a:r>
              <a:rPr lang="en-US" sz="1600" smtClean="0">
                <a:sym typeface="Symbol"/>
              </a:rPr>
              <a:t>the post-challenge training phase</a:t>
            </a:r>
            <a:endParaRPr lang="en-US" sz="1600" baseline="-25000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94914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1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1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1" dur="500"/>
                                        <p:tgtEl>
                                          <p:spTgt spid="18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" grpId="0"/>
      <p:bldP spid="172" grpId="0"/>
      <p:bldP spid="178" grpId="0"/>
      <p:bldP spid="182" grpId="0"/>
      <p:bldP spid="184" grpId="0"/>
      <p:bldP spid="134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Rectangle 2"/>
          <p:cNvSpPr txBox="1">
            <a:spLocks noChangeArrowheads="1"/>
          </p:cNvSpPr>
          <p:nvPr/>
        </p:nvSpPr>
        <p:spPr>
          <a:xfrm>
            <a:off x="-252536" y="44624"/>
            <a:ext cx="9865096" cy="576064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r>
              <a:rPr lang="en-US" sz="3300" kern="0" dirty="0" smtClean="0">
                <a:solidFill>
                  <a:srgbClr val="009900"/>
                </a:solidFill>
                <a:ea typeface="+mj-ea"/>
                <a:cs typeface="+mj-cs"/>
              </a:rPr>
              <a:t>Output Feedback (OFB) Mode</a:t>
            </a:r>
            <a:endParaRPr lang="en-US" sz="3300" kern="0" dirty="0">
              <a:solidFill>
                <a:srgbClr val="009900"/>
              </a:solidFill>
              <a:ea typeface="+mj-ea"/>
              <a:cs typeface="+mj-cs"/>
            </a:endParaRPr>
          </a:p>
        </p:txBody>
      </p:sp>
      <p:grpSp>
        <p:nvGrpSpPr>
          <p:cNvPr id="2" name="Group 44"/>
          <p:cNvGrpSpPr/>
          <p:nvPr/>
        </p:nvGrpSpPr>
        <p:grpSpPr>
          <a:xfrm>
            <a:off x="2843808" y="3861048"/>
            <a:ext cx="5040560" cy="432048"/>
            <a:chOff x="1979712" y="1772816"/>
            <a:chExt cx="5040560" cy="432048"/>
          </a:xfrm>
        </p:grpSpPr>
        <p:sp>
          <p:nvSpPr>
            <p:cNvPr id="26" name="Rectangle 25"/>
            <p:cNvSpPr/>
            <p:nvPr/>
          </p:nvSpPr>
          <p:spPr>
            <a:xfrm>
              <a:off x="1979712" y="1772816"/>
              <a:ext cx="5040560" cy="432048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FF0000"/>
                </a:solidFill>
              </a:endParaRPr>
            </a:p>
          </p:txBody>
        </p:sp>
        <p:cxnSp>
          <p:nvCxnSpPr>
            <p:cNvPr id="28" name="Straight Connector 27"/>
            <p:cNvCxnSpPr/>
            <p:nvPr/>
          </p:nvCxnSpPr>
          <p:spPr>
            <a:xfrm>
              <a:off x="3635896" y="1772816"/>
              <a:ext cx="0" cy="432048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>
              <a:off x="5220072" y="1772816"/>
              <a:ext cx="0" cy="432048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2" name="Text Box 7"/>
            <p:cNvSpPr txBox="1">
              <a:spLocks noChangeArrowheads="1"/>
            </p:cNvSpPr>
            <p:nvPr/>
          </p:nvSpPr>
          <p:spPr bwMode="auto">
            <a:xfrm>
              <a:off x="2595972" y="1794302"/>
              <a:ext cx="535868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dirty="0" smtClean="0">
                  <a:sym typeface="Symbol"/>
                </a:rPr>
                <a:t>m</a:t>
              </a:r>
              <a:r>
                <a:rPr lang="en-US" sz="2000" baseline="-25000" dirty="0" smtClean="0">
                  <a:sym typeface="Symbol"/>
                </a:rPr>
                <a:t>1</a:t>
              </a:r>
              <a:endParaRPr lang="en-US" sz="2000" baseline="-25000" dirty="0" smtClean="0">
                <a:solidFill>
                  <a:srgbClr val="0000FF"/>
                </a:solidFill>
              </a:endParaRPr>
            </a:p>
          </p:txBody>
        </p:sp>
        <p:sp>
          <p:nvSpPr>
            <p:cNvPr id="35" name="Text Box 7"/>
            <p:cNvSpPr txBox="1">
              <a:spLocks noChangeArrowheads="1"/>
            </p:cNvSpPr>
            <p:nvPr/>
          </p:nvSpPr>
          <p:spPr bwMode="auto">
            <a:xfrm>
              <a:off x="4252156" y="1772816"/>
              <a:ext cx="535868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dirty="0" smtClean="0">
                  <a:sym typeface="Symbol"/>
                </a:rPr>
                <a:t>m</a:t>
              </a:r>
              <a:r>
                <a:rPr lang="en-US" sz="2000" baseline="-25000" dirty="0">
                  <a:sym typeface="Symbol"/>
                </a:rPr>
                <a:t>2</a:t>
              </a:r>
              <a:endParaRPr lang="en-US" sz="2000" baseline="-25000" dirty="0" smtClean="0">
                <a:solidFill>
                  <a:srgbClr val="0000FF"/>
                </a:solidFill>
              </a:endParaRPr>
            </a:p>
          </p:txBody>
        </p:sp>
        <p:sp>
          <p:nvSpPr>
            <p:cNvPr id="37" name="Text Box 7"/>
            <p:cNvSpPr txBox="1">
              <a:spLocks noChangeArrowheads="1"/>
            </p:cNvSpPr>
            <p:nvPr/>
          </p:nvSpPr>
          <p:spPr bwMode="auto">
            <a:xfrm>
              <a:off x="5868144" y="1772816"/>
              <a:ext cx="535868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dirty="0" smtClean="0">
                  <a:sym typeface="Symbol"/>
                </a:rPr>
                <a:t>m</a:t>
              </a:r>
              <a:r>
                <a:rPr lang="en-US" sz="2000" baseline="-25000" dirty="0" smtClean="0">
                  <a:sym typeface="Symbol"/>
                </a:rPr>
                <a:t>3</a:t>
              </a:r>
              <a:endParaRPr lang="en-US" sz="2000" baseline="-25000" dirty="0" smtClean="0">
                <a:solidFill>
                  <a:srgbClr val="0000FF"/>
                </a:solidFill>
                <a:latin typeface="Gigi" pitchFamily="82" charset="0"/>
              </a:endParaRPr>
            </a:p>
          </p:txBody>
        </p:sp>
      </p:grpSp>
      <p:sp>
        <p:nvSpPr>
          <p:cNvPr id="46" name="Text Box 7"/>
          <p:cNvSpPr txBox="1">
            <a:spLocks noChangeArrowheads="1"/>
          </p:cNvSpPr>
          <p:nvPr/>
        </p:nvSpPr>
        <p:spPr bwMode="auto">
          <a:xfrm>
            <a:off x="1691680" y="3861048"/>
            <a:ext cx="53586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 smtClean="0">
                <a:sym typeface="Symbol"/>
              </a:rPr>
              <a:t>m</a:t>
            </a:r>
            <a:endParaRPr lang="en-US" sz="2000" baseline="-25000" dirty="0" smtClean="0">
              <a:solidFill>
                <a:srgbClr val="0000FF"/>
              </a:solidFill>
            </a:endParaRPr>
          </a:p>
        </p:txBody>
      </p:sp>
      <p:cxnSp>
        <p:nvCxnSpPr>
          <p:cNvPr id="47" name="Straight Arrow Connector 46"/>
          <p:cNvCxnSpPr/>
          <p:nvPr/>
        </p:nvCxnSpPr>
        <p:spPr>
          <a:xfrm>
            <a:off x="2083532" y="4072137"/>
            <a:ext cx="616260" cy="0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" name="Group 76"/>
          <p:cNvGrpSpPr/>
          <p:nvPr/>
        </p:nvGrpSpPr>
        <p:grpSpPr>
          <a:xfrm>
            <a:off x="1929408" y="1772816"/>
            <a:ext cx="914400" cy="504056"/>
            <a:chOff x="705272" y="3068960"/>
            <a:chExt cx="914400" cy="504056"/>
          </a:xfrm>
        </p:grpSpPr>
        <p:sp>
          <p:nvSpPr>
            <p:cNvPr id="71" name="Rectangle 70"/>
            <p:cNvSpPr/>
            <p:nvPr/>
          </p:nvSpPr>
          <p:spPr>
            <a:xfrm>
              <a:off x="705272" y="3068960"/>
              <a:ext cx="914400" cy="504056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72" name="Text Box 7"/>
            <p:cNvSpPr txBox="1">
              <a:spLocks noChangeArrowheads="1"/>
            </p:cNvSpPr>
            <p:nvPr/>
          </p:nvSpPr>
          <p:spPr bwMode="auto">
            <a:xfrm>
              <a:off x="827584" y="3100898"/>
              <a:ext cx="720080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dirty="0" smtClean="0">
                  <a:sym typeface="Symbol"/>
                </a:rPr>
                <a:t>Gen</a:t>
              </a:r>
              <a:endParaRPr lang="en-US" sz="2000" baseline="-25000" dirty="0" smtClean="0">
                <a:solidFill>
                  <a:srgbClr val="0000FF"/>
                </a:solidFill>
              </a:endParaRPr>
            </a:p>
          </p:txBody>
        </p:sp>
      </p:grpSp>
      <p:grpSp>
        <p:nvGrpSpPr>
          <p:cNvPr id="4" name="Group 77"/>
          <p:cNvGrpSpPr/>
          <p:nvPr/>
        </p:nvGrpSpPr>
        <p:grpSpPr>
          <a:xfrm>
            <a:off x="2051720" y="1340768"/>
            <a:ext cx="4752528" cy="432048"/>
            <a:chOff x="1187624" y="2492896"/>
            <a:chExt cx="4752528" cy="432048"/>
          </a:xfrm>
        </p:grpSpPr>
        <p:cxnSp>
          <p:nvCxnSpPr>
            <p:cNvPr id="66" name="Straight Connector 65"/>
            <p:cNvCxnSpPr/>
            <p:nvPr/>
          </p:nvCxnSpPr>
          <p:spPr>
            <a:xfrm>
              <a:off x="1187624" y="2492896"/>
              <a:ext cx="4752528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Arrow Connector 67"/>
            <p:cNvCxnSpPr/>
            <p:nvPr/>
          </p:nvCxnSpPr>
          <p:spPr>
            <a:xfrm>
              <a:off x="2555776" y="2492896"/>
              <a:ext cx="0" cy="288032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Arrow Connector 68"/>
            <p:cNvCxnSpPr/>
            <p:nvPr/>
          </p:nvCxnSpPr>
          <p:spPr>
            <a:xfrm>
              <a:off x="4211960" y="2492896"/>
              <a:ext cx="0" cy="288032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Arrow Connector 69"/>
            <p:cNvCxnSpPr/>
            <p:nvPr/>
          </p:nvCxnSpPr>
          <p:spPr>
            <a:xfrm>
              <a:off x="5940152" y="2492896"/>
              <a:ext cx="0" cy="288032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Arrow Connector 75"/>
            <p:cNvCxnSpPr/>
            <p:nvPr/>
          </p:nvCxnSpPr>
          <p:spPr>
            <a:xfrm flipV="1">
              <a:off x="1187624" y="2492896"/>
              <a:ext cx="0" cy="432048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1" name="Text Box 7"/>
          <p:cNvSpPr txBox="1">
            <a:spLocks noChangeArrowheads="1"/>
          </p:cNvSpPr>
          <p:nvPr/>
        </p:nvSpPr>
        <p:spPr bwMode="auto">
          <a:xfrm>
            <a:off x="2019908" y="1340768"/>
            <a:ext cx="53586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 smtClean="0">
                <a:sym typeface="Symbol"/>
              </a:rPr>
              <a:t>k</a:t>
            </a:r>
            <a:endParaRPr lang="en-US" sz="2000" baseline="-25000" dirty="0" smtClean="0">
              <a:solidFill>
                <a:srgbClr val="0000FF"/>
              </a:solidFill>
            </a:endParaRPr>
          </a:p>
        </p:txBody>
      </p:sp>
      <p:grpSp>
        <p:nvGrpSpPr>
          <p:cNvPr id="5" name="Group 50"/>
          <p:cNvGrpSpPr/>
          <p:nvPr/>
        </p:nvGrpSpPr>
        <p:grpSpPr>
          <a:xfrm>
            <a:off x="3347864" y="1607600"/>
            <a:ext cx="1031540" cy="669272"/>
            <a:chOff x="2483768" y="2759728"/>
            <a:chExt cx="1031540" cy="669272"/>
          </a:xfrm>
        </p:grpSpPr>
        <p:pic>
          <p:nvPicPr>
            <p:cNvPr id="54" name="Picture 2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2483768" y="2759728"/>
              <a:ext cx="720080" cy="6692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86" name="Text Box 7"/>
            <p:cNvSpPr txBox="1">
              <a:spLocks noChangeArrowheads="1"/>
            </p:cNvSpPr>
            <p:nvPr/>
          </p:nvSpPr>
          <p:spPr bwMode="auto">
            <a:xfrm>
              <a:off x="3131840" y="2924944"/>
              <a:ext cx="383468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dirty="0" smtClean="0">
                  <a:solidFill>
                    <a:srgbClr val="FF0000"/>
                  </a:solidFill>
                  <a:sym typeface="Symbol"/>
                </a:rPr>
                <a:t>F</a:t>
              </a:r>
              <a:endParaRPr lang="en-US" sz="2000" baseline="-25000" dirty="0" smtClean="0">
                <a:solidFill>
                  <a:srgbClr val="FF0000"/>
                </a:solidFill>
              </a:endParaRPr>
            </a:p>
          </p:txBody>
        </p:sp>
      </p:grpSp>
      <p:grpSp>
        <p:nvGrpSpPr>
          <p:cNvPr id="6" name="Group 51"/>
          <p:cNvGrpSpPr/>
          <p:nvPr/>
        </p:nvGrpSpPr>
        <p:grpSpPr>
          <a:xfrm>
            <a:off x="4980620" y="1607600"/>
            <a:ext cx="1031540" cy="669272"/>
            <a:chOff x="2483768" y="2759728"/>
            <a:chExt cx="1031540" cy="669272"/>
          </a:xfrm>
        </p:grpSpPr>
        <p:pic>
          <p:nvPicPr>
            <p:cNvPr id="53" name="Picture 2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2483768" y="2759728"/>
              <a:ext cx="720080" cy="6692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55" name="Text Box 7"/>
            <p:cNvSpPr txBox="1">
              <a:spLocks noChangeArrowheads="1"/>
            </p:cNvSpPr>
            <p:nvPr/>
          </p:nvSpPr>
          <p:spPr bwMode="auto">
            <a:xfrm>
              <a:off x="3131840" y="2924944"/>
              <a:ext cx="383468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dirty="0" smtClean="0">
                  <a:solidFill>
                    <a:srgbClr val="FF0000"/>
                  </a:solidFill>
                  <a:sym typeface="Symbol"/>
                </a:rPr>
                <a:t>F</a:t>
              </a:r>
              <a:endParaRPr lang="en-US" sz="2000" baseline="-25000" dirty="0" smtClean="0">
                <a:solidFill>
                  <a:srgbClr val="FF0000"/>
                </a:solidFill>
              </a:endParaRPr>
            </a:p>
          </p:txBody>
        </p:sp>
      </p:grpSp>
      <p:grpSp>
        <p:nvGrpSpPr>
          <p:cNvPr id="7" name="Group 57"/>
          <p:cNvGrpSpPr/>
          <p:nvPr/>
        </p:nvGrpSpPr>
        <p:grpSpPr>
          <a:xfrm>
            <a:off x="6708812" y="1607600"/>
            <a:ext cx="1031540" cy="669272"/>
            <a:chOff x="2483768" y="2759728"/>
            <a:chExt cx="1031540" cy="669272"/>
          </a:xfrm>
        </p:grpSpPr>
        <p:pic>
          <p:nvPicPr>
            <p:cNvPr id="59" name="Picture 2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2483768" y="2759728"/>
              <a:ext cx="720080" cy="6692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60" name="Text Box 7"/>
            <p:cNvSpPr txBox="1">
              <a:spLocks noChangeArrowheads="1"/>
            </p:cNvSpPr>
            <p:nvPr/>
          </p:nvSpPr>
          <p:spPr bwMode="auto">
            <a:xfrm>
              <a:off x="3131840" y="2924944"/>
              <a:ext cx="383468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dirty="0" smtClean="0">
                  <a:solidFill>
                    <a:srgbClr val="FF0000"/>
                  </a:solidFill>
                  <a:sym typeface="Symbol"/>
                </a:rPr>
                <a:t>F</a:t>
              </a:r>
              <a:endParaRPr lang="en-US" sz="2000" baseline="-25000" dirty="0" smtClean="0">
                <a:solidFill>
                  <a:srgbClr val="FF0000"/>
                </a:solidFill>
              </a:endParaRPr>
            </a:p>
          </p:txBody>
        </p:sp>
      </p:grpSp>
      <p:cxnSp>
        <p:nvCxnSpPr>
          <p:cNvPr id="61" name="Straight Arrow Connector 60"/>
          <p:cNvCxnSpPr/>
          <p:nvPr/>
        </p:nvCxnSpPr>
        <p:spPr>
          <a:xfrm>
            <a:off x="3779912" y="1124744"/>
            <a:ext cx="0" cy="504056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Text Box 7"/>
          <p:cNvSpPr txBox="1">
            <a:spLocks noChangeArrowheads="1"/>
          </p:cNvSpPr>
          <p:nvPr/>
        </p:nvSpPr>
        <p:spPr bwMode="auto">
          <a:xfrm>
            <a:off x="1043608" y="940658"/>
            <a:ext cx="53586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 smtClean="0">
                <a:sym typeface="Symbol"/>
              </a:rPr>
              <a:t>IV</a:t>
            </a:r>
            <a:endParaRPr lang="en-US" sz="2000" baseline="-25000" dirty="0" smtClean="0">
              <a:solidFill>
                <a:srgbClr val="0000FF"/>
              </a:solidFill>
            </a:endParaRPr>
          </a:p>
        </p:txBody>
      </p:sp>
      <p:cxnSp>
        <p:nvCxnSpPr>
          <p:cNvPr id="67" name="Straight Arrow Connector 66"/>
          <p:cNvCxnSpPr/>
          <p:nvPr/>
        </p:nvCxnSpPr>
        <p:spPr>
          <a:xfrm>
            <a:off x="1547664" y="1124744"/>
            <a:ext cx="2232248" cy="0"/>
          </a:xfrm>
          <a:prstGeom prst="straightConnector1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Straight Arrow Connector 73"/>
          <p:cNvCxnSpPr/>
          <p:nvPr/>
        </p:nvCxnSpPr>
        <p:spPr>
          <a:xfrm>
            <a:off x="1259632" y="1412776"/>
            <a:ext cx="0" cy="1224136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" name="Text Box 7"/>
          <p:cNvSpPr txBox="1">
            <a:spLocks noChangeArrowheads="1"/>
          </p:cNvSpPr>
          <p:nvPr/>
        </p:nvSpPr>
        <p:spPr bwMode="auto">
          <a:xfrm>
            <a:off x="3131840" y="2812866"/>
            <a:ext cx="158417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 smtClean="0">
                <a:sym typeface="Symbol"/>
              </a:rPr>
              <a:t>y</a:t>
            </a:r>
            <a:r>
              <a:rPr lang="en-US" baseline="-25000" dirty="0" smtClean="0">
                <a:sym typeface="Symbol"/>
              </a:rPr>
              <a:t>1</a:t>
            </a:r>
            <a:r>
              <a:rPr lang="en-US" dirty="0" smtClean="0">
                <a:sym typeface="Symbol"/>
              </a:rPr>
              <a:t> = </a:t>
            </a:r>
            <a:r>
              <a:rPr lang="en-US" dirty="0" err="1" smtClean="0">
                <a:sym typeface="Symbol"/>
              </a:rPr>
              <a:t>F</a:t>
            </a:r>
            <a:r>
              <a:rPr lang="en-US" baseline="-25000" dirty="0" err="1" smtClean="0">
                <a:sym typeface="Symbol"/>
              </a:rPr>
              <a:t>k</a:t>
            </a:r>
            <a:r>
              <a:rPr lang="en-US" dirty="0" smtClean="0">
                <a:sym typeface="Symbol"/>
              </a:rPr>
              <a:t>(y</a:t>
            </a:r>
            <a:r>
              <a:rPr lang="en-US" baseline="-25000" dirty="0" smtClean="0">
                <a:sym typeface="Symbol"/>
              </a:rPr>
              <a:t>0</a:t>
            </a:r>
            <a:r>
              <a:rPr lang="en-US" dirty="0" smtClean="0">
                <a:sym typeface="Symbol"/>
              </a:rPr>
              <a:t>)</a:t>
            </a:r>
            <a:endParaRPr lang="en-US" baseline="-25000" dirty="0" smtClean="0">
              <a:solidFill>
                <a:srgbClr val="0000FF"/>
              </a:solidFill>
            </a:endParaRPr>
          </a:p>
        </p:txBody>
      </p:sp>
      <p:sp>
        <p:nvSpPr>
          <p:cNvPr id="80" name="Text Box 7"/>
          <p:cNvSpPr txBox="1">
            <a:spLocks noChangeArrowheads="1"/>
          </p:cNvSpPr>
          <p:nvPr/>
        </p:nvSpPr>
        <p:spPr bwMode="auto">
          <a:xfrm>
            <a:off x="1043608" y="2708920"/>
            <a:ext cx="495672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 smtClean="0">
                <a:sym typeface="Symbol"/>
              </a:rPr>
              <a:t>y</a:t>
            </a:r>
            <a:r>
              <a:rPr lang="en-US" sz="2000" baseline="-25000" dirty="0" smtClean="0">
                <a:sym typeface="Symbol"/>
              </a:rPr>
              <a:t>0</a:t>
            </a:r>
            <a:r>
              <a:rPr lang="en-US" sz="2000" dirty="0" smtClean="0">
                <a:sym typeface="Symbol"/>
              </a:rPr>
              <a:t> </a:t>
            </a:r>
            <a:endParaRPr lang="en-US" sz="2000" baseline="-25000" dirty="0" smtClean="0">
              <a:solidFill>
                <a:srgbClr val="0000FF"/>
              </a:solidFill>
            </a:endParaRPr>
          </a:p>
        </p:txBody>
      </p:sp>
      <p:cxnSp>
        <p:nvCxnSpPr>
          <p:cNvPr id="96" name="Straight Arrow Connector 95"/>
          <p:cNvCxnSpPr/>
          <p:nvPr/>
        </p:nvCxnSpPr>
        <p:spPr>
          <a:xfrm>
            <a:off x="3707904" y="2276872"/>
            <a:ext cx="0" cy="504056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108"/>
          <p:cNvGrpSpPr/>
          <p:nvPr/>
        </p:nvGrpSpPr>
        <p:grpSpPr>
          <a:xfrm>
            <a:off x="3707904" y="1124744"/>
            <a:ext cx="1728192" cy="1440160"/>
            <a:chOff x="2843808" y="2276872"/>
            <a:chExt cx="1728192" cy="1440160"/>
          </a:xfrm>
        </p:grpSpPr>
        <p:cxnSp>
          <p:nvCxnSpPr>
            <p:cNvPr id="99" name="Straight Arrow Connector 98"/>
            <p:cNvCxnSpPr/>
            <p:nvPr/>
          </p:nvCxnSpPr>
          <p:spPr>
            <a:xfrm>
              <a:off x="2843808" y="3717032"/>
              <a:ext cx="936104" cy="0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2" name="Straight Arrow Connector 101"/>
            <p:cNvCxnSpPr/>
            <p:nvPr/>
          </p:nvCxnSpPr>
          <p:spPr>
            <a:xfrm>
              <a:off x="3779912" y="2276872"/>
              <a:ext cx="0" cy="1440160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4" name="Straight Arrow Connector 103"/>
            <p:cNvCxnSpPr/>
            <p:nvPr/>
          </p:nvCxnSpPr>
          <p:spPr>
            <a:xfrm>
              <a:off x="3779912" y="2276872"/>
              <a:ext cx="792088" cy="0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10" name="Straight Arrow Connector 109"/>
          <p:cNvCxnSpPr/>
          <p:nvPr/>
        </p:nvCxnSpPr>
        <p:spPr>
          <a:xfrm>
            <a:off x="5436096" y="1124744"/>
            <a:ext cx="0" cy="504056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2" name="Text Box 7"/>
          <p:cNvSpPr txBox="1">
            <a:spLocks noChangeArrowheads="1"/>
          </p:cNvSpPr>
          <p:nvPr/>
        </p:nvSpPr>
        <p:spPr bwMode="auto">
          <a:xfrm>
            <a:off x="4796408" y="2780928"/>
            <a:ext cx="135976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 smtClean="0">
                <a:sym typeface="Symbol"/>
              </a:rPr>
              <a:t>y</a:t>
            </a:r>
            <a:r>
              <a:rPr lang="en-US" baseline="-25000" dirty="0" smtClean="0">
                <a:sym typeface="Symbol"/>
              </a:rPr>
              <a:t>2</a:t>
            </a:r>
            <a:r>
              <a:rPr lang="en-US" dirty="0" smtClean="0">
                <a:sym typeface="Symbol"/>
              </a:rPr>
              <a:t> = </a:t>
            </a:r>
            <a:r>
              <a:rPr lang="en-US" dirty="0" err="1" smtClean="0">
                <a:sym typeface="Symbol"/>
              </a:rPr>
              <a:t>F</a:t>
            </a:r>
            <a:r>
              <a:rPr lang="en-US" baseline="-25000" dirty="0" err="1" smtClean="0">
                <a:sym typeface="Symbol"/>
              </a:rPr>
              <a:t>k</a:t>
            </a:r>
            <a:r>
              <a:rPr lang="en-US" dirty="0" smtClean="0">
                <a:sym typeface="Symbol"/>
              </a:rPr>
              <a:t>(y</a:t>
            </a:r>
            <a:r>
              <a:rPr lang="en-US" baseline="-25000" dirty="0" smtClean="0">
                <a:sym typeface="Symbol"/>
              </a:rPr>
              <a:t>1</a:t>
            </a:r>
            <a:r>
              <a:rPr lang="en-US" dirty="0" smtClean="0">
                <a:sym typeface="Symbol"/>
              </a:rPr>
              <a:t>)</a:t>
            </a:r>
            <a:endParaRPr lang="en-US" baseline="-25000" dirty="0" smtClean="0">
              <a:solidFill>
                <a:srgbClr val="0000FF"/>
              </a:solidFill>
            </a:endParaRPr>
          </a:p>
        </p:txBody>
      </p:sp>
      <p:cxnSp>
        <p:nvCxnSpPr>
          <p:cNvPr id="113" name="Straight Arrow Connector 112"/>
          <p:cNvCxnSpPr/>
          <p:nvPr/>
        </p:nvCxnSpPr>
        <p:spPr>
          <a:xfrm>
            <a:off x="5364088" y="2276872"/>
            <a:ext cx="0" cy="504056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" name="Group 113"/>
          <p:cNvGrpSpPr/>
          <p:nvPr/>
        </p:nvGrpSpPr>
        <p:grpSpPr>
          <a:xfrm>
            <a:off x="5364088" y="1124744"/>
            <a:ext cx="1800200" cy="1440160"/>
            <a:chOff x="2843808" y="2276872"/>
            <a:chExt cx="1800200" cy="1440160"/>
          </a:xfrm>
        </p:grpSpPr>
        <p:cxnSp>
          <p:nvCxnSpPr>
            <p:cNvPr id="115" name="Straight Arrow Connector 114"/>
            <p:cNvCxnSpPr/>
            <p:nvPr/>
          </p:nvCxnSpPr>
          <p:spPr>
            <a:xfrm>
              <a:off x="2843808" y="3717032"/>
              <a:ext cx="936104" cy="0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6" name="Straight Arrow Connector 115"/>
            <p:cNvCxnSpPr/>
            <p:nvPr/>
          </p:nvCxnSpPr>
          <p:spPr>
            <a:xfrm>
              <a:off x="3779912" y="2276872"/>
              <a:ext cx="0" cy="1440160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7" name="Straight Arrow Connector 116"/>
            <p:cNvCxnSpPr/>
            <p:nvPr/>
          </p:nvCxnSpPr>
          <p:spPr>
            <a:xfrm>
              <a:off x="3779912" y="2276872"/>
              <a:ext cx="864096" cy="0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19" name="Straight Arrow Connector 118"/>
          <p:cNvCxnSpPr/>
          <p:nvPr/>
        </p:nvCxnSpPr>
        <p:spPr>
          <a:xfrm>
            <a:off x="7164288" y="1124744"/>
            <a:ext cx="0" cy="504056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0" name="Text Box 7"/>
          <p:cNvSpPr txBox="1">
            <a:spLocks noChangeArrowheads="1"/>
          </p:cNvSpPr>
          <p:nvPr/>
        </p:nvSpPr>
        <p:spPr bwMode="auto">
          <a:xfrm>
            <a:off x="3059832" y="4581128"/>
            <a:ext cx="135976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 smtClean="0">
                <a:sym typeface="Symbol"/>
              </a:rPr>
              <a:t>c</a:t>
            </a:r>
            <a:r>
              <a:rPr lang="en-US" baseline="-25000" dirty="0" smtClean="0">
                <a:sym typeface="Symbol"/>
              </a:rPr>
              <a:t>1</a:t>
            </a:r>
            <a:r>
              <a:rPr lang="en-US" dirty="0" smtClean="0">
                <a:sym typeface="Symbol"/>
              </a:rPr>
              <a:t> = y</a:t>
            </a:r>
            <a:r>
              <a:rPr lang="en-US" baseline="-25000" dirty="0" smtClean="0">
                <a:sym typeface="Symbol"/>
              </a:rPr>
              <a:t>1</a:t>
            </a:r>
            <a:r>
              <a:rPr lang="en-US" dirty="0" smtClean="0">
                <a:sym typeface="Symbol"/>
              </a:rPr>
              <a:t>m</a:t>
            </a:r>
            <a:r>
              <a:rPr lang="en-US" baseline="-25000" dirty="0" smtClean="0">
                <a:sym typeface="Symbol"/>
              </a:rPr>
              <a:t>1</a:t>
            </a:r>
            <a:endParaRPr lang="en-US" baseline="-25000" dirty="0" smtClean="0">
              <a:solidFill>
                <a:srgbClr val="0000FF"/>
              </a:solidFill>
            </a:endParaRPr>
          </a:p>
        </p:txBody>
      </p:sp>
      <p:cxnSp>
        <p:nvCxnSpPr>
          <p:cNvPr id="121" name="Straight Arrow Connector 120"/>
          <p:cNvCxnSpPr/>
          <p:nvPr/>
        </p:nvCxnSpPr>
        <p:spPr>
          <a:xfrm>
            <a:off x="7092280" y="2276872"/>
            <a:ext cx="0" cy="504056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5" name="Picture 2" descr="https://encrypted-tbn0.gstatic.com/images?q=tbn:ANd9GcQxHMoOydLUvL6F7c-Mbo5t85iqunS-YHMpPEE4HWBwac4Fq-lc8A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95536" y="764704"/>
            <a:ext cx="576064" cy="576064"/>
          </a:xfrm>
          <a:prstGeom prst="rect">
            <a:avLst/>
          </a:prstGeom>
          <a:noFill/>
        </p:spPr>
      </p:pic>
      <p:sp>
        <p:nvSpPr>
          <p:cNvPr id="73" name="Text Box 7"/>
          <p:cNvSpPr txBox="1">
            <a:spLocks noChangeArrowheads="1"/>
          </p:cNvSpPr>
          <p:nvPr/>
        </p:nvSpPr>
        <p:spPr bwMode="auto">
          <a:xfrm>
            <a:off x="251520" y="6114782"/>
            <a:ext cx="8424936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buFont typeface="Wingdings" pitchFamily="2" charset="2"/>
              <a:buChar char="q"/>
            </a:pPr>
            <a:r>
              <a:rPr lang="en-US" sz="1600" dirty="0" smtClean="0">
                <a:sym typeface="Symbol"/>
              </a:rPr>
              <a:t> First generate a </a:t>
            </a:r>
            <a:r>
              <a:rPr lang="en-US" sz="1600" dirty="0" smtClean="0">
                <a:solidFill>
                  <a:srgbClr val="0000FF"/>
                </a:solidFill>
                <a:sym typeface="Symbol"/>
              </a:rPr>
              <a:t>pseudorandom stream of pad </a:t>
            </a:r>
            <a:r>
              <a:rPr lang="en-US" sz="1600" dirty="0" smtClean="0">
                <a:sym typeface="Symbol"/>
              </a:rPr>
              <a:t>(</a:t>
            </a:r>
            <a:r>
              <a:rPr lang="en-US" sz="1600" dirty="0" smtClean="0">
                <a:solidFill>
                  <a:srgbClr val="FF0000"/>
                </a:solidFill>
                <a:sym typeface="Symbol"/>
              </a:rPr>
              <a:t>independent of m</a:t>
            </a:r>
            <a:r>
              <a:rPr lang="en-US" sz="1600" dirty="0" smtClean="0">
                <a:sym typeface="Symbol"/>
              </a:rPr>
              <a:t>)</a:t>
            </a:r>
            <a:endParaRPr lang="en-US" sz="1600" baseline="-25000" dirty="0" smtClean="0">
              <a:solidFill>
                <a:srgbClr val="0000FF"/>
              </a:solidFill>
            </a:endParaRPr>
          </a:p>
        </p:txBody>
      </p:sp>
      <p:sp>
        <p:nvSpPr>
          <p:cNvPr id="75" name="Text Box 7"/>
          <p:cNvSpPr txBox="1">
            <a:spLocks noChangeArrowheads="1"/>
          </p:cNvSpPr>
          <p:nvPr/>
        </p:nvSpPr>
        <p:spPr bwMode="auto">
          <a:xfrm>
            <a:off x="251520" y="6453336"/>
            <a:ext cx="8424936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buFont typeface="Wingdings" pitchFamily="2" charset="2"/>
              <a:buChar char="q"/>
            </a:pPr>
            <a:r>
              <a:rPr lang="en-US" sz="1600" dirty="0" smtClean="0">
                <a:sym typeface="Symbol"/>
              </a:rPr>
              <a:t> Use the pseudorandom stream for </a:t>
            </a:r>
            <a:r>
              <a:rPr lang="en-US" sz="1600" dirty="0" smtClean="0">
                <a:solidFill>
                  <a:srgbClr val="FF0000"/>
                </a:solidFill>
                <a:sym typeface="Symbol"/>
              </a:rPr>
              <a:t>masking m</a:t>
            </a:r>
            <a:endParaRPr lang="en-US" sz="1600" baseline="-25000" dirty="0" smtClean="0">
              <a:solidFill>
                <a:srgbClr val="FF0000"/>
              </a:solidFill>
            </a:endParaRPr>
          </a:p>
        </p:txBody>
      </p:sp>
      <p:sp>
        <p:nvSpPr>
          <p:cNvPr id="88" name="Text Box 7"/>
          <p:cNvSpPr txBox="1">
            <a:spLocks noChangeArrowheads="1"/>
          </p:cNvSpPr>
          <p:nvPr/>
        </p:nvSpPr>
        <p:spPr bwMode="auto">
          <a:xfrm>
            <a:off x="6524600" y="2780928"/>
            <a:ext cx="135976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 smtClean="0">
                <a:sym typeface="Symbol"/>
              </a:rPr>
              <a:t>y</a:t>
            </a:r>
            <a:r>
              <a:rPr lang="en-US" baseline="-25000" dirty="0" smtClean="0">
                <a:sym typeface="Symbol"/>
              </a:rPr>
              <a:t>3</a:t>
            </a:r>
            <a:r>
              <a:rPr lang="en-US" dirty="0" smtClean="0">
                <a:sym typeface="Symbol"/>
              </a:rPr>
              <a:t> = </a:t>
            </a:r>
            <a:r>
              <a:rPr lang="en-US" dirty="0" err="1" smtClean="0">
                <a:sym typeface="Symbol"/>
              </a:rPr>
              <a:t>F</a:t>
            </a:r>
            <a:r>
              <a:rPr lang="en-US" baseline="-25000" dirty="0" err="1" smtClean="0">
                <a:sym typeface="Symbol"/>
              </a:rPr>
              <a:t>k</a:t>
            </a:r>
            <a:r>
              <a:rPr lang="en-US" dirty="0" smtClean="0">
                <a:sym typeface="Symbol"/>
              </a:rPr>
              <a:t>(y</a:t>
            </a:r>
            <a:r>
              <a:rPr lang="en-US" baseline="-25000" dirty="0" smtClean="0">
                <a:sym typeface="Symbol"/>
              </a:rPr>
              <a:t>2</a:t>
            </a:r>
            <a:r>
              <a:rPr lang="en-US" dirty="0" smtClean="0">
                <a:sym typeface="Symbol"/>
              </a:rPr>
              <a:t>)</a:t>
            </a:r>
            <a:endParaRPr lang="en-US" baseline="-25000" dirty="0" smtClean="0">
              <a:solidFill>
                <a:srgbClr val="0000FF"/>
              </a:solidFill>
            </a:endParaRPr>
          </a:p>
        </p:txBody>
      </p:sp>
      <p:grpSp>
        <p:nvGrpSpPr>
          <p:cNvPr id="93" name="Group 92"/>
          <p:cNvGrpSpPr/>
          <p:nvPr/>
        </p:nvGrpSpPr>
        <p:grpSpPr>
          <a:xfrm>
            <a:off x="3540460" y="3140968"/>
            <a:ext cx="383468" cy="720080"/>
            <a:chOff x="3540460" y="4149080"/>
            <a:chExt cx="383468" cy="720080"/>
          </a:xfrm>
        </p:grpSpPr>
        <p:sp>
          <p:nvSpPr>
            <p:cNvPr id="48" name="Text Box 7"/>
            <p:cNvSpPr txBox="1">
              <a:spLocks noChangeArrowheads="1"/>
            </p:cNvSpPr>
            <p:nvPr/>
          </p:nvSpPr>
          <p:spPr bwMode="auto">
            <a:xfrm>
              <a:off x="3540460" y="4325034"/>
              <a:ext cx="383468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dirty="0" smtClean="0">
                  <a:sym typeface="Symbol"/>
                </a:rPr>
                <a:t></a:t>
              </a:r>
              <a:endParaRPr lang="en-US" sz="2000" baseline="-25000" dirty="0" smtClean="0"/>
            </a:p>
          </p:txBody>
        </p:sp>
        <p:cxnSp>
          <p:nvCxnSpPr>
            <p:cNvPr id="91" name="Straight Arrow Connector 90"/>
            <p:cNvCxnSpPr/>
            <p:nvPr/>
          </p:nvCxnSpPr>
          <p:spPr>
            <a:xfrm>
              <a:off x="3707904" y="4149080"/>
              <a:ext cx="0" cy="288032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2" name="Straight Arrow Connector 91"/>
            <p:cNvCxnSpPr/>
            <p:nvPr/>
          </p:nvCxnSpPr>
          <p:spPr>
            <a:xfrm>
              <a:off x="3707904" y="4581128"/>
              <a:ext cx="0" cy="288032"/>
            </a:xfrm>
            <a:prstGeom prst="straightConnector1">
              <a:avLst/>
            </a:prstGeom>
            <a:ln w="19050">
              <a:solidFill>
                <a:schemeClr val="tx1"/>
              </a:solidFill>
              <a:headEnd type="triangl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4" name="Group 93"/>
          <p:cNvGrpSpPr/>
          <p:nvPr/>
        </p:nvGrpSpPr>
        <p:grpSpPr>
          <a:xfrm>
            <a:off x="5196644" y="3140968"/>
            <a:ext cx="383468" cy="720080"/>
            <a:chOff x="3540460" y="4149080"/>
            <a:chExt cx="383468" cy="720080"/>
          </a:xfrm>
        </p:grpSpPr>
        <p:sp>
          <p:nvSpPr>
            <p:cNvPr id="97" name="Text Box 7"/>
            <p:cNvSpPr txBox="1">
              <a:spLocks noChangeArrowheads="1"/>
            </p:cNvSpPr>
            <p:nvPr/>
          </p:nvSpPr>
          <p:spPr bwMode="auto">
            <a:xfrm>
              <a:off x="3540460" y="4325034"/>
              <a:ext cx="383468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dirty="0" smtClean="0">
                  <a:sym typeface="Symbol"/>
                </a:rPr>
                <a:t></a:t>
              </a:r>
              <a:endParaRPr lang="en-US" sz="2000" baseline="-25000" dirty="0" smtClean="0"/>
            </a:p>
          </p:txBody>
        </p:sp>
        <p:cxnSp>
          <p:nvCxnSpPr>
            <p:cNvPr id="100" name="Straight Arrow Connector 99"/>
            <p:cNvCxnSpPr/>
            <p:nvPr/>
          </p:nvCxnSpPr>
          <p:spPr>
            <a:xfrm>
              <a:off x="3707904" y="4149080"/>
              <a:ext cx="0" cy="288032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1" name="Straight Arrow Connector 100"/>
            <p:cNvCxnSpPr/>
            <p:nvPr/>
          </p:nvCxnSpPr>
          <p:spPr>
            <a:xfrm>
              <a:off x="3707904" y="4581128"/>
              <a:ext cx="0" cy="288032"/>
            </a:xfrm>
            <a:prstGeom prst="straightConnector1">
              <a:avLst/>
            </a:prstGeom>
            <a:ln w="19050">
              <a:solidFill>
                <a:schemeClr val="tx1"/>
              </a:solidFill>
              <a:headEnd type="triangl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3" name="Group 102"/>
          <p:cNvGrpSpPr/>
          <p:nvPr/>
        </p:nvGrpSpPr>
        <p:grpSpPr>
          <a:xfrm>
            <a:off x="6948264" y="3140968"/>
            <a:ext cx="383468" cy="720080"/>
            <a:chOff x="3540460" y="4149080"/>
            <a:chExt cx="383468" cy="720080"/>
          </a:xfrm>
        </p:grpSpPr>
        <p:sp>
          <p:nvSpPr>
            <p:cNvPr id="105" name="Text Box 7"/>
            <p:cNvSpPr txBox="1">
              <a:spLocks noChangeArrowheads="1"/>
            </p:cNvSpPr>
            <p:nvPr/>
          </p:nvSpPr>
          <p:spPr bwMode="auto">
            <a:xfrm>
              <a:off x="3540460" y="4325034"/>
              <a:ext cx="383468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dirty="0" smtClean="0">
                  <a:sym typeface="Symbol"/>
                </a:rPr>
                <a:t></a:t>
              </a:r>
              <a:endParaRPr lang="en-US" sz="2000" baseline="-25000" dirty="0" smtClean="0"/>
            </a:p>
          </p:txBody>
        </p:sp>
        <p:cxnSp>
          <p:nvCxnSpPr>
            <p:cNvPr id="106" name="Straight Arrow Connector 105"/>
            <p:cNvCxnSpPr/>
            <p:nvPr/>
          </p:nvCxnSpPr>
          <p:spPr>
            <a:xfrm>
              <a:off x="3707904" y="4149080"/>
              <a:ext cx="0" cy="288032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7" name="Straight Arrow Connector 106"/>
            <p:cNvCxnSpPr/>
            <p:nvPr/>
          </p:nvCxnSpPr>
          <p:spPr>
            <a:xfrm>
              <a:off x="3707904" y="4581128"/>
              <a:ext cx="0" cy="288032"/>
            </a:xfrm>
            <a:prstGeom prst="straightConnector1">
              <a:avLst/>
            </a:prstGeom>
            <a:ln w="19050">
              <a:solidFill>
                <a:schemeClr val="tx1"/>
              </a:solidFill>
              <a:headEnd type="triangl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1" name="Group 110"/>
          <p:cNvGrpSpPr/>
          <p:nvPr/>
        </p:nvGrpSpPr>
        <p:grpSpPr>
          <a:xfrm>
            <a:off x="3779912" y="4293096"/>
            <a:ext cx="3312368" cy="288032"/>
            <a:chOff x="3779912" y="5301208"/>
            <a:chExt cx="3312368" cy="288032"/>
          </a:xfrm>
        </p:grpSpPr>
        <p:cxnSp>
          <p:nvCxnSpPr>
            <p:cNvPr id="83" name="Straight Arrow Connector 82"/>
            <p:cNvCxnSpPr/>
            <p:nvPr/>
          </p:nvCxnSpPr>
          <p:spPr>
            <a:xfrm>
              <a:off x="3779912" y="5301208"/>
              <a:ext cx="0" cy="288032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Straight Arrow Connector 107"/>
            <p:cNvCxnSpPr/>
            <p:nvPr/>
          </p:nvCxnSpPr>
          <p:spPr>
            <a:xfrm>
              <a:off x="5364088" y="5301208"/>
              <a:ext cx="0" cy="288032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9" name="Straight Arrow Connector 108"/>
            <p:cNvCxnSpPr/>
            <p:nvPr/>
          </p:nvCxnSpPr>
          <p:spPr>
            <a:xfrm>
              <a:off x="7092280" y="5301208"/>
              <a:ext cx="0" cy="288032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14" name="Text Box 7"/>
          <p:cNvSpPr txBox="1">
            <a:spLocks noChangeArrowheads="1"/>
          </p:cNvSpPr>
          <p:nvPr/>
        </p:nvSpPr>
        <p:spPr bwMode="auto">
          <a:xfrm>
            <a:off x="4644008" y="4581128"/>
            <a:ext cx="135976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 smtClean="0">
                <a:sym typeface="Symbol"/>
              </a:rPr>
              <a:t>c</a:t>
            </a:r>
            <a:r>
              <a:rPr lang="en-US" baseline="-25000" dirty="0" smtClean="0">
                <a:sym typeface="Symbol"/>
              </a:rPr>
              <a:t>2</a:t>
            </a:r>
            <a:r>
              <a:rPr lang="en-US" dirty="0" smtClean="0">
                <a:sym typeface="Symbol"/>
              </a:rPr>
              <a:t> = y</a:t>
            </a:r>
            <a:r>
              <a:rPr lang="en-US" baseline="-25000" dirty="0" smtClean="0">
                <a:sym typeface="Symbol"/>
              </a:rPr>
              <a:t>2</a:t>
            </a:r>
            <a:r>
              <a:rPr lang="en-US" dirty="0" smtClean="0">
                <a:sym typeface="Symbol"/>
              </a:rPr>
              <a:t>m</a:t>
            </a:r>
            <a:r>
              <a:rPr lang="en-US" baseline="-25000" dirty="0" smtClean="0">
                <a:sym typeface="Symbol"/>
              </a:rPr>
              <a:t>2</a:t>
            </a:r>
            <a:endParaRPr lang="en-US" baseline="-25000" dirty="0" smtClean="0">
              <a:solidFill>
                <a:srgbClr val="0000FF"/>
              </a:solidFill>
            </a:endParaRPr>
          </a:p>
        </p:txBody>
      </p:sp>
      <p:sp>
        <p:nvSpPr>
          <p:cNvPr id="128" name="Text Box 7"/>
          <p:cNvSpPr txBox="1">
            <a:spLocks noChangeArrowheads="1"/>
          </p:cNvSpPr>
          <p:nvPr/>
        </p:nvSpPr>
        <p:spPr bwMode="auto">
          <a:xfrm>
            <a:off x="6452592" y="4581128"/>
            <a:ext cx="135976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 smtClean="0">
                <a:sym typeface="Symbol"/>
              </a:rPr>
              <a:t>c</a:t>
            </a:r>
            <a:r>
              <a:rPr lang="en-US" baseline="-25000" dirty="0" smtClean="0">
                <a:sym typeface="Symbol"/>
              </a:rPr>
              <a:t>3</a:t>
            </a:r>
            <a:r>
              <a:rPr lang="en-US" dirty="0" smtClean="0">
                <a:sym typeface="Symbol"/>
              </a:rPr>
              <a:t> = y</a:t>
            </a:r>
            <a:r>
              <a:rPr lang="en-US" baseline="-25000" dirty="0" smtClean="0">
                <a:sym typeface="Symbol"/>
              </a:rPr>
              <a:t>3</a:t>
            </a:r>
            <a:r>
              <a:rPr lang="en-US" dirty="0" smtClean="0">
                <a:sym typeface="Symbol"/>
              </a:rPr>
              <a:t>m</a:t>
            </a:r>
            <a:r>
              <a:rPr lang="en-US" baseline="-25000" dirty="0" smtClean="0">
                <a:sym typeface="Symbol"/>
              </a:rPr>
              <a:t>3</a:t>
            </a:r>
            <a:endParaRPr lang="en-US" baseline="-25000" dirty="0" smtClean="0">
              <a:solidFill>
                <a:srgbClr val="0000FF"/>
              </a:solidFill>
            </a:endParaRPr>
          </a:p>
        </p:txBody>
      </p:sp>
      <p:cxnSp>
        <p:nvCxnSpPr>
          <p:cNvPr id="131" name="Straight Arrow Connector 130"/>
          <p:cNvCxnSpPr/>
          <p:nvPr/>
        </p:nvCxnSpPr>
        <p:spPr>
          <a:xfrm>
            <a:off x="1259632" y="3140968"/>
            <a:ext cx="0" cy="144016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3" name="Text Box 7"/>
          <p:cNvSpPr txBox="1">
            <a:spLocks noChangeArrowheads="1"/>
          </p:cNvSpPr>
          <p:nvPr/>
        </p:nvSpPr>
        <p:spPr bwMode="auto">
          <a:xfrm>
            <a:off x="1115616" y="4541058"/>
            <a:ext cx="495672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 smtClean="0">
                <a:sym typeface="Symbol"/>
              </a:rPr>
              <a:t>c</a:t>
            </a:r>
            <a:r>
              <a:rPr lang="en-US" sz="2000" baseline="-25000" dirty="0" smtClean="0">
                <a:sym typeface="Symbol"/>
              </a:rPr>
              <a:t>0</a:t>
            </a:r>
            <a:r>
              <a:rPr lang="en-US" sz="2000" dirty="0" smtClean="0">
                <a:sym typeface="Symbol"/>
              </a:rPr>
              <a:t> </a:t>
            </a:r>
            <a:endParaRPr lang="en-US" sz="2000" baseline="-25000" dirty="0" smtClean="0">
              <a:solidFill>
                <a:srgbClr val="0000FF"/>
              </a:solidFill>
            </a:endParaRPr>
          </a:p>
        </p:txBody>
      </p:sp>
      <p:sp>
        <p:nvSpPr>
          <p:cNvPr id="135" name="Text Box 7"/>
          <p:cNvSpPr txBox="1">
            <a:spLocks noChangeArrowheads="1"/>
          </p:cNvSpPr>
          <p:nvPr/>
        </p:nvSpPr>
        <p:spPr bwMode="auto">
          <a:xfrm>
            <a:off x="323528" y="5229200"/>
            <a:ext cx="4608512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>
                <a:sym typeface="Symbol"/>
              </a:rPr>
              <a:t>Encryption: </a:t>
            </a:r>
            <a:r>
              <a:rPr lang="en-US" sz="1600" dirty="0" err="1" smtClean="0">
                <a:sym typeface="Symbol"/>
              </a:rPr>
              <a:t>Enc</a:t>
            </a:r>
            <a:r>
              <a:rPr lang="en-US" sz="1600" baseline="-25000" dirty="0" err="1" smtClean="0">
                <a:sym typeface="Symbol"/>
              </a:rPr>
              <a:t>k</a:t>
            </a:r>
            <a:r>
              <a:rPr lang="en-US" sz="1600" dirty="0" smtClean="0">
                <a:sym typeface="Symbol"/>
              </a:rPr>
              <a:t>(m</a:t>
            </a:r>
            <a:r>
              <a:rPr lang="en-US" sz="1600" baseline="-25000" dirty="0" smtClean="0">
                <a:sym typeface="Symbol"/>
              </a:rPr>
              <a:t>1</a:t>
            </a:r>
            <a:r>
              <a:rPr lang="en-US" sz="1600" dirty="0" smtClean="0">
                <a:sym typeface="Symbol"/>
              </a:rPr>
              <a:t> m</a:t>
            </a:r>
            <a:r>
              <a:rPr lang="en-US" sz="1600" baseline="-25000" dirty="0" smtClean="0">
                <a:sym typeface="Symbol"/>
              </a:rPr>
              <a:t>2</a:t>
            </a:r>
            <a:r>
              <a:rPr lang="en-US" sz="1600" dirty="0" smtClean="0">
                <a:sym typeface="Symbol"/>
              </a:rPr>
              <a:t> … m</a:t>
            </a:r>
            <a:r>
              <a:rPr lang="en-US" sz="1600" baseline="-25000" dirty="0" smtClean="0">
                <a:latin typeface="Chalkboard"/>
                <a:sym typeface="Symbol"/>
              </a:rPr>
              <a:t>l</a:t>
            </a:r>
            <a:r>
              <a:rPr lang="en-US" sz="1600" dirty="0" smtClean="0">
                <a:sym typeface="Symbol"/>
              </a:rPr>
              <a:t>) = (c</a:t>
            </a:r>
            <a:r>
              <a:rPr lang="en-US" sz="1600" baseline="-25000" dirty="0" smtClean="0">
                <a:sym typeface="Symbol"/>
              </a:rPr>
              <a:t>0</a:t>
            </a:r>
            <a:r>
              <a:rPr lang="en-US" sz="1600" dirty="0" smtClean="0">
                <a:sym typeface="Symbol"/>
              </a:rPr>
              <a:t> c</a:t>
            </a:r>
            <a:r>
              <a:rPr lang="en-US" sz="1600" baseline="-25000" dirty="0" smtClean="0">
                <a:sym typeface="Symbol"/>
              </a:rPr>
              <a:t>1</a:t>
            </a:r>
            <a:r>
              <a:rPr lang="en-US" sz="1600" dirty="0" smtClean="0">
                <a:sym typeface="Symbol"/>
              </a:rPr>
              <a:t>… c</a:t>
            </a:r>
            <a:r>
              <a:rPr lang="en-US" sz="1600" baseline="-25000" dirty="0" smtClean="0">
                <a:latin typeface="Chalkboard"/>
                <a:sym typeface="Symbol"/>
              </a:rPr>
              <a:t>l</a:t>
            </a:r>
            <a:r>
              <a:rPr lang="en-US" sz="1600" dirty="0" smtClean="0">
                <a:sym typeface="Symbol"/>
              </a:rPr>
              <a:t>)</a:t>
            </a:r>
            <a:endParaRPr lang="en-US" sz="1600" baseline="-25000" dirty="0" smtClean="0">
              <a:solidFill>
                <a:srgbClr val="0000FF"/>
              </a:solidFill>
              <a:latin typeface="Gigi" pitchFamily="82" charset="0"/>
            </a:endParaRPr>
          </a:p>
        </p:txBody>
      </p:sp>
      <p:cxnSp>
        <p:nvCxnSpPr>
          <p:cNvPr id="82" name="Straight Connector 81"/>
          <p:cNvCxnSpPr/>
          <p:nvPr/>
        </p:nvCxnSpPr>
        <p:spPr>
          <a:xfrm>
            <a:off x="0" y="764704"/>
            <a:ext cx="91440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4" name="Straight Connector 83"/>
          <p:cNvCxnSpPr/>
          <p:nvPr/>
        </p:nvCxnSpPr>
        <p:spPr>
          <a:xfrm>
            <a:off x="0" y="5013176"/>
            <a:ext cx="9180512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712682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1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4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0" dur="5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8" dur="5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3" dur="5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6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1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4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2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5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8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3" dur="5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6" dur="5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9" dur="5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2" dur="50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5" dur="50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8" dur="500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3" dur="500"/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" grpId="0"/>
      <p:bldP spid="81" grpId="0"/>
      <p:bldP spid="65" grpId="0"/>
      <p:bldP spid="78" grpId="0"/>
      <p:bldP spid="80" grpId="0"/>
      <p:bldP spid="112" grpId="0"/>
      <p:bldP spid="120" grpId="0"/>
      <p:bldP spid="88" grpId="0"/>
      <p:bldP spid="114" grpId="0"/>
      <p:bldP spid="128" grpId="0"/>
      <p:bldP spid="133" grpId="0"/>
      <p:bldP spid="135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Rectangle 2"/>
          <p:cNvSpPr txBox="1">
            <a:spLocks noChangeArrowheads="1"/>
          </p:cNvSpPr>
          <p:nvPr/>
        </p:nvSpPr>
        <p:spPr>
          <a:xfrm>
            <a:off x="-252536" y="44624"/>
            <a:ext cx="9865096" cy="576064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r>
              <a:rPr lang="en-US" sz="3300" kern="0" dirty="0" smtClean="0">
                <a:solidFill>
                  <a:srgbClr val="009900"/>
                </a:solidFill>
                <a:latin typeface="Chalkboard"/>
                <a:ea typeface="+mj-ea"/>
                <a:cs typeface="+mj-cs"/>
              </a:rPr>
              <a:t>Output Feedback (OFB) Mode</a:t>
            </a:r>
            <a:endParaRPr lang="en-US" sz="3300" kern="0" dirty="0">
              <a:solidFill>
                <a:srgbClr val="009900"/>
              </a:solidFill>
              <a:latin typeface="Chalkboard"/>
              <a:ea typeface="+mj-ea"/>
              <a:cs typeface="+mj-cs"/>
            </a:endParaRPr>
          </a:p>
        </p:txBody>
      </p:sp>
      <p:grpSp>
        <p:nvGrpSpPr>
          <p:cNvPr id="2" name="Group 44"/>
          <p:cNvGrpSpPr/>
          <p:nvPr/>
        </p:nvGrpSpPr>
        <p:grpSpPr>
          <a:xfrm>
            <a:off x="2843808" y="3861048"/>
            <a:ext cx="5040560" cy="432048"/>
            <a:chOff x="1979712" y="1772816"/>
            <a:chExt cx="5040560" cy="432048"/>
          </a:xfrm>
        </p:grpSpPr>
        <p:sp>
          <p:nvSpPr>
            <p:cNvPr id="26" name="Rectangle 25"/>
            <p:cNvSpPr/>
            <p:nvPr/>
          </p:nvSpPr>
          <p:spPr>
            <a:xfrm>
              <a:off x="1979712" y="1772816"/>
              <a:ext cx="5040560" cy="432048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FF0000"/>
                </a:solidFill>
                <a:latin typeface="Chalkboard"/>
              </a:endParaRPr>
            </a:p>
          </p:txBody>
        </p:sp>
        <p:cxnSp>
          <p:nvCxnSpPr>
            <p:cNvPr id="28" name="Straight Connector 27"/>
            <p:cNvCxnSpPr/>
            <p:nvPr/>
          </p:nvCxnSpPr>
          <p:spPr>
            <a:xfrm>
              <a:off x="3635896" y="1772816"/>
              <a:ext cx="0" cy="432048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>
              <a:off x="5220072" y="1772816"/>
              <a:ext cx="0" cy="432048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2" name="Text Box 7"/>
            <p:cNvSpPr txBox="1">
              <a:spLocks noChangeArrowheads="1"/>
            </p:cNvSpPr>
            <p:nvPr/>
          </p:nvSpPr>
          <p:spPr bwMode="auto">
            <a:xfrm>
              <a:off x="2595972" y="1794302"/>
              <a:ext cx="535868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dirty="0" smtClean="0">
                  <a:latin typeface="Chalkboard"/>
                  <a:sym typeface="Symbol"/>
                </a:rPr>
                <a:t>m</a:t>
              </a:r>
              <a:r>
                <a:rPr lang="en-US" sz="2000" baseline="-25000" dirty="0" smtClean="0">
                  <a:latin typeface="Chalkboard"/>
                  <a:sym typeface="Symbol"/>
                </a:rPr>
                <a:t>1</a:t>
              </a:r>
              <a:endParaRPr lang="en-US" sz="2000" baseline="-25000" dirty="0" smtClean="0">
                <a:solidFill>
                  <a:srgbClr val="0000FF"/>
                </a:solidFill>
                <a:latin typeface="Chalkboard"/>
              </a:endParaRPr>
            </a:p>
          </p:txBody>
        </p:sp>
        <p:sp>
          <p:nvSpPr>
            <p:cNvPr id="35" name="Text Box 7"/>
            <p:cNvSpPr txBox="1">
              <a:spLocks noChangeArrowheads="1"/>
            </p:cNvSpPr>
            <p:nvPr/>
          </p:nvSpPr>
          <p:spPr bwMode="auto">
            <a:xfrm>
              <a:off x="4252156" y="1772816"/>
              <a:ext cx="535868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dirty="0" smtClean="0">
                  <a:latin typeface="Chalkboard"/>
                  <a:sym typeface="Symbol"/>
                </a:rPr>
                <a:t>m</a:t>
              </a:r>
              <a:r>
                <a:rPr lang="en-US" sz="2000" baseline="-25000" dirty="0">
                  <a:latin typeface="Chalkboard"/>
                  <a:sym typeface="Symbol"/>
                </a:rPr>
                <a:t>2</a:t>
              </a:r>
              <a:endParaRPr lang="en-US" sz="2000" baseline="-25000" dirty="0" smtClean="0">
                <a:solidFill>
                  <a:srgbClr val="0000FF"/>
                </a:solidFill>
                <a:latin typeface="Chalkboard"/>
              </a:endParaRPr>
            </a:p>
          </p:txBody>
        </p:sp>
        <p:sp>
          <p:nvSpPr>
            <p:cNvPr id="37" name="Text Box 7"/>
            <p:cNvSpPr txBox="1">
              <a:spLocks noChangeArrowheads="1"/>
            </p:cNvSpPr>
            <p:nvPr/>
          </p:nvSpPr>
          <p:spPr bwMode="auto">
            <a:xfrm>
              <a:off x="5868144" y="1772816"/>
              <a:ext cx="535868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dirty="0" smtClean="0">
                  <a:latin typeface="Chalkboard"/>
                  <a:sym typeface="Symbol"/>
                </a:rPr>
                <a:t>m</a:t>
              </a:r>
              <a:r>
                <a:rPr lang="en-US" sz="2000" baseline="-25000" dirty="0" smtClean="0">
                  <a:latin typeface="Chalkboard"/>
                  <a:sym typeface="Symbol"/>
                </a:rPr>
                <a:t>3</a:t>
              </a:r>
              <a:endParaRPr lang="en-US" sz="2000" baseline="-25000" dirty="0" smtClean="0">
                <a:solidFill>
                  <a:srgbClr val="0000FF"/>
                </a:solidFill>
                <a:latin typeface="Chalkboard"/>
              </a:endParaRPr>
            </a:p>
          </p:txBody>
        </p:sp>
      </p:grpSp>
      <p:sp>
        <p:nvSpPr>
          <p:cNvPr id="46" name="Text Box 7"/>
          <p:cNvSpPr txBox="1">
            <a:spLocks noChangeArrowheads="1"/>
          </p:cNvSpPr>
          <p:nvPr/>
        </p:nvSpPr>
        <p:spPr bwMode="auto">
          <a:xfrm>
            <a:off x="1691680" y="3861048"/>
            <a:ext cx="53586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 smtClean="0">
                <a:latin typeface="Chalkboard"/>
                <a:sym typeface="Symbol"/>
              </a:rPr>
              <a:t>m</a:t>
            </a:r>
            <a:endParaRPr lang="en-US" sz="2000" baseline="-25000" dirty="0" smtClean="0">
              <a:solidFill>
                <a:srgbClr val="0000FF"/>
              </a:solidFill>
              <a:latin typeface="Chalkboard"/>
            </a:endParaRPr>
          </a:p>
        </p:txBody>
      </p:sp>
      <p:cxnSp>
        <p:nvCxnSpPr>
          <p:cNvPr id="47" name="Straight Arrow Connector 46"/>
          <p:cNvCxnSpPr/>
          <p:nvPr/>
        </p:nvCxnSpPr>
        <p:spPr>
          <a:xfrm>
            <a:off x="2083532" y="4072137"/>
            <a:ext cx="616260" cy="0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" name="Group 76"/>
          <p:cNvGrpSpPr/>
          <p:nvPr/>
        </p:nvGrpSpPr>
        <p:grpSpPr>
          <a:xfrm>
            <a:off x="1929408" y="1772816"/>
            <a:ext cx="914400" cy="504056"/>
            <a:chOff x="705272" y="3068960"/>
            <a:chExt cx="914400" cy="504056"/>
          </a:xfrm>
        </p:grpSpPr>
        <p:sp>
          <p:nvSpPr>
            <p:cNvPr id="71" name="Rectangle 70"/>
            <p:cNvSpPr/>
            <p:nvPr/>
          </p:nvSpPr>
          <p:spPr>
            <a:xfrm>
              <a:off x="705272" y="3068960"/>
              <a:ext cx="914400" cy="504056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>
                <a:latin typeface="Chalkboard"/>
              </a:endParaRPr>
            </a:p>
          </p:txBody>
        </p:sp>
        <p:sp>
          <p:nvSpPr>
            <p:cNvPr id="72" name="Text Box 7"/>
            <p:cNvSpPr txBox="1">
              <a:spLocks noChangeArrowheads="1"/>
            </p:cNvSpPr>
            <p:nvPr/>
          </p:nvSpPr>
          <p:spPr bwMode="auto">
            <a:xfrm>
              <a:off x="827584" y="3100898"/>
              <a:ext cx="720080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dirty="0" smtClean="0">
                  <a:latin typeface="Chalkboard"/>
                  <a:sym typeface="Symbol"/>
                </a:rPr>
                <a:t>Gen</a:t>
              </a:r>
              <a:endParaRPr lang="en-US" sz="2000" baseline="-25000" dirty="0" smtClean="0">
                <a:solidFill>
                  <a:srgbClr val="0000FF"/>
                </a:solidFill>
                <a:latin typeface="Chalkboard"/>
              </a:endParaRPr>
            </a:p>
          </p:txBody>
        </p:sp>
      </p:grpSp>
      <p:grpSp>
        <p:nvGrpSpPr>
          <p:cNvPr id="4" name="Group 77"/>
          <p:cNvGrpSpPr/>
          <p:nvPr/>
        </p:nvGrpSpPr>
        <p:grpSpPr>
          <a:xfrm>
            <a:off x="2051720" y="1340768"/>
            <a:ext cx="4752528" cy="432048"/>
            <a:chOff x="1187624" y="2492896"/>
            <a:chExt cx="4752528" cy="432048"/>
          </a:xfrm>
        </p:grpSpPr>
        <p:cxnSp>
          <p:nvCxnSpPr>
            <p:cNvPr id="66" name="Straight Connector 65"/>
            <p:cNvCxnSpPr/>
            <p:nvPr/>
          </p:nvCxnSpPr>
          <p:spPr>
            <a:xfrm>
              <a:off x="1187624" y="2492896"/>
              <a:ext cx="4752528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Arrow Connector 67"/>
            <p:cNvCxnSpPr/>
            <p:nvPr/>
          </p:nvCxnSpPr>
          <p:spPr>
            <a:xfrm>
              <a:off x="2555776" y="2492896"/>
              <a:ext cx="0" cy="288032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Arrow Connector 68"/>
            <p:cNvCxnSpPr/>
            <p:nvPr/>
          </p:nvCxnSpPr>
          <p:spPr>
            <a:xfrm>
              <a:off x="4211960" y="2492896"/>
              <a:ext cx="0" cy="288032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Arrow Connector 69"/>
            <p:cNvCxnSpPr/>
            <p:nvPr/>
          </p:nvCxnSpPr>
          <p:spPr>
            <a:xfrm>
              <a:off x="5940152" y="2492896"/>
              <a:ext cx="0" cy="288032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Arrow Connector 75"/>
            <p:cNvCxnSpPr/>
            <p:nvPr/>
          </p:nvCxnSpPr>
          <p:spPr>
            <a:xfrm flipV="1">
              <a:off x="1187624" y="2492896"/>
              <a:ext cx="0" cy="432048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1" name="Text Box 7"/>
          <p:cNvSpPr txBox="1">
            <a:spLocks noChangeArrowheads="1"/>
          </p:cNvSpPr>
          <p:nvPr/>
        </p:nvSpPr>
        <p:spPr bwMode="auto">
          <a:xfrm>
            <a:off x="2019908" y="1340768"/>
            <a:ext cx="53586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 smtClean="0">
                <a:latin typeface="Chalkboard"/>
                <a:sym typeface="Symbol"/>
              </a:rPr>
              <a:t>k</a:t>
            </a:r>
            <a:endParaRPr lang="en-US" sz="2000" baseline="-25000" dirty="0" smtClean="0">
              <a:solidFill>
                <a:srgbClr val="0000FF"/>
              </a:solidFill>
              <a:latin typeface="Chalkboard"/>
            </a:endParaRPr>
          </a:p>
        </p:txBody>
      </p:sp>
      <p:grpSp>
        <p:nvGrpSpPr>
          <p:cNvPr id="5" name="Group 50"/>
          <p:cNvGrpSpPr/>
          <p:nvPr/>
        </p:nvGrpSpPr>
        <p:grpSpPr>
          <a:xfrm>
            <a:off x="3347864" y="1607600"/>
            <a:ext cx="1031540" cy="669272"/>
            <a:chOff x="2483768" y="2759728"/>
            <a:chExt cx="1031540" cy="669272"/>
          </a:xfrm>
        </p:grpSpPr>
        <p:pic>
          <p:nvPicPr>
            <p:cNvPr id="54" name="Picture 2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2483768" y="2759728"/>
              <a:ext cx="720080" cy="6692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86" name="Text Box 7"/>
            <p:cNvSpPr txBox="1">
              <a:spLocks noChangeArrowheads="1"/>
            </p:cNvSpPr>
            <p:nvPr/>
          </p:nvSpPr>
          <p:spPr bwMode="auto">
            <a:xfrm>
              <a:off x="3131840" y="2924944"/>
              <a:ext cx="383468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dirty="0" smtClean="0">
                  <a:solidFill>
                    <a:srgbClr val="FF0000"/>
                  </a:solidFill>
                  <a:latin typeface="Chalkboard"/>
                  <a:sym typeface="Symbol"/>
                </a:rPr>
                <a:t>F</a:t>
              </a:r>
              <a:endParaRPr lang="en-US" sz="2000" baseline="-25000" dirty="0" smtClean="0">
                <a:solidFill>
                  <a:srgbClr val="FF0000"/>
                </a:solidFill>
                <a:latin typeface="Chalkboard"/>
              </a:endParaRPr>
            </a:p>
          </p:txBody>
        </p:sp>
      </p:grpSp>
      <p:grpSp>
        <p:nvGrpSpPr>
          <p:cNvPr id="6" name="Group 51"/>
          <p:cNvGrpSpPr/>
          <p:nvPr/>
        </p:nvGrpSpPr>
        <p:grpSpPr>
          <a:xfrm>
            <a:off x="4980620" y="1607600"/>
            <a:ext cx="1031540" cy="669272"/>
            <a:chOff x="2483768" y="2759728"/>
            <a:chExt cx="1031540" cy="669272"/>
          </a:xfrm>
        </p:grpSpPr>
        <p:pic>
          <p:nvPicPr>
            <p:cNvPr id="53" name="Picture 2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2483768" y="2759728"/>
              <a:ext cx="720080" cy="6692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55" name="Text Box 7"/>
            <p:cNvSpPr txBox="1">
              <a:spLocks noChangeArrowheads="1"/>
            </p:cNvSpPr>
            <p:nvPr/>
          </p:nvSpPr>
          <p:spPr bwMode="auto">
            <a:xfrm>
              <a:off x="3131840" y="2924944"/>
              <a:ext cx="383468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dirty="0" smtClean="0">
                  <a:solidFill>
                    <a:srgbClr val="FF0000"/>
                  </a:solidFill>
                  <a:latin typeface="Chalkboard"/>
                  <a:sym typeface="Symbol"/>
                </a:rPr>
                <a:t>F</a:t>
              </a:r>
              <a:endParaRPr lang="en-US" sz="2000" baseline="-25000" dirty="0" smtClean="0">
                <a:solidFill>
                  <a:srgbClr val="FF0000"/>
                </a:solidFill>
                <a:latin typeface="Chalkboard"/>
              </a:endParaRPr>
            </a:p>
          </p:txBody>
        </p:sp>
      </p:grpSp>
      <p:grpSp>
        <p:nvGrpSpPr>
          <p:cNvPr id="7" name="Group 57"/>
          <p:cNvGrpSpPr/>
          <p:nvPr/>
        </p:nvGrpSpPr>
        <p:grpSpPr>
          <a:xfrm>
            <a:off x="6708812" y="1607600"/>
            <a:ext cx="1031540" cy="669272"/>
            <a:chOff x="2483768" y="2759728"/>
            <a:chExt cx="1031540" cy="669272"/>
          </a:xfrm>
        </p:grpSpPr>
        <p:pic>
          <p:nvPicPr>
            <p:cNvPr id="59" name="Picture 2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2483768" y="2759728"/>
              <a:ext cx="720080" cy="6692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60" name="Text Box 7"/>
            <p:cNvSpPr txBox="1">
              <a:spLocks noChangeArrowheads="1"/>
            </p:cNvSpPr>
            <p:nvPr/>
          </p:nvSpPr>
          <p:spPr bwMode="auto">
            <a:xfrm>
              <a:off x="3131840" y="2924944"/>
              <a:ext cx="383468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dirty="0" smtClean="0">
                  <a:solidFill>
                    <a:srgbClr val="FF0000"/>
                  </a:solidFill>
                  <a:latin typeface="Chalkboard"/>
                  <a:sym typeface="Symbol"/>
                </a:rPr>
                <a:t>F</a:t>
              </a:r>
              <a:endParaRPr lang="en-US" sz="2000" baseline="-25000" dirty="0" smtClean="0">
                <a:solidFill>
                  <a:srgbClr val="FF0000"/>
                </a:solidFill>
                <a:latin typeface="Chalkboard"/>
              </a:endParaRPr>
            </a:p>
          </p:txBody>
        </p:sp>
      </p:grpSp>
      <p:cxnSp>
        <p:nvCxnSpPr>
          <p:cNvPr id="61" name="Straight Arrow Connector 60"/>
          <p:cNvCxnSpPr/>
          <p:nvPr/>
        </p:nvCxnSpPr>
        <p:spPr>
          <a:xfrm>
            <a:off x="3779912" y="1124744"/>
            <a:ext cx="0" cy="504056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Text Box 7"/>
          <p:cNvSpPr txBox="1">
            <a:spLocks noChangeArrowheads="1"/>
          </p:cNvSpPr>
          <p:nvPr/>
        </p:nvSpPr>
        <p:spPr bwMode="auto">
          <a:xfrm>
            <a:off x="1043608" y="940658"/>
            <a:ext cx="53586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 smtClean="0">
                <a:latin typeface="Chalkboard"/>
                <a:sym typeface="Symbol"/>
              </a:rPr>
              <a:t>IV</a:t>
            </a:r>
            <a:endParaRPr lang="en-US" sz="2000" baseline="-25000" dirty="0" smtClean="0">
              <a:solidFill>
                <a:srgbClr val="0000FF"/>
              </a:solidFill>
              <a:latin typeface="Chalkboard"/>
            </a:endParaRPr>
          </a:p>
        </p:txBody>
      </p:sp>
      <p:cxnSp>
        <p:nvCxnSpPr>
          <p:cNvPr id="67" name="Straight Arrow Connector 66"/>
          <p:cNvCxnSpPr/>
          <p:nvPr/>
        </p:nvCxnSpPr>
        <p:spPr>
          <a:xfrm>
            <a:off x="1547664" y="1124744"/>
            <a:ext cx="2232248" cy="0"/>
          </a:xfrm>
          <a:prstGeom prst="straightConnector1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Straight Arrow Connector 73"/>
          <p:cNvCxnSpPr/>
          <p:nvPr/>
        </p:nvCxnSpPr>
        <p:spPr>
          <a:xfrm>
            <a:off x="1259632" y="1412776"/>
            <a:ext cx="0" cy="1224136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" name="Text Box 7"/>
          <p:cNvSpPr txBox="1">
            <a:spLocks noChangeArrowheads="1"/>
          </p:cNvSpPr>
          <p:nvPr/>
        </p:nvSpPr>
        <p:spPr bwMode="auto">
          <a:xfrm>
            <a:off x="3131840" y="2812866"/>
            <a:ext cx="158417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 smtClean="0">
                <a:latin typeface="Chalkboard"/>
                <a:sym typeface="Symbol"/>
              </a:rPr>
              <a:t>y</a:t>
            </a:r>
            <a:r>
              <a:rPr lang="en-US" baseline="-25000" dirty="0" smtClean="0">
                <a:latin typeface="Chalkboard"/>
                <a:sym typeface="Symbol"/>
              </a:rPr>
              <a:t>1</a:t>
            </a:r>
            <a:r>
              <a:rPr lang="en-US" dirty="0" smtClean="0">
                <a:latin typeface="Chalkboard"/>
                <a:sym typeface="Symbol"/>
              </a:rPr>
              <a:t> = </a:t>
            </a:r>
            <a:r>
              <a:rPr lang="en-US" dirty="0" err="1" smtClean="0">
                <a:latin typeface="Chalkboard"/>
                <a:sym typeface="Symbol"/>
              </a:rPr>
              <a:t>F</a:t>
            </a:r>
            <a:r>
              <a:rPr lang="en-US" baseline="-25000" dirty="0" err="1" smtClean="0">
                <a:latin typeface="Chalkboard"/>
                <a:sym typeface="Symbol"/>
              </a:rPr>
              <a:t>k</a:t>
            </a:r>
            <a:r>
              <a:rPr lang="en-US" dirty="0" smtClean="0">
                <a:latin typeface="Chalkboard"/>
                <a:sym typeface="Symbol"/>
              </a:rPr>
              <a:t>(y</a:t>
            </a:r>
            <a:r>
              <a:rPr lang="en-US" baseline="-25000" dirty="0" smtClean="0">
                <a:latin typeface="Chalkboard"/>
                <a:sym typeface="Symbol"/>
              </a:rPr>
              <a:t>0</a:t>
            </a:r>
            <a:r>
              <a:rPr lang="en-US" dirty="0" smtClean="0">
                <a:latin typeface="Chalkboard"/>
                <a:sym typeface="Symbol"/>
              </a:rPr>
              <a:t>)</a:t>
            </a:r>
            <a:endParaRPr lang="en-US" baseline="-25000" dirty="0" smtClean="0">
              <a:solidFill>
                <a:srgbClr val="0000FF"/>
              </a:solidFill>
              <a:latin typeface="Chalkboard"/>
            </a:endParaRPr>
          </a:p>
        </p:txBody>
      </p:sp>
      <p:sp>
        <p:nvSpPr>
          <p:cNvPr id="80" name="Text Box 7"/>
          <p:cNvSpPr txBox="1">
            <a:spLocks noChangeArrowheads="1"/>
          </p:cNvSpPr>
          <p:nvPr/>
        </p:nvSpPr>
        <p:spPr bwMode="auto">
          <a:xfrm>
            <a:off x="1043608" y="2708920"/>
            <a:ext cx="495672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 smtClean="0">
                <a:latin typeface="Chalkboard"/>
                <a:sym typeface="Symbol"/>
              </a:rPr>
              <a:t>y</a:t>
            </a:r>
            <a:r>
              <a:rPr lang="en-US" sz="2000" baseline="-25000" dirty="0" smtClean="0">
                <a:latin typeface="Chalkboard"/>
                <a:sym typeface="Symbol"/>
              </a:rPr>
              <a:t>0</a:t>
            </a:r>
            <a:r>
              <a:rPr lang="en-US" sz="2000" dirty="0" smtClean="0">
                <a:latin typeface="Chalkboard"/>
                <a:sym typeface="Symbol"/>
              </a:rPr>
              <a:t> </a:t>
            </a:r>
            <a:endParaRPr lang="en-US" sz="2000" baseline="-25000" dirty="0" smtClean="0">
              <a:solidFill>
                <a:srgbClr val="0000FF"/>
              </a:solidFill>
              <a:latin typeface="Chalkboard"/>
            </a:endParaRPr>
          </a:p>
        </p:txBody>
      </p:sp>
      <p:cxnSp>
        <p:nvCxnSpPr>
          <p:cNvPr id="96" name="Straight Arrow Connector 95"/>
          <p:cNvCxnSpPr/>
          <p:nvPr/>
        </p:nvCxnSpPr>
        <p:spPr>
          <a:xfrm>
            <a:off x="3707904" y="2276872"/>
            <a:ext cx="0" cy="504056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108"/>
          <p:cNvGrpSpPr/>
          <p:nvPr/>
        </p:nvGrpSpPr>
        <p:grpSpPr>
          <a:xfrm>
            <a:off x="3707904" y="1124744"/>
            <a:ext cx="1728192" cy="1440160"/>
            <a:chOff x="2843808" y="2276872"/>
            <a:chExt cx="1728192" cy="1440160"/>
          </a:xfrm>
        </p:grpSpPr>
        <p:cxnSp>
          <p:nvCxnSpPr>
            <p:cNvPr id="99" name="Straight Arrow Connector 98"/>
            <p:cNvCxnSpPr/>
            <p:nvPr/>
          </p:nvCxnSpPr>
          <p:spPr>
            <a:xfrm>
              <a:off x="2843808" y="3717032"/>
              <a:ext cx="936104" cy="0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2" name="Straight Arrow Connector 101"/>
            <p:cNvCxnSpPr/>
            <p:nvPr/>
          </p:nvCxnSpPr>
          <p:spPr>
            <a:xfrm>
              <a:off x="3779912" y="2276872"/>
              <a:ext cx="0" cy="1440160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4" name="Straight Arrow Connector 103"/>
            <p:cNvCxnSpPr/>
            <p:nvPr/>
          </p:nvCxnSpPr>
          <p:spPr>
            <a:xfrm>
              <a:off x="3779912" y="2276872"/>
              <a:ext cx="792088" cy="0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10" name="Straight Arrow Connector 109"/>
          <p:cNvCxnSpPr/>
          <p:nvPr/>
        </p:nvCxnSpPr>
        <p:spPr>
          <a:xfrm>
            <a:off x="5436096" y="1124744"/>
            <a:ext cx="0" cy="504056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2" name="Text Box 7"/>
          <p:cNvSpPr txBox="1">
            <a:spLocks noChangeArrowheads="1"/>
          </p:cNvSpPr>
          <p:nvPr/>
        </p:nvSpPr>
        <p:spPr bwMode="auto">
          <a:xfrm>
            <a:off x="4796408" y="2780928"/>
            <a:ext cx="135976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 smtClean="0">
                <a:latin typeface="Chalkboard"/>
                <a:sym typeface="Symbol"/>
              </a:rPr>
              <a:t>y</a:t>
            </a:r>
            <a:r>
              <a:rPr lang="en-US" baseline="-25000" dirty="0" smtClean="0">
                <a:latin typeface="Chalkboard"/>
                <a:sym typeface="Symbol"/>
              </a:rPr>
              <a:t>2</a:t>
            </a:r>
            <a:r>
              <a:rPr lang="en-US" dirty="0" smtClean="0">
                <a:latin typeface="Chalkboard"/>
                <a:sym typeface="Symbol"/>
              </a:rPr>
              <a:t> = </a:t>
            </a:r>
            <a:r>
              <a:rPr lang="en-US" dirty="0" err="1" smtClean="0">
                <a:latin typeface="Chalkboard"/>
                <a:sym typeface="Symbol"/>
              </a:rPr>
              <a:t>F</a:t>
            </a:r>
            <a:r>
              <a:rPr lang="en-US" baseline="-25000" dirty="0" err="1" smtClean="0">
                <a:latin typeface="Chalkboard"/>
                <a:sym typeface="Symbol"/>
              </a:rPr>
              <a:t>k</a:t>
            </a:r>
            <a:r>
              <a:rPr lang="en-US" dirty="0" smtClean="0">
                <a:latin typeface="Chalkboard"/>
                <a:sym typeface="Symbol"/>
              </a:rPr>
              <a:t>(y</a:t>
            </a:r>
            <a:r>
              <a:rPr lang="en-US" baseline="-25000" dirty="0" smtClean="0">
                <a:latin typeface="Chalkboard"/>
                <a:sym typeface="Symbol"/>
              </a:rPr>
              <a:t>1</a:t>
            </a:r>
            <a:r>
              <a:rPr lang="en-US" dirty="0" smtClean="0">
                <a:latin typeface="Chalkboard"/>
                <a:sym typeface="Symbol"/>
              </a:rPr>
              <a:t>)</a:t>
            </a:r>
            <a:endParaRPr lang="en-US" baseline="-25000" dirty="0" smtClean="0">
              <a:solidFill>
                <a:srgbClr val="0000FF"/>
              </a:solidFill>
              <a:latin typeface="Chalkboard"/>
            </a:endParaRPr>
          </a:p>
        </p:txBody>
      </p:sp>
      <p:cxnSp>
        <p:nvCxnSpPr>
          <p:cNvPr id="113" name="Straight Arrow Connector 112"/>
          <p:cNvCxnSpPr/>
          <p:nvPr/>
        </p:nvCxnSpPr>
        <p:spPr>
          <a:xfrm>
            <a:off x="5364088" y="2276872"/>
            <a:ext cx="0" cy="504056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" name="Group 113"/>
          <p:cNvGrpSpPr/>
          <p:nvPr/>
        </p:nvGrpSpPr>
        <p:grpSpPr>
          <a:xfrm>
            <a:off x="5364088" y="1124744"/>
            <a:ext cx="1800200" cy="1440160"/>
            <a:chOff x="2843808" y="2276872"/>
            <a:chExt cx="1800200" cy="1440160"/>
          </a:xfrm>
        </p:grpSpPr>
        <p:cxnSp>
          <p:nvCxnSpPr>
            <p:cNvPr id="115" name="Straight Arrow Connector 114"/>
            <p:cNvCxnSpPr/>
            <p:nvPr/>
          </p:nvCxnSpPr>
          <p:spPr>
            <a:xfrm>
              <a:off x="2843808" y="3717032"/>
              <a:ext cx="936104" cy="0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6" name="Straight Arrow Connector 115"/>
            <p:cNvCxnSpPr/>
            <p:nvPr/>
          </p:nvCxnSpPr>
          <p:spPr>
            <a:xfrm>
              <a:off x="3779912" y="2276872"/>
              <a:ext cx="0" cy="1440160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7" name="Straight Arrow Connector 116"/>
            <p:cNvCxnSpPr/>
            <p:nvPr/>
          </p:nvCxnSpPr>
          <p:spPr>
            <a:xfrm>
              <a:off x="3779912" y="2276872"/>
              <a:ext cx="864096" cy="0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19" name="Straight Arrow Connector 118"/>
          <p:cNvCxnSpPr/>
          <p:nvPr/>
        </p:nvCxnSpPr>
        <p:spPr>
          <a:xfrm>
            <a:off x="7164288" y="1124744"/>
            <a:ext cx="0" cy="504056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0" name="Text Box 7"/>
          <p:cNvSpPr txBox="1">
            <a:spLocks noChangeArrowheads="1"/>
          </p:cNvSpPr>
          <p:nvPr/>
        </p:nvSpPr>
        <p:spPr bwMode="auto">
          <a:xfrm>
            <a:off x="3059832" y="4581128"/>
            <a:ext cx="135976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 smtClean="0">
                <a:latin typeface="Chalkboard"/>
                <a:sym typeface="Symbol"/>
              </a:rPr>
              <a:t>c</a:t>
            </a:r>
            <a:r>
              <a:rPr lang="en-US" baseline="-25000" dirty="0" smtClean="0">
                <a:latin typeface="Chalkboard"/>
                <a:sym typeface="Symbol"/>
              </a:rPr>
              <a:t>1</a:t>
            </a:r>
            <a:r>
              <a:rPr lang="en-US" dirty="0" smtClean="0">
                <a:latin typeface="Chalkboard"/>
                <a:sym typeface="Symbol"/>
              </a:rPr>
              <a:t> = y</a:t>
            </a:r>
            <a:r>
              <a:rPr lang="en-US" baseline="-25000" dirty="0" smtClean="0">
                <a:latin typeface="Chalkboard"/>
                <a:sym typeface="Symbol"/>
              </a:rPr>
              <a:t>1</a:t>
            </a:r>
            <a:r>
              <a:rPr lang="en-US" dirty="0" smtClean="0">
                <a:latin typeface="Chalkboard"/>
                <a:sym typeface="Symbol"/>
              </a:rPr>
              <a:t>m</a:t>
            </a:r>
            <a:r>
              <a:rPr lang="en-US" baseline="-25000" dirty="0" smtClean="0">
                <a:latin typeface="Chalkboard"/>
                <a:sym typeface="Symbol"/>
              </a:rPr>
              <a:t>1</a:t>
            </a:r>
            <a:endParaRPr lang="en-US" baseline="-25000" dirty="0" smtClean="0">
              <a:solidFill>
                <a:srgbClr val="0000FF"/>
              </a:solidFill>
              <a:latin typeface="Chalkboard"/>
            </a:endParaRPr>
          </a:p>
        </p:txBody>
      </p:sp>
      <p:cxnSp>
        <p:nvCxnSpPr>
          <p:cNvPr id="121" name="Straight Arrow Connector 120"/>
          <p:cNvCxnSpPr/>
          <p:nvPr/>
        </p:nvCxnSpPr>
        <p:spPr>
          <a:xfrm>
            <a:off x="7092280" y="2276872"/>
            <a:ext cx="0" cy="504056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5" name="Picture 2" descr="https://encrypted-tbn0.gstatic.com/images?q=tbn:ANd9GcQxHMoOydLUvL6F7c-Mbo5t85iqunS-YHMpPEE4HWBwac4Fq-lc8A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95536" y="764704"/>
            <a:ext cx="576064" cy="576064"/>
          </a:xfrm>
          <a:prstGeom prst="rect">
            <a:avLst/>
          </a:prstGeom>
          <a:noFill/>
        </p:spPr>
      </p:pic>
      <p:sp>
        <p:nvSpPr>
          <p:cNvPr id="73" name="Text Box 7"/>
          <p:cNvSpPr txBox="1">
            <a:spLocks noChangeArrowheads="1"/>
          </p:cNvSpPr>
          <p:nvPr/>
        </p:nvSpPr>
        <p:spPr bwMode="auto">
          <a:xfrm>
            <a:off x="323528" y="6042774"/>
            <a:ext cx="4176464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>
                <a:latin typeface="Chalkboard"/>
                <a:sym typeface="Symbol"/>
              </a:rPr>
              <a:t>Not </a:t>
            </a:r>
            <a:r>
              <a:rPr lang="en-US" sz="1600" dirty="0" err="1" smtClean="0">
                <a:latin typeface="Chalkboard"/>
                <a:sym typeface="Symbol"/>
              </a:rPr>
              <a:t>parallalizable</a:t>
            </a:r>
            <a:r>
              <a:rPr lang="en-US" sz="1600" dirty="0" smtClean="0">
                <a:latin typeface="Chalkboard"/>
                <a:sym typeface="Symbol"/>
              </a:rPr>
              <a:t> but pre-computable</a:t>
            </a:r>
            <a:endParaRPr lang="en-US" sz="1600" baseline="-25000" dirty="0" smtClean="0">
              <a:solidFill>
                <a:srgbClr val="0000FF"/>
              </a:solidFill>
              <a:latin typeface="Chalkboard"/>
            </a:endParaRPr>
          </a:p>
        </p:txBody>
      </p:sp>
      <p:sp>
        <p:nvSpPr>
          <p:cNvPr id="75" name="Text Box 7"/>
          <p:cNvSpPr txBox="1">
            <a:spLocks noChangeArrowheads="1"/>
          </p:cNvSpPr>
          <p:nvPr/>
        </p:nvSpPr>
        <p:spPr bwMode="auto">
          <a:xfrm>
            <a:off x="251520" y="6453336"/>
            <a:ext cx="4464496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>
                <a:solidFill>
                  <a:srgbClr val="FF0000"/>
                </a:solidFill>
                <a:latin typeface="Chalkboard"/>
              </a:rPr>
              <a:t>CPA-secure! The chained version too!</a:t>
            </a:r>
          </a:p>
        </p:txBody>
      </p:sp>
      <p:sp>
        <p:nvSpPr>
          <p:cNvPr id="88" name="Text Box 7"/>
          <p:cNvSpPr txBox="1">
            <a:spLocks noChangeArrowheads="1"/>
          </p:cNvSpPr>
          <p:nvPr/>
        </p:nvSpPr>
        <p:spPr bwMode="auto">
          <a:xfrm>
            <a:off x="6524600" y="2780928"/>
            <a:ext cx="135976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 smtClean="0">
                <a:latin typeface="Chalkboard"/>
                <a:sym typeface="Symbol"/>
              </a:rPr>
              <a:t>y</a:t>
            </a:r>
            <a:r>
              <a:rPr lang="en-US" baseline="-25000" dirty="0" smtClean="0">
                <a:latin typeface="Chalkboard"/>
                <a:sym typeface="Symbol"/>
              </a:rPr>
              <a:t>3</a:t>
            </a:r>
            <a:r>
              <a:rPr lang="en-US" dirty="0" smtClean="0">
                <a:latin typeface="Chalkboard"/>
                <a:sym typeface="Symbol"/>
              </a:rPr>
              <a:t> = </a:t>
            </a:r>
            <a:r>
              <a:rPr lang="en-US" dirty="0" err="1" smtClean="0">
                <a:latin typeface="Chalkboard"/>
                <a:sym typeface="Symbol"/>
              </a:rPr>
              <a:t>F</a:t>
            </a:r>
            <a:r>
              <a:rPr lang="en-US" baseline="-25000" dirty="0" err="1" smtClean="0">
                <a:latin typeface="Chalkboard"/>
                <a:sym typeface="Symbol"/>
              </a:rPr>
              <a:t>k</a:t>
            </a:r>
            <a:r>
              <a:rPr lang="en-US" dirty="0" smtClean="0">
                <a:latin typeface="Chalkboard"/>
                <a:sym typeface="Symbol"/>
              </a:rPr>
              <a:t>(y</a:t>
            </a:r>
            <a:r>
              <a:rPr lang="en-US" baseline="-25000" dirty="0" smtClean="0">
                <a:latin typeface="Chalkboard"/>
                <a:sym typeface="Symbol"/>
              </a:rPr>
              <a:t>2</a:t>
            </a:r>
            <a:r>
              <a:rPr lang="en-US" dirty="0" smtClean="0">
                <a:latin typeface="Chalkboard"/>
                <a:sym typeface="Symbol"/>
              </a:rPr>
              <a:t>)</a:t>
            </a:r>
            <a:endParaRPr lang="en-US" baseline="-25000" dirty="0" smtClean="0">
              <a:solidFill>
                <a:srgbClr val="0000FF"/>
              </a:solidFill>
              <a:latin typeface="Chalkboard"/>
            </a:endParaRPr>
          </a:p>
        </p:txBody>
      </p:sp>
      <p:grpSp>
        <p:nvGrpSpPr>
          <p:cNvPr id="93" name="Group 92"/>
          <p:cNvGrpSpPr/>
          <p:nvPr/>
        </p:nvGrpSpPr>
        <p:grpSpPr>
          <a:xfrm>
            <a:off x="3540460" y="3140968"/>
            <a:ext cx="383468" cy="720080"/>
            <a:chOff x="3540460" y="4149080"/>
            <a:chExt cx="383468" cy="720080"/>
          </a:xfrm>
        </p:grpSpPr>
        <p:sp>
          <p:nvSpPr>
            <p:cNvPr id="48" name="Text Box 7"/>
            <p:cNvSpPr txBox="1">
              <a:spLocks noChangeArrowheads="1"/>
            </p:cNvSpPr>
            <p:nvPr/>
          </p:nvSpPr>
          <p:spPr bwMode="auto">
            <a:xfrm>
              <a:off x="3540460" y="4325034"/>
              <a:ext cx="383468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dirty="0" smtClean="0">
                  <a:latin typeface="Chalkboard"/>
                  <a:sym typeface="Symbol"/>
                </a:rPr>
                <a:t></a:t>
              </a:r>
              <a:endParaRPr lang="en-US" sz="2000" baseline="-25000" dirty="0" smtClean="0">
                <a:latin typeface="Chalkboard"/>
              </a:endParaRPr>
            </a:p>
          </p:txBody>
        </p:sp>
        <p:cxnSp>
          <p:nvCxnSpPr>
            <p:cNvPr id="91" name="Straight Arrow Connector 90"/>
            <p:cNvCxnSpPr/>
            <p:nvPr/>
          </p:nvCxnSpPr>
          <p:spPr>
            <a:xfrm>
              <a:off x="3707904" y="4149080"/>
              <a:ext cx="0" cy="288032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2" name="Straight Arrow Connector 91"/>
            <p:cNvCxnSpPr/>
            <p:nvPr/>
          </p:nvCxnSpPr>
          <p:spPr>
            <a:xfrm>
              <a:off x="3707904" y="4581128"/>
              <a:ext cx="0" cy="288032"/>
            </a:xfrm>
            <a:prstGeom prst="straightConnector1">
              <a:avLst/>
            </a:prstGeom>
            <a:ln w="19050">
              <a:solidFill>
                <a:schemeClr val="tx1"/>
              </a:solidFill>
              <a:headEnd type="triangl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4" name="Group 93"/>
          <p:cNvGrpSpPr/>
          <p:nvPr/>
        </p:nvGrpSpPr>
        <p:grpSpPr>
          <a:xfrm>
            <a:off x="5196644" y="3140968"/>
            <a:ext cx="383468" cy="720080"/>
            <a:chOff x="3540460" y="4149080"/>
            <a:chExt cx="383468" cy="720080"/>
          </a:xfrm>
        </p:grpSpPr>
        <p:sp>
          <p:nvSpPr>
            <p:cNvPr id="97" name="Text Box 7"/>
            <p:cNvSpPr txBox="1">
              <a:spLocks noChangeArrowheads="1"/>
            </p:cNvSpPr>
            <p:nvPr/>
          </p:nvSpPr>
          <p:spPr bwMode="auto">
            <a:xfrm>
              <a:off x="3540460" y="4325034"/>
              <a:ext cx="383468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dirty="0" smtClean="0">
                  <a:latin typeface="Chalkboard"/>
                  <a:sym typeface="Symbol"/>
                </a:rPr>
                <a:t></a:t>
              </a:r>
              <a:endParaRPr lang="en-US" sz="2000" baseline="-25000" dirty="0" smtClean="0">
                <a:latin typeface="Chalkboard"/>
              </a:endParaRPr>
            </a:p>
          </p:txBody>
        </p:sp>
        <p:cxnSp>
          <p:nvCxnSpPr>
            <p:cNvPr id="100" name="Straight Arrow Connector 99"/>
            <p:cNvCxnSpPr/>
            <p:nvPr/>
          </p:nvCxnSpPr>
          <p:spPr>
            <a:xfrm>
              <a:off x="3707904" y="4149080"/>
              <a:ext cx="0" cy="288032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1" name="Straight Arrow Connector 100"/>
            <p:cNvCxnSpPr/>
            <p:nvPr/>
          </p:nvCxnSpPr>
          <p:spPr>
            <a:xfrm>
              <a:off x="3707904" y="4581128"/>
              <a:ext cx="0" cy="288032"/>
            </a:xfrm>
            <a:prstGeom prst="straightConnector1">
              <a:avLst/>
            </a:prstGeom>
            <a:ln w="19050">
              <a:solidFill>
                <a:schemeClr val="tx1"/>
              </a:solidFill>
              <a:headEnd type="triangl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3" name="Group 102"/>
          <p:cNvGrpSpPr/>
          <p:nvPr/>
        </p:nvGrpSpPr>
        <p:grpSpPr>
          <a:xfrm>
            <a:off x="6948264" y="3140968"/>
            <a:ext cx="383468" cy="720080"/>
            <a:chOff x="3540460" y="4149080"/>
            <a:chExt cx="383468" cy="720080"/>
          </a:xfrm>
        </p:grpSpPr>
        <p:sp>
          <p:nvSpPr>
            <p:cNvPr id="105" name="Text Box 7"/>
            <p:cNvSpPr txBox="1">
              <a:spLocks noChangeArrowheads="1"/>
            </p:cNvSpPr>
            <p:nvPr/>
          </p:nvSpPr>
          <p:spPr bwMode="auto">
            <a:xfrm>
              <a:off x="3540460" y="4325034"/>
              <a:ext cx="383468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dirty="0" smtClean="0">
                  <a:latin typeface="Chalkboard"/>
                  <a:sym typeface="Symbol"/>
                </a:rPr>
                <a:t></a:t>
              </a:r>
              <a:endParaRPr lang="en-US" sz="2000" baseline="-25000" dirty="0" smtClean="0">
                <a:latin typeface="Chalkboard"/>
              </a:endParaRPr>
            </a:p>
          </p:txBody>
        </p:sp>
        <p:cxnSp>
          <p:nvCxnSpPr>
            <p:cNvPr id="106" name="Straight Arrow Connector 105"/>
            <p:cNvCxnSpPr/>
            <p:nvPr/>
          </p:nvCxnSpPr>
          <p:spPr>
            <a:xfrm>
              <a:off x="3707904" y="4149080"/>
              <a:ext cx="0" cy="288032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7" name="Straight Arrow Connector 106"/>
            <p:cNvCxnSpPr/>
            <p:nvPr/>
          </p:nvCxnSpPr>
          <p:spPr>
            <a:xfrm>
              <a:off x="3707904" y="4581128"/>
              <a:ext cx="0" cy="288032"/>
            </a:xfrm>
            <a:prstGeom prst="straightConnector1">
              <a:avLst/>
            </a:prstGeom>
            <a:ln w="19050">
              <a:solidFill>
                <a:schemeClr val="tx1"/>
              </a:solidFill>
              <a:headEnd type="triangl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1" name="Group 110"/>
          <p:cNvGrpSpPr/>
          <p:nvPr/>
        </p:nvGrpSpPr>
        <p:grpSpPr>
          <a:xfrm>
            <a:off x="3779912" y="4293096"/>
            <a:ext cx="3312368" cy="288032"/>
            <a:chOff x="3779912" y="5301208"/>
            <a:chExt cx="3312368" cy="288032"/>
          </a:xfrm>
        </p:grpSpPr>
        <p:cxnSp>
          <p:nvCxnSpPr>
            <p:cNvPr id="83" name="Straight Arrow Connector 82"/>
            <p:cNvCxnSpPr/>
            <p:nvPr/>
          </p:nvCxnSpPr>
          <p:spPr>
            <a:xfrm>
              <a:off x="3779912" y="5301208"/>
              <a:ext cx="0" cy="288032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Straight Arrow Connector 107"/>
            <p:cNvCxnSpPr/>
            <p:nvPr/>
          </p:nvCxnSpPr>
          <p:spPr>
            <a:xfrm>
              <a:off x="5364088" y="5301208"/>
              <a:ext cx="0" cy="288032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9" name="Straight Arrow Connector 108"/>
            <p:cNvCxnSpPr/>
            <p:nvPr/>
          </p:nvCxnSpPr>
          <p:spPr>
            <a:xfrm>
              <a:off x="7092280" y="5301208"/>
              <a:ext cx="0" cy="288032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14" name="Text Box 7"/>
          <p:cNvSpPr txBox="1">
            <a:spLocks noChangeArrowheads="1"/>
          </p:cNvSpPr>
          <p:nvPr/>
        </p:nvSpPr>
        <p:spPr bwMode="auto">
          <a:xfrm>
            <a:off x="4644008" y="4581128"/>
            <a:ext cx="135976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 smtClean="0">
                <a:latin typeface="Chalkboard"/>
                <a:sym typeface="Symbol"/>
              </a:rPr>
              <a:t>c</a:t>
            </a:r>
            <a:r>
              <a:rPr lang="en-US" baseline="-25000" dirty="0" smtClean="0">
                <a:latin typeface="Chalkboard"/>
                <a:sym typeface="Symbol"/>
              </a:rPr>
              <a:t>2</a:t>
            </a:r>
            <a:r>
              <a:rPr lang="en-US" dirty="0" smtClean="0">
                <a:latin typeface="Chalkboard"/>
                <a:sym typeface="Symbol"/>
              </a:rPr>
              <a:t> = y</a:t>
            </a:r>
            <a:r>
              <a:rPr lang="en-US" baseline="-25000" dirty="0" smtClean="0">
                <a:latin typeface="Chalkboard"/>
                <a:sym typeface="Symbol"/>
              </a:rPr>
              <a:t>2</a:t>
            </a:r>
            <a:r>
              <a:rPr lang="en-US" dirty="0" smtClean="0">
                <a:latin typeface="Chalkboard"/>
                <a:sym typeface="Symbol"/>
              </a:rPr>
              <a:t>m</a:t>
            </a:r>
            <a:r>
              <a:rPr lang="en-US" baseline="-25000" dirty="0" smtClean="0">
                <a:latin typeface="Chalkboard"/>
                <a:sym typeface="Symbol"/>
              </a:rPr>
              <a:t>2</a:t>
            </a:r>
            <a:endParaRPr lang="en-US" baseline="-25000" dirty="0" smtClean="0">
              <a:solidFill>
                <a:srgbClr val="0000FF"/>
              </a:solidFill>
              <a:latin typeface="Chalkboard"/>
            </a:endParaRPr>
          </a:p>
        </p:txBody>
      </p:sp>
      <p:sp>
        <p:nvSpPr>
          <p:cNvPr id="128" name="Text Box 7"/>
          <p:cNvSpPr txBox="1">
            <a:spLocks noChangeArrowheads="1"/>
          </p:cNvSpPr>
          <p:nvPr/>
        </p:nvSpPr>
        <p:spPr bwMode="auto">
          <a:xfrm>
            <a:off x="6452592" y="4581128"/>
            <a:ext cx="135976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 smtClean="0">
                <a:latin typeface="Chalkboard"/>
                <a:sym typeface="Symbol"/>
              </a:rPr>
              <a:t>c</a:t>
            </a:r>
            <a:r>
              <a:rPr lang="en-US" baseline="-25000" dirty="0" smtClean="0">
                <a:latin typeface="Chalkboard"/>
                <a:sym typeface="Symbol"/>
              </a:rPr>
              <a:t>3</a:t>
            </a:r>
            <a:r>
              <a:rPr lang="en-US" dirty="0" smtClean="0">
                <a:latin typeface="Chalkboard"/>
                <a:sym typeface="Symbol"/>
              </a:rPr>
              <a:t> = y</a:t>
            </a:r>
            <a:r>
              <a:rPr lang="en-US" baseline="-25000" dirty="0" smtClean="0">
                <a:latin typeface="Chalkboard"/>
                <a:sym typeface="Symbol"/>
              </a:rPr>
              <a:t>3</a:t>
            </a:r>
            <a:r>
              <a:rPr lang="en-US" dirty="0" smtClean="0">
                <a:latin typeface="Chalkboard"/>
                <a:sym typeface="Symbol"/>
              </a:rPr>
              <a:t>m</a:t>
            </a:r>
            <a:r>
              <a:rPr lang="en-US" baseline="-25000" dirty="0" smtClean="0">
                <a:latin typeface="Chalkboard"/>
                <a:sym typeface="Symbol"/>
              </a:rPr>
              <a:t>3</a:t>
            </a:r>
            <a:endParaRPr lang="en-US" baseline="-25000" dirty="0" smtClean="0">
              <a:solidFill>
                <a:srgbClr val="0000FF"/>
              </a:solidFill>
              <a:latin typeface="Chalkboard"/>
            </a:endParaRPr>
          </a:p>
        </p:txBody>
      </p:sp>
      <p:cxnSp>
        <p:nvCxnSpPr>
          <p:cNvPr id="131" name="Straight Arrow Connector 130"/>
          <p:cNvCxnSpPr/>
          <p:nvPr/>
        </p:nvCxnSpPr>
        <p:spPr>
          <a:xfrm>
            <a:off x="1259632" y="3140968"/>
            <a:ext cx="0" cy="144016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3" name="Text Box 7"/>
          <p:cNvSpPr txBox="1">
            <a:spLocks noChangeArrowheads="1"/>
          </p:cNvSpPr>
          <p:nvPr/>
        </p:nvSpPr>
        <p:spPr bwMode="auto">
          <a:xfrm>
            <a:off x="1115616" y="4541058"/>
            <a:ext cx="495672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 smtClean="0">
                <a:latin typeface="Chalkboard"/>
                <a:sym typeface="Symbol"/>
              </a:rPr>
              <a:t>c</a:t>
            </a:r>
            <a:r>
              <a:rPr lang="en-US" sz="2000" baseline="-25000" dirty="0" smtClean="0">
                <a:latin typeface="Chalkboard"/>
                <a:sym typeface="Symbol"/>
              </a:rPr>
              <a:t>0</a:t>
            </a:r>
            <a:r>
              <a:rPr lang="en-US" sz="2000" dirty="0" smtClean="0">
                <a:latin typeface="Chalkboard"/>
                <a:sym typeface="Symbol"/>
              </a:rPr>
              <a:t> </a:t>
            </a:r>
            <a:endParaRPr lang="en-US" sz="2000" baseline="-25000" dirty="0" smtClean="0">
              <a:solidFill>
                <a:srgbClr val="0000FF"/>
              </a:solidFill>
              <a:latin typeface="Chalkboard"/>
            </a:endParaRPr>
          </a:p>
        </p:txBody>
      </p:sp>
      <p:sp>
        <p:nvSpPr>
          <p:cNvPr id="135" name="Text Box 7"/>
          <p:cNvSpPr txBox="1">
            <a:spLocks noChangeArrowheads="1"/>
          </p:cNvSpPr>
          <p:nvPr/>
        </p:nvSpPr>
        <p:spPr bwMode="auto">
          <a:xfrm>
            <a:off x="323528" y="5229200"/>
            <a:ext cx="7128792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>
                <a:latin typeface="Chalkboard"/>
                <a:sym typeface="Symbol"/>
              </a:rPr>
              <a:t>Encryption: </a:t>
            </a:r>
            <a:r>
              <a:rPr lang="en-US" sz="1600" dirty="0" err="1" smtClean="0">
                <a:latin typeface="Chalkboard"/>
                <a:sym typeface="Symbol"/>
              </a:rPr>
              <a:t>Enc</a:t>
            </a:r>
            <a:r>
              <a:rPr lang="en-US" sz="1600" baseline="-25000" dirty="0" err="1" smtClean="0">
                <a:latin typeface="Chalkboard"/>
                <a:sym typeface="Symbol"/>
              </a:rPr>
              <a:t>k</a:t>
            </a:r>
            <a:r>
              <a:rPr lang="en-US" sz="1600" dirty="0" smtClean="0">
                <a:latin typeface="Chalkboard"/>
                <a:sym typeface="Symbol"/>
              </a:rPr>
              <a:t>(m</a:t>
            </a:r>
            <a:r>
              <a:rPr lang="en-US" sz="1600" baseline="-25000" dirty="0" smtClean="0">
                <a:latin typeface="Chalkboard"/>
                <a:sym typeface="Symbol"/>
              </a:rPr>
              <a:t>1</a:t>
            </a:r>
            <a:r>
              <a:rPr lang="en-US" sz="1600" dirty="0" smtClean="0">
                <a:latin typeface="Chalkboard"/>
                <a:sym typeface="Symbol"/>
              </a:rPr>
              <a:t> m</a:t>
            </a:r>
            <a:r>
              <a:rPr lang="en-US" sz="1600" baseline="-25000" dirty="0" smtClean="0">
                <a:latin typeface="Chalkboard"/>
                <a:sym typeface="Symbol"/>
              </a:rPr>
              <a:t>2</a:t>
            </a:r>
            <a:r>
              <a:rPr lang="en-US" sz="1600" dirty="0" smtClean="0">
                <a:latin typeface="Chalkboard"/>
                <a:sym typeface="Symbol"/>
              </a:rPr>
              <a:t> … m</a:t>
            </a:r>
            <a:r>
              <a:rPr lang="en-US" sz="1600" baseline="-25000" dirty="0" smtClean="0">
                <a:latin typeface="Chalkboard"/>
                <a:sym typeface="Symbol"/>
              </a:rPr>
              <a:t>l</a:t>
            </a:r>
            <a:r>
              <a:rPr lang="en-US" sz="1600" dirty="0" smtClean="0">
                <a:latin typeface="Chalkboard"/>
                <a:sym typeface="Symbol"/>
              </a:rPr>
              <a:t>) = (c</a:t>
            </a:r>
            <a:r>
              <a:rPr lang="en-US" sz="1600" baseline="-25000" dirty="0" smtClean="0">
                <a:latin typeface="Chalkboard"/>
                <a:sym typeface="Symbol"/>
              </a:rPr>
              <a:t>0</a:t>
            </a:r>
            <a:r>
              <a:rPr lang="en-US" sz="1600" dirty="0" smtClean="0">
                <a:latin typeface="Chalkboard"/>
                <a:sym typeface="Symbol"/>
              </a:rPr>
              <a:t> c</a:t>
            </a:r>
            <a:r>
              <a:rPr lang="en-US" sz="1600" baseline="-25000" dirty="0" smtClean="0">
                <a:latin typeface="Chalkboard"/>
                <a:sym typeface="Symbol"/>
              </a:rPr>
              <a:t>1</a:t>
            </a:r>
            <a:r>
              <a:rPr lang="en-US" sz="1600" dirty="0" smtClean="0">
                <a:latin typeface="Chalkboard"/>
                <a:sym typeface="Symbol"/>
              </a:rPr>
              <a:t>… c</a:t>
            </a:r>
            <a:r>
              <a:rPr lang="en-US" sz="1600" baseline="-25000" dirty="0" smtClean="0">
                <a:latin typeface="Chalkboard"/>
                <a:sym typeface="Symbol"/>
              </a:rPr>
              <a:t>l</a:t>
            </a:r>
            <a:r>
              <a:rPr lang="en-US" sz="1600" dirty="0" smtClean="0">
                <a:latin typeface="Chalkboard"/>
                <a:sym typeface="Symbol"/>
              </a:rPr>
              <a:t>)</a:t>
            </a:r>
            <a:endParaRPr lang="en-US" sz="1600" baseline="-25000" dirty="0" smtClean="0">
              <a:solidFill>
                <a:srgbClr val="0000FF"/>
              </a:solidFill>
              <a:latin typeface="Chalkboard"/>
            </a:endParaRPr>
          </a:p>
        </p:txBody>
      </p:sp>
      <p:cxnSp>
        <p:nvCxnSpPr>
          <p:cNvPr id="82" name="Straight Connector 81"/>
          <p:cNvCxnSpPr/>
          <p:nvPr/>
        </p:nvCxnSpPr>
        <p:spPr>
          <a:xfrm>
            <a:off x="0" y="764704"/>
            <a:ext cx="91440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4" name="Straight Connector 83"/>
          <p:cNvCxnSpPr/>
          <p:nvPr/>
        </p:nvCxnSpPr>
        <p:spPr>
          <a:xfrm>
            <a:off x="0" y="5013176"/>
            <a:ext cx="9180512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5" name="Text Box 7"/>
          <p:cNvSpPr txBox="1">
            <a:spLocks noChangeArrowheads="1"/>
          </p:cNvSpPr>
          <p:nvPr/>
        </p:nvSpPr>
        <p:spPr bwMode="auto">
          <a:xfrm>
            <a:off x="323528" y="5610726"/>
            <a:ext cx="3096344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>
                <a:latin typeface="Chalkboard"/>
                <a:sym typeface="Symbol"/>
              </a:rPr>
              <a:t>Decryption: m</a:t>
            </a:r>
            <a:r>
              <a:rPr lang="en-US" sz="1600" baseline="-25000" dirty="0" smtClean="0">
                <a:latin typeface="Chalkboard"/>
                <a:sym typeface="Symbol"/>
              </a:rPr>
              <a:t>i</a:t>
            </a:r>
            <a:r>
              <a:rPr lang="en-US" sz="1600" dirty="0" smtClean="0">
                <a:latin typeface="Chalkboard"/>
                <a:sym typeface="Symbol"/>
              </a:rPr>
              <a:t> = F(y</a:t>
            </a:r>
            <a:r>
              <a:rPr lang="en-US" sz="1600" baseline="-25000" dirty="0" smtClean="0">
                <a:latin typeface="Chalkboard"/>
                <a:sym typeface="Symbol"/>
              </a:rPr>
              <a:t>i-1</a:t>
            </a:r>
            <a:r>
              <a:rPr lang="en-US" sz="1600" dirty="0">
                <a:latin typeface="Chalkboard"/>
                <a:sym typeface="Symbol"/>
              </a:rPr>
              <a:t>) </a:t>
            </a:r>
            <a:r>
              <a:rPr lang="en-US" sz="1600" dirty="0" smtClean="0">
                <a:latin typeface="Chalkboard"/>
                <a:sym typeface="Symbol"/>
              </a:rPr>
              <a:t></a:t>
            </a:r>
            <a:r>
              <a:rPr lang="en-US" sz="1600" baseline="-25000" dirty="0" smtClean="0">
                <a:latin typeface="Chalkboard"/>
                <a:sym typeface="Symbol"/>
              </a:rPr>
              <a:t> </a:t>
            </a:r>
            <a:r>
              <a:rPr lang="en-US" sz="1600" dirty="0" smtClean="0">
                <a:latin typeface="Chalkboard"/>
                <a:sym typeface="Symbol"/>
              </a:rPr>
              <a:t>c</a:t>
            </a:r>
            <a:r>
              <a:rPr lang="en-US" sz="1600" baseline="-25000" dirty="0" smtClean="0">
                <a:latin typeface="Chalkboard"/>
                <a:sym typeface="Symbol"/>
              </a:rPr>
              <a:t>i</a:t>
            </a:r>
            <a:r>
              <a:rPr lang="en-US" sz="1600" dirty="0" smtClean="0">
                <a:latin typeface="Chalkboard"/>
                <a:sym typeface="Symbol"/>
              </a:rPr>
              <a:t>  </a:t>
            </a:r>
            <a:endParaRPr lang="en-US" sz="1600" baseline="-25000" dirty="0" smtClean="0">
              <a:solidFill>
                <a:srgbClr val="0000FF"/>
              </a:solidFill>
              <a:latin typeface="Chalkboard"/>
            </a:endParaRPr>
          </a:p>
        </p:txBody>
      </p:sp>
      <p:sp>
        <p:nvSpPr>
          <p:cNvPr id="87" name="Text Box 7"/>
          <p:cNvSpPr txBox="1">
            <a:spLocks noChangeArrowheads="1"/>
          </p:cNvSpPr>
          <p:nvPr/>
        </p:nvSpPr>
        <p:spPr bwMode="auto">
          <a:xfrm>
            <a:off x="3203848" y="5610726"/>
            <a:ext cx="1656184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>
                <a:latin typeface="Chalkboard"/>
                <a:sym typeface="Symbol"/>
              </a:rPr>
              <a:t>PRF Enough !</a:t>
            </a:r>
            <a:endParaRPr lang="en-US" sz="1600" baseline="-25000" dirty="0" smtClean="0">
              <a:solidFill>
                <a:srgbClr val="0000FF"/>
              </a:solidFill>
              <a:latin typeface="Chalkboard"/>
            </a:endParaRPr>
          </a:p>
        </p:txBody>
      </p:sp>
    </p:spTree>
    <p:extLst>
      <p:ext uri="{BB962C8B-B14F-4D97-AF65-F5344CB8AC3E}">
        <p14:creationId xmlns:p14="http://schemas.microsoft.com/office/powerpoint/2010/main" val="9405750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3" grpId="0"/>
      <p:bldP spid="75" grpId="0"/>
      <p:bldP spid="85" grpId="0"/>
      <p:bldP spid="87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/>
          <a:lstStyle/>
          <a:p>
            <a:r>
              <a:rPr lang="en-US" sz="3600" dirty="0" smtClean="0">
                <a:solidFill>
                  <a:srgbClr val="009900"/>
                </a:solidFill>
                <a:latin typeface="Chalkboard"/>
                <a:cs typeface="Comic Sans MS"/>
              </a:rPr>
              <a:t>Current Picture</a:t>
            </a:r>
            <a:r>
              <a:rPr lang="en-US" sz="3600" dirty="0">
                <a:solidFill>
                  <a:srgbClr val="009900"/>
                </a:solidFill>
                <a:latin typeface="Chalkboard"/>
                <a:cs typeface="Comic Sans MS"/>
              </a:rPr>
              <a:t/>
            </a:r>
            <a:br>
              <a:rPr lang="en-US" sz="3600" dirty="0">
                <a:solidFill>
                  <a:srgbClr val="009900"/>
                </a:solidFill>
                <a:latin typeface="Chalkboard"/>
                <a:cs typeface="Comic Sans MS"/>
              </a:rPr>
            </a:br>
            <a:endParaRPr lang="en-US" sz="3600" dirty="0">
              <a:latin typeface="Chalkboard"/>
              <a:cs typeface="Comic Sans MS"/>
            </a:endParaRPr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55087819"/>
              </p:ext>
            </p:extLst>
          </p:nvPr>
        </p:nvGraphicFramePr>
        <p:xfrm>
          <a:off x="179512" y="1712169"/>
          <a:ext cx="1224136" cy="50292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24136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Comic Sans MS"/>
                          <a:cs typeface="Comic Sans MS"/>
                        </a:rPr>
                        <a:t>Randomness Usage</a:t>
                      </a:r>
                    </a:p>
                    <a:p>
                      <a:endParaRPr lang="en-US" sz="1400" dirty="0">
                        <a:latin typeface="Comic Sans MS"/>
                        <a:cs typeface="Comic Sans M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err="1" smtClean="0">
                          <a:latin typeface="Comic Sans MS"/>
                          <a:cs typeface="Comic Sans MS"/>
                        </a:rPr>
                        <a:t>Ciphertext</a:t>
                      </a:r>
                      <a:r>
                        <a:rPr lang="en-US" sz="1400" baseline="0" dirty="0" smtClean="0">
                          <a:latin typeface="Comic Sans MS"/>
                          <a:cs typeface="Comic Sans MS"/>
                        </a:rPr>
                        <a:t> Expansion</a:t>
                      </a:r>
                    </a:p>
                    <a:p>
                      <a:endParaRPr lang="en-US" sz="1400" dirty="0">
                        <a:latin typeface="Comic Sans MS"/>
                        <a:cs typeface="Comic Sans M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err="1" smtClean="0">
                          <a:latin typeface="Comic Sans MS"/>
                          <a:cs typeface="Comic Sans MS"/>
                        </a:rPr>
                        <a:t>Ciphertext</a:t>
                      </a:r>
                      <a:r>
                        <a:rPr lang="en-US" sz="1400" dirty="0" smtClean="0">
                          <a:latin typeface="Comic Sans MS"/>
                          <a:cs typeface="Comic Sans MS"/>
                        </a:rPr>
                        <a:t> Computation </a:t>
                      </a:r>
                      <a:r>
                        <a:rPr lang="en-US" sz="1400" dirty="0" err="1" smtClean="0">
                          <a:latin typeface="Comic Sans MS"/>
                          <a:cs typeface="Comic Sans MS"/>
                        </a:rPr>
                        <a:t>Parallizable</a:t>
                      </a:r>
                      <a:endParaRPr lang="en-US" sz="1400" dirty="0" smtClean="0">
                        <a:latin typeface="Comic Sans MS"/>
                        <a:cs typeface="Comic Sans MS"/>
                      </a:endParaRPr>
                    </a:p>
                    <a:p>
                      <a:endParaRPr lang="en-US" sz="1400" dirty="0">
                        <a:latin typeface="Comic Sans MS"/>
                        <a:cs typeface="Comic Sans M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Comic Sans MS"/>
                          <a:cs typeface="Comic Sans MS"/>
                        </a:rPr>
                        <a:t>Randomness Reusability</a:t>
                      </a:r>
                    </a:p>
                    <a:p>
                      <a:endParaRPr lang="en-US" sz="1400" dirty="0">
                        <a:latin typeface="Comic Sans MS"/>
                        <a:cs typeface="Comic Sans M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Comic Sans MS"/>
                          <a:cs typeface="Comic Sans MS"/>
                        </a:rPr>
                        <a:t>Minimal Assumption (PRF/PRP/SPRP)</a:t>
                      </a:r>
                    </a:p>
                    <a:p>
                      <a:endParaRPr lang="en-US" sz="1400" dirty="0">
                        <a:latin typeface="Comic Sans MS"/>
                        <a:cs typeface="Comic Sans M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Comic Sans MS"/>
                          <a:cs typeface="Comic Sans MS"/>
                        </a:rPr>
                        <a:t>CPA</a:t>
                      </a:r>
                      <a:r>
                        <a:rPr lang="en-US" sz="1400" baseline="0" dirty="0" smtClean="0"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lang="en-US" sz="1400" dirty="0" smtClean="0">
                          <a:latin typeface="Comic Sans MS"/>
                          <a:cs typeface="Comic Sans MS"/>
                        </a:rPr>
                        <a:t>Security</a:t>
                      </a:r>
                    </a:p>
                    <a:p>
                      <a:endParaRPr lang="en-US" sz="1400" dirty="0">
                        <a:latin typeface="Comic Sans MS"/>
                        <a:cs typeface="Comic Sans M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</a:tbl>
          </a:graphicData>
        </a:graphic>
      </p:graphicFrame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90981066"/>
              </p:ext>
            </p:extLst>
          </p:nvPr>
        </p:nvGraphicFramePr>
        <p:xfrm>
          <a:off x="1403648" y="1196752"/>
          <a:ext cx="1512168" cy="55473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512168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Comic Sans MS"/>
                          <a:cs typeface="Comic Sans MS"/>
                        </a:rPr>
                        <a:t>Theoretical Construction </a:t>
                      </a:r>
                      <a:endParaRPr lang="en-US" sz="1400" dirty="0">
                        <a:latin typeface="Comic Sans MS"/>
                        <a:cs typeface="Comic Sans M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baseline="0" dirty="0" smtClean="0">
                          <a:latin typeface="Comic Sans MS"/>
                          <a:cs typeface="Comic Sans MS"/>
                        </a:rPr>
                        <a:t> </a:t>
                      </a:r>
                    </a:p>
                    <a:p>
                      <a:r>
                        <a:rPr lang="en-US" sz="1400" baseline="0" dirty="0" smtClean="0">
                          <a:latin typeface="Comic Sans MS"/>
                          <a:cs typeface="Comic Sans MS"/>
                        </a:rPr>
                        <a:t>n / Block -&gt; ln</a:t>
                      </a:r>
                    </a:p>
                    <a:p>
                      <a:endParaRPr lang="en-US" sz="1400" dirty="0" smtClean="0">
                        <a:latin typeface="Comic Sans MS"/>
                        <a:cs typeface="Comic Sans M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baseline="0" dirty="0" smtClean="0">
                          <a:latin typeface="Comic Sans MS"/>
                          <a:cs typeface="Comic Sans MS"/>
                        </a:rPr>
                        <a:t>2n / Block -&gt; 2ln</a:t>
                      </a:r>
                    </a:p>
                    <a:p>
                      <a:endParaRPr lang="en-US" sz="1400" baseline="0" dirty="0" smtClean="0">
                        <a:latin typeface="Comic Sans MS"/>
                        <a:cs typeface="Comic Sans M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1400" dirty="0" smtClean="0">
                        <a:latin typeface="Comic Sans MS"/>
                        <a:cs typeface="Comic Sans MS"/>
                      </a:endParaRPr>
                    </a:p>
                    <a:p>
                      <a:r>
                        <a:rPr lang="en-US" sz="1400" dirty="0" smtClean="0">
                          <a:latin typeface="Comic Sans MS"/>
                          <a:cs typeface="Comic Sans MS"/>
                        </a:rPr>
                        <a:t>Yes</a:t>
                      </a:r>
                    </a:p>
                    <a:p>
                      <a:endParaRPr lang="en-US" sz="1400" dirty="0" smtClean="0">
                        <a:latin typeface="Comic Sans MS"/>
                        <a:cs typeface="Comic Sans MS"/>
                      </a:endParaRPr>
                    </a:p>
                    <a:p>
                      <a:endParaRPr lang="en-US" sz="1400" dirty="0" smtClean="0">
                        <a:latin typeface="Comic Sans MS"/>
                        <a:cs typeface="Comic Sans M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1400" dirty="0" smtClean="0">
                        <a:latin typeface="Comic Sans MS"/>
                        <a:cs typeface="Comic Sans MS"/>
                      </a:endParaRPr>
                    </a:p>
                    <a:p>
                      <a:r>
                        <a:rPr lang="en-US" sz="1400" dirty="0" smtClean="0">
                          <a:latin typeface="Comic Sans MS"/>
                          <a:cs typeface="Comic Sans MS"/>
                        </a:rPr>
                        <a:t>No</a:t>
                      </a:r>
                    </a:p>
                    <a:p>
                      <a:endParaRPr lang="en-US" sz="1400" dirty="0" smtClean="0">
                        <a:latin typeface="Comic Sans MS"/>
                        <a:cs typeface="Comic Sans M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1400" dirty="0" smtClean="0">
                        <a:latin typeface="Comic Sans MS"/>
                        <a:cs typeface="Comic Sans MS"/>
                      </a:endParaRPr>
                    </a:p>
                    <a:p>
                      <a:endParaRPr lang="en-US" sz="1400" dirty="0" smtClean="0">
                        <a:latin typeface="Comic Sans MS"/>
                        <a:cs typeface="Comic Sans MS"/>
                      </a:endParaRPr>
                    </a:p>
                    <a:p>
                      <a:r>
                        <a:rPr lang="en-US" sz="1400" dirty="0" smtClean="0">
                          <a:latin typeface="Comic Sans MS"/>
                          <a:cs typeface="Comic Sans MS"/>
                        </a:rPr>
                        <a:t>PRF</a:t>
                      </a:r>
                    </a:p>
                    <a:p>
                      <a:endParaRPr lang="en-US" sz="1400" dirty="0" smtClean="0">
                        <a:latin typeface="Comic Sans MS"/>
                        <a:cs typeface="Comic Sans MS"/>
                      </a:endParaRPr>
                    </a:p>
                    <a:p>
                      <a:endParaRPr lang="en-US" sz="1400" dirty="0">
                        <a:latin typeface="Comic Sans MS"/>
                        <a:cs typeface="Comic Sans M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Comic Sans MS"/>
                          <a:cs typeface="Comic Sans MS"/>
                        </a:rPr>
                        <a:t>Yes</a:t>
                      </a:r>
                    </a:p>
                    <a:p>
                      <a:endParaRPr lang="en-US" sz="1400" dirty="0" smtClean="0">
                        <a:latin typeface="Comic Sans MS"/>
                        <a:cs typeface="Comic Sans MS"/>
                      </a:endParaRPr>
                    </a:p>
                    <a:p>
                      <a:endParaRPr lang="en-US" sz="1400" dirty="0">
                        <a:latin typeface="Comic Sans MS"/>
                        <a:cs typeface="Comic Sans M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</a:tbl>
          </a:graphicData>
        </a:graphic>
      </p:graphicFrame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86150797"/>
              </p:ext>
            </p:extLst>
          </p:nvPr>
        </p:nvGraphicFramePr>
        <p:xfrm>
          <a:off x="2915816" y="1196752"/>
          <a:ext cx="1512168" cy="55473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512168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Comic Sans MS"/>
                          <a:cs typeface="Comic Sans MS"/>
                        </a:rPr>
                        <a:t>ECB</a:t>
                      </a:r>
                      <a:r>
                        <a:rPr lang="en-US" sz="1400" baseline="0" dirty="0" smtClean="0">
                          <a:latin typeface="Comic Sans MS"/>
                          <a:cs typeface="Comic Sans MS"/>
                        </a:rPr>
                        <a:t> Mode</a:t>
                      </a:r>
                      <a:endParaRPr lang="en-US" sz="1400" dirty="0" smtClean="0">
                        <a:latin typeface="Comic Sans MS"/>
                        <a:cs typeface="Comic Sans MS"/>
                      </a:endParaRPr>
                    </a:p>
                    <a:p>
                      <a:r>
                        <a:rPr lang="en-US" sz="1400" dirty="0" smtClean="0">
                          <a:latin typeface="Comic Sans MS"/>
                          <a:cs typeface="Comic Sans MS"/>
                        </a:rPr>
                        <a:t> </a:t>
                      </a:r>
                      <a:endParaRPr lang="en-US" sz="1400" dirty="0">
                        <a:latin typeface="Comic Sans MS"/>
                        <a:cs typeface="Comic Sans M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baseline="0" dirty="0" smtClean="0">
                          <a:latin typeface="Comic Sans MS"/>
                          <a:cs typeface="Comic Sans MS"/>
                        </a:rPr>
                        <a:t> </a:t>
                      </a:r>
                    </a:p>
                    <a:p>
                      <a:r>
                        <a:rPr lang="en-US" sz="1400" baseline="0" dirty="0" smtClean="0">
                          <a:solidFill>
                            <a:srgbClr val="008000"/>
                          </a:solidFill>
                          <a:latin typeface="Comic Sans MS"/>
                          <a:cs typeface="Comic Sans MS"/>
                        </a:rPr>
                        <a:t>No randomness</a:t>
                      </a:r>
                    </a:p>
                    <a:p>
                      <a:endParaRPr lang="en-US" sz="1400" dirty="0" smtClean="0">
                        <a:latin typeface="Comic Sans MS"/>
                        <a:cs typeface="Comic Sans M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1400" baseline="0" dirty="0" smtClean="0">
                        <a:solidFill>
                          <a:srgbClr val="008000"/>
                        </a:solidFill>
                        <a:latin typeface="Comic Sans MS"/>
                        <a:cs typeface="Comic Sans MS"/>
                      </a:endParaRPr>
                    </a:p>
                    <a:p>
                      <a:r>
                        <a:rPr lang="en-US" sz="1400" baseline="0" dirty="0" smtClean="0">
                          <a:solidFill>
                            <a:srgbClr val="008000"/>
                          </a:solidFill>
                          <a:latin typeface="Comic Sans MS"/>
                          <a:cs typeface="Comic Sans MS"/>
                        </a:rPr>
                        <a:t>ln </a:t>
                      </a:r>
                    </a:p>
                    <a:p>
                      <a:endParaRPr lang="en-US" sz="1400" baseline="0" dirty="0" smtClean="0">
                        <a:latin typeface="Comic Sans MS"/>
                        <a:cs typeface="Comic Sans M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1400" dirty="0" smtClean="0">
                        <a:latin typeface="Comic Sans MS"/>
                        <a:cs typeface="Comic Sans MS"/>
                      </a:endParaRPr>
                    </a:p>
                    <a:p>
                      <a:r>
                        <a:rPr lang="en-US" sz="1400" dirty="0" smtClean="0">
                          <a:latin typeface="Comic Sans MS"/>
                          <a:cs typeface="Comic Sans MS"/>
                        </a:rPr>
                        <a:t>Yes</a:t>
                      </a:r>
                    </a:p>
                    <a:p>
                      <a:endParaRPr lang="en-US" sz="1400" dirty="0" smtClean="0">
                        <a:latin typeface="Comic Sans MS"/>
                        <a:cs typeface="Comic Sans MS"/>
                      </a:endParaRPr>
                    </a:p>
                    <a:p>
                      <a:endParaRPr lang="en-US" sz="1400" dirty="0">
                        <a:latin typeface="Comic Sans MS"/>
                        <a:cs typeface="Comic Sans M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1400" dirty="0" smtClean="0">
                        <a:latin typeface="Comic Sans MS"/>
                        <a:cs typeface="Comic Sans MS"/>
                      </a:endParaRPr>
                    </a:p>
                    <a:p>
                      <a:r>
                        <a:rPr lang="en-US" sz="1400" dirty="0" smtClean="0">
                          <a:solidFill>
                            <a:srgbClr val="FF0000"/>
                          </a:solidFill>
                          <a:latin typeface="Comic Sans MS"/>
                          <a:cs typeface="Comic Sans MS"/>
                        </a:rPr>
                        <a:t>---</a:t>
                      </a:r>
                    </a:p>
                    <a:p>
                      <a:endParaRPr lang="en-US" sz="1400" dirty="0" smtClean="0">
                        <a:latin typeface="Comic Sans MS"/>
                        <a:cs typeface="Comic Sans M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1400" dirty="0" smtClean="0">
                        <a:latin typeface="Comic Sans MS"/>
                        <a:cs typeface="Comic Sans MS"/>
                      </a:endParaRPr>
                    </a:p>
                    <a:p>
                      <a:endParaRPr lang="en-US" sz="1400" dirty="0" smtClean="0">
                        <a:latin typeface="Comic Sans MS"/>
                        <a:cs typeface="Comic Sans MS"/>
                      </a:endParaRPr>
                    </a:p>
                    <a:p>
                      <a:r>
                        <a:rPr lang="en-US" sz="1400" dirty="0" smtClean="0">
                          <a:solidFill>
                            <a:srgbClr val="FF0000"/>
                          </a:solidFill>
                          <a:latin typeface="Comic Sans MS"/>
                          <a:cs typeface="Comic Sans MS"/>
                        </a:rPr>
                        <a:t>SPRP</a:t>
                      </a:r>
                    </a:p>
                    <a:p>
                      <a:endParaRPr lang="en-US" sz="1400" dirty="0" smtClean="0">
                        <a:latin typeface="Comic Sans MS"/>
                        <a:cs typeface="Comic Sans MS"/>
                      </a:endParaRPr>
                    </a:p>
                    <a:p>
                      <a:endParaRPr lang="en-US" sz="1400" dirty="0">
                        <a:latin typeface="Comic Sans MS"/>
                        <a:cs typeface="Comic Sans M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solidFill>
                            <a:srgbClr val="FF0000"/>
                          </a:solidFill>
                          <a:latin typeface="Comic Sans MS"/>
                          <a:cs typeface="Comic Sans MS"/>
                        </a:rPr>
                        <a:t>NO</a:t>
                      </a:r>
                    </a:p>
                    <a:p>
                      <a:endParaRPr lang="en-US" sz="1400" dirty="0" smtClean="0">
                        <a:latin typeface="Comic Sans MS"/>
                        <a:cs typeface="Comic Sans MS"/>
                      </a:endParaRPr>
                    </a:p>
                    <a:p>
                      <a:endParaRPr lang="en-US" sz="1400" dirty="0">
                        <a:latin typeface="Comic Sans MS"/>
                        <a:cs typeface="Comic Sans M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</a:tbl>
          </a:graphicData>
        </a:graphic>
      </p:graphicFrame>
      <p:sp>
        <p:nvSpPr>
          <p:cNvPr id="12" name="Rectangle 11"/>
          <p:cNvSpPr/>
          <p:nvPr/>
        </p:nvSpPr>
        <p:spPr>
          <a:xfrm>
            <a:off x="107504" y="548680"/>
            <a:ext cx="403828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latin typeface="Chalkboard"/>
                <a:cs typeface="Comic Sans MS"/>
              </a:rPr>
              <a:t>Assume Message Blocks: l;  |m| = </a:t>
            </a:r>
            <a:r>
              <a:rPr lang="en-US" dirty="0">
                <a:latin typeface="Chalkboard"/>
                <a:cs typeface="Comic Sans MS"/>
              </a:rPr>
              <a:t>l</a:t>
            </a:r>
            <a:r>
              <a:rPr lang="en-US" dirty="0" smtClean="0">
                <a:latin typeface="Chalkboard"/>
                <a:cs typeface="Comic Sans MS"/>
              </a:rPr>
              <a:t>n </a:t>
            </a:r>
            <a:endParaRPr lang="en-US" dirty="0">
              <a:latin typeface="Chalkboard"/>
              <a:cs typeface="Comic Sans MS"/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24986726"/>
              </p:ext>
            </p:extLst>
          </p:nvPr>
        </p:nvGraphicFramePr>
        <p:xfrm>
          <a:off x="4427984" y="1194009"/>
          <a:ext cx="1512168" cy="55473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512168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400" baseline="0" dirty="0" smtClean="0">
                          <a:latin typeface="Comic Sans MS"/>
                          <a:cs typeface="Comic Sans MS"/>
                        </a:rPr>
                        <a:t>CBC Mode</a:t>
                      </a:r>
                      <a:endParaRPr lang="en-US" sz="1400" dirty="0" smtClean="0">
                        <a:latin typeface="Comic Sans MS"/>
                        <a:cs typeface="Comic Sans MS"/>
                      </a:endParaRPr>
                    </a:p>
                    <a:p>
                      <a:r>
                        <a:rPr lang="en-US" sz="1400" dirty="0" smtClean="0">
                          <a:latin typeface="Comic Sans MS"/>
                          <a:cs typeface="Comic Sans MS"/>
                        </a:rPr>
                        <a:t> </a:t>
                      </a:r>
                      <a:endParaRPr lang="en-US" sz="1400" dirty="0">
                        <a:latin typeface="Comic Sans MS"/>
                        <a:cs typeface="Comic Sans M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baseline="0" dirty="0" smtClean="0">
                          <a:latin typeface="Comic Sans MS"/>
                          <a:cs typeface="Comic Sans MS"/>
                        </a:rPr>
                        <a:t> </a:t>
                      </a:r>
                    </a:p>
                    <a:p>
                      <a:r>
                        <a:rPr lang="en-US" sz="1400" baseline="0" dirty="0" smtClean="0">
                          <a:solidFill>
                            <a:srgbClr val="008000"/>
                          </a:solidFill>
                          <a:latin typeface="Comic Sans MS"/>
                          <a:cs typeface="Comic Sans MS"/>
                        </a:rPr>
                        <a:t>n</a:t>
                      </a:r>
                    </a:p>
                    <a:p>
                      <a:endParaRPr lang="en-US" sz="1400" dirty="0" smtClean="0">
                        <a:latin typeface="Comic Sans MS"/>
                        <a:cs typeface="Comic Sans M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1400" baseline="0" dirty="0" smtClean="0">
                        <a:latin typeface="Comic Sans MS"/>
                        <a:cs typeface="Comic Sans MS"/>
                      </a:endParaRPr>
                    </a:p>
                    <a:p>
                      <a:r>
                        <a:rPr lang="en-US" sz="1400" baseline="0" dirty="0" smtClean="0">
                          <a:solidFill>
                            <a:srgbClr val="008000"/>
                          </a:solidFill>
                          <a:latin typeface="Comic Sans MS"/>
                          <a:cs typeface="Comic Sans MS"/>
                        </a:rPr>
                        <a:t>ln + n </a:t>
                      </a:r>
                    </a:p>
                    <a:p>
                      <a:endParaRPr lang="en-US" sz="1400" baseline="0" dirty="0" smtClean="0">
                        <a:latin typeface="Comic Sans MS"/>
                        <a:cs typeface="Comic Sans M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1400" dirty="0" smtClean="0">
                        <a:latin typeface="Comic Sans MS"/>
                        <a:cs typeface="Comic Sans MS"/>
                      </a:endParaRPr>
                    </a:p>
                    <a:p>
                      <a:r>
                        <a:rPr lang="en-US" sz="1400" dirty="0" smtClean="0">
                          <a:solidFill>
                            <a:srgbClr val="FF0000"/>
                          </a:solidFill>
                          <a:latin typeface="Comic Sans MS"/>
                          <a:cs typeface="Comic Sans MS"/>
                        </a:rPr>
                        <a:t>NO</a:t>
                      </a:r>
                    </a:p>
                    <a:p>
                      <a:endParaRPr lang="en-US" sz="1400" dirty="0" smtClean="0">
                        <a:latin typeface="Comic Sans MS"/>
                        <a:cs typeface="Comic Sans MS"/>
                      </a:endParaRPr>
                    </a:p>
                    <a:p>
                      <a:endParaRPr lang="en-US" sz="1400" dirty="0">
                        <a:latin typeface="Comic Sans MS"/>
                        <a:cs typeface="Comic Sans M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1400" dirty="0" smtClean="0">
                        <a:latin typeface="Comic Sans MS"/>
                        <a:cs typeface="Comic Sans MS"/>
                      </a:endParaRPr>
                    </a:p>
                    <a:p>
                      <a:r>
                        <a:rPr lang="en-US" sz="1400" dirty="0" smtClean="0">
                          <a:solidFill>
                            <a:srgbClr val="FF0000"/>
                          </a:solidFill>
                          <a:latin typeface="Comic Sans MS"/>
                          <a:cs typeface="Comic Sans MS"/>
                        </a:rPr>
                        <a:t>---</a:t>
                      </a:r>
                    </a:p>
                    <a:p>
                      <a:endParaRPr lang="en-US" sz="1400" dirty="0" smtClean="0">
                        <a:latin typeface="Comic Sans MS"/>
                        <a:cs typeface="Comic Sans M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1400" dirty="0" smtClean="0">
                        <a:latin typeface="Comic Sans MS"/>
                        <a:cs typeface="Comic Sans MS"/>
                      </a:endParaRPr>
                    </a:p>
                    <a:p>
                      <a:endParaRPr lang="en-US" sz="1400" dirty="0" smtClean="0">
                        <a:latin typeface="Comic Sans MS"/>
                        <a:cs typeface="Comic Sans MS"/>
                      </a:endParaRPr>
                    </a:p>
                    <a:p>
                      <a:r>
                        <a:rPr lang="en-US" sz="1400" dirty="0" smtClean="0">
                          <a:solidFill>
                            <a:srgbClr val="FF0000"/>
                          </a:solidFill>
                          <a:latin typeface="Comic Sans MS"/>
                          <a:cs typeface="Comic Sans MS"/>
                        </a:rPr>
                        <a:t>SPRP</a:t>
                      </a:r>
                    </a:p>
                    <a:p>
                      <a:endParaRPr lang="en-US" sz="1400" dirty="0" smtClean="0">
                        <a:latin typeface="Comic Sans MS"/>
                        <a:cs typeface="Comic Sans MS"/>
                      </a:endParaRPr>
                    </a:p>
                    <a:p>
                      <a:endParaRPr lang="en-US" sz="1400" dirty="0">
                        <a:latin typeface="Comic Sans MS"/>
                        <a:cs typeface="Comic Sans M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solidFill>
                            <a:schemeClr val="tx1"/>
                          </a:solidFill>
                          <a:latin typeface="Comic Sans MS"/>
                          <a:cs typeface="Comic Sans MS"/>
                        </a:rPr>
                        <a:t>YES</a:t>
                      </a:r>
                    </a:p>
                    <a:p>
                      <a:endParaRPr lang="en-US" sz="1400" dirty="0" smtClean="0">
                        <a:latin typeface="Comic Sans MS"/>
                        <a:cs typeface="Comic Sans MS"/>
                      </a:endParaRPr>
                    </a:p>
                    <a:p>
                      <a:endParaRPr lang="en-US" sz="1400" dirty="0">
                        <a:latin typeface="Comic Sans MS"/>
                        <a:cs typeface="Comic Sans M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15812080"/>
              </p:ext>
            </p:extLst>
          </p:nvPr>
        </p:nvGraphicFramePr>
        <p:xfrm>
          <a:off x="5940152" y="1196752"/>
          <a:ext cx="1512168" cy="55473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512168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400" baseline="0" dirty="0" smtClean="0">
                          <a:latin typeface="Comic Sans MS"/>
                          <a:cs typeface="Comic Sans MS"/>
                        </a:rPr>
                        <a:t>OFB Mode</a:t>
                      </a:r>
                      <a:endParaRPr lang="en-US" sz="1400" dirty="0" smtClean="0">
                        <a:latin typeface="Comic Sans MS"/>
                        <a:cs typeface="Comic Sans MS"/>
                      </a:endParaRPr>
                    </a:p>
                    <a:p>
                      <a:r>
                        <a:rPr lang="en-US" sz="1400" dirty="0" smtClean="0">
                          <a:latin typeface="Comic Sans MS"/>
                          <a:cs typeface="Comic Sans MS"/>
                        </a:rPr>
                        <a:t> </a:t>
                      </a:r>
                      <a:endParaRPr lang="en-US" sz="1400" dirty="0">
                        <a:latin typeface="Comic Sans MS"/>
                        <a:cs typeface="Comic Sans M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baseline="0" dirty="0" smtClean="0">
                          <a:latin typeface="Comic Sans MS"/>
                          <a:cs typeface="Comic Sans MS"/>
                        </a:rPr>
                        <a:t> </a:t>
                      </a:r>
                    </a:p>
                    <a:p>
                      <a:r>
                        <a:rPr lang="en-US" sz="1400" baseline="0" dirty="0" smtClean="0">
                          <a:solidFill>
                            <a:srgbClr val="008000"/>
                          </a:solidFill>
                          <a:latin typeface="Comic Sans MS"/>
                          <a:cs typeface="Comic Sans MS"/>
                        </a:rPr>
                        <a:t>n</a:t>
                      </a:r>
                    </a:p>
                    <a:p>
                      <a:endParaRPr lang="en-US" sz="1400" dirty="0" smtClean="0">
                        <a:latin typeface="Comic Sans MS"/>
                        <a:cs typeface="Comic Sans M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1400" baseline="0" dirty="0" smtClean="0">
                        <a:latin typeface="Comic Sans MS"/>
                        <a:cs typeface="Comic Sans MS"/>
                      </a:endParaRPr>
                    </a:p>
                    <a:p>
                      <a:r>
                        <a:rPr lang="en-US" sz="1400" baseline="0" dirty="0" smtClean="0">
                          <a:solidFill>
                            <a:srgbClr val="008000"/>
                          </a:solidFill>
                          <a:latin typeface="Comic Sans MS"/>
                          <a:cs typeface="Comic Sans MS"/>
                        </a:rPr>
                        <a:t>ln + n </a:t>
                      </a:r>
                    </a:p>
                    <a:p>
                      <a:endParaRPr lang="en-US" sz="1400" baseline="0" dirty="0" smtClean="0">
                        <a:latin typeface="Comic Sans MS"/>
                        <a:cs typeface="Comic Sans M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1400" dirty="0" smtClean="0">
                        <a:latin typeface="Comic Sans MS"/>
                        <a:cs typeface="Comic Sans MS"/>
                      </a:endParaRPr>
                    </a:p>
                    <a:p>
                      <a:r>
                        <a:rPr lang="en-US" sz="1400" dirty="0" smtClean="0">
                          <a:solidFill>
                            <a:srgbClr val="FF0000"/>
                          </a:solidFill>
                          <a:latin typeface="Comic Sans MS"/>
                          <a:cs typeface="Comic Sans MS"/>
                        </a:rPr>
                        <a:t>NO (</a:t>
                      </a:r>
                      <a:r>
                        <a:rPr lang="en-US" sz="1400" dirty="0" smtClean="0">
                          <a:solidFill>
                            <a:srgbClr val="008000"/>
                          </a:solidFill>
                          <a:latin typeface="Comic Sans MS"/>
                          <a:cs typeface="Comic Sans MS"/>
                        </a:rPr>
                        <a:t>But pre-computable</a:t>
                      </a:r>
                      <a:r>
                        <a:rPr lang="en-US" sz="1400" dirty="0" smtClean="0">
                          <a:solidFill>
                            <a:srgbClr val="FF0000"/>
                          </a:solidFill>
                          <a:latin typeface="Comic Sans MS"/>
                          <a:cs typeface="Comic Sans MS"/>
                        </a:rPr>
                        <a:t>)</a:t>
                      </a:r>
                    </a:p>
                    <a:p>
                      <a:endParaRPr lang="en-US" sz="1400" dirty="0" smtClean="0">
                        <a:latin typeface="Comic Sans MS"/>
                        <a:cs typeface="Comic Sans M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1400" dirty="0" smtClean="0">
                        <a:latin typeface="Comic Sans MS"/>
                        <a:cs typeface="Comic Sans MS"/>
                      </a:endParaRPr>
                    </a:p>
                    <a:p>
                      <a:r>
                        <a:rPr lang="en-US" sz="1400" dirty="0" smtClean="0">
                          <a:solidFill>
                            <a:srgbClr val="008000"/>
                          </a:solidFill>
                          <a:latin typeface="Comic Sans MS"/>
                          <a:cs typeface="Comic Sans MS"/>
                        </a:rPr>
                        <a:t>YES</a:t>
                      </a:r>
                    </a:p>
                    <a:p>
                      <a:endParaRPr lang="en-US" sz="1400" dirty="0" smtClean="0">
                        <a:latin typeface="Comic Sans MS"/>
                        <a:cs typeface="Comic Sans M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1400" dirty="0" smtClean="0">
                        <a:latin typeface="Comic Sans MS"/>
                        <a:cs typeface="Comic Sans MS"/>
                      </a:endParaRPr>
                    </a:p>
                    <a:p>
                      <a:endParaRPr lang="en-US" sz="1400" dirty="0" smtClean="0">
                        <a:latin typeface="Comic Sans MS"/>
                        <a:cs typeface="Comic Sans MS"/>
                      </a:endParaRPr>
                    </a:p>
                    <a:p>
                      <a:r>
                        <a:rPr lang="en-US" sz="1400" dirty="0" smtClean="0">
                          <a:solidFill>
                            <a:srgbClr val="008000"/>
                          </a:solidFill>
                          <a:latin typeface="Comic Sans MS"/>
                          <a:cs typeface="Comic Sans MS"/>
                        </a:rPr>
                        <a:t>PRF</a:t>
                      </a:r>
                    </a:p>
                    <a:p>
                      <a:endParaRPr lang="en-US" sz="1400" dirty="0" smtClean="0">
                        <a:latin typeface="Comic Sans MS"/>
                        <a:cs typeface="Comic Sans MS"/>
                      </a:endParaRPr>
                    </a:p>
                    <a:p>
                      <a:endParaRPr lang="en-US" sz="1400" dirty="0">
                        <a:latin typeface="Comic Sans MS"/>
                        <a:cs typeface="Comic Sans M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solidFill>
                            <a:schemeClr val="tx1"/>
                          </a:solidFill>
                          <a:latin typeface="Comic Sans MS"/>
                          <a:cs typeface="Comic Sans MS"/>
                        </a:rPr>
                        <a:t>YES</a:t>
                      </a:r>
                    </a:p>
                    <a:p>
                      <a:endParaRPr lang="en-US" sz="1400" dirty="0" smtClean="0">
                        <a:latin typeface="Comic Sans MS"/>
                        <a:cs typeface="Comic Sans MS"/>
                      </a:endParaRPr>
                    </a:p>
                    <a:p>
                      <a:endParaRPr lang="en-US" sz="1400" dirty="0">
                        <a:latin typeface="Comic Sans MS"/>
                        <a:cs typeface="Comic Sans M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127730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Oval 102"/>
          <p:cNvSpPr/>
          <p:nvPr/>
        </p:nvSpPr>
        <p:spPr>
          <a:xfrm>
            <a:off x="3203848" y="2924944"/>
            <a:ext cx="4536504" cy="43204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>
              <a:latin typeface="Chalkboard"/>
            </a:endParaRPr>
          </a:p>
        </p:txBody>
      </p:sp>
      <p:sp>
        <p:nvSpPr>
          <p:cNvPr id="90" name="Oval 89"/>
          <p:cNvSpPr/>
          <p:nvPr/>
        </p:nvSpPr>
        <p:spPr>
          <a:xfrm>
            <a:off x="3131840" y="836712"/>
            <a:ext cx="4536504" cy="43204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>
              <a:latin typeface="Chalkboard"/>
            </a:endParaRPr>
          </a:p>
        </p:txBody>
      </p:sp>
      <p:sp>
        <p:nvSpPr>
          <p:cNvPr id="44" name="Rectangle 2"/>
          <p:cNvSpPr txBox="1">
            <a:spLocks noChangeArrowheads="1"/>
          </p:cNvSpPr>
          <p:nvPr/>
        </p:nvSpPr>
        <p:spPr>
          <a:xfrm>
            <a:off x="-252536" y="44624"/>
            <a:ext cx="9865096" cy="576064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r>
              <a:rPr lang="en-US" sz="3300" kern="0" dirty="0" smtClean="0">
                <a:solidFill>
                  <a:srgbClr val="009900"/>
                </a:solidFill>
                <a:latin typeface="Chalkboard"/>
                <a:ea typeface="+mj-ea"/>
                <a:cs typeface="+mj-cs"/>
              </a:rPr>
              <a:t>Counter (CTR) Mode</a:t>
            </a:r>
            <a:endParaRPr lang="en-US" sz="3300" kern="0" dirty="0">
              <a:solidFill>
                <a:srgbClr val="009900"/>
              </a:solidFill>
              <a:latin typeface="Chalkboard"/>
              <a:ea typeface="+mj-ea"/>
              <a:cs typeface="+mj-cs"/>
            </a:endParaRPr>
          </a:p>
        </p:txBody>
      </p:sp>
      <p:grpSp>
        <p:nvGrpSpPr>
          <p:cNvPr id="2" name="Group 44"/>
          <p:cNvGrpSpPr/>
          <p:nvPr/>
        </p:nvGrpSpPr>
        <p:grpSpPr>
          <a:xfrm>
            <a:off x="2843808" y="4005064"/>
            <a:ext cx="5040560" cy="432048"/>
            <a:chOff x="1979712" y="1772816"/>
            <a:chExt cx="5040560" cy="432048"/>
          </a:xfrm>
        </p:grpSpPr>
        <p:sp>
          <p:nvSpPr>
            <p:cNvPr id="26" name="Rectangle 25"/>
            <p:cNvSpPr/>
            <p:nvPr/>
          </p:nvSpPr>
          <p:spPr>
            <a:xfrm>
              <a:off x="1979712" y="1772816"/>
              <a:ext cx="5040560" cy="432048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FF0000"/>
                </a:solidFill>
                <a:latin typeface="Chalkboard"/>
              </a:endParaRPr>
            </a:p>
          </p:txBody>
        </p:sp>
        <p:cxnSp>
          <p:nvCxnSpPr>
            <p:cNvPr id="28" name="Straight Connector 27"/>
            <p:cNvCxnSpPr/>
            <p:nvPr/>
          </p:nvCxnSpPr>
          <p:spPr>
            <a:xfrm>
              <a:off x="3635896" y="1772816"/>
              <a:ext cx="0" cy="432048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>
              <a:off x="5220072" y="1772816"/>
              <a:ext cx="0" cy="432048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2" name="Text Box 7"/>
            <p:cNvSpPr txBox="1">
              <a:spLocks noChangeArrowheads="1"/>
            </p:cNvSpPr>
            <p:nvPr/>
          </p:nvSpPr>
          <p:spPr bwMode="auto">
            <a:xfrm>
              <a:off x="2595972" y="1794302"/>
              <a:ext cx="535868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dirty="0" smtClean="0">
                  <a:latin typeface="Chalkboard"/>
                  <a:sym typeface="Symbol"/>
                </a:rPr>
                <a:t>m</a:t>
              </a:r>
              <a:r>
                <a:rPr lang="en-US" sz="2000" baseline="-25000" dirty="0" smtClean="0">
                  <a:latin typeface="Chalkboard"/>
                  <a:sym typeface="Symbol"/>
                </a:rPr>
                <a:t>1</a:t>
              </a:r>
              <a:endParaRPr lang="en-US" sz="2000" baseline="-25000" dirty="0" smtClean="0">
                <a:solidFill>
                  <a:srgbClr val="0000FF"/>
                </a:solidFill>
                <a:latin typeface="Chalkboard"/>
              </a:endParaRPr>
            </a:p>
          </p:txBody>
        </p:sp>
        <p:sp>
          <p:nvSpPr>
            <p:cNvPr id="35" name="Text Box 7"/>
            <p:cNvSpPr txBox="1">
              <a:spLocks noChangeArrowheads="1"/>
            </p:cNvSpPr>
            <p:nvPr/>
          </p:nvSpPr>
          <p:spPr bwMode="auto">
            <a:xfrm>
              <a:off x="4252156" y="1772816"/>
              <a:ext cx="535868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dirty="0" smtClean="0">
                  <a:latin typeface="Chalkboard"/>
                  <a:sym typeface="Symbol"/>
                </a:rPr>
                <a:t>m</a:t>
              </a:r>
              <a:r>
                <a:rPr lang="en-US" sz="2000" baseline="-25000" dirty="0">
                  <a:latin typeface="Chalkboard"/>
                  <a:sym typeface="Symbol"/>
                </a:rPr>
                <a:t>2</a:t>
              </a:r>
              <a:endParaRPr lang="en-US" sz="2000" baseline="-25000" dirty="0" smtClean="0">
                <a:solidFill>
                  <a:srgbClr val="0000FF"/>
                </a:solidFill>
                <a:latin typeface="Chalkboard"/>
              </a:endParaRPr>
            </a:p>
          </p:txBody>
        </p:sp>
        <p:sp>
          <p:nvSpPr>
            <p:cNvPr id="37" name="Text Box 7"/>
            <p:cNvSpPr txBox="1">
              <a:spLocks noChangeArrowheads="1"/>
            </p:cNvSpPr>
            <p:nvPr/>
          </p:nvSpPr>
          <p:spPr bwMode="auto">
            <a:xfrm>
              <a:off x="5868144" y="1772816"/>
              <a:ext cx="535868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dirty="0" smtClean="0">
                  <a:latin typeface="Chalkboard"/>
                  <a:sym typeface="Symbol"/>
                </a:rPr>
                <a:t>m</a:t>
              </a:r>
              <a:r>
                <a:rPr lang="en-US" sz="2000" baseline="-25000" dirty="0" smtClean="0">
                  <a:latin typeface="Chalkboard"/>
                  <a:sym typeface="Symbol"/>
                </a:rPr>
                <a:t>3</a:t>
              </a:r>
              <a:endParaRPr lang="en-US" sz="2000" baseline="-25000" dirty="0" smtClean="0">
                <a:solidFill>
                  <a:srgbClr val="0000FF"/>
                </a:solidFill>
                <a:latin typeface="Chalkboard"/>
              </a:endParaRPr>
            </a:p>
          </p:txBody>
        </p:sp>
      </p:grpSp>
      <p:sp>
        <p:nvSpPr>
          <p:cNvPr id="46" name="Text Box 7"/>
          <p:cNvSpPr txBox="1">
            <a:spLocks noChangeArrowheads="1"/>
          </p:cNvSpPr>
          <p:nvPr/>
        </p:nvSpPr>
        <p:spPr bwMode="auto">
          <a:xfrm>
            <a:off x="1691680" y="4005064"/>
            <a:ext cx="53586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 smtClean="0">
                <a:latin typeface="Chalkboard"/>
                <a:sym typeface="Symbol"/>
              </a:rPr>
              <a:t>m</a:t>
            </a:r>
            <a:endParaRPr lang="en-US" sz="2000" baseline="-25000" dirty="0" smtClean="0">
              <a:solidFill>
                <a:srgbClr val="0000FF"/>
              </a:solidFill>
              <a:latin typeface="Chalkboard"/>
            </a:endParaRPr>
          </a:p>
        </p:txBody>
      </p:sp>
      <p:cxnSp>
        <p:nvCxnSpPr>
          <p:cNvPr id="47" name="Straight Arrow Connector 46"/>
          <p:cNvCxnSpPr/>
          <p:nvPr/>
        </p:nvCxnSpPr>
        <p:spPr>
          <a:xfrm>
            <a:off x="2083532" y="4216153"/>
            <a:ext cx="616260" cy="0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" name="Group 76"/>
          <p:cNvGrpSpPr/>
          <p:nvPr/>
        </p:nvGrpSpPr>
        <p:grpSpPr>
          <a:xfrm>
            <a:off x="1929408" y="1916832"/>
            <a:ext cx="914400" cy="504056"/>
            <a:chOff x="705272" y="3068960"/>
            <a:chExt cx="914400" cy="504056"/>
          </a:xfrm>
        </p:grpSpPr>
        <p:sp>
          <p:nvSpPr>
            <p:cNvPr id="71" name="Rectangle 70"/>
            <p:cNvSpPr/>
            <p:nvPr/>
          </p:nvSpPr>
          <p:spPr>
            <a:xfrm>
              <a:off x="705272" y="3068960"/>
              <a:ext cx="914400" cy="504056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>
                <a:latin typeface="Chalkboard"/>
              </a:endParaRPr>
            </a:p>
          </p:txBody>
        </p:sp>
        <p:sp>
          <p:nvSpPr>
            <p:cNvPr id="72" name="Text Box 7"/>
            <p:cNvSpPr txBox="1">
              <a:spLocks noChangeArrowheads="1"/>
            </p:cNvSpPr>
            <p:nvPr/>
          </p:nvSpPr>
          <p:spPr bwMode="auto">
            <a:xfrm>
              <a:off x="827584" y="3100898"/>
              <a:ext cx="720080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dirty="0" smtClean="0">
                  <a:latin typeface="Chalkboard"/>
                  <a:sym typeface="Symbol"/>
                </a:rPr>
                <a:t>Gen</a:t>
              </a:r>
              <a:endParaRPr lang="en-US" sz="2000" baseline="-25000" dirty="0" smtClean="0">
                <a:solidFill>
                  <a:srgbClr val="0000FF"/>
                </a:solidFill>
                <a:latin typeface="Chalkboard"/>
              </a:endParaRPr>
            </a:p>
          </p:txBody>
        </p:sp>
      </p:grpSp>
      <p:grpSp>
        <p:nvGrpSpPr>
          <p:cNvPr id="4" name="Group 77"/>
          <p:cNvGrpSpPr/>
          <p:nvPr/>
        </p:nvGrpSpPr>
        <p:grpSpPr>
          <a:xfrm>
            <a:off x="2051720" y="1484784"/>
            <a:ext cx="4752528" cy="432048"/>
            <a:chOff x="1187624" y="2492896"/>
            <a:chExt cx="4752528" cy="432048"/>
          </a:xfrm>
        </p:grpSpPr>
        <p:cxnSp>
          <p:nvCxnSpPr>
            <p:cNvPr id="66" name="Straight Connector 65"/>
            <p:cNvCxnSpPr/>
            <p:nvPr/>
          </p:nvCxnSpPr>
          <p:spPr>
            <a:xfrm>
              <a:off x="1187624" y="2492896"/>
              <a:ext cx="4752528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Arrow Connector 67"/>
            <p:cNvCxnSpPr/>
            <p:nvPr/>
          </p:nvCxnSpPr>
          <p:spPr>
            <a:xfrm>
              <a:off x="2555776" y="2492896"/>
              <a:ext cx="0" cy="288032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Arrow Connector 68"/>
            <p:cNvCxnSpPr/>
            <p:nvPr/>
          </p:nvCxnSpPr>
          <p:spPr>
            <a:xfrm>
              <a:off x="4211960" y="2492896"/>
              <a:ext cx="0" cy="288032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Arrow Connector 69"/>
            <p:cNvCxnSpPr/>
            <p:nvPr/>
          </p:nvCxnSpPr>
          <p:spPr>
            <a:xfrm>
              <a:off x="5940152" y="2492896"/>
              <a:ext cx="0" cy="288032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Arrow Connector 75"/>
            <p:cNvCxnSpPr/>
            <p:nvPr/>
          </p:nvCxnSpPr>
          <p:spPr>
            <a:xfrm flipV="1">
              <a:off x="1187624" y="2492896"/>
              <a:ext cx="0" cy="432048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1" name="Text Box 7"/>
          <p:cNvSpPr txBox="1">
            <a:spLocks noChangeArrowheads="1"/>
          </p:cNvSpPr>
          <p:nvPr/>
        </p:nvSpPr>
        <p:spPr bwMode="auto">
          <a:xfrm>
            <a:off x="2019908" y="1484784"/>
            <a:ext cx="53586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 smtClean="0">
                <a:latin typeface="Chalkboard"/>
                <a:sym typeface="Symbol"/>
              </a:rPr>
              <a:t>k</a:t>
            </a:r>
            <a:endParaRPr lang="en-US" sz="2000" baseline="-25000" dirty="0" smtClean="0">
              <a:solidFill>
                <a:srgbClr val="0000FF"/>
              </a:solidFill>
              <a:latin typeface="Chalkboard"/>
            </a:endParaRPr>
          </a:p>
        </p:txBody>
      </p:sp>
      <p:pic>
        <p:nvPicPr>
          <p:cNvPr id="2050" name="Picture 2" descr="https://encrypted-tbn0.gstatic.com/images?q=tbn:ANd9GcQxHMoOydLUvL6F7c-Mbo5t85iqunS-YHMpPEE4HWBwac4Fq-lc8A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979712" y="2492896"/>
            <a:ext cx="576064" cy="576064"/>
          </a:xfrm>
          <a:prstGeom prst="rect">
            <a:avLst/>
          </a:prstGeom>
          <a:noFill/>
        </p:spPr>
      </p:pic>
      <p:grpSp>
        <p:nvGrpSpPr>
          <p:cNvPr id="5" name="Group 50"/>
          <p:cNvGrpSpPr/>
          <p:nvPr/>
        </p:nvGrpSpPr>
        <p:grpSpPr>
          <a:xfrm>
            <a:off x="3347864" y="1751616"/>
            <a:ext cx="1031540" cy="669272"/>
            <a:chOff x="2483768" y="2759728"/>
            <a:chExt cx="1031540" cy="669272"/>
          </a:xfrm>
        </p:grpSpPr>
        <p:pic>
          <p:nvPicPr>
            <p:cNvPr id="54" name="Picture 2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2483768" y="2759728"/>
              <a:ext cx="720080" cy="6692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86" name="Text Box 7"/>
            <p:cNvSpPr txBox="1">
              <a:spLocks noChangeArrowheads="1"/>
            </p:cNvSpPr>
            <p:nvPr/>
          </p:nvSpPr>
          <p:spPr bwMode="auto">
            <a:xfrm>
              <a:off x="3131840" y="2924944"/>
              <a:ext cx="383468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dirty="0" smtClean="0">
                  <a:solidFill>
                    <a:srgbClr val="FF0000"/>
                  </a:solidFill>
                  <a:latin typeface="Chalkboard"/>
                  <a:sym typeface="Symbol"/>
                </a:rPr>
                <a:t>F</a:t>
              </a:r>
              <a:endParaRPr lang="en-US" sz="2000" baseline="-25000" dirty="0" smtClean="0">
                <a:solidFill>
                  <a:srgbClr val="FF0000"/>
                </a:solidFill>
                <a:latin typeface="Chalkboard"/>
              </a:endParaRPr>
            </a:p>
          </p:txBody>
        </p:sp>
      </p:grpSp>
      <p:grpSp>
        <p:nvGrpSpPr>
          <p:cNvPr id="6" name="Group 51"/>
          <p:cNvGrpSpPr/>
          <p:nvPr/>
        </p:nvGrpSpPr>
        <p:grpSpPr>
          <a:xfrm>
            <a:off x="4980620" y="1751616"/>
            <a:ext cx="1031540" cy="669272"/>
            <a:chOff x="2483768" y="2759728"/>
            <a:chExt cx="1031540" cy="669272"/>
          </a:xfrm>
        </p:grpSpPr>
        <p:pic>
          <p:nvPicPr>
            <p:cNvPr id="53" name="Picture 2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2483768" y="2759728"/>
              <a:ext cx="720080" cy="6692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55" name="Text Box 7"/>
            <p:cNvSpPr txBox="1">
              <a:spLocks noChangeArrowheads="1"/>
            </p:cNvSpPr>
            <p:nvPr/>
          </p:nvSpPr>
          <p:spPr bwMode="auto">
            <a:xfrm>
              <a:off x="3131840" y="2924944"/>
              <a:ext cx="383468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dirty="0" smtClean="0">
                  <a:solidFill>
                    <a:srgbClr val="FF0000"/>
                  </a:solidFill>
                  <a:latin typeface="Chalkboard"/>
                  <a:sym typeface="Symbol"/>
                </a:rPr>
                <a:t>F</a:t>
              </a:r>
              <a:endParaRPr lang="en-US" sz="2000" baseline="-25000" dirty="0" smtClean="0">
                <a:solidFill>
                  <a:srgbClr val="FF0000"/>
                </a:solidFill>
                <a:latin typeface="Chalkboard"/>
              </a:endParaRPr>
            </a:p>
          </p:txBody>
        </p:sp>
      </p:grpSp>
      <p:grpSp>
        <p:nvGrpSpPr>
          <p:cNvPr id="7" name="Group 57"/>
          <p:cNvGrpSpPr/>
          <p:nvPr/>
        </p:nvGrpSpPr>
        <p:grpSpPr>
          <a:xfrm>
            <a:off x="6708812" y="1751616"/>
            <a:ext cx="1031540" cy="669272"/>
            <a:chOff x="2483768" y="2759728"/>
            <a:chExt cx="1031540" cy="669272"/>
          </a:xfrm>
        </p:grpSpPr>
        <p:pic>
          <p:nvPicPr>
            <p:cNvPr id="59" name="Picture 2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2483768" y="2759728"/>
              <a:ext cx="720080" cy="6692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60" name="Text Box 7"/>
            <p:cNvSpPr txBox="1">
              <a:spLocks noChangeArrowheads="1"/>
            </p:cNvSpPr>
            <p:nvPr/>
          </p:nvSpPr>
          <p:spPr bwMode="auto">
            <a:xfrm>
              <a:off x="3131840" y="2924944"/>
              <a:ext cx="383468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dirty="0" smtClean="0">
                  <a:solidFill>
                    <a:srgbClr val="FF0000"/>
                  </a:solidFill>
                  <a:latin typeface="Chalkboard"/>
                  <a:sym typeface="Symbol"/>
                </a:rPr>
                <a:t>F</a:t>
              </a:r>
              <a:endParaRPr lang="en-US" sz="2000" baseline="-25000" dirty="0" smtClean="0">
                <a:solidFill>
                  <a:srgbClr val="FF0000"/>
                </a:solidFill>
                <a:latin typeface="Chalkboard"/>
              </a:endParaRPr>
            </a:p>
          </p:txBody>
        </p:sp>
      </p:grpSp>
      <p:cxnSp>
        <p:nvCxnSpPr>
          <p:cNvPr id="61" name="Straight Arrow Connector 60"/>
          <p:cNvCxnSpPr/>
          <p:nvPr/>
        </p:nvCxnSpPr>
        <p:spPr>
          <a:xfrm>
            <a:off x="3779912" y="1268760"/>
            <a:ext cx="0" cy="504056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Text Box 7"/>
          <p:cNvSpPr txBox="1">
            <a:spLocks noChangeArrowheads="1"/>
          </p:cNvSpPr>
          <p:nvPr/>
        </p:nvSpPr>
        <p:spPr bwMode="auto">
          <a:xfrm>
            <a:off x="611560" y="1146230"/>
            <a:ext cx="1872208" cy="3590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>
                <a:latin typeface="Chalkboard"/>
                <a:sym typeface="Symbol"/>
              </a:rPr>
              <a:t>CTR  {0, 1}</a:t>
            </a:r>
            <a:r>
              <a:rPr lang="en-US" sz="2600" baseline="30000" dirty="0" smtClean="0">
                <a:latin typeface="Chalkboard"/>
                <a:sym typeface="Symbol"/>
              </a:rPr>
              <a:t>n</a:t>
            </a:r>
            <a:r>
              <a:rPr lang="en-US" sz="1600" dirty="0" smtClean="0">
                <a:latin typeface="Chalkboard"/>
                <a:sym typeface="Symbol"/>
              </a:rPr>
              <a:t> </a:t>
            </a:r>
            <a:endParaRPr lang="en-US" sz="1600" baseline="-25000" dirty="0" smtClean="0">
              <a:solidFill>
                <a:srgbClr val="0000FF"/>
              </a:solidFill>
              <a:latin typeface="Chalkboard"/>
            </a:endParaRPr>
          </a:p>
        </p:txBody>
      </p:sp>
      <p:sp>
        <p:nvSpPr>
          <p:cNvPr id="78" name="Text Box 7"/>
          <p:cNvSpPr txBox="1">
            <a:spLocks noChangeArrowheads="1"/>
          </p:cNvSpPr>
          <p:nvPr/>
        </p:nvSpPr>
        <p:spPr bwMode="auto">
          <a:xfrm>
            <a:off x="3563888" y="2924944"/>
            <a:ext cx="50405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 smtClean="0">
                <a:latin typeface="Chalkboard"/>
                <a:sym typeface="Symbol"/>
              </a:rPr>
              <a:t>y</a:t>
            </a:r>
            <a:r>
              <a:rPr lang="en-US" baseline="-25000" dirty="0" smtClean="0">
                <a:latin typeface="Chalkboard"/>
                <a:sym typeface="Symbol"/>
              </a:rPr>
              <a:t>1</a:t>
            </a:r>
            <a:r>
              <a:rPr lang="en-US" dirty="0" smtClean="0">
                <a:latin typeface="Chalkboard"/>
                <a:sym typeface="Symbol"/>
              </a:rPr>
              <a:t> </a:t>
            </a:r>
            <a:endParaRPr lang="en-US" baseline="-25000" dirty="0" smtClean="0">
              <a:solidFill>
                <a:srgbClr val="0000FF"/>
              </a:solidFill>
              <a:latin typeface="Chalkboard"/>
            </a:endParaRPr>
          </a:p>
        </p:txBody>
      </p:sp>
      <p:cxnSp>
        <p:nvCxnSpPr>
          <p:cNvPr id="96" name="Straight Arrow Connector 95"/>
          <p:cNvCxnSpPr/>
          <p:nvPr/>
        </p:nvCxnSpPr>
        <p:spPr>
          <a:xfrm>
            <a:off x="3707904" y="2420888"/>
            <a:ext cx="0" cy="504056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" name="Straight Arrow Connector 109"/>
          <p:cNvCxnSpPr/>
          <p:nvPr/>
        </p:nvCxnSpPr>
        <p:spPr>
          <a:xfrm>
            <a:off x="5436096" y="1268760"/>
            <a:ext cx="0" cy="504056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2" name="Text Box 7"/>
          <p:cNvSpPr txBox="1">
            <a:spLocks noChangeArrowheads="1"/>
          </p:cNvSpPr>
          <p:nvPr/>
        </p:nvSpPr>
        <p:spPr bwMode="auto">
          <a:xfrm>
            <a:off x="5148064" y="2852936"/>
            <a:ext cx="42366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 smtClean="0">
                <a:latin typeface="Chalkboard"/>
                <a:sym typeface="Symbol"/>
              </a:rPr>
              <a:t>y</a:t>
            </a:r>
            <a:r>
              <a:rPr lang="en-US" baseline="-25000" dirty="0" smtClean="0">
                <a:latin typeface="Chalkboard"/>
                <a:sym typeface="Symbol"/>
              </a:rPr>
              <a:t>2</a:t>
            </a:r>
            <a:endParaRPr lang="en-US" baseline="-25000" dirty="0" smtClean="0">
              <a:solidFill>
                <a:srgbClr val="0000FF"/>
              </a:solidFill>
              <a:latin typeface="Chalkboard"/>
            </a:endParaRPr>
          </a:p>
        </p:txBody>
      </p:sp>
      <p:cxnSp>
        <p:nvCxnSpPr>
          <p:cNvPr id="113" name="Straight Arrow Connector 112"/>
          <p:cNvCxnSpPr/>
          <p:nvPr/>
        </p:nvCxnSpPr>
        <p:spPr>
          <a:xfrm>
            <a:off x="5364088" y="2420888"/>
            <a:ext cx="0" cy="504056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9" name="Straight Arrow Connector 118"/>
          <p:cNvCxnSpPr/>
          <p:nvPr/>
        </p:nvCxnSpPr>
        <p:spPr>
          <a:xfrm>
            <a:off x="7164288" y="1268760"/>
            <a:ext cx="0" cy="504056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0" name="Text Box 7"/>
          <p:cNvSpPr txBox="1">
            <a:spLocks noChangeArrowheads="1"/>
          </p:cNvSpPr>
          <p:nvPr/>
        </p:nvSpPr>
        <p:spPr bwMode="auto">
          <a:xfrm>
            <a:off x="3059832" y="4725144"/>
            <a:ext cx="135976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 smtClean="0">
                <a:latin typeface="Chalkboard"/>
                <a:sym typeface="Symbol"/>
              </a:rPr>
              <a:t>c</a:t>
            </a:r>
            <a:r>
              <a:rPr lang="en-US" baseline="-25000" dirty="0" smtClean="0">
                <a:latin typeface="Chalkboard"/>
                <a:sym typeface="Symbol"/>
              </a:rPr>
              <a:t>1</a:t>
            </a:r>
            <a:r>
              <a:rPr lang="en-US" dirty="0" smtClean="0">
                <a:latin typeface="Chalkboard"/>
                <a:sym typeface="Symbol"/>
              </a:rPr>
              <a:t> = y</a:t>
            </a:r>
            <a:r>
              <a:rPr lang="en-US" baseline="-25000" dirty="0" smtClean="0">
                <a:latin typeface="Chalkboard"/>
                <a:sym typeface="Symbol"/>
              </a:rPr>
              <a:t>1</a:t>
            </a:r>
            <a:r>
              <a:rPr lang="en-US" dirty="0" smtClean="0">
                <a:latin typeface="Chalkboard"/>
                <a:sym typeface="Symbol"/>
              </a:rPr>
              <a:t>m</a:t>
            </a:r>
            <a:r>
              <a:rPr lang="en-US" baseline="-25000" dirty="0" smtClean="0">
                <a:latin typeface="Chalkboard"/>
                <a:sym typeface="Symbol"/>
              </a:rPr>
              <a:t>1</a:t>
            </a:r>
            <a:endParaRPr lang="en-US" baseline="-25000" dirty="0" smtClean="0">
              <a:solidFill>
                <a:srgbClr val="0000FF"/>
              </a:solidFill>
              <a:latin typeface="Chalkboard"/>
            </a:endParaRPr>
          </a:p>
        </p:txBody>
      </p:sp>
      <p:cxnSp>
        <p:nvCxnSpPr>
          <p:cNvPr id="121" name="Straight Arrow Connector 120"/>
          <p:cNvCxnSpPr/>
          <p:nvPr/>
        </p:nvCxnSpPr>
        <p:spPr>
          <a:xfrm>
            <a:off x="7092280" y="2420888"/>
            <a:ext cx="0" cy="504056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5" name="Picture 2" descr="https://encrypted-tbn0.gstatic.com/images?q=tbn:ANd9GcQxHMoOydLUvL6F7c-Mbo5t85iqunS-YHMpPEE4HWBwac4Fq-lc8A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5496" y="908720"/>
            <a:ext cx="576064" cy="576064"/>
          </a:xfrm>
          <a:prstGeom prst="rect">
            <a:avLst/>
          </a:prstGeom>
          <a:noFill/>
        </p:spPr>
      </p:pic>
      <p:sp>
        <p:nvSpPr>
          <p:cNvPr id="73" name="Text Box 7"/>
          <p:cNvSpPr txBox="1">
            <a:spLocks noChangeArrowheads="1"/>
          </p:cNvSpPr>
          <p:nvPr/>
        </p:nvSpPr>
        <p:spPr bwMode="auto">
          <a:xfrm>
            <a:off x="35496" y="5877272"/>
            <a:ext cx="9217024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buFont typeface="Wingdings" pitchFamily="2" charset="2"/>
              <a:buChar char="q"/>
            </a:pPr>
            <a:r>
              <a:rPr lang="en-US" sz="1600" dirty="0" smtClean="0">
                <a:latin typeface="Chalkboard"/>
                <a:sym typeface="Symbol"/>
              </a:rPr>
              <a:t> Same idea as in OFB modes : </a:t>
            </a:r>
            <a:r>
              <a:rPr lang="en-US" sz="1600" dirty="0" smtClean="0">
                <a:solidFill>
                  <a:srgbClr val="0000FF"/>
                </a:solidFill>
                <a:latin typeface="Chalkboard"/>
                <a:sym typeface="Symbol"/>
              </a:rPr>
              <a:t>pseudorandom stream followed by masking</a:t>
            </a:r>
            <a:endParaRPr lang="en-US" sz="1600" baseline="-25000" dirty="0" smtClean="0">
              <a:solidFill>
                <a:srgbClr val="0000FF"/>
              </a:solidFill>
              <a:latin typeface="Chalkboard"/>
            </a:endParaRPr>
          </a:p>
        </p:txBody>
      </p:sp>
      <p:sp>
        <p:nvSpPr>
          <p:cNvPr id="75" name="Text Box 7"/>
          <p:cNvSpPr txBox="1">
            <a:spLocks noChangeArrowheads="1"/>
          </p:cNvSpPr>
          <p:nvPr/>
        </p:nvSpPr>
        <p:spPr bwMode="auto">
          <a:xfrm>
            <a:off x="323528" y="6237312"/>
            <a:ext cx="8424936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buFont typeface="Wingdings" pitchFamily="2" charset="2"/>
              <a:buChar char="Ø"/>
            </a:pPr>
            <a:r>
              <a:rPr lang="en-US" sz="1600" dirty="0" smtClean="0">
                <a:latin typeface="Chalkboard"/>
                <a:sym typeface="Symbol"/>
              </a:rPr>
              <a:t> However everything can be now </a:t>
            </a:r>
            <a:r>
              <a:rPr lang="en-US" sz="1600" dirty="0" smtClean="0">
                <a:solidFill>
                  <a:srgbClr val="FF0000"/>
                </a:solidFill>
                <a:latin typeface="Chalkboard"/>
                <a:sym typeface="Symbol"/>
              </a:rPr>
              <a:t>parallelized</a:t>
            </a:r>
            <a:endParaRPr lang="en-US" sz="1600" baseline="-25000" dirty="0" smtClean="0">
              <a:solidFill>
                <a:srgbClr val="FF0000"/>
              </a:solidFill>
              <a:latin typeface="Chalkboard"/>
            </a:endParaRPr>
          </a:p>
        </p:txBody>
      </p:sp>
      <p:sp>
        <p:nvSpPr>
          <p:cNvPr id="88" name="Text Box 7"/>
          <p:cNvSpPr txBox="1">
            <a:spLocks noChangeArrowheads="1"/>
          </p:cNvSpPr>
          <p:nvPr/>
        </p:nvSpPr>
        <p:spPr bwMode="auto">
          <a:xfrm>
            <a:off x="6956648" y="2852936"/>
            <a:ext cx="495672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 smtClean="0">
                <a:latin typeface="Chalkboard"/>
                <a:sym typeface="Symbol"/>
              </a:rPr>
              <a:t>y</a:t>
            </a:r>
            <a:r>
              <a:rPr lang="en-US" baseline="-25000" dirty="0" smtClean="0">
                <a:latin typeface="Chalkboard"/>
                <a:sym typeface="Symbol"/>
              </a:rPr>
              <a:t>3</a:t>
            </a:r>
            <a:endParaRPr lang="en-US" baseline="-25000" dirty="0" smtClean="0">
              <a:solidFill>
                <a:srgbClr val="0000FF"/>
              </a:solidFill>
              <a:latin typeface="Chalkboard"/>
            </a:endParaRPr>
          </a:p>
        </p:txBody>
      </p:sp>
      <p:grpSp>
        <p:nvGrpSpPr>
          <p:cNvPr id="10" name="Group 92"/>
          <p:cNvGrpSpPr/>
          <p:nvPr/>
        </p:nvGrpSpPr>
        <p:grpSpPr>
          <a:xfrm>
            <a:off x="3540460" y="3284984"/>
            <a:ext cx="383468" cy="720080"/>
            <a:chOff x="3540460" y="4149080"/>
            <a:chExt cx="383468" cy="720080"/>
          </a:xfrm>
        </p:grpSpPr>
        <p:sp>
          <p:nvSpPr>
            <p:cNvPr id="48" name="Text Box 7"/>
            <p:cNvSpPr txBox="1">
              <a:spLocks noChangeArrowheads="1"/>
            </p:cNvSpPr>
            <p:nvPr/>
          </p:nvSpPr>
          <p:spPr bwMode="auto">
            <a:xfrm>
              <a:off x="3540460" y="4325034"/>
              <a:ext cx="383468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dirty="0" smtClean="0">
                  <a:latin typeface="Chalkboard"/>
                  <a:sym typeface="Symbol"/>
                </a:rPr>
                <a:t></a:t>
              </a:r>
              <a:endParaRPr lang="en-US" sz="2000" baseline="-25000" dirty="0" smtClean="0">
                <a:latin typeface="Chalkboard"/>
              </a:endParaRPr>
            </a:p>
          </p:txBody>
        </p:sp>
        <p:cxnSp>
          <p:nvCxnSpPr>
            <p:cNvPr id="91" name="Straight Arrow Connector 90"/>
            <p:cNvCxnSpPr/>
            <p:nvPr/>
          </p:nvCxnSpPr>
          <p:spPr>
            <a:xfrm>
              <a:off x="3707904" y="4149080"/>
              <a:ext cx="0" cy="288032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2" name="Straight Arrow Connector 91"/>
            <p:cNvCxnSpPr/>
            <p:nvPr/>
          </p:nvCxnSpPr>
          <p:spPr>
            <a:xfrm>
              <a:off x="3707904" y="4581128"/>
              <a:ext cx="0" cy="288032"/>
            </a:xfrm>
            <a:prstGeom prst="straightConnector1">
              <a:avLst/>
            </a:prstGeom>
            <a:ln w="19050">
              <a:solidFill>
                <a:schemeClr val="tx1"/>
              </a:solidFill>
              <a:headEnd type="triangl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" name="Group 93"/>
          <p:cNvGrpSpPr/>
          <p:nvPr/>
        </p:nvGrpSpPr>
        <p:grpSpPr>
          <a:xfrm>
            <a:off x="5196644" y="3284984"/>
            <a:ext cx="383468" cy="720080"/>
            <a:chOff x="3540460" y="4149080"/>
            <a:chExt cx="383468" cy="720080"/>
          </a:xfrm>
        </p:grpSpPr>
        <p:sp>
          <p:nvSpPr>
            <p:cNvPr id="97" name="Text Box 7"/>
            <p:cNvSpPr txBox="1">
              <a:spLocks noChangeArrowheads="1"/>
            </p:cNvSpPr>
            <p:nvPr/>
          </p:nvSpPr>
          <p:spPr bwMode="auto">
            <a:xfrm>
              <a:off x="3540460" y="4325034"/>
              <a:ext cx="383468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dirty="0" smtClean="0">
                  <a:latin typeface="Chalkboard"/>
                  <a:sym typeface="Symbol"/>
                </a:rPr>
                <a:t></a:t>
              </a:r>
              <a:endParaRPr lang="en-US" sz="2000" baseline="-25000" dirty="0" smtClean="0">
                <a:latin typeface="Chalkboard"/>
              </a:endParaRPr>
            </a:p>
          </p:txBody>
        </p:sp>
        <p:cxnSp>
          <p:nvCxnSpPr>
            <p:cNvPr id="100" name="Straight Arrow Connector 99"/>
            <p:cNvCxnSpPr/>
            <p:nvPr/>
          </p:nvCxnSpPr>
          <p:spPr>
            <a:xfrm>
              <a:off x="3707904" y="4149080"/>
              <a:ext cx="0" cy="288032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1" name="Straight Arrow Connector 100"/>
            <p:cNvCxnSpPr/>
            <p:nvPr/>
          </p:nvCxnSpPr>
          <p:spPr>
            <a:xfrm>
              <a:off x="3707904" y="4581128"/>
              <a:ext cx="0" cy="288032"/>
            </a:xfrm>
            <a:prstGeom prst="straightConnector1">
              <a:avLst/>
            </a:prstGeom>
            <a:ln w="19050">
              <a:solidFill>
                <a:schemeClr val="tx1"/>
              </a:solidFill>
              <a:headEnd type="triangl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2" name="Group 102"/>
          <p:cNvGrpSpPr/>
          <p:nvPr/>
        </p:nvGrpSpPr>
        <p:grpSpPr>
          <a:xfrm>
            <a:off x="6948264" y="3284984"/>
            <a:ext cx="383468" cy="720080"/>
            <a:chOff x="3540460" y="4149080"/>
            <a:chExt cx="383468" cy="720080"/>
          </a:xfrm>
        </p:grpSpPr>
        <p:sp>
          <p:nvSpPr>
            <p:cNvPr id="105" name="Text Box 7"/>
            <p:cNvSpPr txBox="1">
              <a:spLocks noChangeArrowheads="1"/>
            </p:cNvSpPr>
            <p:nvPr/>
          </p:nvSpPr>
          <p:spPr bwMode="auto">
            <a:xfrm>
              <a:off x="3540460" y="4325034"/>
              <a:ext cx="383468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dirty="0" smtClean="0">
                  <a:latin typeface="Chalkboard"/>
                  <a:sym typeface="Symbol"/>
                </a:rPr>
                <a:t></a:t>
              </a:r>
              <a:endParaRPr lang="en-US" sz="2000" baseline="-25000" dirty="0" smtClean="0">
                <a:latin typeface="Chalkboard"/>
              </a:endParaRPr>
            </a:p>
          </p:txBody>
        </p:sp>
        <p:cxnSp>
          <p:nvCxnSpPr>
            <p:cNvPr id="106" name="Straight Arrow Connector 105"/>
            <p:cNvCxnSpPr/>
            <p:nvPr/>
          </p:nvCxnSpPr>
          <p:spPr>
            <a:xfrm>
              <a:off x="3707904" y="4149080"/>
              <a:ext cx="0" cy="288032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7" name="Straight Arrow Connector 106"/>
            <p:cNvCxnSpPr/>
            <p:nvPr/>
          </p:nvCxnSpPr>
          <p:spPr>
            <a:xfrm>
              <a:off x="3707904" y="4581128"/>
              <a:ext cx="0" cy="288032"/>
            </a:xfrm>
            <a:prstGeom prst="straightConnector1">
              <a:avLst/>
            </a:prstGeom>
            <a:ln w="19050">
              <a:solidFill>
                <a:schemeClr val="tx1"/>
              </a:solidFill>
              <a:headEnd type="triangl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3" name="Group 110"/>
          <p:cNvGrpSpPr/>
          <p:nvPr/>
        </p:nvGrpSpPr>
        <p:grpSpPr>
          <a:xfrm>
            <a:off x="3779912" y="4437112"/>
            <a:ext cx="3312368" cy="288032"/>
            <a:chOff x="3779912" y="5301208"/>
            <a:chExt cx="3312368" cy="288032"/>
          </a:xfrm>
        </p:grpSpPr>
        <p:cxnSp>
          <p:nvCxnSpPr>
            <p:cNvPr id="83" name="Straight Arrow Connector 82"/>
            <p:cNvCxnSpPr/>
            <p:nvPr/>
          </p:nvCxnSpPr>
          <p:spPr>
            <a:xfrm>
              <a:off x="3779912" y="5301208"/>
              <a:ext cx="0" cy="288032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Straight Arrow Connector 107"/>
            <p:cNvCxnSpPr/>
            <p:nvPr/>
          </p:nvCxnSpPr>
          <p:spPr>
            <a:xfrm>
              <a:off x="5364088" y="5301208"/>
              <a:ext cx="0" cy="288032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9" name="Straight Arrow Connector 108"/>
            <p:cNvCxnSpPr/>
            <p:nvPr/>
          </p:nvCxnSpPr>
          <p:spPr>
            <a:xfrm>
              <a:off x="7092280" y="5301208"/>
              <a:ext cx="0" cy="288032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14" name="Text Box 7"/>
          <p:cNvSpPr txBox="1">
            <a:spLocks noChangeArrowheads="1"/>
          </p:cNvSpPr>
          <p:nvPr/>
        </p:nvSpPr>
        <p:spPr bwMode="auto">
          <a:xfrm>
            <a:off x="4644008" y="4725144"/>
            <a:ext cx="135976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 smtClean="0">
                <a:latin typeface="Chalkboard"/>
                <a:sym typeface="Symbol"/>
              </a:rPr>
              <a:t>c</a:t>
            </a:r>
            <a:r>
              <a:rPr lang="en-US" baseline="-25000" dirty="0" smtClean="0">
                <a:latin typeface="Chalkboard"/>
                <a:sym typeface="Symbol"/>
              </a:rPr>
              <a:t>2</a:t>
            </a:r>
            <a:r>
              <a:rPr lang="en-US" dirty="0" smtClean="0">
                <a:latin typeface="Chalkboard"/>
                <a:sym typeface="Symbol"/>
              </a:rPr>
              <a:t> = y</a:t>
            </a:r>
            <a:r>
              <a:rPr lang="en-US" baseline="-25000" dirty="0" smtClean="0">
                <a:latin typeface="Chalkboard"/>
                <a:sym typeface="Symbol"/>
              </a:rPr>
              <a:t>2</a:t>
            </a:r>
            <a:r>
              <a:rPr lang="en-US" dirty="0" smtClean="0">
                <a:latin typeface="Chalkboard"/>
                <a:sym typeface="Symbol"/>
              </a:rPr>
              <a:t>m</a:t>
            </a:r>
            <a:r>
              <a:rPr lang="en-US" baseline="-25000" dirty="0" smtClean="0">
                <a:latin typeface="Chalkboard"/>
                <a:sym typeface="Symbol"/>
              </a:rPr>
              <a:t>2</a:t>
            </a:r>
            <a:endParaRPr lang="en-US" baseline="-25000" dirty="0" smtClean="0">
              <a:solidFill>
                <a:srgbClr val="0000FF"/>
              </a:solidFill>
              <a:latin typeface="Chalkboard"/>
            </a:endParaRPr>
          </a:p>
        </p:txBody>
      </p:sp>
      <p:sp>
        <p:nvSpPr>
          <p:cNvPr id="128" name="Text Box 7"/>
          <p:cNvSpPr txBox="1">
            <a:spLocks noChangeArrowheads="1"/>
          </p:cNvSpPr>
          <p:nvPr/>
        </p:nvSpPr>
        <p:spPr bwMode="auto">
          <a:xfrm>
            <a:off x="6452592" y="4725144"/>
            <a:ext cx="135976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 smtClean="0">
                <a:latin typeface="Chalkboard"/>
                <a:sym typeface="Symbol"/>
              </a:rPr>
              <a:t>c</a:t>
            </a:r>
            <a:r>
              <a:rPr lang="en-US" baseline="-25000" dirty="0" smtClean="0">
                <a:latin typeface="Chalkboard"/>
                <a:sym typeface="Symbol"/>
              </a:rPr>
              <a:t>3</a:t>
            </a:r>
            <a:r>
              <a:rPr lang="en-US" dirty="0" smtClean="0">
                <a:latin typeface="Chalkboard"/>
                <a:sym typeface="Symbol"/>
              </a:rPr>
              <a:t> = y</a:t>
            </a:r>
            <a:r>
              <a:rPr lang="en-US" baseline="-25000" dirty="0" smtClean="0">
                <a:latin typeface="Chalkboard"/>
                <a:sym typeface="Symbol"/>
              </a:rPr>
              <a:t>3</a:t>
            </a:r>
            <a:r>
              <a:rPr lang="en-US" dirty="0" smtClean="0">
                <a:latin typeface="Chalkboard"/>
                <a:sym typeface="Symbol"/>
              </a:rPr>
              <a:t>m</a:t>
            </a:r>
            <a:r>
              <a:rPr lang="en-US" baseline="-25000" dirty="0" smtClean="0">
                <a:latin typeface="Chalkboard"/>
                <a:sym typeface="Symbol"/>
              </a:rPr>
              <a:t>3</a:t>
            </a:r>
            <a:endParaRPr lang="en-US" baseline="-25000" dirty="0" smtClean="0">
              <a:solidFill>
                <a:srgbClr val="0000FF"/>
              </a:solidFill>
              <a:latin typeface="Chalkboard"/>
            </a:endParaRPr>
          </a:p>
        </p:txBody>
      </p:sp>
      <p:cxnSp>
        <p:nvCxnSpPr>
          <p:cNvPr id="131" name="Straight Arrow Connector 130"/>
          <p:cNvCxnSpPr/>
          <p:nvPr/>
        </p:nvCxnSpPr>
        <p:spPr>
          <a:xfrm>
            <a:off x="1259632" y="1628800"/>
            <a:ext cx="0" cy="3096344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3" name="Text Box 7"/>
          <p:cNvSpPr txBox="1">
            <a:spLocks noChangeArrowheads="1"/>
          </p:cNvSpPr>
          <p:nvPr/>
        </p:nvSpPr>
        <p:spPr bwMode="auto">
          <a:xfrm>
            <a:off x="1115616" y="4685074"/>
            <a:ext cx="495672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 smtClean="0">
                <a:latin typeface="Chalkboard"/>
                <a:sym typeface="Symbol"/>
              </a:rPr>
              <a:t>c</a:t>
            </a:r>
            <a:r>
              <a:rPr lang="en-US" sz="2000" baseline="-25000" dirty="0" smtClean="0">
                <a:latin typeface="Chalkboard"/>
                <a:sym typeface="Symbol"/>
              </a:rPr>
              <a:t>0</a:t>
            </a:r>
            <a:r>
              <a:rPr lang="en-US" sz="2000" dirty="0" smtClean="0">
                <a:latin typeface="Chalkboard"/>
                <a:sym typeface="Symbol"/>
              </a:rPr>
              <a:t> </a:t>
            </a:r>
            <a:endParaRPr lang="en-US" sz="2000" baseline="-25000" dirty="0" smtClean="0">
              <a:solidFill>
                <a:srgbClr val="0000FF"/>
              </a:solidFill>
              <a:latin typeface="Chalkboard"/>
            </a:endParaRPr>
          </a:p>
        </p:txBody>
      </p:sp>
      <p:sp>
        <p:nvSpPr>
          <p:cNvPr id="135" name="Text Box 7"/>
          <p:cNvSpPr txBox="1">
            <a:spLocks noChangeArrowheads="1"/>
          </p:cNvSpPr>
          <p:nvPr/>
        </p:nvSpPr>
        <p:spPr bwMode="auto">
          <a:xfrm>
            <a:off x="251520" y="5229200"/>
            <a:ext cx="4032448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>
                <a:latin typeface="Chalkboard"/>
                <a:sym typeface="Symbol"/>
              </a:rPr>
              <a:t>Encryption: </a:t>
            </a:r>
            <a:r>
              <a:rPr lang="en-US" sz="1600" dirty="0" err="1" smtClean="0">
                <a:latin typeface="Chalkboard"/>
                <a:sym typeface="Symbol"/>
              </a:rPr>
              <a:t>Enc</a:t>
            </a:r>
            <a:r>
              <a:rPr lang="en-US" sz="1600" baseline="-25000" dirty="0" err="1" smtClean="0">
                <a:latin typeface="Chalkboard"/>
                <a:sym typeface="Symbol"/>
              </a:rPr>
              <a:t>k</a:t>
            </a:r>
            <a:r>
              <a:rPr lang="en-US" sz="1600" dirty="0" smtClean="0">
                <a:latin typeface="Chalkboard"/>
                <a:sym typeface="Symbol"/>
              </a:rPr>
              <a:t>(m</a:t>
            </a:r>
            <a:r>
              <a:rPr lang="en-US" sz="1600" baseline="-25000" dirty="0" smtClean="0">
                <a:latin typeface="Chalkboard"/>
                <a:sym typeface="Symbol"/>
              </a:rPr>
              <a:t>1</a:t>
            </a:r>
            <a:r>
              <a:rPr lang="en-US" sz="1600" dirty="0" smtClean="0">
                <a:latin typeface="Chalkboard"/>
                <a:sym typeface="Symbol"/>
              </a:rPr>
              <a:t> m</a:t>
            </a:r>
            <a:r>
              <a:rPr lang="en-US" sz="1600" baseline="-25000" dirty="0" smtClean="0">
                <a:latin typeface="Chalkboard"/>
                <a:sym typeface="Symbol"/>
              </a:rPr>
              <a:t>2</a:t>
            </a:r>
            <a:r>
              <a:rPr lang="en-US" sz="1600" dirty="0" smtClean="0">
                <a:latin typeface="Chalkboard"/>
                <a:sym typeface="Symbol"/>
              </a:rPr>
              <a:t> … m</a:t>
            </a:r>
            <a:r>
              <a:rPr lang="en-US" sz="1600" baseline="-25000" dirty="0" smtClean="0">
                <a:latin typeface="Chalkboard"/>
                <a:sym typeface="Symbol"/>
              </a:rPr>
              <a:t>l</a:t>
            </a:r>
            <a:r>
              <a:rPr lang="en-US" sz="1600" dirty="0" smtClean="0">
                <a:latin typeface="Chalkboard"/>
                <a:sym typeface="Symbol"/>
              </a:rPr>
              <a:t>) = (c</a:t>
            </a:r>
            <a:r>
              <a:rPr lang="en-US" sz="1600" baseline="-25000" dirty="0" smtClean="0">
                <a:latin typeface="Chalkboard"/>
                <a:sym typeface="Symbol"/>
              </a:rPr>
              <a:t>0</a:t>
            </a:r>
            <a:r>
              <a:rPr lang="en-US" sz="1600" dirty="0" smtClean="0">
                <a:latin typeface="Chalkboard"/>
                <a:sym typeface="Symbol"/>
              </a:rPr>
              <a:t> c</a:t>
            </a:r>
            <a:r>
              <a:rPr lang="en-US" sz="1600" baseline="-25000" dirty="0" smtClean="0">
                <a:latin typeface="Chalkboard"/>
                <a:sym typeface="Symbol"/>
              </a:rPr>
              <a:t>1</a:t>
            </a:r>
            <a:r>
              <a:rPr lang="en-US" sz="1600" dirty="0" smtClean="0">
                <a:latin typeface="Chalkboard"/>
                <a:sym typeface="Symbol"/>
              </a:rPr>
              <a:t>… c</a:t>
            </a:r>
            <a:r>
              <a:rPr lang="en-US" sz="1600" baseline="-25000" dirty="0" smtClean="0">
                <a:latin typeface="Chalkboard"/>
                <a:sym typeface="Symbol"/>
              </a:rPr>
              <a:t>l</a:t>
            </a:r>
            <a:r>
              <a:rPr lang="en-US" sz="1600" dirty="0" smtClean="0">
                <a:latin typeface="Chalkboard"/>
                <a:sym typeface="Symbol"/>
              </a:rPr>
              <a:t>)</a:t>
            </a:r>
            <a:endParaRPr lang="en-US" sz="1600" baseline="-25000" dirty="0" smtClean="0">
              <a:solidFill>
                <a:srgbClr val="0000FF"/>
              </a:solidFill>
              <a:latin typeface="Chalkboard"/>
            </a:endParaRPr>
          </a:p>
        </p:txBody>
      </p:sp>
      <p:sp>
        <p:nvSpPr>
          <p:cNvPr id="85" name="Text Box 7"/>
          <p:cNvSpPr txBox="1">
            <a:spLocks noChangeArrowheads="1"/>
          </p:cNvSpPr>
          <p:nvPr/>
        </p:nvSpPr>
        <p:spPr bwMode="auto">
          <a:xfrm>
            <a:off x="3347864" y="908720"/>
            <a:ext cx="864096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>
                <a:latin typeface="Chalkboard"/>
                <a:sym typeface="Symbol"/>
              </a:rPr>
              <a:t>CTR +1</a:t>
            </a:r>
            <a:endParaRPr lang="en-US" sz="1600" baseline="-25000" dirty="0" smtClean="0">
              <a:solidFill>
                <a:srgbClr val="0000FF"/>
              </a:solidFill>
              <a:latin typeface="Chalkboard"/>
            </a:endParaRPr>
          </a:p>
        </p:txBody>
      </p:sp>
      <p:sp>
        <p:nvSpPr>
          <p:cNvPr id="87" name="Text Box 7"/>
          <p:cNvSpPr txBox="1">
            <a:spLocks noChangeArrowheads="1"/>
          </p:cNvSpPr>
          <p:nvPr/>
        </p:nvSpPr>
        <p:spPr bwMode="auto">
          <a:xfrm>
            <a:off x="5004048" y="908720"/>
            <a:ext cx="864096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>
                <a:latin typeface="Chalkboard"/>
                <a:sym typeface="Symbol"/>
              </a:rPr>
              <a:t>CTR +2</a:t>
            </a:r>
            <a:endParaRPr lang="en-US" sz="1600" baseline="-25000" dirty="0" smtClean="0">
              <a:solidFill>
                <a:srgbClr val="0000FF"/>
              </a:solidFill>
              <a:latin typeface="Chalkboard"/>
            </a:endParaRPr>
          </a:p>
        </p:txBody>
      </p:sp>
      <p:sp>
        <p:nvSpPr>
          <p:cNvPr id="89" name="Text Box 7"/>
          <p:cNvSpPr txBox="1">
            <a:spLocks noChangeArrowheads="1"/>
          </p:cNvSpPr>
          <p:nvPr/>
        </p:nvSpPr>
        <p:spPr bwMode="auto">
          <a:xfrm>
            <a:off x="6660232" y="908720"/>
            <a:ext cx="864096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>
                <a:latin typeface="Chalkboard"/>
                <a:sym typeface="Symbol"/>
              </a:rPr>
              <a:t>CTR +3</a:t>
            </a:r>
            <a:endParaRPr lang="en-US" sz="1600" baseline="-25000" dirty="0" smtClean="0">
              <a:solidFill>
                <a:srgbClr val="0000FF"/>
              </a:solidFill>
              <a:latin typeface="Chalkboard"/>
            </a:endParaRPr>
          </a:p>
        </p:txBody>
      </p:sp>
      <p:cxnSp>
        <p:nvCxnSpPr>
          <p:cNvPr id="94" name="Straight Arrow Connector 93"/>
          <p:cNvCxnSpPr/>
          <p:nvPr/>
        </p:nvCxnSpPr>
        <p:spPr>
          <a:xfrm>
            <a:off x="7740352" y="1196752"/>
            <a:ext cx="360040" cy="288032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5" name="Text Box 7"/>
          <p:cNvSpPr txBox="1">
            <a:spLocks noChangeArrowheads="1"/>
          </p:cNvSpPr>
          <p:nvPr/>
        </p:nvSpPr>
        <p:spPr bwMode="auto">
          <a:xfrm>
            <a:off x="7884368" y="1578278"/>
            <a:ext cx="1259632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>
                <a:latin typeface="Chalkboard"/>
                <a:sym typeface="Symbol"/>
              </a:rPr>
              <a:t>mod 2</a:t>
            </a:r>
            <a:r>
              <a:rPr lang="en-US" sz="2400" baseline="30000" dirty="0" smtClean="0">
                <a:latin typeface="Chalkboard"/>
                <a:sym typeface="Symbol"/>
              </a:rPr>
              <a:t>n</a:t>
            </a:r>
            <a:endParaRPr lang="en-US" sz="2400" baseline="30000" dirty="0" smtClean="0">
              <a:solidFill>
                <a:srgbClr val="0000FF"/>
              </a:solidFill>
              <a:latin typeface="Chalkboard"/>
            </a:endParaRPr>
          </a:p>
        </p:txBody>
      </p:sp>
      <p:cxnSp>
        <p:nvCxnSpPr>
          <p:cNvPr id="111" name="Straight Arrow Connector 110"/>
          <p:cNvCxnSpPr/>
          <p:nvPr/>
        </p:nvCxnSpPr>
        <p:spPr>
          <a:xfrm>
            <a:off x="7812360" y="3140968"/>
            <a:ext cx="360040" cy="288032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2" name="Text Box 7"/>
          <p:cNvSpPr txBox="1">
            <a:spLocks noChangeArrowheads="1"/>
          </p:cNvSpPr>
          <p:nvPr/>
        </p:nvSpPr>
        <p:spPr bwMode="auto">
          <a:xfrm>
            <a:off x="7488832" y="3356992"/>
            <a:ext cx="1547664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>
                <a:latin typeface="Chalkboard"/>
                <a:sym typeface="Symbol"/>
              </a:rPr>
              <a:t>Pseudorandom stream</a:t>
            </a:r>
            <a:endParaRPr lang="en-US" sz="2400" baseline="30000" dirty="0" smtClean="0">
              <a:solidFill>
                <a:srgbClr val="0000FF"/>
              </a:solidFill>
              <a:latin typeface="Chalkboard"/>
            </a:endParaRPr>
          </a:p>
        </p:txBody>
      </p:sp>
      <p:cxnSp>
        <p:nvCxnSpPr>
          <p:cNvPr id="79" name="Straight Connector 78"/>
          <p:cNvCxnSpPr/>
          <p:nvPr/>
        </p:nvCxnSpPr>
        <p:spPr>
          <a:xfrm>
            <a:off x="0" y="692696"/>
            <a:ext cx="91440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0" name="Straight Connector 79"/>
          <p:cNvCxnSpPr/>
          <p:nvPr/>
        </p:nvCxnSpPr>
        <p:spPr>
          <a:xfrm>
            <a:off x="0" y="5157192"/>
            <a:ext cx="9180512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844978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1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4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0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3" dur="5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8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1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4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9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5" dur="5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8" dur="5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1" dur="5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4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96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8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99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02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8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1" dur="5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4" dur="5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9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2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6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27" dur="5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9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30" dur="5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2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33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>
                      <p:stCondLst>
                        <p:cond delay="indefinite"/>
                      </p:stCondLst>
                      <p:childTnLst>
                        <p:par>
                          <p:cTn id="147" fill="hold">
                            <p:stCondLst>
                              <p:cond delay="0"/>
                            </p:stCondLst>
                            <p:childTnLst>
                              <p:par>
                                <p:cTn id="14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3" dur="5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6" dur="5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9" dur="50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0" fill="hold">
                      <p:stCondLst>
                        <p:cond delay="indefinite"/>
                      </p:stCondLst>
                      <p:childTnLst>
                        <p:par>
                          <p:cTn id="161" fill="hold">
                            <p:stCondLst>
                              <p:cond delay="0"/>
                            </p:stCondLst>
                            <p:childTnLst>
                              <p:par>
                                <p:cTn id="16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4" dur="500"/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" grpId="0" animBg="1"/>
      <p:bldP spid="103" grpId="1" animBg="1"/>
      <p:bldP spid="90" grpId="0" animBg="1"/>
      <p:bldP spid="90" grpId="1" animBg="1"/>
      <p:bldP spid="46" grpId="0"/>
      <p:bldP spid="81" grpId="0"/>
      <p:bldP spid="65" grpId="0"/>
      <p:bldP spid="78" grpId="0"/>
      <p:bldP spid="112" grpId="0"/>
      <p:bldP spid="120" grpId="0"/>
      <p:bldP spid="88" grpId="0"/>
      <p:bldP spid="114" grpId="0"/>
      <p:bldP spid="128" grpId="0"/>
      <p:bldP spid="133" grpId="0"/>
      <p:bldP spid="135" grpId="0"/>
      <p:bldP spid="85" grpId="0"/>
      <p:bldP spid="87" grpId="0"/>
      <p:bldP spid="89" grpId="0"/>
      <p:bldP spid="95" grpId="0"/>
      <p:bldP spid="95" grpId="1"/>
      <p:bldP spid="122" grpId="0"/>
      <p:bldP spid="122" grpId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Oval 102"/>
          <p:cNvSpPr/>
          <p:nvPr/>
        </p:nvSpPr>
        <p:spPr>
          <a:xfrm>
            <a:off x="3203848" y="2924944"/>
            <a:ext cx="4536504" cy="43204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>
              <a:latin typeface="Chalkboard"/>
            </a:endParaRPr>
          </a:p>
        </p:txBody>
      </p:sp>
      <p:sp>
        <p:nvSpPr>
          <p:cNvPr id="90" name="Oval 89"/>
          <p:cNvSpPr/>
          <p:nvPr/>
        </p:nvSpPr>
        <p:spPr>
          <a:xfrm>
            <a:off x="3131840" y="836712"/>
            <a:ext cx="4536504" cy="43204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>
              <a:latin typeface="Chalkboard"/>
            </a:endParaRPr>
          </a:p>
        </p:txBody>
      </p:sp>
      <p:sp>
        <p:nvSpPr>
          <p:cNvPr id="44" name="Rectangle 2"/>
          <p:cNvSpPr txBox="1">
            <a:spLocks noChangeArrowheads="1"/>
          </p:cNvSpPr>
          <p:nvPr/>
        </p:nvSpPr>
        <p:spPr>
          <a:xfrm>
            <a:off x="-252536" y="44624"/>
            <a:ext cx="9865096" cy="576064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r>
              <a:rPr lang="en-US" sz="3300" kern="0" dirty="0" smtClean="0">
                <a:solidFill>
                  <a:srgbClr val="009900"/>
                </a:solidFill>
                <a:latin typeface="Chalkboard"/>
                <a:ea typeface="+mj-ea"/>
                <a:cs typeface="+mj-cs"/>
              </a:rPr>
              <a:t>Counter (CTR) Mode</a:t>
            </a:r>
            <a:endParaRPr lang="en-US" sz="3300" kern="0" dirty="0">
              <a:solidFill>
                <a:srgbClr val="009900"/>
              </a:solidFill>
              <a:latin typeface="Chalkboard"/>
              <a:ea typeface="+mj-ea"/>
              <a:cs typeface="+mj-cs"/>
            </a:endParaRPr>
          </a:p>
        </p:txBody>
      </p:sp>
      <p:grpSp>
        <p:nvGrpSpPr>
          <p:cNvPr id="2" name="Group 44"/>
          <p:cNvGrpSpPr/>
          <p:nvPr/>
        </p:nvGrpSpPr>
        <p:grpSpPr>
          <a:xfrm>
            <a:off x="2843808" y="4005064"/>
            <a:ext cx="5040560" cy="432048"/>
            <a:chOff x="1979712" y="1772816"/>
            <a:chExt cx="5040560" cy="432048"/>
          </a:xfrm>
        </p:grpSpPr>
        <p:sp>
          <p:nvSpPr>
            <p:cNvPr id="26" name="Rectangle 25"/>
            <p:cNvSpPr/>
            <p:nvPr/>
          </p:nvSpPr>
          <p:spPr>
            <a:xfrm>
              <a:off x="1979712" y="1772816"/>
              <a:ext cx="5040560" cy="432048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FF0000"/>
                </a:solidFill>
                <a:latin typeface="Chalkboard"/>
              </a:endParaRPr>
            </a:p>
          </p:txBody>
        </p:sp>
        <p:cxnSp>
          <p:nvCxnSpPr>
            <p:cNvPr id="28" name="Straight Connector 27"/>
            <p:cNvCxnSpPr/>
            <p:nvPr/>
          </p:nvCxnSpPr>
          <p:spPr>
            <a:xfrm>
              <a:off x="3635896" y="1772816"/>
              <a:ext cx="0" cy="432048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>
              <a:off x="5220072" y="1772816"/>
              <a:ext cx="0" cy="432048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2" name="Text Box 7"/>
            <p:cNvSpPr txBox="1">
              <a:spLocks noChangeArrowheads="1"/>
            </p:cNvSpPr>
            <p:nvPr/>
          </p:nvSpPr>
          <p:spPr bwMode="auto">
            <a:xfrm>
              <a:off x="2595972" y="1794302"/>
              <a:ext cx="535868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dirty="0" smtClean="0">
                  <a:latin typeface="Chalkboard"/>
                  <a:sym typeface="Symbol"/>
                </a:rPr>
                <a:t>m</a:t>
              </a:r>
              <a:r>
                <a:rPr lang="en-US" sz="2000" baseline="-25000" dirty="0" smtClean="0">
                  <a:latin typeface="Chalkboard"/>
                  <a:sym typeface="Symbol"/>
                </a:rPr>
                <a:t>1</a:t>
              </a:r>
              <a:endParaRPr lang="en-US" sz="2000" baseline="-25000" dirty="0" smtClean="0">
                <a:solidFill>
                  <a:srgbClr val="0000FF"/>
                </a:solidFill>
                <a:latin typeface="Chalkboard"/>
              </a:endParaRPr>
            </a:p>
          </p:txBody>
        </p:sp>
        <p:sp>
          <p:nvSpPr>
            <p:cNvPr id="35" name="Text Box 7"/>
            <p:cNvSpPr txBox="1">
              <a:spLocks noChangeArrowheads="1"/>
            </p:cNvSpPr>
            <p:nvPr/>
          </p:nvSpPr>
          <p:spPr bwMode="auto">
            <a:xfrm>
              <a:off x="4252156" y="1772816"/>
              <a:ext cx="535868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dirty="0" smtClean="0">
                  <a:latin typeface="Chalkboard"/>
                  <a:sym typeface="Symbol"/>
                </a:rPr>
                <a:t>m</a:t>
              </a:r>
              <a:r>
                <a:rPr lang="en-US" sz="2000" baseline="-25000" dirty="0">
                  <a:latin typeface="Chalkboard"/>
                  <a:sym typeface="Symbol"/>
                </a:rPr>
                <a:t>2</a:t>
              </a:r>
              <a:endParaRPr lang="en-US" sz="2000" baseline="-25000" dirty="0" smtClean="0">
                <a:solidFill>
                  <a:srgbClr val="0000FF"/>
                </a:solidFill>
                <a:latin typeface="Chalkboard"/>
              </a:endParaRPr>
            </a:p>
          </p:txBody>
        </p:sp>
        <p:sp>
          <p:nvSpPr>
            <p:cNvPr id="37" name="Text Box 7"/>
            <p:cNvSpPr txBox="1">
              <a:spLocks noChangeArrowheads="1"/>
            </p:cNvSpPr>
            <p:nvPr/>
          </p:nvSpPr>
          <p:spPr bwMode="auto">
            <a:xfrm>
              <a:off x="5868144" y="1772816"/>
              <a:ext cx="535868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dirty="0" smtClean="0">
                  <a:latin typeface="Chalkboard"/>
                  <a:sym typeface="Symbol"/>
                </a:rPr>
                <a:t>m</a:t>
              </a:r>
              <a:r>
                <a:rPr lang="en-US" sz="2000" baseline="-25000" dirty="0" smtClean="0">
                  <a:latin typeface="Chalkboard"/>
                  <a:sym typeface="Symbol"/>
                </a:rPr>
                <a:t>3</a:t>
              </a:r>
              <a:endParaRPr lang="en-US" sz="2000" baseline="-25000" dirty="0" smtClean="0">
                <a:solidFill>
                  <a:srgbClr val="0000FF"/>
                </a:solidFill>
                <a:latin typeface="Chalkboard"/>
              </a:endParaRPr>
            </a:p>
          </p:txBody>
        </p:sp>
      </p:grpSp>
      <p:sp>
        <p:nvSpPr>
          <p:cNvPr id="46" name="Text Box 7"/>
          <p:cNvSpPr txBox="1">
            <a:spLocks noChangeArrowheads="1"/>
          </p:cNvSpPr>
          <p:nvPr/>
        </p:nvSpPr>
        <p:spPr bwMode="auto">
          <a:xfrm>
            <a:off x="1691680" y="4005064"/>
            <a:ext cx="53586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 smtClean="0">
                <a:latin typeface="Chalkboard"/>
                <a:sym typeface="Symbol"/>
              </a:rPr>
              <a:t>m</a:t>
            </a:r>
            <a:endParaRPr lang="en-US" sz="2000" baseline="-25000" dirty="0" smtClean="0">
              <a:solidFill>
                <a:srgbClr val="0000FF"/>
              </a:solidFill>
              <a:latin typeface="Chalkboard"/>
            </a:endParaRPr>
          </a:p>
        </p:txBody>
      </p:sp>
      <p:cxnSp>
        <p:nvCxnSpPr>
          <p:cNvPr id="47" name="Straight Arrow Connector 46"/>
          <p:cNvCxnSpPr/>
          <p:nvPr/>
        </p:nvCxnSpPr>
        <p:spPr>
          <a:xfrm>
            <a:off x="2083532" y="4216153"/>
            <a:ext cx="616260" cy="0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" name="Group 76"/>
          <p:cNvGrpSpPr/>
          <p:nvPr/>
        </p:nvGrpSpPr>
        <p:grpSpPr>
          <a:xfrm>
            <a:off x="1929408" y="1916832"/>
            <a:ext cx="914400" cy="504056"/>
            <a:chOff x="705272" y="3068960"/>
            <a:chExt cx="914400" cy="504056"/>
          </a:xfrm>
        </p:grpSpPr>
        <p:sp>
          <p:nvSpPr>
            <p:cNvPr id="71" name="Rectangle 70"/>
            <p:cNvSpPr/>
            <p:nvPr/>
          </p:nvSpPr>
          <p:spPr>
            <a:xfrm>
              <a:off x="705272" y="3068960"/>
              <a:ext cx="914400" cy="504056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>
                <a:latin typeface="Chalkboard"/>
              </a:endParaRPr>
            </a:p>
          </p:txBody>
        </p:sp>
        <p:sp>
          <p:nvSpPr>
            <p:cNvPr id="72" name="Text Box 7"/>
            <p:cNvSpPr txBox="1">
              <a:spLocks noChangeArrowheads="1"/>
            </p:cNvSpPr>
            <p:nvPr/>
          </p:nvSpPr>
          <p:spPr bwMode="auto">
            <a:xfrm>
              <a:off x="827584" y="3100898"/>
              <a:ext cx="720080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dirty="0" smtClean="0">
                  <a:latin typeface="Chalkboard"/>
                  <a:sym typeface="Symbol"/>
                </a:rPr>
                <a:t>Gen</a:t>
              </a:r>
              <a:endParaRPr lang="en-US" sz="2000" baseline="-25000" dirty="0" smtClean="0">
                <a:solidFill>
                  <a:srgbClr val="0000FF"/>
                </a:solidFill>
                <a:latin typeface="Chalkboard"/>
              </a:endParaRPr>
            </a:p>
          </p:txBody>
        </p:sp>
      </p:grpSp>
      <p:grpSp>
        <p:nvGrpSpPr>
          <p:cNvPr id="4" name="Group 77"/>
          <p:cNvGrpSpPr/>
          <p:nvPr/>
        </p:nvGrpSpPr>
        <p:grpSpPr>
          <a:xfrm>
            <a:off x="2051720" y="1484784"/>
            <a:ext cx="4752528" cy="432048"/>
            <a:chOff x="1187624" y="2492896"/>
            <a:chExt cx="4752528" cy="432048"/>
          </a:xfrm>
        </p:grpSpPr>
        <p:cxnSp>
          <p:nvCxnSpPr>
            <p:cNvPr id="66" name="Straight Connector 65"/>
            <p:cNvCxnSpPr/>
            <p:nvPr/>
          </p:nvCxnSpPr>
          <p:spPr>
            <a:xfrm>
              <a:off x="1187624" y="2492896"/>
              <a:ext cx="4752528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Arrow Connector 67"/>
            <p:cNvCxnSpPr/>
            <p:nvPr/>
          </p:nvCxnSpPr>
          <p:spPr>
            <a:xfrm>
              <a:off x="2555776" y="2492896"/>
              <a:ext cx="0" cy="288032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Arrow Connector 68"/>
            <p:cNvCxnSpPr/>
            <p:nvPr/>
          </p:nvCxnSpPr>
          <p:spPr>
            <a:xfrm>
              <a:off x="4211960" y="2492896"/>
              <a:ext cx="0" cy="288032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Arrow Connector 69"/>
            <p:cNvCxnSpPr/>
            <p:nvPr/>
          </p:nvCxnSpPr>
          <p:spPr>
            <a:xfrm>
              <a:off x="5940152" y="2492896"/>
              <a:ext cx="0" cy="288032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Arrow Connector 75"/>
            <p:cNvCxnSpPr/>
            <p:nvPr/>
          </p:nvCxnSpPr>
          <p:spPr>
            <a:xfrm flipV="1">
              <a:off x="1187624" y="2492896"/>
              <a:ext cx="0" cy="432048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1" name="Text Box 7"/>
          <p:cNvSpPr txBox="1">
            <a:spLocks noChangeArrowheads="1"/>
          </p:cNvSpPr>
          <p:nvPr/>
        </p:nvSpPr>
        <p:spPr bwMode="auto">
          <a:xfrm>
            <a:off x="2019908" y="1484784"/>
            <a:ext cx="53586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 smtClean="0">
                <a:latin typeface="Chalkboard"/>
                <a:sym typeface="Symbol"/>
              </a:rPr>
              <a:t>k</a:t>
            </a:r>
            <a:endParaRPr lang="en-US" sz="2000" baseline="-25000" dirty="0" smtClean="0">
              <a:solidFill>
                <a:srgbClr val="0000FF"/>
              </a:solidFill>
              <a:latin typeface="Chalkboard"/>
            </a:endParaRPr>
          </a:p>
        </p:txBody>
      </p:sp>
      <p:pic>
        <p:nvPicPr>
          <p:cNvPr id="2050" name="Picture 2" descr="https://encrypted-tbn0.gstatic.com/images?q=tbn:ANd9GcQxHMoOydLUvL6F7c-Mbo5t85iqunS-YHMpPEE4HWBwac4Fq-lc8A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979712" y="2492896"/>
            <a:ext cx="576064" cy="576064"/>
          </a:xfrm>
          <a:prstGeom prst="rect">
            <a:avLst/>
          </a:prstGeom>
          <a:noFill/>
        </p:spPr>
      </p:pic>
      <p:grpSp>
        <p:nvGrpSpPr>
          <p:cNvPr id="5" name="Group 50"/>
          <p:cNvGrpSpPr/>
          <p:nvPr/>
        </p:nvGrpSpPr>
        <p:grpSpPr>
          <a:xfrm>
            <a:off x="3347864" y="1751616"/>
            <a:ext cx="1031540" cy="669272"/>
            <a:chOff x="2483768" y="2759728"/>
            <a:chExt cx="1031540" cy="669272"/>
          </a:xfrm>
        </p:grpSpPr>
        <p:pic>
          <p:nvPicPr>
            <p:cNvPr id="54" name="Picture 2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2483768" y="2759728"/>
              <a:ext cx="720080" cy="6692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86" name="Text Box 7"/>
            <p:cNvSpPr txBox="1">
              <a:spLocks noChangeArrowheads="1"/>
            </p:cNvSpPr>
            <p:nvPr/>
          </p:nvSpPr>
          <p:spPr bwMode="auto">
            <a:xfrm>
              <a:off x="3131840" y="2924944"/>
              <a:ext cx="383468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dirty="0" smtClean="0">
                  <a:solidFill>
                    <a:srgbClr val="FF0000"/>
                  </a:solidFill>
                  <a:latin typeface="Chalkboard"/>
                  <a:sym typeface="Symbol"/>
                </a:rPr>
                <a:t>F</a:t>
              </a:r>
              <a:endParaRPr lang="en-US" sz="2000" baseline="-25000" dirty="0" smtClean="0">
                <a:solidFill>
                  <a:srgbClr val="FF0000"/>
                </a:solidFill>
                <a:latin typeface="Chalkboard"/>
              </a:endParaRPr>
            </a:p>
          </p:txBody>
        </p:sp>
      </p:grpSp>
      <p:grpSp>
        <p:nvGrpSpPr>
          <p:cNvPr id="6" name="Group 51"/>
          <p:cNvGrpSpPr/>
          <p:nvPr/>
        </p:nvGrpSpPr>
        <p:grpSpPr>
          <a:xfrm>
            <a:off x="4980620" y="1751616"/>
            <a:ext cx="1031540" cy="669272"/>
            <a:chOff x="2483768" y="2759728"/>
            <a:chExt cx="1031540" cy="669272"/>
          </a:xfrm>
        </p:grpSpPr>
        <p:pic>
          <p:nvPicPr>
            <p:cNvPr id="53" name="Picture 2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2483768" y="2759728"/>
              <a:ext cx="720080" cy="6692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55" name="Text Box 7"/>
            <p:cNvSpPr txBox="1">
              <a:spLocks noChangeArrowheads="1"/>
            </p:cNvSpPr>
            <p:nvPr/>
          </p:nvSpPr>
          <p:spPr bwMode="auto">
            <a:xfrm>
              <a:off x="3131840" y="2924944"/>
              <a:ext cx="383468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dirty="0" smtClean="0">
                  <a:solidFill>
                    <a:srgbClr val="FF0000"/>
                  </a:solidFill>
                  <a:latin typeface="Chalkboard"/>
                  <a:sym typeface="Symbol"/>
                </a:rPr>
                <a:t>F</a:t>
              </a:r>
              <a:endParaRPr lang="en-US" sz="2000" baseline="-25000" dirty="0" smtClean="0">
                <a:solidFill>
                  <a:srgbClr val="FF0000"/>
                </a:solidFill>
                <a:latin typeface="Chalkboard"/>
              </a:endParaRPr>
            </a:p>
          </p:txBody>
        </p:sp>
      </p:grpSp>
      <p:grpSp>
        <p:nvGrpSpPr>
          <p:cNvPr id="7" name="Group 57"/>
          <p:cNvGrpSpPr/>
          <p:nvPr/>
        </p:nvGrpSpPr>
        <p:grpSpPr>
          <a:xfrm>
            <a:off x="6708812" y="1751616"/>
            <a:ext cx="1031540" cy="669272"/>
            <a:chOff x="2483768" y="2759728"/>
            <a:chExt cx="1031540" cy="669272"/>
          </a:xfrm>
        </p:grpSpPr>
        <p:pic>
          <p:nvPicPr>
            <p:cNvPr id="59" name="Picture 2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2483768" y="2759728"/>
              <a:ext cx="720080" cy="6692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60" name="Text Box 7"/>
            <p:cNvSpPr txBox="1">
              <a:spLocks noChangeArrowheads="1"/>
            </p:cNvSpPr>
            <p:nvPr/>
          </p:nvSpPr>
          <p:spPr bwMode="auto">
            <a:xfrm>
              <a:off x="3131840" y="2924944"/>
              <a:ext cx="383468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dirty="0" smtClean="0">
                  <a:solidFill>
                    <a:srgbClr val="FF0000"/>
                  </a:solidFill>
                  <a:latin typeface="Chalkboard"/>
                  <a:sym typeface="Symbol"/>
                </a:rPr>
                <a:t>F</a:t>
              </a:r>
              <a:endParaRPr lang="en-US" sz="2000" baseline="-25000" dirty="0" smtClean="0">
                <a:solidFill>
                  <a:srgbClr val="FF0000"/>
                </a:solidFill>
                <a:latin typeface="Chalkboard"/>
              </a:endParaRPr>
            </a:p>
          </p:txBody>
        </p:sp>
      </p:grpSp>
      <p:cxnSp>
        <p:nvCxnSpPr>
          <p:cNvPr id="61" name="Straight Arrow Connector 60"/>
          <p:cNvCxnSpPr/>
          <p:nvPr/>
        </p:nvCxnSpPr>
        <p:spPr>
          <a:xfrm>
            <a:off x="3779912" y="1268760"/>
            <a:ext cx="0" cy="504056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Text Box 7"/>
          <p:cNvSpPr txBox="1">
            <a:spLocks noChangeArrowheads="1"/>
          </p:cNvSpPr>
          <p:nvPr/>
        </p:nvSpPr>
        <p:spPr bwMode="auto">
          <a:xfrm>
            <a:off x="611560" y="1146230"/>
            <a:ext cx="1872208" cy="3590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>
                <a:latin typeface="Chalkboard"/>
                <a:sym typeface="Symbol"/>
              </a:rPr>
              <a:t>CTR  {0, 1}</a:t>
            </a:r>
            <a:r>
              <a:rPr lang="en-US" sz="2600" baseline="30000" dirty="0" smtClean="0">
                <a:latin typeface="Chalkboard"/>
                <a:sym typeface="Symbol"/>
              </a:rPr>
              <a:t>n</a:t>
            </a:r>
            <a:r>
              <a:rPr lang="en-US" sz="1600" dirty="0" smtClean="0">
                <a:latin typeface="Chalkboard"/>
                <a:sym typeface="Symbol"/>
              </a:rPr>
              <a:t> </a:t>
            </a:r>
            <a:endParaRPr lang="en-US" sz="1600" baseline="-25000" dirty="0" smtClean="0">
              <a:solidFill>
                <a:srgbClr val="0000FF"/>
              </a:solidFill>
              <a:latin typeface="Chalkboard"/>
            </a:endParaRPr>
          </a:p>
        </p:txBody>
      </p:sp>
      <p:sp>
        <p:nvSpPr>
          <p:cNvPr id="78" name="Text Box 7"/>
          <p:cNvSpPr txBox="1">
            <a:spLocks noChangeArrowheads="1"/>
          </p:cNvSpPr>
          <p:nvPr/>
        </p:nvSpPr>
        <p:spPr bwMode="auto">
          <a:xfrm>
            <a:off x="3563888" y="2924944"/>
            <a:ext cx="50405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 smtClean="0">
                <a:latin typeface="Chalkboard"/>
                <a:sym typeface="Symbol"/>
              </a:rPr>
              <a:t>y</a:t>
            </a:r>
            <a:r>
              <a:rPr lang="en-US" baseline="-25000" dirty="0" smtClean="0">
                <a:latin typeface="Chalkboard"/>
                <a:sym typeface="Symbol"/>
              </a:rPr>
              <a:t>1</a:t>
            </a:r>
            <a:r>
              <a:rPr lang="en-US" dirty="0" smtClean="0">
                <a:latin typeface="Chalkboard"/>
                <a:sym typeface="Symbol"/>
              </a:rPr>
              <a:t> </a:t>
            </a:r>
            <a:endParaRPr lang="en-US" baseline="-25000" dirty="0" smtClean="0">
              <a:solidFill>
                <a:srgbClr val="0000FF"/>
              </a:solidFill>
              <a:latin typeface="Chalkboard"/>
            </a:endParaRPr>
          </a:p>
        </p:txBody>
      </p:sp>
      <p:cxnSp>
        <p:nvCxnSpPr>
          <p:cNvPr id="96" name="Straight Arrow Connector 95"/>
          <p:cNvCxnSpPr/>
          <p:nvPr/>
        </p:nvCxnSpPr>
        <p:spPr>
          <a:xfrm>
            <a:off x="3707904" y="2420888"/>
            <a:ext cx="0" cy="504056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" name="Straight Arrow Connector 109"/>
          <p:cNvCxnSpPr/>
          <p:nvPr/>
        </p:nvCxnSpPr>
        <p:spPr>
          <a:xfrm>
            <a:off x="5436096" y="1268760"/>
            <a:ext cx="0" cy="504056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2" name="Text Box 7"/>
          <p:cNvSpPr txBox="1">
            <a:spLocks noChangeArrowheads="1"/>
          </p:cNvSpPr>
          <p:nvPr/>
        </p:nvSpPr>
        <p:spPr bwMode="auto">
          <a:xfrm>
            <a:off x="5148064" y="2852936"/>
            <a:ext cx="42366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 smtClean="0">
                <a:latin typeface="Chalkboard"/>
                <a:sym typeface="Symbol"/>
              </a:rPr>
              <a:t>y</a:t>
            </a:r>
            <a:r>
              <a:rPr lang="en-US" baseline="-25000" dirty="0" smtClean="0">
                <a:latin typeface="Chalkboard"/>
                <a:sym typeface="Symbol"/>
              </a:rPr>
              <a:t>2</a:t>
            </a:r>
            <a:endParaRPr lang="en-US" baseline="-25000" dirty="0" smtClean="0">
              <a:solidFill>
                <a:srgbClr val="0000FF"/>
              </a:solidFill>
              <a:latin typeface="Chalkboard"/>
            </a:endParaRPr>
          </a:p>
        </p:txBody>
      </p:sp>
      <p:cxnSp>
        <p:nvCxnSpPr>
          <p:cNvPr id="113" name="Straight Arrow Connector 112"/>
          <p:cNvCxnSpPr/>
          <p:nvPr/>
        </p:nvCxnSpPr>
        <p:spPr>
          <a:xfrm>
            <a:off x="5364088" y="2420888"/>
            <a:ext cx="0" cy="504056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9" name="Straight Arrow Connector 118"/>
          <p:cNvCxnSpPr/>
          <p:nvPr/>
        </p:nvCxnSpPr>
        <p:spPr>
          <a:xfrm>
            <a:off x="7164288" y="1268760"/>
            <a:ext cx="0" cy="504056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0" name="Text Box 7"/>
          <p:cNvSpPr txBox="1">
            <a:spLocks noChangeArrowheads="1"/>
          </p:cNvSpPr>
          <p:nvPr/>
        </p:nvSpPr>
        <p:spPr bwMode="auto">
          <a:xfrm>
            <a:off x="3059832" y="4725144"/>
            <a:ext cx="135976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 smtClean="0">
                <a:latin typeface="Chalkboard"/>
                <a:sym typeface="Symbol"/>
              </a:rPr>
              <a:t>c</a:t>
            </a:r>
            <a:r>
              <a:rPr lang="en-US" baseline="-25000" dirty="0" smtClean="0">
                <a:latin typeface="Chalkboard"/>
                <a:sym typeface="Symbol"/>
              </a:rPr>
              <a:t>1</a:t>
            </a:r>
            <a:r>
              <a:rPr lang="en-US" dirty="0" smtClean="0">
                <a:latin typeface="Chalkboard"/>
                <a:sym typeface="Symbol"/>
              </a:rPr>
              <a:t> = y</a:t>
            </a:r>
            <a:r>
              <a:rPr lang="en-US" baseline="-25000" dirty="0" smtClean="0">
                <a:latin typeface="Chalkboard"/>
                <a:sym typeface="Symbol"/>
              </a:rPr>
              <a:t>1</a:t>
            </a:r>
            <a:r>
              <a:rPr lang="en-US" dirty="0" smtClean="0">
                <a:latin typeface="Chalkboard"/>
                <a:sym typeface="Symbol"/>
              </a:rPr>
              <a:t>m</a:t>
            </a:r>
            <a:r>
              <a:rPr lang="en-US" baseline="-25000" dirty="0" smtClean="0">
                <a:latin typeface="Chalkboard"/>
                <a:sym typeface="Symbol"/>
              </a:rPr>
              <a:t>1</a:t>
            </a:r>
            <a:endParaRPr lang="en-US" baseline="-25000" dirty="0" smtClean="0">
              <a:solidFill>
                <a:srgbClr val="0000FF"/>
              </a:solidFill>
              <a:latin typeface="Chalkboard"/>
            </a:endParaRPr>
          </a:p>
        </p:txBody>
      </p:sp>
      <p:cxnSp>
        <p:nvCxnSpPr>
          <p:cNvPr id="121" name="Straight Arrow Connector 120"/>
          <p:cNvCxnSpPr/>
          <p:nvPr/>
        </p:nvCxnSpPr>
        <p:spPr>
          <a:xfrm>
            <a:off x="7092280" y="2420888"/>
            <a:ext cx="0" cy="504056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5" name="Picture 2" descr="https://encrypted-tbn0.gstatic.com/images?q=tbn:ANd9GcQxHMoOydLUvL6F7c-Mbo5t85iqunS-YHMpPEE4HWBwac4Fq-lc8A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5496" y="908720"/>
            <a:ext cx="576064" cy="576064"/>
          </a:xfrm>
          <a:prstGeom prst="rect">
            <a:avLst/>
          </a:prstGeom>
          <a:noFill/>
        </p:spPr>
      </p:pic>
      <p:sp>
        <p:nvSpPr>
          <p:cNvPr id="88" name="Text Box 7"/>
          <p:cNvSpPr txBox="1">
            <a:spLocks noChangeArrowheads="1"/>
          </p:cNvSpPr>
          <p:nvPr/>
        </p:nvSpPr>
        <p:spPr bwMode="auto">
          <a:xfrm>
            <a:off x="6956648" y="2852936"/>
            <a:ext cx="495672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 smtClean="0">
                <a:latin typeface="Chalkboard"/>
                <a:sym typeface="Symbol"/>
              </a:rPr>
              <a:t>y</a:t>
            </a:r>
            <a:r>
              <a:rPr lang="en-US" baseline="-25000" dirty="0" smtClean="0">
                <a:latin typeface="Chalkboard"/>
                <a:sym typeface="Symbol"/>
              </a:rPr>
              <a:t>3</a:t>
            </a:r>
            <a:endParaRPr lang="en-US" baseline="-25000" dirty="0" smtClean="0">
              <a:solidFill>
                <a:srgbClr val="0000FF"/>
              </a:solidFill>
              <a:latin typeface="Chalkboard"/>
            </a:endParaRPr>
          </a:p>
        </p:txBody>
      </p:sp>
      <p:grpSp>
        <p:nvGrpSpPr>
          <p:cNvPr id="10" name="Group 92"/>
          <p:cNvGrpSpPr/>
          <p:nvPr/>
        </p:nvGrpSpPr>
        <p:grpSpPr>
          <a:xfrm>
            <a:off x="3540460" y="3284984"/>
            <a:ext cx="383468" cy="720080"/>
            <a:chOff x="3540460" y="4149080"/>
            <a:chExt cx="383468" cy="720080"/>
          </a:xfrm>
        </p:grpSpPr>
        <p:sp>
          <p:nvSpPr>
            <p:cNvPr id="48" name="Text Box 7"/>
            <p:cNvSpPr txBox="1">
              <a:spLocks noChangeArrowheads="1"/>
            </p:cNvSpPr>
            <p:nvPr/>
          </p:nvSpPr>
          <p:spPr bwMode="auto">
            <a:xfrm>
              <a:off x="3540460" y="4325034"/>
              <a:ext cx="383468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dirty="0" smtClean="0">
                  <a:latin typeface="Chalkboard"/>
                  <a:sym typeface="Symbol"/>
                </a:rPr>
                <a:t></a:t>
              </a:r>
              <a:endParaRPr lang="en-US" sz="2000" baseline="-25000" dirty="0" smtClean="0">
                <a:latin typeface="Chalkboard"/>
              </a:endParaRPr>
            </a:p>
          </p:txBody>
        </p:sp>
        <p:cxnSp>
          <p:nvCxnSpPr>
            <p:cNvPr id="91" name="Straight Arrow Connector 90"/>
            <p:cNvCxnSpPr/>
            <p:nvPr/>
          </p:nvCxnSpPr>
          <p:spPr>
            <a:xfrm>
              <a:off x="3707904" y="4149080"/>
              <a:ext cx="0" cy="288032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2" name="Straight Arrow Connector 91"/>
            <p:cNvCxnSpPr/>
            <p:nvPr/>
          </p:nvCxnSpPr>
          <p:spPr>
            <a:xfrm>
              <a:off x="3707904" y="4581128"/>
              <a:ext cx="0" cy="288032"/>
            </a:xfrm>
            <a:prstGeom prst="straightConnector1">
              <a:avLst/>
            </a:prstGeom>
            <a:ln w="19050">
              <a:solidFill>
                <a:schemeClr val="tx1"/>
              </a:solidFill>
              <a:headEnd type="triangl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" name="Group 93"/>
          <p:cNvGrpSpPr/>
          <p:nvPr/>
        </p:nvGrpSpPr>
        <p:grpSpPr>
          <a:xfrm>
            <a:off x="5196644" y="3284984"/>
            <a:ext cx="383468" cy="720080"/>
            <a:chOff x="3540460" y="4149080"/>
            <a:chExt cx="383468" cy="720080"/>
          </a:xfrm>
        </p:grpSpPr>
        <p:sp>
          <p:nvSpPr>
            <p:cNvPr id="97" name="Text Box 7"/>
            <p:cNvSpPr txBox="1">
              <a:spLocks noChangeArrowheads="1"/>
            </p:cNvSpPr>
            <p:nvPr/>
          </p:nvSpPr>
          <p:spPr bwMode="auto">
            <a:xfrm>
              <a:off x="3540460" y="4325034"/>
              <a:ext cx="383468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dirty="0" smtClean="0">
                  <a:latin typeface="Chalkboard"/>
                  <a:sym typeface="Symbol"/>
                </a:rPr>
                <a:t></a:t>
              </a:r>
              <a:endParaRPr lang="en-US" sz="2000" baseline="-25000" dirty="0" smtClean="0">
                <a:latin typeface="Chalkboard"/>
              </a:endParaRPr>
            </a:p>
          </p:txBody>
        </p:sp>
        <p:cxnSp>
          <p:nvCxnSpPr>
            <p:cNvPr id="100" name="Straight Arrow Connector 99"/>
            <p:cNvCxnSpPr/>
            <p:nvPr/>
          </p:nvCxnSpPr>
          <p:spPr>
            <a:xfrm>
              <a:off x="3707904" y="4149080"/>
              <a:ext cx="0" cy="288032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1" name="Straight Arrow Connector 100"/>
            <p:cNvCxnSpPr/>
            <p:nvPr/>
          </p:nvCxnSpPr>
          <p:spPr>
            <a:xfrm>
              <a:off x="3707904" y="4581128"/>
              <a:ext cx="0" cy="288032"/>
            </a:xfrm>
            <a:prstGeom prst="straightConnector1">
              <a:avLst/>
            </a:prstGeom>
            <a:ln w="19050">
              <a:solidFill>
                <a:schemeClr val="tx1"/>
              </a:solidFill>
              <a:headEnd type="triangl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2" name="Group 102"/>
          <p:cNvGrpSpPr/>
          <p:nvPr/>
        </p:nvGrpSpPr>
        <p:grpSpPr>
          <a:xfrm>
            <a:off x="6948264" y="3284984"/>
            <a:ext cx="383468" cy="720080"/>
            <a:chOff x="3540460" y="4149080"/>
            <a:chExt cx="383468" cy="720080"/>
          </a:xfrm>
        </p:grpSpPr>
        <p:sp>
          <p:nvSpPr>
            <p:cNvPr id="105" name="Text Box 7"/>
            <p:cNvSpPr txBox="1">
              <a:spLocks noChangeArrowheads="1"/>
            </p:cNvSpPr>
            <p:nvPr/>
          </p:nvSpPr>
          <p:spPr bwMode="auto">
            <a:xfrm>
              <a:off x="3540460" y="4325034"/>
              <a:ext cx="383468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dirty="0" smtClean="0">
                  <a:latin typeface="Chalkboard"/>
                  <a:sym typeface="Symbol"/>
                </a:rPr>
                <a:t></a:t>
              </a:r>
              <a:endParaRPr lang="en-US" sz="2000" baseline="-25000" dirty="0" smtClean="0">
                <a:latin typeface="Chalkboard"/>
              </a:endParaRPr>
            </a:p>
          </p:txBody>
        </p:sp>
        <p:cxnSp>
          <p:nvCxnSpPr>
            <p:cNvPr id="106" name="Straight Arrow Connector 105"/>
            <p:cNvCxnSpPr/>
            <p:nvPr/>
          </p:nvCxnSpPr>
          <p:spPr>
            <a:xfrm>
              <a:off x="3707904" y="4149080"/>
              <a:ext cx="0" cy="288032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7" name="Straight Arrow Connector 106"/>
            <p:cNvCxnSpPr/>
            <p:nvPr/>
          </p:nvCxnSpPr>
          <p:spPr>
            <a:xfrm>
              <a:off x="3707904" y="4581128"/>
              <a:ext cx="0" cy="288032"/>
            </a:xfrm>
            <a:prstGeom prst="straightConnector1">
              <a:avLst/>
            </a:prstGeom>
            <a:ln w="19050">
              <a:solidFill>
                <a:schemeClr val="tx1"/>
              </a:solidFill>
              <a:headEnd type="triangl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3" name="Group 110"/>
          <p:cNvGrpSpPr/>
          <p:nvPr/>
        </p:nvGrpSpPr>
        <p:grpSpPr>
          <a:xfrm>
            <a:off x="3779912" y="4437112"/>
            <a:ext cx="3312368" cy="288032"/>
            <a:chOff x="3779912" y="5301208"/>
            <a:chExt cx="3312368" cy="288032"/>
          </a:xfrm>
        </p:grpSpPr>
        <p:cxnSp>
          <p:nvCxnSpPr>
            <p:cNvPr id="83" name="Straight Arrow Connector 82"/>
            <p:cNvCxnSpPr/>
            <p:nvPr/>
          </p:nvCxnSpPr>
          <p:spPr>
            <a:xfrm>
              <a:off x="3779912" y="5301208"/>
              <a:ext cx="0" cy="288032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Straight Arrow Connector 107"/>
            <p:cNvCxnSpPr/>
            <p:nvPr/>
          </p:nvCxnSpPr>
          <p:spPr>
            <a:xfrm>
              <a:off x="5364088" y="5301208"/>
              <a:ext cx="0" cy="288032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9" name="Straight Arrow Connector 108"/>
            <p:cNvCxnSpPr/>
            <p:nvPr/>
          </p:nvCxnSpPr>
          <p:spPr>
            <a:xfrm>
              <a:off x="7092280" y="5301208"/>
              <a:ext cx="0" cy="288032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14" name="Text Box 7"/>
          <p:cNvSpPr txBox="1">
            <a:spLocks noChangeArrowheads="1"/>
          </p:cNvSpPr>
          <p:nvPr/>
        </p:nvSpPr>
        <p:spPr bwMode="auto">
          <a:xfrm>
            <a:off x="4644008" y="4725144"/>
            <a:ext cx="135976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 smtClean="0">
                <a:latin typeface="Chalkboard"/>
                <a:sym typeface="Symbol"/>
              </a:rPr>
              <a:t>c</a:t>
            </a:r>
            <a:r>
              <a:rPr lang="en-US" baseline="-25000" dirty="0" smtClean="0">
                <a:latin typeface="Chalkboard"/>
                <a:sym typeface="Symbol"/>
              </a:rPr>
              <a:t>2</a:t>
            </a:r>
            <a:r>
              <a:rPr lang="en-US" dirty="0" smtClean="0">
                <a:latin typeface="Chalkboard"/>
                <a:sym typeface="Symbol"/>
              </a:rPr>
              <a:t> = y</a:t>
            </a:r>
            <a:r>
              <a:rPr lang="en-US" baseline="-25000" dirty="0" smtClean="0">
                <a:latin typeface="Chalkboard"/>
                <a:sym typeface="Symbol"/>
              </a:rPr>
              <a:t>2</a:t>
            </a:r>
            <a:r>
              <a:rPr lang="en-US" dirty="0" smtClean="0">
                <a:latin typeface="Chalkboard"/>
                <a:sym typeface="Symbol"/>
              </a:rPr>
              <a:t>m</a:t>
            </a:r>
            <a:r>
              <a:rPr lang="en-US" baseline="-25000" dirty="0" smtClean="0">
                <a:latin typeface="Chalkboard"/>
                <a:sym typeface="Symbol"/>
              </a:rPr>
              <a:t>2</a:t>
            </a:r>
            <a:endParaRPr lang="en-US" baseline="-25000" dirty="0" smtClean="0">
              <a:solidFill>
                <a:srgbClr val="0000FF"/>
              </a:solidFill>
              <a:latin typeface="Chalkboard"/>
            </a:endParaRPr>
          </a:p>
        </p:txBody>
      </p:sp>
      <p:sp>
        <p:nvSpPr>
          <p:cNvPr id="128" name="Text Box 7"/>
          <p:cNvSpPr txBox="1">
            <a:spLocks noChangeArrowheads="1"/>
          </p:cNvSpPr>
          <p:nvPr/>
        </p:nvSpPr>
        <p:spPr bwMode="auto">
          <a:xfrm>
            <a:off x="6452592" y="4725144"/>
            <a:ext cx="135976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 smtClean="0">
                <a:latin typeface="Chalkboard"/>
                <a:sym typeface="Symbol"/>
              </a:rPr>
              <a:t>c</a:t>
            </a:r>
            <a:r>
              <a:rPr lang="en-US" baseline="-25000" dirty="0" smtClean="0">
                <a:latin typeface="Chalkboard"/>
                <a:sym typeface="Symbol"/>
              </a:rPr>
              <a:t>3</a:t>
            </a:r>
            <a:r>
              <a:rPr lang="en-US" dirty="0" smtClean="0">
                <a:latin typeface="Chalkboard"/>
                <a:sym typeface="Symbol"/>
              </a:rPr>
              <a:t> = y</a:t>
            </a:r>
            <a:r>
              <a:rPr lang="en-US" baseline="-25000" dirty="0" smtClean="0">
                <a:latin typeface="Chalkboard"/>
                <a:sym typeface="Symbol"/>
              </a:rPr>
              <a:t>3</a:t>
            </a:r>
            <a:r>
              <a:rPr lang="en-US" dirty="0" smtClean="0">
                <a:latin typeface="Chalkboard"/>
                <a:sym typeface="Symbol"/>
              </a:rPr>
              <a:t>m</a:t>
            </a:r>
            <a:r>
              <a:rPr lang="en-US" baseline="-25000" dirty="0" smtClean="0">
                <a:latin typeface="Chalkboard"/>
                <a:sym typeface="Symbol"/>
              </a:rPr>
              <a:t>3</a:t>
            </a:r>
            <a:endParaRPr lang="en-US" baseline="-25000" dirty="0" smtClean="0">
              <a:solidFill>
                <a:srgbClr val="0000FF"/>
              </a:solidFill>
              <a:latin typeface="Chalkboard"/>
            </a:endParaRPr>
          </a:p>
        </p:txBody>
      </p:sp>
      <p:cxnSp>
        <p:nvCxnSpPr>
          <p:cNvPr id="131" name="Straight Arrow Connector 130"/>
          <p:cNvCxnSpPr/>
          <p:nvPr/>
        </p:nvCxnSpPr>
        <p:spPr>
          <a:xfrm>
            <a:off x="1259632" y="1628800"/>
            <a:ext cx="0" cy="3096344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3" name="Text Box 7"/>
          <p:cNvSpPr txBox="1">
            <a:spLocks noChangeArrowheads="1"/>
          </p:cNvSpPr>
          <p:nvPr/>
        </p:nvSpPr>
        <p:spPr bwMode="auto">
          <a:xfrm>
            <a:off x="1115616" y="4685074"/>
            <a:ext cx="495672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 smtClean="0">
                <a:latin typeface="Chalkboard"/>
                <a:sym typeface="Symbol"/>
              </a:rPr>
              <a:t>c</a:t>
            </a:r>
            <a:r>
              <a:rPr lang="en-US" sz="2000" baseline="-25000" dirty="0" smtClean="0">
                <a:latin typeface="Chalkboard"/>
                <a:sym typeface="Symbol"/>
              </a:rPr>
              <a:t>0</a:t>
            </a:r>
            <a:r>
              <a:rPr lang="en-US" sz="2000" dirty="0" smtClean="0">
                <a:latin typeface="Chalkboard"/>
                <a:sym typeface="Symbol"/>
              </a:rPr>
              <a:t> </a:t>
            </a:r>
            <a:endParaRPr lang="en-US" sz="2000" baseline="-25000" dirty="0" smtClean="0">
              <a:solidFill>
                <a:srgbClr val="0000FF"/>
              </a:solidFill>
              <a:latin typeface="Chalkboard"/>
            </a:endParaRPr>
          </a:p>
        </p:txBody>
      </p:sp>
      <p:sp>
        <p:nvSpPr>
          <p:cNvPr id="135" name="Text Box 7"/>
          <p:cNvSpPr txBox="1">
            <a:spLocks noChangeArrowheads="1"/>
          </p:cNvSpPr>
          <p:nvPr/>
        </p:nvSpPr>
        <p:spPr bwMode="auto">
          <a:xfrm>
            <a:off x="35496" y="5229200"/>
            <a:ext cx="792088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  <a:buFont typeface="Wingdings" charset="2"/>
              <a:buChar char="q"/>
            </a:pPr>
            <a:r>
              <a:rPr lang="en-US" sz="1600" dirty="0" smtClean="0">
                <a:latin typeface="Chalkboard"/>
                <a:sym typeface="Symbol"/>
              </a:rPr>
              <a:t>Encryption: </a:t>
            </a:r>
            <a:r>
              <a:rPr lang="en-US" sz="1600" dirty="0" err="1" smtClean="0">
                <a:latin typeface="Chalkboard"/>
                <a:sym typeface="Symbol"/>
              </a:rPr>
              <a:t>Enc</a:t>
            </a:r>
            <a:r>
              <a:rPr lang="en-US" sz="1600" baseline="-25000" dirty="0" err="1" smtClean="0">
                <a:latin typeface="Chalkboard"/>
                <a:sym typeface="Symbol"/>
              </a:rPr>
              <a:t>k</a:t>
            </a:r>
            <a:r>
              <a:rPr lang="en-US" sz="1600" dirty="0" smtClean="0">
                <a:latin typeface="Chalkboard"/>
                <a:sym typeface="Symbol"/>
              </a:rPr>
              <a:t>(m</a:t>
            </a:r>
            <a:r>
              <a:rPr lang="en-US" sz="1600" baseline="-25000" dirty="0" smtClean="0">
                <a:latin typeface="Chalkboard"/>
                <a:sym typeface="Symbol"/>
              </a:rPr>
              <a:t>1</a:t>
            </a:r>
            <a:r>
              <a:rPr lang="en-US" sz="1600" dirty="0" smtClean="0">
                <a:latin typeface="Chalkboard"/>
                <a:sym typeface="Symbol"/>
              </a:rPr>
              <a:t> m</a:t>
            </a:r>
            <a:r>
              <a:rPr lang="en-US" sz="1600" baseline="-25000" dirty="0" smtClean="0">
                <a:latin typeface="Chalkboard"/>
                <a:sym typeface="Symbol"/>
              </a:rPr>
              <a:t>2</a:t>
            </a:r>
            <a:r>
              <a:rPr lang="en-US" sz="1600" dirty="0" smtClean="0">
                <a:latin typeface="Chalkboard"/>
                <a:sym typeface="Symbol"/>
              </a:rPr>
              <a:t> … m</a:t>
            </a:r>
            <a:r>
              <a:rPr lang="en-US" sz="1600" baseline="-25000" dirty="0" smtClean="0">
                <a:latin typeface="Chalkboard"/>
                <a:sym typeface="Symbol"/>
              </a:rPr>
              <a:t>l</a:t>
            </a:r>
            <a:r>
              <a:rPr lang="en-US" sz="1600" dirty="0" smtClean="0">
                <a:latin typeface="Chalkboard"/>
                <a:sym typeface="Symbol"/>
              </a:rPr>
              <a:t>) = (c</a:t>
            </a:r>
            <a:r>
              <a:rPr lang="en-US" sz="1600" baseline="-25000" dirty="0" smtClean="0">
                <a:latin typeface="Chalkboard"/>
                <a:sym typeface="Symbol"/>
              </a:rPr>
              <a:t>0</a:t>
            </a:r>
            <a:r>
              <a:rPr lang="en-US" sz="1600" dirty="0" smtClean="0">
                <a:latin typeface="Chalkboard"/>
                <a:sym typeface="Symbol"/>
              </a:rPr>
              <a:t> c</a:t>
            </a:r>
            <a:r>
              <a:rPr lang="en-US" sz="1600" baseline="-25000" dirty="0" smtClean="0">
                <a:latin typeface="Chalkboard"/>
                <a:sym typeface="Symbol"/>
              </a:rPr>
              <a:t>1</a:t>
            </a:r>
            <a:r>
              <a:rPr lang="en-US" sz="1600" dirty="0" smtClean="0">
                <a:latin typeface="Chalkboard"/>
                <a:sym typeface="Symbol"/>
              </a:rPr>
              <a:t>… c</a:t>
            </a:r>
            <a:r>
              <a:rPr lang="en-US" sz="1600" baseline="-25000" dirty="0" smtClean="0">
                <a:latin typeface="Chalkboard"/>
                <a:sym typeface="Symbol"/>
              </a:rPr>
              <a:t>l</a:t>
            </a:r>
            <a:r>
              <a:rPr lang="en-US" sz="1600" dirty="0" smtClean="0">
                <a:latin typeface="Chalkboard"/>
                <a:sym typeface="Symbol"/>
              </a:rPr>
              <a:t>); Decryption: Easy;   PRF enough!</a:t>
            </a:r>
            <a:endParaRPr lang="en-US" sz="1600" baseline="-25000" dirty="0" smtClean="0">
              <a:solidFill>
                <a:srgbClr val="0000FF"/>
              </a:solidFill>
              <a:latin typeface="Chalkboard"/>
            </a:endParaRPr>
          </a:p>
        </p:txBody>
      </p:sp>
      <p:sp>
        <p:nvSpPr>
          <p:cNvPr id="85" name="Text Box 7"/>
          <p:cNvSpPr txBox="1">
            <a:spLocks noChangeArrowheads="1"/>
          </p:cNvSpPr>
          <p:nvPr/>
        </p:nvSpPr>
        <p:spPr bwMode="auto">
          <a:xfrm>
            <a:off x="3347864" y="908720"/>
            <a:ext cx="864096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>
                <a:latin typeface="Chalkboard"/>
                <a:sym typeface="Symbol"/>
              </a:rPr>
              <a:t>CTR +1</a:t>
            </a:r>
            <a:endParaRPr lang="en-US" sz="1600" baseline="-25000" dirty="0" smtClean="0">
              <a:solidFill>
                <a:srgbClr val="0000FF"/>
              </a:solidFill>
              <a:latin typeface="Chalkboard"/>
            </a:endParaRPr>
          </a:p>
        </p:txBody>
      </p:sp>
      <p:sp>
        <p:nvSpPr>
          <p:cNvPr id="87" name="Text Box 7"/>
          <p:cNvSpPr txBox="1">
            <a:spLocks noChangeArrowheads="1"/>
          </p:cNvSpPr>
          <p:nvPr/>
        </p:nvSpPr>
        <p:spPr bwMode="auto">
          <a:xfrm>
            <a:off x="5004048" y="908720"/>
            <a:ext cx="864096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>
                <a:latin typeface="Chalkboard"/>
                <a:sym typeface="Symbol"/>
              </a:rPr>
              <a:t>CTR +2</a:t>
            </a:r>
            <a:endParaRPr lang="en-US" sz="1600" baseline="-25000" dirty="0" smtClean="0">
              <a:solidFill>
                <a:srgbClr val="0000FF"/>
              </a:solidFill>
              <a:latin typeface="Chalkboard"/>
            </a:endParaRPr>
          </a:p>
        </p:txBody>
      </p:sp>
      <p:sp>
        <p:nvSpPr>
          <p:cNvPr id="89" name="Text Box 7"/>
          <p:cNvSpPr txBox="1">
            <a:spLocks noChangeArrowheads="1"/>
          </p:cNvSpPr>
          <p:nvPr/>
        </p:nvSpPr>
        <p:spPr bwMode="auto">
          <a:xfrm>
            <a:off x="6660232" y="908720"/>
            <a:ext cx="864096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>
                <a:latin typeface="Chalkboard"/>
                <a:sym typeface="Symbol"/>
              </a:rPr>
              <a:t>CTR +3</a:t>
            </a:r>
            <a:endParaRPr lang="en-US" sz="1600" baseline="-25000" dirty="0" smtClean="0">
              <a:solidFill>
                <a:srgbClr val="0000FF"/>
              </a:solidFill>
              <a:latin typeface="Chalkboard"/>
            </a:endParaRPr>
          </a:p>
        </p:txBody>
      </p:sp>
      <p:cxnSp>
        <p:nvCxnSpPr>
          <p:cNvPr id="94" name="Straight Arrow Connector 93"/>
          <p:cNvCxnSpPr/>
          <p:nvPr/>
        </p:nvCxnSpPr>
        <p:spPr>
          <a:xfrm>
            <a:off x="7740352" y="1196752"/>
            <a:ext cx="360040" cy="288032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5" name="Text Box 7"/>
          <p:cNvSpPr txBox="1">
            <a:spLocks noChangeArrowheads="1"/>
          </p:cNvSpPr>
          <p:nvPr/>
        </p:nvSpPr>
        <p:spPr bwMode="auto">
          <a:xfrm>
            <a:off x="7884368" y="1578278"/>
            <a:ext cx="1259632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>
                <a:latin typeface="Chalkboard"/>
                <a:sym typeface="Symbol"/>
              </a:rPr>
              <a:t>mod 2</a:t>
            </a:r>
            <a:r>
              <a:rPr lang="en-US" sz="2400" baseline="30000" dirty="0" smtClean="0">
                <a:latin typeface="Chalkboard"/>
                <a:sym typeface="Symbol"/>
              </a:rPr>
              <a:t>n</a:t>
            </a:r>
            <a:endParaRPr lang="en-US" sz="2400" baseline="30000" dirty="0" smtClean="0">
              <a:solidFill>
                <a:srgbClr val="0000FF"/>
              </a:solidFill>
              <a:latin typeface="Chalkboard"/>
            </a:endParaRPr>
          </a:p>
        </p:txBody>
      </p:sp>
      <p:cxnSp>
        <p:nvCxnSpPr>
          <p:cNvPr id="111" name="Straight Arrow Connector 110"/>
          <p:cNvCxnSpPr/>
          <p:nvPr/>
        </p:nvCxnSpPr>
        <p:spPr>
          <a:xfrm>
            <a:off x="7812360" y="3140968"/>
            <a:ext cx="360040" cy="288032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2" name="Text Box 7"/>
          <p:cNvSpPr txBox="1">
            <a:spLocks noChangeArrowheads="1"/>
          </p:cNvSpPr>
          <p:nvPr/>
        </p:nvSpPr>
        <p:spPr bwMode="auto">
          <a:xfrm>
            <a:off x="7488832" y="3356992"/>
            <a:ext cx="1547664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>
                <a:latin typeface="Chalkboard"/>
                <a:sym typeface="Symbol"/>
              </a:rPr>
              <a:t>Pseudorandom stream</a:t>
            </a:r>
            <a:endParaRPr lang="en-US" sz="2400" baseline="30000" dirty="0" smtClean="0">
              <a:solidFill>
                <a:srgbClr val="0000FF"/>
              </a:solidFill>
              <a:latin typeface="Chalkboard"/>
            </a:endParaRPr>
          </a:p>
        </p:txBody>
      </p:sp>
      <p:cxnSp>
        <p:nvCxnSpPr>
          <p:cNvPr id="79" name="Straight Connector 78"/>
          <p:cNvCxnSpPr/>
          <p:nvPr/>
        </p:nvCxnSpPr>
        <p:spPr>
          <a:xfrm>
            <a:off x="0" y="692696"/>
            <a:ext cx="91440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0" name="Straight Connector 79"/>
          <p:cNvCxnSpPr/>
          <p:nvPr/>
        </p:nvCxnSpPr>
        <p:spPr>
          <a:xfrm>
            <a:off x="0" y="5157192"/>
            <a:ext cx="9180512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2" name="Text Box 7"/>
          <p:cNvSpPr txBox="1">
            <a:spLocks noChangeArrowheads="1"/>
          </p:cNvSpPr>
          <p:nvPr/>
        </p:nvSpPr>
        <p:spPr bwMode="auto">
          <a:xfrm>
            <a:off x="107504" y="5661248"/>
            <a:ext cx="8784976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buFont typeface="Wingdings" pitchFamily="2" charset="2"/>
              <a:buChar char="q"/>
            </a:pPr>
            <a:r>
              <a:rPr lang="en-US" sz="1600" dirty="0" smtClean="0">
                <a:latin typeface="Chalkboard"/>
                <a:sym typeface="Symbol"/>
              </a:rPr>
              <a:t> Encryption / decryption can be parallelized</a:t>
            </a:r>
            <a:endParaRPr lang="en-US" sz="1600" baseline="-25000" dirty="0" smtClean="0">
              <a:solidFill>
                <a:srgbClr val="0000FF"/>
              </a:solidFill>
              <a:latin typeface="Chalkboard"/>
            </a:endParaRPr>
          </a:p>
        </p:txBody>
      </p:sp>
      <p:sp>
        <p:nvSpPr>
          <p:cNvPr id="84" name="Text Box 7"/>
          <p:cNvSpPr txBox="1">
            <a:spLocks noChangeArrowheads="1"/>
          </p:cNvSpPr>
          <p:nvPr/>
        </p:nvSpPr>
        <p:spPr bwMode="auto">
          <a:xfrm>
            <a:off x="107504" y="6042774"/>
            <a:ext cx="8784976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buFont typeface="Wingdings" pitchFamily="2" charset="2"/>
              <a:buChar char="q"/>
            </a:pPr>
            <a:r>
              <a:rPr lang="en-US" sz="1600" dirty="0" smtClean="0">
                <a:latin typeface="Chalkboard"/>
                <a:sym typeface="Symbol"/>
              </a:rPr>
              <a:t> Can </a:t>
            </a:r>
            <a:r>
              <a:rPr lang="en-US" sz="1600" dirty="0" smtClean="0">
                <a:solidFill>
                  <a:srgbClr val="FF0000"/>
                </a:solidFill>
                <a:latin typeface="Chalkboard"/>
                <a:sym typeface="Symbol"/>
              </a:rPr>
              <a:t>decrypt</a:t>
            </a:r>
            <a:r>
              <a:rPr lang="en-US" sz="1600" dirty="0" smtClean="0">
                <a:latin typeface="Chalkboard"/>
                <a:sym typeface="Symbol"/>
              </a:rPr>
              <a:t> a </a:t>
            </a:r>
            <a:r>
              <a:rPr lang="en-US" sz="1600" dirty="0" smtClean="0">
                <a:solidFill>
                  <a:srgbClr val="FF0000"/>
                </a:solidFill>
                <a:latin typeface="Chalkboard"/>
                <a:sym typeface="Symbol"/>
              </a:rPr>
              <a:t>specific </a:t>
            </a:r>
            <a:r>
              <a:rPr lang="en-US" sz="1600" dirty="0" err="1" smtClean="0">
                <a:solidFill>
                  <a:srgbClr val="FF0000"/>
                </a:solidFill>
                <a:latin typeface="Chalkboard"/>
                <a:sym typeface="Symbol"/>
              </a:rPr>
              <a:t>ciphertext</a:t>
            </a:r>
            <a:r>
              <a:rPr lang="en-US" sz="1600" dirty="0" smtClean="0">
                <a:solidFill>
                  <a:srgbClr val="FF0000"/>
                </a:solidFill>
                <a:latin typeface="Chalkboard"/>
                <a:sym typeface="Symbol"/>
              </a:rPr>
              <a:t> block </a:t>
            </a:r>
            <a:r>
              <a:rPr lang="en-US" sz="1600" dirty="0" smtClean="0">
                <a:latin typeface="Chalkboard"/>
                <a:sym typeface="Symbol"/>
              </a:rPr>
              <a:t>by just </a:t>
            </a:r>
            <a:r>
              <a:rPr lang="en-US" sz="1600" dirty="0" smtClean="0">
                <a:solidFill>
                  <a:srgbClr val="FF0000"/>
                </a:solidFill>
                <a:latin typeface="Chalkboard"/>
                <a:sym typeface="Symbol"/>
              </a:rPr>
              <a:t>one invocation of F</a:t>
            </a:r>
            <a:endParaRPr lang="en-US" sz="1600" baseline="-25000" dirty="0" smtClean="0">
              <a:solidFill>
                <a:srgbClr val="FF0000"/>
              </a:solidFill>
              <a:latin typeface="Chalkboard"/>
            </a:endParaRPr>
          </a:p>
        </p:txBody>
      </p:sp>
      <p:sp>
        <p:nvSpPr>
          <p:cNvPr id="93" name="Text Box 7"/>
          <p:cNvSpPr txBox="1">
            <a:spLocks noChangeArrowheads="1"/>
          </p:cNvSpPr>
          <p:nvPr/>
        </p:nvSpPr>
        <p:spPr bwMode="auto">
          <a:xfrm>
            <a:off x="107504" y="6474822"/>
            <a:ext cx="4536504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buFont typeface="Wingdings" pitchFamily="2" charset="2"/>
              <a:buChar char="q"/>
            </a:pPr>
            <a:r>
              <a:rPr lang="en-US" sz="1600" dirty="0" smtClean="0">
                <a:latin typeface="Chalkboard"/>
                <a:sym typeface="Symbol"/>
              </a:rPr>
              <a:t> Chained/</a:t>
            </a:r>
            <a:r>
              <a:rPr lang="en-US" sz="1600" dirty="0" err="1" smtClean="0">
                <a:latin typeface="Chalkboard"/>
                <a:sym typeface="Symbol"/>
              </a:rPr>
              <a:t>Statefull</a:t>
            </a:r>
            <a:r>
              <a:rPr lang="en-US" sz="1600" dirty="0" smtClean="0">
                <a:latin typeface="Chalkboard"/>
                <a:sym typeface="Symbol"/>
              </a:rPr>
              <a:t> variant is CPA-secure</a:t>
            </a:r>
            <a:endParaRPr lang="en-US" sz="1600" baseline="-25000" dirty="0" smtClean="0">
              <a:solidFill>
                <a:srgbClr val="0000FF"/>
              </a:solidFill>
              <a:latin typeface="Chalkboard"/>
            </a:endParaRPr>
          </a:p>
        </p:txBody>
      </p:sp>
      <p:grpSp>
        <p:nvGrpSpPr>
          <p:cNvPr id="99" name="Group 98"/>
          <p:cNvGrpSpPr/>
          <p:nvPr/>
        </p:nvGrpSpPr>
        <p:grpSpPr>
          <a:xfrm>
            <a:off x="6660232" y="5013176"/>
            <a:ext cx="2088232" cy="1008112"/>
            <a:chOff x="7308304" y="5301208"/>
            <a:chExt cx="2088232" cy="1008112"/>
          </a:xfrm>
        </p:grpSpPr>
        <p:sp>
          <p:nvSpPr>
            <p:cNvPr id="102" name="Cloud Callout 101"/>
            <p:cNvSpPr/>
            <p:nvPr/>
          </p:nvSpPr>
          <p:spPr>
            <a:xfrm>
              <a:off x="7308304" y="5301208"/>
              <a:ext cx="2088232" cy="1008112"/>
            </a:xfrm>
            <a:prstGeom prst="cloudCallou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>
                <a:latin typeface="Chalkboard"/>
              </a:endParaRPr>
            </a:p>
          </p:txBody>
        </p:sp>
        <p:sp>
          <p:nvSpPr>
            <p:cNvPr id="104" name="Text Box 7"/>
            <p:cNvSpPr txBox="1">
              <a:spLocks noChangeArrowheads="1"/>
            </p:cNvSpPr>
            <p:nvPr/>
          </p:nvSpPr>
          <p:spPr bwMode="auto">
            <a:xfrm>
              <a:off x="7524328" y="5517232"/>
              <a:ext cx="1872208" cy="584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600" dirty="0" smtClean="0">
                  <a:latin typeface="Chalkboard"/>
                  <a:sym typeface="Symbol"/>
                </a:rPr>
                <a:t>Highly attractive features</a:t>
              </a:r>
              <a:endParaRPr lang="en-US" sz="1600" baseline="-25000" dirty="0" smtClean="0">
                <a:solidFill>
                  <a:srgbClr val="0000FF"/>
                </a:solidFill>
                <a:latin typeface="Chalkboard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084419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" grpId="0"/>
      <p:bldP spid="84" grpId="0"/>
      <p:bldP spid="93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/>
          <a:lstStyle/>
          <a:p>
            <a:r>
              <a:rPr lang="en-US" sz="3600" dirty="0" smtClean="0">
                <a:solidFill>
                  <a:srgbClr val="009900"/>
                </a:solidFill>
                <a:latin typeface="Chalkboard"/>
                <a:cs typeface="Comic Sans MS"/>
              </a:rPr>
              <a:t>Current Picture</a:t>
            </a:r>
            <a:r>
              <a:rPr lang="en-US" sz="3600" dirty="0">
                <a:solidFill>
                  <a:srgbClr val="009900"/>
                </a:solidFill>
                <a:latin typeface="Chalkboard"/>
                <a:cs typeface="Comic Sans MS"/>
              </a:rPr>
              <a:t/>
            </a:r>
            <a:br>
              <a:rPr lang="en-US" sz="3600" dirty="0">
                <a:solidFill>
                  <a:srgbClr val="009900"/>
                </a:solidFill>
                <a:latin typeface="Chalkboard"/>
                <a:cs typeface="Comic Sans MS"/>
              </a:rPr>
            </a:br>
            <a:endParaRPr lang="en-US" sz="3600" dirty="0">
              <a:latin typeface="Chalkboard"/>
              <a:cs typeface="Comic Sans MS"/>
            </a:endParaRPr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14584930"/>
              </p:ext>
            </p:extLst>
          </p:nvPr>
        </p:nvGraphicFramePr>
        <p:xfrm>
          <a:off x="179512" y="1712169"/>
          <a:ext cx="1224136" cy="50292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24136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Comic Sans MS"/>
                          <a:cs typeface="Comic Sans MS"/>
                        </a:rPr>
                        <a:t>Randomness Usage</a:t>
                      </a:r>
                    </a:p>
                    <a:p>
                      <a:endParaRPr lang="en-US" sz="1400" dirty="0">
                        <a:latin typeface="Comic Sans MS"/>
                        <a:cs typeface="Comic Sans M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err="1" smtClean="0">
                          <a:latin typeface="Comic Sans MS"/>
                          <a:cs typeface="Comic Sans MS"/>
                        </a:rPr>
                        <a:t>Ciphertext</a:t>
                      </a:r>
                      <a:r>
                        <a:rPr lang="en-US" sz="1400" baseline="0" dirty="0" smtClean="0">
                          <a:latin typeface="Comic Sans MS"/>
                          <a:cs typeface="Comic Sans MS"/>
                        </a:rPr>
                        <a:t> Expansion</a:t>
                      </a:r>
                    </a:p>
                    <a:p>
                      <a:endParaRPr lang="en-US" sz="1400" dirty="0">
                        <a:latin typeface="Comic Sans MS"/>
                        <a:cs typeface="Comic Sans M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err="1" smtClean="0">
                          <a:latin typeface="Comic Sans MS"/>
                          <a:cs typeface="Comic Sans MS"/>
                        </a:rPr>
                        <a:t>Ciphertext</a:t>
                      </a:r>
                      <a:r>
                        <a:rPr lang="en-US" sz="1400" dirty="0" smtClean="0">
                          <a:latin typeface="Comic Sans MS"/>
                          <a:cs typeface="Comic Sans MS"/>
                        </a:rPr>
                        <a:t> Computation </a:t>
                      </a:r>
                      <a:r>
                        <a:rPr lang="en-US" sz="1400" dirty="0" err="1" smtClean="0">
                          <a:latin typeface="Comic Sans MS"/>
                          <a:cs typeface="Comic Sans MS"/>
                        </a:rPr>
                        <a:t>Parallizable</a:t>
                      </a:r>
                      <a:endParaRPr lang="en-US" sz="1400" dirty="0" smtClean="0">
                        <a:latin typeface="Comic Sans MS"/>
                        <a:cs typeface="Comic Sans MS"/>
                      </a:endParaRPr>
                    </a:p>
                    <a:p>
                      <a:endParaRPr lang="en-US" sz="1400" dirty="0">
                        <a:latin typeface="Comic Sans MS"/>
                        <a:cs typeface="Comic Sans M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Comic Sans MS"/>
                          <a:cs typeface="Comic Sans MS"/>
                        </a:rPr>
                        <a:t>Randomness Reusability</a:t>
                      </a:r>
                    </a:p>
                    <a:p>
                      <a:endParaRPr lang="en-US" sz="1400" dirty="0">
                        <a:latin typeface="Comic Sans MS"/>
                        <a:cs typeface="Comic Sans M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Comic Sans MS"/>
                          <a:cs typeface="Comic Sans MS"/>
                        </a:rPr>
                        <a:t>Minimal Assumption (PRF/PRP/SPRP)</a:t>
                      </a:r>
                    </a:p>
                    <a:p>
                      <a:endParaRPr lang="en-US" sz="1400" dirty="0">
                        <a:latin typeface="Comic Sans MS"/>
                        <a:cs typeface="Comic Sans M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Comic Sans MS"/>
                          <a:cs typeface="Comic Sans MS"/>
                        </a:rPr>
                        <a:t>CPA</a:t>
                      </a:r>
                      <a:r>
                        <a:rPr lang="en-US" sz="1400" baseline="0" dirty="0" smtClean="0"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lang="en-US" sz="1400" dirty="0" smtClean="0">
                          <a:latin typeface="Comic Sans MS"/>
                          <a:cs typeface="Comic Sans MS"/>
                        </a:rPr>
                        <a:t>Security</a:t>
                      </a:r>
                    </a:p>
                    <a:p>
                      <a:endParaRPr lang="en-US" sz="1400" dirty="0">
                        <a:latin typeface="Comic Sans MS"/>
                        <a:cs typeface="Comic Sans M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</a:tbl>
          </a:graphicData>
        </a:graphic>
      </p:graphicFrame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7606582"/>
              </p:ext>
            </p:extLst>
          </p:nvPr>
        </p:nvGraphicFramePr>
        <p:xfrm>
          <a:off x="1403648" y="1196752"/>
          <a:ext cx="1512168" cy="55473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512168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Comic Sans MS"/>
                          <a:cs typeface="Comic Sans MS"/>
                        </a:rPr>
                        <a:t>Theoretical Construction </a:t>
                      </a:r>
                      <a:endParaRPr lang="en-US" sz="1400" dirty="0">
                        <a:latin typeface="Comic Sans MS"/>
                        <a:cs typeface="Comic Sans M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baseline="0" dirty="0" smtClean="0">
                          <a:latin typeface="Comic Sans MS"/>
                          <a:cs typeface="Comic Sans MS"/>
                        </a:rPr>
                        <a:t> </a:t>
                      </a:r>
                    </a:p>
                    <a:p>
                      <a:r>
                        <a:rPr lang="en-US" sz="1400" baseline="0" dirty="0" smtClean="0">
                          <a:latin typeface="Comic Sans MS"/>
                          <a:cs typeface="Comic Sans MS"/>
                        </a:rPr>
                        <a:t>n / Block -&gt; ln</a:t>
                      </a:r>
                    </a:p>
                    <a:p>
                      <a:endParaRPr lang="en-US" sz="1400" dirty="0" smtClean="0">
                        <a:latin typeface="Comic Sans MS"/>
                        <a:cs typeface="Comic Sans M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baseline="0" dirty="0" smtClean="0">
                          <a:latin typeface="Comic Sans MS"/>
                          <a:cs typeface="Comic Sans MS"/>
                        </a:rPr>
                        <a:t>2n / Block -&gt; 2ln</a:t>
                      </a:r>
                    </a:p>
                    <a:p>
                      <a:endParaRPr lang="en-US" sz="1400" baseline="0" dirty="0" smtClean="0">
                        <a:latin typeface="Comic Sans MS"/>
                        <a:cs typeface="Comic Sans M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1400" dirty="0" smtClean="0">
                        <a:latin typeface="Comic Sans MS"/>
                        <a:cs typeface="Comic Sans MS"/>
                      </a:endParaRPr>
                    </a:p>
                    <a:p>
                      <a:r>
                        <a:rPr lang="en-US" sz="1400" dirty="0" smtClean="0">
                          <a:latin typeface="Comic Sans MS"/>
                          <a:cs typeface="Comic Sans MS"/>
                        </a:rPr>
                        <a:t>Yes</a:t>
                      </a:r>
                    </a:p>
                    <a:p>
                      <a:endParaRPr lang="en-US" sz="1400" dirty="0" smtClean="0">
                        <a:latin typeface="Comic Sans MS"/>
                        <a:cs typeface="Comic Sans MS"/>
                      </a:endParaRPr>
                    </a:p>
                    <a:p>
                      <a:endParaRPr lang="en-US" sz="1400" dirty="0" smtClean="0">
                        <a:latin typeface="Comic Sans MS"/>
                        <a:cs typeface="Comic Sans M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1400" dirty="0" smtClean="0">
                        <a:latin typeface="Comic Sans MS"/>
                        <a:cs typeface="Comic Sans MS"/>
                      </a:endParaRPr>
                    </a:p>
                    <a:p>
                      <a:r>
                        <a:rPr lang="en-US" sz="1400" dirty="0" smtClean="0">
                          <a:latin typeface="Comic Sans MS"/>
                          <a:cs typeface="Comic Sans MS"/>
                        </a:rPr>
                        <a:t>No</a:t>
                      </a:r>
                    </a:p>
                    <a:p>
                      <a:endParaRPr lang="en-US" sz="1400" dirty="0" smtClean="0">
                        <a:latin typeface="Comic Sans MS"/>
                        <a:cs typeface="Comic Sans M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1400" dirty="0" smtClean="0">
                        <a:latin typeface="Comic Sans MS"/>
                        <a:cs typeface="Comic Sans MS"/>
                      </a:endParaRPr>
                    </a:p>
                    <a:p>
                      <a:endParaRPr lang="en-US" sz="1400" dirty="0" smtClean="0">
                        <a:latin typeface="Comic Sans MS"/>
                        <a:cs typeface="Comic Sans MS"/>
                      </a:endParaRPr>
                    </a:p>
                    <a:p>
                      <a:r>
                        <a:rPr lang="en-US" sz="1400" dirty="0" smtClean="0">
                          <a:latin typeface="Comic Sans MS"/>
                          <a:cs typeface="Comic Sans MS"/>
                        </a:rPr>
                        <a:t>PRF</a:t>
                      </a:r>
                    </a:p>
                    <a:p>
                      <a:endParaRPr lang="en-US" sz="1400" dirty="0" smtClean="0">
                        <a:latin typeface="Comic Sans MS"/>
                        <a:cs typeface="Comic Sans MS"/>
                      </a:endParaRPr>
                    </a:p>
                    <a:p>
                      <a:endParaRPr lang="en-US" sz="1400" dirty="0">
                        <a:latin typeface="Comic Sans MS"/>
                        <a:cs typeface="Comic Sans M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Comic Sans MS"/>
                          <a:cs typeface="Comic Sans MS"/>
                        </a:rPr>
                        <a:t>Yes</a:t>
                      </a:r>
                    </a:p>
                    <a:p>
                      <a:endParaRPr lang="en-US" sz="1400" dirty="0" smtClean="0">
                        <a:latin typeface="Comic Sans MS"/>
                        <a:cs typeface="Comic Sans MS"/>
                      </a:endParaRPr>
                    </a:p>
                    <a:p>
                      <a:endParaRPr lang="en-US" sz="1400" dirty="0">
                        <a:latin typeface="Comic Sans MS"/>
                        <a:cs typeface="Comic Sans M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</a:tbl>
          </a:graphicData>
        </a:graphic>
      </p:graphicFrame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00424556"/>
              </p:ext>
            </p:extLst>
          </p:nvPr>
        </p:nvGraphicFramePr>
        <p:xfrm>
          <a:off x="2915816" y="1196752"/>
          <a:ext cx="1512168" cy="55473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512168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Comic Sans MS"/>
                          <a:cs typeface="Comic Sans MS"/>
                        </a:rPr>
                        <a:t>ECB</a:t>
                      </a:r>
                      <a:r>
                        <a:rPr lang="en-US" sz="1400" baseline="0" dirty="0" smtClean="0">
                          <a:latin typeface="Comic Sans MS"/>
                          <a:cs typeface="Comic Sans MS"/>
                        </a:rPr>
                        <a:t> Mode</a:t>
                      </a:r>
                      <a:endParaRPr lang="en-US" sz="1400" dirty="0" smtClean="0">
                        <a:latin typeface="Comic Sans MS"/>
                        <a:cs typeface="Comic Sans MS"/>
                      </a:endParaRPr>
                    </a:p>
                    <a:p>
                      <a:r>
                        <a:rPr lang="en-US" sz="1400" dirty="0" smtClean="0">
                          <a:latin typeface="Comic Sans MS"/>
                          <a:cs typeface="Comic Sans MS"/>
                        </a:rPr>
                        <a:t> </a:t>
                      </a:r>
                      <a:endParaRPr lang="en-US" sz="1400" dirty="0">
                        <a:latin typeface="Comic Sans MS"/>
                        <a:cs typeface="Comic Sans M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baseline="0" dirty="0" smtClean="0">
                          <a:latin typeface="Comic Sans MS"/>
                          <a:cs typeface="Comic Sans MS"/>
                        </a:rPr>
                        <a:t> </a:t>
                      </a:r>
                    </a:p>
                    <a:p>
                      <a:r>
                        <a:rPr lang="en-US" sz="1400" baseline="0" dirty="0" smtClean="0">
                          <a:solidFill>
                            <a:srgbClr val="008000"/>
                          </a:solidFill>
                          <a:latin typeface="Comic Sans MS"/>
                          <a:cs typeface="Comic Sans MS"/>
                        </a:rPr>
                        <a:t>No randomness</a:t>
                      </a:r>
                    </a:p>
                    <a:p>
                      <a:endParaRPr lang="en-US" sz="1400" dirty="0" smtClean="0">
                        <a:latin typeface="Comic Sans MS"/>
                        <a:cs typeface="Comic Sans M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1400" baseline="0" dirty="0" smtClean="0">
                        <a:solidFill>
                          <a:srgbClr val="008000"/>
                        </a:solidFill>
                        <a:latin typeface="Comic Sans MS"/>
                        <a:cs typeface="Comic Sans MS"/>
                      </a:endParaRPr>
                    </a:p>
                    <a:p>
                      <a:r>
                        <a:rPr lang="en-US" sz="1400" baseline="0" dirty="0" smtClean="0">
                          <a:solidFill>
                            <a:srgbClr val="008000"/>
                          </a:solidFill>
                          <a:latin typeface="Comic Sans MS"/>
                          <a:cs typeface="Comic Sans MS"/>
                        </a:rPr>
                        <a:t>ln </a:t>
                      </a:r>
                    </a:p>
                    <a:p>
                      <a:endParaRPr lang="en-US" sz="1400" baseline="0" dirty="0" smtClean="0">
                        <a:latin typeface="Comic Sans MS"/>
                        <a:cs typeface="Comic Sans M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1400" dirty="0" smtClean="0">
                        <a:latin typeface="Comic Sans MS"/>
                        <a:cs typeface="Comic Sans MS"/>
                      </a:endParaRPr>
                    </a:p>
                    <a:p>
                      <a:r>
                        <a:rPr lang="en-US" sz="1400" dirty="0" smtClean="0">
                          <a:latin typeface="Comic Sans MS"/>
                          <a:cs typeface="Comic Sans MS"/>
                        </a:rPr>
                        <a:t>Yes</a:t>
                      </a:r>
                    </a:p>
                    <a:p>
                      <a:endParaRPr lang="en-US" sz="1400" dirty="0" smtClean="0">
                        <a:latin typeface="Comic Sans MS"/>
                        <a:cs typeface="Comic Sans MS"/>
                      </a:endParaRPr>
                    </a:p>
                    <a:p>
                      <a:endParaRPr lang="en-US" sz="1400" dirty="0">
                        <a:latin typeface="Comic Sans MS"/>
                        <a:cs typeface="Comic Sans M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1400" dirty="0" smtClean="0">
                        <a:latin typeface="Comic Sans MS"/>
                        <a:cs typeface="Comic Sans MS"/>
                      </a:endParaRPr>
                    </a:p>
                    <a:p>
                      <a:r>
                        <a:rPr lang="en-US" sz="1400" dirty="0" smtClean="0">
                          <a:solidFill>
                            <a:srgbClr val="FF0000"/>
                          </a:solidFill>
                          <a:latin typeface="Comic Sans MS"/>
                          <a:cs typeface="Comic Sans MS"/>
                        </a:rPr>
                        <a:t>---</a:t>
                      </a:r>
                    </a:p>
                    <a:p>
                      <a:endParaRPr lang="en-US" sz="1400" dirty="0" smtClean="0">
                        <a:latin typeface="Comic Sans MS"/>
                        <a:cs typeface="Comic Sans M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1400" dirty="0" smtClean="0">
                        <a:latin typeface="Comic Sans MS"/>
                        <a:cs typeface="Comic Sans MS"/>
                      </a:endParaRPr>
                    </a:p>
                    <a:p>
                      <a:endParaRPr lang="en-US" sz="1400" dirty="0" smtClean="0">
                        <a:latin typeface="Comic Sans MS"/>
                        <a:cs typeface="Comic Sans MS"/>
                      </a:endParaRPr>
                    </a:p>
                    <a:p>
                      <a:r>
                        <a:rPr lang="en-US" sz="1400" dirty="0" smtClean="0">
                          <a:solidFill>
                            <a:srgbClr val="FF0000"/>
                          </a:solidFill>
                          <a:latin typeface="Comic Sans MS"/>
                          <a:cs typeface="Comic Sans MS"/>
                        </a:rPr>
                        <a:t>SPRP</a:t>
                      </a:r>
                    </a:p>
                    <a:p>
                      <a:endParaRPr lang="en-US" sz="1400" dirty="0" smtClean="0">
                        <a:latin typeface="Comic Sans MS"/>
                        <a:cs typeface="Comic Sans MS"/>
                      </a:endParaRPr>
                    </a:p>
                    <a:p>
                      <a:endParaRPr lang="en-US" sz="1400" dirty="0">
                        <a:latin typeface="Comic Sans MS"/>
                        <a:cs typeface="Comic Sans M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solidFill>
                            <a:srgbClr val="FF0000"/>
                          </a:solidFill>
                          <a:latin typeface="Comic Sans MS"/>
                          <a:cs typeface="Comic Sans MS"/>
                        </a:rPr>
                        <a:t>NO</a:t>
                      </a:r>
                    </a:p>
                    <a:p>
                      <a:endParaRPr lang="en-US" sz="1400" dirty="0" smtClean="0">
                        <a:latin typeface="Comic Sans MS"/>
                        <a:cs typeface="Comic Sans MS"/>
                      </a:endParaRPr>
                    </a:p>
                    <a:p>
                      <a:endParaRPr lang="en-US" sz="1400" dirty="0">
                        <a:latin typeface="Comic Sans MS"/>
                        <a:cs typeface="Comic Sans M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</a:tbl>
          </a:graphicData>
        </a:graphic>
      </p:graphicFrame>
      <p:sp>
        <p:nvSpPr>
          <p:cNvPr id="12" name="Rectangle 11"/>
          <p:cNvSpPr/>
          <p:nvPr/>
        </p:nvSpPr>
        <p:spPr>
          <a:xfrm>
            <a:off x="107504" y="548680"/>
            <a:ext cx="403828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latin typeface="Chalkboard"/>
                <a:cs typeface="Comic Sans MS"/>
              </a:rPr>
              <a:t>Assume Message Blocks: l;  |m| = </a:t>
            </a:r>
            <a:r>
              <a:rPr lang="en-US" dirty="0">
                <a:latin typeface="Chalkboard"/>
                <a:cs typeface="Comic Sans MS"/>
              </a:rPr>
              <a:t>l</a:t>
            </a:r>
            <a:r>
              <a:rPr lang="en-US" dirty="0" smtClean="0">
                <a:latin typeface="Chalkboard"/>
                <a:cs typeface="Comic Sans MS"/>
              </a:rPr>
              <a:t>n </a:t>
            </a:r>
            <a:endParaRPr lang="en-US" dirty="0">
              <a:latin typeface="Chalkboard"/>
              <a:cs typeface="Comic Sans MS"/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61669298"/>
              </p:ext>
            </p:extLst>
          </p:nvPr>
        </p:nvGraphicFramePr>
        <p:xfrm>
          <a:off x="4427984" y="1194009"/>
          <a:ext cx="1512168" cy="55473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512168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400" baseline="0" dirty="0" smtClean="0">
                          <a:latin typeface="Comic Sans MS"/>
                          <a:cs typeface="Comic Sans MS"/>
                        </a:rPr>
                        <a:t>CBC Mode</a:t>
                      </a:r>
                      <a:endParaRPr lang="en-US" sz="1400" dirty="0" smtClean="0">
                        <a:latin typeface="Comic Sans MS"/>
                        <a:cs typeface="Comic Sans MS"/>
                      </a:endParaRPr>
                    </a:p>
                    <a:p>
                      <a:r>
                        <a:rPr lang="en-US" sz="1400" dirty="0" smtClean="0">
                          <a:latin typeface="Comic Sans MS"/>
                          <a:cs typeface="Comic Sans MS"/>
                        </a:rPr>
                        <a:t> </a:t>
                      </a:r>
                      <a:endParaRPr lang="en-US" sz="1400" dirty="0">
                        <a:latin typeface="Comic Sans MS"/>
                        <a:cs typeface="Comic Sans M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baseline="0" dirty="0" smtClean="0">
                          <a:latin typeface="Comic Sans MS"/>
                          <a:cs typeface="Comic Sans MS"/>
                        </a:rPr>
                        <a:t> </a:t>
                      </a:r>
                    </a:p>
                    <a:p>
                      <a:r>
                        <a:rPr lang="en-US" sz="1400" baseline="0" dirty="0" smtClean="0">
                          <a:solidFill>
                            <a:srgbClr val="008000"/>
                          </a:solidFill>
                          <a:latin typeface="Comic Sans MS"/>
                          <a:cs typeface="Comic Sans MS"/>
                        </a:rPr>
                        <a:t>n</a:t>
                      </a:r>
                    </a:p>
                    <a:p>
                      <a:endParaRPr lang="en-US" sz="1400" dirty="0" smtClean="0">
                        <a:latin typeface="Comic Sans MS"/>
                        <a:cs typeface="Comic Sans M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1400" baseline="0" dirty="0" smtClean="0">
                        <a:latin typeface="Comic Sans MS"/>
                        <a:cs typeface="Comic Sans MS"/>
                      </a:endParaRPr>
                    </a:p>
                    <a:p>
                      <a:r>
                        <a:rPr lang="en-US" sz="1400" baseline="0" dirty="0" smtClean="0">
                          <a:solidFill>
                            <a:srgbClr val="008000"/>
                          </a:solidFill>
                          <a:latin typeface="Comic Sans MS"/>
                          <a:cs typeface="Comic Sans MS"/>
                        </a:rPr>
                        <a:t>ln + n </a:t>
                      </a:r>
                    </a:p>
                    <a:p>
                      <a:endParaRPr lang="en-US" sz="1400" baseline="0" dirty="0" smtClean="0">
                        <a:latin typeface="Comic Sans MS"/>
                        <a:cs typeface="Comic Sans M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1400" dirty="0" smtClean="0">
                        <a:latin typeface="Comic Sans MS"/>
                        <a:cs typeface="Comic Sans MS"/>
                      </a:endParaRPr>
                    </a:p>
                    <a:p>
                      <a:r>
                        <a:rPr lang="en-US" sz="1400" dirty="0" smtClean="0">
                          <a:solidFill>
                            <a:srgbClr val="FF0000"/>
                          </a:solidFill>
                          <a:latin typeface="Comic Sans MS"/>
                          <a:cs typeface="Comic Sans MS"/>
                        </a:rPr>
                        <a:t>NO</a:t>
                      </a:r>
                    </a:p>
                    <a:p>
                      <a:endParaRPr lang="en-US" sz="1400" dirty="0" smtClean="0">
                        <a:latin typeface="Comic Sans MS"/>
                        <a:cs typeface="Comic Sans MS"/>
                      </a:endParaRPr>
                    </a:p>
                    <a:p>
                      <a:endParaRPr lang="en-US" sz="1400" dirty="0">
                        <a:latin typeface="Comic Sans MS"/>
                        <a:cs typeface="Comic Sans M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1400" dirty="0" smtClean="0">
                        <a:latin typeface="Comic Sans MS"/>
                        <a:cs typeface="Comic Sans MS"/>
                      </a:endParaRPr>
                    </a:p>
                    <a:p>
                      <a:r>
                        <a:rPr lang="en-US" sz="1400" dirty="0" smtClean="0">
                          <a:solidFill>
                            <a:srgbClr val="FF0000"/>
                          </a:solidFill>
                          <a:latin typeface="Comic Sans MS"/>
                          <a:cs typeface="Comic Sans MS"/>
                        </a:rPr>
                        <a:t>---</a:t>
                      </a:r>
                    </a:p>
                    <a:p>
                      <a:endParaRPr lang="en-US" sz="1400" dirty="0" smtClean="0">
                        <a:latin typeface="Comic Sans MS"/>
                        <a:cs typeface="Comic Sans M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1400" dirty="0" smtClean="0">
                        <a:latin typeface="Comic Sans MS"/>
                        <a:cs typeface="Comic Sans MS"/>
                      </a:endParaRPr>
                    </a:p>
                    <a:p>
                      <a:endParaRPr lang="en-US" sz="1400" dirty="0" smtClean="0">
                        <a:latin typeface="Comic Sans MS"/>
                        <a:cs typeface="Comic Sans MS"/>
                      </a:endParaRPr>
                    </a:p>
                    <a:p>
                      <a:r>
                        <a:rPr lang="en-US" sz="1400" dirty="0" smtClean="0">
                          <a:solidFill>
                            <a:srgbClr val="FF0000"/>
                          </a:solidFill>
                          <a:latin typeface="Comic Sans MS"/>
                          <a:cs typeface="Comic Sans MS"/>
                        </a:rPr>
                        <a:t>SPRP</a:t>
                      </a:r>
                    </a:p>
                    <a:p>
                      <a:endParaRPr lang="en-US" sz="1400" dirty="0" smtClean="0">
                        <a:latin typeface="Comic Sans MS"/>
                        <a:cs typeface="Comic Sans MS"/>
                      </a:endParaRPr>
                    </a:p>
                    <a:p>
                      <a:endParaRPr lang="en-US" sz="1400" dirty="0">
                        <a:latin typeface="Comic Sans MS"/>
                        <a:cs typeface="Comic Sans M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solidFill>
                            <a:schemeClr val="tx1"/>
                          </a:solidFill>
                          <a:latin typeface="Comic Sans MS"/>
                          <a:cs typeface="Comic Sans MS"/>
                        </a:rPr>
                        <a:t>YES</a:t>
                      </a:r>
                    </a:p>
                    <a:p>
                      <a:endParaRPr lang="en-US" sz="1400" dirty="0" smtClean="0">
                        <a:latin typeface="Comic Sans MS"/>
                        <a:cs typeface="Comic Sans MS"/>
                      </a:endParaRPr>
                    </a:p>
                    <a:p>
                      <a:endParaRPr lang="en-US" sz="1400" dirty="0">
                        <a:latin typeface="Comic Sans MS"/>
                        <a:cs typeface="Comic Sans M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13366224"/>
              </p:ext>
            </p:extLst>
          </p:nvPr>
        </p:nvGraphicFramePr>
        <p:xfrm>
          <a:off x="5940152" y="1196752"/>
          <a:ext cx="1512168" cy="55473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512168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400" baseline="0" dirty="0" smtClean="0">
                          <a:latin typeface="Comic Sans MS"/>
                          <a:cs typeface="Comic Sans MS"/>
                        </a:rPr>
                        <a:t>OFB Mode</a:t>
                      </a:r>
                      <a:endParaRPr lang="en-US" sz="1400" dirty="0" smtClean="0">
                        <a:latin typeface="Comic Sans MS"/>
                        <a:cs typeface="Comic Sans MS"/>
                      </a:endParaRPr>
                    </a:p>
                    <a:p>
                      <a:r>
                        <a:rPr lang="en-US" sz="1400" dirty="0" smtClean="0">
                          <a:latin typeface="Comic Sans MS"/>
                          <a:cs typeface="Comic Sans MS"/>
                        </a:rPr>
                        <a:t> </a:t>
                      </a:r>
                      <a:endParaRPr lang="en-US" sz="1400" dirty="0">
                        <a:latin typeface="Comic Sans MS"/>
                        <a:cs typeface="Comic Sans M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baseline="0" dirty="0" smtClean="0">
                          <a:latin typeface="Comic Sans MS"/>
                          <a:cs typeface="Comic Sans MS"/>
                        </a:rPr>
                        <a:t> </a:t>
                      </a:r>
                    </a:p>
                    <a:p>
                      <a:r>
                        <a:rPr lang="en-US" sz="1400" baseline="0" dirty="0" smtClean="0">
                          <a:solidFill>
                            <a:srgbClr val="008000"/>
                          </a:solidFill>
                          <a:latin typeface="Comic Sans MS"/>
                          <a:cs typeface="Comic Sans MS"/>
                        </a:rPr>
                        <a:t>n</a:t>
                      </a:r>
                    </a:p>
                    <a:p>
                      <a:endParaRPr lang="en-US" sz="1400" dirty="0" smtClean="0">
                        <a:latin typeface="Comic Sans MS"/>
                        <a:cs typeface="Comic Sans M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1400" baseline="0" dirty="0" smtClean="0">
                        <a:latin typeface="Comic Sans MS"/>
                        <a:cs typeface="Comic Sans MS"/>
                      </a:endParaRPr>
                    </a:p>
                    <a:p>
                      <a:r>
                        <a:rPr lang="en-US" sz="1400" baseline="0" dirty="0" smtClean="0">
                          <a:solidFill>
                            <a:srgbClr val="008000"/>
                          </a:solidFill>
                          <a:latin typeface="Comic Sans MS"/>
                          <a:cs typeface="Comic Sans MS"/>
                        </a:rPr>
                        <a:t>ln + n </a:t>
                      </a:r>
                    </a:p>
                    <a:p>
                      <a:endParaRPr lang="en-US" sz="1400" baseline="0" dirty="0" smtClean="0">
                        <a:latin typeface="Comic Sans MS"/>
                        <a:cs typeface="Comic Sans M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1400" dirty="0" smtClean="0">
                        <a:latin typeface="Comic Sans MS"/>
                        <a:cs typeface="Comic Sans MS"/>
                      </a:endParaRPr>
                    </a:p>
                    <a:p>
                      <a:r>
                        <a:rPr lang="en-US" sz="1400" dirty="0" smtClean="0">
                          <a:solidFill>
                            <a:srgbClr val="FF0000"/>
                          </a:solidFill>
                          <a:latin typeface="Comic Sans MS"/>
                          <a:cs typeface="Comic Sans MS"/>
                        </a:rPr>
                        <a:t>NO (</a:t>
                      </a:r>
                      <a:r>
                        <a:rPr lang="en-US" sz="1400" dirty="0" smtClean="0">
                          <a:solidFill>
                            <a:srgbClr val="008000"/>
                          </a:solidFill>
                          <a:latin typeface="Comic Sans MS"/>
                          <a:cs typeface="Comic Sans MS"/>
                        </a:rPr>
                        <a:t>But pre-computable</a:t>
                      </a:r>
                      <a:r>
                        <a:rPr lang="en-US" sz="1400" dirty="0" smtClean="0">
                          <a:solidFill>
                            <a:srgbClr val="FF0000"/>
                          </a:solidFill>
                          <a:latin typeface="Comic Sans MS"/>
                          <a:cs typeface="Comic Sans MS"/>
                        </a:rPr>
                        <a:t>)</a:t>
                      </a:r>
                    </a:p>
                    <a:p>
                      <a:endParaRPr lang="en-US" sz="1400" dirty="0" smtClean="0">
                        <a:latin typeface="Comic Sans MS"/>
                        <a:cs typeface="Comic Sans M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1400" dirty="0" smtClean="0">
                        <a:latin typeface="Comic Sans MS"/>
                        <a:cs typeface="Comic Sans MS"/>
                      </a:endParaRPr>
                    </a:p>
                    <a:p>
                      <a:r>
                        <a:rPr lang="en-US" sz="1400" dirty="0" smtClean="0">
                          <a:solidFill>
                            <a:srgbClr val="008000"/>
                          </a:solidFill>
                          <a:latin typeface="Comic Sans MS"/>
                          <a:cs typeface="Comic Sans MS"/>
                        </a:rPr>
                        <a:t>YES</a:t>
                      </a:r>
                    </a:p>
                    <a:p>
                      <a:endParaRPr lang="en-US" sz="1400" dirty="0" smtClean="0">
                        <a:latin typeface="Comic Sans MS"/>
                        <a:cs typeface="Comic Sans M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1400" dirty="0" smtClean="0">
                        <a:latin typeface="Comic Sans MS"/>
                        <a:cs typeface="Comic Sans MS"/>
                      </a:endParaRPr>
                    </a:p>
                    <a:p>
                      <a:endParaRPr lang="en-US" sz="1400" dirty="0" smtClean="0">
                        <a:latin typeface="Comic Sans MS"/>
                        <a:cs typeface="Comic Sans MS"/>
                      </a:endParaRPr>
                    </a:p>
                    <a:p>
                      <a:r>
                        <a:rPr lang="en-US" sz="1400" dirty="0" smtClean="0">
                          <a:solidFill>
                            <a:srgbClr val="008000"/>
                          </a:solidFill>
                          <a:latin typeface="Comic Sans MS"/>
                          <a:cs typeface="Comic Sans MS"/>
                        </a:rPr>
                        <a:t>PRF</a:t>
                      </a:r>
                    </a:p>
                    <a:p>
                      <a:endParaRPr lang="en-US" sz="1400" dirty="0" smtClean="0">
                        <a:latin typeface="Comic Sans MS"/>
                        <a:cs typeface="Comic Sans MS"/>
                      </a:endParaRPr>
                    </a:p>
                    <a:p>
                      <a:endParaRPr lang="en-US" sz="1400" dirty="0">
                        <a:latin typeface="Comic Sans MS"/>
                        <a:cs typeface="Comic Sans M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solidFill>
                            <a:schemeClr val="tx1"/>
                          </a:solidFill>
                          <a:latin typeface="Comic Sans MS"/>
                          <a:cs typeface="Comic Sans MS"/>
                        </a:rPr>
                        <a:t>YES</a:t>
                      </a:r>
                    </a:p>
                    <a:p>
                      <a:endParaRPr lang="en-US" sz="1400" dirty="0" smtClean="0">
                        <a:latin typeface="Comic Sans MS"/>
                        <a:cs typeface="Comic Sans MS"/>
                      </a:endParaRPr>
                    </a:p>
                    <a:p>
                      <a:endParaRPr lang="en-US" sz="1400" dirty="0">
                        <a:latin typeface="Comic Sans MS"/>
                        <a:cs typeface="Comic Sans M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</a:tbl>
          </a:graphicData>
        </a:graphic>
      </p:graphicFrame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37250016"/>
              </p:ext>
            </p:extLst>
          </p:nvPr>
        </p:nvGraphicFramePr>
        <p:xfrm>
          <a:off x="7452320" y="1196752"/>
          <a:ext cx="1512168" cy="55473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512168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400" baseline="0" dirty="0" smtClean="0">
                          <a:latin typeface="Comic Sans MS"/>
                          <a:cs typeface="Comic Sans MS"/>
                        </a:rPr>
                        <a:t>CTR Mode</a:t>
                      </a:r>
                      <a:endParaRPr lang="en-US" sz="1400" dirty="0" smtClean="0">
                        <a:latin typeface="Comic Sans MS"/>
                        <a:cs typeface="Comic Sans MS"/>
                      </a:endParaRPr>
                    </a:p>
                    <a:p>
                      <a:r>
                        <a:rPr lang="en-US" sz="1400" dirty="0" smtClean="0">
                          <a:latin typeface="Comic Sans MS"/>
                          <a:cs typeface="Comic Sans MS"/>
                        </a:rPr>
                        <a:t> </a:t>
                      </a:r>
                      <a:endParaRPr lang="en-US" sz="1400" dirty="0">
                        <a:latin typeface="Comic Sans MS"/>
                        <a:cs typeface="Comic Sans M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baseline="0" dirty="0" smtClean="0">
                          <a:latin typeface="Comic Sans MS"/>
                          <a:cs typeface="Comic Sans MS"/>
                        </a:rPr>
                        <a:t> </a:t>
                      </a:r>
                    </a:p>
                    <a:p>
                      <a:r>
                        <a:rPr lang="en-US" sz="1400" baseline="0" dirty="0" smtClean="0">
                          <a:solidFill>
                            <a:srgbClr val="008000"/>
                          </a:solidFill>
                          <a:latin typeface="Comic Sans MS"/>
                          <a:cs typeface="Comic Sans MS"/>
                        </a:rPr>
                        <a:t>n</a:t>
                      </a:r>
                    </a:p>
                    <a:p>
                      <a:endParaRPr lang="en-US" sz="1400" dirty="0" smtClean="0">
                        <a:latin typeface="Comic Sans MS"/>
                        <a:cs typeface="Comic Sans M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1400" baseline="0" dirty="0" smtClean="0">
                        <a:latin typeface="Comic Sans MS"/>
                        <a:cs typeface="Comic Sans MS"/>
                      </a:endParaRPr>
                    </a:p>
                    <a:p>
                      <a:r>
                        <a:rPr lang="en-US" sz="1400" baseline="0" dirty="0" smtClean="0">
                          <a:solidFill>
                            <a:srgbClr val="008000"/>
                          </a:solidFill>
                          <a:latin typeface="Comic Sans MS"/>
                          <a:cs typeface="Comic Sans MS"/>
                        </a:rPr>
                        <a:t>ln + n </a:t>
                      </a:r>
                    </a:p>
                    <a:p>
                      <a:endParaRPr lang="en-US" sz="1400" baseline="0" dirty="0" smtClean="0">
                        <a:latin typeface="Comic Sans MS"/>
                        <a:cs typeface="Comic Sans M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1400" dirty="0" smtClean="0">
                        <a:latin typeface="Comic Sans MS"/>
                        <a:cs typeface="Comic Sans MS"/>
                      </a:endParaRPr>
                    </a:p>
                    <a:p>
                      <a:r>
                        <a:rPr lang="en-US" sz="1400" dirty="0" smtClean="0">
                          <a:solidFill>
                            <a:srgbClr val="008000"/>
                          </a:solidFill>
                          <a:latin typeface="Comic Sans MS"/>
                          <a:cs typeface="Comic Sans MS"/>
                        </a:rPr>
                        <a:t>YES</a:t>
                      </a:r>
                    </a:p>
                    <a:p>
                      <a:endParaRPr lang="en-US" sz="1400" dirty="0" smtClean="0">
                        <a:solidFill>
                          <a:srgbClr val="008000"/>
                        </a:solidFill>
                        <a:latin typeface="Comic Sans MS"/>
                        <a:cs typeface="Comic Sans MS"/>
                      </a:endParaRPr>
                    </a:p>
                    <a:p>
                      <a:endParaRPr lang="en-US" sz="1400" dirty="0" smtClean="0">
                        <a:latin typeface="Comic Sans MS"/>
                        <a:cs typeface="Comic Sans M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1400" dirty="0" smtClean="0">
                        <a:latin typeface="Comic Sans MS"/>
                        <a:cs typeface="Comic Sans MS"/>
                      </a:endParaRPr>
                    </a:p>
                    <a:p>
                      <a:r>
                        <a:rPr lang="en-US" sz="1400" dirty="0" smtClean="0">
                          <a:solidFill>
                            <a:srgbClr val="008000"/>
                          </a:solidFill>
                          <a:latin typeface="Comic Sans MS"/>
                          <a:cs typeface="Comic Sans MS"/>
                        </a:rPr>
                        <a:t>YES</a:t>
                      </a:r>
                    </a:p>
                    <a:p>
                      <a:endParaRPr lang="en-US" sz="1400" dirty="0" smtClean="0">
                        <a:latin typeface="Comic Sans MS"/>
                        <a:cs typeface="Comic Sans M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1400" dirty="0" smtClean="0">
                        <a:latin typeface="Comic Sans MS"/>
                        <a:cs typeface="Comic Sans MS"/>
                      </a:endParaRPr>
                    </a:p>
                    <a:p>
                      <a:endParaRPr lang="en-US" sz="1400" dirty="0" smtClean="0">
                        <a:latin typeface="Comic Sans MS"/>
                        <a:cs typeface="Comic Sans MS"/>
                      </a:endParaRPr>
                    </a:p>
                    <a:p>
                      <a:r>
                        <a:rPr lang="en-US" sz="1400" dirty="0" smtClean="0">
                          <a:solidFill>
                            <a:srgbClr val="008000"/>
                          </a:solidFill>
                          <a:latin typeface="Comic Sans MS"/>
                          <a:cs typeface="Comic Sans MS"/>
                        </a:rPr>
                        <a:t>PRF</a:t>
                      </a:r>
                    </a:p>
                    <a:p>
                      <a:endParaRPr lang="en-US" sz="1400" dirty="0" smtClean="0">
                        <a:latin typeface="Comic Sans MS"/>
                        <a:cs typeface="Comic Sans MS"/>
                      </a:endParaRPr>
                    </a:p>
                    <a:p>
                      <a:endParaRPr lang="en-US" sz="1400" dirty="0">
                        <a:latin typeface="Comic Sans MS"/>
                        <a:cs typeface="Comic Sans M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solidFill>
                            <a:schemeClr val="tx1"/>
                          </a:solidFill>
                          <a:latin typeface="Comic Sans MS"/>
                          <a:cs typeface="Comic Sans MS"/>
                        </a:rPr>
                        <a:t>YES</a:t>
                      </a:r>
                    </a:p>
                    <a:p>
                      <a:endParaRPr lang="en-US" sz="1400" dirty="0" smtClean="0">
                        <a:latin typeface="Comic Sans MS"/>
                        <a:cs typeface="Comic Sans MS"/>
                      </a:endParaRPr>
                    </a:p>
                    <a:p>
                      <a:endParaRPr lang="en-US" sz="1400" dirty="0">
                        <a:latin typeface="Comic Sans MS"/>
                        <a:cs typeface="Comic Sans M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445892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Rectangle 2"/>
          <p:cNvSpPr txBox="1">
            <a:spLocks noChangeArrowheads="1"/>
          </p:cNvSpPr>
          <p:nvPr/>
        </p:nvSpPr>
        <p:spPr>
          <a:xfrm>
            <a:off x="-252536" y="44624"/>
            <a:ext cx="9865096" cy="1224136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r>
              <a:rPr lang="en-US" sz="3300" kern="0" dirty="0" smtClean="0">
                <a:solidFill>
                  <a:srgbClr val="009900"/>
                </a:solidFill>
                <a:latin typeface="Chalkboard"/>
                <a:ea typeface="+mj-ea"/>
                <a:cs typeface="+mj-cs"/>
              </a:rPr>
              <a:t>Some Practical Issues</a:t>
            </a:r>
            <a:endParaRPr lang="en-US" sz="3300" kern="0" dirty="0">
              <a:solidFill>
                <a:srgbClr val="009900"/>
              </a:solidFill>
              <a:latin typeface="Chalkboard"/>
              <a:ea typeface="+mj-ea"/>
              <a:cs typeface="+mj-cs"/>
            </a:endParaRPr>
          </a:p>
        </p:txBody>
      </p:sp>
      <p:sp>
        <p:nvSpPr>
          <p:cNvPr id="111" name="Text Box 7"/>
          <p:cNvSpPr txBox="1">
            <a:spLocks noChangeArrowheads="1"/>
          </p:cNvSpPr>
          <p:nvPr/>
        </p:nvSpPr>
        <p:spPr bwMode="auto">
          <a:xfrm>
            <a:off x="179512" y="1258308"/>
            <a:ext cx="8784976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buFont typeface="Wingdings" pitchFamily="2" charset="2"/>
              <a:buChar char="q"/>
            </a:pPr>
            <a:r>
              <a:rPr lang="en-US" sz="1600" dirty="0" smtClean="0">
                <a:latin typeface="Chalkboard"/>
                <a:sym typeface="Symbol"/>
              </a:rPr>
              <a:t> Block length in practice</a:t>
            </a:r>
            <a:endParaRPr lang="en-US" sz="1600" baseline="-25000" dirty="0" smtClean="0">
              <a:solidFill>
                <a:srgbClr val="0000FF"/>
              </a:solidFill>
              <a:latin typeface="Chalkboard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9552" y="1753072"/>
            <a:ext cx="828092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buFont typeface="Wingdings" pitchFamily="2" charset="2"/>
              <a:buChar char="Ø"/>
            </a:pPr>
            <a:r>
              <a:rPr lang="en-US" sz="1600" dirty="0" smtClean="0">
                <a:latin typeface="Chalkboard"/>
                <a:sym typeface="Symbol"/>
              </a:rPr>
              <a:t> CBC, OFB, CTR mode uses a </a:t>
            </a:r>
            <a:r>
              <a:rPr lang="en-US" sz="1600" dirty="0" smtClean="0">
                <a:solidFill>
                  <a:srgbClr val="0000FF"/>
                </a:solidFill>
                <a:latin typeface="Chalkboard"/>
                <a:sym typeface="Symbol"/>
              </a:rPr>
              <a:t>random IV as the starting point</a:t>
            </a:r>
            <a:endParaRPr lang="en-US" sz="1600" baseline="-25000" dirty="0" smtClean="0">
              <a:solidFill>
                <a:srgbClr val="0000FF"/>
              </a:solidFill>
              <a:latin typeface="Chalkboard"/>
            </a:endParaRP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539552" y="2257128"/>
            <a:ext cx="828092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buFont typeface="Wingdings" pitchFamily="2" charset="2"/>
              <a:buChar char="Ø"/>
            </a:pPr>
            <a:r>
              <a:rPr lang="en-US" sz="1600" dirty="0" smtClean="0">
                <a:latin typeface="Chalkboard"/>
                <a:sym typeface="Symbol"/>
              </a:rPr>
              <a:t> For </a:t>
            </a:r>
            <a:r>
              <a:rPr lang="en-US" sz="1600" dirty="0" smtClean="0">
                <a:solidFill>
                  <a:srgbClr val="FF0000"/>
                </a:solidFill>
                <a:latin typeface="Chalkboard"/>
                <a:sym typeface="Symbol"/>
              </a:rPr>
              <a:t>randomizing</a:t>
            </a:r>
            <a:r>
              <a:rPr lang="en-US" sz="1600" dirty="0" smtClean="0">
                <a:latin typeface="Chalkboard"/>
                <a:sym typeface="Symbol"/>
              </a:rPr>
              <a:t> the encryption process</a:t>
            </a:r>
            <a:endParaRPr lang="en-US" sz="1600" baseline="-25000" dirty="0" smtClean="0">
              <a:solidFill>
                <a:srgbClr val="0000FF"/>
              </a:solidFill>
              <a:latin typeface="Chalkboard"/>
            </a:endParaRPr>
          </a:p>
        </p:txBody>
      </p:sp>
      <p:sp>
        <p:nvSpPr>
          <p:cNvPr id="13" name="Text Box 7"/>
          <p:cNvSpPr txBox="1">
            <a:spLocks noChangeArrowheads="1"/>
          </p:cNvSpPr>
          <p:nvPr/>
        </p:nvSpPr>
        <p:spPr bwMode="auto">
          <a:xfrm>
            <a:off x="899592" y="2647946"/>
            <a:ext cx="7992888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buFont typeface="Wingdings" pitchFamily="2" charset="2"/>
              <a:buChar char="v"/>
            </a:pPr>
            <a:r>
              <a:rPr lang="en-US" sz="1600" dirty="0" smtClean="0">
                <a:latin typeface="Chalkboard"/>
                <a:sym typeface="Symbol"/>
              </a:rPr>
              <a:t> Ensures that </a:t>
            </a:r>
            <a:r>
              <a:rPr lang="en-US" sz="1600" dirty="0" smtClean="0">
                <a:solidFill>
                  <a:srgbClr val="FF0000"/>
                </a:solidFill>
                <a:latin typeface="Chalkboard"/>
                <a:sym typeface="Symbol"/>
              </a:rPr>
              <a:t>each invocation of F </a:t>
            </a:r>
            <a:r>
              <a:rPr lang="en-US" sz="1600" dirty="0" smtClean="0">
                <a:latin typeface="Chalkboard"/>
                <a:sym typeface="Symbol"/>
              </a:rPr>
              <a:t>is on a </a:t>
            </a:r>
            <a:r>
              <a:rPr lang="en-US" sz="1600" dirty="0" smtClean="0">
                <a:solidFill>
                  <a:srgbClr val="FF0000"/>
                </a:solidFill>
                <a:latin typeface="Chalkboard"/>
                <a:sym typeface="Symbol"/>
              </a:rPr>
              <a:t>“fresh” input </a:t>
            </a:r>
            <a:r>
              <a:rPr lang="en-US" sz="1600" dirty="0" smtClean="0">
                <a:latin typeface="Chalkboard"/>
                <a:sym typeface="Symbol"/>
              </a:rPr>
              <a:t>(</a:t>
            </a:r>
            <a:r>
              <a:rPr lang="en-US" sz="1600" dirty="0" err="1" smtClean="0">
                <a:latin typeface="Chalkboard"/>
                <a:sym typeface="Symbol"/>
              </a:rPr>
              <a:t>w.h.p</a:t>
            </a:r>
            <a:r>
              <a:rPr lang="en-US" sz="1600" dirty="0" smtClean="0">
                <a:latin typeface="Chalkboard"/>
                <a:sym typeface="Symbol"/>
              </a:rPr>
              <a:t>)</a:t>
            </a:r>
            <a:endParaRPr lang="en-US" sz="1600" baseline="-25000" dirty="0" smtClean="0">
              <a:solidFill>
                <a:srgbClr val="0000FF"/>
              </a:solidFill>
              <a:latin typeface="Chalkboard"/>
            </a:endParaRPr>
          </a:p>
        </p:txBody>
      </p:sp>
      <p:sp>
        <p:nvSpPr>
          <p:cNvPr id="14" name="Text Box 7"/>
          <p:cNvSpPr txBox="1">
            <a:spLocks noChangeArrowheads="1"/>
          </p:cNvSpPr>
          <p:nvPr/>
        </p:nvSpPr>
        <p:spPr bwMode="auto">
          <a:xfrm>
            <a:off x="899592" y="3079994"/>
            <a:ext cx="7992888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buFont typeface="Wingdings" pitchFamily="2" charset="2"/>
              <a:buChar char="v"/>
            </a:pPr>
            <a:r>
              <a:rPr lang="en-US" sz="1600" dirty="0" smtClean="0">
                <a:latin typeface="Chalkboard"/>
                <a:sym typeface="Symbol"/>
              </a:rPr>
              <a:t> If two invocations of F are on the </a:t>
            </a:r>
            <a:r>
              <a:rPr lang="en-US" sz="1600" dirty="0" smtClean="0">
                <a:solidFill>
                  <a:srgbClr val="0000FF"/>
                </a:solidFill>
                <a:latin typeface="Chalkboard"/>
                <a:sym typeface="Symbol"/>
              </a:rPr>
              <a:t>same input </a:t>
            </a:r>
            <a:r>
              <a:rPr lang="en-US" sz="1600" dirty="0" smtClean="0">
                <a:latin typeface="Chalkboard"/>
                <a:sym typeface="Symbol"/>
              </a:rPr>
              <a:t>--- security issues</a:t>
            </a:r>
            <a:endParaRPr lang="en-US" sz="1600" baseline="-25000" dirty="0" smtClean="0">
              <a:solidFill>
                <a:srgbClr val="0000FF"/>
              </a:solidFill>
              <a:latin typeface="Chalkboard"/>
            </a:endParaRPr>
          </a:p>
        </p:txBody>
      </p:sp>
      <p:sp>
        <p:nvSpPr>
          <p:cNvPr id="15" name="Text Box 7"/>
          <p:cNvSpPr txBox="1">
            <a:spLocks noChangeArrowheads="1"/>
          </p:cNvSpPr>
          <p:nvPr/>
        </p:nvSpPr>
        <p:spPr bwMode="auto">
          <a:xfrm>
            <a:off x="611560" y="3490556"/>
            <a:ext cx="828092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buFont typeface="Wingdings" pitchFamily="2" charset="2"/>
              <a:buChar char="Ø"/>
            </a:pPr>
            <a:r>
              <a:rPr lang="en-US" sz="1600" dirty="0" smtClean="0">
                <a:latin typeface="Chalkboard"/>
                <a:sym typeface="Symbol"/>
              </a:rPr>
              <a:t> Ideal size of IV ? --- depends on </a:t>
            </a:r>
            <a:r>
              <a:rPr lang="en-US" sz="1600" dirty="0" smtClean="0">
                <a:solidFill>
                  <a:srgbClr val="0000FF"/>
                </a:solidFill>
                <a:latin typeface="Chalkboard"/>
                <a:sym typeface="Symbol"/>
              </a:rPr>
              <a:t>block length </a:t>
            </a:r>
            <a:r>
              <a:rPr lang="en-US" sz="1600" dirty="0" smtClean="0">
                <a:latin typeface="Chalkboard"/>
                <a:sym typeface="Symbol"/>
              </a:rPr>
              <a:t>supported by F</a:t>
            </a:r>
            <a:endParaRPr lang="en-US" sz="1600" baseline="-25000" dirty="0" smtClean="0">
              <a:solidFill>
                <a:srgbClr val="0000FF"/>
              </a:solidFill>
              <a:latin typeface="Chalkboard"/>
            </a:endParaRPr>
          </a:p>
        </p:txBody>
      </p:sp>
      <p:sp>
        <p:nvSpPr>
          <p:cNvPr id="16" name="Text Box 7"/>
          <p:cNvSpPr txBox="1">
            <a:spLocks noChangeArrowheads="1"/>
          </p:cNvSpPr>
          <p:nvPr/>
        </p:nvSpPr>
        <p:spPr bwMode="auto">
          <a:xfrm>
            <a:off x="179512" y="3882534"/>
            <a:ext cx="828092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buFont typeface="Wingdings" pitchFamily="2" charset="2"/>
              <a:buChar char="q"/>
            </a:pPr>
            <a:r>
              <a:rPr lang="en-US" sz="1600" dirty="0" smtClean="0">
                <a:latin typeface="Chalkboard"/>
                <a:sym typeface="Symbol"/>
              </a:rPr>
              <a:t>  Say the block length supported by F is </a:t>
            </a:r>
            <a:r>
              <a:rPr lang="en-US" sz="2000" dirty="0" smtClean="0">
                <a:latin typeface="Chalkboard"/>
                <a:sym typeface="Symbol"/>
              </a:rPr>
              <a:t>l</a:t>
            </a:r>
            <a:endParaRPr lang="en-US" sz="2000" baseline="-25000" dirty="0" smtClean="0">
              <a:solidFill>
                <a:srgbClr val="0000FF"/>
              </a:solidFill>
              <a:latin typeface="Chalkboard"/>
            </a:endParaRPr>
          </a:p>
        </p:txBody>
      </p:sp>
      <p:sp>
        <p:nvSpPr>
          <p:cNvPr id="17" name="Text Box 7"/>
          <p:cNvSpPr txBox="1">
            <a:spLocks noChangeArrowheads="1"/>
          </p:cNvSpPr>
          <p:nvPr/>
        </p:nvSpPr>
        <p:spPr bwMode="auto">
          <a:xfrm>
            <a:off x="611560" y="4336068"/>
            <a:ext cx="828092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buFont typeface="Wingdings" pitchFamily="2" charset="2"/>
              <a:buChar char="Ø"/>
            </a:pPr>
            <a:r>
              <a:rPr lang="en-US" sz="1600" dirty="0" smtClean="0">
                <a:latin typeface="Chalkboard"/>
                <a:sym typeface="Symbol"/>
              </a:rPr>
              <a:t> In CTR mode, IV will be a uniform string of </a:t>
            </a:r>
            <a:r>
              <a:rPr lang="en-US" sz="2000" dirty="0" smtClean="0">
                <a:latin typeface="Chalkboard"/>
                <a:sym typeface="Symbol"/>
              </a:rPr>
              <a:t>l</a:t>
            </a:r>
            <a:r>
              <a:rPr lang="en-US" sz="1600" dirty="0" smtClean="0">
                <a:latin typeface="Chalkboard"/>
                <a:sym typeface="Symbol"/>
              </a:rPr>
              <a:t> bits</a:t>
            </a:r>
            <a:endParaRPr lang="en-US" sz="1600" baseline="-25000" dirty="0" smtClean="0">
              <a:solidFill>
                <a:srgbClr val="0000FF"/>
              </a:solidFill>
              <a:latin typeface="Chalkboard"/>
            </a:endParaRPr>
          </a:p>
        </p:txBody>
      </p:sp>
      <p:sp>
        <p:nvSpPr>
          <p:cNvPr id="18" name="Text Box 7"/>
          <p:cNvSpPr txBox="1">
            <a:spLocks noChangeArrowheads="1"/>
          </p:cNvSpPr>
          <p:nvPr/>
        </p:nvSpPr>
        <p:spPr bwMode="auto">
          <a:xfrm>
            <a:off x="611560" y="4818638"/>
            <a:ext cx="828092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buFont typeface="Wingdings" pitchFamily="2" charset="2"/>
              <a:buChar char="Ø"/>
            </a:pPr>
            <a:r>
              <a:rPr lang="en-US" sz="1600" dirty="0" smtClean="0">
                <a:latin typeface="Chalkboard"/>
                <a:sym typeface="Symbol"/>
              </a:rPr>
              <a:t> After </a:t>
            </a:r>
            <a:r>
              <a:rPr lang="en-US" sz="1600" dirty="0" smtClean="0">
                <a:solidFill>
                  <a:srgbClr val="0000FF"/>
                </a:solidFill>
                <a:latin typeface="Chalkboard"/>
                <a:sym typeface="Symbol"/>
              </a:rPr>
              <a:t>2</a:t>
            </a:r>
            <a:r>
              <a:rPr lang="en-US" sz="2400" baseline="30000" dirty="0" smtClean="0">
                <a:solidFill>
                  <a:srgbClr val="0000FF"/>
                </a:solidFill>
                <a:latin typeface="Chalkboard"/>
                <a:sym typeface="Symbol"/>
              </a:rPr>
              <a:t>l/2</a:t>
            </a:r>
            <a:r>
              <a:rPr lang="en-US" sz="1600" dirty="0" smtClean="0">
                <a:solidFill>
                  <a:srgbClr val="0000FF"/>
                </a:solidFill>
                <a:latin typeface="Chalkboard"/>
                <a:sym typeface="Symbol"/>
              </a:rPr>
              <a:t> encryptions</a:t>
            </a:r>
            <a:r>
              <a:rPr lang="en-US" sz="1600" dirty="0" smtClean="0">
                <a:latin typeface="Chalkboard"/>
                <a:sym typeface="Symbol"/>
              </a:rPr>
              <a:t>, IV will repeat with a </a:t>
            </a:r>
            <a:r>
              <a:rPr lang="en-US" sz="1600" dirty="0" smtClean="0">
                <a:solidFill>
                  <a:srgbClr val="FF0000"/>
                </a:solidFill>
                <a:latin typeface="Chalkboard"/>
                <a:sym typeface="Symbol"/>
              </a:rPr>
              <a:t>constant probability</a:t>
            </a:r>
            <a:endParaRPr lang="en-US" sz="1600" baseline="-25000" dirty="0" smtClean="0">
              <a:solidFill>
                <a:srgbClr val="FF0000"/>
              </a:solidFill>
              <a:latin typeface="Chalkboard"/>
            </a:endParaRPr>
          </a:p>
        </p:txBody>
      </p:sp>
      <p:sp>
        <p:nvSpPr>
          <p:cNvPr id="19" name="Text Box 7"/>
          <p:cNvSpPr txBox="1">
            <a:spLocks noChangeArrowheads="1"/>
          </p:cNvSpPr>
          <p:nvPr/>
        </p:nvSpPr>
        <p:spPr bwMode="auto">
          <a:xfrm>
            <a:off x="611560" y="5250686"/>
            <a:ext cx="828092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buFont typeface="Wingdings" pitchFamily="2" charset="2"/>
              <a:buChar char="Ø"/>
            </a:pPr>
            <a:r>
              <a:rPr lang="en-US" sz="1600" dirty="0" smtClean="0">
                <a:latin typeface="Chalkboard"/>
                <a:sym typeface="Symbol"/>
              </a:rPr>
              <a:t> If </a:t>
            </a:r>
            <a:r>
              <a:rPr lang="en-US" sz="2000" dirty="0" smtClean="0">
                <a:solidFill>
                  <a:srgbClr val="FF0000"/>
                </a:solidFill>
                <a:latin typeface="Chalkboard"/>
                <a:sym typeface="Symbol"/>
              </a:rPr>
              <a:t>l</a:t>
            </a:r>
            <a:r>
              <a:rPr lang="en-US" sz="1600" dirty="0" smtClean="0">
                <a:solidFill>
                  <a:srgbClr val="FF0000"/>
                </a:solidFill>
                <a:latin typeface="Chalkboard"/>
                <a:sym typeface="Symbol"/>
              </a:rPr>
              <a:t> is too short</a:t>
            </a:r>
            <a:r>
              <a:rPr lang="en-US" sz="1600" dirty="0" smtClean="0">
                <a:latin typeface="Chalkboard"/>
                <a:sym typeface="Symbol"/>
              </a:rPr>
              <a:t>, then impractical security (even if F is a SPRP)</a:t>
            </a:r>
            <a:endParaRPr lang="en-US" sz="1600" baseline="-25000" dirty="0" smtClean="0">
              <a:solidFill>
                <a:srgbClr val="0000FF"/>
              </a:solidFill>
              <a:latin typeface="Chalkboard"/>
            </a:endParaRPr>
          </a:p>
        </p:txBody>
      </p:sp>
      <p:sp>
        <p:nvSpPr>
          <p:cNvPr id="20" name="Text Box 7"/>
          <p:cNvSpPr txBox="1">
            <a:spLocks noChangeArrowheads="1"/>
          </p:cNvSpPr>
          <p:nvPr/>
        </p:nvSpPr>
        <p:spPr bwMode="auto">
          <a:xfrm>
            <a:off x="611560" y="5682734"/>
            <a:ext cx="828092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buFont typeface="Wingdings" pitchFamily="2" charset="2"/>
              <a:buChar char="Ø"/>
            </a:pPr>
            <a:r>
              <a:rPr lang="en-US" sz="1600" dirty="0" smtClean="0">
                <a:latin typeface="Chalkboard"/>
                <a:sym typeface="Symbol"/>
              </a:rPr>
              <a:t>  DES with </a:t>
            </a:r>
            <a:r>
              <a:rPr lang="en-US" sz="2000" dirty="0" smtClean="0">
                <a:latin typeface="Chalkboard"/>
                <a:sym typeface="Symbol"/>
              </a:rPr>
              <a:t>l</a:t>
            </a:r>
            <a:r>
              <a:rPr lang="en-US" sz="1600" dirty="0" smtClean="0">
                <a:latin typeface="Chalkboard"/>
                <a:sym typeface="Symbol"/>
              </a:rPr>
              <a:t> = 64 --- IV repetition after 2</a:t>
            </a:r>
            <a:r>
              <a:rPr lang="en-US" sz="1600" baseline="30000" dirty="0" smtClean="0">
                <a:latin typeface="Chalkboard"/>
                <a:sym typeface="Symbol"/>
              </a:rPr>
              <a:t>32</a:t>
            </a:r>
            <a:r>
              <a:rPr lang="en-US" sz="1600" dirty="0" smtClean="0">
                <a:latin typeface="Chalkboard"/>
                <a:sym typeface="Symbol"/>
              </a:rPr>
              <a:t>  4, 300, 000, 000 encryptions</a:t>
            </a:r>
            <a:endParaRPr lang="en-US" sz="1600" baseline="-25000" dirty="0" smtClean="0">
              <a:solidFill>
                <a:srgbClr val="0000FF"/>
              </a:solidFill>
              <a:latin typeface="Chalkboard"/>
            </a:endParaRPr>
          </a:p>
        </p:txBody>
      </p:sp>
      <p:sp>
        <p:nvSpPr>
          <p:cNvPr id="21" name="Text Box 7"/>
          <p:cNvSpPr txBox="1">
            <a:spLocks noChangeArrowheads="1"/>
          </p:cNvSpPr>
          <p:nvPr/>
        </p:nvSpPr>
        <p:spPr bwMode="auto">
          <a:xfrm>
            <a:off x="899592" y="6114782"/>
            <a:ext cx="792088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buFont typeface="Wingdings" pitchFamily="2" charset="2"/>
              <a:buChar char="v"/>
            </a:pPr>
            <a:r>
              <a:rPr lang="en-US" sz="1600" dirty="0" smtClean="0">
                <a:latin typeface="Chalkboard"/>
                <a:sym typeface="Symbol"/>
              </a:rPr>
              <a:t> Approximately 32 GB of plaintexts --- may not be too large for all applications</a:t>
            </a:r>
            <a:endParaRPr lang="en-US" sz="1600" baseline="-25000" dirty="0" smtClean="0">
              <a:solidFill>
                <a:srgbClr val="0000FF"/>
              </a:solidFill>
              <a:latin typeface="Chalkboard"/>
            </a:endParaRPr>
          </a:p>
        </p:txBody>
      </p:sp>
      <p:grpSp>
        <p:nvGrpSpPr>
          <p:cNvPr id="24" name="Group 23"/>
          <p:cNvGrpSpPr/>
          <p:nvPr/>
        </p:nvGrpSpPr>
        <p:grpSpPr>
          <a:xfrm>
            <a:off x="6444208" y="3490556"/>
            <a:ext cx="2232248" cy="1224136"/>
            <a:chOff x="7380312" y="2636912"/>
            <a:chExt cx="2232248" cy="1224136"/>
          </a:xfrm>
        </p:grpSpPr>
        <p:sp>
          <p:nvSpPr>
            <p:cNvPr id="23" name="Cloud Callout 22"/>
            <p:cNvSpPr/>
            <p:nvPr/>
          </p:nvSpPr>
          <p:spPr>
            <a:xfrm>
              <a:off x="7380312" y="2636912"/>
              <a:ext cx="1922512" cy="1224136"/>
            </a:xfrm>
            <a:prstGeom prst="cloudCallou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>
                <a:latin typeface="Chalkboard"/>
              </a:endParaRPr>
            </a:p>
          </p:txBody>
        </p:sp>
        <p:sp>
          <p:nvSpPr>
            <p:cNvPr id="22" name="Text Box 7"/>
            <p:cNvSpPr txBox="1">
              <a:spLocks noChangeArrowheads="1"/>
            </p:cNvSpPr>
            <p:nvPr/>
          </p:nvSpPr>
          <p:spPr bwMode="auto">
            <a:xfrm>
              <a:off x="7524328" y="3068960"/>
              <a:ext cx="2088232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600" dirty="0" smtClean="0">
                  <a:latin typeface="Chalkboard"/>
                  <a:sym typeface="Symbol"/>
                </a:rPr>
                <a:t>Birthday paradox</a:t>
              </a:r>
              <a:endParaRPr lang="en-US" sz="2000" baseline="-25000" dirty="0" smtClean="0">
                <a:solidFill>
                  <a:srgbClr val="0000FF"/>
                </a:solidFill>
                <a:latin typeface="Chalkboard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5545544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21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Rectangle 2"/>
          <p:cNvSpPr txBox="1">
            <a:spLocks noChangeArrowheads="1"/>
          </p:cNvSpPr>
          <p:nvPr/>
        </p:nvSpPr>
        <p:spPr>
          <a:xfrm>
            <a:off x="-252536" y="44624"/>
            <a:ext cx="9865096" cy="1224136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r>
              <a:rPr lang="en-US" sz="3300" kern="0" dirty="0" smtClean="0">
                <a:solidFill>
                  <a:srgbClr val="009900"/>
                </a:solidFill>
                <a:latin typeface="Chalkboard"/>
                <a:ea typeface="+mj-ea"/>
                <a:cs typeface="+mj-cs"/>
              </a:rPr>
              <a:t>Some Practical Issues</a:t>
            </a:r>
            <a:endParaRPr lang="en-US" sz="3300" kern="0" dirty="0">
              <a:solidFill>
                <a:srgbClr val="009900"/>
              </a:solidFill>
              <a:latin typeface="Chalkboard"/>
              <a:ea typeface="+mj-ea"/>
              <a:cs typeface="+mj-cs"/>
            </a:endParaRPr>
          </a:p>
        </p:txBody>
      </p:sp>
      <p:sp>
        <p:nvSpPr>
          <p:cNvPr id="111" name="Text Box 7"/>
          <p:cNvSpPr txBox="1">
            <a:spLocks noChangeArrowheads="1"/>
          </p:cNvSpPr>
          <p:nvPr/>
        </p:nvSpPr>
        <p:spPr bwMode="auto">
          <a:xfrm>
            <a:off x="179512" y="1258308"/>
            <a:ext cx="8784976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buFont typeface="Wingdings" pitchFamily="2" charset="2"/>
              <a:buChar char="q"/>
            </a:pPr>
            <a:r>
              <a:rPr lang="en-US" sz="1600" dirty="0" smtClean="0">
                <a:latin typeface="Chalkboard"/>
                <a:sym typeface="Symbol"/>
              </a:rPr>
              <a:t> IV misuse</a:t>
            </a:r>
            <a:endParaRPr lang="en-US" sz="1600" baseline="-25000" dirty="0" smtClean="0">
              <a:solidFill>
                <a:srgbClr val="0000FF"/>
              </a:solidFill>
              <a:latin typeface="Chalkboard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395536" y="1753072"/>
            <a:ext cx="828092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buFont typeface="Wingdings" pitchFamily="2" charset="2"/>
              <a:buChar char="Ø"/>
            </a:pPr>
            <a:r>
              <a:rPr lang="en-US" sz="1600" dirty="0" smtClean="0">
                <a:latin typeface="Chalkboard"/>
                <a:sym typeface="Symbol"/>
              </a:rPr>
              <a:t> Assumption made: </a:t>
            </a:r>
            <a:r>
              <a:rPr lang="en-US" sz="1600" dirty="0" smtClean="0">
                <a:solidFill>
                  <a:srgbClr val="0000FF"/>
                </a:solidFill>
                <a:latin typeface="Chalkboard"/>
                <a:sym typeface="Symbol"/>
              </a:rPr>
              <a:t>a uniform IV </a:t>
            </a:r>
            <a:r>
              <a:rPr lang="en-US" sz="1600" dirty="0" smtClean="0">
                <a:latin typeface="Chalkboard"/>
                <a:sym typeface="Symbol"/>
              </a:rPr>
              <a:t>selected as the starting point</a:t>
            </a:r>
            <a:endParaRPr lang="en-US" sz="1600" baseline="-25000" dirty="0" smtClean="0">
              <a:solidFill>
                <a:srgbClr val="0000FF"/>
              </a:solidFill>
              <a:latin typeface="Chalkboard"/>
            </a:endParaRPr>
          </a:p>
        </p:txBody>
      </p:sp>
      <p:sp>
        <p:nvSpPr>
          <p:cNvPr id="24" name="Text Box 7"/>
          <p:cNvSpPr txBox="1">
            <a:spLocks noChangeArrowheads="1"/>
          </p:cNvSpPr>
          <p:nvPr/>
        </p:nvSpPr>
        <p:spPr bwMode="auto">
          <a:xfrm>
            <a:off x="395536" y="2226350"/>
            <a:ext cx="828092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buFont typeface="Wingdings" pitchFamily="2" charset="2"/>
              <a:buChar char="Ø"/>
            </a:pPr>
            <a:r>
              <a:rPr lang="en-US" sz="1600" dirty="0" smtClean="0">
                <a:latin typeface="Chalkboard"/>
                <a:sym typeface="Symbol"/>
              </a:rPr>
              <a:t> What if the assumption goes wrong (say due to poor randomness generation, incorrect implementation, etc) ?</a:t>
            </a:r>
            <a:endParaRPr lang="en-US" sz="1600" baseline="-25000" dirty="0" smtClean="0">
              <a:solidFill>
                <a:srgbClr val="0000FF"/>
              </a:solidFill>
              <a:latin typeface="Chalkboard"/>
            </a:endParaRPr>
          </a:p>
        </p:txBody>
      </p:sp>
      <p:sp>
        <p:nvSpPr>
          <p:cNvPr id="25" name="Text Box 7"/>
          <p:cNvSpPr txBox="1">
            <a:spLocks noChangeArrowheads="1"/>
          </p:cNvSpPr>
          <p:nvPr/>
        </p:nvSpPr>
        <p:spPr bwMode="auto">
          <a:xfrm>
            <a:off x="395536" y="2924944"/>
            <a:ext cx="828092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buFont typeface="Wingdings" pitchFamily="2" charset="2"/>
              <a:buChar char="Ø"/>
            </a:pPr>
            <a:r>
              <a:rPr lang="en-US" sz="1600" dirty="0" smtClean="0">
                <a:latin typeface="Chalkboard"/>
                <a:sym typeface="Symbol"/>
              </a:rPr>
              <a:t> Problems if </a:t>
            </a:r>
            <a:r>
              <a:rPr lang="en-US" sz="1600" dirty="0" smtClean="0">
                <a:solidFill>
                  <a:srgbClr val="FF0000"/>
                </a:solidFill>
                <a:latin typeface="Chalkboard"/>
                <a:sym typeface="Symbol"/>
              </a:rPr>
              <a:t>IV is repeated</a:t>
            </a:r>
            <a:endParaRPr lang="en-US" sz="1600" baseline="-25000" dirty="0" smtClean="0">
              <a:solidFill>
                <a:srgbClr val="FF0000"/>
              </a:solidFill>
              <a:latin typeface="Chalkboard"/>
            </a:endParaRPr>
          </a:p>
        </p:txBody>
      </p:sp>
      <p:sp>
        <p:nvSpPr>
          <p:cNvPr id="26" name="Text Box 7"/>
          <p:cNvSpPr txBox="1">
            <a:spLocks noChangeArrowheads="1"/>
          </p:cNvSpPr>
          <p:nvPr/>
        </p:nvSpPr>
        <p:spPr bwMode="auto">
          <a:xfrm>
            <a:off x="683568" y="3420289"/>
            <a:ext cx="828092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buFont typeface="Wingdings" pitchFamily="2" charset="2"/>
              <a:buChar char="q"/>
            </a:pPr>
            <a:r>
              <a:rPr lang="en-US" sz="1600" dirty="0" smtClean="0">
                <a:latin typeface="Chalkboard"/>
                <a:sym typeface="Symbol"/>
              </a:rPr>
              <a:t> In the CTR and OFB modes, </a:t>
            </a:r>
            <a:r>
              <a:rPr lang="en-US" sz="1600" dirty="0" smtClean="0">
                <a:solidFill>
                  <a:srgbClr val="FF0000"/>
                </a:solidFill>
                <a:latin typeface="Chalkboard"/>
                <a:sym typeface="Symbol"/>
              </a:rPr>
              <a:t>the same pseudorandom stream </a:t>
            </a:r>
            <a:r>
              <a:rPr lang="en-US" sz="1600" dirty="0" smtClean="0">
                <a:latin typeface="Chalkboard"/>
                <a:sym typeface="Symbol"/>
              </a:rPr>
              <a:t>will be generated</a:t>
            </a:r>
            <a:endParaRPr lang="en-US" sz="1600" baseline="-25000" dirty="0" smtClean="0">
              <a:solidFill>
                <a:srgbClr val="0000FF"/>
              </a:solidFill>
              <a:latin typeface="Chalkboard"/>
            </a:endParaRPr>
          </a:p>
        </p:txBody>
      </p:sp>
      <p:sp>
        <p:nvSpPr>
          <p:cNvPr id="27" name="Text Box 7"/>
          <p:cNvSpPr txBox="1">
            <a:spLocks noChangeArrowheads="1"/>
          </p:cNvSpPr>
          <p:nvPr/>
        </p:nvSpPr>
        <p:spPr bwMode="auto">
          <a:xfrm>
            <a:off x="1043608" y="3882534"/>
            <a:ext cx="7848872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buFont typeface="Wingdings" pitchFamily="2" charset="2"/>
              <a:buChar char="v"/>
            </a:pPr>
            <a:r>
              <a:rPr lang="en-US" sz="1600" dirty="0" smtClean="0">
                <a:latin typeface="Chalkboard"/>
                <a:sym typeface="Symbol"/>
              </a:rPr>
              <a:t> Two messages </a:t>
            </a:r>
            <a:r>
              <a:rPr lang="en-US" sz="1600" dirty="0" err="1" smtClean="0">
                <a:latin typeface="Chalkboard"/>
                <a:sym typeface="Symbol"/>
              </a:rPr>
              <a:t>XORed</a:t>
            </a:r>
            <a:r>
              <a:rPr lang="en-US" sz="1600" dirty="0" smtClean="0">
                <a:latin typeface="Chalkboard"/>
                <a:sym typeface="Symbol"/>
              </a:rPr>
              <a:t> with the same stream --- serious security breach</a:t>
            </a:r>
            <a:endParaRPr lang="en-US" sz="1600" baseline="-25000" dirty="0" smtClean="0">
              <a:solidFill>
                <a:srgbClr val="0000FF"/>
              </a:solidFill>
              <a:latin typeface="Chalkboard"/>
            </a:endParaRPr>
          </a:p>
        </p:txBody>
      </p:sp>
      <p:sp>
        <p:nvSpPr>
          <p:cNvPr id="28" name="Text Box 7"/>
          <p:cNvSpPr txBox="1">
            <a:spLocks noChangeArrowheads="1"/>
          </p:cNvSpPr>
          <p:nvPr/>
        </p:nvSpPr>
        <p:spPr bwMode="auto">
          <a:xfrm>
            <a:off x="683568" y="4365104"/>
            <a:ext cx="828092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buFont typeface="Wingdings" pitchFamily="2" charset="2"/>
              <a:buChar char="q"/>
            </a:pPr>
            <a:r>
              <a:rPr lang="en-US" sz="1600" dirty="0" smtClean="0">
                <a:latin typeface="Chalkboard"/>
                <a:sym typeface="Symbol"/>
              </a:rPr>
              <a:t> In the CBC mode, the effect is not that serious</a:t>
            </a:r>
            <a:endParaRPr lang="en-US" sz="1600" baseline="-25000" dirty="0" smtClean="0">
              <a:solidFill>
                <a:srgbClr val="0000FF"/>
              </a:solidFill>
              <a:latin typeface="Chalkboard"/>
            </a:endParaRPr>
          </a:p>
        </p:txBody>
      </p:sp>
      <p:sp>
        <p:nvSpPr>
          <p:cNvPr id="30" name="Text Box 7"/>
          <p:cNvSpPr txBox="1">
            <a:spLocks noChangeArrowheads="1"/>
          </p:cNvSpPr>
          <p:nvPr/>
        </p:nvSpPr>
        <p:spPr bwMode="auto">
          <a:xfrm>
            <a:off x="899592" y="4869160"/>
            <a:ext cx="828092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buFont typeface="Wingdings" pitchFamily="2" charset="2"/>
              <a:buChar char="v"/>
            </a:pPr>
            <a:r>
              <a:rPr lang="en-US" sz="1600" dirty="0" smtClean="0">
                <a:latin typeface="Chalkboard"/>
                <a:sym typeface="Symbol"/>
              </a:rPr>
              <a:t> After few blocks, inputs to F will </a:t>
            </a:r>
            <a:r>
              <a:rPr lang="en-US" sz="1600" dirty="0" smtClean="0">
                <a:solidFill>
                  <a:srgbClr val="0000FF"/>
                </a:solidFill>
                <a:latin typeface="Chalkboard"/>
                <a:sym typeface="Symbol"/>
              </a:rPr>
              <a:t>“diverge” </a:t>
            </a:r>
            <a:r>
              <a:rPr lang="en-US" sz="1600" dirty="0" smtClean="0">
                <a:latin typeface="Chalkboard"/>
                <a:sym typeface="Symbol"/>
              </a:rPr>
              <a:t>(blocks of m are also </a:t>
            </a:r>
            <a:r>
              <a:rPr lang="en-US" sz="1600" dirty="0" smtClean="0">
                <a:solidFill>
                  <a:srgbClr val="0000FF"/>
                </a:solidFill>
                <a:latin typeface="Chalkboard"/>
                <a:sym typeface="Symbol"/>
              </a:rPr>
              <a:t>part of the input</a:t>
            </a:r>
            <a:r>
              <a:rPr lang="en-US" sz="1600" dirty="0" smtClean="0">
                <a:latin typeface="Chalkboard"/>
                <a:sym typeface="Symbol"/>
              </a:rPr>
              <a:t>)</a:t>
            </a:r>
            <a:endParaRPr lang="en-US" sz="1600" baseline="-25000" dirty="0" smtClean="0">
              <a:solidFill>
                <a:srgbClr val="0000FF"/>
              </a:solidFill>
              <a:latin typeface="Chalkboard"/>
            </a:endParaRPr>
          </a:p>
        </p:txBody>
      </p:sp>
      <p:sp>
        <p:nvSpPr>
          <p:cNvPr id="31" name="Text Box 7"/>
          <p:cNvSpPr txBox="1">
            <a:spLocks noChangeArrowheads="1"/>
          </p:cNvSpPr>
          <p:nvPr/>
        </p:nvSpPr>
        <p:spPr bwMode="auto">
          <a:xfrm>
            <a:off x="251520" y="5445224"/>
            <a:ext cx="8784976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buFont typeface="Wingdings" pitchFamily="2" charset="2"/>
              <a:buChar char="q"/>
            </a:pPr>
            <a:r>
              <a:rPr lang="en-US" sz="1600" dirty="0" smtClean="0">
                <a:latin typeface="Chalkboard"/>
                <a:sym typeface="Symbol"/>
              </a:rPr>
              <a:t> Solution against IV misuse</a:t>
            </a:r>
            <a:endParaRPr lang="en-US" sz="1600" baseline="-25000" dirty="0" smtClean="0">
              <a:solidFill>
                <a:srgbClr val="0000FF"/>
              </a:solidFill>
              <a:latin typeface="Chalkboard"/>
            </a:endParaRPr>
          </a:p>
        </p:txBody>
      </p:sp>
      <p:sp>
        <p:nvSpPr>
          <p:cNvPr id="32" name="Text Box 7"/>
          <p:cNvSpPr txBox="1">
            <a:spLocks noChangeArrowheads="1"/>
          </p:cNvSpPr>
          <p:nvPr/>
        </p:nvSpPr>
        <p:spPr bwMode="auto">
          <a:xfrm>
            <a:off x="547936" y="5877272"/>
            <a:ext cx="828092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buFont typeface="Wingdings" pitchFamily="2" charset="2"/>
              <a:buChar char="Ø"/>
            </a:pPr>
            <a:r>
              <a:rPr lang="en-US" sz="1600" dirty="0" smtClean="0">
                <a:latin typeface="Chalkboard"/>
                <a:sym typeface="Symbol"/>
              </a:rPr>
              <a:t> Use CBC mode</a:t>
            </a:r>
            <a:endParaRPr lang="en-US" sz="1600" baseline="-25000" dirty="0" smtClean="0">
              <a:solidFill>
                <a:srgbClr val="0000FF"/>
              </a:solidFill>
              <a:latin typeface="Chalkboard"/>
            </a:endParaRPr>
          </a:p>
        </p:txBody>
      </p:sp>
      <p:sp>
        <p:nvSpPr>
          <p:cNvPr id="33" name="Text Box 7"/>
          <p:cNvSpPr txBox="1">
            <a:spLocks noChangeArrowheads="1"/>
          </p:cNvSpPr>
          <p:nvPr/>
        </p:nvSpPr>
        <p:spPr bwMode="auto">
          <a:xfrm>
            <a:off x="539552" y="6309320"/>
            <a:ext cx="828092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buFont typeface="Wingdings" pitchFamily="2" charset="2"/>
              <a:buChar char="Ø"/>
            </a:pPr>
            <a:r>
              <a:rPr lang="en-US" sz="1600" dirty="0" smtClean="0">
                <a:latin typeface="Chalkboard"/>
                <a:sym typeface="Symbol"/>
              </a:rPr>
              <a:t> Or </a:t>
            </a:r>
            <a:r>
              <a:rPr lang="en-US" sz="1600" dirty="0" err="1" smtClean="0">
                <a:latin typeface="Chalkboard"/>
                <a:sym typeface="Symbol"/>
              </a:rPr>
              <a:t>stateful</a:t>
            </a:r>
            <a:r>
              <a:rPr lang="en-US" sz="1600" dirty="0" smtClean="0">
                <a:latin typeface="Chalkboard"/>
                <a:sym typeface="Symbol"/>
              </a:rPr>
              <a:t> OFB / CTR mode</a:t>
            </a:r>
            <a:endParaRPr lang="en-US" sz="1600" baseline="-25000" dirty="0" smtClean="0">
              <a:solidFill>
                <a:srgbClr val="0000FF"/>
              </a:solidFill>
              <a:latin typeface="Chalkboard"/>
            </a:endParaRPr>
          </a:p>
        </p:txBody>
      </p:sp>
    </p:spTree>
    <p:extLst>
      <p:ext uri="{BB962C8B-B14F-4D97-AF65-F5344CB8AC3E}">
        <p14:creationId xmlns:p14="http://schemas.microsoft.com/office/powerpoint/2010/main" val="7893351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24" grpId="0"/>
      <p:bldP spid="25" grpId="0"/>
      <p:bldP spid="26" grpId="0"/>
      <p:bldP spid="27" grpId="0"/>
      <p:bldP spid="28" grpId="0"/>
      <p:bldP spid="30" grpId="0"/>
      <p:bldP spid="31" grpId="0"/>
      <p:bldP spid="32" grpId="0"/>
      <p:bldP spid="3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539552" y="44624"/>
            <a:ext cx="8229600" cy="1143000"/>
          </a:xfrm>
        </p:spPr>
        <p:txBody>
          <a:bodyPr/>
          <a:lstStyle/>
          <a:p>
            <a:r>
              <a:rPr lang="en-US" dirty="0" smtClean="0">
                <a:solidFill>
                  <a:srgbClr val="008000"/>
                </a:solidFill>
                <a:latin typeface="Chalkboard" charset="0"/>
                <a:ea typeface="Chalkboard" charset="0"/>
                <a:cs typeface="Chalkboard" charset="0"/>
              </a:rPr>
              <a:t>Today’s Goal</a:t>
            </a:r>
            <a:endParaRPr lang="en-US" dirty="0">
              <a:solidFill>
                <a:srgbClr val="008000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395536" y="1187460"/>
            <a:ext cx="360226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85750" indent="-285750">
              <a:buFontTx/>
              <a:buChar char="-"/>
            </a:pPr>
            <a:r>
              <a:rPr lang="en-US" dirty="0" err="1" smtClean="0">
                <a:latin typeface="Chalkboard" charset="0"/>
                <a:ea typeface="Chalkboard" charset="0"/>
                <a:cs typeface="Chalkboard" charset="0"/>
              </a:rPr>
              <a:t>cpa</a:t>
            </a:r>
            <a:r>
              <a:rPr lang="en-US" dirty="0" smtClean="0">
                <a:latin typeface="Chalkboard" charset="0"/>
                <a:ea typeface="Chalkboard" charset="0"/>
                <a:cs typeface="Chalkboard" charset="0"/>
              </a:rPr>
              <a:t>-secure scheme from PRF </a:t>
            </a:r>
            <a:endParaRPr lang="en-US" dirty="0"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395536" y="1619508"/>
            <a:ext cx="214033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85750" indent="-285750">
              <a:buFontTx/>
              <a:buChar char="-"/>
            </a:pPr>
            <a:r>
              <a:rPr lang="en-US" dirty="0" smtClean="0">
                <a:latin typeface="Chalkboard" charset="0"/>
                <a:ea typeface="Chalkboard" charset="0"/>
                <a:cs typeface="Chalkboard" charset="0"/>
              </a:rPr>
              <a:t>Proof of security</a:t>
            </a:r>
            <a:endParaRPr lang="en-US" dirty="0"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395536" y="2132856"/>
            <a:ext cx="784285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85750" indent="-285750">
              <a:buFontTx/>
              <a:buChar char="-"/>
            </a:pPr>
            <a:r>
              <a:rPr lang="en-US" dirty="0" smtClean="0">
                <a:latin typeface="Chalkboard" charset="0"/>
                <a:ea typeface="Chalkboard" charset="0"/>
                <a:cs typeface="Chalkboard" charset="0"/>
              </a:rPr>
              <a:t>Practical </a:t>
            </a:r>
            <a:r>
              <a:rPr lang="en-US" dirty="0" err="1" smtClean="0">
                <a:latin typeface="Chalkboard" charset="0"/>
                <a:ea typeface="Chalkboard" charset="0"/>
                <a:cs typeface="Chalkboard" charset="0"/>
              </a:rPr>
              <a:t>cpa</a:t>
            </a:r>
            <a:r>
              <a:rPr lang="en-US" dirty="0" smtClean="0">
                <a:latin typeface="Chalkboard" charset="0"/>
                <a:ea typeface="Chalkboard" charset="0"/>
                <a:cs typeface="Chalkboard" charset="0"/>
              </a:rPr>
              <a:t>-secure schemes from PRF/PRP/SPRP for long messages  </a:t>
            </a:r>
            <a:endParaRPr lang="en-US" dirty="0">
              <a:latin typeface="Chalkboard" charset="0"/>
              <a:ea typeface="Chalkboard" charset="0"/>
              <a:cs typeface="Chalkboard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899592" y="2699628"/>
            <a:ext cx="777686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Courier New" charset="0"/>
              <a:buChar char="o"/>
            </a:pPr>
            <a:r>
              <a:rPr lang="en-US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rPr>
              <a:t>SSL (Secure Sockets Layer) 3.0,</a:t>
            </a:r>
          </a:p>
          <a:p>
            <a:pPr marL="285750" indent="-285750">
              <a:buFont typeface="Courier New" charset="0"/>
              <a:buChar char="o"/>
            </a:pPr>
            <a:r>
              <a:rPr lang="en-US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rPr>
              <a:t>TLS (Transport Layer Security) 1.0</a:t>
            </a:r>
          </a:p>
        </p:txBody>
      </p:sp>
    </p:spTree>
    <p:extLst>
      <p:ext uri="{BB962C8B-B14F-4D97-AF65-F5344CB8AC3E}">
        <p14:creationId xmlns:p14="http://schemas.microsoft.com/office/powerpoint/2010/main" val="23609960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5" grpId="0"/>
      <p:bldP spid="12" grpId="0"/>
      <p:bldP spid="11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8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483768" y="2690187"/>
            <a:ext cx="3714750" cy="15887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extBox 1"/>
          <p:cNvSpPr txBox="1"/>
          <p:nvPr/>
        </p:nvSpPr>
        <p:spPr>
          <a:xfrm>
            <a:off x="3872753" y="1479176"/>
            <a:ext cx="10214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Scribe?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90682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2"/>
          <p:cNvSpPr txBox="1">
            <a:spLocks noChangeArrowheads="1"/>
          </p:cNvSpPr>
          <p:nvPr/>
        </p:nvSpPr>
        <p:spPr>
          <a:xfrm>
            <a:off x="0" y="0"/>
            <a:ext cx="9144000" cy="432048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r>
              <a:rPr lang="en-US" sz="2800" kern="0" dirty="0" smtClean="0">
                <a:solidFill>
                  <a:srgbClr val="009900"/>
                </a:solidFill>
                <a:latin typeface="Chalkboard"/>
                <a:ea typeface="+mj-ea"/>
                <a:cs typeface="+mj-cs"/>
              </a:rPr>
              <a:t>Towards </a:t>
            </a:r>
            <a:r>
              <a:rPr lang="en-US" sz="2800" kern="0" dirty="0" err="1" smtClean="0">
                <a:solidFill>
                  <a:srgbClr val="009900"/>
                </a:solidFill>
                <a:latin typeface="Chalkboard"/>
                <a:ea typeface="+mj-ea"/>
                <a:cs typeface="+mj-cs"/>
              </a:rPr>
              <a:t>cpa</a:t>
            </a:r>
            <a:r>
              <a:rPr lang="en-US" sz="2800" kern="0" dirty="0" smtClean="0">
                <a:solidFill>
                  <a:srgbClr val="009900"/>
                </a:solidFill>
                <a:latin typeface="Chalkboard"/>
                <a:ea typeface="+mj-ea"/>
                <a:cs typeface="+mj-cs"/>
              </a:rPr>
              <a:t>-secure Scheme</a:t>
            </a:r>
            <a:endParaRPr lang="en-US" sz="2800" kern="0" dirty="0">
              <a:solidFill>
                <a:srgbClr val="009900"/>
              </a:solidFill>
              <a:latin typeface="Chalkboard"/>
              <a:ea typeface="+mj-ea"/>
              <a:cs typeface="+mj-cs"/>
            </a:endParaRPr>
          </a:p>
        </p:txBody>
      </p:sp>
      <p:pic>
        <p:nvPicPr>
          <p:cNvPr id="142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80312" y="1484784"/>
            <a:ext cx="573993" cy="7623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265337" y="1484784"/>
            <a:ext cx="570359" cy="7623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45" name="Table 14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74960470"/>
              </p:ext>
            </p:extLst>
          </p:nvPr>
        </p:nvGraphicFramePr>
        <p:xfrm>
          <a:off x="179512" y="2463188"/>
          <a:ext cx="2448272" cy="1478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96144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152128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226824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</a:tbl>
          </a:graphicData>
        </a:graphic>
      </p:graphicFrame>
      <p:grpSp>
        <p:nvGrpSpPr>
          <p:cNvPr id="9" name="Group 8"/>
          <p:cNvGrpSpPr/>
          <p:nvPr/>
        </p:nvGrpSpPr>
        <p:grpSpPr>
          <a:xfrm>
            <a:off x="147700" y="2515451"/>
            <a:ext cx="2840124" cy="1623085"/>
            <a:chOff x="1587860" y="5065439"/>
            <a:chExt cx="2624100" cy="1623085"/>
          </a:xfrm>
        </p:grpSpPr>
        <p:sp>
          <p:nvSpPr>
            <p:cNvPr id="146" name="Text Box 7"/>
            <p:cNvSpPr txBox="1">
              <a:spLocks noChangeArrowheads="1"/>
            </p:cNvSpPr>
            <p:nvPr/>
          </p:nvSpPr>
          <p:spPr bwMode="auto">
            <a:xfrm>
              <a:off x="1587860" y="5085184"/>
              <a:ext cx="1327956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400" dirty="0">
                  <a:latin typeface="Chalkboard"/>
                  <a:sym typeface="Symbol"/>
                </a:rPr>
                <a:t>x</a:t>
              </a:r>
              <a:r>
                <a:rPr lang="en-US" sz="1400" baseline="-25000" dirty="0" smtClean="0">
                  <a:latin typeface="Chalkboard"/>
                  <a:sym typeface="Symbol"/>
                </a:rPr>
                <a:t>1</a:t>
              </a:r>
              <a:r>
                <a:rPr lang="en-US" sz="1400" dirty="0" smtClean="0">
                  <a:latin typeface="Chalkboard"/>
                  <a:sym typeface="Symbol"/>
                </a:rPr>
                <a:t> = 00000…0</a:t>
              </a:r>
              <a:endParaRPr lang="en-US" sz="1400" baseline="30000" dirty="0" smtClean="0">
                <a:solidFill>
                  <a:srgbClr val="0000FF"/>
                </a:solidFill>
                <a:latin typeface="Chalkboard"/>
              </a:endParaRPr>
            </a:p>
          </p:txBody>
        </p:sp>
        <p:sp>
          <p:nvSpPr>
            <p:cNvPr id="147" name="Text Box 7"/>
            <p:cNvSpPr txBox="1">
              <a:spLocks noChangeArrowheads="1"/>
            </p:cNvSpPr>
            <p:nvPr/>
          </p:nvSpPr>
          <p:spPr bwMode="auto">
            <a:xfrm>
              <a:off x="2915816" y="5065439"/>
              <a:ext cx="1296144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400" dirty="0" smtClean="0">
                  <a:latin typeface="Chalkboard"/>
                  <a:sym typeface="Symbol"/>
                </a:rPr>
                <a:t>y</a:t>
              </a:r>
              <a:r>
                <a:rPr lang="en-US" sz="1400" baseline="-25000" dirty="0" smtClean="0">
                  <a:latin typeface="Chalkboard"/>
                  <a:sym typeface="Symbol"/>
                </a:rPr>
                <a:t>1</a:t>
              </a:r>
              <a:r>
                <a:rPr lang="en-US" sz="1400" dirty="0" smtClean="0">
                  <a:latin typeface="Chalkboard"/>
                  <a:sym typeface="Symbol"/>
                </a:rPr>
                <a:t> </a:t>
              </a:r>
              <a:r>
                <a:rPr lang="en-US" sz="1400" baseline="-25000" dirty="0" smtClean="0">
                  <a:latin typeface="Chalkboard"/>
                  <a:sym typeface="Symbol"/>
                </a:rPr>
                <a:t>R</a:t>
              </a:r>
              <a:r>
                <a:rPr lang="en-US" sz="1400" dirty="0" smtClean="0">
                  <a:latin typeface="Chalkboard"/>
                  <a:sym typeface="Symbol"/>
                </a:rPr>
                <a:t> {0,1}</a:t>
              </a:r>
              <a:r>
                <a:rPr lang="en-US" sz="2000" baseline="30000" dirty="0" smtClean="0">
                  <a:latin typeface="Chalkboard"/>
                  <a:sym typeface="Symbol"/>
                </a:rPr>
                <a:t>n</a:t>
              </a:r>
              <a:endParaRPr lang="en-US" sz="2000" baseline="30000" dirty="0" smtClean="0">
                <a:solidFill>
                  <a:srgbClr val="0000FF"/>
                </a:solidFill>
                <a:latin typeface="Chalkboard"/>
              </a:endParaRPr>
            </a:p>
          </p:txBody>
        </p:sp>
        <p:sp>
          <p:nvSpPr>
            <p:cNvPr id="148" name="Text Box 7"/>
            <p:cNvSpPr txBox="1">
              <a:spLocks noChangeArrowheads="1"/>
            </p:cNvSpPr>
            <p:nvPr/>
          </p:nvSpPr>
          <p:spPr bwMode="auto">
            <a:xfrm>
              <a:off x="1587860" y="5445224"/>
              <a:ext cx="1471972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400" dirty="0" smtClean="0">
                  <a:latin typeface="Chalkboard"/>
                  <a:sym typeface="Symbol"/>
                </a:rPr>
                <a:t>x</a:t>
              </a:r>
              <a:r>
                <a:rPr lang="en-US" sz="1400" baseline="-25000" dirty="0">
                  <a:latin typeface="Chalkboard"/>
                  <a:sym typeface="Symbol"/>
                </a:rPr>
                <a:t>2</a:t>
              </a:r>
              <a:r>
                <a:rPr lang="en-US" sz="1400" dirty="0" smtClean="0">
                  <a:latin typeface="Chalkboard"/>
                  <a:sym typeface="Symbol"/>
                </a:rPr>
                <a:t> = 00000…1</a:t>
              </a:r>
              <a:endParaRPr lang="en-US" sz="1400" baseline="30000" dirty="0" smtClean="0">
                <a:solidFill>
                  <a:srgbClr val="0000FF"/>
                </a:solidFill>
                <a:latin typeface="Chalkboard"/>
              </a:endParaRPr>
            </a:p>
          </p:txBody>
        </p:sp>
        <p:sp>
          <p:nvSpPr>
            <p:cNvPr id="150" name="Text Box 7"/>
            <p:cNvSpPr txBox="1">
              <a:spLocks noChangeArrowheads="1"/>
            </p:cNvSpPr>
            <p:nvPr/>
          </p:nvSpPr>
          <p:spPr bwMode="auto">
            <a:xfrm>
              <a:off x="1979712" y="5661248"/>
              <a:ext cx="391852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dirty="0" smtClean="0">
                  <a:latin typeface="Chalkboard"/>
                  <a:sym typeface="Symbol"/>
                </a:rPr>
                <a:t>…</a:t>
              </a:r>
              <a:endParaRPr lang="en-US" sz="2000" baseline="30000" dirty="0" smtClean="0">
                <a:solidFill>
                  <a:srgbClr val="0000FF"/>
                </a:solidFill>
                <a:latin typeface="Chalkboard"/>
              </a:endParaRPr>
            </a:p>
          </p:txBody>
        </p:sp>
        <p:sp>
          <p:nvSpPr>
            <p:cNvPr id="152" name="Text Box 7"/>
            <p:cNvSpPr txBox="1">
              <a:spLocks noChangeArrowheads="1"/>
            </p:cNvSpPr>
            <p:nvPr/>
          </p:nvSpPr>
          <p:spPr bwMode="auto">
            <a:xfrm>
              <a:off x="1619672" y="6165304"/>
              <a:ext cx="1290439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400" dirty="0" smtClean="0">
                  <a:latin typeface="Chalkboard"/>
                  <a:sym typeface="Symbol"/>
                </a:rPr>
                <a:t>x</a:t>
              </a:r>
              <a:r>
                <a:rPr lang="en-US" sz="1400" baseline="-25000" dirty="0" smtClean="0">
                  <a:latin typeface="Chalkboard"/>
                  <a:sym typeface="Symbol"/>
                </a:rPr>
                <a:t>2</a:t>
              </a:r>
              <a:r>
                <a:rPr lang="en-US" sz="1400" baseline="10000" dirty="0" smtClean="0">
                  <a:latin typeface="Chalkboard"/>
                  <a:sym typeface="Symbol"/>
                </a:rPr>
                <a:t>n</a:t>
              </a:r>
              <a:r>
                <a:rPr lang="en-US" sz="1400" dirty="0" smtClean="0">
                  <a:latin typeface="Chalkboard"/>
                  <a:sym typeface="Symbol"/>
                </a:rPr>
                <a:t> = 11111… 1</a:t>
              </a:r>
              <a:endParaRPr lang="en-US" sz="1400" baseline="30000" dirty="0" smtClean="0">
                <a:solidFill>
                  <a:srgbClr val="0000FF"/>
                </a:solidFill>
                <a:latin typeface="Chalkboard"/>
              </a:endParaRPr>
            </a:p>
          </p:txBody>
        </p:sp>
        <p:sp>
          <p:nvSpPr>
            <p:cNvPr id="153" name="Text Box 7"/>
            <p:cNvSpPr txBox="1">
              <a:spLocks noChangeArrowheads="1"/>
            </p:cNvSpPr>
            <p:nvPr/>
          </p:nvSpPr>
          <p:spPr bwMode="auto">
            <a:xfrm>
              <a:off x="2884004" y="6145559"/>
              <a:ext cx="1183940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400" dirty="0" smtClean="0">
                  <a:latin typeface="Chalkboard"/>
                  <a:sym typeface="Symbol"/>
                </a:rPr>
                <a:t>y</a:t>
              </a:r>
              <a:r>
                <a:rPr lang="en-US" sz="1400" baseline="-25000" dirty="0" smtClean="0">
                  <a:latin typeface="Chalkboard"/>
                  <a:sym typeface="Symbol"/>
                </a:rPr>
                <a:t>2</a:t>
              </a:r>
              <a:r>
                <a:rPr lang="en-US" sz="1400" baseline="10000" dirty="0" smtClean="0">
                  <a:latin typeface="Chalkboard"/>
                  <a:sym typeface="Symbol"/>
                </a:rPr>
                <a:t>n</a:t>
              </a:r>
              <a:r>
                <a:rPr lang="en-US" sz="1400" dirty="0" smtClean="0">
                  <a:latin typeface="Chalkboard"/>
                  <a:sym typeface="Symbol"/>
                </a:rPr>
                <a:t> </a:t>
              </a:r>
              <a:r>
                <a:rPr lang="en-US" sz="1400" baseline="-25000" dirty="0" smtClean="0">
                  <a:latin typeface="Chalkboard"/>
                  <a:sym typeface="Symbol"/>
                </a:rPr>
                <a:t>R</a:t>
              </a:r>
              <a:r>
                <a:rPr lang="en-US" sz="1400" dirty="0" smtClean="0">
                  <a:latin typeface="Chalkboard"/>
                  <a:sym typeface="Symbol"/>
                </a:rPr>
                <a:t> {0,1}</a:t>
              </a:r>
              <a:r>
                <a:rPr lang="en-US" sz="1400" baseline="30000" dirty="0" smtClean="0">
                  <a:latin typeface="Chalkboard"/>
                  <a:sym typeface="Symbol"/>
                </a:rPr>
                <a:t>n</a:t>
              </a:r>
              <a:endParaRPr lang="en-US" sz="1400" baseline="30000" dirty="0" smtClean="0">
                <a:solidFill>
                  <a:srgbClr val="0000FF"/>
                </a:solidFill>
                <a:latin typeface="Chalkboard"/>
              </a:endParaRPr>
            </a:p>
          </p:txBody>
        </p:sp>
        <p:sp>
          <p:nvSpPr>
            <p:cNvPr id="154" name="Text Box 7"/>
            <p:cNvSpPr txBox="1">
              <a:spLocks noChangeArrowheads="1"/>
            </p:cNvSpPr>
            <p:nvPr/>
          </p:nvSpPr>
          <p:spPr bwMode="auto">
            <a:xfrm>
              <a:off x="2915816" y="5425479"/>
              <a:ext cx="1296144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400" dirty="0" smtClean="0">
                  <a:latin typeface="Chalkboard"/>
                  <a:sym typeface="Symbol"/>
                </a:rPr>
                <a:t>y</a:t>
              </a:r>
              <a:r>
                <a:rPr lang="en-US" sz="1400" baseline="-25000" dirty="0">
                  <a:latin typeface="Chalkboard"/>
                  <a:sym typeface="Symbol"/>
                </a:rPr>
                <a:t>2</a:t>
              </a:r>
              <a:r>
                <a:rPr lang="en-US" sz="1400" dirty="0" smtClean="0">
                  <a:latin typeface="Chalkboard"/>
                  <a:sym typeface="Symbol"/>
                </a:rPr>
                <a:t> </a:t>
              </a:r>
              <a:r>
                <a:rPr lang="en-US" sz="1400" baseline="-25000" dirty="0" smtClean="0">
                  <a:latin typeface="Chalkboard"/>
                  <a:sym typeface="Symbol"/>
                </a:rPr>
                <a:t>R</a:t>
              </a:r>
              <a:r>
                <a:rPr lang="en-US" sz="1400" dirty="0" smtClean="0">
                  <a:latin typeface="Chalkboard"/>
                  <a:sym typeface="Symbol"/>
                </a:rPr>
                <a:t> {0,1}</a:t>
              </a:r>
              <a:r>
                <a:rPr lang="en-US" sz="2000" baseline="30000" dirty="0" smtClean="0">
                  <a:latin typeface="Chalkboard"/>
                  <a:sym typeface="Symbol"/>
                </a:rPr>
                <a:t>n</a:t>
              </a:r>
              <a:endParaRPr lang="en-US" sz="2000" baseline="30000" dirty="0" smtClean="0">
                <a:solidFill>
                  <a:srgbClr val="0000FF"/>
                </a:solidFill>
                <a:latin typeface="Chalkboard"/>
              </a:endParaRPr>
            </a:p>
          </p:txBody>
        </p:sp>
        <p:sp>
          <p:nvSpPr>
            <p:cNvPr id="155" name="Text Box 7"/>
            <p:cNvSpPr txBox="1">
              <a:spLocks noChangeArrowheads="1"/>
            </p:cNvSpPr>
            <p:nvPr/>
          </p:nvSpPr>
          <p:spPr bwMode="auto">
            <a:xfrm>
              <a:off x="3244044" y="5661248"/>
              <a:ext cx="391852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dirty="0" smtClean="0">
                  <a:latin typeface="Chalkboard"/>
                  <a:sym typeface="Symbol"/>
                </a:rPr>
                <a:t>…</a:t>
              </a:r>
              <a:endParaRPr lang="en-US" sz="2000" baseline="30000" dirty="0" smtClean="0">
                <a:solidFill>
                  <a:srgbClr val="0000FF"/>
                </a:solidFill>
                <a:latin typeface="Chalkboard"/>
              </a:endParaRPr>
            </a:p>
          </p:txBody>
        </p:sp>
      </p:grpSp>
      <p:graphicFrame>
        <p:nvGraphicFramePr>
          <p:cNvPr id="37" name="Table 3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63516268"/>
              </p:ext>
            </p:extLst>
          </p:nvPr>
        </p:nvGraphicFramePr>
        <p:xfrm>
          <a:off x="6444208" y="2497076"/>
          <a:ext cx="2448272" cy="1478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96144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152128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226824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</a:tbl>
          </a:graphicData>
        </a:graphic>
      </p:graphicFrame>
      <p:grpSp>
        <p:nvGrpSpPr>
          <p:cNvPr id="38" name="Group 37"/>
          <p:cNvGrpSpPr/>
          <p:nvPr/>
        </p:nvGrpSpPr>
        <p:grpSpPr>
          <a:xfrm>
            <a:off x="6412396" y="2549339"/>
            <a:ext cx="2840124" cy="1623085"/>
            <a:chOff x="1587860" y="5065439"/>
            <a:chExt cx="2624100" cy="1623085"/>
          </a:xfrm>
        </p:grpSpPr>
        <p:sp>
          <p:nvSpPr>
            <p:cNvPr id="39" name="Text Box 7"/>
            <p:cNvSpPr txBox="1">
              <a:spLocks noChangeArrowheads="1"/>
            </p:cNvSpPr>
            <p:nvPr/>
          </p:nvSpPr>
          <p:spPr bwMode="auto">
            <a:xfrm>
              <a:off x="1587860" y="5085184"/>
              <a:ext cx="1327956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400" dirty="0">
                  <a:latin typeface="Chalkboard"/>
                  <a:sym typeface="Symbol"/>
                </a:rPr>
                <a:t>x</a:t>
              </a:r>
              <a:r>
                <a:rPr lang="en-US" sz="1400" baseline="-25000" dirty="0" smtClean="0">
                  <a:latin typeface="Chalkboard"/>
                  <a:sym typeface="Symbol"/>
                </a:rPr>
                <a:t>1</a:t>
              </a:r>
              <a:r>
                <a:rPr lang="en-US" sz="1400" dirty="0" smtClean="0">
                  <a:latin typeface="Chalkboard"/>
                  <a:sym typeface="Symbol"/>
                </a:rPr>
                <a:t> = 00000…0</a:t>
              </a:r>
              <a:endParaRPr lang="en-US" sz="1400" baseline="30000" dirty="0" smtClean="0">
                <a:solidFill>
                  <a:srgbClr val="0000FF"/>
                </a:solidFill>
                <a:latin typeface="Chalkboard"/>
              </a:endParaRPr>
            </a:p>
          </p:txBody>
        </p:sp>
        <p:sp>
          <p:nvSpPr>
            <p:cNvPr id="40" name="Text Box 7"/>
            <p:cNvSpPr txBox="1">
              <a:spLocks noChangeArrowheads="1"/>
            </p:cNvSpPr>
            <p:nvPr/>
          </p:nvSpPr>
          <p:spPr bwMode="auto">
            <a:xfrm>
              <a:off x="2915816" y="5065439"/>
              <a:ext cx="1296144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400" dirty="0" smtClean="0">
                  <a:latin typeface="Chalkboard"/>
                  <a:sym typeface="Symbol"/>
                </a:rPr>
                <a:t>y</a:t>
              </a:r>
              <a:r>
                <a:rPr lang="en-US" sz="1400" baseline="-25000" dirty="0" smtClean="0">
                  <a:latin typeface="Chalkboard"/>
                  <a:sym typeface="Symbol"/>
                </a:rPr>
                <a:t>1</a:t>
              </a:r>
              <a:r>
                <a:rPr lang="en-US" sz="1400" dirty="0" smtClean="0">
                  <a:latin typeface="Chalkboard"/>
                  <a:sym typeface="Symbol"/>
                </a:rPr>
                <a:t> </a:t>
              </a:r>
              <a:r>
                <a:rPr lang="en-US" sz="1400" baseline="-25000" dirty="0" smtClean="0">
                  <a:latin typeface="Chalkboard"/>
                  <a:sym typeface="Symbol"/>
                </a:rPr>
                <a:t>R</a:t>
              </a:r>
              <a:r>
                <a:rPr lang="en-US" sz="1400" dirty="0" smtClean="0">
                  <a:latin typeface="Chalkboard"/>
                  <a:sym typeface="Symbol"/>
                </a:rPr>
                <a:t> {0,1}</a:t>
              </a:r>
              <a:r>
                <a:rPr lang="en-US" sz="2000" baseline="30000" dirty="0" smtClean="0">
                  <a:latin typeface="Chalkboard"/>
                  <a:sym typeface="Symbol"/>
                </a:rPr>
                <a:t>n</a:t>
              </a:r>
              <a:endParaRPr lang="en-US" sz="2000" baseline="30000" dirty="0" smtClean="0">
                <a:solidFill>
                  <a:srgbClr val="0000FF"/>
                </a:solidFill>
                <a:latin typeface="Chalkboard"/>
              </a:endParaRPr>
            </a:p>
          </p:txBody>
        </p:sp>
        <p:sp>
          <p:nvSpPr>
            <p:cNvPr id="42" name="Text Box 7"/>
            <p:cNvSpPr txBox="1">
              <a:spLocks noChangeArrowheads="1"/>
            </p:cNvSpPr>
            <p:nvPr/>
          </p:nvSpPr>
          <p:spPr bwMode="auto">
            <a:xfrm>
              <a:off x="1587860" y="5445224"/>
              <a:ext cx="1471972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400" dirty="0" smtClean="0">
                  <a:latin typeface="Chalkboard"/>
                  <a:sym typeface="Symbol"/>
                </a:rPr>
                <a:t>x</a:t>
              </a:r>
              <a:r>
                <a:rPr lang="en-US" sz="1400" baseline="-25000" dirty="0">
                  <a:latin typeface="Chalkboard"/>
                  <a:sym typeface="Symbol"/>
                </a:rPr>
                <a:t>2</a:t>
              </a:r>
              <a:r>
                <a:rPr lang="en-US" sz="1400" dirty="0" smtClean="0">
                  <a:latin typeface="Chalkboard"/>
                  <a:sym typeface="Symbol"/>
                </a:rPr>
                <a:t> = 00000…1</a:t>
              </a:r>
              <a:endParaRPr lang="en-US" sz="1400" baseline="30000" dirty="0" smtClean="0">
                <a:solidFill>
                  <a:srgbClr val="0000FF"/>
                </a:solidFill>
                <a:latin typeface="Chalkboard"/>
              </a:endParaRPr>
            </a:p>
          </p:txBody>
        </p:sp>
        <p:sp>
          <p:nvSpPr>
            <p:cNvPr id="43" name="Text Box 7"/>
            <p:cNvSpPr txBox="1">
              <a:spLocks noChangeArrowheads="1"/>
            </p:cNvSpPr>
            <p:nvPr/>
          </p:nvSpPr>
          <p:spPr bwMode="auto">
            <a:xfrm>
              <a:off x="1979712" y="5661248"/>
              <a:ext cx="391852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dirty="0" smtClean="0">
                  <a:latin typeface="Chalkboard"/>
                  <a:sym typeface="Symbol"/>
                </a:rPr>
                <a:t>…</a:t>
              </a:r>
              <a:endParaRPr lang="en-US" sz="2000" baseline="30000" dirty="0" smtClean="0">
                <a:solidFill>
                  <a:srgbClr val="0000FF"/>
                </a:solidFill>
                <a:latin typeface="Chalkboard"/>
              </a:endParaRPr>
            </a:p>
          </p:txBody>
        </p:sp>
        <p:sp>
          <p:nvSpPr>
            <p:cNvPr id="44" name="Text Box 7"/>
            <p:cNvSpPr txBox="1">
              <a:spLocks noChangeArrowheads="1"/>
            </p:cNvSpPr>
            <p:nvPr/>
          </p:nvSpPr>
          <p:spPr bwMode="auto">
            <a:xfrm>
              <a:off x="1619672" y="6165304"/>
              <a:ext cx="1290439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400" dirty="0" smtClean="0">
                  <a:latin typeface="Chalkboard"/>
                  <a:sym typeface="Symbol"/>
                </a:rPr>
                <a:t>x</a:t>
              </a:r>
              <a:r>
                <a:rPr lang="en-US" sz="1400" baseline="-25000" dirty="0" smtClean="0">
                  <a:latin typeface="Chalkboard"/>
                  <a:sym typeface="Symbol"/>
                </a:rPr>
                <a:t>2</a:t>
              </a:r>
              <a:r>
                <a:rPr lang="en-US" sz="1400" baseline="10000" dirty="0" smtClean="0">
                  <a:latin typeface="Chalkboard"/>
                  <a:sym typeface="Symbol"/>
                </a:rPr>
                <a:t>n</a:t>
              </a:r>
              <a:r>
                <a:rPr lang="en-US" sz="1400" dirty="0" smtClean="0">
                  <a:latin typeface="Chalkboard"/>
                  <a:sym typeface="Symbol"/>
                </a:rPr>
                <a:t> = 11111… 1</a:t>
              </a:r>
              <a:endParaRPr lang="en-US" sz="1400" baseline="30000" dirty="0" smtClean="0">
                <a:solidFill>
                  <a:srgbClr val="0000FF"/>
                </a:solidFill>
                <a:latin typeface="Chalkboard"/>
              </a:endParaRPr>
            </a:p>
          </p:txBody>
        </p:sp>
        <p:sp>
          <p:nvSpPr>
            <p:cNvPr id="45" name="Text Box 7"/>
            <p:cNvSpPr txBox="1">
              <a:spLocks noChangeArrowheads="1"/>
            </p:cNvSpPr>
            <p:nvPr/>
          </p:nvSpPr>
          <p:spPr bwMode="auto">
            <a:xfrm>
              <a:off x="2915816" y="6145559"/>
              <a:ext cx="1183940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400" dirty="0" smtClean="0">
                  <a:latin typeface="Chalkboard"/>
                  <a:sym typeface="Symbol"/>
                </a:rPr>
                <a:t>y</a:t>
              </a:r>
              <a:r>
                <a:rPr lang="en-US" sz="1400" baseline="-25000" dirty="0" smtClean="0">
                  <a:latin typeface="Chalkboard"/>
                  <a:sym typeface="Symbol"/>
                </a:rPr>
                <a:t>2</a:t>
              </a:r>
              <a:r>
                <a:rPr lang="en-US" sz="1400" baseline="10000" dirty="0" smtClean="0">
                  <a:latin typeface="Chalkboard"/>
                  <a:sym typeface="Symbol"/>
                </a:rPr>
                <a:t>n</a:t>
              </a:r>
              <a:r>
                <a:rPr lang="en-US" sz="1400" dirty="0" smtClean="0">
                  <a:latin typeface="Chalkboard"/>
                  <a:sym typeface="Symbol"/>
                </a:rPr>
                <a:t> </a:t>
              </a:r>
              <a:r>
                <a:rPr lang="en-US" sz="1400" baseline="-25000" dirty="0" smtClean="0">
                  <a:latin typeface="Chalkboard"/>
                  <a:sym typeface="Symbol"/>
                </a:rPr>
                <a:t>R</a:t>
              </a:r>
              <a:r>
                <a:rPr lang="en-US" sz="1400" dirty="0" smtClean="0">
                  <a:latin typeface="Chalkboard"/>
                  <a:sym typeface="Symbol"/>
                </a:rPr>
                <a:t> {0,1}</a:t>
              </a:r>
              <a:r>
                <a:rPr lang="en-US" sz="1400" baseline="30000" dirty="0" smtClean="0">
                  <a:latin typeface="Chalkboard"/>
                  <a:sym typeface="Symbol"/>
                </a:rPr>
                <a:t>n</a:t>
              </a:r>
              <a:endParaRPr lang="en-US" sz="1400" baseline="30000" dirty="0" smtClean="0">
                <a:solidFill>
                  <a:srgbClr val="0000FF"/>
                </a:solidFill>
                <a:latin typeface="Chalkboard"/>
              </a:endParaRPr>
            </a:p>
          </p:txBody>
        </p:sp>
        <p:sp>
          <p:nvSpPr>
            <p:cNvPr id="46" name="Text Box 7"/>
            <p:cNvSpPr txBox="1">
              <a:spLocks noChangeArrowheads="1"/>
            </p:cNvSpPr>
            <p:nvPr/>
          </p:nvSpPr>
          <p:spPr bwMode="auto">
            <a:xfrm>
              <a:off x="2915816" y="5425479"/>
              <a:ext cx="1296144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400" dirty="0" smtClean="0">
                  <a:latin typeface="Chalkboard"/>
                  <a:sym typeface="Symbol"/>
                </a:rPr>
                <a:t>y</a:t>
              </a:r>
              <a:r>
                <a:rPr lang="en-US" sz="1400" baseline="-25000" dirty="0">
                  <a:latin typeface="Chalkboard"/>
                  <a:sym typeface="Symbol"/>
                </a:rPr>
                <a:t>2</a:t>
              </a:r>
              <a:r>
                <a:rPr lang="en-US" sz="1400" dirty="0" smtClean="0">
                  <a:latin typeface="Chalkboard"/>
                  <a:sym typeface="Symbol"/>
                </a:rPr>
                <a:t> </a:t>
              </a:r>
              <a:r>
                <a:rPr lang="en-US" sz="1400" baseline="-25000" dirty="0" smtClean="0">
                  <a:latin typeface="Chalkboard"/>
                  <a:sym typeface="Symbol"/>
                </a:rPr>
                <a:t>R</a:t>
              </a:r>
              <a:r>
                <a:rPr lang="en-US" sz="1400" dirty="0" smtClean="0">
                  <a:latin typeface="Chalkboard"/>
                  <a:sym typeface="Symbol"/>
                </a:rPr>
                <a:t> {0,1}</a:t>
              </a:r>
              <a:r>
                <a:rPr lang="en-US" sz="2000" baseline="30000" dirty="0" smtClean="0">
                  <a:latin typeface="Chalkboard"/>
                  <a:sym typeface="Symbol"/>
                </a:rPr>
                <a:t>n</a:t>
              </a:r>
              <a:endParaRPr lang="en-US" sz="2000" baseline="30000" dirty="0" smtClean="0">
                <a:solidFill>
                  <a:srgbClr val="0000FF"/>
                </a:solidFill>
                <a:latin typeface="Chalkboard"/>
              </a:endParaRPr>
            </a:p>
          </p:txBody>
        </p:sp>
        <p:sp>
          <p:nvSpPr>
            <p:cNvPr id="47" name="Text Box 7"/>
            <p:cNvSpPr txBox="1">
              <a:spLocks noChangeArrowheads="1"/>
            </p:cNvSpPr>
            <p:nvPr/>
          </p:nvSpPr>
          <p:spPr bwMode="auto">
            <a:xfrm>
              <a:off x="3244044" y="5661248"/>
              <a:ext cx="391852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dirty="0" smtClean="0">
                  <a:latin typeface="Chalkboard"/>
                  <a:sym typeface="Symbol"/>
                </a:rPr>
                <a:t>…</a:t>
              </a:r>
              <a:endParaRPr lang="en-US" sz="2000" baseline="30000" dirty="0" smtClean="0">
                <a:solidFill>
                  <a:srgbClr val="0000FF"/>
                </a:solidFill>
                <a:latin typeface="Chalkboard"/>
              </a:endParaRPr>
            </a:p>
          </p:txBody>
        </p:sp>
      </p:grpSp>
      <p:sp>
        <p:nvSpPr>
          <p:cNvPr id="48" name="Text Box 7"/>
          <p:cNvSpPr txBox="1">
            <a:spLocks noChangeArrowheads="1"/>
          </p:cNvSpPr>
          <p:nvPr/>
        </p:nvSpPr>
        <p:spPr bwMode="auto">
          <a:xfrm>
            <a:off x="395536" y="3955611"/>
            <a:ext cx="1944216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dirty="0">
                <a:latin typeface="Chalkboard"/>
              </a:rPr>
              <a:t>f</a:t>
            </a:r>
            <a:r>
              <a:rPr lang="en-US" sz="1400" dirty="0" smtClean="0">
                <a:latin typeface="Chalkboard"/>
              </a:rPr>
              <a:t>: {0,1}</a:t>
            </a:r>
            <a:r>
              <a:rPr lang="en-US" sz="1400" baseline="30000" dirty="0" smtClean="0">
                <a:latin typeface="Chalkboard"/>
              </a:rPr>
              <a:t>n</a:t>
            </a:r>
            <a:r>
              <a:rPr lang="en-US" sz="1400" dirty="0" smtClean="0">
                <a:latin typeface="Chalkboard"/>
              </a:rPr>
              <a:t> </a:t>
            </a:r>
            <a:r>
              <a:rPr lang="en-US" sz="1400" dirty="0" smtClean="0">
                <a:latin typeface="Chalkboard"/>
                <a:sym typeface="Symbol"/>
              </a:rPr>
              <a:t></a:t>
            </a:r>
            <a:r>
              <a:rPr lang="en-US" sz="1400" dirty="0" smtClean="0">
                <a:latin typeface="Chalkboard"/>
              </a:rPr>
              <a:t> {0, 1}</a:t>
            </a:r>
            <a:r>
              <a:rPr lang="en-US" sz="1400" baseline="30000" dirty="0" smtClean="0">
                <a:latin typeface="Chalkboard"/>
              </a:rPr>
              <a:t>n</a:t>
            </a:r>
          </a:p>
        </p:txBody>
      </p:sp>
      <p:sp>
        <p:nvSpPr>
          <p:cNvPr id="49" name="Text Box 7"/>
          <p:cNvSpPr txBox="1">
            <a:spLocks noChangeArrowheads="1"/>
          </p:cNvSpPr>
          <p:nvPr/>
        </p:nvSpPr>
        <p:spPr bwMode="auto">
          <a:xfrm>
            <a:off x="6948264" y="4027619"/>
            <a:ext cx="1944216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dirty="0">
                <a:latin typeface="Chalkboard"/>
              </a:rPr>
              <a:t>f</a:t>
            </a:r>
            <a:r>
              <a:rPr lang="en-US" sz="1400" dirty="0" smtClean="0">
                <a:latin typeface="Chalkboard"/>
              </a:rPr>
              <a:t>: {0,1}</a:t>
            </a:r>
            <a:r>
              <a:rPr lang="en-US" sz="1400" baseline="30000" dirty="0" smtClean="0">
                <a:latin typeface="Chalkboard"/>
              </a:rPr>
              <a:t>n</a:t>
            </a:r>
            <a:r>
              <a:rPr lang="en-US" sz="1400" dirty="0" smtClean="0">
                <a:latin typeface="Chalkboard"/>
              </a:rPr>
              <a:t> </a:t>
            </a:r>
            <a:r>
              <a:rPr lang="en-US" sz="1400" dirty="0" smtClean="0">
                <a:latin typeface="Chalkboard"/>
                <a:sym typeface="Symbol"/>
              </a:rPr>
              <a:t></a:t>
            </a:r>
            <a:r>
              <a:rPr lang="en-US" sz="1400" dirty="0" smtClean="0">
                <a:latin typeface="Chalkboard"/>
              </a:rPr>
              <a:t> {0, 1}</a:t>
            </a:r>
            <a:r>
              <a:rPr lang="en-US" sz="1400" baseline="30000" dirty="0" smtClean="0">
                <a:latin typeface="Chalkboard"/>
              </a:rPr>
              <a:t>n</a:t>
            </a:r>
          </a:p>
        </p:txBody>
      </p:sp>
      <p:grpSp>
        <p:nvGrpSpPr>
          <p:cNvPr id="50" name="Group 49"/>
          <p:cNvGrpSpPr/>
          <p:nvPr/>
        </p:nvGrpSpPr>
        <p:grpSpPr>
          <a:xfrm>
            <a:off x="3347864" y="1599092"/>
            <a:ext cx="1512168" cy="576064"/>
            <a:chOff x="2123728" y="1916832"/>
            <a:chExt cx="1512168" cy="576064"/>
          </a:xfrm>
        </p:grpSpPr>
        <p:sp>
          <p:nvSpPr>
            <p:cNvPr id="51" name="Rectangle 50"/>
            <p:cNvSpPr/>
            <p:nvPr/>
          </p:nvSpPr>
          <p:spPr>
            <a:xfrm>
              <a:off x="2123728" y="1916832"/>
              <a:ext cx="648072" cy="576064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>
                <a:latin typeface="Chalkboard"/>
              </a:endParaRPr>
            </a:p>
          </p:txBody>
        </p:sp>
        <p:sp>
          <p:nvSpPr>
            <p:cNvPr id="52" name="Text Box 7"/>
            <p:cNvSpPr txBox="1">
              <a:spLocks noChangeArrowheads="1"/>
            </p:cNvSpPr>
            <p:nvPr/>
          </p:nvSpPr>
          <p:spPr bwMode="auto">
            <a:xfrm>
              <a:off x="2123728" y="2020778"/>
              <a:ext cx="1512168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2000" dirty="0" smtClean="0">
                  <a:latin typeface="Chalkboard"/>
                </a:rPr>
                <a:t>Enc</a:t>
              </a:r>
              <a:endParaRPr lang="en-US" sz="2000" dirty="0" smtClean="0">
                <a:solidFill>
                  <a:srgbClr val="0000FF"/>
                </a:solidFill>
                <a:latin typeface="Chalkboard"/>
              </a:endParaRPr>
            </a:p>
          </p:txBody>
        </p:sp>
      </p:grpSp>
      <p:cxnSp>
        <p:nvCxnSpPr>
          <p:cNvPr id="5" name="Straight Arrow Connector 4"/>
          <p:cNvCxnSpPr/>
          <p:nvPr/>
        </p:nvCxnSpPr>
        <p:spPr>
          <a:xfrm>
            <a:off x="1963806" y="1865974"/>
            <a:ext cx="1240042" cy="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 Box 7"/>
          <p:cNvSpPr txBox="1">
            <a:spLocks noChangeArrowheads="1"/>
          </p:cNvSpPr>
          <p:nvPr/>
        </p:nvSpPr>
        <p:spPr bwMode="auto">
          <a:xfrm>
            <a:off x="2339752" y="1514356"/>
            <a:ext cx="56768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 smtClean="0">
                <a:latin typeface="Chalkboard"/>
              </a:rPr>
              <a:t>m</a:t>
            </a:r>
            <a:endParaRPr lang="en-US" baseline="-25000" dirty="0" smtClean="0">
              <a:latin typeface="Chalkboard"/>
            </a:endParaRPr>
          </a:p>
        </p:txBody>
      </p:sp>
      <p:cxnSp>
        <p:nvCxnSpPr>
          <p:cNvPr id="56" name="Straight Arrow Connector 55"/>
          <p:cNvCxnSpPr/>
          <p:nvPr/>
        </p:nvCxnSpPr>
        <p:spPr>
          <a:xfrm>
            <a:off x="2627784" y="3327284"/>
            <a:ext cx="1044116" cy="0"/>
          </a:xfrm>
          <a:prstGeom prst="straightConnector1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Arrow Connector 58"/>
          <p:cNvCxnSpPr/>
          <p:nvPr/>
        </p:nvCxnSpPr>
        <p:spPr>
          <a:xfrm flipV="1">
            <a:off x="3635896" y="2247164"/>
            <a:ext cx="0" cy="1080120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Text Box 7"/>
          <p:cNvSpPr txBox="1">
            <a:spLocks noChangeArrowheads="1"/>
          </p:cNvSpPr>
          <p:nvPr/>
        </p:nvSpPr>
        <p:spPr bwMode="auto">
          <a:xfrm>
            <a:off x="2996208" y="2957952"/>
            <a:ext cx="56768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 err="1">
                <a:latin typeface="Chalkboard"/>
              </a:rPr>
              <a:t>y</a:t>
            </a:r>
            <a:r>
              <a:rPr lang="en-US" baseline="-25000" dirty="0" err="1" smtClean="0">
                <a:latin typeface="Chalkboard"/>
              </a:rPr>
              <a:t>i</a:t>
            </a:r>
            <a:endParaRPr lang="en-US" baseline="-25000" dirty="0" smtClean="0">
              <a:latin typeface="Chalkboard"/>
            </a:endParaRPr>
          </a:p>
        </p:txBody>
      </p:sp>
      <p:pic>
        <p:nvPicPr>
          <p:cNvPr id="2050" name="Picture 2" descr="https://encrypted-tbn0.gstatic.com/images?q=tbn:ANd9GcQxHMoOydLUvL6F7c-Mbo5t85iqunS-YHMpPEE4HWBwac4Fq-lc8A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766" y="1521426"/>
            <a:ext cx="581722" cy="581722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64" name="Straight Arrow Connector 63"/>
          <p:cNvCxnSpPr/>
          <p:nvPr/>
        </p:nvCxnSpPr>
        <p:spPr>
          <a:xfrm>
            <a:off x="3995936" y="1887124"/>
            <a:ext cx="3384376" cy="15969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Text Box 7"/>
          <p:cNvSpPr txBox="1">
            <a:spLocks noChangeArrowheads="1"/>
          </p:cNvSpPr>
          <p:nvPr/>
        </p:nvSpPr>
        <p:spPr bwMode="auto">
          <a:xfrm>
            <a:off x="4427984" y="1527084"/>
            <a:ext cx="1984412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 smtClean="0">
                <a:latin typeface="Chalkboard"/>
              </a:rPr>
              <a:t>c = (x</a:t>
            </a:r>
            <a:r>
              <a:rPr lang="en-US" baseline="-25000" dirty="0" smtClean="0">
                <a:latin typeface="Chalkboard"/>
              </a:rPr>
              <a:t>i</a:t>
            </a:r>
            <a:r>
              <a:rPr lang="en-US" dirty="0" smtClean="0">
                <a:latin typeface="Chalkboard"/>
              </a:rPr>
              <a:t>, m</a:t>
            </a:r>
            <a:r>
              <a:rPr lang="en-US" dirty="0" smtClean="0">
                <a:latin typeface="Chalkboard"/>
                <a:sym typeface="Symbol"/>
              </a:rPr>
              <a:t> </a:t>
            </a:r>
            <a:r>
              <a:rPr lang="en-US" dirty="0" err="1" smtClean="0">
                <a:latin typeface="Chalkboard"/>
                <a:sym typeface="Symbol"/>
              </a:rPr>
              <a:t>y</a:t>
            </a:r>
            <a:r>
              <a:rPr lang="en-US" baseline="-25000" dirty="0" err="1" smtClean="0">
                <a:latin typeface="Chalkboard"/>
                <a:sym typeface="Symbol"/>
              </a:rPr>
              <a:t>i</a:t>
            </a:r>
            <a:r>
              <a:rPr lang="en-US" dirty="0" smtClean="0">
                <a:latin typeface="Chalkboard"/>
              </a:rPr>
              <a:t>)  </a:t>
            </a:r>
            <a:endParaRPr lang="en-US" baseline="-25000" dirty="0" smtClean="0">
              <a:latin typeface="Chalkboard"/>
            </a:endParaRPr>
          </a:p>
        </p:txBody>
      </p:sp>
      <p:pic>
        <p:nvPicPr>
          <p:cNvPr id="67" name="Picture 4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4283968" y="2175156"/>
            <a:ext cx="864096" cy="8640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68" name="Group 18"/>
          <p:cNvGrpSpPr/>
          <p:nvPr/>
        </p:nvGrpSpPr>
        <p:grpSpPr>
          <a:xfrm>
            <a:off x="5076056" y="2031140"/>
            <a:ext cx="648072" cy="576064"/>
            <a:chOff x="5868144" y="4293096"/>
            <a:chExt cx="648072" cy="576064"/>
          </a:xfrm>
        </p:grpSpPr>
        <p:cxnSp>
          <p:nvCxnSpPr>
            <p:cNvPr id="69" name="Straight Connector 68"/>
            <p:cNvCxnSpPr/>
            <p:nvPr/>
          </p:nvCxnSpPr>
          <p:spPr>
            <a:xfrm>
              <a:off x="5868144" y="4869160"/>
              <a:ext cx="648072" cy="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Arrow Connector 69"/>
            <p:cNvCxnSpPr/>
            <p:nvPr/>
          </p:nvCxnSpPr>
          <p:spPr>
            <a:xfrm flipV="1">
              <a:off x="6516216" y="4293096"/>
              <a:ext cx="0" cy="576064"/>
            </a:xfrm>
            <a:prstGeom prst="straightConnector1">
              <a:avLst/>
            </a:prstGeom>
            <a:ln w="25400">
              <a:solidFill>
                <a:srgbClr val="FF0000"/>
              </a:solidFill>
              <a:headEnd type="none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1" name="Text Box 7"/>
          <p:cNvSpPr txBox="1">
            <a:spLocks noChangeArrowheads="1"/>
          </p:cNvSpPr>
          <p:nvPr/>
        </p:nvSpPr>
        <p:spPr bwMode="auto">
          <a:xfrm>
            <a:off x="5148064" y="2175156"/>
            <a:ext cx="72008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2400" dirty="0" smtClean="0">
                <a:latin typeface="Chalkboard"/>
              </a:rPr>
              <a:t>??</a:t>
            </a:r>
            <a:endParaRPr lang="en-US" sz="2400" dirty="0" smtClean="0">
              <a:solidFill>
                <a:srgbClr val="0000FF"/>
              </a:solidFill>
              <a:latin typeface="Chalkboard"/>
            </a:endParaRPr>
          </a:p>
        </p:txBody>
      </p:sp>
      <p:sp>
        <p:nvSpPr>
          <p:cNvPr id="73" name="Text Box 7"/>
          <p:cNvSpPr txBox="1">
            <a:spLocks noChangeArrowheads="1"/>
          </p:cNvSpPr>
          <p:nvPr/>
        </p:nvSpPr>
        <p:spPr bwMode="auto">
          <a:xfrm>
            <a:off x="3635896" y="3615316"/>
            <a:ext cx="2232248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>
                <a:latin typeface="Chalkboard"/>
              </a:rPr>
              <a:t>Pad </a:t>
            </a:r>
            <a:r>
              <a:rPr lang="en-US" sz="1600" dirty="0" err="1" smtClean="0">
                <a:latin typeface="Chalkboard"/>
              </a:rPr>
              <a:t>y</a:t>
            </a:r>
            <a:r>
              <a:rPr lang="en-US" sz="1600" baseline="-25000" dirty="0" err="1" smtClean="0">
                <a:latin typeface="Chalkboard"/>
              </a:rPr>
              <a:t>i</a:t>
            </a:r>
            <a:r>
              <a:rPr lang="en-US" sz="1600" dirty="0" smtClean="0">
                <a:latin typeface="Chalkboard"/>
              </a:rPr>
              <a:t> is truly random</a:t>
            </a:r>
            <a:endParaRPr lang="en-US" sz="1600" baseline="30000" dirty="0" smtClean="0">
              <a:latin typeface="Chalkboard"/>
            </a:endParaRPr>
          </a:p>
        </p:txBody>
      </p:sp>
      <p:sp>
        <p:nvSpPr>
          <p:cNvPr id="74" name="Text Box 7"/>
          <p:cNvSpPr txBox="1">
            <a:spLocks noChangeArrowheads="1"/>
          </p:cNvSpPr>
          <p:nvPr/>
        </p:nvSpPr>
        <p:spPr bwMode="auto">
          <a:xfrm>
            <a:off x="3635896" y="3933056"/>
            <a:ext cx="2232248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>
                <a:latin typeface="Chalkboard"/>
              </a:rPr>
              <a:t>- Instances of OTP</a:t>
            </a:r>
            <a:endParaRPr lang="en-US" sz="1600" baseline="30000" dirty="0" smtClean="0">
              <a:latin typeface="Chalkboard"/>
            </a:endParaRPr>
          </a:p>
        </p:txBody>
      </p:sp>
      <p:sp>
        <p:nvSpPr>
          <p:cNvPr id="75" name="Text Box 7"/>
          <p:cNvSpPr txBox="1">
            <a:spLocks noChangeArrowheads="1"/>
          </p:cNvSpPr>
          <p:nvPr/>
        </p:nvSpPr>
        <p:spPr bwMode="auto">
          <a:xfrm>
            <a:off x="107504" y="5333146"/>
            <a:ext cx="399644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 smtClean="0">
                <a:latin typeface="Chalkboard"/>
              </a:rPr>
              <a:t> &gt;&gt; Problem with the above solution</a:t>
            </a:r>
            <a:endParaRPr lang="en-US" baseline="-25000" dirty="0" smtClean="0">
              <a:latin typeface="Chalkboard"/>
            </a:endParaRPr>
          </a:p>
        </p:txBody>
      </p:sp>
      <p:sp>
        <p:nvSpPr>
          <p:cNvPr id="76" name="Text Box 7"/>
          <p:cNvSpPr txBox="1">
            <a:spLocks noChangeArrowheads="1"/>
          </p:cNvSpPr>
          <p:nvPr/>
        </p:nvSpPr>
        <p:spPr bwMode="auto">
          <a:xfrm>
            <a:off x="4067944" y="5363924"/>
            <a:ext cx="468052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 smtClean="0">
                <a:latin typeface="Chalkboard"/>
              </a:rPr>
              <a:t>--- size of f is </a:t>
            </a:r>
            <a:r>
              <a:rPr lang="en-US" dirty="0" smtClean="0">
                <a:solidFill>
                  <a:srgbClr val="0000FF"/>
                </a:solidFill>
                <a:latin typeface="Chalkboard"/>
              </a:rPr>
              <a:t>n2</a:t>
            </a:r>
            <a:r>
              <a:rPr lang="en-US" baseline="30000" dirty="0" smtClean="0">
                <a:solidFill>
                  <a:srgbClr val="0000FF"/>
                </a:solidFill>
                <a:latin typeface="Chalkboard"/>
              </a:rPr>
              <a:t>n</a:t>
            </a:r>
            <a:r>
              <a:rPr lang="en-US" dirty="0" smtClean="0">
                <a:solidFill>
                  <a:srgbClr val="0000FF"/>
                </a:solidFill>
                <a:latin typeface="Chalkboard"/>
              </a:rPr>
              <a:t> bits</a:t>
            </a:r>
            <a:endParaRPr lang="en-US" baseline="-25000" dirty="0" smtClean="0">
              <a:solidFill>
                <a:srgbClr val="0000FF"/>
              </a:solidFill>
              <a:latin typeface="Chalkboard"/>
            </a:endParaRPr>
          </a:p>
        </p:txBody>
      </p:sp>
    </p:spTree>
    <p:extLst>
      <p:ext uri="{BB962C8B-B14F-4D97-AF65-F5344CB8AC3E}">
        <p14:creationId xmlns:p14="http://schemas.microsoft.com/office/powerpoint/2010/main" val="27562352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2"/>
          <p:cNvSpPr txBox="1">
            <a:spLocks noChangeArrowheads="1"/>
          </p:cNvSpPr>
          <p:nvPr/>
        </p:nvSpPr>
        <p:spPr>
          <a:xfrm>
            <a:off x="-324544" y="44624"/>
            <a:ext cx="9865096" cy="648072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r>
              <a:rPr lang="en-US" sz="3300" kern="0" dirty="0" smtClean="0">
                <a:solidFill>
                  <a:srgbClr val="009900"/>
                </a:solidFill>
                <a:latin typeface="Chalkboard"/>
                <a:ea typeface="+mj-ea"/>
                <a:cs typeface="+mj-cs"/>
              </a:rPr>
              <a:t>Fixed-length </a:t>
            </a:r>
            <a:r>
              <a:rPr lang="en-US" sz="3300" kern="0" dirty="0" err="1" smtClean="0">
                <a:solidFill>
                  <a:srgbClr val="009900"/>
                </a:solidFill>
                <a:latin typeface="Chalkboard"/>
                <a:ea typeface="+mj-ea"/>
                <a:cs typeface="+mj-cs"/>
              </a:rPr>
              <a:t>cpa</a:t>
            </a:r>
            <a:r>
              <a:rPr lang="en-US" sz="3300" kern="0" dirty="0" smtClean="0">
                <a:solidFill>
                  <a:srgbClr val="009900"/>
                </a:solidFill>
                <a:latin typeface="Chalkboard"/>
                <a:ea typeface="+mj-ea"/>
                <a:cs typeface="+mj-cs"/>
              </a:rPr>
              <a:t>-secure SKE from PRF</a:t>
            </a:r>
            <a:endParaRPr lang="en-US" sz="3300" kern="0" dirty="0">
              <a:solidFill>
                <a:srgbClr val="009900"/>
              </a:solidFill>
              <a:latin typeface="Chalkboard"/>
              <a:ea typeface="+mj-ea"/>
              <a:cs typeface="+mj-cs"/>
            </a:endParaRPr>
          </a:p>
        </p:txBody>
      </p:sp>
      <p:sp>
        <p:nvSpPr>
          <p:cNvPr id="4" name="AutoShape 2" descr="data:image/jpeg;base64,/9j/4AAQSkZJRgABAQAAAQABAAD/2wCEAAkGBxQTEhQUExQWFhUXFxwYGBUYGBgcGhkcGBkYFxoaGRgZHCggGBwlHhwYITIiJSkrLi4uHR8zODMsNygtLisBCgoKDg0OGxAQGy8lICQsLCw0NC0tLCwsLCwsLCwsLCwvLCwsLCwsLCwsLCwsLCwsLCwsLCwsLCwsLCw0LCwsLP/AABEIALkBCAMBIgACEQEDEQH/xAAcAAEAAQUBAQAAAAAAAAAAAAAABgIDBAUHAQj/xABDEAABAwIDBAcFBgQGAAcAAAABAAIDBBEFEiEGMUFRBxMiYXGBkTJSobHBFCNCktHwQ2Jy4TNTY6Ky0hYXJXOC0/H/xAAaAQACAwEBAAAAAAAAAAAAAAAAAwECBAUG/8QAMREAAgIBAgQDCAEEAwAAAAAAAAECAxEEIQUSMUFRkdETIjJhcYGhwbEGQvDxFBXh/9oADAMBAAIRAxEAPwDuKIiACIiACIiACIiACLEq69rNPad7o+vJYEj3yHt9lvug8O88VzNZxWjTbN5l4L9+A2FMpbvZGfNiLG6XueTdVjur3n2Whve43PoN3qrbIwNwVS83qOPaqz4Gor5dfNjlXBdihz5Dvk9BZedUfff+Yq4i5s9XfN5lNv7l/oWnU4O8uPmV6Yj77/zO/VXES1dYt+Z+ZOWW7SDdIfPX5qptdK3eGu+BVSLRXxLVVv3bH99/5Iwn1SL0WKsPtXYe/wDULOa4EXBuOYWnkja5YdnRHsEj5enFdrS/1DLpdHPzXp/oq6Iy+HZklRauixgHsyDK7n+E/otovS0aiu+PNW8ozThKDxJBEROKBERABERABERABERABERABERABERABERABaqtxDN2Yje+944a2sO/vVjEKzrT1bCcoPaPA9w7vmq4IsosvMcV4zyt00P6v09fI1V1KK5pdfAopqYN7zzVOJ1jYYnyv9mNpcbb7NF9FkrWbSUBnpZ4gdZIntHiWkD4ry8cSmufo3uNzl7kPk6TQfZg/M/6BqxJOkqX8McY8cx+oXNYpnud1bWSOkGhjYxznAjTcAt1R7IYjLupXMB4yuaz4E3HovSy4dpq/iwvq/VmjnpS6EqPSTP7sfof1Wx2d6RzLUx080bQZTla9pOjrXAcDwNt91oKPoqq3f4s8MY4hrXPPzaFJ8A6MKenljmdLLLJGczc2VrAbb8rRf1Ky2/9fGLWU3jtnr236dfmLnOLW0SdojQi4IoKL7abWii6tobnkkuQCbAAaEm2vFShR7anY+CuyGUva5gIa9hAIB3ixBBHkn6Z1Kxe1+H/ADBK6kLk6R5j+GP8p/7Kg9Ikt9YoyO64/VUYj0VStJ6mqDhwEkZv+Zht8FGq3YvEI9eqbJ/7bh8nWXerp0NnwuP32/nBpVsevIS6LpBYSBJFlBNi4OvYHS9iF0HDcWMZa13aj3A8Wjn3hfOkFHUSTspzDIx5cA4OY4ZRfUnu713uJnZF+W/6qupzoZxnS8N5zvlNbEJxuTTWxNIpA4BzTcHUFVKIYbiBgfYkmJ28e6eY7ualzXXFxqCvR6LWQ1VfMuvdeBzrqXXLDPURFsEhERABERABERABERABEVptQ0313G3pogCsO8lUoV0hbRshgdlfYgE3BsQbaWPBW6ba5xhjeTvY0mw3EtuVDZOCaVEzWNJcQAodh21XX9fALlzCO2NOy4aA8Sbhw4aWUD2021c4iOImR7tGsbclx4WA1KkvR1srJTQOdKCZpXCSTkLCzWDuA9Tdc/ids4UNV55ntss/X8DqIrnzLoiX0MOULJVpsltDoeSrzheAkpJ+91NMm28lSEIiqVLfUi9wACd5tv8AFXLIilgERFABFbkmA3qpj7hTgMPqVIiKAPHMBWsqowDototdXR2N+aZW9xtL941ssSqa5UVEtt6xxKtCTwbcF+YAiy2eyuJ2P2d53axnmOLfLh3eC1F1i1L3MLXt9phBHl+7ea2aDUvTXKXbv9BN1ashg6QixsOrGzRtkbucL25HcQe8G4WSvcpprKOKERFIBERABERABERABRHEA8R/d9rkTx7/ABKlyhmIVJjaRqcpIB8DZUl2LROU7YYXVSuvMzq4Gm7nF3tDi1oHErKxDHmxx3BAaBp4W0C123FdNUHqo8zr6EgEgDiSd3P0Xm0DGMp7mNjrM7LiN+lgb+SsQb7ovhJdLWTWDn9iJpaAQ0auduvqdL8l1HAsVDpTGCD2brj2IY4+KSOONjpHOYOw0XPZbvA8rKPUO2lTTVvXyxvYwjIWOa4aX3i/G6rlZwSfTlVSNeNRrwPJRp07WyOjDgXNsdOR42UBxHpVYYz1chJy3sLkrnVDt1UsmlmYWXeAPvGk9kEkAajmbrncQ4dHVQzFYn49PMbVd7N4fQ+kYqkW1/f71VFRiDWgkkBo3uJAA7ySdF88VXSjXOBAka082saPncqMYnjs9QbzSvf/AFOJHkNy41X9O2t+/JJfLL9Bj1EM7Jn0RinSRQQ3zVDXkcIgX+V26fFRur6bYB/h08j+8uDfhquICFxGY9kczpfw5q2QOZXUr4BpIfEnL6v0wJd0n0O1QdOTL9ukcBzbKHfAtCkOEdLmHzWD3uhJ4SN0/M24XzpZveqVNnAtHPpFr6N/vJCtkfWb66OZofFI2Rh3OY4OB8wVcw+r1ylfKeH4pNTuzQyPjd/KSPUbj5qcYF0qVEbgahjZW7iW9l//AFPoFytRwC2KfsmpLyfobIamDjyzPoN1QFdzLj9f0uwBgdDE97zwfZrR4kXJ8lBNoukWtqszXy9Ww/w4btHm6+Y+qy0cB1VnxLlXz9P9C7LK49Hk7ntBt7RUpLZJ2l7d8bO24HkQ3d5lQDGOmZpP3NNp70jreeVo+ZXI2scRm9lvM8fDmrLg3hc/Bd7T8A0tSzNOT+e34X/oh3y/t2J/U9KtQ7+HB+R//wBiu0PSeQfvYdP5HfR36rnWYch8f1XmnfdbHw3StY5F9solai1f3HdcK2+opQLyiJ3KQZfjuUhdUse3MxzXA8WkH5L5pabaquOdzfZJHgSPksFnAq28wk1+fQdHWSXVH0SzpFp8MjMc7XvcXZmNjAvY+0SSQBr810nCMSjqYI54jeORoc02sbHmOBG5fGLmPkJNnOIuSdTYDnyX2BsZhn2agpYb3LIWAnX2iAXaEAgXJ3i669Ffsq415zhGayXNJyN0iImlAiIgAiIgAiIgAoxiLPvZAB2dPUjVSZ7rAk7hqtIdxcd7iSqTeC0VkgW0Tw1rgeS5LtFjwdDHGNS2R3PVocHAeHCy6dt6/sv8PouGOgfJKWMBc4vIDQOJNlZEHSdl6kVM09W4a3EbNDyzPPjq1SLq85DbZr8C2/wUk6MNgG09CWVQzPldnLb+xoBYEbipdheAxUrnFty14sc2uXuBtuIXK1Ghnbfz8238GiNyUOXBbwTAaOki7EcTcwu92Vt3G2pK4nt5gVDUV0gph1VmAuyewXEuF8vC9uC6ftTOxkbg14y247x+9FybB25pZpd4e4Na7XtBt7kd1zbyK16mx1UtrZroUqjzTwzneJULoZHRu3tNtN3j4KzAbEG17a93mpP0g0uWZj+D4xrzLSQfoovG290+iz2kIz8Rc44bRXLKXEkm/wC+C8yhU8dVUE4pg9K8LV5deKSTxzV4CrgHzVsqrAuPjIDSdzhceFy35gryE63Iv3LLxGGzKfvjv/vefqsJqF1AuySF2rv34Ki68BRSRgWXtu75rxhVR/fr8lBJQQr1DTdZIxnvOAVpzfVb3YmkMlS3TRgLvoPml2zUIOXgi0VmSRNfsbGsLGNDRa1gO74rr/RRignwynAcC6FvUvAdmIMfZGbsjKSADbWwI1O88yqKQtF1PehrA309JLI5zSKiUyta29mtsGi9x7RtquZwyxycsmrVRSw0T9ERdYxhERABERABERAGDiz7NA951vTX6LW1b+zZe7Ty5XROsbWeCeAvktf4rR1mKC2/VLfxDEtiE9INUA1/f/8Aii3R21jGGdwGdzyQeQB4ed9ys9IWLh7urabucbfRax1f1UbI2mw3abyr4KHe8B2nB0BBFtT4b/BZ2NbTsbGdQFxLBMRqALtjsPeebX8tT8FtJqR8/wDjvLm+4wkA/wBR3nwFllt1dVfV+Q2NMn2MOeqdWSulkv1AJDGagSEXuTbez57uaz423sAOXgP0VwQ6gDQDcLWAAvZZ2HUfPVcHU6qVj5n07I3V1qCwupo9ucIM1JmaLuiOa3HL+L9fJcn3L6O+zdnX0XHNuNlzTyGSMfcu/wBh4g9y2cI1kWvYy+3oI1VOPfRF145eFeXXeyYivL+9fC69DV7r3o1p3KQyVNboR+v0XtLSOke2MDtOcB4X/d1fBbGNO1Id3Jv6uUy2HwIt+9kb23aAH8IO+/eVn1V0aa3N9S1cXOWEWtscJb9mY+Mf4QDT3t9m/qAoIF3arowWEEAgggjuOllyDaTBXU8hsCYyeyeXcVg4bq1ZHkk9x19eHzI1IXuVUhVtHJdZeBnAZ5+vgq8t/wBdUfHobkeFwT8FXE5jRcjM7gOHnz8FOCOZHkkFmgnQn2R3c10ro+wjqo8zh236nmBwH1UZwHBnveJpx3taRx4E8h3LpmBxaarh8W1a5PZw+5t0tLzlleLtswronR6f/Tqf+k/83LnO0klma/uy6N0eNthtJfjEHfmJd9Uvgq+Jl9b2RIkRF3jAEREAEREAEREAauslLMzZGF8R/Fa9r3NnAai3NRXGcIpJASyZ0W/S2Zv6hT5azEsAp579bE0k7yLtd+ZpB+Kq4k5PmzHtmWxzlzq2J5/htDZC5x4DKBc35BdC2q2Hp6CCmdEM0heRJM+5e8luYdzGix0Fl0HCNhKCmkEsVM0SA3D3ufI5p5tMjnZfKywulKnzUWbiyRpHndh+BStSs0yXyL0v30cqC3OG02YX1WnAUqwaOzV5K6eInahDmMd1IAVscNjYTYuAPJUVEZJ7IuVq4Ng55pc8s5haDoGavcPHc1IThNPnlgpN8nYnMWFtcNCFrsW2VEjSNCCLEHULS4rs9WUtnU9RLIwbwcpcB4WF/JWYMerWtvnY8cbgg/VTVorprnommvJr7CHau780QjaPormaS6mAd/pk/wDEk/NQatwOpiJEsErT3sdb1GhXdDtRVb30+Yc2kH4XuqRtsAbSQvHcWu+Vl2Kddrqliyvm/kVKiqW6eDgrBLuDXeGUrNotnKqY9mF/i4ZR8V3an2uozq5uTy/sthHtLh+8vHn/AGU2cZvS2pf8/oX/AMaC7+RzHZzo9cwh7xmeO7sg93PzXRcK2ayjUHv33Wxbtrh7d0rfRVf+PKH/ADh6LjajU6u95lF+Q+GIL3UUTYKSNAfRRrGdjXPv2bg8CNFv5ukehG55d4AlYn/mdTk2bHK48g0/oqUw1kXzQg/IJWJrc5jiHRfNc9Xp3G5Hqta/owrx+Bh784+tl0/EOkVzgRHSPvzeQ0fFRSr2nr6kOyvZCwGxDbk6Lv6a3iUlvFL6iXGkjTOjqdus0kMY4nNmPoNFnUcOH0ZBBNRLwNrgH+Vo089VqZQ97pTLI9+QDffVxOgsN/8AddJ6OthxFGypqWds6sYfwg8SOfyTtZbKmrmvn17R2z+/qRUoyl7q8zTwRVcrg58JhjO64N3Dy3KaYfTWYO5baqqmg2HoqZ5W5b6bl5q3Uu3GI4R064KJA9uKnKx3cCu17O0ZhpKaI744Y2HxYxrfouH4zF9praan/wAyZrSDpdoN3f7QV38Bep4TW40Zfc5utknZhHqIi6hjCK0+doc1hPacCQO5trn4j1V1ABF4CvUAEREAEREAFrdpaHrqWeO1y6N2UDfmAu34gLZIoaysEp4Pn+gGYg8D9VLKcWGixcUwsQVc0drDNmZbk7tDduA1Hkr8Tl4jVLlscH2PQUyWE/EzKKcB1yttFUg8VGyNVsoH6LJOPcq9zexVJ53C1OM4Lna+SADNrdnveF9xVbJiFlQ1CiqydE+et4f4YqdSkiO0EsbowHXY/UFrgQdOV+9Y84YJIxmGrg0HxupoHB28NJO9rgC0+u496tVuGUM2VklOxrswsQ0Nc0jXsubqN3Bep0XEIaiOOkl2/f0MNkXF7ojlRStLeBUcfh7OvjHZ7TuW/fzXUKjZqkO7Oz+mV9vQkrVzbG0BkjN5S4PuD1snInnZdHKXcW5cz6ETrcNZYgNaPABR+ip4zUxNcG6l2hG+zHFdYqtk6TW7pfASu/W61kWyuHfaIrRG4DibySG9hxu4+inKWxXKbzgi1bSMDTYAeAt9FqMFcz7Q67how/MLqtVgNAAbwg9xc+3pmVnCWUbZH5KeJmVoGjG8zxtqjKSwH2OWYxM0kiMF7jua0Fx9GglZeHbHVxp22gbHmu4vkkaB2t2gJdutwXRsWxsRg9W1rT3NAPrZYmG1L6mCPXKwAhx8HHQd5VLdRCqvnm8JAouTNBsnsFSMAlfmmkY/M95uIy5vs5GDeBu7V1vMdxgeyNPoqMfxlkLMkegAtooSKt0j73Nl5Sydmss9rZ07fT18TdVBQXzN02puserxDKFiST5QtNi9dlY5xNrBMro5pDXZhZZvui6kNTir5jqymiOv+pKcrdP6RIe7Tmu2qEdEOBmmoGveCJKk9e4HeA4DID/8MvmTxU3Xr6a1XBRXY5M5c0mwiImFCK4lVuFeNNGRAX55iSfp6LJxXamOJpOl/H6LEZOH181xozKzXdcC5/5fArLx/EYIGlxDAbby0aJefeZZ9DN2Zqny07JHixeXOAtYhpcctxzstotXsxO59LC917ubm1BBsSS3Q7tLLaJhUIiIAIiIAIiIAhvSHh3ZZUtGrOy/fq1x0Pkfn4KLMdxXV6mBr2OY8Xa4FpHMEWK5NXUrqaZ0D9w1a73mncfp4hed4xpWmro/c6WjtyuR9UZMQWWxYEb1kxSaLgPc2mVmXhlVrOvC5VwQ2Z9PVLYNma4WcAbbjxCjD3FpuFkU+IA6X1UOG+Y9V5kNKXU31RG+14+2OW4/FainkeJ484c2194O/KVkxVpbxPisyLE777HxXRp4vfWsTSkvJ+n4M0tL3iU11UAN60uF1wNVa+uQn5Lfyvhd7TAb9/6KzT0dKx2ZsQa4jU6/qti45Vj4H+PUT7CfgY+I1wAJWmwOrL5ZQwFxyjdfiSpK+WBv8NpPfqsSfHGtBy5R4ABVlxvKxXW8/N+nqWWmkyzJgubWd+Ue63f68FiYxjbIY+rjAa1ugA4f371psU2iJvYqEVlc+peWsJy3s5/DwBSFC/Vy573svskMajV03ZnVGImeQ21A3ngO7vWbCcrdN6xqSmbG3KP2Umlsmy5X7sehOFFc0iqaX1VvZfBjiVcyA3MMf3kxtplBAy35uPZ52zHgtVVVL3ubHEC6R7g1rRvJOgA/fiu8dH2ygw+mDHWdO+zpnjcXe62/4W7h68V1NDpt+dmS+3OxJ2tsLDcF6iLrmUIi8c4AEk2A1JQBzPDa1gqqphcWn7RLY2/1HfVSOLDKXN1krjM8atz3LQeYaBb1XPmgBpe72iS7NxJcSdT33U32MoxKwvecw3Butu8pEHlsbPoSXB6oPZpvaSLWtYXOXytp5LPVqGna32QB4K4U8UeoqQ7WyIAqREQAREQAWk2qwEVUVhYSN1Y48/dP8p/vwW7RVnCM4uMujLRk4vKOMRyljjHIC17TZzTvB/fHcVmtfyU42s2YZVNzNs2do7L/AHv5X23jv4X07+aulfC8xStLHt3tPzHMd43ryuu4fKmWY9Dq03qxfM27JFV1iwo5wVcDlzMY6jjIc/TesKpp76g2PAi6ulyodLZXjlPYhmPFibo9JBoPxAaLOixRjtxHqtZUuzLSz0+vyIKeqYy3exTmfYmJqu8+qturCPxKHuL7WD3WVp5k95ylaWL7lXc12JNV4pa93KP4hjw1s654AalYD6S/tFx8SqoqZrdwAWquiqHzEyubMRwkmPbu1nuj6rZ0zGsaA0WAVtUTTgbymylzbdvAVGWHnuZEs9gtNXV99G3JJsALkknQAAak9yomqnSPbHG1z3vNmsaCS477WG/5LsHRz0bClLamrs+ptdrN7Yb8j+N9tM24agczt02jzuytlr79Sros2DNK0VVU0faXjsNOvUtPDlnI3nhuB1N+jIi66SSwjK3kIiKQC0O1VY5tPLl3n7sHTQuGpPgOC3y0VS0SQSh/+a8fleWj4BQ+hKOZYgB1ZA4WNvDgpL0f44xjSwuHhf4q1WYZEHxgnRzrW8iTr5KZw0NNK0NMMbg0aXY3Tw0SYxx1L52Em0MQ4380ftDCBcn5KzNshRuIJgaLe657fUNcAViVvR/Qyb4iPCSQfDMnblNjVUu132nEIYYASAXOfbc1gBBJ8XZdEW72Y2QpaB0joGEOlIu9xLjZu5oJ3C5J7zv4IpIJEiIgAiIgAiIgAtVtBgENWzLILOF8sg9ppPI8R3HRbVFEoqSwyU2nlHG8c2fqaMnMDJHwlaCRYa9sb2H4d61sWIX8OC7qQovjOwdJPdzWmF5/FF2QTzLPZJ8lyb+Fxk81+TNler7SOb/aweKdeOa2+IdHVYwkxPimbwBJjf6EFv8AuCj1bhVVFpJSzDU6hucad7Lrnz0NsOsTQroPuZLpgseaQdy1MmIsabOu08naH0KHEmcwk+ymuxbmj4mYvFgPxVg4hWW4pnOVgLzyYC469w1KvGix9EQ7UjZvcAsWWcBX6XZ/EJ7dXSS2Ogc8Bg8y8i3opFhPRHVSEGqnZE33IrvfblmIDWnycttWgsfUz2XJ9yDVeJNbxHiVt9n9ha6vs4M6mEi/XS3Fxe3Yj9px377Dv3X6/s/0eUFIWubCJJR/Fl7bgdNWg6MPgApWujVo4Q3e5mlZ2RGdkNh6XDxeJuaYizp36vcN5A4MbfWwt33UmRFsFBERABERABQzbKCaJr3xgujLw/s3u02s67RwO++ut7qZooaySng5S6ozsDge0CHNvx5juuFscEx8NfYktPJ2nz3qjFcLbS1rGNP3cgLmtP4DmsQDxA4ct3JT59BE9ga5jHNtuc0H5pfJkY57GI/HGAX3+awW7Vx3tZX37JUp/hkDkJJAPTMsar2Mo8pIjcy2t2PeCQNbau1V0mL2MWbakyzxQRDtOeL7x2QQXE9wF0W8wfBKaC74I2tL7Ev1c5w4DO4k5e69kViDZoiIAIiIAIiIAIiIAIiIAIiIAtS07HAhzWuB3ggEHxBWBJs5Ru9qlpz4wxn5tW0RGANYzZ2kFrUtOLbrQx/9VsGxNG4AeACrRABERABERABERABERABERABERAGh2swR1QxjoyBLE67LmwINszSbG17A+IHesWmx2SOMdbBKwjfdpO7vbdSheFVcd8k57EWj20itcub6rAr9rnTAxUo6yR2gDeF+JP4R3mwUqKu0m/yU4DKK6CEsijYTctY1pPMgAXRX0UkH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Chalkboard"/>
            </a:endParaRPr>
          </a:p>
        </p:txBody>
      </p:sp>
      <p:sp>
        <p:nvSpPr>
          <p:cNvPr id="12" name="AutoShape 5" descr="data:image/jpeg;base64,/9j/4AAQSkZJRgABAQAAAQABAAD/2wCEAAkGBxQSEBUUEhQVFRUWFxQVFRYYGBcXFRgUGBcXHBkWFxgbHyggGRwnGxoVITEhJikrLi4uGB8zODMsNygtLisBCgoKDg0OGxAQGywkHyQ0LCwsLSwsLCwsLCwsLCwsLCwsLCwsLCwsLCwsLCwsLCwsLCwsLCwsLCwsLCwsLCwsLP/AABEIANkA6AMBEQACEQEDEQH/xAAcAAEAAgIDAQAAAAAAAAAAAAAABgcBBQIDBAj/xABNEAABAwIEBAMEBQUKDgMAAAABAAIDBBEFEiExBgdBURMiYTJxgZEUI0JSYjM0obHRCBc1VHJ0gpKU8BUkJVNzoqOys8HD0tPhY5PC/8QAHAEBAAEFAQEAAAAAAAAAAAAAAAYBAwQFBwII/8QAOxEAAgEDAgMFBwIFBAEFAAAAAAECAwQRBSEGEjETQVFhcSIykaGxwdEUgTNCUuHwFiM08SQVYnKSwv/aAAwDAQACEQMRAD8AvFAEAQBAEAQBAEAQBAYugF0ABQGUBglAMyAXQGUAQBAEAQBAEAQBAdc7y1pIBdYE2Frn0FyBf4hAaKqxOp8SOOOFjDITYySZiGtF3OMcYNxs32xYvG/UD0Q1k7Z2Ry+E7OHu+rzgtDQPMc1xYkhve59CgNygCAIAgCAIAgCA4SyhoLnEADUkmwA7k9FTIITjvNGip3+FE51XMdoqdviG97WLh5b76Ak6eovSUoxWZPC8wap3E+NVP5CgipG9HzyZ3bD7Isb3N/ZtpZaqvrllS/nz6I9qnJnB+BYxMT42K5ASLshgaPKLey/QtJ1WrqcVUltCDf74+xcVBg8vi8kzYhXSO0APilmg2Fh8VgVOKa7fswSPSooz+9xH/HK/+0O/Yrf+qLrwRXsYj97mP+OV/wDaHfsRcUXPgh2ETiODq6K30bF6lttAJWtlaGdrE77arMp8Vte/Tz6P/s8uh4HJr8eph5ZaatAvo9ohkcM1xYizbkXGpsNFsaHElrUeJ5j81/n7Hh0ZHY3mjLTkDE8PnphsZWWmivruRtsLam9z2W4oXlCv/CmmeHFrqTbA+I6asbmpp45RYGzT5hcA+Zh8zTqNCFkN4PJtUBlVAQBAEAQBAYKA0FV4gxBhD2ZBGS8FpuyPUaPzWaXvydDcRu2QHHCanJO6JzmTSPJLpGG7hYEgSs18NoGjdbG/ckkCRIAgCAIAgCpkHXLMGtLnEAAEkk2AA6knYKoK7xnmQZpDT4RCaqYOyPmcCKaPcFxdpm17aEAkE9ce4uqVvHmqPBVRb6HiHBE9Yc+LVb5u1PETHTtFwbWFi/UbkAqJ3vFEntbRwvF/gvxo+JKsJwWnpW5aeFkQ65RYn3nc/FRu4va9x/Ek2XlFLobALDkezKongBMgIAmSgQBMoqcXNuCDsdCOhHZXIzkt0yhEsW5d0czs8bHU0utpYCY3XItew0/QOvdbq11+6obN8y8GW5UkzxjEsXwyxly4lStNnOaC2razvbZ1gD3uTuFLLHXba5xF+zLzMedJom/C3F1LiEeemkuRo+NwyyMPUOaf1i49Vu8otm9ugMoAgCAIDBQGjw/hqFuZ8kbHvc4m7ryENBORuZ9ybN79SelgANzBA1jQ1rQ1o2DQAB10A03QHYgCAIAgCA0PFfFNPh8XiTu3sGRtsZHuOwa3r79lTZAr9mE1uMkS4i409ISHR0TLhzgDoZiddwDY/JqjWpa/ToZp0N5ePcvyXoUs7snOG4dFBGI4WNjYNmtFh7/U7aqE1rirWk5VZNvzMlRSPPj2PU9HH4lRK2NvS+riddGtGrjodles7Gtcz5aUc/RFJTUSvzi2I4y4Cka6iow5pdO42leAfsenoNNBd3RSJW1jpkG6rU6nh3Is80pvYtCIWAF72A1O59SojUlzSbRkLPec1bKhAEAQBAEBHuNKSskgH0CURTMeH2da0jQD5CTt/wA7bhbfSqtrCbVzHMWsZ8PMt1FJrY0HD/MQCX6Nicf0SoGmY6Qv9zr6Xv7vXotld6GpQ7azfNHw70eI1X0kT2N4cAQQQdQRqD7lG5RlCWH1L2zIrxJwNFO/x4HGlq2kubPHoS4/faLB19vid1u9O12vbtQn7UfPu9C1Okn0OPDfHc0EzaLGGiOYkNiqWi0E+m5dYBrr26AajQdZ7a3dG6p89N/kxnHGzLHY66yEeDkqlQgCAIAgCAIAgCAICI8e8ZtoGNjjaZquby08A1JJ0zu7NB+fzI8znGEXKTwkMZI9w1we/wAY1uIubPWPylun1cDRqGRja4N9fl1Jgur67KvmlR2j3vvZk06WN2TCedrGlz3BrWi5c4gADuSdlHIUpTlyxTbZfykVbxnzejjzRUIEj/M0zO/JtO12D7fXXbQbqWadw05YncvC8F9yxOt4EFwLiek8X6RiUdRWVBJ9pzPBA6Wadz+jbTvILmxq9n2VtJQj5LcsqSzmRY2Hc46E2D45oRfKPK1zQ0AWPlN7egHRRmvwxc5zCSl69S8q0Sb4NxDTVYvTzMk62B8w97TqPktFc6fc0NqkGi6qkX0NosFnoLyVCAIAiB48SxSGnZnnkZGz7ziAL9h3OhWVQtKteXLTi2eXJIguL84aGI2iEs5G5aMjfm7f4DqpBb8MXE96klH5lp1kQ3HOasFZH4dThrJG9Lzm4PdpEdwdTseq3VpoNS2lzUq7X7f3LUqql1RH+G+P6ihkPgXNOSbU8rzI1rb7NeACD6gAa7FZ93pNC7j/ALi9r+pbHmM2uhdXCPMCkrmtAeIpiG3heQDmPRjtA8aHbXuAoXqGi17VtxWY+K+/gZMKqfU3mN4NDWRGKoYHsO192m1szT9k67rXWl3WtZ89N4PcoprBDsKxeowKSOnrHmbD3nJDUW88Gvljk/CAP2bWXQ9N1WnfR6Ykuq+5hzg4lsxSAgEG4IBBGxB2IW09TwdiqAgCAIAgCAIAjBHuNOKY8OpXTSauPlhjHtSSkeVo9O56BU6LcEQ4I4em8R2IV7s9ZM3RuuWCJ1iImtOx2v21HcmC67q/bvsKT9ldX4/2MqlTxuzt4u5h0lDdhd4sw08JhBINr+c7NG3rrssPTtCr3b5scsfF9/oepVUijeLONaqvd9c/LH0hYSIxY3BIv5j6nspzZadQtI/7a38X1MaU2yNErOPAugGZAd1NVPjcHxucxw1DmktcPcQqShGSxJZQLo5ec1fEIgxBzWvt5J9GtcdfLJ0aexGh9DvD9Y4eSXbW69Y/gyKdXuZbLSobKPK8MyDK8MqFVAgvMLmJHh4dFFaSpLdG/Yjvaxl1vsbho1OmwN1I9I0KV01VqbQ+b9CzUq42RQWNY7PVyGSokdI4k2ufK2/RrdgFPLe3pUI8tOKRitt9TXlyvFDCA91NhE8jc0cEr292xvcPmAq5B01FPJE6z2vY4dHAtcD8bFUe6wCf8E80p6W0dTmqIehJ+tZts4+0NNjr69FodR0Gjcrmp+zLy6MuwqtbFw0uIUeK0r2seJYpGlj23s9tx1bu0jTVQ+VC606spNYa6eDL+YzRoeEMXlwmrbhtbJnppPzGdwNwS6wge7b3dtOhAE+07UI3lLmW0l1X+dxizg4stcFZ55MqoCAIAgCAIDqqp2xsc95DWtBc5x2DQLkn4ICqOHWOxavdiUwd9HhJjoYySAbEh0zm7E3/AL6BRbiDU+xg7em/afXyRepU87s7uYsdeb+FPFTUQjzTy6+MAM2cDQnUZbWtr1C1Wiys/wCeDlVb28C5V5v2PnipcC9xaSQSbF3tEX0LvVT5dEvoYrOlAcmMJ219OqAszhnktW1LGyTOZTNc3MA8OdLrteMWy/EgjsgNrXchKhrCYqqKRw2a5jowf6V3WPwQFXY5gk9HO6GpjMcgsbHYtOzmkaOHqOx7IDXqoL05M8ZmaP6HO68kY+pd1dEPsnu5v6vcoTxJpih/5NNdepk0Z9zLTUPwZBFeYnFow6kztAdM85IWnYu6ud6NGvqbDqtzoum/rK2Je6uv4LVWfKj5nrKl0sjpHuLnvcXOcdy46krpcIRhFRjskYfU6FUGQgLq5M8to54xW1jM7SfqIjcNOU/lHj7QuNBsdzfSwF6RRBosAABsBoPkgNTxLwzT18JiqY2vB2ds9jrWDmu3BCA+WOOOF5MOrJKd5zNHmjfawfGdne/cH1BRMHn4SL/pTBHO6nkcQ2KQXyiUkZBJbZhOh0PuKx7rl7JuceZLqvLy8yqznYvaHBqrEKCWDFGMjla/6mSM28zR5ZdCbea/a46BQiV1b2d1GrZtuL95MyeVyW5uOV/Er5on0dVpWUn1cl95GDRkoJNzcZbnqTfqp3SqRrQU4PZmM1h4J0FcKGUAQBAEAQFa80619VLT4TAbGoIkqXD7FMw3Nz0zEfGwHVYt7dRtqMqsu7p69x6isvBKKGkZDGyONuVjGhrWjYNAsAuV160qs3Oby3uZsVhFS8+OIyBHRMJGa00p2uATkb6i4Lvg1S/heySTuZei+5Yry3wUy4qXmOYQFy8heCWyuNfUMa5jHZadrhf61pBMtrW8uw9cx0IBQF+gIAgIdzO4NZiVG5rWt+kRgugedCHdWX+64aW72KA+UZG2JBFiDYj1CA9uCYk+mqI54/bjcHD17g26EXHxVuvRjWpypy6NFYvDPq7Ca9tRBHNHfLKxr230NnC4uuT3VvKhWlSl1RnReVk+d+bXEBqsQe0H6uAmJgBuLg+d3vLh/qroui2StrWPjLdmJUllkKW3LZhAe7BKLx6mGHT62WKPXbzvDdbe9AfZ1HTMjY1kbQ1jGtY1o0Aa0WAA6aAIDvQBAVT+6HwoPw5k4Dc8MrQXHfw5AWlo/p+GbehQHzrG4g3G/TvfuEwu8H0/y6x812HxSutnbeKSxv52WFz2JBDrfiXNNZsv0ty4x6PdfuZlKWUarmDTupJ4MVgaS+ncGVAF/PTOJBuNja/6fRbbhrUGm7eb26r18C3Wh3ln0VU2WNkjCHMe1r2kdWuFwfkpqY53oAgCAIDrnmaxpc4gNaC5xJsA0C5JPQWVH4gq3luDVy1WJyA3qZCyEONyynj0aLdNR0JHl+cJ4ovOacbdd279TJox7yeFRFdTIPl3mNiJqMTqX30Ehjbto2Pyjb3E/FdX0qh2VpCHln4mBN5kRlZx5MsQH1fygaBgtJYD2HH453aoCZIAgMOQHxtxoAMSrANvpVTbtbxXoDTtQF9cq8fy4HK5xI+i+PqRezQ0yN03IFyPhbooTrVnnUoJfz4+Wxk05ewUPI++pJJOpJ3J7qbtY2MY4KgCA23CU7Y8QpHuNmsqIHOO9mtlaTp7ggPswFAZQBAVvz9qWtwZzSdXzQtb6uBL/h5WO+SA+ZUBcX7n2v1qoCdLRytbb3teb/8A1qJcV0cwp1PNr8F+g92i366lbLG+OQXY9rmOHdrhYj5KHW1aVGaqR6pmRJZWCM8nq1zI6jD5nEy0UrmMDjdxp3G8bhfdu/uBbtousW9WNWlGqu9GC1h4LHV1FAqgIAgINzkxV1PhUgjdllncyCOxs7zuGa3U+QPGndUbwssHvwHDG0tNFAwWEbGs76jc39Tc/Fcnv67r1pVH3tmfFYWD3vOixafvIqz5CxR15pSOsjz83Hodl2CltBehr31PIvYMgoD6F5AcVialdRPJ8WC72figc4ba7tcbH0c31QFuXQGUBp+K8ejoKSWpl9mMaAbucTZrR7zZAfHmIVTpZXyvN3SPdI4/ieS4/pKA86As3lr/AAPjH+h/6Uqj+qf8639fwXYe6ysypCy0YVAEBlp1QH1Lyi4zGIUTWyOH0mEBkg+05o0bLb1G9ut0BPUBxe6wv21PuQHzNzp41FfVeDC4Op6ckNI2fKRZz79QNh8TrdAVwgLS/c//AJ9P/N/+rGo1xT/xI+peoe8XsoAmzLIPiTvonENHODlZVsfTTeazS9ovGSDpf2QNemnrPuGbp1Ld0pfy/RmJWjh5LRCkpZMqoCAICtOYp8bGcJpz7IdNUOBJsSxoLbtHUZTY+p9VrtXqulZ1JLwx8dj1TWZYJiuWN7GeYKQeJIofI+OwllVO127ZZAfeHldft5KVKMl3pGA+pr1dKBAe3CcTkppmTQPcyRjg5rgbbdD3B2I2INkBfHDHPKmewNrWPhkA8z2NL4nEdgDnbftY27oDa1/OrDGMLo3Syu6MbG5pPxfYAf3sgKU5gcdz4pKC/wCrhZ+ThBu0H77j9p579OnW4ERKAwgLh5L4aZcOxBpbmbLaIC9iXCN9x6e21RbXayp3VB+G/wAy9SWUynyFKSyYQBAEB7MKxOWmlbLBI6ORuoc0kH3HuO4Oh6oCyqLntXMZZ8NPIR9oh7SRpuA619/mgNJxZzVrq5hjLmwxH2mRXaXC1i1z73IOumm6AhlNSPlcRGxzza9mtLja41sBtqPmgOuWItJDgQQSCCCCCNwQdigLe/c+UXnqpi3YRRNd7y5zhb4RlRPiypilCHi2y/QW+S51BTKINzebloW1A9qnnhlbqQdHWIBG2+6kvDNXluuT+pFmstizqaTM0OGzgCNbjUX36roJiHagCAFAVnPeTieQmw8CjY1ump8RwJJPS1yFHeJanLaY8Wi9RXtEyXPGZYRdQfNHNjC/AxWYC2WS0zQPx7/6wcuoaLcdtZRfht8DBqLEiGrangIAgM3QGQUB9E8rOW9EcPinqYWzyzt8Q+ILta0nyta06DTrub9kBBOeHB1PQTwyUzcjJw/NGL5WuZl1b2BzbeiArFoVUD6S5Q4X9HwqIkDNMXTG3Zx8lz3yBvzsuc8RXDq3riv5dv8AP3MuisRKZ5k4IYMUnjjGYOd4oDbuLRJrZw6G9/mFN9JqyuLWEknssfAxarUHuyLyUz2+01zfeCP1rZOlNdU/geFOL6NHUQrZ6MIAgCAID6T5AYdEzC/FYGmWWR4kcPaGUgNYTa4AGtvxE9UBCv3ROHRMrKeRjQJJY3+Lbd2RwDHEd9SL9co7JkE+5YYCaPDo2PAEjyZpB2c8CwPqGhoNuy5tr14rm6k49FsjMpRwiWrRF0j/AB/T+JhlW0m31Mjv6gzD9S2mj1HC8pvzweKizFm65f1Jkwuje4AE08W22jQP+S6kYJIEAQAoCtINeJKzpalpx79tR6e9Rnij/jR9S9Q94mK5+ZYQFa87OGfpFIKmMfWU983cwn2v6ps73ZlLOG7/ALOt2E3tLp6/3MetDO5QJCnRjGEAQBAZCAtLgDnA6gpm008JmYy4ic12V7Wk3yG4NwNbfJARrmJxzJis7XuZ4ccYIijBzWudXOPVxsOnRAeHgrh91dWxwC+Um8hH2Y26uN/0D1IWHqF3G1oSqPqunqeox5mfURyxR7WZG3YDZjBsB7guYLNarmXWT+pm9EUHw68ytfUyayzve57v6R0HYb6e70X0DoNpTo26cfT4EN1etKVXkfRG2cL76rdyhGS3RqYzcXsa2uwGCW92Bp+82zT+jRYFfTKFVdMGbR1GtTfXK8yIY5gL6fzA5oybB3UHs4dFHb2wlb7rdEgtL2Fxt0kaYhYGDM9TlHEXEBoJJ2A1KrGLk8RRRtR3bNxBwtUOF8ob6ONj8unxWfDTLiazgw56hbweHIkPDWIYphecU1i19i5vlkZm+8Gkgh1tLjp7tPM9NuY78ohqFtL+Y3HB2HS4tizp8Rk+shEUohIHnYHHK1ov5GNdluOuf1Ua1+5q2NDl5d5ZWfDYzrdxq7xeUXmFzKWTPMrwVNNxl/B1X/N5/wDhuWfpf/Mpf/JHifunt5Z/wRRf6CP9S6uYJJkAQBAVnG4DiarGxNJBYd7EXso1xQv/ABU/MvUPeJkufvBlBUKnF7QRYi4OhHcHcK5CTi1JdxRnzrx1wQKfEvBhcAyVhmjB+w27gWadAQbell1bQK0tTpLHvLZ/sa27qKhFyfQ01ZwjIxmZrmvI1LRcH4X3UjraPVhDmTya+lqtKc+XGCOlq1OMdTZehhUB66DDpJjaNpdbfoB7ydAr9G3nWeILJarVoUlmbwb2Hgt59qRg9wJ17dFs46JVay5I10tYpLpFnRiXCr4m5g4P1a0AAhxLiAAB7z3Vi70yVvTdSUlhF621GnXlyJbl68s+Dhh9Nd+s8oDpTp5e0YI6Dv1N1yjW9T/V1OSL9iPzN3Sp8qyyZLRRk4vJd6lFV2FHDqx1IfyMmaSlcerTuw+rdR629V23hTWo3NHDe/f6/wB+pGdYs3/EXcelTcjYQYZwmha9pa4BzToQdlbq04zXLJZRchUlTacepHJ+DWF12vc1v3bA/I/tutJU0SDlmMsI28NYko7xTZt8MwmOAeQa9XHV3z6LZW1jToLZGBc3lWv16HvWaYRhzgBcmwG5K8SaSyz3FOWyPbyxgdPiklVGCII4XQmT7L5C4eUa66XO2zRtcLlXG99RnFwi93j77ky0yhOlTSkW+FzCXU25leQaXjVwGG1ZOg+jzf7jgFsdKWbunj+pHifus93LP+CKL+bx/qXVTBJMgCAICs+LT4PEdBJfSogngNxp5buAafvFxb8/VafXaXPYz8sM90niRMlzJrYzgqAKuQVLzMH+WKb+au/4ki6lwC3yvHi/saXWv4LNauqsh5o8Y4bjmLnMOR56/ZJ9R39VqLzSo1vah7xtLXVJ0vZnuvmaek4Pfm+se0N/Dck/PZa+lo1Vy9vGDOqavTUfZTySyho2QsDIxYD5k9yVIKFtChFRijR17idaXNJne5wAuTYdzoFdnNRW7LcISk8RR2cF0bsQr2ub+a0zg97tQJJR7LAeoBsfh6hc74w1yMaDo05dSU6VYdn7cluXSFx7Jvwq5KEI5u4R42HPlaPraYiZjtiACM9j/Juba+ypHw1eujdqK6P69xZuIqcWmQalmD2NePtAO+Yuu/0Z89NS8iAV4dnVlHwPPTmqqZZI6Kn8XwyA95cGsa49Lm1+um5so3qnElGylyywjb2mkqpFSkzfUvLvEZPy1XDBvpHGZCD03tod91ELnj3D9hN/Bfk21PR6Ee4738rqsAluJXNjYGAAE9iQ82HwWLDjyblnkfxX4Lr0qg/5URmvNRRSGOujIF7Mna0mF46G42Kmuk8T0LqK5nuae80dp5p/A9bHhwDmkEEXBGxB6qVQnGazE0M4ShLlkeV1C6sq4KJpLWyXkmcNxCze3vsR8lF+KdTdpQePDP4N7otspt1H3dC78OoY4I2xxNDGNFmtAsP/AGfVcKuLiVeblN5ZK4pJbHpWPk9BUBDeblUWYTOBa8hZEBuTmeNAO9gfkt/w7T5ryPluWaz9ksDB6XwqeKO5OSONlzucrQLn5Lo5iHsQBAEBXHOmJ0dPT1zL56Kojf1sY5CGuB10BOQXsSrValGrTlTl3rBVPDJVFIHAOGxAI9x1C5JWg4ScX3Genk5qyVCAqrm00DEcPcNHFtQ1x6loyloPpcu+ZXSOApT53HuyvozUaul+nl6Eaq6iR00VNTtDp5jZl/ZaNbuPuAJ+HwXRtY1VWNNy8NzQafYq4fNLoS6l5UlzAZ66oMh9rwrMjv2aDrb1/QFy6442uHUbgtvV/RbEmjp9FRS5V/nqez96uDw8v0qsz/f8X1+7a2yxXxnec2dviz3+ho/0r4I6P3po/wCPVn9dv7F6/wBa3fh82U/QUf6V8Ed9HynpA688lRUdhJJZvuOWxPzWPccW3lVYWF8/qXIWtOPRE3oaGOGMRwsbGxuzWiwHwCjVavUqzc5ttmQljoelWD0LoUILzbx3waL6OwB01XmiY38FvrHbjYEAepUm4Z06VxdKa/l+vcWK9RQjlkIpIcjGN2ytaO+wA3XfKEOSko+CIFWnz1ZS8yWclsv0WoP2zUyZ++zct/hdcN4wc3eb9N/qTqz/AISx4FiqHtmWEQPLiVK2WJ7HBpDmubZwuNQRqFlWtWVKrGWcbo8tNlEcM/m4ad2Oew63F2u/9r6J0erGdtFohGqQca7JNyxp8+L1Mpt9VTsisdTeRzXBw7aNcP6S57x7cYXJ4v6J/k3+jwxQTRbQXLmboyqAICDcctNRiGG0WuV8xqJLX9iEXGtx6+5TThS3Xt1X6GNXfcWk1TIxzKAIAgNbxDhLKumlgkALZWOZrrYkeV241DrHcbJkEG5WYg99CIZQRNSudTytO4LD5devlsNOy5zxHa9jdOaW0tzLpSysExUfLxgr0slCmeL64VOMvLbFtLEIbj/OEkuHrbMR8F2HgewlToKcvUj+tVkqfL4nXw0GnHKQPJAEczo/WXK4Eevl/Ur/ABw5u2kktsffct6Hy8jffkuoLjL3JIZVsqEAQBAYK9xWXsUbKTreOJjiwqWykUbJ202TN9W6O9nSnXLvd2btZdGp6DD/ANL9qG/j3564+x4dKo4dt/LnBseZA/yxBmtY07gzT7WZ19b6m3YLM4D5Vnm65+xqNZ5nReDXrqbIg+pvOULP8bxBwHlzQC/TMA649643x04dulF97+iJvpnMqCyWguds2YQAqq6goeGHwq2uiuDlqZHA2t7RJ2XfOFK3aWi9F9MER1uGJxl+xLOTcYLq+UDedrA7XUNafLf0uPmoBxvV566j5t/Y3umw5aMV5FmKBM2IVAFcim+hRkK5fRfTcVrMRcPJGfodNcHZmr3jpY//ALO3XqOl2qtrSMO/q/VmDN8zLOC2J5MoAgCAwQgKtx2P/BmNsnFm02I2il7MqW+y4/yr/pctLrlh+ptnhe1HdfcuU5YZOAubcvcZhr+IcVbS0ss79o2Odba7reVvxNh8Vl2VtK4rRprvZ5k8LJSPD9O5sRe83dM4yu977HfqvoXR7XsLdL/PIhOp3Cq1tu7Y7sUoPFALXOjkYc0b2khzXehBHp8ld1CxhdUsPqi1Y3kqE/JlkcsuKPp1HaQ/XwkRTXtdxA0k+OvxaVwfXtOdnXeF7Mt15eROKM+eOSYqPl4IAgCIGp4pxMU1FPP1jje4a281rNF7aXcQFsdOo9tcwp+LPE3iLKFfQEYWWnV2XxOu+bNf+r+pd4dvy6dy9/X5/g3ztEtJxjfr8y18Y4fGLYfSyte6OdsbJYpDqcz2NzB/cEgX7EX7g8gtdSqaXf1MdM7/AJRHJ041aeJd5FG8HYs7yZadm48XPe34stuvu6hTSpx3Q7LCe/pv+DUx0Slz8zLG4N4ZZh9P4TXF7nOL5JCLF7za5t0HQBc21bUZX1btH07jdU6ahHCN8tUXAgCIFKcSjLjlWNDmjhfcH2SGtGV3Y9V2ngaf/ipeX3I3rcdk/Mk3JP8ANKr+ezf7kSg3GG16vT/9M3Fl/CXovoWKogzMCoCK8x8bdTUeWLWoqHCngA38STS49wPzst7oVj+puU37sd3+C1VlhEo4M4fZQUUNO212Nu92vmlOr3fE3+FgukGGbxVAQBAEAQGi4y4cZX0clO82zWLHjdkjdWvHx39Ce6owRLl9j0krJKWq0q6QiOYb5m/ZkB63Frnvr1XPdf03sKvaw92XyZl0p5WDTc6qsmGnpGmxqJbu9Y4gCfkS029FsuDrTtrly8ML4/2LN5V7Om34EaijDWho2AAHuAsF3GlDkioruIFUnzycn3nJejynhmx5RkR4lXRH2pGRzN00yB5v7tZGrkPHNBwSf/u+q/sTbS6qqUUy21zU2oQBAEBAuctZlw8RA2NRLHH65b5jp1GgUo4Wt+1vM+C+ux4a5pKPi0iGSQAxlltC3KB8LBd4qUv9lw8ieTo5odn3Y+xO+T1QX4RADclhlZcm9wJHEfAAgW9FwDiOHJeyfjh/IgVLKjgmlloHJY6HsyqZKhUARLIBVVFgoueqE+JV049kyiJvYiIZb7+gXdeD7V0rSOfBfn7kV1yplqKJTyalANdDf2agSBvUB7bZvcco+SgvG9HluVLHe19zdadPmox9Cy1BWZ51zzNY1znkNa0Fzidg0C5J9LXXulSlOajHqw3ghPBFM/Fa84nLcU0BdHQsOznAkOmI77j5fdXT9MsFZ0FDve79TCnLmZaYC2R4MoAgCAIAgMFUYK95j8NSiRuJUI/xqnb9Yy5tPAASWEdTa/v94CsXNtG4punPo/kVTwyDcdYxHW01BiEVyyOR0czRr4Rla0HOelnNAHQ39VquGqT069lSn4przXT7nm+i61F48DyA31HWx+B6rr0ZJrKINKLi8MyqvxC3ZteVFP4uIVdSL5GRtpmut5HOLmudY9xkbp+Jci47u41MQXj9Mr7k00mk6dFZ/wAyWuuaG3CAJgBAVVzYqc9dRwXGVgkncLjfQNJ6jQH019F0jgW2TqOpLx+i/OC9ZQUrqHN0W5HKbFoXvyMkBd21/QbWK6nTvqNSfInuS2lqNtVqdnGW/gTHktJaKrh/zdQSPu5XjQN7eyfmuLcZ0eS6T9fqQuUeWrOPg2WOoaVCAIAqoGj4yxsUdFLMfaDcsY6uldoxo+Nj7gVtdJspXVxGmunVlupPlWSoMDpnRwNDvaN3P/lONyvoPTbfsaEY+W5BtQrKrWeDY8I4mKPGGl9xFVxiEn7PjBwyE/LL/TPqoRxvp0qtNzS6e0vnlfA3uiV1Kny+BdJK5FGLexv09iu8eqn4xWHDaV4FPHldXTtJ2DiDA3oSbfE3+6bzjQNJ7KKuKq9ruXl4mLVqZ2RamG0TIImQxNyxxtaxjddGtFgLnf3qUZeMstHrVSgQBAEAQBAEBghAVBzD4SNJJLW0sIkppmObX0zdLtJuZ4xsHDe4Gh12JWNc2/axWHiS3T8/wVi8dSJ4fw9UujEmGyR1tPcBrXuEc0ZI9iS9gCNOut9BZXLfiqVl/t3Sx6ptfs0YVfSqdd8yeGbGl4KxOos2URUjM1nuDxJIW9cgbcDtqRsrN9xxSlBqm8vyX5KW+jQpy5nuWbw5gkVFTMghHlaNTpdzju91upK5pe3lS7rOpU/6N3GKisHVjfFVHSfnFRGw/dvmf0+w27juOi92+l3VzvTht8F8WUc1HqaX99PCv41/sZ/+xZf+nb/+hf8A2X5PPbQJHhWMwVLc1PNHKN/K4Ej3jcbHfstdcWNeg8VItHtTi+jPfdYqytz0U9jnDk+KY5UBpdHTRNjhkksB5Q0OLGfeJcXe4bqd2mpQ0zTY43lNN4/cspzc2kS/iPl9TzUbYYGNhkhafo7xoWu/G7dwJ3JudbrS2Ou16Vz2tR5T6+Xp6HpRcV7PUjvJenqGz1rp43xgmJjgbgeMzNm0PWxB+K2vFlxC5VOUWsvf9sIqpudRyfeWRieLwU7c08scTe73Bt9QNAdTuNu6iVvZV7iWKcWyrml1Iz++nhX8a/2M/wD2LZf6d1D+hfFfk8drA3GCcW0dX+b1Ebz93Vr+v2HgO6HosS40u7t/4kMefVfFHpTi+hurrX4PZUHMWtNTirIL3ipWCQjp4z7Wze4ZbLqnA+nQa7Vrrv8ADp8zTavcdnSwu/Y8a6klghzPHitKZIiGmz2kPjPaRuoI/v1WDqNqrijKL8DMsbjsKql3d5IYOMqnFIIqGjYRVyNLauXUMgYDle8Hud9DpcAXO3Jrfh2NG6lUnuk9l+fQmfbc0di1uEuGocPpmwQNAA1e77Uj7C73HqT+gWAUjLRu1UBAEAQBAEAQBAEBxcwFAVvxNwLNTzvrcIPhyuLTNTaCGcAkusPsuPw62sTri3dnRuqfJVXp5FYtxeUejhLjKGtBYQYallxLTv0e0i/s3AzDTpt1soBqWjVrSWcZj3P8+BlwqKRpMcxupxCpkocNe1jI8v0mrubtu4h0cdh7Vuo7EXG6zrWyoWVFXV0st+7H6NniU3J4ibzAuBKKlOZsIkkvcyy/WSFxIJdc6A3F9O5Wuu9aua/s83LHwWx7jTijfHD4iPyUf9Rv7Frv1dZPab+JcwiJ47y7p33lpL0lSNWSRXa3N2c0aW9y3FnrlVPkuHzw70y3Kku45cH8USvnkoa5rI6uIAgtPlmZb8oz1629dhYgV1LTacaaubZ5hL5FITecMma0HM2XQqp7Z7wQ/jHimSGWKjomskrJ75Q4+WJlr+I/9Jt+E76Bb3TNOhWhK4uG1Tj8/ItTnjZHRgPLuFtpa7/HKkgF75CXMBv7LGnSw21/Rey9Xet1MdnbexDux1EaffIlww6IaCKP+o39i0ju67eXN/EucqNHjnA1FVXc+FrJNCJY/q5ARsbt3O246LY2ms3VHC5srwZ4lSi9zQYPjFRhtTHRYg8SQy5hTVZOtwRaOXsfX1Gp6bO5taGoUXc2yxNe9H8HlScXiRE66ItxSvDvaMrXDYXYW3afcul8GuP6NY8MEc1xSWPA7FMyOheXsslV4Ez5FReXEH20dVFod3LW3Iv6Zh81BbzDrywTS2WKMfQtIBY5eMoAgCAIAgCAIAgCAIDCArPnZhNMKI1TmZasOjjp5WHJKZHHRtwQXDKHG2trEheZKLT5ugN9w1hTKanYxjGsJa10lt3Slozucepv1XLNQup1q0nJ5xsvQzoRSRtVr8nsKjAVUCC81MOLadtdDpUUbmva4dY8wD2O7ixv8+6keg3ClN2s/cn9SzVW2UTHDKxs0McrDdsjGvb7nC/crSXdF0asqb7nguReVk51lU2KN8jzZjGue4/haLndebei6tSMF3vAbwskH5V0RlikxGfWere83P2YmuLWsb2Gh+AHopBr9x2Uo2tP3YL5lqks+0yfKMtl8KgCqmgabizAmVtJJC/qLsPVsjdWuB6a2+F1stMvZW1dTXTv9DxOKaKPrMT8cUskIkkxFgMFTC2N7/Fjj0DyW3BcAADa+4Oltel6VOraVpSj/De6/fqjXXNKNeHLI9MPEEB9p3huGjmvBBB2I+BBU4o6tbyjlvBGa2mV4y9lZOUM8tZIKegYZZH2BeAfDiYdC9zugHf9ZWHe6rBwcaZl2WmTUlKp8C+uCeG2YdRsp2akeaR9rZ5SBneffYW7AAKN5b3ZvtlsjfIAgCAIAgCAIAgCAIAgCArjnV+Qob6D/CNNc7n2ZbWHz69lZuf4M/R/QqupLFyOaecsz0ZVsqEAVUDR8cSBuG1ZJsPo82vqWEAfMgLZaSm7ynjxPE/dPPy9qGnC6QBzSRDGDYg2OUaHsVf1mjUd5UeHjJ5ptcpz48k/yZWWI/N5uv4Tf9Cpo0JRvKbafUVH7J2cCgf4NpLXI+jw2JFj7A6XKt6zn9ZUz4srS903q1RcCAIDBXqPUo+hEeTMDWjEbNAtXztHo2zNB6LrlrJyoQfkvoYEupOqrBqeQ5pIInna7o2OO5O5Hcn5q+UPRT0jIwBGxrAAAA1oAsNhoiSG53BVBlAEAQBAEAQBAEAQBAEAQEN5s4Q6owuQxgmWBzamK1y7PFcmwB3yl4+KpKKlFp94OXC+MsrKSKdhBztGb0kt52n3G65ZqNpO2uJQa27vQzYS5kbZa0uBAFWLwwQnmvX2ovorBmnq3MhiZuTdzST6Aaa+oUk4ctZ1LlVMbRLFaWFg98XKLDsrAY5A4MaHFksjA5wABcQDuTqp+4xlu9zFMTcoMOLXANmBIIB8aQ2JG9r6+5U5YrfAbZ4eV2JuNMaSazaijJgkZaxyN0Y71BAOvW3qoFxJYypXHaxW0t/3MqjLKwTZRtl4LyVCFDXcQYsykppJ5DZsbSfe7ZrR6l1h8Vn2FpK4rxpxX/R5nLCPDygwt8OHCSUES1T31Ul73vJbLuT9kN+a6pTioxUV0WxhE5XsoEAQBAEAQBAEAQBAEAQBAEAQHF40RgqbGcMqMFqpquliM1BMWvnha5xfDIXHPKxtrZbfrANgAVrNT0yF9Tx0kuj+3oe4T5WSrA+JKarbmp5mP65bgPG3tMOo3C57daZcWzxOD9V0MtTi+8211hOm+49ZRG+JeNqWjaQXiSbZkEZDpHO6AgXy/FbWx0W4uZLMcR72zxKokjo4J4YqJat2J4i0NmIDaaAEkQRltjcHZ5BsfXMeunQ7Ozp2tJUqfxMSUnJ7li2WUeQqYBXvHfC04qo8Sw5oNRGC2eIuLWzxZdG6aFw6f0fuhWLq1hcUnTn0+h6jJp5RnhfjimrGhpcIZ9nwSEMka7sAfaHa3foueX+i3FtJ7Zj3NfcyoVVIk4K07g1tguZRq8a4hpqRuaomZH6EjOf5Ldys2106vcPEI58+48ymkRHCsOnxypiqKiIw4dC5zoonEiSoeCMr3t2y/sIF7kqf6VpULKGesn1f4MSc3IttrdFtzwckAQBAEAQBAEAQBAEAQBAEAQBAEBxLboCH4/yzoKp3iGIwS3zeNTnwpMxNy7QFpJ7kdSqNJrDWwNSeT1P/AB3Ev7Qz/wAat9hS/pXwRXJJOHOBqGhsaeBgeBbxHeeS38t1yPhbYdgrpQkYCAygCAwQgI9xHwTRV2tTTsc61vEHkktcG2dtiR7+57oCMt5O0wH57iWn/wA7P/GrXYUn/KvgiuWbTAuWNBSu8Tw3VEt83i1DvFfcbG1g2401y30HZe1FLZLCKEyYyyrjHQHJVAQBAEAQBAEAQBAEAQBAEAQBAEAQBAEAQBAEAQBAEAQBAEAQBAEAQBAEAQBAEAQBAf/Z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Chalkboard"/>
            </a:endParaRPr>
          </a:p>
        </p:txBody>
      </p:sp>
      <p:pic>
        <p:nvPicPr>
          <p:cNvPr id="42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920818" y="1298468"/>
            <a:ext cx="573993" cy="7623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3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46003" y="1298468"/>
            <a:ext cx="570359" cy="7623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47" name="Straight Arrow Connector 46"/>
          <p:cNvCxnSpPr/>
          <p:nvPr/>
        </p:nvCxnSpPr>
        <p:spPr>
          <a:xfrm>
            <a:off x="888370" y="1679658"/>
            <a:ext cx="880002" cy="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Text Box 7"/>
          <p:cNvSpPr txBox="1">
            <a:spLocks noChangeArrowheads="1"/>
          </p:cNvSpPr>
          <p:nvPr/>
        </p:nvSpPr>
        <p:spPr bwMode="auto">
          <a:xfrm>
            <a:off x="1032386" y="1268760"/>
            <a:ext cx="56768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 err="1">
                <a:latin typeface="Chalkboard"/>
              </a:rPr>
              <a:t>m</a:t>
            </a:r>
            <a:r>
              <a:rPr lang="en-US" dirty="0" err="1" smtClean="0">
                <a:latin typeface="Chalkboard"/>
              </a:rPr>
              <a:t>,k</a:t>
            </a:r>
            <a:endParaRPr lang="en-US" baseline="-25000" dirty="0" smtClean="0">
              <a:latin typeface="Chalkboard"/>
            </a:endParaRPr>
          </a:p>
        </p:txBody>
      </p:sp>
      <p:cxnSp>
        <p:nvCxnSpPr>
          <p:cNvPr id="76" name="Straight Arrow Connector 75"/>
          <p:cNvCxnSpPr/>
          <p:nvPr/>
        </p:nvCxnSpPr>
        <p:spPr>
          <a:xfrm>
            <a:off x="3851920" y="1700808"/>
            <a:ext cx="1068898" cy="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7" name="Text Box 7"/>
          <p:cNvSpPr txBox="1">
            <a:spLocks noChangeArrowheads="1"/>
          </p:cNvSpPr>
          <p:nvPr/>
        </p:nvSpPr>
        <p:spPr bwMode="auto">
          <a:xfrm>
            <a:off x="3923928" y="1268760"/>
            <a:ext cx="93610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 smtClean="0">
                <a:latin typeface="Chalkboard"/>
              </a:rPr>
              <a:t>c  </a:t>
            </a:r>
            <a:endParaRPr lang="en-US" baseline="-25000" dirty="0" smtClean="0">
              <a:latin typeface="Chalkboard"/>
            </a:endParaRPr>
          </a:p>
        </p:txBody>
      </p:sp>
      <p:cxnSp>
        <p:nvCxnSpPr>
          <p:cNvPr id="91" name="Straight Arrow Connector 90"/>
          <p:cNvCxnSpPr/>
          <p:nvPr/>
        </p:nvCxnSpPr>
        <p:spPr>
          <a:xfrm>
            <a:off x="467544" y="2924944"/>
            <a:ext cx="4608512" cy="0"/>
          </a:xfrm>
          <a:prstGeom prst="straightConnector1">
            <a:avLst/>
          </a:prstGeom>
          <a:ln w="19050">
            <a:solidFill>
              <a:schemeClr val="tx1"/>
            </a:solidFill>
            <a:headEnd type="triangle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2" name="Text Box 7"/>
          <p:cNvSpPr txBox="1">
            <a:spLocks noChangeArrowheads="1"/>
          </p:cNvSpPr>
          <p:nvPr/>
        </p:nvSpPr>
        <p:spPr bwMode="auto">
          <a:xfrm>
            <a:off x="1988096" y="2564904"/>
            <a:ext cx="200784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>
                <a:latin typeface="Chalkboard"/>
              </a:rPr>
              <a:t>Secret PRF-key k</a:t>
            </a:r>
            <a:endParaRPr lang="en-US" sz="1600" baseline="-25000" dirty="0" smtClean="0">
              <a:latin typeface="Chalkboard"/>
            </a:endParaRPr>
          </a:p>
        </p:txBody>
      </p:sp>
      <p:sp>
        <p:nvSpPr>
          <p:cNvPr id="93" name="Text Box 7"/>
          <p:cNvSpPr txBox="1">
            <a:spLocks noChangeArrowheads="1"/>
          </p:cNvSpPr>
          <p:nvPr/>
        </p:nvSpPr>
        <p:spPr bwMode="auto">
          <a:xfrm>
            <a:off x="1979712" y="2924944"/>
            <a:ext cx="2304256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>
                <a:latin typeface="Chalkboard"/>
              </a:rPr>
              <a:t>(key-agreement)  </a:t>
            </a:r>
            <a:endParaRPr lang="en-US" sz="1600" baseline="-25000" dirty="0" smtClean="0">
              <a:latin typeface="Chalkboard"/>
            </a:endParaRPr>
          </a:p>
        </p:txBody>
      </p:sp>
      <p:cxnSp>
        <p:nvCxnSpPr>
          <p:cNvPr id="103" name="Straight Arrow Connector 102"/>
          <p:cNvCxnSpPr/>
          <p:nvPr/>
        </p:nvCxnSpPr>
        <p:spPr>
          <a:xfrm>
            <a:off x="5496882" y="1700808"/>
            <a:ext cx="1296144" cy="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4" name="Text Box 7"/>
          <p:cNvSpPr txBox="1">
            <a:spLocks noChangeArrowheads="1"/>
          </p:cNvSpPr>
          <p:nvPr/>
        </p:nvSpPr>
        <p:spPr bwMode="auto">
          <a:xfrm>
            <a:off x="5868144" y="1340768"/>
            <a:ext cx="99689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err="1">
                <a:latin typeface="Chalkboard"/>
              </a:rPr>
              <a:t>c</a:t>
            </a:r>
            <a:r>
              <a:rPr lang="en-US" sz="1600" dirty="0" err="1" smtClean="0">
                <a:latin typeface="Chalkboard"/>
              </a:rPr>
              <a:t>,k</a:t>
            </a:r>
            <a:endParaRPr lang="en-US" sz="1600" baseline="-25000" dirty="0" smtClean="0">
              <a:latin typeface="Chalkboard"/>
            </a:endParaRPr>
          </a:p>
        </p:txBody>
      </p:sp>
      <p:grpSp>
        <p:nvGrpSpPr>
          <p:cNvPr id="2" name="Group 1"/>
          <p:cNvGrpSpPr/>
          <p:nvPr/>
        </p:nvGrpSpPr>
        <p:grpSpPr>
          <a:xfrm>
            <a:off x="1752466" y="1124744"/>
            <a:ext cx="2232248" cy="1080120"/>
            <a:chOff x="1752466" y="3140968"/>
            <a:chExt cx="2232248" cy="1080120"/>
          </a:xfrm>
        </p:grpSpPr>
        <p:sp>
          <p:nvSpPr>
            <p:cNvPr id="45" name="Rectangle 44"/>
            <p:cNvSpPr/>
            <p:nvPr/>
          </p:nvSpPr>
          <p:spPr>
            <a:xfrm>
              <a:off x="1752466" y="3140968"/>
              <a:ext cx="2099454" cy="108012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>
                <a:latin typeface="Chalkboard"/>
              </a:endParaRPr>
            </a:p>
          </p:txBody>
        </p:sp>
        <p:sp>
          <p:nvSpPr>
            <p:cNvPr id="51" name="Text Box 7"/>
            <p:cNvSpPr txBox="1">
              <a:spLocks noChangeArrowheads="1"/>
            </p:cNvSpPr>
            <p:nvPr/>
          </p:nvSpPr>
          <p:spPr bwMode="auto">
            <a:xfrm>
              <a:off x="1824474" y="3140968"/>
              <a:ext cx="2160240" cy="10772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600" dirty="0" err="1" smtClean="0">
                  <a:latin typeface="Chalkboard"/>
                </a:rPr>
                <a:t>Enc</a:t>
              </a:r>
              <a:r>
                <a:rPr lang="en-US" sz="1600" baseline="-25000" dirty="0" err="1" smtClean="0">
                  <a:latin typeface="Chalkboard"/>
                </a:rPr>
                <a:t>k</a:t>
              </a:r>
              <a:r>
                <a:rPr lang="en-US" sz="1600" dirty="0" smtClean="0">
                  <a:latin typeface="Chalkboard"/>
                </a:rPr>
                <a:t>(m)</a:t>
              </a:r>
            </a:p>
            <a:p>
              <a:pPr marL="457200" indent="-457200">
                <a:spcBef>
                  <a:spcPct val="50000"/>
                </a:spcBef>
              </a:pPr>
              <a:r>
                <a:rPr lang="en-US" sz="1600" dirty="0">
                  <a:latin typeface="Chalkboard"/>
                </a:rPr>
                <a:t>-</a:t>
              </a:r>
              <a:r>
                <a:rPr lang="en-US" sz="1600" dirty="0" smtClean="0">
                  <a:latin typeface="Chalkboard"/>
                </a:rPr>
                <a:t> r </a:t>
              </a:r>
              <a:r>
                <a:rPr lang="en-US" sz="1600" dirty="0">
                  <a:latin typeface="Chalkboard"/>
                </a:rPr>
                <a:t>in {0, 1}</a:t>
              </a:r>
              <a:r>
                <a:rPr lang="en-US" sz="1600" baseline="30000" dirty="0" smtClean="0">
                  <a:latin typeface="Chalkboard"/>
                </a:rPr>
                <a:t>n</a:t>
              </a:r>
              <a:endParaRPr lang="en-US" sz="1600" dirty="0" smtClean="0">
                <a:latin typeface="Chalkboard"/>
              </a:endParaRPr>
            </a:p>
            <a:p>
              <a:pPr marL="457200" indent="-457200">
                <a:spcBef>
                  <a:spcPct val="50000"/>
                </a:spcBef>
              </a:pPr>
              <a:r>
                <a:rPr lang="en-US" sz="1600" dirty="0">
                  <a:latin typeface="Chalkboard"/>
                </a:rPr>
                <a:t>-</a:t>
              </a:r>
              <a:r>
                <a:rPr lang="en-US" sz="1600" dirty="0" smtClean="0">
                  <a:latin typeface="Chalkboard"/>
                </a:rPr>
                <a:t> c </a:t>
              </a:r>
              <a:r>
                <a:rPr lang="en-US" sz="1600" dirty="0">
                  <a:latin typeface="Chalkboard"/>
                </a:rPr>
                <a:t>= (r, m</a:t>
              </a:r>
              <a:r>
                <a:rPr lang="en-US" sz="1600" dirty="0">
                  <a:latin typeface="Chalkboard"/>
                  <a:sym typeface="Symbol"/>
                </a:rPr>
                <a:t> </a:t>
              </a:r>
              <a:r>
                <a:rPr lang="en-US" sz="1600" dirty="0" err="1">
                  <a:latin typeface="Chalkboard"/>
                  <a:sym typeface="Symbol"/>
                </a:rPr>
                <a:t>F</a:t>
              </a:r>
              <a:r>
                <a:rPr lang="en-US" sz="1600" baseline="-25000" dirty="0" err="1">
                  <a:latin typeface="Chalkboard"/>
                  <a:sym typeface="Symbol"/>
                </a:rPr>
                <a:t>k</a:t>
              </a:r>
              <a:r>
                <a:rPr lang="en-US" sz="1600" dirty="0">
                  <a:latin typeface="Chalkboard"/>
                  <a:sym typeface="Symbol"/>
                </a:rPr>
                <a:t>(r)</a:t>
              </a:r>
              <a:r>
                <a:rPr lang="en-US" sz="1600" dirty="0">
                  <a:latin typeface="Chalkboard"/>
                </a:rPr>
                <a:t>)  </a:t>
              </a:r>
            </a:p>
          </p:txBody>
        </p:sp>
      </p:grpSp>
      <p:grpSp>
        <p:nvGrpSpPr>
          <p:cNvPr id="3" name="Group 2"/>
          <p:cNvGrpSpPr/>
          <p:nvPr/>
        </p:nvGrpSpPr>
        <p:grpSpPr>
          <a:xfrm>
            <a:off x="6876256" y="1124744"/>
            <a:ext cx="2232248" cy="1080120"/>
            <a:chOff x="6876256" y="3140968"/>
            <a:chExt cx="2232248" cy="1080120"/>
          </a:xfrm>
        </p:grpSpPr>
        <p:sp>
          <p:nvSpPr>
            <p:cNvPr id="53" name="Rectangle 52"/>
            <p:cNvSpPr/>
            <p:nvPr/>
          </p:nvSpPr>
          <p:spPr>
            <a:xfrm>
              <a:off x="6876256" y="3140968"/>
              <a:ext cx="2099454" cy="108012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>
                <a:latin typeface="Chalkboard"/>
              </a:endParaRPr>
            </a:p>
          </p:txBody>
        </p:sp>
        <p:sp>
          <p:nvSpPr>
            <p:cNvPr id="54" name="Text Box 7"/>
            <p:cNvSpPr txBox="1">
              <a:spLocks noChangeArrowheads="1"/>
            </p:cNvSpPr>
            <p:nvPr/>
          </p:nvSpPr>
          <p:spPr bwMode="auto">
            <a:xfrm>
              <a:off x="6948264" y="3369186"/>
              <a:ext cx="2160240" cy="7078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600" dirty="0" smtClean="0">
                  <a:latin typeface="Chalkboard"/>
                </a:rPr>
                <a:t>Dec</a:t>
              </a:r>
              <a:r>
                <a:rPr lang="en-US" sz="1600" baseline="-25000" dirty="0" smtClean="0">
                  <a:latin typeface="Chalkboard"/>
                </a:rPr>
                <a:t>k</a:t>
              </a:r>
              <a:r>
                <a:rPr lang="en-US" sz="1600" dirty="0" smtClean="0">
                  <a:latin typeface="Chalkboard"/>
                </a:rPr>
                <a:t>(c = (c</a:t>
              </a:r>
              <a:r>
                <a:rPr lang="en-US" sz="1600" baseline="-25000" dirty="0" smtClean="0">
                  <a:latin typeface="Chalkboard"/>
                </a:rPr>
                <a:t>0</a:t>
              </a:r>
              <a:r>
                <a:rPr lang="en-US" sz="1600" dirty="0" smtClean="0">
                  <a:latin typeface="Chalkboard"/>
                </a:rPr>
                <a:t>,c</a:t>
              </a:r>
              <a:r>
                <a:rPr lang="en-US" sz="1600" baseline="-25000" dirty="0" smtClean="0">
                  <a:latin typeface="Chalkboard"/>
                </a:rPr>
                <a:t>1</a:t>
              </a:r>
              <a:r>
                <a:rPr lang="en-US" sz="1600" dirty="0" smtClean="0">
                  <a:latin typeface="Chalkboard"/>
                </a:rPr>
                <a:t>))</a:t>
              </a:r>
            </a:p>
            <a:p>
              <a:pPr marL="457200" indent="-457200">
                <a:spcBef>
                  <a:spcPct val="50000"/>
                </a:spcBef>
              </a:pPr>
              <a:r>
                <a:rPr lang="en-US" sz="1600" dirty="0">
                  <a:latin typeface="Chalkboard"/>
                </a:rPr>
                <a:t>-</a:t>
              </a:r>
              <a:r>
                <a:rPr lang="en-US" sz="1600" dirty="0" smtClean="0">
                  <a:latin typeface="Chalkboard"/>
                </a:rPr>
                <a:t> m = c</a:t>
              </a:r>
              <a:r>
                <a:rPr lang="en-US" sz="1600" baseline="-25000" dirty="0" smtClean="0">
                  <a:latin typeface="Chalkboard"/>
                </a:rPr>
                <a:t>1</a:t>
              </a:r>
              <a:r>
                <a:rPr lang="en-US" sz="1600" dirty="0" smtClean="0">
                  <a:latin typeface="Chalkboard"/>
                </a:rPr>
                <a:t> </a:t>
              </a:r>
              <a:r>
                <a:rPr lang="en-US" sz="1600" dirty="0" smtClean="0">
                  <a:latin typeface="Chalkboard"/>
                  <a:sym typeface="Symbol"/>
                </a:rPr>
                <a:t>  </a:t>
              </a:r>
              <a:r>
                <a:rPr lang="en-US" sz="1600" dirty="0" err="1">
                  <a:latin typeface="Chalkboard"/>
                  <a:sym typeface="Symbol"/>
                </a:rPr>
                <a:t>F</a:t>
              </a:r>
              <a:r>
                <a:rPr lang="en-US" sz="1600" baseline="-25000" dirty="0" err="1">
                  <a:latin typeface="Chalkboard"/>
                  <a:sym typeface="Symbol"/>
                </a:rPr>
                <a:t>k</a:t>
              </a:r>
              <a:r>
                <a:rPr lang="en-US" sz="1600" dirty="0" smtClean="0">
                  <a:latin typeface="Chalkboard"/>
                  <a:sym typeface="Symbol"/>
                </a:rPr>
                <a:t>(c</a:t>
              </a:r>
              <a:r>
                <a:rPr lang="en-US" sz="1600" baseline="-25000" dirty="0" smtClean="0">
                  <a:latin typeface="Chalkboard"/>
                  <a:sym typeface="Symbol"/>
                </a:rPr>
                <a:t>0</a:t>
              </a:r>
              <a:r>
                <a:rPr lang="en-US" sz="1600" dirty="0" smtClean="0">
                  <a:latin typeface="Chalkboard"/>
                  <a:sym typeface="Symbol"/>
                </a:rPr>
                <a:t>) </a:t>
              </a:r>
              <a:endParaRPr lang="en-US" sz="1600" dirty="0" smtClean="0">
                <a:latin typeface="Chalkboard"/>
              </a:endParaRPr>
            </a:p>
          </p:txBody>
        </p:sp>
      </p:grpSp>
      <p:sp>
        <p:nvSpPr>
          <p:cNvPr id="28" name="Rounded Rectangle 27"/>
          <p:cNvSpPr/>
          <p:nvPr/>
        </p:nvSpPr>
        <p:spPr>
          <a:xfrm>
            <a:off x="35496" y="4077072"/>
            <a:ext cx="9036496" cy="2160240"/>
          </a:xfrm>
          <a:prstGeom prst="round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Text Box 7"/>
          <p:cNvSpPr txBox="1">
            <a:spLocks noChangeArrowheads="1"/>
          </p:cNvSpPr>
          <p:nvPr/>
        </p:nvSpPr>
        <p:spPr bwMode="auto">
          <a:xfrm>
            <a:off x="2627784" y="4149080"/>
            <a:ext cx="483538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 smtClean="0">
                <a:latin typeface="Chalkboard" charset="0"/>
                <a:ea typeface="Chalkboard" charset="0"/>
                <a:cs typeface="Chalkboard" charset="0"/>
              </a:rPr>
              <a:t> </a:t>
            </a:r>
            <a:r>
              <a:rPr lang="en-US" sz="2000" dirty="0">
                <a:latin typeface="Brush Script MT" charset="0"/>
                <a:ea typeface="Brush Script MT" charset="0"/>
                <a:cs typeface="Brush Script MT" charset="0"/>
              </a:rPr>
              <a:t>K </a:t>
            </a:r>
            <a:r>
              <a:rPr lang="en-US" sz="2000" dirty="0" smtClean="0">
                <a:latin typeface="Brush Script MT" charset="0"/>
                <a:ea typeface="Brush Script MT" charset="0"/>
                <a:cs typeface="Brush Script MT" charset="0"/>
              </a:rPr>
              <a:t> = </a:t>
            </a:r>
            <a:r>
              <a:rPr lang="en-US" sz="2000" dirty="0">
                <a:latin typeface="Chalkboard" charset="0"/>
                <a:ea typeface="Chalkboard" charset="0"/>
                <a:cs typeface="Chalkboard" charset="0"/>
              </a:rPr>
              <a:t>{0, </a:t>
            </a:r>
            <a:r>
              <a:rPr lang="en-US" sz="2000" dirty="0" smtClean="0">
                <a:latin typeface="Chalkboard" charset="0"/>
                <a:ea typeface="Chalkboard" charset="0"/>
                <a:cs typeface="Chalkboard" charset="0"/>
              </a:rPr>
              <a:t>1}</a:t>
            </a:r>
            <a:r>
              <a:rPr lang="en-US" sz="2000" baseline="30000" dirty="0" smtClean="0">
                <a:latin typeface="Chalkboard" charset="0"/>
                <a:ea typeface="Chalkboard" charset="0"/>
                <a:cs typeface="Chalkboard" charset="0"/>
              </a:rPr>
              <a:t>n   </a:t>
            </a:r>
            <a:r>
              <a:rPr lang="en-US" sz="2000" dirty="0" smtClean="0">
                <a:latin typeface="Brush Script MT" charset="0"/>
                <a:ea typeface="Brush Script MT" charset="0"/>
                <a:cs typeface="Brush Script MT" charset="0"/>
              </a:rPr>
              <a:t>M = </a:t>
            </a:r>
            <a:r>
              <a:rPr lang="en-US" sz="2000" dirty="0">
                <a:latin typeface="Chalkboard" charset="0"/>
                <a:ea typeface="Chalkboard" charset="0"/>
                <a:cs typeface="Chalkboard" charset="0"/>
              </a:rPr>
              <a:t> {0, </a:t>
            </a:r>
            <a:r>
              <a:rPr lang="en-US" sz="2000" dirty="0" smtClean="0">
                <a:latin typeface="Chalkboard" charset="0"/>
                <a:ea typeface="Chalkboard" charset="0"/>
                <a:cs typeface="Chalkboard" charset="0"/>
              </a:rPr>
              <a:t>1}</a:t>
            </a:r>
            <a:r>
              <a:rPr lang="en-US" sz="2000" baseline="30000" dirty="0" smtClean="0">
                <a:latin typeface="Chalkboard" charset="0"/>
                <a:ea typeface="Chalkboard" charset="0"/>
                <a:cs typeface="Chalkboard" charset="0"/>
              </a:rPr>
              <a:t>n     </a:t>
            </a:r>
            <a:r>
              <a:rPr lang="en-US" sz="2000" dirty="0" smtClean="0">
                <a:latin typeface="Brush Script MT" charset="0"/>
                <a:ea typeface="Brush Script MT" charset="0"/>
                <a:cs typeface="Brush Script MT" charset="0"/>
              </a:rPr>
              <a:t>C</a:t>
            </a:r>
            <a:r>
              <a:rPr lang="en-US" sz="2000" dirty="0" smtClean="0">
                <a:latin typeface="Chalkboard" charset="0"/>
                <a:ea typeface="Chalkboard" charset="0"/>
                <a:cs typeface="Chalkboard" charset="0"/>
              </a:rPr>
              <a:t> =  {0, 1}</a:t>
            </a:r>
            <a:r>
              <a:rPr lang="en-US" sz="2000" baseline="30000" dirty="0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</a:rPr>
              <a:t>2n</a:t>
            </a:r>
            <a:r>
              <a:rPr lang="en-US" sz="2000" dirty="0" smtClean="0">
                <a:latin typeface="Chalkboard" charset="0"/>
                <a:ea typeface="Chalkboard" charset="0"/>
                <a:cs typeface="Chalkboard" charset="0"/>
              </a:rPr>
              <a:t> </a:t>
            </a:r>
            <a:endParaRPr lang="en-US" sz="2000" b="1" baseline="30000" dirty="0" smtClean="0">
              <a:solidFill>
                <a:srgbClr val="FF0000"/>
              </a:solidFill>
              <a:latin typeface="Chalkboard" charset="0"/>
              <a:ea typeface="Chalkboard" charset="0"/>
              <a:cs typeface="Chalkboard" charset="0"/>
            </a:endParaRPr>
          </a:p>
        </p:txBody>
      </p:sp>
      <p:grpSp>
        <p:nvGrpSpPr>
          <p:cNvPr id="30" name="Group 29"/>
          <p:cNvGrpSpPr/>
          <p:nvPr/>
        </p:nvGrpSpPr>
        <p:grpSpPr>
          <a:xfrm>
            <a:off x="477384" y="5402836"/>
            <a:ext cx="998272" cy="432048"/>
            <a:chOff x="981440" y="2564904"/>
            <a:chExt cx="998272" cy="432048"/>
          </a:xfrm>
        </p:grpSpPr>
        <p:sp>
          <p:nvSpPr>
            <p:cNvPr id="31" name="Rectangle 30"/>
            <p:cNvSpPr/>
            <p:nvPr/>
          </p:nvSpPr>
          <p:spPr>
            <a:xfrm>
              <a:off x="981440" y="2564904"/>
              <a:ext cx="914400" cy="432048"/>
            </a:xfrm>
            <a:prstGeom prst="rect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>
                <a:latin typeface="Chalkboard" charset="0"/>
                <a:ea typeface="Chalkboard" charset="0"/>
                <a:cs typeface="Chalkboard" charset="0"/>
              </a:endParaRPr>
            </a:p>
          </p:txBody>
        </p:sp>
        <p:sp>
          <p:nvSpPr>
            <p:cNvPr id="32" name="Text Box 7"/>
            <p:cNvSpPr txBox="1">
              <a:spLocks noChangeArrowheads="1"/>
            </p:cNvSpPr>
            <p:nvPr/>
          </p:nvSpPr>
          <p:spPr bwMode="auto">
            <a:xfrm>
              <a:off x="1124000" y="2567222"/>
              <a:ext cx="855712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dirty="0" smtClean="0">
                  <a:latin typeface="Chalkboard" charset="0"/>
                  <a:ea typeface="Chalkboard" charset="0"/>
                  <a:cs typeface="Chalkboard" charset="0"/>
                </a:rPr>
                <a:t>Gen</a:t>
              </a:r>
              <a:endParaRPr lang="en-US" sz="2000" b="1" baseline="30000" dirty="0" smtClean="0">
                <a:solidFill>
                  <a:srgbClr val="FF0000"/>
                </a:solidFill>
                <a:latin typeface="Chalkboard" charset="0"/>
                <a:ea typeface="Chalkboard" charset="0"/>
                <a:cs typeface="Chalkboard" charset="0"/>
              </a:endParaRPr>
            </a:p>
          </p:txBody>
        </p:sp>
      </p:grpSp>
      <p:grpSp>
        <p:nvGrpSpPr>
          <p:cNvPr id="33" name="Group 35"/>
          <p:cNvGrpSpPr/>
          <p:nvPr/>
        </p:nvGrpSpPr>
        <p:grpSpPr>
          <a:xfrm>
            <a:off x="1403648" y="5322694"/>
            <a:ext cx="1224136" cy="338554"/>
            <a:chOff x="455675" y="4399360"/>
            <a:chExt cx="1224136" cy="338554"/>
          </a:xfrm>
        </p:grpSpPr>
        <p:cxnSp>
          <p:nvCxnSpPr>
            <p:cNvPr id="34" name="Straight Arrow Connector 33"/>
            <p:cNvCxnSpPr/>
            <p:nvPr/>
          </p:nvCxnSpPr>
          <p:spPr>
            <a:xfrm rot="16200000">
              <a:off x="823392" y="4360912"/>
              <a:ext cx="0" cy="728464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5" name="Text Box 7"/>
            <p:cNvSpPr txBox="1">
              <a:spLocks noChangeArrowheads="1"/>
            </p:cNvSpPr>
            <p:nvPr/>
          </p:nvSpPr>
          <p:spPr bwMode="auto">
            <a:xfrm>
              <a:off x="455675" y="4399360"/>
              <a:ext cx="1224136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600" dirty="0">
                  <a:latin typeface="Chalkboard" charset="0"/>
                  <a:ea typeface="Chalkboard" charset="0"/>
                  <a:cs typeface="Chalkboard" charset="0"/>
                </a:rPr>
                <a:t>k</a:t>
              </a:r>
              <a:r>
                <a:rPr lang="en-US" sz="1600" dirty="0" smtClean="0">
                  <a:latin typeface="Chalkboard" charset="0"/>
                  <a:ea typeface="Chalkboard" charset="0"/>
                  <a:cs typeface="Chalkboard" charset="0"/>
                </a:rPr>
                <a:t> </a:t>
              </a:r>
              <a:r>
                <a:rPr lang="en-US" sz="1600" dirty="0" smtClean="0">
                  <a:latin typeface="Chalkboard" charset="0"/>
                  <a:ea typeface="Chalkboard" charset="0"/>
                  <a:cs typeface="Chalkboard" charset="0"/>
                  <a:sym typeface="Symbol"/>
                </a:rPr>
                <a:t></a:t>
              </a:r>
              <a:r>
                <a:rPr lang="en-US" sz="1600" baseline="-25000" dirty="0" smtClean="0">
                  <a:latin typeface="Chalkboard" charset="0"/>
                  <a:ea typeface="Chalkboard" charset="0"/>
                  <a:cs typeface="Chalkboard" charset="0"/>
                  <a:sym typeface="Symbol"/>
                </a:rPr>
                <a:t>R </a:t>
              </a:r>
              <a:r>
                <a:rPr lang="en-US" sz="1600" dirty="0" smtClean="0">
                  <a:latin typeface="Brush Script MT" charset="0"/>
                  <a:ea typeface="Brush Script MT" charset="0"/>
                  <a:cs typeface="Brush Script MT" charset="0"/>
                  <a:sym typeface="Symbol"/>
                </a:rPr>
                <a:t>K</a:t>
              </a:r>
              <a:endParaRPr lang="en-US" sz="1600" baseline="-25000" dirty="0" smtClean="0">
                <a:solidFill>
                  <a:srgbClr val="0000FF"/>
                </a:solidFill>
                <a:latin typeface="Brush Script MT" charset="0"/>
                <a:ea typeface="Brush Script MT" charset="0"/>
                <a:cs typeface="Brush Script MT" charset="0"/>
              </a:endParaRPr>
            </a:p>
          </p:txBody>
        </p:sp>
      </p:grpSp>
      <p:grpSp>
        <p:nvGrpSpPr>
          <p:cNvPr id="36" name="Group 35"/>
          <p:cNvGrpSpPr/>
          <p:nvPr/>
        </p:nvGrpSpPr>
        <p:grpSpPr>
          <a:xfrm>
            <a:off x="2771800" y="5322694"/>
            <a:ext cx="1080120" cy="338554"/>
            <a:chOff x="395536" y="4348587"/>
            <a:chExt cx="1080120" cy="338554"/>
          </a:xfrm>
        </p:grpSpPr>
        <p:cxnSp>
          <p:nvCxnSpPr>
            <p:cNvPr id="39" name="Straight Arrow Connector 38"/>
            <p:cNvCxnSpPr/>
            <p:nvPr/>
          </p:nvCxnSpPr>
          <p:spPr>
            <a:xfrm>
              <a:off x="395536" y="4687141"/>
              <a:ext cx="1008112" cy="0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0" name="Text Box 7"/>
            <p:cNvSpPr txBox="1">
              <a:spLocks noChangeArrowheads="1"/>
            </p:cNvSpPr>
            <p:nvPr/>
          </p:nvSpPr>
          <p:spPr bwMode="auto">
            <a:xfrm>
              <a:off x="395536" y="4348587"/>
              <a:ext cx="1080120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600" smtClean="0">
                  <a:latin typeface="Chalkboard" charset="0"/>
                  <a:ea typeface="Chalkboard" charset="0"/>
                  <a:cs typeface="Chalkboard" charset="0"/>
                </a:rPr>
                <a:t>m </a:t>
              </a:r>
              <a:r>
                <a:rPr lang="en-US" sz="1600" smtClean="0">
                  <a:latin typeface="Chalkboard" charset="0"/>
                  <a:ea typeface="Chalkboard" charset="0"/>
                  <a:cs typeface="Chalkboard" charset="0"/>
                  <a:sym typeface="Symbol"/>
                </a:rPr>
                <a:t> </a:t>
              </a:r>
              <a:r>
                <a:rPr lang="en-US" sz="1600" smtClean="0">
                  <a:latin typeface="Brush Script MT" charset="0"/>
                  <a:ea typeface="Brush Script MT" charset="0"/>
                  <a:cs typeface="Brush Script MT" charset="0"/>
                  <a:sym typeface="Symbol"/>
                </a:rPr>
                <a:t>M</a:t>
              </a:r>
              <a:endParaRPr lang="en-US" sz="16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endParaRPr>
            </a:p>
          </p:txBody>
        </p:sp>
      </p:grpSp>
      <p:grpSp>
        <p:nvGrpSpPr>
          <p:cNvPr id="44" name="Group 35"/>
          <p:cNvGrpSpPr/>
          <p:nvPr/>
        </p:nvGrpSpPr>
        <p:grpSpPr>
          <a:xfrm rot="5400000">
            <a:off x="4308101" y="4556995"/>
            <a:ext cx="563293" cy="755576"/>
            <a:chOff x="624332" y="3969572"/>
            <a:chExt cx="563293" cy="755576"/>
          </a:xfrm>
        </p:grpSpPr>
        <p:cxnSp>
          <p:nvCxnSpPr>
            <p:cNvPr id="46" name="Straight Arrow Connector 45"/>
            <p:cNvCxnSpPr/>
            <p:nvPr/>
          </p:nvCxnSpPr>
          <p:spPr>
            <a:xfrm rot="16200000">
              <a:off x="931404" y="4468925"/>
              <a:ext cx="1" cy="512440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9" name="Text Box 7"/>
            <p:cNvSpPr txBox="1">
              <a:spLocks noChangeArrowheads="1"/>
            </p:cNvSpPr>
            <p:nvPr/>
          </p:nvSpPr>
          <p:spPr bwMode="auto">
            <a:xfrm rot="16200000">
              <a:off x="415821" y="4178083"/>
              <a:ext cx="755576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600" dirty="0" smtClean="0">
                  <a:latin typeface="Chalkboard" charset="0"/>
                  <a:ea typeface="Chalkboard" charset="0"/>
                  <a:cs typeface="Chalkboard" charset="0"/>
                </a:rPr>
                <a:t>k </a:t>
              </a:r>
              <a:endParaRPr lang="en-US" sz="16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endParaRPr>
            </a:p>
          </p:txBody>
        </p:sp>
      </p:grpSp>
      <p:grpSp>
        <p:nvGrpSpPr>
          <p:cNvPr id="50" name="Group 46"/>
          <p:cNvGrpSpPr/>
          <p:nvPr/>
        </p:nvGrpSpPr>
        <p:grpSpPr>
          <a:xfrm>
            <a:off x="4896543" y="5322694"/>
            <a:ext cx="827585" cy="338554"/>
            <a:chOff x="864095" y="4390978"/>
            <a:chExt cx="827585" cy="338554"/>
          </a:xfrm>
        </p:grpSpPr>
        <p:cxnSp>
          <p:nvCxnSpPr>
            <p:cNvPr id="52" name="Straight Arrow Connector 51"/>
            <p:cNvCxnSpPr/>
            <p:nvPr/>
          </p:nvCxnSpPr>
          <p:spPr>
            <a:xfrm>
              <a:off x="971600" y="4725145"/>
              <a:ext cx="666328" cy="4387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5" name="Text Box 7"/>
            <p:cNvSpPr txBox="1">
              <a:spLocks noChangeArrowheads="1"/>
            </p:cNvSpPr>
            <p:nvPr/>
          </p:nvSpPr>
          <p:spPr bwMode="auto">
            <a:xfrm>
              <a:off x="864095" y="4390978"/>
              <a:ext cx="827585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600" smtClean="0">
                  <a:latin typeface="Chalkboard" charset="0"/>
                  <a:ea typeface="Chalkboard" charset="0"/>
                  <a:cs typeface="Chalkboard" charset="0"/>
                </a:rPr>
                <a:t>   c</a:t>
              </a:r>
              <a:endParaRPr lang="en-US" sz="16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endParaRPr>
            </a:p>
          </p:txBody>
        </p:sp>
      </p:grpSp>
      <p:grpSp>
        <p:nvGrpSpPr>
          <p:cNvPr id="56" name="Group 55"/>
          <p:cNvGrpSpPr/>
          <p:nvPr/>
        </p:nvGrpSpPr>
        <p:grpSpPr>
          <a:xfrm>
            <a:off x="3815408" y="5229201"/>
            <a:ext cx="1428392" cy="971836"/>
            <a:chOff x="1542158" y="4367579"/>
            <a:chExt cx="797594" cy="504056"/>
          </a:xfrm>
        </p:grpSpPr>
        <p:sp>
          <p:nvSpPr>
            <p:cNvPr id="57" name="Rectangle 56"/>
            <p:cNvSpPr/>
            <p:nvPr/>
          </p:nvSpPr>
          <p:spPr>
            <a:xfrm>
              <a:off x="1547664" y="4367579"/>
              <a:ext cx="720080" cy="504056"/>
            </a:xfrm>
            <a:prstGeom prst="rect">
              <a:avLst/>
            </a:prstGeom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>
                <a:latin typeface="Chalkboard" charset="0"/>
                <a:ea typeface="Chalkboard" charset="0"/>
                <a:cs typeface="Chalkboard" charset="0"/>
              </a:endParaRPr>
            </a:p>
          </p:txBody>
        </p:sp>
        <p:sp>
          <p:nvSpPr>
            <p:cNvPr id="58" name="Text Box 7"/>
            <p:cNvSpPr txBox="1">
              <a:spLocks noChangeArrowheads="1"/>
            </p:cNvSpPr>
            <p:nvPr/>
          </p:nvSpPr>
          <p:spPr bwMode="auto">
            <a:xfrm>
              <a:off x="1542158" y="4368889"/>
              <a:ext cx="797594" cy="49486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2000" dirty="0" smtClean="0">
                  <a:latin typeface="Chalkboard" charset="0"/>
                  <a:ea typeface="Chalkboard" charset="0"/>
                  <a:cs typeface="Chalkboard" charset="0"/>
                </a:rPr>
                <a:t>  </a:t>
              </a:r>
              <a:r>
                <a:rPr lang="en-US" sz="1600" dirty="0" err="1">
                  <a:latin typeface="Chalkboard"/>
                </a:rPr>
                <a:t>Enc</a:t>
              </a:r>
              <a:r>
                <a:rPr lang="en-US" sz="1600" baseline="-25000" dirty="0" err="1">
                  <a:latin typeface="Chalkboard"/>
                </a:rPr>
                <a:t>k</a:t>
              </a:r>
              <a:r>
                <a:rPr lang="en-US" sz="1600" dirty="0">
                  <a:latin typeface="Chalkboard"/>
                </a:rPr>
                <a:t>(m)</a:t>
              </a:r>
            </a:p>
            <a:p>
              <a:pPr marL="457200" indent="-457200">
                <a:spcBef>
                  <a:spcPct val="50000"/>
                </a:spcBef>
              </a:pPr>
              <a:r>
                <a:rPr lang="en-US" sz="1200" dirty="0" smtClean="0">
                  <a:latin typeface="Chalkboard"/>
                </a:rPr>
                <a:t>- </a:t>
              </a:r>
              <a:r>
                <a:rPr lang="en-US" sz="1200" dirty="0">
                  <a:latin typeface="Chalkboard"/>
                </a:rPr>
                <a:t>r in {0, 1}</a:t>
              </a:r>
              <a:r>
                <a:rPr lang="en-US" sz="1200" baseline="30000" dirty="0">
                  <a:latin typeface="Chalkboard"/>
                </a:rPr>
                <a:t>n</a:t>
              </a:r>
              <a:endParaRPr lang="en-US" sz="1200" dirty="0">
                <a:latin typeface="Chalkboard"/>
              </a:endParaRPr>
            </a:p>
            <a:p>
              <a:pPr marL="457200" indent="-457200">
                <a:spcBef>
                  <a:spcPct val="50000"/>
                </a:spcBef>
              </a:pPr>
              <a:r>
                <a:rPr lang="en-US" sz="1200" dirty="0">
                  <a:latin typeface="Chalkboard"/>
                </a:rPr>
                <a:t>- c = (r, m</a:t>
              </a:r>
              <a:r>
                <a:rPr lang="en-US" sz="1200" dirty="0">
                  <a:latin typeface="Chalkboard"/>
                  <a:sym typeface="Symbol"/>
                </a:rPr>
                <a:t> </a:t>
              </a:r>
              <a:r>
                <a:rPr lang="en-US" sz="1200" dirty="0" err="1">
                  <a:latin typeface="Chalkboard"/>
                  <a:sym typeface="Symbol"/>
                </a:rPr>
                <a:t>F</a:t>
              </a:r>
              <a:r>
                <a:rPr lang="en-US" sz="1200" baseline="-25000" dirty="0" err="1">
                  <a:latin typeface="Chalkboard"/>
                  <a:sym typeface="Symbol"/>
                </a:rPr>
                <a:t>k</a:t>
              </a:r>
              <a:r>
                <a:rPr lang="en-US" sz="1200" dirty="0">
                  <a:latin typeface="Chalkboard"/>
                  <a:sym typeface="Symbol"/>
                </a:rPr>
                <a:t>(r)</a:t>
              </a:r>
              <a:r>
                <a:rPr lang="en-US" sz="1200" dirty="0">
                  <a:latin typeface="Chalkboard"/>
                </a:rPr>
                <a:t>)  </a:t>
              </a:r>
            </a:p>
          </p:txBody>
        </p:sp>
      </p:grpSp>
      <p:grpSp>
        <p:nvGrpSpPr>
          <p:cNvPr id="59" name="Group 35"/>
          <p:cNvGrpSpPr/>
          <p:nvPr/>
        </p:nvGrpSpPr>
        <p:grpSpPr>
          <a:xfrm rot="5400000">
            <a:off x="7467124" y="4434173"/>
            <a:ext cx="605682" cy="755576"/>
            <a:chOff x="581943" y="4005066"/>
            <a:chExt cx="605682" cy="755576"/>
          </a:xfrm>
        </p:grpSpPr>
        <p:cxnSp>
          <p:nvCxnSpPr>
            <p:cNvPr id="60" name="Straight Arrow Connector 59"/>
            <p:cNvCxnSpPr/>
            <p:nvPr/>
          </p:nvCxnSpPr>
          <p:spPr>
            <a:xfrm rot="16200000">
              <a:off x="931404" y="4468925"/>
              <a:ext cx="1" cy="512440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1" name="Text Box 7"/>
            <p:cNvSpPr txBox="1">
              <a:spLocks noChangeArrowheads="1"/>
            </p:cNvSpPr>
            <p:nvPr/>
          </p:nvSpPr>
          <p:spPr bwMode="auto">
            <a:xfrm rot="16200000">
              <a:off x="373432" y="4213577"/>
              <a:ext cx="755576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600" dirty="0" smtClean="0">
                  <a:latin typeface="Chalkboard" charset="0"/>
                  <a:ea typeface="Chalkboard" charset="0"/>
                  <a:cs typeface="Chalkboard" charset="0"/>
                </a:rPr>
                <a:t>k </a:t>
              </a:r>
              <a:endParaRPr lang="en-US" sz="16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endParaRPr>
            </a:p>
          </p:txBody>
        </p:sp>
      </p:grpSp>
      <p:grpSp>
        <p:nvGrpSpPr>
          <p:cNvPr id="62" name="Group 61"/>
          <p:cNvGrpSpPr/>
          <p:nvPr/>
        </p:nvGrpSpPr>
        <p:grpSpPr>
          <a:xfrm>
            <a:off x="7026732" y="5114801"/>
            <a:ext cx="1649724" cy="1101803"/>
            <a:chOff x="1542826" y="4365104"/>
            <a:chExt cx="992920" cy="504056"/>
          </a:xfrm>
        </p:grpSpPr>
        <p:sp>
          <p:nvSpPr>
            <p:cNvPr id="63" name="Rectangle 62"/>
            <p:cNvSpPr/>
            <p:nvPr/>
          </p:nvSpPr>
          <p:spPr>
            <a:xfrm>
              <a:off x="1543762" y="4365104"/>
              <a:ext cx="720080" cy="504056"/>
            </a:xfrm>
            <a:prstGeom prst="rect">
              <a:avLst/>
            </a:prstGeom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>
                <a:latin typeface="Chalkboard" charset="0"/>
                <a:ea typeface="Chalkboard" charset="0"/>
                <a:cs typeface="Chalkboard" charset="0"/>
              </a:endParaRPr>
            </a:p>
          </p:txBody>
        </p:sp>
        <p:sp>
          <p:nvSpPr>
            <p:cNvPr id="64" name="Text Box 7"/>
            <p:cNvSpPr txBox="1">
              <a:spLocks noChangeArrowheads="1"/>
            </p:cNvSpPr>
            <p:nvPr/>
          </p:nvSpPr>
          <p:spPr bwMode="auto">
            <a:xfrm>
              <a:off x="1542826" y="4505957"/>
              <a:ext cx="992920" cy="2782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200" dirty="0" smtClean="0">
                  <a:latin typeface="Chalkboard"/>
                </a:rPr>
                <a:t>Dec</a:t>
              </a:r>
              <a:r>
                <a:rPr lang="en-US" sz="1200" baseline="-25000" dirty="0" smtClean="0">
                  <a:latin typeface="Chalkboard"/>
                </a:rPr>
                <a:t>k</a:t>
              </a:r>
              <a:r>
                <a:rPr lang="en-US" sz="1200" dirty="0" smtClean="0">
                  <a:latin typeface="Chalkboard"/>
                </a:rPr>
                <a:t>(c </a:t>
              </a:r>
              <a:r>
                <a:rPr lang="en-US" sz="1200" dirty="0">
                  <a:latin typeface="Chalkboard"/>
                </a:rPr>
                <a:t>= (c</a:t>
              </a:r>
              <a:r>
                <a:rPr lang="en-US" sz="1200" baseline="-25000" dirty="0">
                  <a:latin typeface="Chalkboard"/>
                </a:rPr>
                <a:t>0</a:t>
              </a:r>
              <a:r>
                <a:rPr lang="en-US" sz="1200" dirty="0">
                  <a:latin typeface="Chalkboard"/>
                </a:rPr>
                <a:t>,c</a:t>
              </a:r>
              <a:r>
                <a:rPr lang="en-US" sz="1200" baseline="-25000" dirty="0">
                  <a:latin typeface="Chalkboard"/>
                </a:rPr>
                <a:t>1</a:t>
              </a:r>
              <a:r>
                <a:rPr lang="en-US" sz="1200" dirty="0">
                  <a:latin typeface="Chalkboard"/>
                </a:rPr>
                <a:t>))</a:t>
              </a:r>
            </a:p>
            <a:p>
              <a:pPr marL="457200" indent="-457200">
                <a:spcBef>
                  <a:spcPct val="50000"/>
                </a:spcBef>
              </a:pPr>
              <a:r>
                <a:rPr lang="en-US" sz="1200" dirty="0">
                  <a:latin typeface="Chalkboard"/>
                </a:rPr>
                <a:t>- m = </a:t>
              </a:r>
              <a:r>
                <a:rPr lang="en-US" sz="1200" dirty="0" smtClean="0">
                  <a:latin typeface="Chalkboard"/>
                </a:rPr>
                <a:t>c</a:t>
              </a:r>
              <a:r>
                <a:rPr lang="en-US" sz="1200" baseline="-25000" dirty="0" smtClean="0">
                  <a:latin typeface="Chalkboard"/>
                </a:rPr>
                <a:t>1</a:t>
              </a:r>
              <a:r>
                <a:rPr lang="en-US" sz="1200" dirty="0" smtClean="0">
                  <a:latin typeface="Chalkboard"/>
                  <a:sym typeface="Symbol"/>
                </a:rPr>
                <a:t>F</a:t>
              </a:r>
              <a:r>
                <a:rPr lang="en-US" sz="1200" baseline="-25000" dirty="0" smtClean="0">
                  <a:latin typeface="Chalkboard"/>
                  <a:sym typeface="Symbol"/>
                </a:rPr>
                <a:t>k</a:t>
              </a:r>
              <a:r>
                <a:rPr lang="en-US" sz="1200" dirty="0" smtClean="0">
                  <a:latin typeface="Chalkboard"/>
                  <a:sym typeface="Symbol"/>
                </a:rPr>
                <a:t>(c</a:t>
              </a:r>
              <a:r>
                <a:rPr lang="en-US" sz="1200" baseline="-25000" dirty="0" smtClean="0">
                  <a:latin typeface="Chalkboard"/>
                  <a:sym typeface="Symbol"/>
                </a:rPr>
                <a:t>0</a:t>
              </a:r>
              <a:r>
                <a:rPr lang="en-US" sz="1200" dirty="0">
                  <a:latin typeface="Chalkboard"/>
                  <a:sym typeface="Symbol"/>
                </a:rPr>
                <a:t>) </a:t>
              </a:r>
              <a:endParaRPr lang="en-US" sz="1200" dirty="0">
                <a:latin typeface="Chalkboard"/>
              </a:endParaRPr>
            </a:p>
          </p:txBody>
        </p:sp>
      </p:grpSp>
      <p:sp>
        <p:nvSpPr>
          <p:cNvPr id="65" name="Text Box 7"/>
          <p:cNvSpPr txBox="1">
            <a:spLocks noChangeArrowheads="1"/>
          </p:cNvSpPr>
          <p:nvPr/>
        </p:nvSpPr>
        <p:spPr bwMode="auto">
          <a:xfrm>
            <a:off x="6240048" y="5322694"/>
            <a:ext cx="755576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>
                <a:latin typeface="Chalkboard" charset="0"/>
                <a:ea typeface="Chalkboard" charset="0"/>
                <a:cs typeface="Chalkboard" charset="0"/>
              </a:rPr>
              <a:t>c</a:t>
            </a: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</a:rPr>
              <a:t> </a:t>
            </a:r>
            <a:r>
              <a:rPr lang="en-US" sz="1600" dirty="0" smtClean="0">
                <a:latin typeface="Chalkboard" charset="0"/>
                <a:ea typeface="Chalkboard" charset="0"/>
                <a:cs typeface="Chalkboard" charset="0"/>
                <a:sym typeface="Symbol"/>
              </a:rPr>
              <a:t> </a:t>
            </a:r>
            <a:r>
              <a:rPr lang="en-US" sz="1600" dirty="0" smtClean="0">
                <a:latin typeface="Brush Script MT" charset="0"/>
                <a:ea typeface="Brush Script MT" charset="0"/>
                <a:cs typeface="Brush Script MT" charset="0"/>
                <a:sym typeface="Symbol"/>
              </a:rPr>
              <a:t>C</a:t>
            </a:r>
            <a:endParaRPr lang="en-US" sz="1600" dirty="0" smtClean="0">
              <a:solidFill>
                <a:srgbClr val="0000FF"/>
              </a:solidFill>
              <a:latin typeface="Brush Script MT" charset="0"/>
              <a:ea typeface="Brush Script MT" charset="0"/>
              <a:cs typeface="Brush Script MT" charset="0"/>
            </a:endParaRPr>
          </a:p>
        </p:txBody>
      </p:sp>
      <p:cxnSp>
        <p:nvCxnSpPr>
          <p:cNvPr id="66" name="Straight Arrow Connector 65"/>
          <p:cNvCxnSpPr/>
          <p:nvPr/>
        </p:nvCxnSpPr>
        <p:spPr>
          <a:xfrm rot="16200000">
            <a:off x="6667904" y="5297016"/>
            <a:ext cx="0" cy="728464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7" name="Group 46"/>
          <p:cNvGrpSpPr/>
          <p:nvPr/>
        </p:nvGrpSpPr>
        <p:grpSpPr>
          <a:xfrm>
            <a:off x="8028384" y="5322694"/>
            <a:ext cx="852232" cy="340556"/>
            <a:chOff x="744723" y="4120044"/>
            <a:chExt cx="852232" cy="340556"/>
          </a:xfrm>
        </p:grpSpPr>
        <p:cxnSp>
          <p:nvCxnSpPr>
            <p:cNvPr id="68" name="Straight Arrow Connector 67"/>
            <p:cNvCxnSpPr/>
            <p:nvPr/>
          </p:nvCxnSpPr>
          <p:spPr>
            <a:xfrm>
              <a:off x="960747" y="4458598"/>
              <a:ext cx="432048" cy="2002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9" name="Text Box 7"/>
            <p:cNvSpPr txBox="1">
              <a:spLocks noChangeArrowheads="1"/>
            </p:cNvSpPr>
            <p:nvPr/>
          </p:nvSpPr>
          <p:spPr bwMode="auto">
            <a:xfrm>
              <a:off x="744723" y="4120044"/>
              <a:ext cx="852232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600" dirty="0" smtClean="0">
                  <a:latin typeface="Chalkboard" charset="0"/>
                  <a:ea typeface="Chalkboard" charset="0"/>
                  <a:cs typeface="Chalkboard" charset="0"/>
                </a:rPr>
                <a:t>   m</a:t>
              </a:r>
              <a:endParaRPr lang="en-US" sz="1600" dirty="0" smtClean="0">
                <a:solidFill>
                  <a:srgbClr val="0000FF"/>
                </a:solidFill>
                <a:latin typeface="Chalkboard" charset="0"/>
                <a:ea typeface="Chalkboard" charset="0"/>
                <a:cs typeface="Chalkboard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142794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" grpId="0"/>
      <p:bldP spid="77" grpId="0"/>
      <p:bldP spid="92" grpId="0"/>
      <p:bldP spid="93" grpId="0"/>
      <p:bldP spid="104" grpId="0"/>
      <p:bldP spid="28" grpId="0" animBg="1"/>
      <p:bldP spid="29" grpId="0"/>
      <p:bldP spid="6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2"/>
          <p:cNvSpPr txBox="1">
            <a:spLocks noChangeArrowheads="1"/>
          </p:cNvSpPr>
          <p:nvPr/>
        </p:nvSpPr>
        <p:spPr>
          <a:xfrm>
            <a:off x="-324544" y="44624"/>
            <a:ext cx="9217024" cy="648072"/>
          </a:xfrm>
          <a:prstGeom prst="rect">
            <a:avLst/>
          </a:prstGeom>
        </p:spPr>
        <p:txBody>
          <a:bodyPr/>
          <a:lstStyle/>
          <a:p>
            <a:pPr algn="r">
              <a:defRPr/>
            </a:pPr>
            <a:r>
              <a:rPr lang="en-US" sz="3300" kern="0" dirty="0" smtClean="0">
                <a:solidFill>
                  <a:srgbClr val="009900"/>
                </a:solidFill>
                <a:latin typeface="Chalkboard"/>
                <a:ea typeface="+mj-ea"/>
                <a:cs typeface="+mj-cs"/>
              </a:rPr>
              <a:t>Recall Security Proof of PRG-based Scheme</a:t>
            </a:r>
            <a:endParaRPr lang="en-US" sz="3300" kern="0" dirty="0">
              <a:solidFill>
                <a:srgbClr val="009900"/>
              </a:solidFill>
              <a:latin typeface="Chalkboard"/>
              <a:ea typeface="+mj-ea"/>
              <a:cs typeface="+mj-cs"/>
            </a:endParaRPr>
          </a:p>
        </p:txBody>
      </p:sp>
      <p:sp>
        <p:nvSpPr>
          <p:cNvPr id="108" name="Text Box 7"/>
          <p:cNvSpPr txBox="1">
            <a:spLocks noChangeArrowheads="1"/>
          </p:cNvSpPr>
          <p:nvPr/>
        </p:nvSpPr>
        <p:spPr bwMode="auto">
          <a:xfrm>
            <a:off x="107504" y="2123564"/>
            <a:ext cx="6336704" cy="379591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 smtClean="0">
                <a:latin typeface="Chalkboard"/>
              </a:rPr>
              <a:t>Theorem. If G is a PRG, then </a:t>
            </a:r>
            <a:r>
              <a:rPr lang="en-US" dirty="0" smtClean="0">
                <a:latin typeface="Chalkboard"/>
                <a:sym typeface="Symbol"/>
              </a:rPr>
              <a:t> is a </a:t>
            </a:r>
            <a:r>
              <a:rPr lang="en-US" dirty="0" err="1" smtClean="0">
                <a:latin typeface="Chalkboard"/>
                <a:sym typeface="Symbol"/>
              </a:rPr>
              <a:t>coa</a:t>
            </a:r>
            <a:r>
              <a:rPr lang="en-US" dirty="0" smtClean="0">
                <a:latin typeface="Chalkboard"/>
                <a:sym typeface="Symbol"/>
              </a:rPr>
              <a:t>-secure scheme.</a:t>
            </a:r>
            <a:endParaRPr lang="en-US" sz="2800" baseline="30000" dirty="0" smtClean="0">
              <a:solidFill>
                <a:srgbClr val="0000FF"/>
              </a:solidFill>
              <a:latin typeface="Chalkboard"/>
            </a:endParaRPr>
          </a:p>
        </p:txBody>
      </p:sp>
      <p:cxnSp>
        <p:nvCxnSpPr>
          <p:cNvPr id="58" name="Straight Connector 57"/>
          <p:cNvCxnSpPr/>
          <p:nvPr/>
        </p:nvCxnSpPr>
        <p:spPr>
          <a:xfrm>
            <a:off x="0" y="692696"/>
            <a:ext cx="91440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58"/>
          <p:cNvCxnSpPr/>
          <p:nvPr/>
        </p:nvCxnSpPr>
        <p:spPr>
          <a:xfrm>
            <a:off x="36512" y="1988840"/>
            <a:ext cx="91440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0" name="Text Box 7"/>
          <p:cNvSpPr txBox="1">
            <a:spLocks noChangeArrowheads="1"/>
          </p:cNvSpPr>
          <p:nvPr/>
        </p:nvSpPr>
        <p:spPr bwMode="auto">
          <a:xfrm>
            <a:off x="179512" y="2543998"/>
            <a:ext cx="3168352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>
                <a:latin typeface="Chalkboard"/>
              </a:rPr>
              <a:t>Proof: Assume </a:t>
            </a:r>
            <a:r>
              <a:rPr lang="en-US" sz="1600" dirty="0" smtClean="0">
                <a:latin typeface="Chalkboard"/>
                <a:sym typeface="Symbol"/>
              </a:rPr>
              <a:t> is </a:t>
            </a:r>
            <a:r>
              <a:rPr lang="en-US" sz="1600" dirty="0" smtClean="0">
                <a:solidFill>
                  <a:srgbClr val="FF0000"/>
                </a:solidFill>
                <a:latin typeface="Chalkboard"/>
                <a:sym typeface="Symbol"/>
              </a:rPr>
              <a:t>NOT</a:t>
            </a:r>
            <a:r>
              <a:rPr lang="en-US" sz="1600" dirty="0" smtClean="0">
                <a:latin typeface="Chalkboard"/>
                <a:sym typeface="Symbol"/>
              </a:rPr>
              <a:t> secure</a:t>
            </a:r>
            <a:endParaRPr lang="en-US" sz="1600" baseline="30000" dirty="0" smtClean="0">
              <a:latin typeface="Chalkboard"/>
            </a:endParaRPr>
          </a:p>
        </p:txBody>
      </p:sp>
      <p:pic>
        <p:nvPicPr>
          <p:cNvPr id="5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920818" y="794412"/>
            <a:ext cx="573993" cy="7623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46003" y="794412"/>
            <a:ext cx="570359" cy="7623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2" name="Rectangle 51"/>
          <p:cNvSpPr/>
          <p:nvPr/>
        </p:nvSpPr>
        <p:spPr>
          <a:xfrm>
            <a:off x="1752466" y="793740"/>
            <a:ext cx="2099454" cy="7200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>
              <a:latin typeface="Chalkboard"/>
            </a:endParaRPr>
          </a:p>
        </p:txBody>
      </p:sp>
      <p:cxnSp>
        <p:nvCxnSpPr>
          <p:cNvPr id="53" name="Straight Arrow Connector 52"/>
          <p:cNvCxnSpPr/>
          <p:nvPr/>
        </p:nvCxnSpPr>
        <p:spPr>
          <a:xfrm>
            <a:off x="888370" y="1175602"/>
            <a:ext cx="880002" cy="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Text Box 7"/>
          <p:cNvSpPr txBox="1">
            <a:spLocks noChangeArrowheads="1"/>
          </p:cNvSpPr>
          <p:nvPr/>
        </p:nvSpPr>
        <p:spPr bwMode="auto">
          <a:xfrm>
            <a:off x="1032386" y="764704"/>
            <a:ext cx="56768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 err="1">
                <a:latin typeface="Chalkboard"/>
              </a:rPr>
              <a:t>m</a:t>
            </a:r>
            <a:r>
              <a:rPr lang="en-US" dirty="0" err="1" smtClean="0">
                <a:latin typeface="Chalkboard"/>
              </a:rPr>
              <a:t>,k</a:t>
            </a:r>
            <a:endParaRPr lang="en-US" baseline="-25000" dirty="0" smtClean="0">
              <a:latin typeface="Chalkboard"/>
            </a:endParaRPr>
          </a:p>
        </p:txBody>
      </p:sp>
      <p:cxnSp>
        <p:nvCxnSpPr>
          <p:cNvPr id="55" name="Straight Arrow Connector 54"/>
          <p:cNvCxnSpPr/>
          <p:nvPr/>
        </p:nvCxnSpPr>
        <p:spPr>
          <a:xfrm>
            <a:off x="3851920" y="1196752"/>
            <a:ext cx="1068898" cy="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Text Box 7"/>
          <p:cNvSpPr txBox="1">
            <a:spLocks noChangeArrowheads="1"/>
          </p:cNvSpPr>
          <p:nvPr/>
        </p:nvSpPr>
        <p:spPr bwMode="auto">
          <a:xfrm>
            <a:off x="3923928" y="764704"/>
            <a:ext cx="93610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 smtClean="0">
                <a:latin typeface="Chalkboard"/>
              </a:rPr>
              <a:t>c  </a:t>
            </a:r>
            <a:endParaRPr lang="en-US" baseline="-25000" dirty="0" smtClean="0">
              <a:latin typeface="Chalkboard"/>
            </a:endParaRPr>
          </a:p>
        </p:txBody>
      </p:sp>
      <p:cxnSp>
        <p:nvCxnSpPr>
          <p:cNvPr id="57" name="Straight Arrow Connector 56"/>
          <p:cNvCxnSpPr/>
          <p:nvPr/>
        </p:nvCxnSpPr>
        <p:spPr>
          <a:xfrm>
            <a:off x="323528" y="1916832"/>
            <a:ext cx="4608512" cy="0"/>
          </a:xfrm>
          <a:prstGeom prst="straightConnector1">
            <a:avLst/>
          </a:prstGeom>
          <a:ln w="19050">
            <a:solidFill>
              <a:schemeClr val="tx1"/>
            </a:solidFill>
            <a:headEnd type="triangle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Text Box 7"/>
          <p:cNvSpPr txBox="1">
            <a:spLocks noChangeArrowheads="1"/>
          </p:cNvSpPr>
          <p:nvPr/>
        </p:nvSpPr>
        <p:spPr bwMode="auto">
          <a:xfrm>
            <a:off x="1844080" y="1556792"/>
            <a:ext cx="200784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>
                <a:latin typeface="Chalkboard"/>
              </a:rPr>
              <a:t>Secret PRG-key k</a:t>
            </a:r>
            <a:endParaRPr lang="en-US" sz="1600" baseline="-25000" dirty="0" smtClean="0">
              <a:latin typeface="Chalkboard"/>
            </a:endParaRPr>
          </a:p>
        </p:txBody>
      </p:sp>
      <p:cxnSp>
        <p:nvCxnSpPr>
          <p:cNvPr id="63" name="Straight Arrow Connector 62"/>
          <p:cNvCxnSpPr/>
          <p:nvPr/>
        </p:nvCxnSpPr>
        <p:spPr>
          <a:xfrm>
            <a:off x="5496882" y="1196752"/>
            <a:ext cx="1296144" cy="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Text Box 7"/>
          <p:cNvSpPr txBox="1">
            <a:spLocks noChangeArrowheads="1"/>
          </p:cNvSpPr>
          <p:nvPr/>
        </p:nvSpPr>
        <p:spPr bwMode="auto">
          <a:xfrm>
            <a:off x="5868144" y="836712"/>
            <a:ext cx="99689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err="1">
                <a:latin typeface="Chalkboard"/>
              </a:rPr>
              <a:t>c</a:t>
            </a:r>
            <a:r>
              <a:rPr lang="en-US" sz="1600" dirty="0" err="1" smtClean="0">
                <a:latin typeface="Chalkboard"/>
              </a:rPr>
              <a:t>,k</a:t>
            </a:r>
            <a:endParaRPr lang="en-US" sz="1600" baseline="-25000" dirty="0" smtClean="0">
              <a:latin typeface="Chalkboard"/>
            </a:endParaRPr>
          </a:p>
        </p:txBody>
      </p:sp>
      <p:sp>
        <p:nvSpPr>
          <p:cNvPr id="66" name="Text Box 7"/>
          <p:cNvSpPr txBox="1">
            <a:spLocks noChangeArrowheads="1"/>
          </p:cNvSpPr>
          <p:nvPr/>
        </p:nvSpPr>
        <p:spPr bwMode="auto">
          <a:xfrm>
            <a:off x="1824474" y="793740"/>
            <a:ext cx="216024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err="1" smtClean="0">
                <a:latin typeface="Chalkboard"/>
              </a:rPr>
              <a:t>Enc</a:t>
            </a:r>
            <a:r>
              <a:rPr lang="en-US" sz="1600" baseline="-25000" dirty="0" err="1" smtClean="0">
                <a:latin typeface="Chalkboard"/>
              </a:rPr>
              <a:t>k</a:t>
            </a:r>
            <a:r>
              <a:rPr lang="en-US" sz="1600" dirty="0" smtClean="0">
                <a:latin typeface="Chalkboard"/>
              </a:rPr>
              <a:t>(m)</a:t>
            </a:r>
          </a:p>
          <a:p>
            <a:pPr marL="457200" indent="-457200">
              <a:spcBef>
                <a:spcPct val="50000"/>
              </a:spcBef>
            </a:pPr>
            <a:r>
              <a:rPr lang="en-US" sz="1600" dirty="0" smtClean="0">
                <a:latin typeface="Chalkboard"/>
              </a:rPr>
              <a:t>&gt;&gt; c </a:t>
            </a:r>
            <a:r>
              <a:rPr lang="en-US" sz="1600" dirty="0">
                <a:latin typeface="Chalkboard"/>
              </a:rPr>
              <a:t>= </a:t>
            </a:r>
            <a:r>
              <a:rPr lang="en-US" sz="1600" dirty="0" smtClean="0">
                <a:latin typeface="Chalkboard"/>
              </a:rPr>
              <a:t>m</a:t>
            </a:r>
            <a:r>
              <a:rPr lang="en-US" sz="1600" dirty="0" smtClean="0">
                <a:latin typeface="Chalkboard"/>
                <a:sym typeface="Symbol"/>
              </a:rPr>
              <a:t> G(k)</a:t>
            </a:r>
            <a:r>
              <a:rPr lang="en-US" sz="1600" dirty="0" smtClean="0">
                <a:latin typeface="Chalkboard"/>
              </a:rPr>
              <a:t>  </a:t>
            </a:r>
            <a:endParaRPr lang="en-US" sz="1600" dirty="0">
              <a:latin typeface="Chalkboard"/>
            </a:endParaRPr>
          </a:p>
        </p:txBody>
      </p:sp>
      <p:sp>
        <p:nvSpPr>
          <p:cNvPr id="67" name="Rectangle 66"/>
          <p:cNvSpPr/>
          <p:nvPr/>
        </p:nvSpPr>
        <p:spPr>
          <a:xfrm>
            <a:off x="6876256" y="793740"/>
            <a:ext cx="2099454" cy="7200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>
              <a:latin typeface="Chalkboard"/>
            </a:endParaRPr>
          </a:p>
        </p:txBody>
      </p:sp>
      <p:sp>
        <p:nvSpPr>
          <p:cNvPr id="68" name="Text Box 7"/>
          <p:cNvSpPr txBox="1">
            <a:spLocks noChangeArrowheads="1"/>
          </p:cNvSpPr>
          <p:nvPr/>
        </p:nvSpPr>
        <p:spPr bwMode="auto">
          <a:xfrm>
            <a:off x="6948264" y="793740"/>
            <a:ext cx="216024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smtClean="0">
                <a:latin typeface="Chalkboard"/>
              </a:rPr>
              <a:t>Dec</a:t>
            </a:r>
            <a:r>
              <a:rPr lang="en-US" sz="1600" baseline="-25000" dirty="0" smtClean="0">
                <a:latin typeface="Chalkboard"/>
              </a:rPr>
              <a:t>k</a:t>
            </a:r>
            <a:r>
              <a:rPr lang="en-US" sz="1600" dirty="0" smtClean="0">
                <a:latin typeface="Chalkboard"/>
              </a:rPr>
              <a:t>(c)</a:t>
            </a:r>
          </a:p>
          <a:p>
            <a:pPr marL="457200" indent="-457200">
              <a:spcBef>
                <a:spcPct val="50000"/>
              </a:spcBef>
            </a:pPr>
            <a:r>
              <a:rPr lang="en-US" sz="1600" dirty="0" smtClean="0">
                <a:latin typeface="Chalkboard"/>
              </a:rPr>
              <a:t>&gt;&gt; m = c </a:t>
            </a:r>
            <a:r>
              <a:rPr lang="en-US" sz="1600" dirty="0" smtClean="0">
                <a:latin typeface="Chalkboard"/>
                <a:sym typeface="Symbol"/>
              </a:rPr>
              <a:t> G(</a:t>
            </a:r>
            <a:r>
              <a:rPr lang="en-US" sz="1600" dirty="0">
                <a:latin typeface="Chalkboard"/>
                <a:sym typeface="Symbol"/>
              </a:rPr>
              <a:t>k</a:t>
            </a:r>
            <a:r>
              <a:rPr lang="en-US" sz="1600" dirty="0" smtClean="0">
                <a:latin typeface="Chalkboard"/>
                <a:sym typeface="Symbol"/>
              </a:rPr>
              <a:t>) </a:t>
            </a:r>
            <a:endParaRPr lang="en-US" sz="1600" dirty="0" smtClean="0">
              <a:latin typeface="Chalkboard"/>
            </a:endParaRPr>
          </a:p>
        </p:txBody>
      </p:sp>
      <p:grpSp>
        <p:nvGrpSpPr>
          <p:cNvPr id="20" name="Group 19"/>
          <p:cNvGrpSpPr/>
          <p:nvPr/>
        </p:nvGrpSpPr>
        <p:grpSpPr>
          <a:xfrm>
            <a:off x="179512" y="2934236"/>
            <a:ext cx="5040560" cy="977914"/>
            <a:chOff x="4355976" y="3284984"/>
            <a:chExt cx="5040560" cy="977914"/>
          </a:xfrm>
        </p:grpSpPr>
        <p:sp>
          <p:nvSpPr>
            <p:cNvPr id="25" name="Text Box 7"/>
            <p:cNvSpPr txBox="1">
              <a:spLocks noChangeArrowheads="1"/>
            </p:cNvSpPr>
            <p:nvPr/>
          </p:nvSpPr>
          <p:spPr bwMode="auto">
            <a:xfrm>
              <a:off x="4355976" y="3450486"/>
              <a:ext cx="3168352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600" dirty="0" smtClean="0">
                  <a:latin typeface="Chalkboard"/>
                </a:rPr>
                <a:t>A, p(n): </a:t>
              </a:r>
              <a:endParaRPr lang="en-US" sz="1600" baseline="30000" dirty="0" smtClean="0">
                <a:latin typeface="Chalkboard"/>
              </a:endParaRPr>
            </a:p>
          </p:txBody>
        </p:sp>
        <p:grpSp>
          <p:nvGrpSpPr>
            <p:cNvPr id="26" name="Group 25"/>
            <p:cNvGrpSpPr/>
            <p:nvPr/>
          </p:nvGrpSpPr>
          <p:grpSpPr>
            <a:xfrm>
              <a:off x="5372472" y="3284984"/>
              <a:ext cx="4024064" cy="977914"/>
              <a:chOff x="5588496" y="5013176"/>
              <a:chExt cx="4024064" cy="977914"/>
            </a:xfrm>
          </p:grpSpPr>
          <p:sp>
            <p:nvSpPr>
              <p:cNvPr id="27" name="Text Box 7"/>
              <p:cNvSpPr txBox="1">
                <a:spLocks noChangeArrowheads="1"/>
              </p:cNvSpPr>
              <p:nvPr/>
            </p:nvSpPr>
            <p:spPr bwMode="auto">
              <a:xfrm>
                <a:off x="8028384" y="5221649"/>
                <a:ext cx="1584176" cy="76944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marL="457200" indent="-457200">
                  <a:spcBef>
                    <a:spcPct val="50000"/>
                  </a:spcBef>
                </a:pPr>
                <a:r>
                  <a:rPr lang="en-US" sz="2000" dirty="0" smtClean="0">
                    <a:latin typeface="Chalkboard"/>
                    <a:sym typeface="Symbol"/>
                  </a:rPr>
                  <a:t>½</a:t>
                </a:r>
                <a:r>
                  <a:rPr lang="en-US" sz="1600" dirty="0" smtClean="0">
                    <a:latin typeface="Chalkboard"/>
                    <a:sym typeface="Symbol"/>
                  </a:rPr>
                  <a:t> + 1/p(n)</a:t>
                </a:r>
              </a:p>
              <a:p>
                <a:pPr marL="457200" indent="-457200">
                  <a:spcBef>
                    <a:spcPct val="50000"/>
                  </a:spcBef>
                </a:pPr>
                <a:endParaRPr lang="en-US" sz="1600" dirty="0" smtClean="0">
                  <a:solidFill>
                    <a:srgbClr val="0000FF"/>
                  </a:solidFill>
                  <a:latin typeface="Chalkboard"/>
                </a:endParaRPr>
              </a:p>
            </p:txBody>
          </p:sp>
          <p:grpSp>
            <p:nvGrpSpPr>
              <p:cNvPr id="28" name="Group 83"/>
              <p:cNvGrpSpPr/>
              <p:nvPr/>
            </p:nvGrpSpPr>
            <p:grpSpPr>
              <a:xfrm>
                <a:off x="5588496" y="5013176"/>
                <a:ext cx="2799928" cy="792088"/>
                <a:chOff x="5588496" y="5013176"/>
                <a:chExt cx="2799928" cy="792088"/>
              </a:xfrm>
            </p:grpSpPr>
            <p:grpSp>
              <p:nvGrpSpPr>
                <p:cNvPr id="29" name="Group 81"/>
                <p:cNvGrpSpPr/>
                <p:nvPr/>
              </p:nvGrpSpPr>
              <p:grpSpPr>
                <a:xfrm>
                  <a:off x="5588496" y="5013176"/>
                  <a:ext cx="2143472" cy="792088"/>
                  <a:chOff x="5588496" y="4869160"/>
                  <a:chExt cx="2143472" cy="792088"/>
                </a:xfrm>
              </p:grpSpPr>
              <p:sp>
                <p:nvSpPr>
                  <p:cNvPr id="32" name="Text Box 7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5588496" y="5055567"/>
                    <a:ext cx="567680" cy="338554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square">
                    <a:spAutoFit/>
                  </a:bodyPr>
                  <a:lstStyle/>
                  <a:p>
                    <a:pPr marL="457200" indent="-457200">
                      <a:spcBef>
                        <a:spcPct val="50000"/>
                      </a:spcBef>
                    </a:pPr>
                    <a:r>
                      <a:rPr lang="en-US" sz="1600" dirty="0" smtClean="0">
                        <a:latin typeface="Chalkboard"/>
                        <a:sym typeface="Symbol"/>
                      </a:rPr>
                      <a:t>Pr</a:t>
                    </a:r>
                    <a:endParaRPr lang="en-US" sz="1600" dirty="0" smtClean="0">
                      <a:solidFill>
                        <a:srgbClr val="0000FF"/>
                      </a:solidFill>
                      <a:latin typeface="Chalkboard"/>
                    </a:endParaRPr>
                  </a:p>
                </p:txBody>
              </p:sp>
              <p:grpSp>
                <p:nvGrpSpPr>
                  <p:cNvPr id="33" name="Group 80"/>
                  <p:cNvGrpSpPr/>
                  <p:nvPr/>
                </p:nvGrpSpPr>
                <p:grpSpPr>
                  <a:xfrm>
                    <a:off x="5940152" y="4869160"/>
                    <a:ext cx="1791816" cy="792088"/>
                    <a:chOff x="5940152" y="4869160"/>
                    <a:chExt cx="1791816" cy="792088"/>
                  </a:xfrm>
                </p:grpSpPr>
                <p:grpSp>
                  <p:nvGrpSpPr>
                    <p:cNvPr id="34" name="Group 54"/>
                    <p:cNvGrpSpPr/>
                    <p:nvPr/>
                  </p:nvGrpSpPr>
                  <p:grpSpPr>
                    <a:xfrm>
                      <a:off x="5948536" y="4869160"/>
                      <a:ext cx="1503784" cy="792088"/>
                      <a:chOff x="700336" y="5013176"/>
                      <a:chExt cx="1503784" cy="792088"/>
                    </a:xfrm>
                  </p:grpSpPr>
                  <p:sp>
                    <p:nvSpPr>
                      <p:cNvPr id="37" name="Text Box 7"/>
                      <p:cNvSpPr txBox="1">
                        <a:spLocks noChangeArrowheads="1"/>
                      </p:cNvSpPr>
                      <p:nvPr/>
                    </p:nvSpPr>
                    <p:spPr bwMode="auto">
                      <a:xfrm>
                        <a:off x="700336" y="5229200"/>
                        <a:ext cx="1503784" cy="338554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  <a:miter lim="800000"/>
                        <a:headEnd/>
                        <a:tailEnd/>
                      </a:ln>
                    </p:spPr>
                    <p:txBody>
                      <a:bodyPr wrap="square">
                        <a:spAutoFit/>
                      </a:bodyPr>
                      <a:lstStyle/>
                      <a:p>
                        <a:pPr marL="457200" indent="-457200">
                          <a:spcBef>
                            <a:spcPct val="50000"/>
                          </a:spcBef>
                        </a:pPr>
                        <a:r>
                          <a:rPr lang="en-US" sz="1600" dirty="0" err="1" smtClean="0">
                            <a:latin typeface="Chalkboard"/>
                          </a:rPr>
                          <a:t>PrivK</a:t>
                        </a:r>
                        <a:r>
                          <a:rPr lang="en-US" sz="1600" dirty="0" smtClean="0">
                            <a:latin typeface="Chalkboard"/>
                          </a:rPr>
                          <a:t>     (n)</a:t>
                        </a:r>
                        <a:endParaRPr lang="en-US" sz="1600" dirty="0" smtClean="0">
                          <a:solidFill>
                            <a:srgbClr val="0000FF"/>
                          </a:solidFill>
                          <a:latin typeface="Chalkboard"/>
                        </a:endParaRPr>
                      </a:p>
                    </p:txBody>
                  </p:sp>
                  <p:sp>
                    <p:nvSpPr>
                      <p:cNvPr id="38" name="Text Box 7"/>
                      <p:cNvSpPr txBox="1">
                        <a:spLocks noChangeArrowheads="1"/>
                      </p:cNvSpPr>
                      <p:nvPr/>
                    </p:nvSpPr>
                    <p:spPr bwMode="auto">
                      <a:xfrm>
                        <a:off x="1051992" y="5466710"/>
                        <a:ext cx="639688" cy="338554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  <a:miter lim="800000"/>
                        <a:headEnd/>
                        <a:tailEnd/>
                      </a:ln>
                    </p:spPr>
                    <p:txBody>
                      <a:bodyPr wrap="square">
                        <a:spAutoFit/>
                      </a:bodyPr>
                      <a:lstStyle/>
                      <a:p>
                        <a:pPr marL="457200" indent="-457200">
                          <a:spcBef>
                            <a:spcPct val="50000"/>
                          </a:spcBef>
                        </a:pPr>
                        <a:r>
                          <a:rPr lang="en-US" sz="1600" dirty="0" smtClean="0">
                            <a:latin typeface="Chalkboard"/>
                          </a:rPr>
                          <a:t>A, </a:t>
                        </a:r>
                        <a:r>
                          <a:rPr lang="en-US" sz="1600" dirty="0" smtClean="0">
                            <a:latin typeface="Chalkboard"/>
                            <a:sym typeface="Symbol"/>
                          </a:rPr>
                          <a:t></a:t>
                        </a:r>
                        <a:endParaRPr lang="en-US" sz="1600" dirty="0" smtClean="0">
                          <a:solidFill>
                            <a:srgbClr val="0000FF"/>
                          </a:solidFill>
                          <a:latin typeface="Chalkboard"/>
                        </a:endParaRPr>
                      </a:p>
                    </p:txBody>
                  </p:sp>
                  <p:sp>
                    <p:nvSpPr>
                      <p:cNvPr id="39" name="Text Box 7"/>
                      <p:cNvSpPr txBox="1">
                        <a:spLocks noChangeArrowheads="1"/>
                      </p:cNvSpPr>
                      <p:nvPr/>
                    </p:nvSpPr>
                    <p:spPr bwMode="auto">
                      <a:xfrm>
                        <a:off x="1124000" y="5013176"/>
                        <a:ext cx="1008112" cy="338554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  <a:miter lim="800000"/>
                        <a:headEnd/>
                        <a:tailEnd/>
                      </a:ln>
                    </p:spPr>
                    <p:txBody>
                      <a:bodyPr wrap="square">
                        <a:spAutoFit/>
                      </a:bodyPr>
                      <a:lstStyle/>
                      <a:p>
                        <a:pPr marL="457200" indent="-457200">
                          <a:spcBef>
                            <a:spcPct val="50000"/>
                          </a:spcBef>
                        </a:pPr>
                        <a:r>
                          <a:rPr lang="en-US" sz="1600" dirty="0" err="1" smtClean="0">
                            <a:latin typeface="Chalkboard"/>
                          </a:rPr>
                          <a:t>coa</a:t>
                        </a:r>
                        <a:endParaRPr lang="en-US" sz="1600" dirty="0" smtClean="0">
                          <a:solidFill>
                            <a:srgbClr val="0000FF"/>
                          </a:solidFill>
                          <a:latin typeface="Chalkboard"/>
                        </a:endParaRPr>
                      </a:p>
                    </p:txBody>
                  </p:sp>
                </p:grpSp>
                <p:sp>
                  <p:nvSpPr>
                    <p:cNvPr id="35" name="Text Box 7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7164288" y="5085184"/>
                      <a:ext cx="567680" cy="338554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wrap="square">
                      <a:spAutoFit/>
                    </a:bodyPr>
                    <a:lstStyle/>
                    <a:p>
                      <a:pPr marL="457200" indent="-457200">
                        <a:spcBef>
                          <a:spcPct val="50000"/>
                        </a:spcBef>
                      </a:pPr>
                      <a:r>
                        <a:rPr lang="en-US" sz="1600" dirty="0" smtClean="0">
                          <a:latin typeface="Chalkboard"/>
                          <a:sym typeface="Symbol"/>
                        </a:rPr>
                        <a:t>= 1</a:t>
                      </a:r>
                      <a:endParaRPr lang="en-US" sz="1600" dirty="0" smtClean="0">
                        <a:solidFill>
                          <a:srgbClr val="0000FF"/>
                        </a:solidFill>
                        <a:latin typeface="Chalkboard"/>
                      </a:endParaRPr>
                    </a:p>
                  </p:txBody>
                </p:sp>
                <p:sp>
                  <p:nvSpPr>
                    <p:cNvPr id="36" name="Double Bracket 35"/>
                    <p:cNvSpPr/>
                    <p:nvPr/>
                  </p:nvSpPr>
                  <p:spPr>
                    <a:xfrm>
                      <a:off x="5940152" y="4869160"/>
                      <a:ext cx="1728192" cy="792088"/>
                    </a:xfrm>
                    <a:prstGeom prst="bracketPair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IN">
                        <a:latin typeface="Chalkboard"/>
                      </a:endParaRPr>
                    </a:p>
                  </p:txBody>
                </p:sp>
              </p:grpSp>
            </p:grpSp>
            <p:sp>
              <p:nvSpPr>
                <p:cNvPr id="30" name="Text Box 7"/>
                <p:cNvSpPr txBox="1">
                  <a:spLocks noChangeArrowheads="1"/>
                </p:cNvSpPr>
                <p:nvPr/>
              </p:nvSpPr>
              <p:spPr bwMode="auto">
                <a:xfrm>
                  <a:off x="7820744" y="5261138"/>
                  <a:ext cx="567680" cy="338554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square">
                  <a:spAutoFit/>
                </a:bodyPr>
                <a:lstStyle/>
                <a:p>
                  <a:pPr marL="457200" indent="-457200">
                    <a:spcBef>
                      <a:spcPct val="50000"/>
                    </a:spcBef>
                  </a:pPr>
                  <a:r>
                    <a:rPr lang="en-US" sz="1600" dirty="0">
                      <a:latin typeface="Chalkboard"/>
                      <a:sym typeface="Symbol"/>
                    </a:rPr>
                    <a:t>&gt;</a:t>
                  </a:r>
                  <a:endParaRPr lang="en-US" sz="1600" dirty="0" smtClean="0">
                    <a:solidFill>
                      <a:srgbClr val="0000FF"/>
                    </a:solidFill>
                    <a:latin typeface="Chalkboard"/>
                  </a:endParaRPr>
                </a:p>
              </p:txBody>
            </p:sp>
          </p:grpSp>
        </p:grpSp>
      </p:grpSp>
      <p:sp>
        <p:nvSpPr>
          <p:cNvPr id="42" name="Text Box 7"/>
          <p:cNvSpPr txBox="1">
            <a:spLocks noChangeArrowheads="1"/>
          </p:cNvSpPr>
          <p:nvPr/>
        </p:nvSpPr>
        <p:spPr bwMode="auto">
          <a:xfrm>
            <a:off x="6804248" y="5402833"/>
            <a:ext cx="720080" cy="523220"/>
          </a:xfrm>
          <a:prstGeom prst="rect">
            <a:avLst/>
          </a:prstGeom>
          <a:solidFill>
            <a:srgbClr val="CCFFCC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 algn="ctr">
              <a:spcBef>
                <a:spcPct val="50000"/>
              </a:spcBef>
            </a:pPr>
            <a:r>
              <a:rPr lang="en-US" sz="2800" dirty="0" smtClean="0">
                <a:solidFill>
                  <a:srgbClr val="FF0000"/>
                </a:solidFill>
                <a:latin typeface="Chalkboard"/>
                <a:sym typeface="Symbol"/>
              </a:rPr>
              <a:t>A</a:t>
            </a:r>
            <a:endParaRPr lang="en-US" sz="2800" dirty="0" smtClean="0">
              <a:solidFill>
                <a:srgbClr val="FF0000"/>
              </a:solidFill>
              <a:latin typeface="Chalkboard"/>
            </a:endParaRPr>
          </a:p>
        </p:txBody>
      </p:sp>
      <p:sp>
        <p:nvSpPr>
          <p:cNvPr id="43" name="Text Box 7"/>
          <p:cNvSpPr txBox="1">
            <a:spLocks noChangeArrowheads="1"/>
          </p:cNvSpPr>
          <p:nvPr/>
        </p:nvSpPr>
        <p:spPr bwMode="auto">
          <a:xfrm>
            <a:off x="3059832" y="5330825"/>
            <a:ext cx="599508" cy="523220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 algn="ctr">
              <a:spcBef>
                <a:spcPct val="50000"/>
              </a:spcBef>
            </a:pPr>
            <a:r>
              <a:rPr lang="en-US" sz="2800" dirty="0" smtClean="0">
                <a:latin typeface="Chalkboard"/>
              </a:rPr>
              <a:t>D</a:t>
            </a:r>
          </a:p>
        </p:txBody>
      </p:sp>
      <p:cxnSp>
        <p:nvCxnSpPr>
          <p:cNvPr id="45" name="Straight Arrow Connector 44"/>
          <p:cNvCxnSpPr/>
          <p:nvPr/>
        </p:nvCxnSpPr>
        <p:spPr>
          <a:xfrm flipH="1">
            <a:off x="1744760" y="5710940"/>
            <a:ext cx="883024" cy="0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6" name="Text Box 7"/>
          <p:cNvSpPr txBox="1">
            <a:spLocks noChangeArrowheads="1"/>
          </p:cNvSpPr>
          <p:nvPr/>
        </p:nvSpPr>
        <p:spPr bwMode="auto">
          <a:xfrm>
            <a:off x="1619672" y="5300378"/>
            <a:ext cx="1213592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smtClean="0">
                <a:latin typeface="Chalkboard"/>
                <a:sym typeface="Symbol"/>
              </a:rPr>
              <a:t>y{0,1}</a:t>
            </a:r>
            <a:r>
              <a:rPr lang="en-US" sz="2400" baseline="30000" dirty="0" smtClean="0">
                <a:latin typeface="Chalkboard"/>
                <a:sym typeface="Symbol"/>
              </a:rPr>
              <a:t>n</a:t>
            </a:r>
            <a:endParaRPr lang="en-US" sz="2400" baseline="30000" dirty="0" smtClean="0">
              <a:latin typeface="Chalkboard"/>
            </a:endParaRPr>
          </a:p>
        </p:txBody>
      </p:sp>
      <p:grpSp>
        <p:nvGrpSpPr>
          <p:cNvPr id="49" name="Group 48"/>
          <p:cNvGrpSpPr/>
          <p:nvPr/>
        </p:nvGrpSpPr>
        <p:grpSpPr>
          <a:xfrm>
            <a:off x="4139952" y="4581128"/>
            <a:ext cx="2583904" cy="761311"/>
            <a:chOff x="2195736" y="3099737"/>
            <a:chExt cx="2583904" cy="761311"/>
          </a:xfrm>
        </p:grpSpPr>
        <p:sp>
          <p:nvSpPr>
            <p:cNvPr id="65" name="Text Box 7"/>
            <p:cNvSpPr txBox="1">
              <a:spLocks noChangeArrowheads="1"/>
            </p:cNvSpPr>
            <p:nvPr/>
          </p:nvSpPr>
          <p:spPr bwMode="auto">
            <a:xfrm>
              <a:off x="2195736" y="3284984"/>
              <a:ext cx="2384648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600" dirty="0" smtClean="0">
                  <a:latin typeface="Chalkboard"/>
                  <a:sym typeface="Symbol"/>
                </a:rPr>
                <a:t>Let us run</a:t>
              </a:r>
              <a:endParaRPr lang="en-US" sz="1600" dirty="0" smtClean="0">
                <a:solidFill>
                  <a:srgbClr val="0000FF"/>
                </a:solidFill>
                <a:latin typeface="Chalkboard"/>
              </a:endParaRPr>
            </a:p>
          </p:txBody>
        </p:sp>
        <p:grpSp>
          <p:nvGrpSpPr>
            <p:cNvPr id="69" name="Group 68"/>
            <p:cNvGrpSpPr/>
            <p:nvPr/>
          </p:nvGrpSpPr>
          <p:grpSpPr>
            <a:xfrm>
              <a:off x="3275856" y="3099737"/>
              <a:ext cx="1503784" cy="761311"/>
              <a:chOff x="3275856" y="3099737"/>
              <a:chExt cx="1503784" cy="761311"/>
            </a:xfrm>
          </p:grpSpPr>
          <p:sp>
            <p:nvSpPr>
              <p:cNvPr id="70" name="Text Box 7"/>
              <p:cNvSpPr txBox="1">
                <a:spLocks noChangeArrowheads="1"/>
              </p:cNvSpPr>
              <p:nvPr/>
            </p:nvSpPr>
            <p:spPr bwMode="auto">
              <a:xfrm>
                <a:off x="3275856" y="3315761"/>
                <a:ext cx="1503784" cy="30777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marL="457200" indent="-457200">
                  <a:spcBef>
                    <a:spcPct val="50000"/>
                  </a:spcBef>
                </a:pPr>
                <a:r>
                  <a:rPr lang="en-US" sz="1400" dirty="0" err="1" smtClean="0">
                    <a:latin typeface="Chalkboard"/>
                  </a:rPr>
                  <a:t>PrivK</a:t>
                </a:r>
                <a:r>
                  <a:rPr lang="en-US" sz="1400" dirty="0" smtClean="0">
                    <a:latin typeface="Chalkboard"/>
                  </a:rPr>
                  <a:t>     (n)</a:t>
                </a:r>
                <a:endParaRPr lang="en-US" sz="1400" dirty="0" smtClean="0">
                  <a:solidFill>
                    <a:srgbClr val="0000FF"/>
                  </a:solidFill>
                  <a:latin typeface="Chalkboard"/>
                </a:endParaRPr>
              </a:p>
            </p:txBody>
          </p:sp>
          <p:sp>
            <p:nvSpPr>
              <p:cNvPr id="71" name="Text Box 7"/>
              <p:cNvSpPr txBox="1">
                <a:spLocks noChangeArrowheads="1"/>
              </p:cNvSpPr>
              <p:nvPr/>
            </p:nvSpPr>
            <p:spPr bwMode="auto">
              <a:xfrm>
                <a:off x="3627512" y="3553271"/>
                <a:ext cx="639688" cy="30777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marL="457200" indent="-457200">
                  <a:spcBef>
                    <a:spcPct val="50000"/>
                  </a:spcBef>
                </a:pPr>
                <a:r>
                  <a:rPr lang="en-US" sz="1400" dirty="0" smtClean="0">
                    <a:latin typeface="Chalkboard"/>
                  </a:rPr>
                  <a:t>A, </a:t>
                </a:r>
                <a:r>
                  <a:rPr lang="en-US" sz="1400" dirty="0" smtClean="0">
                    <a:latin typeface="Chalkboard"/>
                    <a:sym typeface="Symbol"/>
                  </a:rPr>
                  <a:t></a:t>
                </a:r>
                <a:endParaRPr lang="en-US" sz="1400" dirty="0" smtClean="0">
                  <a:solidFill>
                    <a:srgbClr val="0000FF"/>
                  </a:solidFill>
                  <a:latin typeface="Chalkboard"/>
                </a:endParaRPr>
              </a:p>
            </p:txBody>
          </p:sp>
          <p:sp>
            <p:nvSpPr>
              <p:cNvPr id="72" name="Text Box 7"/>
              <p:cNvSpPr txBox="1">
                <a:spLocks noChangeArrowheads="1"/>
              </p:cNvSpPr>
              <p:nvPr/>
            </p:nvSpPr>
            <p:spPr bwMode="auto">
              <a:xfrm>
                <a:off x="3699520" y="3099737"/>
                <a:ext cx="639688" cy="30777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marL="457200" indent="-457200">
                  <a:spcBef>
                    <a:spcPct val="50000"/>
                  </a:spcBef>
                </a:pPr>
                <a:r>
                  <a:rPr lang="en-US" sz="1400" dirty="0" err="1" smtClean="0">
                    <a:latin typeface="Chalkboard"/>
                  </a:rPr>
                  <a:t>coa</a:t>
                </a:r>
                <a:endParaRPr lang="en-US" sz="1400" dirty="0" smtClean="0">
                  <a:solidFill>
                    <a:srgbClr val="0000FF"/>
                  </a:solidFill>
                  <a:latin typeface="Chalkboard"/>
                </a:endParaRPr>
              </a:p>
            </p:txBody>
          </p:sp>
        </p:grpSp>
      </p:grpSp>
      <p:cxnSp>
        <p:nvCxnSpPr>
          <p:cNvPr id="73" name="Straight Connector 72"/>
          <p:cNvCxnSpPr/>
          <p:nvPr/>
        </p:nvCxnSpPr>
        <p:spPr>
          <a:xfrm flipH="1">
            <a:off x="3851920" y="5702479"/>
            <a:ext cx="2951167" cy="0"/>
          </a:xfrm>
          <a:prstGeom prst="line">
            <a:avLst/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Text Box 7"/>
          <p:cNvSpPr txBox="1">
            <a:spLocks noChangeArrowheads="1"/>
          </p:cNvSpPr>
          <p:nvPr/>
        </p:nvSpPr>
        <p:spPr bwMode="auto">
          <a:xfrm>
            <a:off x="4090480" y="5342438"/>
            <a:ext cx="2702154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smtClean="0">
                <a:latin typeface="Chalkboard"/>
              </a:rPr>
              <a:t>m</a:t>
            </a:r>
            <a:r>
              <a:rPr lang="en-US" sz="1600" baseline="-25000" dirty="0" smtClean="0">
                <a:latin typeface="Chalkboard"/>
              </a:rPr>
              <a:t>0</a:t>
            </a:r>
            <a:r>
              <a:rPr lang="en-US" sz="1600" dirty="0" smtClean="0">
                <a:latin typeface="Chalkboard"/>
              </a:rPr>
              <a:t>, m</a:t>
            </a:r>
            <a:r>
              <a:rPr lang="en-US" sz="1600" baseline="-25000" dirty="0" smtClean="0">
                <a:latin typeface="Chalkboard"/>
              </a:rPr>
              <a:t>1</a:t>
            </a:r>
            <a:r>
              <a:rPr lang="en-US" sz="1600" dirty="0" smtClean="0">
                <a:latin typeface="Chalkboard"/>
                <a:sym typeface="Symbol"/>
              </a:rPr>
              <a:t></a:t>
            </a:r>
            <a:r>
              <a:rPr lang="en-US" sz="1600" dirty="0" smtClean="0">
                <a:latin typeface="Brush Script MT" panose="03060802040406070304" pitchFamily="66" charset="0"/>
                <a:sym typeface="Symbol"/>
              </a:rPr>
              <a:t>M</a:t>
            </a:r>
            <a:r>
              <a:rPr lang="en-US" sz="1600" dirty="0" smtClean="0">
                <a:latin typeface="Chalkboard"/>
              </a:rPr>
              <a:t>   , |m</a:t>
            </a:r>
            <a:r>
              <a:rPr lang="en-US" sz="1600" baseline="-25000" dirty="0" smtClean="0">
                <a:latin typeface="Chalkboard"/>
              </a:rPr>
              <a:t>0</a:t>
            </a:r>
            <a:r>
              <a:rPr lang="en-US" sz="1600" dirty="0" smtClean="0">
                <a:latin typeface="Chalkboard"/>
              </a:rPr>
              <a:t>| = |m</a:t>
            </a:r>
            <a:r>
              <a:rPr lang="en-US" sz="1600" baseline="-25000" dirty="0" smtClean="0">
                <a:latin typeface="Chalkboard"/>
              </a:rPr>
              <a:t>1</a:t>
            </a:r>
            <a:r>
              <a:rPr lang="en-US" sz="1600" dirty="0" smtClean="0">
                <a:latin typeface="Chalkboard"/>
              </a:rPr>
              <a:t>|</a:t>
            </a:r>
            <a:endParaRPr lang="en-US" sz="1600" dirty="0" smtClean="0">
              <a:solidFill>
                <a:srgbClr val="0000FF"/>
              </a:solidFill>
              <a:latin typeface="Chalkboard"/>
            </a:endParaRPr>
          </a:p>
        </p:txBody>
      </p:sp>
      <p:pic>
        <p:nvPicPr>
          <p:cNvPr id="77" name="Picture 4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059832" y="5877272"/>
            <a:ext cx="699465" cy="4320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0" name="Text Box 7"/>
          <p:cNvSpPr txBox="1">
            <a:spLocks noChangeArrowheads="1"/>
          </p:cNvSpPr>
          <p:nvPr/>
        </p:nvSpPr>
        <p:spPr bwMode="auto">
          <a:xfrm>
            <a:off x="3275856" y="6453336"/>
            <a:ext cx="36004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smtClean="0">
                <a:solidFill>
                  <a:srgbClr val="FF0000"/>
                </a:solidFill>
                <a:latin typeface="Chalkboard"/>
              </a:rPr>
              <a:t>b</a:t>
            </a:r>
          </a:p>
        </p:txBody>
      </p:sp>
      <p:cxnSp>
        <p:nvCxnSpPr>
          <p:cNvPr id="81" name="Straight Connector 80"/>
          <p:cNvCxnSpPr/>
          <p:nvPr/>
        </p:nvCxnSpPr>
        <p:spPr>
          <a:xfrm flipH="1">
            <a:off x="3923928" y="6129380"/>
            <a:ext cx="2931891" cy="5147"/>
          </a:xfrm>
          <a:prstGeom prst="line">
            <a:avLst/>
          </a:prstGeom>
          <a:ln w="25400">
            <a:solidFill>
              <a:srgbClr val="0000FF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2" name="Text Box 7"/>
          <p:cNvSpPr txBox="1">
            <a:spLocks noChangeArrowheads="1"/>
          </p:cNvSpPr>
          <p:nvPr/>
        </p:nvSpPr>
        <p:spPr bwMode="auto">
          <a:xfrm>
            <a:off x="4572000" y="5795973"/>
            <a:ext cx="2036661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smtClean="0">
                <a:latin typeface="Chalkboard"/>
              </a:rPr>
              <a:t>c = </a:t>
            </a:r>
            <a:r>
              <a:rPr lang="en-US" sz="1600" dirty="0" err="1" smtClean="0">
                <a:latin typeface="Chalkboard"/>
                <a:sym typeface="Symbol"/>
              </a:rPr>
              <a:t>m</a:t>
            </a:r>
            <a:r>
              <a:rPr lang="en-US" sz="1600" baseline="-25000" dirty="0" err="1" smtClean="0">
                <a:latin typeface="Chalkboard"/>
                <a:sym typeface="Symbol"/>
              </a:rPr>
              <a:t>b</a:t>
            </a:r>
            <a:r>
              <a:rPr lang="en-US" sz="1600" dirty="0" smtClean="0">
                <a:latin typeface="Chalkboard"/>
                <a:sym typeface="Symbol"/>
              </a:rPr>
              <a:t>  y</a:t>
            </a:r>
            <a:endParaRPr lang="en-US" sz="1600" dirty="0" smtClean="0">
              <a:solidFill>
                <a:srgbClr val="0000FF"/>
              </a:solidFill>
              <a:latin typeface="Chalkboard"/>
            </a:endParaRPr>
          </a:p>
        </p:txBody>
      </p:sp>
      <p:cxnSp>
        <p:nvCxnSpPr>
          <p:cNvPr id="83" name="Straight Connector 82"/>
          <p:cNvCxnSpPr/>
          <p:nvPr/>
        </p:nvCxnSpPr>
        <p:spPr>
          <a:xfrm flipH="1">
            <a:off x="3923928" y="6566576"/>
            <a:ext cx="2951168" cy="30776"/>
          </a:xfrm>
          <a:prstGeom prst="line">
            <a:avLst/>
          </a:prstGeom>
          <a:ln w="25400">
            <a:solidFill>
              <a:srgbClr val="FF0000"/>
            </a:solidFill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4" name="Text Box 7"/>
          <p:cNvSpPr txBox="1">
            <a:spLocks noChangeArrowheads="1"/>
          </p:cNvSpPr>
          <p:nvPr/>
        </p:nvSpPr>
        <p:spPr bwMode="auto">
          <a:xfrm>
            <a:off x="4695579" y="6228021"/>
            <a:ext cx="2036661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smtClean="0">
                <a:latin typeface="Chalkboard"/>
              </a:rPr>
              <a:t>b’ </a:t>
            </a:r>
            <a:r>
              <a:rPr lang="en-US" sz="1600" dirty="0" smtClean="0">
                <a:latin typeface="Chalkboard"/>
                <a:sym typeface="Symbol"/>
              </a:rPr>
              <a:t> {0, 1}</a:t>
            </a:r>
            <a:endParaRPr lang="en-US" sz="1600" dirty="0" smtClean="0">
              <a:solidFill>
                <a:srgbClr val="0000FF"/>
              </a:solidFill>
              <a:latin typeface="Chalkboard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637029" y="4818638"/>
            <a:ext cx="1162498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dirty="0" smtClean="0">
                <a:latin typeface="Chalkboard"/>
                <a:sym typeface="Symbol"/>
              </a:rPr>
              <a:t>PRS or RS?</a:t>
            </a:r>
            <a:endParaRPr lang="en-US" sz="1400" dirty="0">
              <a:latin typeface="Chalkboard"/>
            </a:endParaRPr>
          </a:p>
        </p:txBody>
      </p:sp>
      <p:grpSp>
        <p:nvGrpSpPr>
          <p:cNvPr id="19" name="Group 18"/>
          <p:cNvGrpSpPr/>
          <p:nvPr/>
        </p:nvGrpSpPr>
        <p:grpSpPr>
          <a:xfrm>
            <a:off x="5444480" y="2976046"/>
            <a:ext cx="4024064" cy="977914"/>
            <a:chOff x="5364088" y="4107270"/>
            <a:chExt cx="4024064" cy="977914"/>
          </a:xfrm>
        </p:grpSpPr>
        <p:grpSp>
          <p:nvGrpSpPr>
            <p:cNvPr id="86" name="Group 85"/>
            <p:cNvGrpSpPr/>
            <p:nvPr/>
          </p:nvGrpSpPr>
          <p:grpSpPr>
            <a:xfrm>
              <a:off x="5364088" y="4107270"/>
              <a:ext cx="4024064" cy="977914"/>
              <a:chOff x="5588496" y="5013176"/>
              <a:chExt cx="4024064" cy="977914"/>
            </a:xfrm>
          </p:grpSpPr>
          <p:sp>
            <p:nvSpPr>
              <p:cNvPr id="87" name="Text Box 7"/>
              <p:cNvSpPr txBox="1">
                <a:spLocks noChangeArrowheads="1"/>
              </p:cNvSpPr>
              <p:nvPr/>
            </p:nvSpPr>
            <p:spPr bwMode="auto">
              <a:xfrm>
                <a:off x="8028384" y="5221649"/>
                <a:ext cx="1584176" cy="76944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marL="457200" indent="-457200">
                  <a:spcBef>
                    <a:spcPct val="50000"/>
                  </a:spcBef>
                </a:pPr>
                <a:r>
                  <a:rPr lang="en-US" sz="2000" dirty="0" smtClean="0">
                    <a:latin typeface="Chalkboard"/>
                    <a:sym typeface="Symbol"/>
                  </a:rPr>
                  <a:t>½</a:t>
                </a:r>
                <a:r>
                  <a:rPr lang="en-US" sz="1600" dirty="0" smtClean="0">
                    <a:latin typeface="Chalkboard"/>
                    <a:sym typeface="Symbol"/>
                  </a:rPr>
                  <a:t> </a:t>
                </a:r>
              </a:p>
              <a:p>
                <a:pPr marL="457200" indent="-457200">
                  <a:spcBef>
                    <a:spcPct val="50000"/>
                  </a:spcBef>
                </a:pPr>
                <a:endParaRPr lang="en-US" sz="1600" dirty="0" smtClean="0">
                  <a:solidFill>
                    <a:srgbClr val="0000FF"/>
                  </a:solidFill>
                  <a:latin typeface="Chalkboard"/>
                </a:endParaRPr>
              </a:p>
            </p:txBody>
          </p:sp>
          <p:grpSp>
            <p:nvGrpSpPr>
              <p:cNvPr id="88" name="Group 83"/>
              <p:cNvGrpSpPr/>
              <p:nvPr/>
            </p:nvGrpSpPr>
            <p:grpSpPr>
              <a:xfrm>
                <a:off x="5588496" y="5013176"/>
                <a:ext cx="2799928" cy="792088"/>
                <a:chOff x="5588496" y="5013176"/>
                <a:chExt cx="2799928" cy="792088"/>
              </a:xfrm>
            </p:grpSpPr>
            <p:grpSp>
              <p:nvGrpSpPr>
                <p:cNvPr id="89" name="Group 81"/>
                <p:cNvGrpSpPr/>
                <p:nvPr/>
              </p:nvGrpSpPr>
              <p:grpSpPr>
                <a:xfrm>
                  <a:off x="5588496" y="5013176"/>
                  <a:ext cx="2143472" cy="792088"/>
                  <a:chOff x="5588496" y="4869160"/>
                  <a:chExt cx="2143472" cy="792088"/>
                </a:xfrm>
              </p:grpSpPr>
              <p:sp>
                <p:nvSpPr>
                  <p:cNvPr id="91" name="Text Box 7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5588496" y="5055567"/>
                    <a:ext cx="567680" cy="338554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square">
                    <a:spAutoFit/>
                  </a:bodyPr>
                  <a:lstStyle/>
                  <a:p>
                    <a:pPr marL="457200" indent="-457200">
                      <a:spcBef>
                        <a:spcPct val="50000"/>
                      </a:spcBef>
                    </a:pPr>
                    <a:r>
                      <a:rPr lang="en-US" sz="1600" dirty="0" smtClean="0">
                        <a:latin typeface="Chalkboard"/>
                        <a:sym typeface="Symbol"/>
                      </a:rPr>
                      <a:t>Pr</a:t>
                    </a:r>
                    <a:endParaRPr lang="en-US" sz="1600" dirty="0" smtClean="0">
                      <a:solidFill>
                        <a:srgbClr val="0000FF"/>
                      </a:solidFill>
                      <a:latin typeface="Chalkboard"/>
                    </a:endParaRPr>
                  </a:p>
                </p:txBody>
              </p:sp>
              <p:grpSp>
                <p:nvGrpSpPr>
                  <p:cNvPr id="92" name="Group 80"/>
                  <p:cNvGrpSpPr/>
                  <p:nvPr/>
                </p:nvGrpSpPr>
                <p:grpSpPr>
                  <a:xfrm>
                    <a:off x="5940152" y="4869160"/>
                    <a:ext cx="1791816" cy="792088"/>
                    <a:chOff x="5940152" y="4869160"/>
                    <a:chExt cx="1791816" cy="792088"/>
                  </a:xfrm>
                </p:grpSpPr>
                <p:grpSp>
                  <p:nvGrpSpPr>
                    <p:cNvPr id="93" name="Group 54"/>
                    <p:cNvGrpSpPr/>
                    <p:nvPr/>
                  </p:nvGrpSpPr>
                  <p:grpSpPr>
                    <a:xfrm>
                      <a:off x="5948536" y="4869160"/>
                      <a:ext cx="1503784" cy="792088"/>
                      <a:chOff x="700336" y="5013176"/>
                      <a:chExt cx="1503784" cy="792088"/>
                    </a:xfrm>
                  </p:grpSpPr>
                  <p:sp>
                    <p:nvSpPr>
                      <p:cNvPr id="96" name="Text Box 7"/>
                      <p:cNvSpPr txBox="1">
                        <a:spLocks noChangeArrowheads="1"/>
                      </p:cNvSpPr>
                      <p:nvPr/>
                    </p:nvSpPr>
                    <p:spPr bwMode="auto">
                      <a:xfrm>
                        <a:off x="700336" y="5229200"/>
                        <a:ext cx="1503784" cy="338554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  <a:miter lim="800000"/>
                        <a:headEnd/>
                        <a:tailEnd/>
                      </a:ln>
                    </p:spPr>
                    <p:txBody>
                      <a:bodyPr wrap="square">
                        <a:spAutoFit/>
                      </a:bodyPr>
                      <a:lstStyle/>
                      <a:p>
                        <a:pPr marL="457200" indent="-457200">
                          <a:spcBef>
                            <a:spcPct val="50000"/>
                          </a:spcBef>
                        </a:pPr>
                        <a:r>
                          <a:rPr lang="en-US" sz="1600" dirty="0" err="1" smtClean="0">
                            <a:latin typeface="Chalkboard"/>
                          </a:rPr>
                          <a:t>PrivK</a:t>
                        </a:r>
                        <a:r>
                          <a:rPr lang="en-US" sz="1600" dirty="0" smtClean="0">
                            <a:latin typeface="Chalkboard"/>
                          </a:rPr>
                          <a:t>     (n)</a:t>
                        </a:r>
                        <a:endParaRPr lang="en-US" sz="1600" dirty="0" smtClean="0">
                          <a:solidFill>
                            <a:srgbClr val="0000FF"/>
                          </a:solidFill>
                          <a:latin typeface="Chalkboard"/>
                        </a:endParaRPr>
                      </a:p>
                    </p:txBody>
                  </p:sp>
                  <p:sp>
                    <p:nvSpPr>
                      <p:cNvPr id="97" name="Text Box 7"/>
                      <p:cNvSpPr txBox="1">
                        <a:spLocks noChangeArrowheads="1"/>
                      </p:cNvSpPr>
                      <p:nvPr/>
                    </p:nvSpPr>
                    <p:spPr bwMode="auto">
                      <a:xfrm>
                        <a:off x="1051992" y="5466710"/>
                        <a:ext cx="639688" cy="338554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  <a:miter lim="800000"/>
                        <a:headEnd/>
                        <a:tailEnd/>
                      </a:ln>
                    </p:spPr>
                    <p:txBody>
                      <a:bodyPr wrap="square">
                        <a:spAutoFit/>
                      </a:bodyPr>
                      <a:lstStyle/>
                      <a:p>
                        <a:pPr marL="457200" indent="-457200">
                          <a:spcBef>
                            <a:spcPct val="50000"/>
                          </a:spcBef>
                        </a:pPr>
                        <a:r>
                          <a:rPr lang="en-US" sz="1600" dirty="0" smtClean="0">
                            <a:latin typeface="Chalkboard"/>
                          </a:rPr>
                          <a:t>A, </a:t>
                        </a:r>
                        <a:r>
                          <a:rPr lang="en-US" sz="1600" dirty="0" smtClean="0">
                            <a:latin typeface="Chalkboard"/>
                            <a:sym typeface="Symbol"/>
                          </a:rPr>
                          <a:t></a:t>
                        </a:r>
                        <a:endParaRPr lang="en-US" sz="1600" dirty="0" smtClean="0">
                          <a:solidFill>
                            <a:srgbClr val="0000FF"/>
                          </a:solidFill>
                          <a:latin typeface="Chalkboard"/>
                        </a:endParaRPr>
                      </a:p>
                    </p:txBody>
                  </p:sp>
                  <p:sp>
                    <p:nvSpPr>
                      <p:cNvPr id="98" name="Text Box 7"/>
                      <p:cNvSpPr txBox="1">
                        <a:spLocks noChangeArrowheads="1"/>
                      </p:cNvSpPr>
                      <p:nvPr/>
                    </p:nvSpPr>
                    <p:spPr bwMode="auto">
                      <a:xfrm>
                        <a:off x="1124000" y="5013176"/>
                        <a:ext cx="1008112" cy="338554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  <a:miter lim="800000"/>
                        <a:headEnd/>
                        <a:tailEnd/>
                      </a:ln>
                    </p:spPr>
                    <p:txBody>
                      <a:bodyPr wrap="square">
                        <a:spAutoFit/>
                      </a:bodyPr>
                      <a:lstStyle/>
                      <a:p>
                        <a:pPr marL="457200" indent="-457200">
                          <a:spcBef>
                            <a:spcPct val="50000"/>
                          </a:spcBef>
                        </a:pPr>
                        <a:r>
                          <a:rPr lang="en-US" sz="1600" dirty="0" err="1" smtClean="0">
                            <a:latin typeface="Chalkboard"/>
                          </a:rPr>
                          <a:t>coa</a:t>
                        </a:r>
                        <a:endParaRPr lang="en-US" sz="1600" dirty="0" smtClean="0">
                          <a:solidFill>
                            <a:srgbClr val="0000FF"/>
                          </a:solidFill>
                          <a:latin typeface="Chalkboard"/>
                        </a:endParaRPr>
                      </a:p>
                    </p:txBody>
                  </p:sp>
                </p:grpSp>
                <p:sp>
                  <p:nvSpPr>
                    <p:cNvPr id="94" name="Text Box 7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7164288" y="5085184"/>
                      <a:ext cx="567680" cy="338554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wrap="square">
                      <a:spAutoFit/>
                    </a:bodyPr>
                    <a:lstStyle/>
                    <a:p>
                      <a:pPr marL="457200" indent="-457200">
                        <a:spcBef>
                          <a:spcPct val="50000"/>
                        </a:spcBef>
                      </a:pPr>
                      <a:r>
                        <a:rPr lang="en-US" sz="1600" dirty="0" smtClean="0">
                          <a:latin typeface="Chalkboard"/>
                          <a:sym typeface="Symbol"/>
                        </a:rPr>
                        <a:t>= 1</a:t>
                      </a:r>
                      <a:endParaRPr lang="en-US" sz="1600" dirty="0" smtClean="0">
                        <a:solidFill>
                          <a:srgbClr val="0000FF"/>
                        </a:solidFill>
                        <a:latin typeface="Chalkboard"/>
                      </a:endParaRPr>
                    </a:p>
                  </p:txBody>
                </p:sp>
                <p:sp>
                  <p:nvSpPr>
                    <p:cNvPr id="95" name="Double Bracket 94"/>
                    <p:cNvSpPr/>
                    <p:nvPr/>
                  </p:nvSpPr>
                  <p:spPr>
                    <a:xfrm>
                      <a:off x="5940152" y="4869160"/>
                      <a:ext cx="1728192" cy="792088"/>
                    </a:xfrm>
                    <a:prstGeom prst="bracketPair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IN">
                        <a:latin typeface="Chalkboard"/>
                      </a:endParaRPr>
                    </a:p>
                  </p:txBody>
                </p:sp>
              </p:grpSp>
            </p:grpSp>
            <p:sp>
              <p:nvSpPr>
                <p:cNvPr id="90" name="Text Box 7"/>
                <p:cNvSpPr txBox="1">
                  <a:spLocks noChangeArrowheads="1"/>
                </p:cNvSpPr>
                <p:nvPr/>
              </p:nvSpPr>
              <p:spPr bwMode="auto">
                <a:xfrm>
                  <a:off x="7820744" y="5261138"/>
                  <a:ext cx="567680" cy="338554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square">
                  <a:spAutoFit/>
                </a:bodyPr>
                <a:lstStyle/>
                <a:p>
                  <a:pPr marL="457200" indent="-457200">
                    <a:spcBef>
                      <a:spcPct val="50000"/>
                    </a:spcBef>
                  </a:pPr>
                  <a:r>
                    <a:rPr lang="en-US" sz="1600" dirty="0" smtClean="0">
                      <a:latin typeface="Chalkboard"/>
                      <a:sym typeface="Symbol"/>
                    </a:rPr>
                    <a:t>=</a:t>
                  </a:r>
                  <a:endParaRPr lang="en-US" sz="1600" dirty="0" smtClean="0">
                    <a:solidFill>
                      <a:srgbClr val="0000FF"/>
                    </a:solidFill>
                    <a:latin typeface="Chalkboard"/>
                  </a:endParaRPr>
                </a:p>
              </p:txBody>
            </p:sp>
          </p:grpSp>
        </p:grpSp>
        <p:cxnSp>
          <p:nvCxnSpPr>
            <p:cNvPr id="14" name="Straight Connector 13"/>
            <p:cNvCxnSpPr/>
            <p:nvPr/>
          </p:nvCxnSpPr>
          <p:spPr>
            <a:xfrm>
              <a:off x="6435824" y="4632232"/>
              <a:ext cx="144016" cy="0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99" name="Text Box 7"/>
          <p:cNvSpPr txBox="1">
            <a:spLocks noChangeArrowheads="1"/>
          </p:cNvSpPr>
          <p:nvPr/>
        </p:nvSpPr>
        <p:spPr bwMode="auto">
          <a:xfrm>
            <a:off x="1619672" y="5961474"/>
            <a:ext cx="1388589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smtClean="0">
                <a:latin typeface="Chalkboard"/>
              </a:rPr>
              <a:t>1 if b = b’ </a:t>
            </a:r>
          </a:p>
          <a:p>
            <a:pPr marL="457200" indent="-457200">
              <a:spcBef>
                <a:spcPct val="50000"/>
              </a:spcBef>
            </a:pPr>
            <a:r>
              <a:rPr lang="en-US" sz="1600" dirty="0" smtClean="0">
                <a:solidFill>
                  <a:srgbClr val="0000FF"/>
                </a:solidFill>
                <a:latin typeface="Chalkboard"/>
              </a:rPr>
              <a:t>0 otherwise</a:t>
            </a:r>
          </a:p>
        </p:txBody>
      </p:sp>
      <p:cxnSp>
        <p:nvCxnSpPr>
          <p:cNvPr id="100" name="Straight Arrow Connector 99"/>
          <p:cNvCxnSpPr/>
          <p:nvPr/>
        </p:nvCxnSpPr>
        <p:spPr>
          <a:xfrm>
            <a:off x="1763688" y="5949280"/>
            <a:ext cx="792088" cy="0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1" name="Text Box 7"/>
          <p:cNvSpPr txBox="1">
            <a:spLocks noChangeArrowheads="1"/>
          </p:cNvSpPr>
          <p:nvPr/>
        </p:nvSpPr>
        <p:spPr bwMode="auto">
          <a:xfrm>
            <a:off x="6012160" y="4005064"/>
            <a:ext cx="144016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smtClean="0">
                <a:solidFill>
                  <a:srgbClr val="0000FF"/>
                </a:solidFill>
                <a:latin typeface="Chalkboard"/>
              </a:rPr>
              <a:t>Pr [D(y) = 1]</a:t>
            </a:r>
          </a:p>
        </p:txBody>
      </p:sp>
      <p:sp>
        <p:nvSpPr>
          <p:cNvPr id="102" name="Text Box 7"/>
          <p:cNvSpPr txBox="1">
            <a:spLocks noChangeArrowheads="1"/>
          </p:cNvSpPr>
          <p:nvPr/>
        </p:nvSpPr>
        <p:spPr bwMode="auto">
          <a:xfrm>
            <a:off x="1475656" y="4005064"/>
            <a:ext cx="1656184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smtClean="0">
                <a:solidFill>
                  <a:srgbClr val="FF0000"/>
                </a:solidFill>
                <a:latin typeface="Chalkboard"/>
              </a:rPr>
              <a:t>Pr [D(G(s)) = 1]</a:t>
            </a:r>
          </a:p>
        </p:txBody>
      </p:sp>
      <p:sp>
        <p:nvSpPr>
          <p:cNvPr id="23" name="Rectangle 22"/>
          <p:cNvSpPr/>
          <p:nvPr/>
        </p:nvSpPr>
        <p:spPr>
          <a:xfrm>
            <a:off x="1979712" y="3707740"/>
            <a:ext cx="31931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latin typeface="Chalkboard"/>
              </a:rPr>
              <a:t>=</a:t>
            </a:r>
            <a:endParaRPr lang="en-US" dirty="0">
              <a:latin typeface="Chalkboard"/>
            </a:endParaRPr>
          </a:p>
        </p:txBody>
      </p:sp>
      <p:sp>
        <p:nvSpPr>
          <p:cNvPr id="103" name="Rectangle 102"/>
          <p:cNvSpPr/>
          <p:nvPr/>
        </p:nvSpPr>
        <p:spPr>
          <a:xfrm>
            <a:off x="6501799" y="3717032"/>
            <a:ext cx="31931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latin typeface="Chalkboard"/>
              </a:rPr>
              <a:t>=</a:t>
            </a:r>
            <a:endParaRPr lang="en-US" dirty="0">
              <a:latin typeface="Chalkboard"/>
            </a:endParaRPr>
          </a:p>
        </p:txBody>
      </p:sp>
    </p:spTree>
    <p:extLst>
      <p:ext uri="{BB962C8B-B14F-4D97-AF65-F5344CB8AC3E}">
        <p14:creationId xmlns:p14="http://schemas.microsoft.com/office/powerpoint/2010/main" val="35976557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8" grpId="0" animBg="1"/>
      <p:bldP spid="60" grpId="0"/>
      <p:bldP spid="42" grpId="0" animBg="1"/>
      <p:bldP spid="43" grpId="0" animBg="1"/>
      <p:bldP spid="46" grpId="0"/>
      <p:bldP spid="75" grpId="0"/>
      <p:bldP spid="80" grpId="0"/>
      <p:bldP spid="82" grpId="0"/>
      <p:bldP spid="84" grpId="0"/>
      <p:bldP spid="6" grpId="0"/>
      <p:bldP spid="99" grpId="0"/>
      <p:bldP spid="101" grpId="0"/>
      <p:bldP spid="102" grpId="0"/>
      <p:bldP spid="23" grpId="0"/>
      <p:bldP spid="10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Rounded Rectangle 108"/>
          <p:cNvSpPr/>
          <p:nvPr/>
        </p:nvSpPr>
        <p:spPr>
          <a:xfrm>
            <a:off x="155575" y="2524254"/>
            <a:ext cx="8858490" cy="4289121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Chalkboard"/>
              <a:ea typeface="Chalkboard" charset="0"/>
              <a:cs typeface="Chalkboard" charset="0"/>
            </a:endParaRPr>
          </a:p>
        </p:txBody>
      </p:sp>
      <p:sp>
        <p:nvSpPr>
          <p:cNvPr id="10" name="Rectangle 2"/>
          <p:cNvSpPr txBox="1">
            <a:spLocks noChangeArrowheads="1"/>
          </p:cNvSpPr>
          <p:nvPr/>
        </p:nvSpPr>
        <p:spPr>
          <a:xfrm>
            <a:off x="-108520" y="-27384"/>
            <a:ext cx="9433048" cy="648072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r>
              <a:rPr lang="en-US" sz="3200" kern="0" dirty="0" smtClean="0">
                <a:solidFill>
                  <a:srgbClr val="009900"/>
                </a:solidFill>
                <a:latin typeface="Chalkboard"/>
                <a:ea typeface="Chalkboard" charset="0"/>
                <a:cs typeface="Chalkboard" charset="0"/>
              </a:rPr>
              <a:t>Security Proof</a:t>
            </a:r>
            <a:endParaRPr lang="en-US" sz="3200" kern="0" dirty="0">
              <a:solidFill>
                <a:srgbClr val="009900"/>
              </a:solidFill>
              <a:latin typeface="Chalkboard"/>
              <a:ea typeface="Chalkboard" charset="0"/>
              <a:cs typeface="Chalkboard" charset="0"/>
            </a:endParaRPr>
          </a:p>
        </p:txBody>
      </p:sp>
      <p:sp>
        <p:nvSpPr>
          <p:cNvPr id="29698" name="AutoShape 2" descr="data:image/jpeg;base64,/9j/4AAQSkZJRgABAQAAAQABAAD/2wCEAAkGBxMSEhUUExIVFBUUFBUVFxYYFRIUFBYWFhcXFhQUFhcYHiggGBsmHhQUIjEiJSorLi4uGB8zODMsNygtLiwBCgoKDg0OGxAQGywkICYsLC0sLCwsLCwsLC4sLCwsLCwsLCwsLCwsLCwsLCwsNCwsLCwsLCwsLCwsLCwsLCwsLP/AABEIANsA5gMBEQACEQEDEQH/xAAcAAEAAgMBAQEAAAAAAAAAAAAAAwQCBQYHAQj/xABKEAABAwEEBwQGBgcGBQUAAAABAAIDEQQSITEFBkFRYXGBEyKRoQcyQlJywWKCkrGy0RQjM0SiwvBDc5PS4eIVY4Oj8Rc0NVNU/8QAGwEBAAIDAQEAAAAAAAAAAAAAAAMFAQIEBgf/xAA1EQACAQIEAwYGAgICAwEAAAAAAQIDEQQSITEFQVETYXGhsdEiMoGRwfAU4ULxFVIzYpIj/9oADAMBAAIRAxEAPwD3FAEAQBAEAQBAEAQBAEAQBAEAQBAEAQFHS+k2WeO+7EnBrRm524fM7FFWrQowc5klKnKpLLE4m2aRntBq95DdjGktYOBp63XyXmcVxOrN6PKui99y3p4WnTW133kUFha3EC6d7e6fEYqt/mVIu8ZNfVkrjF6NI3dg0xNFg79a3c40cN3fpiOdTx2GzwvHZQ0rLMuq39n5fU46uCjLWGhZj1ncD34Bd+g+84dHNAPiF2UuPUpO04tLrv7fkilgJW0ZvrHbGStvMdeGW4g7QQcQeBV3TqRqRUoO6ZxSi4uzJ1uahAEAQBAEAQBAEAQBAEAQBAEAQBAEAQBAEAQBAefabtZntDjXusJjYODTRx6uBx3Bu5eX4ric9Vx5R0+vP2+hc4Onkp35v9RlDEvP1Kh0NlpkS5szexi5kYlnLJGLkT41mMzJFBaHwP7SPPJzfZe33T8js5Eg3HD8fLDz6p7r95kdaiqsbPfkztrDa2zMbIw913iCMCDuIII6L2lOpGpFSi7plLKLi7MnW5qEAQBAEAQBACUBS/4mytO9zpgtsrNO0RPFaWuyP3j71ixspJkywZCAIAgCAIAgCAwmmaxpc9wa1oqXOIDQBmSTgAgONtGv/akt0bY57eRUdo2kNlqDQjt5MHHkCOKApS2/WN3eZY7BGPcfJI9/K81wbVAZQa8W6z//ACWi5YWY/r4CLTEPpPayrmN448kBT0c3AVzoK89q8FipuUm+rPRWskjaMoASTQAVJ2ADMqsleTsjVsu2FhcASKVxptA2V40zVhRoLkQSmW32fBdcsNoRKoUpmKpxFPK7nTB3KMzVimyRF3U+0lsz4tj29oBuc0hpPUOb9lev4LWbjKm/Ffkr8fBaT+h1yvSuCAIAgCAIAgPjhUU3oDWQaGaDVz3uGwE0HWmakdToiFUUnqynb9ZYoqsiZ2hGGBDYwdovY1PIHmqzE8So0Xlbu+78s76ODnNX2RrxrfKM4G04SOB/CuOPGU3rDz/o6Xw/pLyNxovWKGYhuMbzk11Be+FwwO3DPDJWOHxlKvpF69Hv++ByVcNUp6tadTcLqIAgCAIAgKukreyBl51TUhrWNF58jzkxjdpNDwABJIAJAGhOrjrY4SaQo5gNY7G01s7Nxm//AESc+4NgPrEDpo2BoAaAABQACgA3AIDJAYyNqCN4IQHmmiD3Gg5gBp3hzcHA8agrwWMp5JuPRs9DGWaKZeLw6Rse4do7iGkBo8TX6vFcFsqc/ovz5afU0ersbiN+G7ivUcFwXax7Wa+Hl3/16lZja+X4I7+hjHb+8GCrga48tuOzLxCteKU6UaGbRPS1jkwk5yqW1sY2hy8Pippl3BFCYqGkiZFrVKGtoe/YyO71e4EeTD4het4HTfxT+n5f4OHHy0jH6nYL0BWEUsROTi3kspmGjT2yV8Zo57hXI1NCpIq+xBKTi9WZ2K3uFauvjniFiUTMJ99zdKMnCAICG12pkTbz3Bo+87AAMSeAxWs5xhFyk7IzGLk7I57S+mu1ZciD2h3rOPdN33W41Fd+4HeqHH8Zp9lloS1fOzVl9Vud1DCSUr1FoadsA3Lyzqllc+iy3sAKrow1OriJ5KSu/wB3NKlWNNZpMq2uxUzC66tKthZqNVWe6fs/1ilXhWjeLuUtXdSrBPI9s4mdISXtJtNoAIJxaKOGIr4HgV6Th2M7eOWXzLzXUrcXh+zeaOz8jp49QYoqGzWu22YjK5aXyM6xzX2nwVkcZegGkIPXMduYNrQ2zWn7JPZSHrGEBs4NKROaXF1y76wkBjcz4g+hAwNDkcwSFhtJXZlJvRFSbWSAeqXSfC006OdRp6FcFXimFp7zv4a+hPHC1ZcjWO04TIZBBedS62/JS400qGhrTSpFSa40G4Lhnx+l/hBv7L3J1gXzZL/xm1HKNg+pI75hRf8AN1ntR9fYz/EpreXofRpS1+5H/hyD+dFxjE86XqP4tH/sZDTdoHrQtP8AiM+TlsuOTXz0n+/Qx/Dg9pksWso9uF4+EtePOh8lPT47hpaSvHxXsaSwU1s0znNKRx9q6SCTuyEudGWkPa8+u5rHUJBOJIvUJJyXHj6UMU+1w7Uuqvr42/G500JyprJU07+RWssl57eya6Sl4vp3nXSKucafC3wAAyCq48Or1YyWV38LLTl6/UnnOEFds2/6UA28T3QL1dlAK1XA8RXlLLJvol05WtyHZxWqR8szjQud67sT9EbGDgK9TU7VmpieUdv3UKAkkXOryd2b2MGRtfgHUduNMeW9eg4fgMNitIylGS5OzX0dkclevVo6tJr7e5uNDSMs8dwg1JLnOw7zjt4AAADgAvWYfCxoU1CP+yrq4ntJZpG8hlDhVpqFI1YwmnsZoZI7RA17S1wqD/XRZTad0YlFSVmVbDoqOIktqSdriDQbgtpVHIjhSjDYvLQlCAIDh9IW02iQv9gVEY2Xdr+bs+VBvXjuL411ajgn8MfN83+/kuMLR7OF3uzNkOFTtyVVVw84UlUnpm+Vc31fcvXw1JFVUpOMeW5M2FQRoSZlyIpxdI710k0G4ndzVvwnG/wJTcoZk0tt1b8anHjMO66VnZokkkDhR4od4VniOM4HGQdOopR6Oydn10bIKOEr0ZZotP8AJqJHmJ7ZG5xuDhTaBmOoJHVVuErOhWTvez3WzX+i0nHtabXX1O7tmlIomh73gBwq0YlztvdaMTmvY1a0KUc03ZFJCnKbtFHN2zWWWQ0iHZt3kB0h5D1W/wAXRUWJ4y9qK+r9iwp4FLWbKsWjnSOvyEl3vOJc/pXIcMFVT7eu71Jff2OjNCmrRRs4NHsGyvP8lJDC01vr4kMq0mXo4wMgByXVGKWyIHJvcmDVKkaXPtxbZTFzEtWrRlMhliBzAPNQThGW6JIya2KNo0ax2ynmPArknhYPVaE8a0luVmdvB+zeae6e+z7JyHwkKWnjcXhtnmXfr/YdOlV3VmZNtVmlDhPE2Jz2uBkFTFVwIvkZNO2pH1lZ4bHYPESzVIqM+rS9SCpQrQXwu6/eRRExyOBGBFa0O3HaNx2ihXlquFlRm6ct1+3+pYQkpLMivabQQO7QniaAcePJbU6OupvY22pFmJMz3VeCGsvHImri5rRsaKt8qkkL1fBqbjCUrWTtb6d/MrMe1dR+5Y0k10Dse8w+qT+E8V6GKU13lJUvTfcbXQeLC6hAccK+ZH9bFFU0dielqrmyWhKEAQFW025rMM3bh89y2UWzSU0iOySukJJwaNg37iUasItyINZ7Tcs76ZvpGNnrGjiOIbePRceNqulQlNb283ojpw8M9RI0NhslKV8NyreHcGUbVa6u+Uenj1fdyJMXjnJuFPbm/YsXrx4ZBVHGZ9pj5J/4pLyv+SfBK1BPqXoIarejQTRmc7EVrgFCCAQcCDiCoq9LLsbwlc0drf2OLjWOoFTUuYSaCp2tqRjmNtRiKrJnlaPzev8Afr479CdiG1UpWopStdlN6mo3vYlRr9Exvfg+pcA0VNa3KVYMcgMRTgVZV5Sqyve/9GkcsI6HS2OytblnvWIwUSCc3IvMClRCydgUiNGZyTNYKucGjKpIAruxUsdXZGjMW2yvqxyO+rdHi+gK640Kr/x+5C6kep9M8uyID4ngfhDlL/EqPmjXtYkT55R/Zs6SH5sCw8BUf+SMfyIrkRm2ketG8cQGvHg0k+S558PxC2s/B+9jeOJpvuPsc7X1uuBpmNo4EZg8Cq+opwdpK3idMWmro+PCjzEiKNqsoOIwKgqUlLVbk0JtGhtViLXVaS07W+yRy2cwkK20Kqul914P8MmtzibjQur8c4vG0FwFLzAzs3g+643nUHLoVfYTh+HqLOpZl02+5xV8XVh8Nref2Oxs8DY2hjGhrWigAwAV0kkrIrm23dmbmg54rJg+oAgCAIDlbc8scWgEvJ3Z13b10QjdXOOcnF2W50Vgs/Zxtbtpid5OJUMnd3OqEcsbGo1yB7KN1MGztJ5XXtHm5o6qu4jpRzdHF+aOvCK88vVNeRrbTahdAaa1xr8laUatOpDtU1l6+/Qq60ZU32bWoszqAL5ticSqmLqVFs5O3hy8j0dGm4UoxfJIvC0lowbe3ioBpwrgTzIVhRxCtuRzgRG2NfWhyzBqCOYOIUWJq6am0Imu0i7uniWgcy4AeZCqoPNO/j6HRyJjo6z3a3BWtaYhpO8tyJ5hd/bQ7DfXz++5FaWfuILCKue7e66OTRQ/xF6mw940kn4/v0NpvU2camTIWTsW2ZI0ZGyZ0n7M0b/9mBr/AHYOB+I4bgdlrhcBKos9TRdOb9jjq4hRdo7l6yWJrTepV3vHvP5XjjThkrWMI01aCsc13LVlwBZNrAhZBDLGspmkolORqlTIJIrTQB2JwIycMHDkflkVipShUjlmroQnKDvFkAtl17Y5SA55IjdkJKCpaNzwATd2gVG0N8zjsBKg80dY+nj7lrh8Qqis9yZ4Vbc7EUrVFeHFaTVyWErGrjlfE8PYbr2+BG1rhtad3zUuFxM6E80fqupJUpxqRszt9DaVbaGVHdc3B7K1LTz2g7D8wQPX4fEQrwzR/wBFLWpSpSszYKciCAIAgCAIAgILdZWyxujdk4U4jcRxBoRxC1nBTi4y2ZtGTi00cJJA+F5jkGIyPsvHvN8qjYvFY/AyoTs1pyfX+y7pVo1Y3X2LMciqJwJCcSrVSkjWxXtgqLzcHtBunzune00xHXMBbwm27S25+/iYymkntsklx2FAb10baggGpzIrlht4KzpYanTuvM3UeZcinlfhS4NpJBd9UAkdT4FafxaSd9zD7ja2VgAAAoBgFLmIWXY0zEbI/wBqaf2YwP8AzDtHwfi5ete8NwF0q1ReC/PsVuKxP+EfqbOAK7kcUTzfXn0rGCQwWJrHuYaPmd3mXtrYwDjT3jhUZHNc8pWLbDYJzWaWiOAtHpH0o81NseODWxsA4d1oWudncsFRXIrN160kP32fq8n70zs2/h0f+vqXLJ6S9JxkH9KLwPZeyJwPM3b3mmdmksDRfI63RHpiBoLVZ6b3wmor/dvOH2uikjVXM4K3DJbwd/E7DRuulgn9S1Rgn2XnsneD6V6KdTi9mV1TDVYfNFmGuroH2Ge/IwXYzIx18VErBeiLCDW9eApTHFJpOLTMYfMqsbK+pzfo+157elntLv1uUchw7T6Lvp8dvPPyuNweT44bc10/o9FUpZNVsdvKqy5hGttjNq15k0GVbJbHwSCRmYwI2Obtafz2Fd2ExMqE8y25rqYrUVVjZnolitbZY2yMNWuFRv4g7iDUHkvXQmpxUo7MopRcXZk62NQgCAIAgCAICvbbHHK27I0OGe0EHe0jFp4haTpxqRyyV0bRk4u8WclrBot1maHxuvtLrpD+6W1BoS9oOFQBlmRivO8Q4TTpx7Sne3Nb29Cyw+KlUlllY1sNsJzaW9WkHlQ18QFQyoW2Z22Zja7bdaaZnBvFxy/rgVtTw93qGilCylBuAHguxvmbmxsyjkyNmzhUWYiZnJ3iIwaVFXEYEMyoDsLshycditOF4T+RUzS+WPm+S/fycOLrdnGy3ZeYAKACgGAAwAGwBetKU879Keu5habJZ30lcKSvBxjafYB2PIzOwcThBVnbRFpgMJ2jzy29TxpcxfBDIQBAEAQBDFi3Zj/W3mFpI230PadSdYza4bsh/XRABx99uTZOeFDx5hecxuH7GV47Py7jmlDI7G5tGS4kzMTVzBTwJUbrU/SPZymJx7svq7hIB/MB4gb1ecKxFn2T57FfjqN1nX1O3V6VYQBAEAQBAEAQGEsTXNLXAOaRQggEEHMEHNGrhOxwetWjY4HsbE5wLgXFpN9rWjAUr3qk1zJ9Urz/ABLD0KVsqs39i2wdWpUvmeiNIyPGpJcd5phyAy+9VbfJHdYmYtWZL9nUEmRs2MRUVyJk+jCHNL877nY/RaSxtOFG1+sV7bhlHssNFc3q/r/R57FzzVX3aHOekHXJthjuRkG0yDuDPswcO0d8htPAFdlSeVG+Dwjry/8AVb+x4PLIXEucS5ziSSSSSSakknMkrjbuemjFRVlsYrBsEAQBAEAQBAWrOtWbI6DQGknWaZkrfZNHD3mH12/McQFy4iiqsHB/rE45o2PYXSBzQ5pqHAEHYQRUFeXs07M50a+ZTwJEV6nMGhBBB3OBq09CAVNCTjJSXISSkrM9N0ZbBNEyQYXmgkbjk4dCCOi9jSqKpBTXM89ODhJxfItLc0CAIAgCAIAgCA871ktF+0yHY0iMcmjH+IvXmeJ1M1drpoXWChlpLvNaq86zJixIwXYCueRqzDT2k/0azSzbWMN34zgz+IhZw1LtasYdX5cyOSOB0R6TXWexMgbDemjaWNkc7uXam6S3MkAgUrs6L3KrWjaxXz4XmquV/h8zhLba3zSOkleXveauccyf62ZBQNtu7LWnTjTioxWhAsG4QBDBGZdy3ykDra6GTX1WrRJCdzJYJAgCAuWcLRmyNjHko2SI9J1Jt3aWUNJxicY/q+szwBp9Vee4hTyV79dfc55xtJm0mKigEQqQydfqLaaxyR+48OHBslcPtNeeq9FwqpmouPR+pUY+FqmbqdOrQ4QgCAIAgCAIAgPK5pLznu9573facXfNePxEs1WT736noaStCK7kYqEkMgtWYLET1FKJho5L0p2+7Zo4gcZZKni2MVPm5isOE0r1XPovX9Zrb4keXL0BKFlGrdlcjvFTqKKt16jd7i8VhwRtHEVFzPj3YLXJYkeIc1axGECJ4IHOyGG/YtJSS3OqlRnPWK+pK6EjctMyOp0ZowWSIyYMUMl+ztUbN0XmhRkiOs9H89JJWV9ZjXAfCSCf4wqzicLxjLvt9/8ARFWWqZ1spVfEjI1sZN/qTJS0Ob70RPVrm0/G5XHCJfHKPciv4gvhTO3V8VQQBAEAQBAEAQHk0WQrnQeK8ZU+d+LPRx+VGa0Nj7VYsDKMrEkYPN/Sba71payuEcQ+08lx8riueF08tJy6v0/WYjuzkFZG4WUayV00RBdFynSbdkWodHyO2Acz+SidaKLCnwvET1sl4v2uTnQcxyDTwBx8wte3gyf/AIbErVWf190ifRurshcTKwtaNmFXHpsWk6qS+E6MHw2Up/8A7KyXLr9uRtpLJ7LRjsaBU4bgMVzZrasuqsYUo62S+xXm0JaDiLNOf+hN/lWv8mit5x/+l7ldOvRe0jT22yvZ67HMP0mltfFdFOpGXyu/gclSUH8SaMIGrdmqNjAxRNm6LIWpIjeamPpah9KN7fwu/kXHjlej9V++ZpW2Xj+Gdy8qpRCfFkG51P8A/dD+6k+9itOE/wDmfh+UcOP/APGvE71eiKgIAgCAIAgCAIDy20x3ZHt92R7fBxAXkMTFxrST6s9BRd6cX3EagJQgAKA8i1tmv2yc/Tu/YAb/ACr0OEjloxXd6msTULoNwgLFiiFa71rOTehNhKEU89tX++ZvrHGoGXdKJ1OgrD2jrrW33ZnY1oORe72eWJOwFQV8TSw8c1R+C5vw/bHNjcZGk8i36e52Nm1fjH7Q3zuFWs8sT1PRefr8ZrT0gsq+7+/skU88TVlzt4Gzs1mjjFI2NZ8LQ2vOmarJ1p1HeTb8SB6u7JS5R7mSN5qKHEbti2irCxodLaq2SepdEGOPtx0Y6u80wd1BVjh8fiKW0rro9V++AWmxxOltTZ4KmP8AXM3tFJAOLNv1a8grzD8SpVdJfC/L7+5NGp1Of+WB4cCrA6Y6q6N3qbAXWi+B3Y2uqdl5wuhvOhJ6LkxskqeXmyOs1ojuCqkhPkb6gHeAfFZas7GEdBqVHW0OPuxO8XObT8JVtwiPxyfccHEH8CXedwr8qggCAIAgCAIAgPPtaLPctL9zw2QdRdPmwnqvN8Up5a+bqv6LnBTzUrdDVKtOwIAEB43pRt6WR2+R58XEr0tPSKXcjMV8KKBCkB8KyYexes2ahZY0tNDp9XtGvtMgjYboABe+lbjd9NrjQgDmcguPFYiOHhmlvyXV+3UkxOL7GOWHzPy7/b+j1TR1ijgjEcbbrR1JJzc45ucdpK8lWqTrTc5u7/fIpe9m1stjc/gP62KWhgZ1n0IalaMCafR932j5Ketw5U+ZpDEOXIoStouBwsdCdyIuWVE2MC5SJAhe9SxiZNdbLLFIavjY873Ma4+YXXTlOHytr6mbIwa0AUaAAMgAAB0C31erMpWPkjw0VP8AW4DeVlK+gMYGkNAOdMeazJ3YWx2Ootn7ssnvOawcmCpPi8j6qv8AhNO1Jy6v0KrHzvNR6HUq1OAIAgCAIAgCAIDmtd7FejbKM4zR3wPoPJwb0qqzilHPSzrePpzO3A1Ms8r5nHLzhcBAAgPJbXF3nfE77yvRReiN4r4V4FGSFSJhoryRLdM0ktC3ZGFz2taKucQ0DeSaAKGTUVdndnUPiZ7Tq7optlhEYxce893vPOZ5DADgAvJ4utKvUcntyXRFfKTlJye7NxE4DErlS1NGTOtzthpyz8VL201pF2NOyjzIjaHe87xK0zTe7f3Nskehi6YnNatNmcqRG5y2UTJC+RSxgZK8kimjE2KspJyNOlfmpopLcEdx21/g0D76ra66DU+thANcSd5NfDYOiOT2FjMnrw2ncAsJNuyDdldnpWhrF2MLI9oHe4uOLz4kr2FGkqVNQXI8/Vnnm5F1SkYQBAEAQBAEAQGE8TXtLXCrXAtI3g4ELDSaszKdndHmdvsboZHRuzacD7zT6ruoz4gryeKoOjUceXLwL6hVVSCkQLmJggPM9JxXZpRukf8AiJH3q+pO8IvuRLD5UUnxqS5mxC+BbJmGjp/R3omrjaHjBlWx8XZOd0GHMncq7iNXTs1z3NJzzJL9ueiNlVI4EdiQTLTszFj72q1yCw7VZyCxiZVlQM2I3SqRQFiF0ikUTJGSt7GT4gCAIDdap6O7Wa+R3IiDwMmbB09b7KtuF4fNPtHstvH+jgx1bLHIt36HeL0BUhAEAQBAEAQBAEAQGl1n0P27A5g/WsqW7Lw2sJ47OIGyq48bhe3hZbrb2OnDV+ylrtzOC8thBwIIwII2FeXlFxdnuXaaauj6tTJwut1muWgu2SNDhzADXDyafrK3wc81O3QlpPdGlouolsWtG6PfO8MZzc7Y0bz8htUdWrGnHMyObynoljszYmNjYKNYAB+Z4nPqqWc3OTk+ZAlYnDlpYyfQ9YymDLtFjKD52iZQfC9ZymTElZsAgCAIAgJbJZnyvbGwVc7wA2uduA/IZkKehQlWmoR/0R1aqpxzM9H0bYWwRtjbk0Yna4nFzjxJXq6VONOChHZFDObnJyZaUhoEAQBAEAQBAEAQBAEBzOs2r9+s0I7/ALbPfptH06eKrMdgVV+OHzev9nbhcV2fwy29DjJKlpu4GhA2UO47sV561pWkW97rQpaT0ey0xgEkbWu2tOWI8iFJSqyoyujKfNGgh1QfXvytu/RBLj44DzXa8dG2iJHVfQ6HR9njibchbhXvOrmdpLvaPAZcFxVJSm802RXuXlCZCAIAgCAIAgCAIAgM4IXPcGMbec7IDzJ3AbSpaVKVWShBamlSpGEc0jvtA6GbZmZ3pHUvu+5rdzR/qvUYXCxoQst+bKSvXdWV3sbVdJAEAQBAEAQBAEAQBAEAQBAaPT2rrZ6vZRku/wBl/B4G36Qx55LixeBhXV9pdfc6aGJlS03RwtssD4nlrw6N+eyjvpNqC13MY7156tRqUXlqL98S3p1IVFeLIuwB9Yl3M4eAoD4KHN00JLE7WblgAsO5LC5isGQgCAks8BeaDqdgW0YtmspKJdkhDRQf+VJKKREpNu5QkbQqImRisGQgLejNGS2g0jGANC8+o3hX2jwHWi7MNgqld6aLqc9bEQpb79Du9D6Ijs7aNxcfWefWd+Q4D/VejoYeFCOWP+ynq1pVXeRsFORBAEAQBAEAQBAEAQBAEAQBAEBBbLHHK27IwObuOw7wcweIWs4RmrSV0bRk4u6Zy2kdUXDGB14e480cPhft5HxVPX4SnrSf0fuWFLH8pr6nO2qB8RpI10Z2XhQH4Tk7oSqmrh6lJ/Greh3wqwn8rPjZCFFc3aJBKDmAVnN1NcvQyDWHYR1WfhHxGbY49xPVZWU1bkT/AKQAKDALbP0Ncje5XlnqtHI3USrI5aG6J7DYJZv2UZcPeyZ9o4HpUrqo4OtV+VadXoiGpiKdPdnTaM1RaMZ3Xz7jahnU5u8hwKuMPwunDWp8T8ivq46UtIaep00UYaA1oDQBQAAAAbgBkrNK2iOFu5ksgIAgCAIAgCAIAgCAIAgCAIAgCAIAgMXsBFCAQcwRUHogNTadWLM/KO4foEsH2R3fJclTA0Kmrj9tPQ6IYqrHZmsm1MHsTkfGxr/wlq5J8Ipv5ZNeZ0R4hPmkVX6oTDKSM8w9v5qB8Hlyn5f2SLiC5xMBqnafei+3J/kWP+Hn/wBkZ/5CHRkrNT5jnMxvJrn/ADatlwd85+X9mr4guUfMuQams9uZ7uDQ1g86nzXRDhNFfM2yKWPqPZJG0smr9mjxEQJG19XkcRerTouynhaNP5Yo5516k92bNdBCEAQBAEAQBAEAQBAEAQBAEAQBAEAQBAEAQBAEAQBAEAQBAEAQBAEAQBAEAQBAEAQBAEAQBAEAQBAEAQBAEAQBAEAQBAEAQBAEAQBAEAQBAEAQBAEAQBAEAQBAEAQBAYueBmQEBE+1sGbh5n7kBC/SkY2k9CgK79PRjY/wH5oCvJrMwew/+H80BXk1uaP7J32ggK79dgP7A/bH+VAQP19A/dz/AIn+1AQu9IgH7t/3P9qAid6SwP3Y/wCKP8qAwPpRYM7M/pI0/JAfP/VeAZ2eboYz95CAzb6WrHtitA+rEf50BNH6V9HH1nSs5xOP4KoC3Z/Sbop+H6WG/HHPGPF7APNAbexa1WGbCK22Z53NmiLvCtUBt2uByxQH1AEAQBAEAQBAEAQBAEBFKCgKMwQFKVAU5UBTlQFKVAU5UBTlQFOVAUpUBTlQFKVAU5UBTlQFOVAUpigKogMhoxhkJyDWl58ACgOm1b1W03eBskNrgxzLn2Zm+tHlt4cgUB+itULPbI7KxtulZNaBW89goKeyDgA4jeAPmQN0gCAIAgCAIAgCAIAgCAIDB0TTm0HoEBE6xRnNg8KICCTRMJ9jzcPmgNZatFxDJn8TvzQGotdhjGTfN35oDTWiFu7zKA1loYEBRc1AYGBp2eZQFuyaLid6zK/WePuKA3Fm1VsjqVir/wBSUfc5AdDY/R7o4gE2ap4y2g+V9AXo9Q9Gj9ziPxAv/ESgL9m1asUfqWOzt5QxD5IDZxxhoo0ADgAEBkgCAIAgCA/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>
              <a:latin typeface="Chalkboard"/>
              <a:ea typeface="Chalkboard" charset="0"/>
              <a:cs typeface="Chalkboard" charset="0"/>
            </a:endParaRPr>
          </a:p>
        </p:txBody>
      </p:sp>
      <p:cxnSp>
        <p:nvCxnSpPr>
          <p:cNvPr id="8" name="Straight Arrow Connector 7"/>
          <p:cNvCxnSpPr/>
          <p:nvPr/>
        </p:nvCxnSpPr>
        <p:spPr>
          <a:xfrm flipH="1" flipV="1">
            <a:off x="5349590" y="3263498"/>
            <a:ext cx="1728192" cy="0"/>
          </a:xfrm>
          <a:prstGeom prst="straightConnector1">
            <a:avLst/>
          </a:prstGeom>
          <a:ln w="190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Arrow Connector 48"/>
          <p:cNvCxnSpPr/>
          <p:nvPr/>
        </p:nvCxnSpPr>
        <p:spPr>
          <a:xfrm flipH="1">
            <a:off x="5395708" y="3753812"/>
            <a:ext cx="1656182" cy="0"/>
          </a:xfrm>
          <a:prstGeom prst="straightConnector1">
            <a:avLst/>
          </a:prstGeom>
          <a:ln w="19050">
            <a:solidFill>
              <a:srgbClr val="0000FF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Text Box 7"/>
          <p:cNvSpPr txBox="1">
            <a:spLocks noChangeArrowheads="1"/>
          </p:cNvSpPr>
          <p:nvPr/>
        </p:nvSpPr>
        <p:spPr bwMode="auto">
          <a:xfrm>
            <a:off x="6607508" y="2946430"/>
            <a:ext cx="484772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>
                <a:solidFill>
                  <a:srgbClr val="FF0000"/>
                </a:solidFill>
                <a:latin typeface="Chalkboard"/>
                <a:ea typeface="Chalkboard" charset="0"/>
                <a:cs typeface="Chalkboard" charset="0"/>
                <a:sym typeface="Symbol"/>
              </a:rPr>
              <a:t>m</a:t>
            </a:r>
            <a:r>
              <a:rPr lang="en-US" sz="1600" baseline="-25000" dirty="0" smtClean="0">
                <a:solidFill>
                  <a:srgbClr val="FF0000"/>
                </a:solidFill>
                <a:latin typeface="Chalkboard"/>
                <a:ea typeface="Chalkboard" charset="0"/>
                <a:cs typeface="Chalkboard" charset="0"/>
                <a:sym typeface="Symbol"/>
              </a:rPr>
              <a:t>1</a:t>
            </a:r>
            <a:endParaRPr lang="en-US" sz="2200" baseline="-25000" dirty="0" smtClean="0">
              <a:solidFill>
                <a:srgbClr val="FF0000"/>
              </a:solidFill>
              <a:latin typeface="Chalkboard"/>
              <a:ea typeface="Chalkboard" charset="0"/>
              <a:cs typeface="Chalkboard" charset="0"/>
            </a:endParaRPr>
          </a:p>
        </p:txBody>
      </p:sp>
      <p:sp>
        <p:nvSpPr>
          <p:cNvPr id="53" name="Text Box 7"/>
          <p:cNvSpPr txBox="1">
            <a:spLocks noChangeArrowheads="1"/>
          </p:cNvSpPr>
          <p:nvPr/>
        </p:nvSpPr>
        <p:spPr bwMode="auto">
          <a:xfrm>
            <a:off x="5220071" y="3378478"/>
            <a:ext cx="1342261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>
                <a:solidFill>
                  <a:srgbClr val="0000FF"/>
                </a:solidFill>
                <a:latin typeface="Chalkboard"/>
                <a:ea typeface="Chalkboard" charset="0"/>
                <a:cs typeface="Chalkboard" charset="0"/>
                <a:sym typeface="Symbol"/>
              </a:rPr>
              <a:t>(r</a:t>
            </a:r>
            <a:r>
              <a:rPr lang="en-US" sz="1600" baseline="-25000" dirty="0" smtClean="0">
                <a:solidFill>
                  <a:srgbClr val="0000FF"/>
                </a:solidFill>
                <a:latin typeface="Chalkboard"/>
                <a:ea typeface="Chalkboard" charset="0"/>
                <a:cs typeface="Chalkboard" charset="0"/>
                <a:sym typeface="Symbol"/>
              </a:rPr>
              <a:t>1</a:t>
            </a:r>
            <a:r>
              <a:rPr lang="en-US" sz="1600" dirty="0">
                <a:solidFill>
                  <a:srgbClr val="0000FF"/>
                </a:solidFill>
                <a:latin typeface="Chalkboard"/>
                <a:ea typeface="Chalkboard" charset="0"/>
                <a:cs typeface="Chalkboard" charset="0"/>
                <a:sym typeface="Symbol"/>
              </a:rPr>
              <a:t>, y</a:t>
            </a:r>
            <a:r>
              <a:rPr lang="en-US" sz="1600" baseline="-25000" dirty="0">
                <a:solidFill>
                  <a:srgbClr val="0000FF"/>
                </a:solidFill>
                <a:latin typeface="Chalkboard"/>
                <a:ea typeface="Chalkboard" charset="0"/>
                <a:cs typeface="Chalkboard" charset="0"/>
                <a:sym typeface="Symbol"/>
              </a:rPr>
              <a:t>1 </a:t>
            </a:r>
            <a:r>
              <a:rPr lang="en-US" sz="1600" smtClean="0">
                <a:solidFill>
                  <a:srgbClr val="0000FF"/>
                </a:solidFill>
                <a:latin typeface="Chalkboard"/>
                <a:ea typeface="Chalkboard" charset="0"/>
                <a:cs typeface="Chalkboard" charset="0"/>
                <a:sym typeface="Symbol"/>
              </a:rPr>
              <a:t> m</a:t>
            </a:r>
            <a:r>
              <a:rPr lang="en-US" sz="1600" baseline="-25000" smtClean="0">
                <a:solidFill>
                  <a:srgbClr val="0000FF"/>
                </a:solidFill>
                <a:latin typeface="Chalkboard"/>
                <a:ea typeface="Chalkboard" charset="0"/>
                <a:cs typeface="Chalkboard" charset="0"/>
                <a:sym typeface="Symbol"/>
              </a:rPr>
              <a:t>1</a:t>
            </a:r>
            <a:r>
              <a:rPr lang="en-US" sz="1600" smtClean="0">
                <a:solidFill>
                  <a:srgbClr val="0000FF"/>
                </a:solidFill>
                <a:latin typeface="Chalkboard"/>
                <a:ea typeface="Chalkboard" charset="0"/>
                <a:cs typeface="Chalkboard" charset="0"/>
                <a:sym typeface="Symbol"/>
              </a:rPr>
              <a:t>) </a:t>
            </a:r>
            <a:endParaRPr lang="en-US" sz="2400" baseline="-25000" dirty="0" smtClean="0">
              <a:solidFill>
                <a:srgbClr val="0000FF"/>
              </a:solidFill>
              <a:latin typeface="Chalkboard"/>
              <a:ea typeface="Chalkboard" charset="0"/>
              <a:cs typeface="Chalkboard" charset="0"/>
            </a:endParaRPr>
          </a:p>
        </p:txBody>
      </p:sp>
      <p:cxnSp>
        <p:nvCxnSpPr>
          <p:cNvPr id="20" name="Straight Arrow Connector 19"/>
          <p:cNvCxnSpPr/>
          <p:nvPr/>
        </p:nvCxnSpPr>
        <p:spPr>
          <a:xfrm flipH="1" flipV="1">
            <a:off x="1914873" y="3263498"/>
            <a:ext cx="1144959" cy="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 Box 7"/>
          <p:cNvSpPr txBox="1">
            <a:spLocks noChangeArrowheads="1"/>
          </p:cNvSpPr>
          <p:nvPr/>
        </p:nvSpPr>
        <p:spPr bwMode="auto">
          <a:xfrm>
            <a:off x="2738412" y="2924944"/>
            <a:ext cx="465436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>
                <a:latin typeface="Chalkboard"/>
                <a:ea typeface="Chalkboard" charset="0"/>
                <a:cs typeface="Chalkboard" charset="0"/>
                <a:sym typeface="Symbol"/>
              </a:rPr>
              <a:t>r</a:t>
            </a:r>
            <a:r>
              <a:rPr lang="en-US" sz="1600" baseline="-25000" dirty="0" smtClean="0">
                <a:latin typeface="Chalkboard"/>
                <a:ea typeface="Chalkboard" charset="0"/>
                <a:cs typeface="Chalkboard" charset="0"/>
                <a:sym typeface="Symbol"/>
              </a:rPr>
              <a:t>1</a:t>
            </a:r>
            <a:endParaRPr lang="en-US" sz="2200" baseline="-25000" dirty="0" smtClean="0">
              <a:solidFill>
                <a:srgbClr val="0000FF"/>
              </a:solidFill>
              <a:latin typeface="Chalkboard"/>
              <a:ea typeface="Chalkboard" charset="0"/>
              <a:cs typeface="Chalkboard" charset="0"/>
            </a:endParaRPr>
          </a:p>
        </p:txBody>
      </p:sp>
      <p:pic>
        <p:nvPicPr>
          <p:cNvPr id="24" name="Picture 2" descr="https://encrypted-tbn2.gstatic.com/images?q=tbn:ANd9GcTzn8pYNTIsYJz-1hUwTp5TSpxO5EgNfXDt7DtIKuSZFDDgZWG_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09865" y="3053581"/>
            <a:ext cx="682614" cy="6826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5" name="Picture 24" descr="http://www.mytinyphone.com/uploads/users/redding666/560334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46915" y="3016116"/>
            <a:ext cx="697093" cy="7200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2"/>
          <p:cNvSpPr/>
          <p:nvPr/>
        </p:nvSpPr>
        <p:spPr>
          <a:xfrm>
            <a:off x="4139952" y="2545159"/>
            <a:ext cx="432048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dirty="0">
                <a:latin typeface="Chalkboard"/>
                <a:sym typeface="Symbol"/>
              </a:rPr>
              <a:t>D</a:t>
            </a:r>
            <a:r>
              <a:rPr lang="en-US" sz="1400" dirty="0" smtClean="0">
                <a:latin typeface="Chalkboard"/>
                <a:sym typeface="Symbol"/>
              </a:rPr>
              <a:t> </a:t>
            </a:r>
            <a:endParaRPr lang="en-US" sz="1400" baseline="-25000" dirty="0">
              <a:latin typeface="Chalkboard"/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8357038" y="2617167"/>
            <a:ext cx="319418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smtClean="0">
                <a:solidFill>
                  <a:srgbClr val="FF0000"/>
                </a:solidFill>
                <a:latin typeface="Chalkboard"/>
                <a:sym typeface="Symbol"/>
              </a:rPr>
              <a:t>A</a:t>
            </a:r>
            <a:endParaRPr lang="en-US" sz="1400" baseline="-25000" dirty="0">
              <a:solidFill>
                <a:srgbClr val="FF0000"/>
              </a:solidFill>
              <a:latin typeface="Chalkboard"/>
            </a:endParaRPr>
          </a:p>
        </p:txBody>
      </p:sp>
      <p:sp>
        <p:nvSpPr>
          <p:cNvPr id="5" name="Left Brace 4"/>
          <p:cNvSpPr/>
          <p:nvPr/>
        </p:nvSpPr>
        <p:spPr>
          <a:xfrm>
            <a:off x="4991103" y="3032180"/>
            <a:ext cx="228969" cy="828868"/>
          </a:xfrm>
          <a:prstGeom prst="leftBrac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Right Brace 5"/>
          <p:cNvSpPr/>
          <p:nvPr/>
        </p:nvSpPr>
        <p:spPr>
          <a:xfrm>
            <a:off x="7369100" y="2997185"/>
            <a:ext cx="214291" cy="863863"/>
          </a:xfrm>
          <a:prstGeom prst="rightBrac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Text Box 7"/>
          <p:cNvSpPr txBox="1">
            <a:spLocks noChangeArrowheads="1"/>
          </p:cNvSpPr>
          <p:nvPr/>
        </p:nvSpPr>
        <p:spPr bwMode="auto">
          <a:xfrm>
            <a:off x="179512" y="550616"/>
            <a:ext cx="8136904" cy="379591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 smtClean="0">
                <a:latin typeface="Chalkboard"/>
              </a:rPr>
              <a:t>Theorem. If </a:t>
            </a:r>
            <a:r>
              <a:rPr lang="en-US" dirty="0" err="1" smtClean="0">
                <a:latin typeface="Chalkboard"/>
              </a:rPr>
              <a:t>F</a:t>
            </a:r>
            <a:r>
              <a:rPr lang="en-US" baseline="-25000" dirty="0" err="1" smtClean="0">
                <a:latin typeface="Chalkboard"/>
              </a:rPr>
              <a:t>k</a:t>
            </a:r>
            <a:r>
              <a:rPr lang="en-US" baseline="-25000" dirty="0" smtClean="0">
                <a:latin typeface="Chalkboard"/>
              </a:rPr>
              <a:t> </a:t>
            </a:r>
            <a:r>
              <a:rPr lang="en-US" dirty="0" smtClean="0">
                <a:latin typeface="Chalkboard"/>
              </a:rPr>
              <a:t>is a PRF, then </a:t>
            </a:r>
            <a:r>
              <a:rPr lang="en-US" dirty="0" smtClean="0">
                <a:latin typeface="Chalkboard"/>
                <a:sym typeface="Symbol"/>
              </a:rPr>
              <a:t> is a CPA-secure scheme.</a:t>
            </a:r>
            <a:endParaRPr lang="en-US" sz="2800" baseline="30000" dirty="0" smtClean="0">
              <a:solidFill>
                <a:srgbClr val="0000FF"/>
              </a:solidFill>
              <a:latin typeface="Chalkboard"/>
            </a:endParaRPr>
          </a:p>
        </p:txBody>
      </p:sp>
      <p:sp>
        <p:nvSpPr>
          <p:cNvPr id="43" name="Text Box 7"/>
          <p:cNvSpPr txBox="1">
            <a:spLocks noChangeArrowheads="1"/>
          </p:cNvSpPr>
          <p:nvPr/>
        </p:nvSpPr>
        <p:spPr bwMode="auto">
          <a:xfrm>
            <a:off x="179512" y="980728"/>
            <a:ext cx="3168352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>
                <a:latin typeface="Chalkboard"/>
              </a:rPr>
              <a:t>Proof: Assume </a:t>
            </a:r>
            <a:r>
              <a:rPr lang="en-US" sz="1600" dirty="0" smtClean="0">
                <a:latin typeface="Chalkboard"/>
                <a:sym typeface="Symbol"/>
              </a:rPr>
              <a:t> is </a:t>
            </a:r>
            <a:r>
              <a:rPr lang="en-US" sz="1600" dirty="0" smtClean="0">
                <a:solidFill>
                  <a:srgbClr val="FF0000"/>
                </a:solidFill>
                <a:latin typeface="Chalkboard"/>
                <a:sym typeface="Symbol"/>
              </a:rPr>
              <a:t>NOT </a:t>
            </a:r>
            <a:r>
              <a:rPr lang="en-US" sz="1600" dirty="0" smtClean="0">
                <a:latin typeface="Chalkboard"/>
                <a:sym typeface="Symbol"/>
              </a:rPr>
              <a:t>secure</a:t>
            </a:r>
            <a:endParaRPr lang="en-US" sz="1600" baseline="30000" dirty="0" smtClean="0">
              <a:latin typeface="Chalkboard"/>
            </a:endParaRPr>
          </a:p>
        </p:txBody>
      </p:sp>
      <p:grpSp>
        <p:nvGrpSpPr>
          <p:cNvPr id="45" name="Group 44"/>
          <p:cNvGrpSpPr/>
          <p:nvPr/>
        </p:nvGrpSpPr>
        <p:grpSpPr>
          <a:xfrm>
            <a:off x="179512" y="1370966"/>
            <a:ext cx="5040560" cy="977914"/>
            <a:chOff x="4355976" y="3284984"/>
            <a:chExt cx="5040560" cy="977914"/>
          </a:xfrm>
        </p:grpSpPr>
        <p:sp>
          <p:nvSpPr>
            <p:cNvPr id="56" name="Text Box 7"/>
            <p:cNvSpPr txBox="1">
              <a:spLocks noChangeArrowheads="1"/>
            </p:cNvSpPr>
            <p:nvPr/>
          </p:nvSpPr>
          <p:spPr bwMode="auto">
            <a:xfrm>
              <a:off x="4355976" y="3450486"/>
              <a:ext cx="3168352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600" dirty="0" smtClean="0">
                  <a:latin typeface="Chalkboard"/>
                </a:rPr>
                <a:t>A, p(n): </a:t>
              </a:r>
              <a:endParaRPr lang="en-US" sz="1600" baseline="30000" dirty="0" smtClean="0">
                <a:latin typeface="Chalkboard"/>
              </a:endParaRPr>
            </a:p>
          </p:txBody>
        </p:sp>
        <p:grpSp>
          <p:nvGrpSpPr>
            <p:cNvPr id="57" name="Group 56"/>
            <p:cNvGrpSpPr/>
            <p:nvPr/>
          </p:nvGrpSpPr>
          <p:grpSpPr>
            <a:xfrm>
              <a:off x="5372472" y="3284984"/>
              <a:ext cx="4024064" cy="977914"/>
              <a:chOff x="5588496" y="5013176"/>
              <a:chExt cx="4024064" cy="977914"/>
            </a:xfrm>
          </p:grpSpPr>
          <p:sp>
            <p:nvSpPr>
              <p:cNvPr id="58" name="Text Box 7"/>
              <p:cNvSpPr txBox="1">
                <a:spLocks noChangeArrowheads="1"/>
              </p:cNvSpPr>
              <p:nvPr/>
            </p:nvSpPr>
            <p:spPr bwMode="auto">
              <a:xfrm>
                <a:off x="8028384" y="5221649"/>
                <a:ext cx="1584176" cy="76944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marL="457200" indent="-457200">
                  <a:spcBef>
                    <a:spcPct val="50000"/>
                  </a:spcBef>
                </a:pPr>
                <a:r>
                  <a:rPr lang="en-US" sz="2000" dirty="0" smtClean="0">
                    <a:latin typeface="Chalkboard"/>
                    <a:sym typeface="Symbol"/>
                  </a:rPr>
                  <a:t>½</a:t>
                </a:r>
                <a:r>
                  <a:rPr lang="en-US" sz="1600" dirty="0" smtClean="0">
                    <a:latin typeface="Chalkboard"/>
                    <a:sym typeface="Symbol"/>
                  </a:rPr>
                  <a:t> + 1/p(n)</a:t>
                </a:r>
              </a:p>
              <a:p>
                <a:pPr marL="457200" indent="-457200">
                  <a:spcBef>
                    <a:spcPct val="50000"/>
                  </a:spcBef>
                </a:pPr>
                <a:endParaRPr lang="en-US" sz="1600" dirty="0" smtClean="0">
                  <a:solidFill>
                    <a:srgbClr val="0000FF"/>
                  </a:solidFill>
                  <a:latin typeface="Chalkboard"/>
                </a:endParaRPr>
              </a:p>
            </p:txBody>
          </p:sp>
          <p:grpSp>
            <p:nvGrpSpPr>
              <p:cNvPr id="59" name="Group 83"/>
              <p:cNvGrpSpPr/>
              <p:nvPr/>
            </p:nvGrpSpPr>
            <p:grpSpPr>
              <a:xfrm>
                <a:off x="5588496" y="5013176"/>
                <a:ext cx="2799928" cy="792088"/>
                <a:chOff x="5588496" y="5013176"/>
                <a:chExt cx="2799928" cy="792088"/>
              </a:xfrm>
            </p:grpSpPr>
            <p:grpSp>
              <p:nvGrpSpPr>
                <p:cNvPr id="61" name="Group 81"/>
                <p:cNvGrpSpPr/>
                <p:nvPr/>
              </p:nvGrpSpPr>
              <p:grpSpPr>
                <a:xfrm>
                  <a:off x="5588496" y="5013176"/>
                  <a:ext cx="2143472" cy="792088"/>
                  <a:chOff x="5588496" y="4869160"/>
                  <a:chExt cx="2143472" cy="792088"/>
                </a:xfrm>
              </p:grpSpPr>
              <p:sp>
                <p:nvSpPr>
                  <p:cNvPr id="63" name="Text Box 7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5588496" y="5055567"/>
                    <a:ext cx="567680" cy="338554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square">
                    <a:spAutoFit/>
                  </a:bodyPr>
                  <a:lstStyle/>
                  <a:p>
                    <a:pPr marL="457200" indent="-457200">
                      <a:spcBef>
                        <a:spcPct val="50000"/>
                      </a:spcBef>
                    </a:pPr>
                    <a:r>
                      <a:rPr lang="en-US" sz="1600" dirty="0" smtClean="0">
                        <a:latin typeface="Chalkboard"/>
                        <a:sym typeface="Symbol"/>
                      </a:rPr>
                      <a:t>Pr</a:t>
                    </a:r>
                    <a:endParaRPr lang="en-US" sz="1600" dirty="0" smtClean="0">
                      <a:solidFill>
                        <a:srgbClr val="0000FF"/>
                      </a:solidFill>
                      <a:latin typeface="Chalkboard"/>
                    </a:endParaRPr>
                  </a:p>
                </p:txBody>
              </p:sp>
              <p:grpSp>
                <p:nvGrpSpPr>
                  <p:cNvPr id="64" name="Group 80"/>
                  <p:cNvGrpSpPr/>
                  <p:nvPr/>
                </p:nvGrpSpPr>
                <p:grpSpPr>
                  <a:xfrm>
                    <a:off x="5940152" y="4869160"/>
                    <a:ext cx="1791816" cy="792088"/>
                    <a:chOff x="5940152" y="4869160"/>
                    <a:chExt cx="1791816" cy="792088"/>
                  </a:xfrm>
                </p:grpSpPr>
                <p:grpSp>
                  <p:nvGrpSpPr>
                    <p:cNvPr id="65" name="Group 54"/>
                    <p:cNvGrpSpPr/>
                    <p:nvPr/>
                  </p:nvGrpSpPr>
                  <p:grpSpPr>
                    <a:xfrm>
                      <a:off x="5948536" y="4869160"/>
                      <a:ext cx="1503784" cy="792088"/>
                      <a:chOff x="700336" y="5013176"/>
                      <a:chExt cx="1503784" cy="792088"/>
                    </a:xfrm>
                  </p:grpSpPr>
                  <p:sp>
                    <p:nvSpPr>
                      <p:cNvPr id="68" name="Text Box 7"/>
                      <p:cNvSpPr txBox="1">
                        <a:spLocks noChangeArrowheads="1"/>
                      </p:cNvSpPr>
                      <p:nvPr/>
                    </p:nvSpPr>
                    <p:spPr bwMode="auto">
                      <a:xfrm>
                        <a:off x="700336" y="5229200"/>
                        <a:ext cx="1503784" cy="338554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  <a:miter lim="800000"/>
                        <a:headEnd/>
                        <a:tailEnd/>
                      </a:ln>
                    </p:spPr>
                    <p:txBody>
                      <a:bodyPr wrap="square">
                        <a:spAutoFit/>
                      </a:bodyPr>
                      <a:lstStyle/>
                      <a:p>
                        <a:pPr marL="457200" indent="-457200">
                          <a:spcBef>
                            <a:spcPct val="50000"/>
                          </a:spcBef>
                        </a:pPr>
                        <a:r>
                          <a:rPr lang="en-US" sz="1600" dirty="0" err="1" smtClean="0">
                            <a:latin typeface="Chalkboard"/>
                          </a:rPr>
                          <a:t>PrivK</a:t>
                        </a:r>
                        <a:r>
                          <a:rPr lang="en-US" sz="1600" dirty="0" smtClean="0">
                            <a:latin typeface="Chalkboard"/>
                          </a:rPr>
                          <a:t>     (n)</a:t>
                        </a:r>
                        <a:endParaRPr lang="en-US" sz="1600" dirty="0" smtClean="0">
                          <a:solidFill>
                            <a:srgbClr val="0000FF"/>
                          </a:solidFill>
                          <a:latin typeface="Chalkboard"/>
                        </a:endParaRPr>
                      </a:p>
                    </p:txBody>
                  </p:sp>
                  <p:sp>
                    <p:nvSpPr>
                      <p:cNvPr id="69" name="Text Box 7"/>
                      <p:cNvSpPr txBox="1">
                        <a:spLocks noChangeArrowheads="1"/>
                      </p:cNvSpPr>
                      <p:nvPr/>
                    </p:nvSpPr>
                    <p:spPr bwMode="auto">
                      <a:xfrm>
                        <a:off x="1051992" y="5466710"/>
                        <a:ext cx="639688" cy="338554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  <a:miter lim="800000"/>
                        <a:headEnd/>
                        <a:tailEnd/>
                      </a:ln>
                    </p:spPr>
                    <p:txBody>
                      <a:bodyPr wrap="square">
                        <a:spAutoFit/>
                      </a:bodyPr>
                      <a:lstStyle/>
                      <a:p>
                        <a:pPr marL="457200" indent="-457200">
                          <a:spcBef>
                            <a:spcPct val="50000"/>
                          </a:spcBef>
                        </a:pPr>
                        <a:r>
                          <a:rPr lang="en-US" sz="1600" dirty="0" smtClean="0">
                            <a:latin typeface="Chalkboard"/>
                          </a:rPr>
                          <a:t>A, </a:t>
                        </a:r>
                        <a:r>
                          <a:rPr lang="en-US" sz="1600" dirty="0" smtClean="0">
                            <a:latin typeface="Chalkboard"/>
                            <a:sym typeface="Symbol"/>
                          </a:rPr>
                          <a:t></a:t>
                        </a:r>
                        <a:endParaRPr lang="en-US" sz="1600" dirty="0" smtClean="0">
                          <a:solidFill>
                            <a:srgbClr val="0000FF"/>
                          </a:solidFill>
                          <a:latin typeface="Chalkboard"/>
                        </a:endParaRPr>
                      </a:p>
                    </p:txBody>
                  </p:sp>
                  <p:sp>
                    <p:nvSpPr>
                      <p:cNvPr id="70" name="Text Box 7"/>
                      <p:cNvSpPr txBox="1">
                        <a:spLocks noChangeArrowheads="1"/>
                      </p:cNvSpPr>
                      <p:nvPr/>
                    </p:nvSpPr>
                    <p:spPr bwMode="auto">
                      <a:xfrm>
                        <a:off x="1124000" y="5013176"/>
                        <a:ext cx="1008112" cy="338554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  <a:miter lim="800000"/>
                        <a:headEnd/>
                        <a:tailEnd/>
                      </a:ln>
                    </p:spPr>
                    <p:txBody>
                      <a:bodyPr wrap="square">
                        <a:spAutoFit/>
                      </a:bodyPr>
                      <a:lstStyle/>
                      <a:p>
                        <a:pPr marL="457200" indent="-457200">
                          <a:spcBef>
                            <a:spcPct val="50000"/>
                          </a:spcBef>
                        </a:pPr>
                        <a:r>
                          <a:rPr lang="en-US" sz="1600" dirty="0" err="1" smtClean="0">
                            <a:latin typeface="Chalkboard"/>
                          </a:rPr>
                          <a:t>cpa</a:t>
                        </a:r>
                        <a:endParaRPr lang="en-US" sz="1600" dirty="0" smtClean="0">
                          <a:solidFill>
                            <a:srgbClr val="0000FF"/>
                          </a:solidFill>
                          <a:latin typeface="Chalkboard"/>
                        </a:endParaRPr>
                      </a:p>
                    </p:txBody>
                  </p:sp>
                </p:grpSp>
                <p:sp>
                  <p:nvSpPr>
                    <p:cNvPr id="66" name="Text Box 7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7164288" y="5085184"/>
                      <a:ext cx="567680" cy="338554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wrap="square">
                      <a:spAutoFit/>
                    </a:bodyPr>
                    <a:lstStyle/>
                    <a:p>
                      <a:pPr marL="457200" indent="-457200">
                        <a:spcBef>
                          <a:spcPct val="50000"/>
                        </a:spcBef>
                      </a:pPr>
                      <a:r>
                        <a:rPr lang="en-US" sz="1600" dirty="0" smtClean="0">
                          <a:latin typeface="Chalkboard"/>
                          <a:sym typeface="Symbol"/>
                        </a:rPr>
                        <a:t>= 1</a:t>
                      </a:r>
                      <a:endParaRPr lang="en-US" sz="1600" dirty="0" smtClean="0">
                        <a:solidFill>
                          <a:srgbClr val="0000FF"/>
                        </a:solidFill>
                        <a:latin typeface="Chalkboard"/>
                      </a:endParaRPr>
                    </a:p>
                  </p:txBody>
                </p:sp>
                <p:sp>
                  <p:nvSpPr>
                    <p:cNvPr id="67" name="Double Bracket 66"/>
                    <p:cNvSpPr/>
                    <p:nvPr/>
                  </p:nvSpPr>
                  <p:spPr>
                    <a:xfrm>
                      <a:off x="5940152" y="4869160"/>
                      <a:ext cx="1728192" cy="792088"/>
                    </a:xfrm>
                    <a:prstGeom prst="bracketPair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IN">
                        <a:latin typeface="Chalkboard"/>
                      </a:endParaRPr>
                    </a:p>
                  </p:txBody>
                </p:sp>
              </p:grpSp>
            </p:grpSp>
            <p:sp>
              <p:nvSpPr>
                <p:cNvPr id="62" name="Text Box 7"/>
                <p:cNvSpPr txBox="1">
                  <a:spLocks noChangeArrowheads="1"/>
                </p:cNvSpPr>
                <p:nvPr/>
              </p:nvSpPr>
              <p:spPr bwMode="auto">
                <a:xfrm>
                  <a:off x="7820744" y="5261138"/>
                  <a:ext cx="567680" cy="338554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square">
                  <a:spAutoFit/>
                </a:bodyPr>
                <a:lstStyle/>
                <a:p>
                  <a:pPr marL="457200" indent="-457200">
                    <a:spcBef>
                      <a:spcPct val="50000"/>
                    </a:spcBef>
                  </a:pPr>
                  <a:r>
                    <a:rPr lang="en-US" sz="1600" dirty="0">
                      <a:latin typeface="Chalkboard"/>
                      <a:sym typeface="Symbol"/>
                    </a:rPr>
                    <a:t>&gt;</a:t>
                  </a:r>
                  <a:endParaRPr lang="en-US" sz="1600" dirty="0" smtClean="0">
                    <a:solidFill>
                      <a:srgbClr val="0000FF"/>
                    </a:solidFill>
                    <a:latin typeface="Chalkboard"/>
                  </a:endParaRPr>
                </a:p>
              </p:txBody>
            </p:sp>
          </p:grpSp>
        </p:grpSp>
      </p:grpSp>
      <p:pic>
        <p:nvPicPr>
          <p:cNvPr id="72" name="Picture 2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57459" y="2757648"/>
            <a:ext cx="892388" cy="835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3" name="Text Box 7"/>
          <p:cNvSpPr txBox="1">
            <a:spLocks noChangeArrowheads="1"/>
          </p:cNvSpPr>
          <p:nvPr/>
        </p:nvSpPr>
        <p:spPr bwMode="auto">
          <a:xfrm>
            <a:off x="251520" y="3717030"/>
            <a:ext cx="1210318" cy="553998"/>
          </a:xfrm>
          <a:prstGeom prst="rect">
            <a:avLst/>
          </a:prstGeom>
          <a:solidFill>
            <a:schemeClr val="tx1"/>
          </a:solidFill>
          <a:ln>
            <a:headEnd/>
            <a:tailEnd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200" dirty="0" err="1" smtClean="0">
                <a:solidFill>
                  <a:schemeClr val="bg1"/>
                </a:solidFill>
                <a:latin typeface="Chalkboard"/>
                <a:ea typeface="Chalkboard" charset="0"/>
                <a:cs typeface="Chalkboard" charset="0"/>
                <a:sym typeface="Symbol"/>
              </a:rPr>
              <a:t>F</a:t>
            </a:r>
            <a:r>
              <a:rPr lang="en-US" sz="1200" baseline="-25000" dirty="0" err="1" smtClean="0">
                <a:solidFill>
                  <a:schemeClr val="bg1"/>
                </a:solidFill>
                <a:latin typeface="Chalkboard"/>
                <a:ea typeface="Chalkboard" charset="0"/>
                <a:cs typeface="Chalkboard" charset="0"/>
                <a:sym typeface="Symbol"/>
              </a:rPr>
              <a:t>k</a:t>
            </a:r>
            <a:r>
              <a:rPr lang="en-US" sz="1200" dirty="0" smtClean="0">
                <a:solidFill>
                  <a:schemeClr val="bg1"/>
                </a:solidFill>
                <a:latin typeface="Chalkboard"/>
                <a:ea typeface="Chalkboard" charset="0"/>
                <a:cs typeface="Chalkboard" charset="0"/>
                <a:sym typeface="Symbol"/>
              </a:rPr>
              <a:t>(PRF)</a:t>
            </a:r>
          </a:p>
          <a:p>
            <a:pPr>
              <a:spcBef>
                <a:spcPct val="50000"/>
              </a:spcBef>
            </a:pPr>
            <a:r>
              <a:rPr lang="en-US" sz="1200" dirty="0">
                <a:solidFill>
                  <a:schemeClr val="bg1"/>
                </a:solidFill>
                <a:latin typeface="Chalkboard"/>
                <a:ea typeface="Chalkboard" charset="0"/>
                <a:cs typeface="Chalkboard" charset="0"/>
                <a:sym typeface="Symbol"/>
              </a:rPr>
              <a:t> </a:t>
            </a:r>
            <a:r>
              <a:rPr lang="en-US" sz="1200" dirty="0" smtClean="0">
                <a:solidFill>
                  <a:schemeClr val="bg1"/>
                </a:solidFill>
                <a:latin typeface="Chalkboard"/>
                <a:ea typeface="Chalkboard" charset="0"/>
                <a:cs typeface="Chalkboard" charset="0"/>
                <a:sym typeface="Symbol"/>
              </a:rPr>
              <a:t>        f (TRF)</a:t>
            </a:r>
            <a:endParaRPr lang="en-US" sz="1200" baseline="-25000" dirty="0" smtClean="0">
              <a:solidFill>
                <a:schemeClr val="bg1"/>
              </a:solidFill>
              <a:latin typeface="Chalkboard"/>
              <a:ea typeface="Chalkboard" charset="0"/>
              <a:cs typeface="Chalkboard" charset="0"/>
            </a:endParaRPr>
          </a:p>
        </p:txBody>
      </p:sp>
      <p:cxnSp>
        <p:nvCxnSpPr>
          <p:cNvPr id="74" name="Straight Arrow Connector 73"/>
          <p:cNvCxnSpPr/>
          <p:nvPr/>
        </p:nvCxnSpPr>
        <p:spPr>
          <a:xfrm>
            <a:off x="1907704" y="3703930"/>
            <a:ext cx="1152128" cy="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Text Box 7"/>
          <p:cNvSpPr txBox="1">
            <a:spLocks noChangeArrowheads="1"/>
          </p:cNvSpPr>
          <p:nvPr/>
        </p:nvSpPr>
        <p:spPr bwMode="auto">
          <a:xfrm>
            <a:off x="1907704" y="3378478"/>
            <a:ext cx="465436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>
                <a:latin typeface="Chalkboard"/>
                <a:ea typeface="Chalkboard" charset="0"/>
                <a:cs typeface="Chalkboard" charset="0"/>
                <a:sym typeface="Symbol"/>
              </a:rPr>
              <a:t>y</a:t>
            </a:r>
            <a:r>
              <a:rPr lang="en-US" sz="1600" baseline="-25000" dirty="0" smtClean="0">
                <a:latin typeface="Chalkboard"/>
                <a:ea typeface="Chalkboard" charset="0"/>
                <a:cs typeface="Chalkboard" charset="0"/>
                <a:sym typeface="Symbol"/>
              </a:rPr>
              <a:t>1</a:t>
            </a:r>
            <a:endParaRPr lang="en-US" sz="2200" baseline="-25000" dirty="0" smtClean="0">
              <a:solidFill>
                <a:srgbClr val="0000FF"/>
              </a:solidFill>
              <a:latin typeface="Chalkboard"/>
              <a:ea typeface="Chalkboard" charset="0"/>
              <a:cs typeface="Chalkboard" charset="0"/>
            </a:endParaRPr>
          </a:p>
        </p:txBody>
      </p:sp>
      <p:sp>
        <p:nvSpPr>
          <p:cNvPr id="76" name="Rectangle 75"/>
          <p:cNvSpPr/>
          <p:nvPr/>
        </p:nvSpPr>
        <p:spPr>
          <a:xfrm>
            <a:off x="7465265" y="3732863"/>
            <a:ext cx="851151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dirty="0" smtClean="0">
                <a:latin typeface="Chalkboard"/>
                <a:sym typeface="Symbol"/>
              </a:rPr>
              <a:t>Repeat</a:t>
            </a:r>
            <a:endParaRPr lang="en-US" sz="1400" baseline="-25000" dirty="0">
              <a:solidFill>
                <a:srgbClr val="0000FF"/>
              </a:solidFill>
              <a:latin typeface="Chalkboard"/>
            </a:endParaRPr>
          </a:p>
        </p:txBody>
      </p:sp>
      <p:sp>
        <p:nvSpPr>
          <p:cNvPr id="77" name="Left Brace 76"/>
          <p:cNvSpPr/>
          <p:nvPr/>
        </p:nvSpPr>
        <p:spPr>
          <a:xfrm>
            <a:off x="1657068" y="3031947"/>
            <a:ext cx="178628" cy="828868"/>
          </a:xfrm>
          <a:prstGeom prst="leftBrac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8" name="Right Brace 77"/>
          <p:cNvSpPr/>
          <p:nvPr/>
        </p:nvSpPr>
        <p:spPr>
          <a:xfrm>
            <a:off x="3203848" y="2996952"/>
            <a:ext cx="203079" cy="863863"/>
          </a:xfrm>
          <a:prstGeom prst="rightBrac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Text Box 7"/>
          <p:cNvSpPr txBox="1">
            <a:spLocks noChangeArrowheads="1"/>
          </p:cNvSpPr>
          <p:nvPr/>
        </p:nvSpPr>
        <p:spPr bwMode="auto">
          <a:xfrm>
            <a:off x="5220072" y="4077072"/>
            <a:ext cx="212609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smtClean="0">
                <a:latin typeface="Chalkboard"/>
              </a:rPr>
              <a:t>m</a:t>
            </a:r>
            <a:r>
              <a:rPr lang="en-US" sz="1600" baseline="-25000" dirty="0" smtClean="0">
                <a:latin typeface="Chalkboard"/>
              </a:rPr>
              <a:t>0</a:t>
            </a:r>
            <a:r>
              <a:rPr lang="en-US" sz="1600" dirty="0" smtClean="0">
                <a:latin typeface="Chalkboard"/>
              </a:rPr>
              <a:t>,m</a:t>
            </a:r>
            <a:r>
              <a:rPr lang="en-US" sz="1600" baseline="-25000" dirty="0" smtClean="0">
                <a:latin typeface="Chalkboard"/>
              </a:rPr>
              <a:t>1 </a:t>
            </a:r>
            <a:r>
              <a:rPr lang="en-US" sz="1600" dirty="0" smtClean="0">
                <a:latin typeface="Chalkboard"/>
                <a:sym typeface="Symbol"/>
              </a:rPr>
              <a:t> </a:t>
            </a:r>
            <a:r>
              <a:rPr lang="en-US" sz="1600" dirty="0" smtClean="0">
                <a:latin typeface="Brush Script MT" panose="03060802040406070304" pitchFamily="66" charset="0"/>
                <a:sym typeface="Symbol"/>
              </a:rPr>
              <a:t>M</a:t>
            </a:r>
            <a:r>
              <a:rPr lang="en-US" sz="1600" dirty="0" smtClean="0">
                <a:latin typeface="Chalkboard"/>
              </a:rPr>
              <a:t>, |m</a:t>
            </a:r>
            <a:r>
              <a:rPr lang="en-US" sz="1600" baseline="-25000" dirty="0" smtClean="0">
                <a:latin typeface="Chalkboard"/>
              </a:rPr>
              <a:t>0</a:t>
            </a:r>
            <a:r>
              <a:rPr lang="en-US" sz="1600" dirty="0" smtClean="0">
                <a:latin typeface="Chalkboard"/>
              </a:rPr>
              <a:t>| = |m</a:t>
            </a:r>
            <a:r>
              <a:rPr lang="en-US" sz="1600" baseline="-25000" dirty="0" smtClean="0">
                <a:latin typeface="Chalkboard"/>
              </a:rPr>
              <a:t>1</a:t>
            </a:r>
            <a:r>
              <a:rPr lang="en-US" sz="1600" dirty="0" smtClean="0">
                <a:latin typeface="Chalkboard"/>
              </a:rPr>
              <a:t>|</a:t>
            </a:r>
            <a:endParaRPr lang="en-US" sz="1600" dirty="0" smtClean="0">
              <a:solidFill>
                <a:srgbClr val="0000FF"/>
              </a:solidFill>
              <a:latin typeface="Chalkboard"/>
            </a:endParaRPr>
          </a:p>
        </p:txBody>
      </p:sp>
      <p:cxnSp>
        <p:nvCxnSpPr>
          <p:cNvPr id="80" name="Straight Arrow Connector 79"/>
          <p:cNvCxnSpPr/>
          <p:nvPr/>
        </p:nvCxnSpPr>
        <p:spPr>
          <a:xfrm flipH="1" flipV="1">
            <a:off x="5329938" y="4415626"/>
            <a:ext cx="1728192" cy="0"/>
          </a:xfrm>
          <a:prstGeom prst="straightConnector1">
            <a:avLst/>
          </a:prstGeom>
          <a:ln w="190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Straight Arrow Connector 80"/>
          <p:cNvCxnSpPr/>
          <p:nvPr/>
        </p:nvCxnSpPr>
        <p:spPr>
          <a:xfrm flipH="1" flipV="1">
            <a:off x="1914873" y="4271610"/>
            <a:ext cx="1144959" cy="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2" name="Text Box 7"/>
          <p:cNvSpPr txBox="1">
            <a:spLocks noChangeArrowheads="1"/>
          </p:cNvSpPr>
          <p:nvPr/>
        </p:nvSpPr>
        <p:spPr bwMode="auto">
          <a:xfrm>
            <a:off x="2738412" y="3933056"/>
            <a:ext cx="465436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>
                <a:latin typeface="Chalkboard"/>
                <a:ea typeface="Chalkboard" charset="0"/>
                <a:cs typeface="Chalkboard" charset="0"/>
                <a:sym typeface="Symbol"/>
              </a:rPr>
              <a:t>r</a:t>
            </a:r>
            <a:endParaRPr lang="en-US" sz="2200" baseline="-25000" dirty="0" smtClean="0">
              <a:solidFill>
                <a:srgbClr val="0000FF"/>
              </a:solidFill>
              <a:latin typeface="Chalkboard"/>
              <a:ea typeface="Chalkboard" charset="0"/>
              <a:cs typeface="Chalkboard" charset="0"/>
            </a:endParaRPr>
          </a:p>
        </p:txBody>
      </p:sp>
      <p:cxnSp>
        <p:nvCxnSpPr>
          <p:cNvPr id="83" name="Straight Arrow Connector 82"/>
          <p:cNvCxnSpPr/>
          <p:nvPr/>
        </p:nvCxnSpPr>
        <p:spPr>
          <a:xfrm>
            <a:off x="1907704" y="4712042"/>
            <a:ext cx="1152128" cy="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4" name="Text Box 7"/>
          <p:cNvSpPr txBox="1">
            <a:spLocks noChangeArrowheads="1"/>
          </p:cNvSpPr>
          <p:nvPr/>
        </p:nvSpPr>
        <p:spPr bwMode="auto">
          <a:xfrm>
            <a:off x="1907704" y="4386590"/>
            <a:ext cx="465436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>
                <a:latin typeface="Chalkboard"/>
                <a:ea typeface="Chalkboard" charset="0"/>
                <a:cs typeface="Chalkboard" charset="0"/>
                <a:sym typeface="Symbol"/>
              </a:rPr>
              <a:t>y</a:t>
            </a:r>
            <a:endParaRPr lang="en-US" sz="2200" baseline="-25000" dirty="0" smtClean="0">
              <a:solidFill>
                <a:srgbClr val="0000FF"/>
              </a:solidFill>
              <a:latin typeface="Chalkboard"/>
              <a:ea typeface="Chalkboard" charset="0"/>
              <a:cs typeface="Chalkboard" charset="0"/>
            </a:endParaRPr>
          </a:p>
        </p:txBody>
      </p:sp>
      <p:cxnSp>
        <p:nvCxnSpPr>
          <p:cNvPr id="85" name="Straight Arrow Connector 84"/>
          <p:cNvCxnSpPr/>
          <p:nvPr/>
        </p:nvCxnSpPr>
        <p:spPr>
          <a:xfrm flipH="1">
            <a:off x="5395708" y="4812446"/>
            <a:ext cx="1656182" cy="0"/>
          </a:xfrm>
          <a:prstGeom prst="straightConnector1">
            <a:avLst/>
          </a:prstGeom>
          <a:ln w="19050">
            <a:solidFill>
              <a:srgbClr val="0000FF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6" name="Text Box 7"/>
          <p:cNvSpPr txBox="1">
            <a:spLocks noChangeArrowheads="1"/>
          </p:cNvSpPr>
          <p:nvPr/>
        </p:nvSpPr>
        <p:spPr bwMode="auto">
          <a:xfrm>
            <a:off x="5220072" y="4458598"/>
            <a:ext cx="1209638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>
                <a:solidFill>
                  <a:srgbClr val="0000FF"/>
                </a:solidFill>
                <a:latin typeface="Chalkboard"/>
                <a:ea typeface="Chalkboard" charset="0"/>
                <a:cs typeface="Chalkboard" charset="0"/>
                <a:sym typeface="Symbol"/>
              </a:rPr>
              <a:t>(r, y</a:t>
            </a:r>
            <a:r>
              <a:rPr lang="en-US" sz="1600" baseline="-25000" dirty="0" smtClean="0">
                <a:solidFill>
                  <a:srgbClr val="0000FF"/>
                </a:solidFill>
                <a:latin typeface="Chalkboard"/>
                <a:ea typeface="Chalkboard" charset="0"/>
                <a:cs typeface="Chalkboard" charset="0"/>
                <a:sym typeface="Symbol"/>
              </a:rPr>
              <a:t> </a:t>
            </a:r>
            <a:r>
              <a:rPr lang="en-US" sz="1600" dirty="0" smtClean="0">
                <a:solidFill>
                  <a:srgbClr val="0000FF"/>
                </a:solidFill>
                <a:latin typeface="Chalkboard"/>
                <a:ea typeface="Chalkboard" charset="0"/>
                <a:cs typeface="Chalkboard" charset="0"/>
                <a:sym typeface="Symbol"/>
              </a:rPr>
              <a:t> </a:t>
            </a:r>
            <a:r>
              <a:rPr lang="en-US" sz="1600" dirty="0" err="1" smtClean="0">
                <a:solidFill>
                  <a:srgbClr val="0000FF"/>
                </a:solidFill>
                <a:latin typeface="Chalkboard"/>
                <a:ea typeface="Chalkboard" charset="0"/>
                <a:cs typeface="Chalkboard" charset="0"/>
                <a:sym typeface="Symbol"/>
              </a:rPr>
              <a:t>m</a:t>
            </a:r>
            <a:r>
              <a:rPr lang="en-US" sz="1600" baseline="-25000" dirty="0" err="1" smtClean="0">
                <a:solidFill>
                  <a:srgbClr val="0000FF"/>
                </a:solidFill>
                <a:latin typeface="Chalkboard"/>
                <a:ea typeface="Chalkboard" charset="0"/>
                <a:cs typeface="Chalkboard" charset="0"/>
                <a:sym typeface="Symbol"/>
              </a:rPr>
              <a:t>b</a:t>
            </a:r>
            <a:r>
              <a:rPr lang="en-US" sz="1600" dirty="0" smtClean="0">
                <a:solidFill>
                  <a:srgbClr val="0000FF"/>
                </a:solidFill>
                <a:latin typeface="Chalkboard"/>
                <a:ea typeface="Chalkboard" charset="0"/>
                <a:cs typeface="Chalkboard" charset="0"/>
                <a:sym typeface="Symbol"/>
              </a:rPr>
              <a:t>) </a:t>
            </a:r>
            <a:endParaRPr lang="en-US" sz="2400" baseline="-25000" dirty="0" smtClean="0">
              <a:solidFill>
                <a:srgbClr val="0000FF"/>
              </a:solidFill>
              <a:latin typeface="Chalkboard"/>
              <a:ea typeface="Chalkboard" charset="0"/>
              <a:cs typeface="Chalkboard" charset="0"/>
            </a:endParaRPr>
          </a:p>
        </p:txBody>
      </p:sp>
      <p:pic>
        <p:nvPicPr>
          <p:cNvPr id="87" name="Picture 4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4067944" y="4077072"/>
            <a:ext cx="420836" cy="4320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8" name="Text Box 7"/>
          <p:cNvSpPr txBox="1">
            <a:spLocks noChangeArrowheads="1"/>
          </p:cNvSpPr>
          <p:nvPr/>
        </p:nvSpPr>
        <p:spPr bwMode="auto">
          <a:xfrm>
            <a:off x="4160567" y="4530606"/>
            <a:ext cx="36004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smtClean="0">
                <a:solidFill>
                  <a:srgbClr val="FF0000"/>
                </a:solidFill>
                <a:latin typeface="Chalkboard"/>
              </a:rPr>
              <a:t>b</a:t>
            </a:r>
          </a:p>
        </p:txBody>
      </p:sp>
      <p:sp>
        <p:nvSpPr>
          <p:cNvPr id="89" name="Rectangle 88"/>
          <p:cNvSpPr/>
          <p:nvPr/>
        </p:nvSpPr>
        <p:spPr>
          <a:xfrm>
            <a:off x="3275856" y="3769295"/>
            <a:ext cx="851151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dirty="0" smtClean="0">
                <a:latin typeface="Chalkboard"/>
                <a:sym typeface="Symbol"/>
              </a:rPr>
              <a:t>Repeat</a:t>
            </a:r>
            <a:endParaRPr lang="en-US" sz="1400" baseline="-25000" dirty="0">
              <a:solidFill>
                <a:srgbClr val="0000FF"/>
              </a:solidFill>
              <a:latin typeface="Chalkboard"/>
            </a:endParaRPr>
          </a:p>
        </p:txBody>
      </p:sp>
      <p:cxnSp>
        <p:nvCxnSpPr>
          <p:cNvPr id="90" name="Straight Arrow Connector 89"/>
          <p:cNvCxnSpPr/>
          <p:nvPr/>
        </p:nvCxnSpPr>
        <p:spPr>
          <a:xfrm flipH="1" flipV="1">
            <a:off x="5349590" y="5229200"/>
            <a:ext cx="1728192" cy="0"/>
          </a:xfrm>
          <a:prstGeom prst="straightConnector1">
            <a:avLst/>
          </a:prstGeom>
          <a:ln w="190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Straight Arrow Connector 90"/>
          <p:cNvCxnSpPr/>
          <p:nvPr/>
        </p:nvCxnSpPr>
        <p:spPr>
          <a:xfrm flipH="1">
            <a:off x="5395708" y="5719514"/>
            <a:ext cx="1656182" cy="0"/>
          </a:xfrm>
          <a:prstGeom prst="straightConnector1">
            <a:avLst/>
          </a:prstGeom>
          <a:ln w="19050">
            <a:solidFill>
              <a:srgbClr val="0000FF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2" name="Text Box 7"/>
          <p:cNvSpPr txBox="1">
            <a:spLocks noChangeArrowheads="1"/>
          </p:cNvSpPr>
          <p:nvPr/>
        </p:nvSpPr>
        <p:spPr bwMode="auto">
          <a:xfrm>
            <a:off x="6607508" y="4890646"/>
            <a:ext cx="484772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>
                <a:solidFill>
                  <a:srgbClr val="FF0000"/>
                </a:solidFill>
                <a:latin typeface="Chalkboard"/>
                <a:ea typeface="Chalkboard" charset="0"/>
                <a:cs typeface="Chalkboard" charset="0"/>
                <a:sym typeface="Symbol"/>
              </a:rPr>
              <a:t>m</a:t>
            </a:r>
            <a:r>
              <a:rPr lang="en-US" sz="1600" baseline="-25000" dirty="0">
                <a:solidFill>
                  <a:srgbClr val="FF0000"/>
                </a:solidFill>
                <a:latin typeface="Chalkboard"/>
                <a:ea typeface="Chalkboard" charset="0"/>
                <a:cs typeface="Chalkboard" charset="0"/>
                <a:sym typeface="Symbol"/>
              </a:rPr>
              <a:t>i</a:t>
            </a:r>
            <a:endParaRPr lang="en-US" sz="2200" baseline="-25000" dirty="0" smtClean="0">
              <a:solidFill>
                <a:srgbClr val="FF0000"/>
              </a:solidFill>
              <a:latin typeface="Chalkboard"/>
              <a:ea typeface="Chalkboard" charset="0"/>
              <a:cs typeface="Chalkboard" charset="0"/>
            </a:endParaRPr>
          </a:p>
        </p:txBody>
      </p:sp>
      <p:sp>
        <p:nvSpPr>
          <p:cNvPr id="93" name="Text Box 7"/>
          <p:cNvSpPr txBox="1">
            <a:spLocks noChangeArrowheads="1"/>
          </p:cNvSpPr>
          <p:nvPr/>
        </p:nvSpPr>
        <p:spPr bwMode="auto">
          <a:xfrm>
            <a:off x="5220071" y="5344180"/>
            <a:ext cx="1342261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>
                <a:solidFill>
                  <a:srgbClr val="0000FF"/>
                </a:solidFill>
                <a:latin typeface="Chalkboard"/>
                <a:ea typeface="Chalkboard" charset="0"/>
                <a:cs typeface="Chalkboard" charset="0"/>
                <a:sym typeface="Symbol"/>
              </a:rPr>
              <a:t>(</a:t>
            </a:r>
            <a:r>
              <a:rPr lang="en-US" sz="1600" dirty="0" err="1" smtClean="0">
                <a:solidFill>
                  <a:srgbClr val="0000FF"/>
                </a:solidFill>
                <a:latin typeface="Chalkboard"/>
                <a:ea typeface="Chalkboard" charset="0"/>
                <a:cs typeface="Chalkboard" charset="0"/>
                <a:sym typeface="Symbol"/>
              </a:rPr>
              <a:t>r</a:t>
            </a:r>
            <a:r>
              <a:rPr lang="en-US" sz="1600" baseline="-25000" dirty="0" err="1">
                <a:solidFill>
                  <a:srgbClr val="0000FF"/>
                </a:solidFill>
                <a:latin typeface="Chalkboard"/>
                <a:ea typeface="Chalkboard" charset="0"/>
                <a:cs typeface="Chalkboard" charset="0"/>
                <a:sym typeface="Symbol"/>
              </a:rPr>
              <a:t>i</a:t>
            </a:r>
            <a:r>
              <a:rPr lang="en-US" sz="1600" dirty="0" smtClean="0">
                <a:solidFill>
                  <a:srgbClr val="0000FF"/>
                </a:solidFill>
                <a:latin typeface="Chalkboard"/>
                <a:ea typeface="Chalkboard" charset="0"/>
                <a:cs typeface="Chalkboard" charset="0"/>
                <a:sym typeface="Symbol"/>
              </a:rPr>
              <a:t>, </a:t>
            </a:r>
            <a:r>
              <a:rPr lang="en-US" sz="1600" dirty="0" err="1" smtClean="0">
                <a:solidFill>
                  <a:srgbClr val="0000FF"/>
                </a:solidFill>
                <a:latin typeface="Chalkboard"/>
                <a:ea typeface="Chalkboard" charset="0"/>
                <a:cs typeface="Chalkboard" charset="0"/>
                <a:sym typeface="Symbol"/>
              </a:rPr>
              <a:t>y</a:t>
            </a:r>
            <a:r>
              <a:rPr lang="en-US" sz="1600" baseline="-25000" dirty="0" err="1" smtClean="0">
                <a:solidFill>
                  <a:srgbClr val="0000FF"/>
                </a:solidFill>
                <a:latin typeface="Chalkboard"/>
                <a:ea typeface="Chalkboard" charset="0"/>
                <a:cs typeface="Chalkboard" charset="0"/>
                <a:sym typeface="Symbol"/>
              </a:rPr>
              <a:t>i</a:t>
            </a:r>
            <a:r>
              <a:rPr lang="en-US" sz="1600" baseline="-25000" dirty="0" smtClean="0">
                <a:solidFill>
                  <a:srgbClr val="0000FF"/>
                </a:solidFill>
                <a:latin typeface="Chalkboard"/>
                <a:ea typeface="Chalkboard" charset="0"/>
                <a:cs typeface="Chalkboard" charset="0"/>
                <a:sym typeface="Symbol"/>
              </a:rPr>
              <a:t> </a:t>
            </a:r>
            <a:r>
              <a:rPr lang="en-US" sz="1600" dirty="0" smtClean="0">
                <a:solidFill>
                  <a:srgbClr val="0000FF"/>
                </a:solidFill>
                <a:latin typeface="Chalkboard"/>
                <a:ea typeface="Chalkboard" charset="0"/>
                <a:cs typeface="Chalkboard" charset="0"/>
                <a:sym typeface="Symbol"/>
              </a:rPr>
              <a:t> m</a:t>
            </a:r>
            <a:r>
              <a:rPr lang="en-US" sz="1600" baseline="-25000" dirty="0">
                <a:solidFill>
                  <a:srgbClr val="0000FF"/>
                </a:solidFill>
                <a:latin typeface="Chalkboard"/>
                <a:ea typeface="Chalkboard" charset="0"/>
                <a:cs typeface="Chalkboard" charset="0"/>
                <a:sym typeface="Symbol"/>
              </a:rPr>
              <a:t>i</a:t>
            </a:r>
            <a:r>
              <a:rPr lang="en-US" sz="1600" dirty="0" smtClean="0">
                <a:solidFill>
                  <a:srgbClr val="0000FF"/>
                </a:solidFill>
                <a:latin typeface="Chalkboard"/>
                <a:ea typeface="Chalkboard" charset="0"/>
                <a:cs typeface="Chalkboard" charset="0"/>
                <a:sym typeface="Symbol"/>
              </a:rPr>
              <a:t>) </a:t>
            </a:r>
            <a:endParaRPr lang="en-US" sz="2400" baseline="-25000" dirty="0" smtClean="0">
              <a:solidFill>
                <a:srgbClr val="0000FF"/>
              </a:solidFill>
              <a:latin typeface="Chalkboard"/>
              <a:ea typeface="Chalkboard" charset="0"/>
              <a:cs typeface="Chalkboard" charset="0"/>
            </a:endParaRPr>
          </a:p>
        </p:txBody>
      </p:sp>
      <p:cxnSp>
        <p:nvCxnSpPr>
          <p:cNvPr id="94" name="Straight Arrow Connector 93"/>
          <p:cNvCxnSpPr/>
          <p:nvPr/>
        </p:nvCxnSpPr>
        <p:spPr>
          <a:xfrm flipH="1" flipV="1">
            <a:off x="1914873" y="5229200"/>
            <a:ext cx="1144959" cy="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5" name="Text Box 7"/>
          <p:cNvSpPr txBox="1">
            <a:spLocks noChangeArrowheads="1"/>
          </p:cNvSpPr>
          <p:nvPr/>
        </p:nvSpPr>
        <p:spPr bwMode="auto">
          <a:xfrm>
            <a:off x="2738412" y="4890646"/>
            <a:ext cx="465436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err="1" smtClean="0">
                <a:latin typeface="Chalkboard"/>
                <a:ea typeface="Chalkboard" charset="0"/>
                <a:cs typeface="Chalkboard" charset="0"/>
                <a:sym typeface="Symbol"/>
              </a:rPr>
              <a:t>r</a:t>
            </a:r>
            <a:r>
              <a:rPr lang="en-US" sz="1600" baseline="-25000" dirty="0" err="1">
                <a:latin typeface="Chalkboard"/>
                <a:ea typeface="Chalkboard" charset="0"/>
                <a:cs typeface="Chalkboard" charset="0"/>
                <a:sym typeface="Symbol"/>
              </a:rPr>
              <a:t>i</a:t>
            </a:r>
            <a:endParaRPr lang="en-US" sz="2200" baseline="-25000" dirty="0" smtClean="0">
              <a:solidFill>
                <a:srgbClr val="0000FF"/>
              </a:solidFill>
              <a:latin typeface="Chalkboard"/>
              <a:ea typeface="Chalkboard" charset="0"/>
              <a:cs typeface="Chalkboard" charset="0"/>
            </a:endParaRPr>
          </a:p>
        </p:txBody>
      </p:sp>
      <p:sp>
        <p:nvSpPr>
          <p:cNvPr id="96" name="Left Brace 95"/>
          <p:cNvSpPr/>
          <p:nvPr/>
        </p:nvSpPr>
        <p:spPr>
          <a:xfrm>
            <a:off x="5090555" y="5048404"/>
            <a:ext cx="201525" cy="828868"/>
          </a:xfrm>
          <a:prstGeom prst="leftBrac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7" name="Right Brace 96"/>
          <p:cNvSpPr/>
          <p:nvPr/>
        </p:nvSpPr>
        <p:spPr>
          <a:xfrm>
            <a:off x="7308304" y="5013409"/>
            <a:ext cx="234697" cy="863863"/>
          </a:xfrm>
          <a:prstGeom prst="rightBrac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8" name="Straight Arrow Connector 97"/>
          <p:cNvCxnSpPr/>
          <p:nvPr/>
        </p:nvCxnSpPr>
        <p:spPr>
          <a:xfrm>
            <a:off x="1907704" y="5669632"/>
            <a:ext cx="1152128" cy="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9" name="Text Box 7"/>
          <p:cNvSpPr txBox="1">
            <a:spLocks noChangeArrowheads="1"/>
          </p:cNvSpPr>
          <p:nvPr/>
        </p:nvSpPr>
        <p:spPr bwMode="auto">
          <a:xfrm>
            <a:off x="1907704" y="5344180"/>
            <a:ext cx="465436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err="1" smtClean="0">
                <a:latin typeface="Chalkboard"/>
                <a:ea typeface="Chalkboard" charset="0"/>
                <a:cs typeface="Chalkboard" charset="0"/>
                <a:sym typeface="Symbol"/>
              </a:rPr>
              <a:t>y</a:t>
            </a:r>
            <a:r>
              <a:rPr lang="en-US" sz="1600" baseline="-25000" dirty="0" err="1">
                <a:latin typeface="Chalkboard"/>
                <a:ea typeface="Chalkboard" charset="0"/>
                <a:cs typeface="Chalkboard" charset="0"/>
                <a:sym typeface="Symbol"/>
              </a:rPr>
              <a:t>i</a:t>
            </a:r>
            <a:endParaRPr lang="en-US" sz="2200" baseline="-25000" dirty="0" smtClean="0">
              <a:solidFill>
                <a:srgbClr val="0000FF"/>
              </a:solidFill>
              <a:latin typeface="Chalkboard"/>
              <a:ea typeface="Chalkboard" charset="0"/>
              <a:cs typeface="Chalkboard" charset="0"/>
            </a:endParaRPr>
          </a:p>
        </p:txBody>
      </p:sp>
      <p:sp>
        <p:nvSpPr>
          <p:cNvPr id="100" name="Rectangle 99"/>
          <p:cNvSpPr/>
          <p:nvPr/>
        </p:nvSpPr>
        <p:spPr>
          <a:xfrm>
            <a:off x="7465265" y="5698565"/>
            <a:ext cx="851151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dirty="0" smtClean="0">
                <a:latin typeface="Chalkboard"/>
                <a:sym typeface="Symbol"/>
              </a:rPr>
              <a:t>Repeat</a:t>
            </a:r>
            <a:endParaRPr lang="en-US" sz="1400" baseline="-25000" dirty="0">
              <a:solidFill>
                <a:srgbClr val="0000FF"/>
              </a:solidFill>
              <a:latin typeface="Chalkboard"/>
            </a:endParaRPr>
          </a:p>
        </p:txBody>
      </p:sp>
      <p:sp>
        <p:nvSpPr>
          <p:cNvPr id="101" name="Left Brace 100"/>
          <p:cNvSpPr/>
          <p:nvPr/>
        </p:nvSpPr>
        <p:spPr>
          <a:xfrm>
            <a:off x="1588054" y="5048404"/>
            <a:ext cx="247642" cy="828868"/>
          </a:xfrm>
          <a:prstGeom prst="leftBrac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2" name="Right Brace 101"/>
          <p:cNvSpPr/>
          <p:nvPr/>
        </p:nvSpPr>
        <p:spPr>
          <a:xfrm>
            <a:off x="3131840" y="5013409"/>
            <a:ext cx="247642" cy="863863"/>
          </a:xfrm>
          <a:prstGeom prst="rightBrac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4" name="Rectangle 103"/>
          <p:cNvSpPr/>
          <p:nvPr/>
        </p:nvSpPr>
        <p:spPr>
          <a:xfrm>
            <a:off x="3275856" y="5785519"/>
            <a:ext cx="851151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smtClean="0">
                <a:latin typeface="Chalkboard"/>
                <a:sym typeface="Symbol"/>
              </a:rPr>
              <a:t>Repeat</a:t>
            </a:r>
            <a:endParaRPr lang="en-US" sz="1400" baseline="-25000" dirty="0">
              <a:solidFill>
                <a:srgbClr val="0000FF"/>
              </a:solidFill>
              <a:latin typeface="Chalkboard"/>
            </a:endParaRPr>
          </a:p>
        </p:txBody>
      </p:sp>
      <p:cxnSp>
        <p:nvCxnSpPr>
          <p:cNvPr id="105" name="Straight Connector 104"/>
          <p:cNvCxnSpPr/>
          <p:nvPr/>
        </p:nvCxnSpPr>
        <p:spPr>
          <a:xfrm flipH="1">
            <a:off x="5148064" y="6453335"/>
            <a:ext cx="2088232" cy="0"/>
          </a:xfrm>
          <a:prstGeom prst="line">
            <a:avLst/>
          </a:prstGeom>
          <a:ln w="25400">
            <a:solidFill>
              <a:srgbClr val="FF0000"/>
            </a:solidFill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6" name="Text Box 7"/>
          <p:cNvSpPr txBox="1">
            <a:spLocks noChangeArrowheads="1"/>
          </p:cNvSpPr>
          <p:nvPr/>
        </p:nvSpPr>
        <p:spPr bwMode="auto">
          <a:xfrm>
            <a:off x="6084168" y="6093296"/>
            <a:ext cx="1244573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smtClean="0">
                <a:latin typeface="Chalkboard"/>
              </a:rPr>
              <a:t>b’ </a:t>
            </a:r>
            <a:r>
              <a:rPr lang="en-US" sz="1600" dirty="0" smtClean="0">
                <a:latin typeface="Chalkboard"/>
                <a:sym typeface="Symbol"/>
              </a:rPr>
              <a:t> {0, 1}</a:t>
            </a:r>
            <a:endParaRPr lang="en-US" sz="1600" dirty="0" smtClean="0">
              <a:solidFill>
                <a:srgbClr val="0000FF"/>
              </a:solidFill>
              <a:latin typeface="Chalkboard"/>
            </a:endParaRPr>
          </a:p>
        </p:txBody>
      </p:sp>
      <p:grpSp>
        <p:nvGrpSpPr>
          <p:cNvPr id="113" name="Group 112"/>
          <p:cNvGrpSpPr/>
          <p:nvPr/>
        </p:nvGrpSpPr>
        <p:grpSpPr>
          <a:xfrm>
            <a:off x="5444480" y="1412776"/>
            <a:ext cx="2143472" cy="792088"/>
            <a:chOff x="5364088" y="4107270"/>
            <a:chExt cx="2143472" cy="792088"/>
          </a:xfrm>
        </p:grpSpPr>
        <p:grpSp>
          <p:nvGrpSpPr>
            <p:cNvPr id="118" name="Group 81"/>
            <p:cNvGrpSpPr/>
            <p:nvPr/>
          </p:nvGrpSpPr>
          <p:grpSpPr>
            <a:xfrm>
              <a:off x="5364088" y="4107270"/>
              <a:ext cx="2143472" cy="792088"/>
              <a:chOff x="5588496" y="4869160"/>
              <a:chExt cx="2143472" cy="792088"/>
            </a:xfrm>
          </p:grpSpPr>
          <p:sp>
            <p:nvSpPr>
              <p:cNvPr id="120" name="Text Box 7"/>
              <p:cNvSpPr txBox="1">
                <a:spLocks noChangeArrowheads="1"/>
              </p:cNvSpPr>
              <p:nvPr/>
            </p:nvSpPr>
            <p:spPr bwMode="auto">
              <a:xfrm>
                <a:off x="5588496" y="5055567"/>
                <a:ext cx="567680" cy="33855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marL="457200" indent="-457200">
                  <a:spcBef>
                    <a:spcPct val="50000"/>
                  </a:spcBef>
                </a:pPr>
                <a:r>
                  <a:rPr lang="en-US" sz="1600" dirty="0" smtClean="0">
                    <a:latin typeface="Chalkboard"/>
                    <a:sym typeface="Symbol"/>
                  </a:rPr>
                  <a:t>Pr</a:t>
                </a:r>
                <a:endParaRPr lang="en-US" sz="1600" dirty="0" smtClean="0">
                  <a:solidFill>
                    <a:srgbClr val="0000FF"/>
                  </a:solidFill>
                  <a:latin typeface="Chalkboard"/>
                </a:endParaRPr>
              </a:p>
            </p:txBody>
          </p:sp>
          <p:grpSp>
            <p:nvGrpSpPr>
              <p:cNvPr id="121" name="Group 80"/>
              <p:cNvGrpSpPr/>
              <p:nvPr/>
            </p:nvGrpSpPr>
            <p:grpSpPr>
              <a:xfrm>
                <a:off x="5940152" y="4869160"/>
                <a:ext cx="1791816" cy="792088"/>
                <a:chOff x="5940152" y="4869160"/>
                <a:chExt cx="1791816" cy="792088"/>
              </a:xfrm>
            </p:grpSpPr>
            <p:grpSp>
              <p:nvGrpSpPr>
                <p:cNvPr id="122" name="Group 54"/>
                <p:cNvGrpSpPr/>
                <p:nvPr/>
              </p:nvGrpSpPr>
              <p:grpSpPr>
                <a:xfrm>
                  <a:off x="5948536" y="4869160"/>
                  <a:ext cx="1503784" cy="792088"/>
                  <a:chOff x="700336" y="5013176"/>
                  <a:chExt cx="1503784" cy="792088"/>
                </a:xfrm>
              </p:grpSpPr>
              <p:sp>
                <p:nvSpPr>
                  <p:cNvPr id="125" name="Text Box 7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700336" y="5229200"/>
                    <a:ext cx="1503784" cy="338554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square">
                    <a:spAutoFit/>
                  </a:bodyPr>
                  <a:lstStyle/>
                  <a:p>
                    <a:pPr marL="457200" indent="-457200">
                      <a:spcBef>
                        <a:spcPct val="50000"/>
                      </a:spcBef>
                    </a:pPr>
                    <a:r>
                      <a:rPr lang="en-US" sz="1600" dirty="0" err="1" smtClean="0">
                        <a:latin typeface="Chalkboard"/>
                      </a:rPr>
                      <a:t>PrivK</a:t>
                    </a:r>
                    <a:r>
                      <a:rPr lang="en-US" sz="1600" dirty="0" smtClean="0">
                        <a:latin typeface="Chalkboard"/>
                      </a:rPr>
                      <a:t>     (n)</a:t>
                    </a:r>
                    <a:endParaRPr lang="en-US" sz="1600" dirty="0" smtClean="0">
                      <a:solidFill>
                        <a:srgbClr val="0000FF"/>
                      </a:solidFill>
                      <a:latin typeface="Chalkboard"/>
                    </a:endParaRPr>
                  </a:p>
                </p:txBody>
              </p:sp>
              <p:sp>
                <p:nvSpPr>
                  <p:cNvPr id="126" name="Text Box 7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051992" y="5466710"/>
                    <a:ext cx="639688" cy="338554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square">
                    <a:spAutoFit/>
                  </a:bodyPr>
                  <a:lstStyle/>
                  <a:p>
                    <a:pPr marL="457200" indent="-457200">
                      <a:spcBef>
                        <a:spcPct val="50000"/>
                      </a:spcBef>
                    </a:pPr>
                    <a:r>
                      <a:rPr lang="en-US" sz="1600" dirty="0" smtClean="0">
                        <a:latin typeface="Chalkboard"/>
                      </a:rPr>
                      <a:t>A, </a:t>
                    </a:r>
                    <a:r>
                      <a:rPr lang="en-US" sz="1600" dirty="0" smtClean="0">
                        <a:latin typeface="Chalkboard"/>
                        <a:sym typeface="Symbol"/>
                      </a:rPr>
                      <a:t></a:t>
                    </a:r>
                    <a:endParaRPr lang="en-US" sz="1600" dirty="0" smtClean="0">
                      <a:solidFill>
                        <a:srgbClr val="0000FF"/>
                      </a:solidFill>
                      <a:latin typeface="Chalkboard"/>
                    </a:endParaRPr>
                  </a:p>
                </p:txBody>
              </p:sp>
              <p:sp>
                <p:nvSpPr>
                  <p:cNvPr id="127" name="Text Box 7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124000" y="5013176"/>
                    <a:ext cx="1008112" cy="338554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square">
                    <a:spAutoFit/>
                  </a:bodyPr>
                  <a:lstStyle/>
                  <a:p>
                    <a:pPr marL="457200" indent="-457200">
                      <a:spcBef>
                        <a:spcPct val="50000"/>
                      </a:spcBef>
                    </a:pPr>
                    <a:r>
                      <a:rPr lang="en-US" sz="1600" dirty="0" err="1" smtClean="0">
                        <a:latin typeface="Chalkboard"/>
                      </a:rPr>
                      <a:t>cpa</a:t>
                    </a:r>
                    <a:endParaRPr lang="en-US" sz="1600" dirty="0" smtClean="0">
                      <a:solidFill>
                        <a:srgbClr val="0000FF"/>
                      </a:solidFill>
                      <a:latin typeface="Chalkboard"/>
                    </a:endParaRPr>
                  </a:p>
                </p:txBody>
              </p:sp>
            </p:grpSp>
            <p:sp>
              <p:nvSpPr>
                <p:cNvPr id="123" name="Text Box 7"/>
                <p:cNvSpPr txBox="1">
                  <a:spLocks noChangeArrowheads="1"/>
                </p:cNvSpPr>
                <p:nvPr/>
              </p:nvSpPr>
              <p:spPr bwMode="auto">
                <a:xfrm>
                  <a:off x="7164288" y="5085184"/>
                  <a:ext cx="567680" cy="338554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square">
                  <a:spAutoFit/>
                </a:bodyPr>
                <a:lstStyle/>
                <a:p>
                  <a:pPr marL="457200" indent="-457200">
                    <a:spcBef>
                      <a:spcPct val="50000"/>
                    </a:spcBef>
                  </a:pPr>
                  <a:r>
                    <a:rPr lang="en-US" sz="1600" dirty="0" smtClean="0">
                      <a:latin typeface="Chalkboard"/>
                      <a:sym typeface="Symbol"/>
                    </a:rPr>
                    <a:t>= 1</a:t>
                  </a:r>
                  <a:endParaRPr lang="en-US" sz="1600" dirty="0" smtClean="0">
                    <a:solidFill>
                      <a:srgbClr val="0000FF"/>
                    </a:solidFill>
                    <a:latin typeface="Chalkboard"/>
                  </a:endParaRPr>
                </a:p>
              </p:txBody>
            </p:sp>
            <p:sp>
              <p:nvSpPr>
                <p:cNvPr id="124" name="Double Bracket 123"/>
                <p:cNvSpPr/>
                <p:nvPr/>
              </p:nvSpPr>
              <p:spPr>
                <a:xfrm>
                  <a:off x="5940152" y="4869160"/>
                  <a:ext cx="1728192" cy="792088"/>
                </a:xfrm>
                <a:prstGeom prst="bracketPair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IN">
                    <a:latin typeface="Chalkboard"/>
                  </a:endParaRPr>
                </a:p>
              </p:txBody>
            </p:sp>
          </p:grpSp>
        </p:grpSp>
        <p:cxnSp>
          <p:nvCxnSpPr>
            <p:cNvPr id="115" name="Straight Connector 114"/>
            <p:cNvCxnSpPr/>
            <p:nvPr/>
          </p:nvCxnSpPr>
          <p:spPr>
            <a:xfrm>
              <a:off x="6435824" y="4632232"/>
              <a:ext cx="144016" cy="0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cxnSp>
        <p:nvCxnSpPr>
          <p:cNvPr id="28" name="Straight Connector 27"/>
          <p:cNvCxnSpPr/>
          <p:nvPr/>
        </p:nvCxnSpPr>
        <p:spPr>
          <a:xfrm flipV="1">
            <a:off x="269632" y="3717030"/>
            <a:ext cx="1174094" cy="553998"/>
          </a:xfrm>
          <a:prstGeom prst="lin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sp>
        <p:nvSpPr>
          <p:cNvPr id="134" name="Text Box 7"/>
          <p:cNvSpPr txBox="1">
            <a:spLocks noChangeArrowheads="1"/>
          </p:cNvSpPr>
          <p:nvPr/>
        </p:nvSpPr>
        <p:spPr bwMode="auto">
          <a:xfrm>
            <a:off x="7668344" y="1621250"/>
            <a:ext cx="648072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2000" dirty="0" smtClean="0">
                <a:latin typeface="Chalkboard"/>
                <a:sym typeface="Symbol"/>
              </a:rPr>
              <a:t>=  ?</a:t>
            </a:r>
            <a:r>
              <a:rPr lang="en-US" sz="1600" dirty="0" smtClean="0">
                <a:latin typeface="Chalkboard"/>
                <a:sym typeface="Symbol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6515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9" grpId="0" animBg="1"/>
      <p:bldP spid="50" grpId="0"/>
      <p:bldP spid="53" grpId="0"/>
      <p:bldP spid="22" grpId="0"/>
      <p:bldP spid="3" grpId="0"/>
      <p:bldP spid="27" grpId="0"/>
      <p:bldP spid="5" grpId="0" animBg="1"/>
      <p:bldP spid="6" grpId="0" animBg="1"/>
      <p:bldP spid="43" grpId="0"/>
      <p:bldP spid="73" grpId="0" animBg="1"/>
      <p:bldP spid="75" grpId="0"/>
      <p:bldP spid="76" grpId="0"/>
      <p:bldP spid="77" grpId="0" animBg="1"/>
      <p:bldP spid="78" grpId="0" animBg="1"/>
      <p:bldP spid="79" grpId="0"/>
      <p:bldP spid="82" grpId="0"/>
      <p:bldP spid="84" grpId="0"/>
      <p:bldP spid="86" grpId="0"/>
      <p:bldP spid="88" grpId="0"/>
      <p:bldP spid="89" grpId="0"/>
      <p:bldP spid="92" grpId="0"/>
      <p:bldP spid="93" grpId="0"/>
      <p:bldP spid="95" grpId="0"/>
      <p:bldP spid="96" grpId="0" animBg="1"/>
      <p:bldP spid="97" grpId="0" animBg="1"/>
      <p:bldP spid="99" grpId="0"/>
      <p:bldP spid="100" grpId="0"/>
      <p:bldP spid="101" grpId="0" animBg="1"/>
      <p:bldP spid="102" grpId="0" animBg="1"/>
      <p:bldP spid="104" grpId="0"/>
      <p:bldP spid="106" grpId="0"/>
      <p:bldP spid="13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2"/>
          <p:cNvSpPr txBox="1">
            <a:spLocks noChangeArrowheads="1"/>
          </p:cNvSpPr>
          <p:nvPr/>
        </p:nvSpPr>
        <p:spPr>
          <a:xfrm>
            <a:off x="-108520" y="-27384"/>
            <a:ext cx="9433048" cy="648072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r>
              <a:rPr lang="en-US" sz="3200" kern="0" dirty="0" smtClean="0">
                <a:solidFill>
                  <a:srgbClr val="009900"/>
                </a:solidFill>
                <a:latin typeface="Chalkboard"/>
                <a:ea typeface="Chalkboard" charset="0"/>
                <a:cs typeface="Chalkboard" charset="0"/>
              </a:rPr>
              <a:t>Security Proof</a:t>
            </a:r>
            <a:endParaRPr lang="en-US" sz="3200" kern="0" dirty="0">
              <a:solidFill>
                <a:srgbClr val="009900"/>
              </a:solidFill>
              <a:latin typeface="Chalkboard"/>
              <a:ea typeface="Chalkboard" charset="0"/>
              <a:cs typeface="Chalkboard" charset="0"/>
            </a:endParaRPr>
          </a:p>
        </p:txBody>
      </p:sp>
      <p:sp>
        <p:nvSpPr>
          <p:cNvPr id="29698" name="AutoShape 2" descr="data:image/jpeg;base64,/9j/4AAQSkZJRgABAQAAAQABAAD/2wCEAAkGBxMSEhUUExIVFBUUFBUVFxYYFRIUFBYWFhcXFhQUFhcYHiggGBsmHhQUIjEiJSorLi4uGB8zODMsNygtLiwBCgoKDg0OGxAQGywkICYsLC0sLCwsLCwsLC4sLCwsLCwsLCwsLCwsLCwsLCwsNCwsLCwsLCwsLCwsLCwsLCwsLP/AABEIANsA5gMBEQACEQEDEQH/xAAcAAEAAgMBAQEAAAAAAAAAAAAAAwQCBQYHAQj/xABKEAABAwEEBwQGBgcGBQUAAAABAAIDEQQSITEFBkFRYXGBEyKRoQcyQlJywWKCkrGy0RQjM0SiwvBDc5PS4eIVY4Oj8Rc0NVNU/8QAGwEBAAIDAQEAAAAAAAAAAAAAAAMFAQIEBgf/xAA1EQACAQIEAwYGAgICAwEAAAAAAQIDEQQSITEFQVETYXGhsdEiMoGRwfAU4ULxFVIzYpIj/9oADAMBAAIRAxEAPwD3FAEAQBAEAQBAEAQBAEAQBAEAQBAEAQFHS+k2WeO+7EnBrRm524fM7FFWrQowc5klKnKpLLE4m2aRntBq95DdjGktYOBp63XyXmcVxOrN6PKui99y3p4WnTW133kUFha3EC6d7e6fEYqt/mVIu8ZNfVkrjF6NI3dg0xNFg79a3c40cN3fpiOdTx2GzwvHZQ0rLMuq39n5fU46uCjLWGhZj1ncD34Bd+g+84dHNAPiF2UuPUpO04tLrv7fkilgJW0ZvrHbGStvMdeGW4g7QQcQeBV3TqRqRUoO6ZxSi4uzJ1uahAEAQBAEAQBAEAQBAEAQBAEAQBAEAQBAEAQBAefabtZntDjXusJjYODTRx6uBx3Bu5eX4ric9Vx5R0+vP2+hc4Onkp35v9RlDEvP1Kh0NlpkS5szexi5kYlnLJGLkT41mMzJFBaHwP7SPPJzfZe33T8js5Eg3HD8fLDz6p7r95kdaiqsbPfkztrDa2zMbIw913iCMCDuIII6L2lOpGpFSi7plLKLi7MnW5qEAQBAEAQBACUBS/4mytO9zpgtsrNO0RPFaWuyP3j71ixspJkywZCAIAgCAIAgCAwmmaxpc9wa1oqXOIDQBmSTgAgONtGv/akt0bY57eRUdo2kNlqDQjt5MHHkCOKApS2/WN3eZY7BGPcfJI9/K81wbVAZQa8W6z//ACWi5YWY/r4CLTEPpPayrmN448kBT0c3AVzoK89q8FipuUm+rPRWskjaMoASTQAVJ2ADMqsleTsjVsu2FhcASKVxptA2V40zVhRoLkQSmW32fBdcsNoRKoUpmKpxFPK7nTB3KMzVimyRF3U+0lsz4tj29oBuc0hpPUOb9lev4LWbjKm/Ffkr8fBaT+h1yvSuCAIAgCAIAgPjhUU3oDWQaGaDVz3uGwE0HWmakdToiFUUnqynb9ZYoqsiZ2hGGBDYwdovY1PIHmqzE8So0Xlbu+78s76ODnNX2RrxrfKM4G04SOB/CuOPGU3rDz/o6Xw/pLyNxovWKGYhuMbzk11Be+FwwO3DPDJWOHxlKvpF69Hv++ByVcNUp6tadTcLqIAgCAIAgKukreyBl51TUhrWNF58jzkxjdpNDwABJIAJAGhOrjrY4SaQo5gNY7G01s7Nxm//AESc+4NgPrEDpo2BoAaAABQACgA3AIDJAYyNqCN4IQHmmiD3Gg5gBp3hzcHA8agrwWMp5JuPRs9DGWaKZeLw6Rse4do7iGkBo8TX6vFcFsqc/ovz5afU0ersbiN+G7ivUcFwXax7Wa+Hl3/16lZja+X4I7+hjHb+8GCrga48tuOzLxCteKU6UaGbRPS1jkwk5yqW1sY2hy8Pippl3BFCYqGkiZFrVKGtoe/YyO71e4EeTD4het4HTfxT+n5f4OHHy0jH6nYL0BWEUsROTi3kspmGjT2yV8Zo57hXI1NCpIq+xBKTi9WZ2K3uFauvjniFiUTMJ99zdKMnCAICG12pkTbz3Bo+87AAMSeAxWs5xhFyk7IzGLk7I57S+mu1ZciD2h3rOPdN33W41Fd+4HeqHH8Zp9lloS1fOzVl9Vud1DCSUr1FoadsA3Lyzqllc+iy3sAKrow1OriJ5KSu/wB3NKlWNNZpMq2uxUzC66tKthZqNVWe6fs/1ilXhWjeLuUtXdSrBPI9s4mdISXtJtNoAIJxaKOGIr4HgV6Th2M7eOWXzLzXUrcXh+zeaOz8jp49QYoqGzWu22YjK5aXyM6xzX2nwVkcZegGkIPXMduYNrQ2zWn7JPZSHrGEBs4NKROaXF1y76wkBjcz4g+hAwNDkcwSFhtJXZlJvRFSbWSAeqXSfC006OdRp6FcFXimFp7zv4a+hPHC1ZcjWO04TIZBBedS62/JS400qGhrTSpFSa40G4Lhnx+l/hBv7L3J1gXzZL/xm1HKNg+pI75hRf8AN1ntR9fYz/EpreXofRpS1+5H/hyD+dFxjE86XqP4tH/sZDTdoHrQtP8AiM+TlsuOTXz0n+/Qx/Dg9pksWso9uF4+EtePOh8lPT47hpaSvHxXsaSwU1s0znNKRx9q6SCTuyEudGWkPa8+u5rHUJBOJIvUJJyXHj6UMU+1w7Uuqvr42/G500JyprJU07+RWssl57eya6Sl4vp3nXSKucafC3wAAyCq48Or1YyWV38LLTl6/UnnOEFds2/6UA28T3QL1dlAK1XA8RXlLLJvol05WtyHZxWqR8szjQud67sT9EbGDgK9TU7VmpieUdv3UKAkkXOryd2b2MGRtfgHUduNMeW9eg4fgMNitIylGS5OzX0dkclevVo6tJr7e5uNDSMs8dwg1JLnOw7zjt4AAADgAvWYfCxoU1CP+yrq4ntJZpG8hlDhVpqFI1YwmnsZoZI7RA17S1wqD/XRZTad0YlFSVmVbDoqOIktqSdriDQbgtpVHIjhSjDYvLQlCAIDh9IW02iQv9gVEY2Xdr+bs+VBvXjuL411ajgn8MfN83+/kuMLR7OF3uzNkOFTtyVVVw84UlUnpm+Vc31fcvXw1JFVUpOMeW5M2FQRoSZlyIpxdI710k0G4ndzVvwnG/wJTcoZk0tt1b8anHjMO66VnZokkkDhR4od4VniOM4HGQdOopR6Oydn10bIKOEr0ZZotP8AJqJHmJ7ZG5xuDhTaBmOoJHVVuErOhWTvez3WzX+i0nHtabXX1O7tmlIomh73gBwq0YlztvdaMTmvY1a0KUc03ZFJCnKbtFHN2zWWWQ0iHZt3kB0h5D1W/wAXRUWJ4y9qK+r9iwp4FLWbKsWjnSOvyEl3vOJc/pXIcMFVT7eu71Jff2OjNCmrRRs4NHsGyvP8lJDC01vr4kMq0mXo4wMgByXVGKWyIHJvcmDVKkaXPtxbZTFzEtWrRlMhliBzAPNQThGW6JIya2KNo0ax2ynmPArknhYPVaE8a0luVmdvB+zeae6e+z7JyHwkKWnjcXhtnmXfr/YdOlV3VmZNtVmlDhPE2Jz2uBkFTFVwIvkZNO2pH1lZ4bHYPESzVIqM+rS9SCpQrQXwu6/eRRExyOBGBFa0O3HaNx2ihXlquFlRm6ct1+3+pYQkpLMivabQQO7QniaAcePJbU6OupvY22pFmJMz3VeCGsvHImri5rRsaKt8qkkL1fBqbjCUrWTtb6d/MrMe1dR+5Y0k10Dse8w+qT+E8V6GKU13lJUvTfcbXQeLC6hAccK+ZH9bFFU0dielqrmyWhKEAQFW025rMM3bh89y2UWzSU0iOySukJJwaNg37iUasItyINZ7Tcs76ZvpGNnrGjiOIbePRceNqulQlNb283ojpw8M9RI0NhslKV8NyreHcGUbVa6u+Uenj1fdyJMXjnJuFPbm/YsXrx4ZBVHGZ9pj5J/4pLyv+SfBK1BPqXoIarejQTRmc7EVrgFCCAQcCDiCoq9LLsbwlc0drf2OLjWOoFTUuYSaCp2tqRjmNtRiKrJnlaPzev8Afr479CdiG1UpWopStdlN6mo3vYlRr9Exvfg+pcA0VNa3KVYMcgMRTgVZV5Sqyve/9GkcsI6HS2OytblnvWIwUSCc3IvMClRCydgUiNGZyTNYKucGjKpIAruxUsdXZGjMW2yvqxyO+rdHi+gK640Kr/x+5C6kep9M8uyID4ngfhDlL/EqPmjXtYkT55R/Zs6SH5sCw8BUf+SMfyIrkRm2ketG8cQGvHg0k+S558PxC2s/B+9jeOJpvuPsc7X1uuBpmNo4EZg8Cq+opwdpK3idMWmro+PCjzEiKNqsoOIwKgqUlLVbk0JtGhtViLXVaS07W+yRy2cwkK20Kqul914P8MmtzibjQur8c4vG0FwFLzAzs3g+643nUHLoVfYTh+HqLOpZl02+5xV8XVh8Nref2Oxs8DY2hjGhrWigAwAV0kkrIrm23dmbmg54rJg+oAgCAIDlbc8scWgEvJ3Z13b10QjdXOOcnF2W50Vgs/Zxtbtpid5OJUMnd3OqEcsbGo1yB7KN1MGztJ5XXtHm5o6qu4jpRzdHF+aOvCK88vVNeRrbTahdAaa1xr8laUatOpDtU1l6+/Qq60ZU32bWoszqAL5ticSqmLqVFs5O3hy8j0dGm4UoxfJIvC0lowbe3ioBpwrgTzIVhRxCtuRzgRG2NfWhyzBqCOYOIUWJq6am0Imu0i7uniWgcy4AeZCqoPNO/j6HRyJjo6z3a3BWtaYhpO8tyJ5hd/bQ7DfXz++5FaWfuILCKue7e66OTRQ/xF6mw940kn4/v0NpvU2camTIWTsW2ZI0ZGyZ0n7M0b/9mBr/AHYOB+I4bgdlrhcBKos9TRdOb9jjq4hRdo7l6yWJrTepV3vHvP5XjjThkrWMI01aCsc13LVlwBZNrAhZBDLGspmkolORqlTIJIrTQB2JwIycMHDkflkVipShUjlmroQnKDvFkAtl17Y5SA55IjdkJKCpaNzwATd2gVG0N8zjsBKg80dY+nj7lrh8Qqis9yZ4Vbc7EUrVFeHFaTVyWErGrjlfE8PYbr2+BG1rhtad3zUuFxM6E80fqupJUpxqRszt9DaVbaGVHdc3B7K1LTz2g7D8wQPX4fEQrwzR/wBFLWpSpSszYKciCAIAgCAIAgILdZWyxujdk4U4jcRxBoRxC1nBTi4y2ZtGTi00cJJA+F5jkGIyPsvHvN8qjYvFY/AyoTs1pyfX+y7pVo1Y3X2LMciqJwJCcSrVSkjWxXtgqLzcHtBunzune00xHXMBbwm27S25+/iYymkntsklx2FAb10baggGpzIrlht4KzpYanTuvM3UeZcinlfhS4NpJBd9UAkdT4FafxaSd9zD7ja2VgAAAoBgFLmIWXY0zEbI/wBqaf2YwP8AzDtHwfi5ete8NwF0q1ReC/PsVuKxP+EfqbOAK7kcUTzfXn0rGCQwWJrHuYaPmd3mXtrYwDjT3jhUZHNc8pWLbDYJzWaWiOAtHpH0o81NseODWxsA4d1oWudncsFRXIrN160kP32fq8n70zs2/h0f+vqXLJ6S9JxkH9KLwPZeyJwPM3b3mmdmksDRfI63RHpiBoLVZ6b3wmor/dvOH2uikjVXM4K3DJbwd/E7DRuulgn9S1Rgn2XnsneD6V6KdTi9mV1TDVYfNFmGuroH2Ge/IwXYzIx18VErBeiLCDW9eApTHFJpOLTMYfMqsbK+pzfo+157elntLv1uUchw7T6Lvp8dvPPyuNweT44bc10/o9FUpZNVsdvKqy5hGttjNq15k0GVbJbHwSCRmYwI2Obtafz2Fd2ExMqE8y25rqYrUVVjZnolitbZY2yMNWuFRv4g7iDUHkvXQmpxUo7MopRcXZk62NQgCAIAgCAICvbbHHK27I0OGe0EHe0jFp4haTpxqRyyV0bRk4u8WclrBot1maHxuvtLrpD+6W1BoS9oOFQBlmRivO8Q4TTpx7Sne3Nb29Cyw+KlUlllY1sNsJzaW9WkHlQ18QFQyoW2Z22Zja7bdaaZnBvFxy/rgVtTw93qGilCylBuAHguxvmbmxsyjkyNmzhUWYiZnJ3iIwaVFXEYEMyoDsLshycditOF4T+RUzS+WPm+S/fycOLrdnGy3ZeYAKACgGAAwAGwBetKU879Keu5habJZ30lcKSvBxjafYB2PIzOwcThBVnbRFpgMJ2jzy29TxpcxfBDIQBAEAQBDFi3Zj/W3mFpI230PadSdYza4bsh/XRABx99uTZOeFDx5hecxuH7GV47Py7jmlDI7G5tGS4kzMTVzBTwJUbrU/SPZymJx7svq7hIB/MB4gb1ecKxFn2T57FfjqN1nX1O3V6VYQBAEAQBAEAQGEsTXNLXAOaRQggEEHMEHNGrhOxwetWjY4HsbE5wLgXFpN9rWjAUr3qk1zJ9Urz/ABLD0KVsqs39i2wdWpUvmeiNIyPGpJcd5phyAy+9VbfJHdYmYtWZL9nUEmRs2MRUVyJk+jCHNL877nY/RaSxtOFG1+sV7bhlHssNFc3q/r/R57FzzVX3aHOekHXJthjuRkG0yDuDPswcO0d8htPAFdlSeVG+Dwjry/8AVb+x4PLIXEucS5ziSSSSSSakknMkrjbuemjFRVlsYrBsEAQBAEAQBAWrOtWbI6DQGknWaZkrfZNHD3mH12/McQFy4iiqsHB/rE45o2PYXSBzQ5pqHAEHYQRUFeXs07M50a+ZTwJEV6nMGhBBB3OBq09CAVNCTjJSXISSkrM9N0ZbBNEyQYXmgkbjk4dCCOi9jSqKpBTXM89ODhJxfItLc0CAIAgCAIAgCA871ktF+0yHY0iMcmjH+IvXmeJ1M1drpoXWChlpLvNaq86zJixIwXYCueRqzDT2k/0azSzbWMN34zgz+IhZw1LtasYdX5cyOSOB0R6TXWexMgbDemjaWNkc7uXam6S3MkAgUrs6L3KrWjaxXz4XmquV/h8zhLba3zSOkleXveauccyf62ZBQNtu7LWnTjTioxWhAsG4QBDBGZdy3ykDra6GTX1WrRJCdzJYJAgCAuWcLRmyNjHko2SI9J1Jt3aWUNJxicY/q+szwBp9Vee4hTyV79dfc55xtJm0mKigEQqQydfqLaaxyR+48OHBslcPtNeeq9FwqpmouPR+pUY+FqmbqdOrQ4QgCAIAgCAIAgPK5pLznu9573facXfNePxEs1WT736noaStCK7kYqEkMgtWYLET1FKJho5L0p2+7Zo4gcZZKni2MVPm5isOE0r1XPovX9Zrb4keXL0BKFlGrdlcjvFTqKKt16jd7i8VhwRtHEVFzPj3YLXJYkeIc1axGECJ4IHOyGG/YtJSS3OqlRnPWK+pK6EjctMyOp0ZowWSIyYMUMl+ztUbN0XmhRkiOs9H89JJWV9ZjXAfCSCf4wqzicLxjLvt9/8ARFWWqZ1spVfEjI1sZN/qTJS0Ob70RPVrm0/G5XHCJfHKPciv4gvhTO3V8VQQBAEAQBAEAQHk0WQrnQeK8ZU+d+LPRx+VGa0Nj7VYsDKMrEkYPN/Sba71payuEcQ+08lx8riueF08tJy6v0/WYjuzkFZG4WUayV00RBdFynSbdkWodHyO2Acz+SidaKLCnwvET1sl4v2uTnQcxyDTwBx8wte3gyf/AIbErVWf190ifRurshcTKwtaNmFXHpsWk6qS+E6MHw2Up/8A7KyXLr9uRtpLJ7LRjsaBU4bgMVzZrasuqsYUo62S+xXm0JaDiLNOf+hN/lWv8mit5x/+l7ldOvRe0jT22yvZ67HMP0mltfFdFOpGXyu/gclSUH8SaMIGrdmqNjAxRNm6LIWpIjeamPpah9KN7fwu/kXHjlej9V++ZpW2Xj+Gdy8qpRCfFkG51P8A/dD+6k+9itOE/wDmfh+UcOP/APGvE71eiKgIAgCAIAgCAIDy20x3ZHt92R7fBxAXkMTFxrST6s9BRd6cX3EagJQgAKA8i1tmv2yc/Tu/YAb/ACr0OEjloxXd6msTULoNwgLFiiFa71rOTehNhKEU89tX++ZvrHGoGXdKJ1OgrD2jrrW33ZnY1oORe72eWJOwFQV8TSw8c1R+C5vw/bHNjcZGk8i36e52Nm1fjH7Q3zuFWs8sT1PRefr8ZrT0gsq+7+/skU88TVlzt4Gzs1mjjFI2NZ8LQ2vOmarJ1p1HeTb8SB6u7JS5R7mSN5qKHEbti2irCxodLaq2SepdEGOPtx0Y6u80wd1BVjh8fiKW0rro9V++AWmxxOltTZ4KmP8AXM3tFJAOLNv1a8grzD8SpVdJfC/L7+5NGp1Of+WB4cCrA6Y6q6N3qbAXWi+B3Y2uqdl5wuhvOhJ6LkxskqeXmyOs1ojuCqkhPkb6gHeAfFZas7GEdBqVHW0OPuxO8XObT8JVtwiPxyfccHEH8CXedwr8qggCAIAgCAIAgPPtaLPctL9zw2QdRdPmwnqvN8Up5a+bqv6LnBTzUrdDVKtOwIAEB43pRt6WR2+R58XEr0tPSKXcjMV8KKBCkB8KyYexes2ahZY0tNDp9XtGvtMgjYboABe+lbjd9NrjQgDmcguPFYiOHhmlvyXV+3UkxOL7GOWHzPy7/b+j1TR1ijgjEcbbrR1JJzc45ucdpK8lWqTrTc5u7/fIpe9m1stjc/gP62KWhgZ1n0IalaMCafR932j5Ketw5U+ZpDEOXIoStouBwsdCdyIuWVE2MC5SJAhe9SxiZNdbLLFIavjY873Ma4+YXXTlOHytr6mbIwa0AUaAAMgAAB0C31erMpWPkjw0VP8AW4DeVlK+gMYGkNAOdMeazJ3YWx2Ootn7ssnvOawcmCpPi8j6qv8AhNO1Jy6v0KrHzvNR6HUq1OAIAgCAIAgCAIDmtd7FejbKM4zR3wPoPJwb0qqzilHPSzrePpzO3A1Ms8r5nHLzhcBAAgPJbXF3nfE77yvRReiN4r4V4FGSFSJhoryRLdM0ktC3ZGFz2taKucQ0DeSaAKGTUVdndnUPiZ7Tq7optlhEYxce893vPOZ5DADgAvJ4utKvUcntyXRFfKTlJye7NxE4DErlS1NGTOtzthpyz8VL201pF2NOyjzIjaHe87xK0zTe7f3Nskehi6YnNatNmcqRG5y2UTJC+RSxgZK8kimjE2KspJyNOlfmpopLcEdx21/g0D76ra66DU+thANcSd5NfDYOiOT2FjMnrw2ncAsJNuyDdldnpWhrF2MLI9oHe4uOLz4kr2FGkqVNQXI8/Vnnm5F1SkYQBAEAQBAEAQGE8TXtLXCrXAtI3g4ELDSaszKdndHmdvsboZHRuzacD7zT6ruoz4gryeKoOjUceXLwL6hVVSCkQLmJggPM9JxXZpRukf8AiJH3q+pO8IvuRLD5UUnxqS5mxC+BbJmGjp/R3omrjaHjBlWx8XZOd0GHMncq7iNXTs1z3NJzzJL9ueiNlVI4EdiQTLTszFj72q1yCw7VZyCxiZVlQM2I3SqRQFiF0ikUTJGSt7GT4gCAIDdap6O7Wa+R3IiDwMmbB09b7KtuF4fNPtHstvH+jgx1bLHIt36HeL0BUhAEAQBAEAQBAEAQGl1n0P27A5g/WsqW7Lw2sJ47OIGyq48bhe3hZbrb2OnDV+ylrtzOC8thBwIIwII2FeXlFxdnuXaaauj6tTJwut1muWgu2SNDhzADXDyafrK3wc81O3QlpPdGlouolsWtG6PfO8MZzc7Y0bz8htUdWrGnHMyObynoljszYmNjYKNYAB+Z4nPqqWc3OTk+ZAlYnDlpYyfQ9YymDLtFjKD52iZQfC9ZymTElZsAgCAIAgJbJZnyvbGwVc7wA2uduA/IZkKehQlWmoR/0R1aqpxzM9H0bYWwRtjbk0Yna4nFzjxJXq6VONOChHZFDObnJyZaUhoEAQBAEAQBAEAQBAEBzOs2r9+s0I7/ALbPfptH06eKrMdgVV+OHzev9nbhcV2fwy29DjJKlpu4GhA2UO47sV561pWkW97rQpaT0ey0xgEkbWu2tOWI8iFJSqyoyujKfNGgh1QfXvytu/RBLj44DzXa8dG2iJHVfQ6HR9njibchbhXvOrmdpLvaPAZcFxVJSm802RXuXlCZCAIAgCAIAgCAIAgM4IXPcGMbec7IDzJ3AbSpaVKVWShBamlSpGEc0jvtA6GbZmZ3pHUvu+5rdzR/qvUYXCxoQst+bKSvXdWV3sbVdJAEAQBAEAQBAEAQBAEAQBAaPT2rrZ6vZRku/wBl/B4G36Qx55LixeBhXV9pdfc6aGJlS03RwtssD4nlrw6N+eyjvpNqC13MY7156tRqUXlqL98S3p1IVFeLIuwB9Yl3M4eAoD4KHN00JLE7WblgAsO5LC5isGQgCAks8BeaDqdgW0YtmspKJdkhDRQf+VJKKREpNu5QkbQqImRisGQgLejNGS2g0jGANC8+o3hX2jwHWi7MNgqld6aLqc9bEQpb79Du9D6Ijs7aNxcfWefWd+Q4D/VejoYeFCOWP+ynq1pVXeRsFORBAEAQBAEAQBAEAQBAEAQBAEBBbLHHK27IwObuOw7wcweIWs4RmrSV0bRk4u6Zy2kdUXDGB14e480cPhft5HxVPX4SnrSf0fuWFLH8pr6nO2qB8RpI10Z2XhQH4Tk7oSqmrh6lJ/Greh3wqwn8rPjZCFFc3aJBKDmAVnN1NcvQyDWHYR1WfhHxGbY49xPVZWU1bkT/AKQAKDALbP0Ncje5XlnqtHI3USrI5aG6J7DYJZv2UZcPeyZ9o4HpUrqo4OtV+VadXoiGpiKdPdnTaM1RaMZ3Xz7jahnU5u8hwKuMPwunDWp8T8ivq46UtIaep00UYaA1oDQBQAAAAbgBkrNK2iOFu5ksgIAgCAIAgCAIAgCAIAgCAIAgCAIAgMXsBFCAQcwRUHogNTadWLM/KO4foEsH2R3fJclTA0Kmrj9tPQ6IYqrHZmsm1MHsTkfGxr/wlq5J8Ipv5ZNeZ0R4hPmkVX6oTDKSM8w9v5qB8Hlyn5f2SLiC5xMBqnafei+3J/kWP+Hn/wBkZ/5CHRkrNT5jnMxvJrn/ADatlwd85+X9mr4guUfMuQams9uZ7uDQ1g86nzXRDhNFfM2yKWPqPZJG0smr9mjxEQJG19XkcRerTouynhaNP5Yo5516k92bNdBCEAQBAEAQBAEAQBAEAQBAEAQBAEAQBAEAQBAEAQBAEAQBAEAQBAEAQBAEAQBAEAQBAEAQBAEAQBAEAQBAEAQBAEAQBAEAQBAEAQBAEAQBAEAQBAEAQBAEAQBAEAQBAYueBmQEBE+1sGbh5n7kBC/SkY2k9CgK79PRjY/wH5oCvJrMwew/+H80BXk1uaP7J32ggK79dgP7A/bH+VAQP19A/dz/AIn+1AQu9IgH7t/3P9qAid6SwP3Y/wCKP8qAwPpRYM7M/pI0/JAfP/VeAZ2eboYz95CAzb6WrHtitA+rEf50BNH6V9HH1nSs5xOP4KoC3Z/Sbop+H6WG/HHPGPF7APNAbexa1WGbCK22Z53NmiLvCtUBt2uByxQH1AEAQBAEAQBAEAQBAEBFKCgKMwQFKVAU5UBTlQFKVAU5UBTlQFOVAUpUBTlQFKVAU5UBTlQFOVAUpigKogMhoxhkJyDWl58ACgOm1b1W03eBskNrgxzLn2Zm+tHlt4cgUB+itULPbI7KxtulZNaBW89goKeyDgA4jeAPmQN0gCAIAgCAIAgCAIAgCAIDB0TTm0HoEBE6xRnNg8KICCTRMJ9jzcPmgNZatFxDJn8TvzQGotdhjGTfN35oDTWiFu7zKA1loYEBRc1AYGBp2eZQFuyaLid6zK/WePuKA3Fm1VsjqVir/wBSUfc5AdDY/R7o4gE2ap4y2g+V9AXo9Q9Gj9ziPxAv/ESgL9m1asUfqWOzt5QxD5IDZxxhoo0ADgAEBkgCAIAgCA/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>
              <a:latin typeface="Chalkboard"/>
              <a:ea typeface="Chalkboard" charset="0"/>
              <a:cs typeface="Chalkboard" charset="0"/>
            </a:endParaRPr>
          </a:p>
        </p:txBody>
      </p:sp>
      <p:grpSp>
        <p:nvGrpSpPr>
          <p:cNvPr id="113" name="Group 112"/>
          <p:cNvGrpSpPr/>
          <p:nvPr/>
        </p:nvGrpSpPr>
        <p:grpSpPr>
          <a:xfrm>
            <a:off x="421258" y="534162"/>
            <a:ext cx="2143472" cy="792088"/>
            <a:chOff x="5364088" y="4107270"/>
            <a:chExt cx="2143472" cy="792088"/>
          </a:xfrm>
        </p:grpSpPr>
        <p:grpSp>
          <p:nvGrpSpPr>
            <p:cNvPr id="118" name="Group 81"/>
            <p:cNvGrpSpPr/>
            <p:nvPr/>
          </p:nvGrpSpPr>
          <p:grpSpPr>
            <a:xfrm>
              <a:off x="5364088" y="4107270"/>
              <a:ext cx="2143472" cy="792088"/>
              <a:chOff x="5588496" y="4869160"/>
              <a:chExt cx="2143472" cy="792088"/>
            </a:xfrm>
          </p:grpSpPr>
          <p:sp>
            <p:nvSpPr>
              <p:cNvPr id="120" name="Text Box 7"/>
              <p:cNvSpPr txBox="1">
                <a:spLocks noChangeArrowheads="1"/>
              </p:cNvSpPr>
              <p:nvPr/>
            </p:nvSpPr>
            <p:spPr bwMode="auto">
              <a:xfrm>
                <a:off x="5588496" y="5055567"/>
                <a:ext cx="567680" cy="33855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marL="457200" indent="-457200">
                  <a:spcBef>
                    <a:spcPct val="50000"/>
                  </a:spcBef>
                </a:pPr>
                <a:r>
                  <a:rPr lang="en-US" sz="1600" dirty="0" smtClean="0">
                    <a:latin typeface="Chalkboard"/>
                    <a:sym typeface="Symbol"/>
                  </a:rPr>
                  <a:t>Pr</a:t>
                </a:r>
                <a:endParaRPr lang="en-US" sz="1600" dirty="0" smtClean="0">
                  <a:solidFill>
                    <a:srgbClr val="0000FF"/>
                  </a:solidFill>
                  <a:latin typeface="Chalkboard"/>
                </a:endParaRPr>
              </a:p>
            </p:txBody>
          </p:sp>
          <p:grpSp>
            <p:nvGrpSpPr>
              <p:cNvPr id="121" name="Group 80"/>
              <p:cNvGrpSpPr/>
              <p:nvPr/>
            </p:nvGrpSpPr>
            <p:grpSpPr>
              <a:xfrm>
                <a:off x="5940152" y="4869160"/>
                <a:ext cx="1791816" cy="792088"/>
                <a:chOff x="5940152" y="4869160"/>
                <a:chExt cx="1791816" cy="792088"/>
              </a:xfrm>
            </p:grpSpPr>
            <p:grpSp>
              <p:nvGrpSpPr>
                <p:cNvPr id="122" name="Group 54"/>
                <p:cNvGrpSpPr/>
                <p:nvPr/>
              </p:nvGrpSpPr>
              <p:grpSpPr>
                <a:xfrm>
                  <a:off x="5948536" y="4869160"/>
                  <a:ext cx="1503784" cy="792088"/>
                  <a:chOff x="700336" y="5013176"/>
                  <a:chExt cx="1503784" cy="792088"/>
                </a:xfrm>
              </p:grpSpPr>
              <p:sp>
                <p:nvSpPr>
                  <p:cNvPr id="125" name="Text Box 7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700336" y="5229200"/>
                    <a:ext cx="1503784" cy="338554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square">
                    <a:spAutoFit/>
                  </a:bodyPr>
                  <a:lstStyle/>
                  <a:p>
                    <a:pPr marL="457200" indent="-457200">
                      <a:spcBef>
                        <a:spcPct val="50000"/>
                      </a:spcBef>
                    </a:pPr>
                    <a:r>
                      <a:rPr lang="en-US" sz="1600" dirty="0" err="1" smtClean="0">
                        <a:latin typeface="Chalkboard"/>
                      </a:rPr>
                      <a:t>PrivK</a:t>
                    </a:r>
                    <a:r>
                      <a:rPr lang="en-US" sz="1600" dirty="0" smtClean="0">
                        <a:latin typeface="Chalkboard"/>
                      </a:rPr>
                      <a:t>     (n)</a:t>
                    </a:r>
                    <a:endParaRPr lang="en-US" sz="1600" dirty="0" smtClean="0">
                      <a:solidFill>
                        <a:srgbClr val="0000FF"/>
                      </a:solidFill>
                      <a:latin typeface="Chalkboard"/>
                    </a:endParaRPr>
                  </a:p>
                </p:txBody>
              </p:sp>
              <p:sp>
                <p:nvSpPr>
                  <p:cNvPr id="126" name="Text Box 7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051992" y="5466710"/>
                    <a:ext cx="639688" cy="338554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square">
                    <a:spAutoFit/>
                  </a:bodyPr>
                  <a:lstStyle/>
                  <a:p>
                    <a:pPr marL="457200" indent="-457200">
                      <a:spcBef>
                        <a:spcPct val="50000"/>
                      </a:spcBef>
                    </a:pPr>
                    <a:r>
                      <a:rPr lang="en-US" sz="1600" dirty="0" smtClean="0">
                        <a:latin typeface="Chalkboard"/>
                      </a:rPr>
                      <a:t>A, </a:t>
                    </a:r>
                    <a:r>
                      <a:rPr lang="en-US" sz="1600" dirty="0" smtClean="0">
                        <a:latin typeface="Chalkboard"/>
                        <a:sym typeface="Symbol"/>
                      </a:rPr>
                      <a:t></a:t>
                    </a:r>
                    <a:endParaRPr lang="en-US" sz="1600" dirty="0" smtClean="0">
                      <a:solidFill>
                        <a:srgbClr val="0000FF"/>
                      </a:solidFill>
                      <a:latin typeface="Chalkboard"/>
                    </a:endParaRPr>
                  </a:p>
                </p:txBody>
              </p:sp>
              <p:sp>
                <p:nvSpPr>
                  <p:cNvPr id="127" name="Text Box 7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124000" y="5013176"/>
                    <a:ext cx="1008112" cy="338554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square">
                    <a:spAutoFit/>
                  </a:bodyPr>
                  <a:lstStyle/>
                  <a:p>
                    <a:pPr marL="457200" indent="-457200">
                      <a:spcBef>
                        <a:spcPct val="50000"/>
                      </a:spcBef>
                    </a:pPr>
                    <a:r>
                      <a:rPr lang="en-US" sz="1600" dirty="0" err="1" smtClean="0">
                        <a:latin typeface="Chalkboard"/>
                      </a:rPr>
                      <a:t>cpa</a:t>
                    </a:r>
                    <a:endParaRPr lang="en-US" sz="1600" dirty="0" smtClean="0">
                      <a:solidFill>
                        <a:srgbClr val="0000FF"/>
                      </a:solidFill>
                      <a:latin typeface="Chalkboard"/>
                    </a:endParaRPr>
                  </a:p>
                </p:txBody>
              </p:sp>
            </p:grpSp>
            <p:sp>
              <p:nvSpPr>
                <p:cNvPr id="123" name="Text Box 7"/>
                <p:cNvSpPr txBox="1">
                  <a:spLocks noChangeArrowheads="1"/>
                </p:cNvSpPr>
                <p:nvPr/>
              </p:nvSpPr>
              <p:spPr bwMode="auto">
                <a:xfrm>
                  <a:off x="7164288" y="5085184"/>
                  <a:ext cx="567680" cy="338554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square">
                  <a:spAutoFit/>
                </a:bodyPr>
                <a:lstStyle/>
                <a:p>
                  <a:pPr marL="457200" indent="-457200">
                    <a:spcBef>
                      <a:spcPct val="50000"/>
                    </a:spcBef>
                  </a:pPr>
                  <a:r>
                    <a:rPr lang="en-US" sz="1600" dirty="0" smtClean="0">
                      <a:latin typeface="Chalkboard"/>
                      <a:sym typeface="Symbol"/>
                    </a:rPr>
                    <a:t>= 1</a:t>
                  </a:r>
                  <a:endParaRPr lang="en-US" sz="1600" dirty="0" smtClean="0">
                    <a:solidFill>
                      <a:srgbClr val="0000FF"/>
                    </a:solidFill>
                    <a:latin typeface="Chalkboard"/>
                  </a:endParaRPr>
                </a:p>
              </p:txBody>
            </p:sp>
            <p:sp>
              <p:nvSpPr>
                <p:cNvPr id="124" name="Double Bracket 123"/>
                <p:cNvSpPr/>
                <p:nvPr/>
              </p:nvSpPr>
              <p:spPr>
                <a:xfrm>
                  <a:off x="5940152" y="4869160"/>
                  <a:ext cx="1728192" cy="792088"/>
                </a:xfrm>
                <a:prstGeom prst="bracketPair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IN">
                    <a:latin typeface="Chalkboard"/>
                  </a:endParaRPr>
                </a:p>
              </p:txBody>
            </p:sp>
          </p:grpSp>
        </p:grpSp>
        <p:cxnSp>
          <p:nvCxnSpPr>
            <p:cNvPr id="115" name="Straight Connector 114"/>
            <p:cNvCxnSpPr/>
            <p:nvPr/>
          </p:nvCxnSpPr>
          <p:spPr>
            <a:xfrm>
              <a:off x="6435824" y="4632232"/>
              <a:ext cx="144016" cy="0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03" name="Text Box 7"/>
              <p:cNvSpPr txBox="1">
                <a:spLocks noChangeArrowheads="1"/>
              </p:cNvSpPr>
              <p:nvPr/>
            </p:nvSpPr>
            <p:spPr bwMode="auto">
              <a:xfrm>
                <a:off x="5868144" y="548680"/>
                <a:ext cx="3275855" cy="33855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marL="457200" indent="-457200">
                  <a:spcBef>
                    <a:spcPct val="50000"/>
                  </a:spcBef>
                </a:pPr>
                <a:r>
                  <a:rPr lang="en-US" sz="1600" dirty="0" smtClean="0">
                    <a:latin typeface="Calibri" charset="0"/>
                    <a:ea typeface="Calibri" charset="0"/>
                    <a:cs typeface="Calibri" charset="0"/>
                    <a:sym typeface="Symbol"/>
                  </a:rPr>
                  <a:t>Repeat</a:t>
                </a:r>
                <a:r>
                  <a:rPr lang="en-US" sz="1600" dirty="0" smtClean="0">
                    <a:latin typeface="Chalkboard"/>
                    <a:sym typeface="Symbol"/>
                  </a:rPr>
                  <a:t>= Event that r </a:t>
                </a:r>
                <a14:m>
                  <m:oMath xmlns:m="http://schemas.openxmlformats.org/officeDocument/2006/math">
                    <m:r>
                      <a:rPr lang="en-US" sz="1600" i="1" smtClean="0">
                        <a:latin typeface="Cambria Math" charset="0"/>
                        <a:ea typeface="Cambria Math" charset="0"/>
                        <a:cs typeface="Cambria Math" charset="0"/>
                        <a:sym typeface="Symbol"/>
                      </a:rPr>
                      <m:t>∈</m:t>
                    </m:r>
                  </m:oMath>
                </a14:m>
                <a:r>
                  <a:rPr lang="en-US" sz="1600" dirty="0" smtClean="0">
                    <a:latin typeface="Chalkboard"/>
                    <a:sym typeface="Symbol"/>
                  </a:rPr>
                  <a:t> {r</a:t>
                </a:r>
                <a:r>
                  <a:rPr lang="en-US" sz="1600" baseline="-25000" dirty="0" smtClean="0">
                    <a:latin typeface="Chalkboard"/>
                    <a:sym typeface="Symbol"/>
                  </a:rPr>
                  <a:t>1</a:t>
                </a:r>
                <a:r>
                  <a:rPr lang="en-US" sz="1600" dirty="0" smtClean="0">
                    <a:latin typeface="Chalkboard"/>
                    <a:sym typeface="Symbol"/>
                  </a:rPr>
                  <a:t>,…..,</a:t>
                </a:r>
                <a:r>
                  <a:rPr lang="en-US" sz="1600" dirty="0" err="1" smtClean="0">
                    <a:latin typeface="Chalkboard"/>
                    <a:sym typeface="Symbol"/>
                  </a:rPr>
                  <a:t>r</a:t>
                </a:r>
                <a:r>
                  <a:rPr lang="en-US" sz="1600" baseline="-25000" dirty="0" err="1" smtClean="0">
                    <a:latin typeface="Chalkboard"/>
                    <a:sym typeface="Symbol"/>
                  </a:rPr>
                  <a:t>t</a:t>
                </a:r>
                <a:r>
                  <a:rPr lang="en-US" sz="1600" dirty="0" smtClean="0">
                    <a:latin typeface="Chalkboard"/>
                    <a:sym typeface="Symbol"/>
                  </a:rPr>
                  <a:t>} </a:t>
                </a:r>
              </a:p>
            </p:txBody>
          </p:sp>
        </mc:Choice>
        <mc:Fallback xmlns="">
          <p:sp>
            <p:nvSpPr>
              <p:cNvPr id="103" name="Text 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5868144" y="548680"/>
                <a:ext cx="3275855" cy="338554"/>
              </a:xfrm>
              <a:prstGeom prst="rect">
                <a:avLst/>
              </a:prstGeom>
              <a:blipFill rotWithShape="0">
                <a:blip r:embed="rId3"/>
                <a:stretch>
                  <a:fillRect l="-1117" t="-5357" b="-21429"/>
                </a:stretch>
              </a:blip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9" name="Text Box 7"/>
          <p:cNvSpPr txBox="1">
            <a:spLocks noChangeArrowheads="1"/>
          </p:cNvSpPr>
          <p:nvPr/>
        </p:nvSpPr>
        <p:spPr bwMode="auto">
          <a:xfrm>
            <a:off x="8480100" y="1268760"/>
            <a:ext cx="844427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2000" dirty="0" smtClean="0">
                <a:latin typeface="Chalkboard"/>
                <a:sym typeface="Symbol"/>
              </a:rPr>
              <a:t>= </a:t>
            </a:r>
            <a:r>
              <a:rPr lang="en-US" sz="1400" dirty="0" smtClean="0">
                <a:latin typeface="Chalkboard"/>
                <a:sym typeface="Symbol"/>
              </a:rPr>
              <a:t>1/2</a:t>
            </a:r>
            <a:r>
              <a:rPr lang="en-US" sz="1600" dirty="0" smtClean="0">
                <a:latin typeface="Chalkboard"/>
                <a:sym typeface="Symbol"/>
              </a:rPr>
              <a:t> </a:t>
            </a:r>
          </a:p>
        </p:txBody>
      </p:sp>
      <p:sp>
        <p:nvSpPr>
          <p:cNvPr id="131" name="Text Box 7"/>
          <p:cNvSpPr txBox="1">
            <a:spLocks noChangeArrowheads="1"/>
          </p:cNvSpPr>
          <p:nvPr/>
        </p:nvSpPr>
        <p:spPr bwMode="auto">
          <a:xfrm>
            <a:off x="5652120" y="1239143"/>
            <a:ext cx="56768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smtClean="0">
                <a:latin typeface="Chalkboard"/>
                <a:sym typeface="Symbol"/>
              </a:rPr>
              <a:t>Pr</a:t>
            </a:r>
            <a:endParaRPr lang="en-US" sz="1600" dirty="0" smtClean="0">
              <a:solidFill>
                <a:srgbClr val="0000FF"/>
              </a:solidFill>
              <a:latin typeface="Chalkboard"/>
            </a:endParaRPr>
          </a:p>
        </p:txBody>
      </p:sp>
      <p:grpSp>
        <p:nvGrpSpPr>
          <p:cNvPr id="133" name="Group 54"/>
          <p:cNvGrpSpPr/>
          <p:nvPr/>
        </p:nvGrpSpPr>
        <p:grpSpPr>
          <a:xfrm>
            <a:off x="6012160" y="1052736"/>
            <a:ext cx="1503784" cy="792088"/>
            <a:chOff x="700336" y="5013176"/>
            <a:chExt cx="1503784" cy="792088"/>
          </a:xfrm>
        </p:grpSpPr>
        <p:sp>
          <p:nvSpPr>
            <p:cNvPr id="136" name="Text Box 7"/>
            <p:cNvSpPr txBox="1">
              <a:spLocks noChangeArrowheads="1"/>
            </p:cNvSpPr>
            <p:nvPr/>
          </p:nvSpPr>
          <p:spPr bwMode="auto">
            <a:xfrm>
              <a:off x="700336" y="5229200"/>
              <a:ext cx="1503784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600" dirty="0" err="1" smtClean="0">
                  <a:latin typeface="Chalkboard"/>
                </a:rPr>
                <a:t>PrivK</a:t>
              </a:r>
              <a:r>
                <a:rPr lang="en-US" sz="1600" dirty="0" smtClean="0">
                  <a:latin typeface="Chalkboard"/>
                </a:rPr>
                <a:t>     (n)</a:t>
              </a:r>
              <a:endParaRPr lang="en-US" sz="1600" dirty="0" smtClean="0">
                <a:solidFill>
                  <a:srgbClr val="0000FF"/>
                </a:solidFill>
                <a:latin typeface="Chalkboard"/>
              </a:endParaRPr>
            </a:p>
          </p:txBody>
        </p:sp>
        <p:sp>
          <p:nvSpPr>
            <p:cNvPr id="137" name="Text Box 7"/>
            <p:cNvSpPr txBox="1">
              <a:spLocks noChangeArrowheads="1"/>
            </p:cNvSpPr>
            <p:nvPr/>
          </p:nvSpPr>
          <p:spPr bwMode="auto">
            <a:xfrm>
              <a:off x="1051992" y="5466710"/>
              <a:ext cx="639688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600" dirty="0" smtClean="0">
                  <a:latin typeface="Chalkboard"/>
                </a:rPr>
                <a:t>A, </a:t>
              </a:r>
              <a:r>
                <a:rPr lang="en-US" sz="1600" dirty="0" smtClean="0">
                  <a:latin typeface="Chalkboard"/>
                  <a:sym typeface="Symbol"/>
                </a:rPr>
                <a:t></a:t>
              </a:r>
              <a:endParaRPr lang="en-US" sz="1600" dirty="0" smtClean="0">
                <a:solidFill>
                  <a:srgbClr val="0000FF"/>
                </a:solidFill>
                <a:latin typeface="Chalkboard"/>
              </a:endParaRPr>
            </a:p>
          </p:txBody>
        </p:sp>
        <p:sp>
          <p:nvSpPr>
            <p:cNvPr id="138" name="Text Box 7"/>
            <p:cNvSpPr txBox="1">
              <a:spLocks noChangeArrowheads="1"/>
            </p:cNvSpPr>
            <p:nvPr/>
          </p:nvSpPr>
          <p:spPr bwMode="auto">
            <a:xfrm>
              <a:off x="1124000" y="5013176"/>
              <a:ext cx="1008112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600" dirty="0" err="1" smtClean="0">
                  <a:latin typeface="Chalkboard"/>
                </a:rPr>
                <a:t>cpa</a:t>
              </a:r>
              <a:endParaRPr lang="en-US" sz="1600" dirty="0" smtClean="0">
                <a:solidFill>
                  <a:srgbClr val="0000FF"/>
                </a:solidFill>
                <a:latin typeface="Chalkboard"/>
              </a:endParaRPr>
            </a:p>
          </p:txBody>
        </p:sp>
      </p:grpSp>
      <p:sp>
        <p:nvSpPr>
          <p:cNvPr id="134" name="Text Box 7"/>
          <p:cNvSpPr txBox="1">
            <a:spLocks noChangeArrowheads="1"/>
          </p:cNvSpPr>
          <p:nvPr/>
        </p:nvSpPr>
        <p:spPr bwMode="auto">
          <a:xfrm>
            <a:off x="7227912" y="1268760"/>
            <a:ext cx="56768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smtClean="0">
                <a:latin typeface="Chalkboard"/>
                <a:sym typeface="Symbol"/>
              </a:rPr>
              <a:t>= 1</a:t>
            </a:r>
            <a:endParaRPr lang="en-US" sz="1600" dirty="0" smtClean="0">
              <a:solidFill>
                <a:srgbClr val="0000FF"/>
              </a:solidFill>
              <a:latin typeface="Chalkboard"/>
            </a:endParaRPr>
          </a:p>
        </p:txBody>
      </p:sp>
      <p:sp>
        <p:nvSpPr>
          <p:cNvPr id="135" name="Double Bracket 134"/>
          <p:cNvSpPr/>
          <p:nvPr/>
        </p:nvSpPr>
        <p:spPr>
          <a:xfrm>
            <a:off x="6012159" y="1052736"/>
            <a:ext cx="2448273" cy="792088"/>
          </a:xfrm>
          <a:prstGeom prst="bracketPair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IN">
              <a:latin typeface="Chalkboard"/>
            </a:endParaRPr>
          </a:p>
        </p:txBody>
      </p:sp>
      <p:cxnSp>
        <p:nvCxnSpPr>
          <p:cNvPr id="128" name="Straight Connector 127"/>
          <p:cNvCxnSpPr/>
          <p:nvPr/>
        </p:nvCxnSpPr>
        <p:spPr>
          <a:xfrm>
            <a:off x="6723856" y="1577698"/>
            <a:ext cx="144016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7668344" y="1261210"/>
            <a:ext cx="0" cy="40011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/>
        </p:nvSpPr>
        <p:spPr>
          <a:xfrm>
            <a:off x="7709201" y="1321023"/>
            <a:ext cx="699359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dirty="0">
                <a:latin typeface="Calibri" charset="0"/>
                <a:ea typeface="Calibri" charset="0"/>
                <a:cs typeface="Calibri" charset="0"/>
                <a:sym typeface="Symbol"/>
              </a:rPr>
              <a:t>Repeat</a:t>
            </a:r>
            <a:endParaRPr lang="en-US" sz="1400" dirty="0">
              <a:latin typeface="Calibri" charset="0"/>
              <a:ea typeface="Calibri" charset="0"/>
              <a:cs typeface="Calibri" charset="0"/>
            </a:endParaRPr>
          </a:p>
        </p:txBody>
      </p:sp>
      <p:cxnSp>
        <p:nvCxnSpPr>
          <p:cNvPr id="139" name="Straight Connector 138"/>
          <p:cNvCxnSpPr/>
          <p:nvPr/>
        </p:nvCxnSpPr>
        <p:spPr>
          <a:xfrm flipV="1">
            <a:off x="7820744" y="1340768"/>
            <a:ext cx="495672" cy="0"/>
          </a:xfrm>
          <a:prstGeom prst="line">
            <a:avLst/>
          </a:prstGeom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140" name="Rounded Rectangle 139"/>
          <p:cNvSpPr/>
          <p:nvPr/>
        </p:nvSpPr>
        <p:spPr>
          <a:xfrm>
            <a:off x="155575" y="2524254"/>
            <a:ext cx="8858490" cy="4289121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Chalkboard"/>
              <a:ea typeface="Chalkboard" charset="0"/>
              <a:cs typeface="Chalkboard" charset="0"/>
            </a:endParaRPr>
          </a:p>
        </p:txBody>
      </p:sp>
      <p:cxnSp>
        <p:nvCxnSpPr>
          <p:cNvPr id="141" name="Straight Arrow Connector 140"/>
          <p:cNvCxnSpPr/>
          <p:nvPr/>
        </p:nvCxnSpPr>
        <p:spPr>
          <a:xfrm flipH="1" flipV="1">
            <a:off x="5349590" y="3263498"/>
            <a:ext cx="1728192" cy="0"/>
          </a:xfrm>
          <a:prstGeom prst="straightConnector1">
            <a:avLst/>
          </a:prstGeom>
          <a:ln w="190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2" name="Straight Arrow Connector 141"/>
          <p:cNvCxnSpPr/>
          <p:nvPr/>
        </p:nvCxnSpPr>
        <p:spPr>
          <a:xfrm flipH="1">
            <a:off x="5395708" y="3753812"/>
            <a:ext cx="1656182" cy="0"/>
          </a:xfrm>
          <a:prstGeom prst="straightConnector1">
            <a:avLst/>
          </a:prstGeom>
          <a:ln w="19050">
            <a:solidFill>
              <a:srgbClr val="0000FF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3" name="Text Box 7"/>
          <p:cNvSpPr txBox="1">
            <a:spLocks noChangeArrowheads="1"/>
          </p:cNvSpPr>
          <p:nvPr/>
        </p:nvSpPr>
        <p:spPr bwMode="auto">
          <a:xfrm>
            <a:off x="6607508" y="2946430"/>
            <a:ext cx="484772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>
                <a:solidFill>
                  <a:srgbClr val="FF0000"/>
                </a:solidFill>
                <a:latin typeface="Chalkboard"/>
                <a:ea typeface="Chalkboard" charset="0"/>
                <a:cs typeface="Chalkboard" charset="0"/>
                <a:sym typeface="Symbol"/>
              </a:rPr>
              <a:t>m</a:t>
            </a:r>
            <a:r>
              <a:rPr lang="en-US" sz="1600" baseline="-25000" dirty="0" smtClean="0">
                <a:solidFill>
                  <a:srgbClr val="FF0000"/>
                </a:solidFill>
                <a:latin typeface="Chalkboard"/>
                <a:ea typeface="Chalkboard" charset="0"/>
                <a:cs typeface="Chalkboard" charset="0"/>
                <a:sym typeface="Symbol"/>
              </a:rPr>
              <a:t>1</a:t>
            </a:r>
            <a:endParaRPr lang="en-US" sz="2200" baseline="-25000" dirty="0" smtClean="0">
              <a:solidFill>
                <a:srgbClr val="FF0000"/>
              </a:solidFill>
              <a:latin typeface="Chalkboard"/>
              <a:ea typeface="Chalkboard" charset="0"/>
              <a:cs typeface="Chalkboard" charset="0"/>
            </a:endParaRPr>
          </a:p>
        </p:txBody>
      </p:sp>
      <p:sp>
        <p:nvSpPr>
          <p:cNvPr id="144" name="Text Box 7"/>
          <p:cNvSpPr txBox="1">
            <a:spLocks noChangeArrowheads="1"/>
          </p:cNvSpPr>
          <p:nvPr/>
        </p:nvSpPr>
        <p:spPr bwMode="auto">
          <a:xfrm>
            <a:off x="5220071" y="3378478"/>
            <a:ext cx="1342261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>
                <a:solidFill>
                  <a:srgbClr val="0000FF"/>
                </a:solidFill>
                <a:latin typeface="Chalkboard"/>
                <a:ea typeface="Chalkboard" charset="0"/>
                <a:cs typeface="Chalkboard" charset="0"/>
                <a:sym typeface="Symbol"/>
              </a:rPr>
              <a:t>(r</a:t>
            </a:r>
            <a:r>
              <a:rPr lang="en-US" sz="1600" baseline="-25000" dirty="0" smtClean="0">
                <a:solidFill>
                  <a:srgbClr val="0000FF"/>
                </a:solidFill>
                <a:latin typeface="Chalkboard"/>
                <a:ea typeface="Chalkboard" charset="0"/>
                <a:cs typeface="Chalkboard" charset="0"/>
                <a:sym typeface="Symbol"/>
              </a:rPr>
              <a:t>1</a:t>
            </a:r>
            <a:r>
              <a:rPr lang="en-US" sz="1600" dirty="0">
                <a:solidFill>
                  <a:srgbClr val="0000FF"/>
                </a:solidFill>
                <a:latin typeface="Chalkboard"/>
                <a:ea typeface="Chalkboard" charset="0"/>
                <a:cs typeface="Chalkboard" charset="0"/>
                <a:sym typeface="Symbol"/>
              </a:rPr>
              <a:t>, y</a:t>
            </a:r>
            <a:r>
              <a:rPr lang="en-US" sz="1600" baseline="-25000" dirty="0">
                <a:solidFill>
                  <a:srgbClr val="0000FF"/>
                </a:solidFill>
                <a:latin typeface="Chalkboard"/>
                <a:ea typeface="Chalkboard" charset="0"/>
                <a:cs typeface="Chalkboard" charset="0"/>
                <a:sym typeface="Symbol"/>
              </a:rPr>
              <a:t>1 </a:t>
            </a:r>
            <a:r>
              <a:rPr lang="en-US" sz="1600" smtClean="0">
                <a:solidFill>
                  <a:srgbClr val="0000FF"/>
                </a:solidFill>
                <a:latin typeface="Chalkboard"/>
                <a:ea typeface="Chalkboard" charset="0"/>
                <a:cs typeface="Chalkboard" charset="0"/>
                <a:sym typeface="Symbol"/>
              </a:rPr>
              <a:t> m</a:t>
            </a:r>
            <a:r>
              <a:rPr lang="en-US" sz="1600" baseline="-25000" smtClean="0">
                <a:solidFill>
                  <a:srgbClr val="0000FF"/>
                </a:solidFill>
                <a:latin typeface="Chalkboard"/>
                <a:ea typeface="Chalkboard" charset="0"/>
                <a:cs typeface="Chalkboard" charset="0"/>
                <a:sym typeface="Symbol"/>
              </a:rPr>
              <a:t>1</a:t>
            </a:r>
            <a:r>
              <a:rPr lang="en-US" sz="1600" smtClean="0">
                <a:solidFill>
                  <a:srgbClr val="0000FF"/>
                </a:solidFill>
                <a:latin typeface="Chalkboard"/>
                <a:ea typeface="Chalkboard" charset="0"/>
                <a:cs typeface="Chalkboard" charset="0"/>
                <a:sym typeface="Symbol"/>
              </a:rPr>
              <a:t>) </a:t>
            </a:r>
            <a:endParaRPr lang="en-US" sz="2400" baseline="-25000" dirty="0" smtClean="0">
              <a:solidFill>
                <a:srgbClr val="0000FF"/>
              </a:solidFill>
              <a:latin typeface="Chalkboard"/>
              <a:ea typeface="Chalkboard" charset="0"/>
              <a:cs typeface="Chalkboard" charset="0"/>
            </a:endParaRPr>
          </a:p>
        </p:txBody>
      </p:sp>
      <p:cxnSp>
        <p:nvCxnSpPr>
          <p:cNvPr id="145" name="Straight Arrow Connector 144"/>
          <p:cNvCxnSpPr/>
          <p:nvPr/>
        </p:nvCxnSpPr>
        <p:spPr>
          <a:xfrm flipH="1" flipV="1">
            <a:off x="1914873" y="3263498"/>
            <a:ext cx="1144959" cy="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6" name="Text Box 7"/>
          <p:cNvSpPr txBox="1">
            <a:spLocks noChangeArrowheads="1"/>
          </p:cNvSpPr>
          <p:nvPr/>
        </p:nvSpPr>
        <p:spPr bwMode="auto">
          <a:xfrm>
            <a:off x="2738412" y="2924944"/>
            <a:ext cx="465436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>
                <a:latin typeface="Chalkboard"/>
                <a:ea typeface="Chalkboard" charset="0"/>
                <a:cs typeface="Chalkboard" charset="0"/>
                <a:sym typeface="Symbol"/>
              </a:rPr>
              <a:t>r</a:t>
            </a:r>
            <a:r>
              <a:rPr lang="en-US" sz="1600" baseline="-25000" dirty="0" smtClean="0">
                <a:latin typeface="Chalkboard"/>
                <a:ea typeface="Chalkboard" charset="0"/>
                <a:cs typeface="Chalkboard" charset="0"/>
                <a:sym typeface="Symbol"/>
              </a:rPr>
              <a:t>1</a:t>
            </a:r>
            <a:endParaRPr lang="en-US" sz="2200" baseline="-25000" dirty="0" smtClean="0">
              <a:solidFill>
                <a:srgbClr val="0000FF"/>
              </a:solidFill>
              <a:latin typeface="Chalkboard"/>
              <a:ea typeface="Chalkboard" charset="0"/>
              <a:cs typeface="Chalkboard" charset="0"/>
            </a:endParaRPr>
          </a:p>
        </p:txBody>
      </p:sp>
      <p:pic>
        <p:nvPicPr>
          <p:cNvPr id="147" name="Picture 2" descr="https://encrypted-tbn2.gstatic.com/images?q=tbn:ANd9GcTzn8pYNTIsYJz-1hUwTp5TSpxO5EgNfXDt7DtIKuSZFDDgZWG_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09865" y="3053581"/>
            <a:ext cx="682614" cy="6826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8" name="Picture 147" descr="http://www.mytinyphone.com/uploads/users/redding666/560334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46915" y="3016116"/>
            <a:ext cx="697093" cy="7200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9" name="Rectangle 148"/>
          <p:cNvSpPr/>
          <p:nvPr/>
        </p:nvSpPr>
        <p:spPr>
          <a:xfrm>
            <a:off x="4139952" y="2545159"/>
            <a:ext cx="432048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dirty="0">
                <a:latin typeface="Chalkboard"/>
                <a:sym typeface="Symbol"/>
              </a:rPr>
              <a:t>D</a:t>
            </a:r>
            <a:r>
              <a:rPr lang="en-US" sz="1400" dirty="0" smtClean="0">
                <a:latin typeface="Chalkboard"/>
                <a:sym typeface="Symbol"/>
              </a:rPr>
              <a:t> </a:t>
            </a:r>
            <a:endParaRPr lang="en-US" sz="1400" baseline="-25000" dirty="0">
              <a:latin typeface="Chalkboard"/>
            </a:endParaRPr>
          </a:p>
        </p:txBody>
      </p:sp>
      <p:sp>
        <p:nvSpPr>
          <p:cNvPr id="150" name="Rectangle 149"/>
          <p:cNvSpPr/>
          <p:nvPr/>
        </p:nvSpPr>
        <p:spPr>
          <a:xfrm>
            <a:off x="8357038" y="2617167"/>
            <a:ext cx="319418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smtClean="0">
                <a:solidFill>
                  <a:srgbClr val="FF0000"/>
                </a:solidFill>
                <a:latin typeface="Chalkboard"/>
                <a:sym typeface="Symbol"/>
              </a:rPr>
              <a:t>A</a:t>
            </a:r>
            <a:endParaRPr lang="en-US" sz="1400" baseline="-25000" dirty="0">
              <a:solidFill>
                <a:srgbClr val="FF0000"/>
              </a:solidFill>
              <a:latin typeface="Chalkboard"/>
            </a:endParaRPr>
          </a:p>
        </p:txBody>
      </p:sp>
      <p:sp>
        <p:nvSpPr>
          <p:cNvPr id="151" name="Left Brace 150"/>
          <p:cNvSpPr/>
          <p:nvPr/>
        </p:nvSpPr>
        <p:spPr>
          <a:xfrm>
            <a:off x="4991103" y="3032180"/>
            <a:ext cx="228969" cy="828868"/>
          </a:xfrm>
          <a:prstGeom prst="leftBrac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2" name="Right Brace 151"/>
          <p:cNvSpPr/>
          <p:nvPr/>
        </p:nvSpPr>
        <p:spPr>
          <a:xfrm>
            <a:off x="7369100" y="2997185"/>
            <a:ext cx="214291" cy="863863"/>
          </a:xfrm>
          <a:prstGeom prst="rightBrac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53" name="Picture 2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57459" y="2757648"/>
            <a:ext cx="892388" cy="835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4" name="Text Box 7"/>
          <p:cNvSpPr txBox="1">
            <a:spLocks noChangeArrowheads="1"/>
          </p:cNvSpPr>
          <p:nvPr/>
        </p:nvSpPr>
        <p:spPr bwMode="auto">
          <a:xfrm>
            <a:off x="251520" y="3717030"/>
            <a:ext cx="1210318" cy="553998"/>
          </a:xfrm>
          <a:prstGeom prst="rect">
            <a:avLst/>
          </a:prstGeom>
          <a:solidFill>
            <a:schemeClr val="tx1"/>
          </a:solidFill>
          <a:ln>
            <a:headEnd/>
            <a:tailEnd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200" dirty="0" err="1" smtClean="0">
                <a:solidFill>
                  <a:schemeClr val="bg1"/>
                </a:solidFill>
                <a:latin typeface="Chalkboard"/>
                <a:ea typeface="Chalkboard" charset="0"/>
                <a:cs typeface="Chalkboard" charset="0"/>
                <a:sym typeface="Symbol"/>
              </a:rPr>
              <a:t>F</a:t>
            </a:r>
            <a:r>
              <a:rPr lang="en-US" sz="1200" baseline="-25000" dirty="0" err="1" smtClean="0">
                <a:solidFill>
                  <a:schemeClr val="bg1"/>
                </a:solidFill>
                <a:latin typeface="Chalkboard"/>
                <a:ea typeface="Chalkboard" charset="0"/>
                <a:cs typeface="Chalkboard" charset="0"/>
                <a:sym typeface="Symbol"/>
              </a:rPr>
              <a:t>k</a:t>
            </a:r>
            <a:r>
              <a:rPr lang="en-US" sz="1200" dirty="0" smtClean="0">
                <a:solidFill>
                  <a:schemeClr val="bg1"/>
                </a:solidFill>
                <a:latin typeface="Chalkboard"/>
                <a:ea typeface="Chalkboard" charset="0"/>
                <a:cs typeface="Chalkboard" charset="0"/>
                <a:sym typeface="Symbol"/>
              </a:rPr>
              <a:t>(PRF)</a:t>
            </a:r>
          </a:p>
          <a:p>
            <a:pPr>
              <a:spcBef>
                <a:spcPct val="50000"/>
              </a:spcBef>
            </a:pPr>
            <a:r>
              <a:rPr lang="en-US" sz="1200" dirty="0">
                <a:solidFill>
                  <a:schemeClr val="bg1"/>
                </a:solidFill>
                <a:latin typeface="Chalkboard"/>
                <a:ea typeface="Chalkboard" charset="0"/>
                <a:cs typeface="Chalkboard" charset="0"/>
                <a:sym typeface="Symbol"/>
              </a:rPr>
              <a:t> </a:t>
            </a:r>
            <a:r>
              <a:rPr lang="en-US" sz="1200" dirty="0" smtClean="0">
                <a:solidFill>
                  <a:schemeClr val="bg1"/>
                </a:solidFill>
                <a:latin typeface="Chalkboard"/>
                <a:ea typeface="Chalkboard" charset="0"/>
                <a:cs typeface="Chalkboard" charset="0"/>
                <a:sym typeface="Symbol"/>
              </a:rPr>
              <a:t>        f (TRF)</a:t>
            </a:r>
            <a:endParaRPr lang="en-US" sz="1200" baseline="-25000" dirty="0" smtClean="0">
              <a:solidFill>
                <a:schemeClr val="bg1"/>
              </a:solidFill>
              <a:latin typeface="Chalkboard"/>
              <a:ea typeface="Chalkboard" charset="0"/>
              <a:cs typeface="Chalkboard" charset="0"/>
            </a:endParaRPr>
          </a:p>
        </p:txBody>
      </p:sp>
      <p:cxnSp>
        <p:nvCxnSpPr>
          <p:cNvPr id="155" name="Straight Arrow Connector 154"/>
          <p:cNvCxnSpPr/>
          <p:nvPr/>
        </p:nvCxnSpPr>
        <p:spPr>
          <a:xfrm>
            <a:off x="1907704" y="3703930"/>
            <a:ext cx="1152128" cy="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6" name="Text Box 7"/>
          <p:cNvSpPr txBox="1">
            <a:spLocks noChangeArrowheads="1"/>
          </p:cNvSpPr>
          <p:nvPr/>
        </p:nvSpPr>
        <p:spPr bwMode="auto">
          <a:xfrm>
            <a:off x="1907704" y="3378478"/>
            <a:ext cx="465436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>
                <a:latin typeface="Chalkboard"/>
                <a:ea typeface="Chalkboard" charset="0"/>
                <a:cs typeface="Chalkboard" charset="0"/>
                <a:sym typeface="Symbol"/>
              </a:rPr>
              <a:t>y</a:t>
            </a:r>
            <a:r>
              <a:rPr lang="en-US" sz="1600" baseline="-25000" dirty="0" smtClean="0">
                <a:latin typeface="Chalkboard"/>
                <a:ea typeface="Chalkboard" charset="0"/>
                <a:cs typeface="Chalkboard" charset="0"/>
                <a:sym typeface="Symbol"/>
              </a:rPr>
              <a:t>1</a:t>
            </a:r>
            <a:endParaRPr lang="en-US" sz="2200" baseline="-25000" dirty="0" smtClean="0">
              <a:solidFill>
                <a:srgbClr val="0000FF"/>
              </a:solidFill>
              <a:latin typeface="Chalkboard"/>
              <a:ea typeface="Chalkboard" charset="0"/>
              <a:cs typeface="Chalkboard" charset="0"/>
            </a:endParaRPr>
          </a:p>
        </p:txBody>
      </p:sp>
      <p:sp>
        <p:nvSpPr>
          <p:cNvPr id="157" name="Rectangle 156"/>
          <p:cNvSpPr/>
          <p:nvPr/>
        </p:nvSpPr>
        <p:spPr>
          <a:xfrm>
            <a:off x="7465265" y="3732863"/>
            <a:ext cx="851151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dirty="0" smtClean="0">
                <a:latin typeface="Chalkboard"/>
                <a:sym typeface="Symbol"/>
              </a:rPr>
              <a:t>Repeat</a:t>
            </a:r>
            <a:endParaRPr lang="en-US" sz="1400" baseline="-25000" dirty="0">
              <a:solidFill>
                <a:srgbClr val="0000FF"/>
              </a:solidFill>
              <a:latin typeface="Chalkboard"/>
            </a:endParaRPr>
          </a:p>
        </p:txBody>
      </p:sp>
      <p:sp>
        <p:nvSpPr>
          <p:cNvPr id="158" name="Left Brace 157"/>
          <p:cNvSpPr/>
          <p:nvPr/>
        </p:nvSpPr>
        <p:spPr>
          <a:xfrm>
            <a:off x="1657068" y="3031947"/>
            <a:ext cx="178628" cy="828868"/>
          </a:xfrm>
          <a:prstGeom prst="leftBrac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9" name="Right Brace 158"/>
          <p:cNvSpPr/>
          <p:nvPr/>
        </p:nvSpPr>
        <p:spPr>
          <a:xfrm>
            <a:off x="3203848" y="2996952"/>
            <a:ext cx="203079" cy="863863"/>
          </a:xfrm>
          <a:prstGeom prst="rightBrac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0" name="Text Box 7"/>
          <p:cNvSpPr txBox="1">
            <a:spLocks noChangeArrowheads="1"/>
          </p:cNvSpPr>
          <p:nvPr/>
        </p:nvSpPr>
        <p:spPr bwMode="auto">
          <a:xfrm>
            <a:off x="5220072" y="4077072"/>
            <a:ext cx="212609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smtClean="0">
                <a:latin typeface="Chalkboard"/>
              </a:rPr>
              <a:t>m</a:t>
            </a:r>
            <a:r>
              <a:rPr lang="en-US" sz="1600" baseline="-25000" dirty="0" smtClean="0">
                <a:latin typeface="Chalkboard"/>
              </a:rPr>
              <a:t>0</a:t>
            </a:r>
            <a:r>
              <a:rPr lang="en-US" sz="1600" dirty="0" smtClean="0">
                <a:latin typeface="Chalkboard"/>
              </a:rPr>
              <a:t>,m</a:t>
            </a:r>
            <a:r>
              <a:rPr lang="en-US" sz="1600" baseline="-25000" dirty="0" smtClean="0">
                <a:latin typeface="Chalkboard"/>
              </a:rPr>
              <a:t>1 </a:t>
            </a:r>
            <a:r>
              <a:rPr lang="en-US" sz="1600" dirty="0" smtClean="0">
                <a:latin typeface="Chalkboard"/>
                <a:sym typeface="Symbol"/>
              </a:rPr>
              <a:t> </a:t>
            </a:r>
            <a:r>
              <a:rPr lang="en-US" sz="1600" dirty="0" smtClean="0">
                <a:latin typeface="Brush Script MT" panose="03060802040406070304" pitchFamily="66" charset="0"/>
                <a:sym typeface="Symbol"/>
              </a:rPr>
              <a:t>M</a:t>
            </a:r>
            <a:r>
              <a:rPr lang="en-US" sz="1600" dirty="0" smtClean="0">
                <a:latin typeface="Chalkboard"/>
              </a:rPr>
              <a:t>, |m</a:t>
            </a:r>
            <a:r>
              <a:rPr lang="en-US" sz="1600" baseline="-25000" dirty="0" smtClean="0">
                <a:latin typeface="Chalkboard"/>
              </a:rPr>
              <a:t>0</a:t>
            </a:r>
            <a:r>
              <a:rPr lang="en-US" sz="1600" dirty="0" smtClean="0">
                <a:latin typeface="Chalkboard"/>
              </a:rPr>
              <a:t>| = |m</a:t>
            </a:r>
            <a:r>
              <a:rPr lang="en-US" sz="1600" baseline="-25000" dirty="0" smtClean="0">
                <a:latin typeface="Chalkboard"/>
              </a:rPr>
              <a:t>1</a:t>
            </a:r>
            <a:r>
              <a:rPr lang="en-US" sz="1600" dirty="0" smtClean="0">
                <a:latin typeface="Chalkboard"/>
              </a:rPr>
              <a:t>|</a:t>
            </a:r>
            <a:endParaRPr lang="en-US" sz="1600" dirty="0" smtClean="0">
              <a:solidFill>
                <a:srgbClr val="0000FF"/>
              </a:solidFill>
              <a:latin typeface="Chalkboard"/>
            </a:endParaRPr>
          </a:p>
        </p:txBody>
      </p:sp>
      <p:cxnSp>
        <p:nvCxnSpPr>
          <p:cNvPr id="161" name="Straight Arrow Connector 160"/>
          <p:cNvCxnSpPr/>
          <p:nvPr/>
        </p:nvCxnSpPr>
        <p:spPr>
          <a:xfrm flipH="1" flipV="1">
            <a:off x="5329938" y="4415626"/>
            <a:ext cx="1728192" cy="0"/>
          </a:xfrm>
          <a:prstGeom prst="straightConnector1">
            <a:avLst/>
          </a:prstGeom>
          <a:ln w="190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2" name="Straight Arrow Connector 161"/>
          <p:cNvCxnSpPr/>
          <p:nvPr/>
        </p:nvCxnSpPr>
        <p:spPr>
          <a:xfrm flipH="1" flipV="1">
            <a:off x="1914873" y="4271610"/>
            <a:ext cx="1144959" cy="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3" name="Text Box 7"/>
          <p:cNvSpPr txBox="1">
            <a:spLocks noChangeArrowheads="1"/>
          </p:cNvSpPr>
          <p:nvPr/>
        </p:nvSpPr>
        <p:spPr bwMode="auto">
          <a:xfrm>
            <a:off x="2738412" y="3933056"/>
            <a:ext cx="465436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>
                <a:latin typeface="Chalkboard"/>
                <a:ea typeface="Chalkboard" charset="0"/>
                <a:cs typeface="Chalkboard" charset="0"/>
                <a:sym typeface="Symbol"/>
              </a:rPr>
              <a:t>r</a:t>
            </a:r>
            <a:endParaRPr lang="en-US" sz="2200" baseline="-25000" dirty="0" smtClean="0">
              <a:solidFill>
                <a:srgbClr val="0000FF"/>
              </a:solidFill>
              <a:latin typeface="Chalkboard"/>
              <a:ea typeface="Chalkboard" charset="0"/>
              <a:cs typeface="Chalkboard" charset="0"/>
            </a:endParaRPr>
          </a:p>
        </p:txBody>
      </p:sp>
      <p:cxnSp>
        <p:nvCxnSpPr>
          <p:cNvPr id="164" name="Straight Arrow Connector 163"/>
          <p:cNvCxnSpPr/>
          <p:nvPr/>
        </p:nvCxnSpPr>
        <p:spPr>
          <a:xfrm>
            <a:off x="1907704" y="4712042"/>
            <a:ext cx="1152128" cy="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5" name="Text Box 7"/>
          <p:cNvSpPr txBox="1">
            <a:spLocks noChangeArrowheads="1"/>
          </p:cNvSpPr>
          <p:nvPr/>
        </p:nvSpPr>
        <p:spPr bwMode="auto">
          <a:xfrm>
            <a:off x="1907704" y="4386590"/>
            <a:ext cx="465436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>
                <a:latin typeface="Chalkboard"/>
                <a:ea typeface="Chalkboard" charset="0"/>
                <a:cs typeface="Chalkboard" charset="0"/>
                <a:sym typeface="Symbol"/>
              </a:rPr>
              <a:t>y</a:t>
            </a:r>
            <a:endParaRPr lang="en-US" sz="2200" baseline="-25000" dirty="0" smtClean="0">
              <a:solidFill>
                <a:srgbClr val="0000FF"/>
              </a:solidFill>
              <a:latin typeface="Chalkboard"/>
              <a:ea typeface="Chalkboard" charset="0"/>
              <a:cs typeface="Chalkboard" charset="0"/>
            </a:endParaRPr>
          </a:p>
        </p:txBody>
      </p:sp>
      <p:cxnSp>
        <p:nvCxnSpPr>
          <p:cNvPr id="166" name="Straight Arrow Connector 165"/>
          <p:cNvCxnSpPr/>
          <p:nvPr/>
        </p:nvCxnSpPr>
        <p:spPr>
          <a:xfrm flipH="1">
            <a:off x="5395708" y="4812446"/>
            <a:ext cx="1656182" cy="0"/>
          </a:xfrm>
          <a:prstGeom prst="straightConnector1">
            <a:avLst/>
          </a:prstGeom>
          <a:ln w="19050">
            <a:solidFill>
              <a:srgbClr val="0000FF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7" name="Text Box 7"/>
          <p:cNvSpPr txBox="1">
            <a:spLocks noChangeArrowheads="1"/>
          </p:cNvSpPr>
          <p:nvPr/>
        </p:nvSpPr>
        <p:spPr bwMode="auto">
          <a:xfrm>
            <a:off x="5220072" y="4458598"/>
            <a:ext cx="1209638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>
                <a:solidFill>
                  <a:srgbClr val="0000FF"/>
                </a:solidFill>
                <a:latin typeface="Chalkboard"/>
                <a:ea typeface="Chalkboard" charset="0"/>
                <a:cs typeface="Chalkboard" charset="0"/>
                <a:sym typeface="Symbol"/>
              </a:rPr>
              <a:t>(r, y</a:t>
            </a:r>
            <a:r>
              <a:rPr lang="en-US" sz="1600" baseline="-25000" dirty="0" smtClean="0">
                <a:solidFill>
                  <a:srgbClr val="0000FF"/>
                </a:solidFill>
                <a:latin typeface="Chalkboard"/>
                <a:ea typeface="Chalkboard" charset="0"/>
                <a:cs typeface="Chalkboard" charset="0"/>
                <a:sym typeface="Symbol"/>
              </a:rPr>
              <a:t> </a:t>
            </a:r>
            <a:r>
              <a:rPr lang="en-US" sz="1600" dirty="0" smtClean="0">
                <a:solidFill>
                  <a:srgbClr val="0000FF"/>
                </a:solidFill>
                <a:latin typeface="Chalkboard"/>
                <a:ea typeface="Chalkboard" charset="0"/>
                <a:cs typeface="Chalkboard" charset="0"/>
                <a:sym typeface="Symbol"/>
              </a:rPr>
              <a:t> </a:t>
            </a:r>
            <a:r>
              <a:rPr lang="en-US" sz="1600" dirty="0" err="1" smtClean="0">
                <a:solidFill>
                  <a:srgbClr val="0000FF"/>
                </a:solidFill>
                <a:latin typeface="Chalkboard"/>
                <a:ea typeface="Chalkboard" charset="0"/>
                <a:cs typeface="Chalkboard" charset="0"/>
                <a:sym typeface="Symbol"/>
              </a:rPr>
              <a:t>m</a:t>
            </a:r>
            <a:r>
              <a:rPr lang="en-US" sz="1600" baseline="-25000" dirty="0" err="1" smtClean="0">
                <a:solidFill>
                  <a:srgbClr val="0000FF"/>
                </a:solidFill>
                <a:latin typeface="Chalkboard"/>
                <a:ea typeface="Chalkboard" charset="0"/>
                <a:cs typeface="Chalkboard" charset="0"/>
                <a:sym typeface="Symbol"/>
              </a:rPr>
              <a:t>b</a:t>
            </a:r>
            <a:r>
              <a:rPr lang="en-US" sz="1600" dirty="0" smtClean="0">
                <a:solidFill>
                  <a:srgbClr val="0000FF"/>
                </a:solidFill>
                <a:latin typeface="Chalkboard"/>
                <a:ea typeface="Chalkboard" charset="0"/>
                <a:cs typeface="Chalkboard" charset="0"/>
                <a:sym typeface="Symbol"/>
              </a:rPr>
              <a:t>) </a:t>
            </a:r>
            <a:endParaRPr lang="en-US" sz="2400" baseline="-25000" dirty="0" smtClean="0">
              <a:solidFill>
                <a:srgbClr val="0000FF"/>
              </a:solidFill>
              <a:latin typeface="Chalkboard"/>
              <a:ea typeface="Chalkboard" charset="0"/>
              <a:cs typeface="Chalkboard" charset="0"/>
            </a:endParaRPr>
          </a:p>
        </p:txBody>
      </p:sp>
      <p:pic>
        <p:nvPicPr>
          <p:cNvPr id="168" name="Picture 4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4067944" y="4077072"/>
            <a:ext cx="420836" cy="4320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9" name="Text Box 7"/>
          <p:cNvSpPr txBox="1">
            <a:spLocks noChangeArrowheads="1"/>
          </p:cNvSpPr>
          <p:nvPr/>
        </p:nvSpPr>
        <p:spPr bwMode="auto">
          <a:xfrm>
            <a:off x="4160567" y="4530606"/>
            <a:ext cx="36004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smtClean="0">
                <a:solidFill>
                  <a:srgbClr val="FF0000"/>
                </a:solidFill>
                <a:latin typeface="Chalkboard"/>
              </a:rPr>
              <a:t>b</a:t>
            </a:r>
          </a:p>
        </p:txBody>
      </p:sp>
      <p:sp>
        <p:nvSpPr>
          <p:cNvPr id="170" name="Rectangle 169"/>
          <p:cNvSpPr/>
          <p:nvPr/>
        </p:nvSpPr>
        <p:spPr>
          <a:xfrm>
            <a:off x="3275856" y="3769295"/>
            <a:ext cx="851151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dirty="0" smtClean="0">
                <a:latin typeface="Chalkboard"/>
                <a:sym typeface="Symbol"/>
              </a:rPr>
              <a:t>Repeat</a:t>
            </a:r>
            <a:endParaRPr lang="en-US" sz="1400" baseline="-25000" dirty="0">
              <a:solidFill>
                <a:srgbClr val="0000FF"/>
              </a:solidFill>
              <a:latin typeface="Chalkboard"/>
            </a:endParaRPr>
          </a:p>
        </p:txBody>
      </p:sp>
      <p:cxnSp>
        <p:nvCxnSpPr>
          <p:cNvPr id="171" name="Straight Arrow Connector 170"/>
          <p:cNvCxnSpPr/>
          <p:nvPr/>
        </p:nvCxnSpPr>
        <p:spPr>
          <a:xfrm flipH="1" flipV="1">
            <a:off x="5349590" y="5229200"/>
            <a:ext cx="1728192" cy="0"/>
          </a:xfrm>
          <a:prstGeom prst="straightConnector1">
            <a:avLst/>
          </a:prstGeom>
          <a:ln w="190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2" name="Straight Arrow Connector 171"/>
          <p:cNvCxnSpPr/>
          <p:nvPr/>
        </p:nvCxnSpPr>
        <p:spPr>
          <a:xfrm flipH="1">
            <a:off x="5395708" y="5719514"/>
            <a:ext cx="1656182" cy="0"/>
          </a:xfrm>
          <a:prstGeom prst="straightConnector1">
            <a:avLst/>
          </a:prstGeom>
          <a:ln w="19050">
            <a:solidFill>
              <a:srgbClr val="0000FF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3" name="Text Box 7"/>
          <p:cNvSpPr txBox="1">
            <a:spLocks noChangeArrowheads="1"/>
          </p:cNvSpPr>
          <p:nvPr/>
        </p:nvSpPr>
        <p:spPr bwMode="auto">
          <a:xfrm>
            <a:off x="6607508" y="4890646"/>
            <a:ext cx="484772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>
                <a:solidFill>
                  <a:srgbClr val="FF0000"/>
                </a:solidFill>
                <a:latin typeface="Chalkboard"/>
                <a:ea typeface="Chalkboard" charset="0"/>
                <a:cs typeface="Chalkboard" charset="0"/>
                <a:sym typeface="Symbol"/>
              </a:rPr>
              <a:t>m</a:t>
            </a:r>
            <a:r>
              <a:rPr lang="en-US" sz="1600" baseline="-25000" dirty="0">
                <a:solidFill>
                  <a:srgbClr val="FF0000"/>
                </a:solidFill>
                <a:latin typeface="Chalkboard"/>
                <a:ea typeface="Chalkboard" charset="0"/>
                <a:cs typeface="Chalkboard" charset="0"/>
                <a:sym typeface="Symbol"/>
              </a:rPr>
              <a:t>i</a:t>
            </a:r>
            <a:endParaRPr lang="en-US" sz="2200" baseline="-25000" dirty="0" smtClean="0">
              <a:solidFill>
                <a:srgbClr val="FF0000"/>
              </a:solidFill>
              <a:latin typeface="Chalkboard"/>
              <a:ea typeface="Chalkboard" charset="0"/>
              <a:cs typeface="Chalkboard" charset="0"/>
            </a:endParaRPr>
          </a:p>
        </p:txBody>
      </p:sp>
      <p:sp>
        <p:nvSpPr>
          <p:cNvPr id="174" name="Text Box 7"/>
          <p:cNvSpPr txBox="1">
            <a:spLocks noChangeArrowheads="1"/>
          </p:cNvSpPr>
          <p:nvPr/>
        </p:nvSpPr>
        <p:spPr bwMode="auto">
          <a:xfrm>
            <a:off x="5220071" y="5344180"/>
            <a:ext cx="1342261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>
                <a:solidFill>
                  <a:srgbClr val="0000FF"/>
                </a:solidFill>
                <a:latin typeface="Chalkboard"/>
                <a:ea typeface="Chalkboard" charset="0"/>
                <a:cs typeface="Chalkboard" charset="0"/>
                <a:sym typeface="Symbol"/>
              </a:rPr>
              <a:t>(</a:t>
            </a:r>
            <a:r>
              <a:rPr lang="en-US" sz="1600" dirty="0" err="1" smtClean="0">
                <a:solidFill>
                  <a:srgbClr val="0000FF"/>
                </a:solidFill>
                <a:latin typeface="Chalkboard"/>
                <a:ea typeface="Chalkboard" charset="0"/>
                <a:cs typeface="Chalkboard" charset="0"/>
                <a:sym typeface="Symbol"/>
              </a:rPr>
              <a:t>r</a:t>
            </a:r>
            <a:r>
              <a:rPr lang="en-US" sz="1600" baseline="-25000" dirty="0" err="1">
                <a:solidFill>
                  <a:srgbClr val="0000FF"/>
                </a:solidFill>
                <a:latin typeface="Chalkboard"/>
                <a:ea typeface="Chalkboard" charset="0"/>
                <a:cs typeface="Chalkboard" charset="0"/>
                <a:sym typeface="Symbol"/>
              </a:rPr>
              <a:t>i</a:t>
            </a:r>
            <a:r>
              <a:rPr lang="en-US" sz="1600" dirty="0" smtClean="0">
                <a:solidFill>
                  <a:srgbClr val="0000FF"/>
                </a:solidFill>
                <a:latin typeface="Chalkboard"/>
                <a:ea typeface="Chalkboard" charset="0"/>
                <a:cs typeface="Chalkboard" charset="0"/>
                <a:sym typeface="Symbol"/>
              </a:rPr>
              <a:t>, </a:t>
            </a:r>
            <a:r>
              <a:rPr lang="en-US" sz="1600" dirty="0" err="1" smtClean="0">
                <a:solidFill>
                  <a:srgbClr val="0000FF"/>
                </a:solidFill>
                <a:latin typeface="Chalkboard"/>
                <a:ea typeface="Chalkboard" charset="0"/>
                <a:cs typeface="Chalkboard" charset="0"/>
                <a:sym typeface="Symbol"/>
              </a:rPr>
              <a:t>y</a:t>
            </a:r>
            <a:r>
              <a:rPr lang="en-US" sz="1600" baseline="-25000" dirty="0" err="1" smtClean="0">
                <a:solidFill>
                  <a:srgbClr val="0000FF"/>
                </a:solidFill>
                <a:latin typeface="Chalkboard"/>
                <a:ea typeface="Chalkboard" charset="0"/>
                <a:cs typeface="Chalkboard" charset="0"/>
                <a:sym typeface="Symbol"/>
              </a:rPr>
              <a:t>i</a:t>
            </a:r>
            <a:r>
              <a:rPr lang="en-US" sz="1600" baseline="-25000" dirty="0" smtClean="0">
                <a:solidFill>
                  <a:srgbClr val="0000FF"/>
                </a:solidFill>
                <a:latin typeface="Chalkboard"/>
                <a:ea typeface="Chalkboard" charset="0"/>
                <a:cs typeface="Chalkboard" charset="0"/>
                <a:sym typeface="Symbol"/>
              </a:rPr>
              <a:t> </a:t>
            </a:r>
            <a:r>
              <a:rPr lang="en-US" sz="1600" dirty="0" smtClean="0">
                <a:solidFill>
                  <a:srgbClr val="0000FF"/>
                </a:solidFill>
                <a:latin typeface="Chalkboard"/>
                <a:ea typeface="Chalkboard" charset="0"/>
                <a:cs typeface="Chalkboard" charset="0"/>
                <a:sym typeface="Symbol"/>
              </a:rPr>
              <a:t> m</a:t>
            </a:r>
            <a:r>
              <a:rPr lang="en-US" sz="1600" baseline="-25000" dirty="0">
                <a:solidFill>
                  <a:srgbClr val="0000FF"/>
                </a:solidFill>
                <a:latin typeface="Chalkboard"/>
                <a:ea typeface="Chalkboard" charset="0"/>
                <a:cs typeface="Chalkboard" charset="0"/>
                <a:sym typeface="Symbol"/>
              </a:rPr>
              <a:t>i</a:t>
            </a:r>
            <a:r>
              <a:rPr lang="en-US" sz="1600" dirty="0" smtClean="0">
                <a:solidFill>
                  <a:srgbClr val="0000FF"/>
                </a:solidFill>
                <a:latin typeface="Chalkboard"/>
                <a:ea typeface="Chalkboard" charset="0"/>
                <a:cs typeface="Chalkboard" charset="0"/>
                <a:sym typeface="Symbol"/>
              </a:rPr>
              <a:t>) </a:t>
            </a:r>
            <a:endParaRPr lang="en-US" sz="2400" baseline="-25000" dirty="0" smtClean="0">
              <a:solidFill>
                <a:srgbClr val="0000FF"/>
              </a:solidFill>
              <a:latin typeface="Chalkboard"/>
              <a:ea typeface="Chalkboard" charset="0"/>
              <a:cs typeface="Chalkboard" charset="0"/>
            </a:endParaRPr>
          </a:p>
        </p:txBody>
      </p:sp>
      <p:cxnSp>
        <p:nvCxnSpPr>
          <p:cNvPr id="175" name="Straight Arrow Connector 174"/>
          <p:cNvCxnSpPr/>
          <p:nvPr/>
        </p:nvCxnSpPr>
        <p:spPr>
          <a:xfrm flipH="1" flipV="1">
            <a:off x="1914873" y="5229200"/>
            <a:ext cx="1144959" cy="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6" name="Text Box 7"/>
          <p:cNvSpPr txBox="1">
            <a:spLocks noChangeArrowheads="1"/>
          </p:cNvSpPr>
          <p:nvPr/>
        </p:nvSpPr>
        <p:spPr bwMode="auto">
          <a:xfrm>
            <a:off x="2738412" y="4890646"/>
            <a:ext cx="465436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err="1" smtClean="0">
                <a:latin typeface="Chalkboard"/>
                <a:ea typeface="Chalkboard" charset="0"/>
                <a:cs typeface="Chalkboard" charset="0"/>
                <a:sym typeface="Symbol"/>
              </a:rPr>
              <a:t>r</a:t>
            </a:r>
            <a:r>
              <a:rPr lang="en-US" sz="1600" baseline="-25000" dirty="0" err="1">
                <a:latin typeface="Chalkboard"/>
                <a:ea typeface="Chalkboard" charset="0"/>
                <a:cs typeface="Chalkboard" charset="0"/>
                <a:sym typeface="Symbol"/>
              </a:rPr>
              <a:t>i</a:t>
            </a:r>
            <a:endParaRPr lang="en-US" sz="2200" baseline="-25000" dirty="0" smtClean="0">
              <a:solidFill>
                <a:srgbClr val="0000FF"/>
              </a:solidFill>
              <a:latin typeface="Chalkboard"/>
              <a:ea typeface="Chalkboard" charset="0"/>
              <a:cs typeface="Chalkboard" charset="0"/>
            </a:endParaRPr>
          </a:p>
        </p:txBody>
      </p:sp>
      <p:sp>
        <p:nvSpPr>
          <p:cNvPr id="177" name="Left Brace 176"/>
          <p:cNvSpPr/>
          <p:nvPr/>
        </p:nvSpPr>
        <p:spPr>
          <a:xfrm>
            <a:off x="5090555" y="5048404"/>
            <a:ext cx="201525" cy="828868"/>
          </a:xfrm>
          <a:prstGeom prst="leftBrac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8" name="Right Brace 177"/>
          <p:cNvSpPr/>
          <p:nvPr/>
        </p:nvSpPr>
        <p:spPr>
          <a:xfrm>
            <a:off x="7308304" y="5013409"/>
            <a:ext cx="234697" cy="863863"/>
          </a:xfrm>
          <a:prstGeom prst="rightBrac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79" name="Straight Arrow Connector 178"/>
          <p:cNvCxnSpPr/>
          <p:nvPr/>
        </p:nvCxnSpPr>
        <p:spPr>
          <a:xfrm>
            <a:off x="1907704" y="5669632"/>
            <a:ext cx="1152128" cy="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0" name="Text Box 7"/>
          <p:cNvSpPr txBox="1">
            <a:spLocks noChangeArrowheads="1"/>
          </p:cNvSpPr>
          <p:nvPr/>
        </p:nvSpPr>
        <p:spPr bwMode="auto">
          <a:xfrm>
            <a:off x="1907704" y="5344180"/>
            <a:ext cx="465436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err="1" smtClean="0">
                <a:latin typeface="Chalkboard"/>
                <a:ea typeface="Chalkboard" charset="0"/>
                <a:cs typeface="Chalkboard" charset="0"/>
                <a:sym typeface="Symbol"/>
              </a:rPr>
              <a:t>y</a:t>
            </a:r>
            <a:r>
              <a:rPr lang="en-US" sz="1600" baseline="-25000" dirty="0" err="1">
                <a:latin typeface="Chalkboard"/>
                <a:ea typeface="Chalkboard" charset="0"/>
                <a:cs typeface="Chalkboard" charset="0"/>
                <a:sym typeface="Symbol"/>
              </a:rPr>
              <a:t>i</a:t>
            </a:r>
            <a:endParaRPr lang="en-US" sz="2200" baseline="-25000" dirty="0" smtClean="0">
              <a:solidFill>
                <a:srgbClr val="0000FF"/>
              </a:solidFill>
              <a:latin typeface="Chalkboard"/>
              <a:ea typeface="Chalkboard" charset="0"/>
              <a:cs typeface="Chalkboard" charset="0"/>
            </a:endParaRPr>
          </a:p>
        </p:txBody>
      </p:sp>
      <p:sp>
        <p:nvSpPr>
          <p:cNvPr id="181" name="Rectangle 180"/>
          <p:cNvSpPr/>
          <p:nvPr/>
        </p:nvSpPr>
        <p:spPr>
          <a:xfrm>
            <a:off x="7465265" y="5698565"/>
            <a:ext cx="851151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dirty="0" smtClean="0">
                <a:latin typeface="Chalkboard"/>
                <a:sym typeface="Symbol"/>
              </a:rPr>
              <a:t>Repeat</a:t>
            </a:r>
            <a:endParaRPr lang="en-US" sz="1400" baseline="-25000" dirty="0">
              <a:solidFill>
                <a:srgbClr val="0000FF"/>
              </a:solidFill>
              <a:latin typeface="Chalkboard"/>
            </a:endParaRPr>
          </a:p>
        </p:txBody>
      </p:sp>
      <p:sp>
        <p:nvSpPr>
          <p:cNvPr id="182" name="Left Brace 181"/>
          <p:cNvSpPr/>
          <p:nvPr/>
        </p:nvSpPr>
        <p:spPr>
          <a:xfrm>
            <a:off x="1588054" y="5048404"/>
            <a:ext cx="247642" cy="828868"/>
          </a:xfrm>
          <a:prstGeom prst="leftBrac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3" name="Right Brace 182"/>
          <p:cNvSpPr/>
          <p:nvPr/>
        </p:nvSpPr>
        <p:spPr>
          <a:xfrm>
            <a:off x="3131840" y="5013409"/>
            <a:ext cx="247642" cy="863863"/>
          </a:xfrm>
          <a:prstGeom prst="rightBrac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4" name="Rectangle 183"/>
          <p:cNvSpPr/>
          <p:nvPr/>
        </p:nvSpPr>
        <p:spPr>
          <a:xfrm>
            <a:off x="3275856" y="5785519"/>
            <a:ext cx="851151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smtClean="0">
                <a:latin typeface="Chalkboard"/>
                <a:sym typeface="Symbol"/>
              </a:rPr>
              <a:t>Repeat</a:t>
            </a:r>
            <a:endParaRPr lang="en-US" sz="1400" baseline="-25000" dirty="0">
              <a:solidFill>
                <a:srgbClr val="0000FF"/>
              </a:solidFill>
              <a:latin typeface="Chalkboard"/>
            </a:endParaRPr>
          </a:p>
        </p:txBody>
      </p:sp>
      <p:cxnSp>
        <p:nvCxnSpPr>
          <p:cNvPr id="185" name="Straight Connector 184"/>
          <p:cNvCxnSpPr/>
          <p:nvPr/>
        </p:nvCxnSpPr>
        <p:spPr>
          <a:xfrm flipH="1">
            <a:off x="5148064" y="6453335"/>
            <a:ext cx="2088232" cy="0"/>
          </a:xfrm>
          <a:prstGeom prst="line">
            <a:avLst/>
          </a:prstGeom>
          <a:ln w="25400">
            <a:solidFill>
              <a:srgbClr val="FF0000"/>
            </a:solidFill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6" name="Text Box 7"/>
          <p:cNvSpPr txBox="1">
            <a:spLocks noChangeArrowheads="1"/>
          </p:cNvSpPr>
          <p:nvPr/>
        </p:nvSpPr>
        <p:spPr bwMode="auto">
          <a:xfrm>
            <a:off x="6084168" y="6093296"/>
            <a:ext cx="1244573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smtClean="0">
                <a:latin typeface="Chalkboard"/>
              </a:rPr>
              <a:t>b’ </a:t>
            </a:r>
            <a:r>
              <a:rPr lang="en-US" sz="1600" dirty="0" smtClean="0">
                <a:latin typeface="Chalkboard"/>
                <a:sym typeface="Symbol"/>
              </a:rPr>
              <a:t> {0, 1}</a:t>
            </a:r>
            <a:endParaRPr lang="en-US" sz="1600" dirty="0" smtClean="0">
              <a:solidFill>
                <a:srgbClr val="0000FF"/>
              </a:solidFill>
              <a:latin typeface="Chalkboard"/>
            </a:endParaRPr>
          </a:p>
        </p:txBody>
      </p:sp>
      <p:cxnSp>
        <p:nvCxnSpPr>
          <p:cNvPr id="189" name="Straight Connector 188"/>
          <p:cNvCxnSpPr/>
          <p:nvPr/>
        </p:nvCxnSpPr>
        <p:spPr>
          <a:xfrm flipV="1">
            <a:off x="269632" y="3717030"/>
            <a:ext cx="1174094" cy="553998"/>
          </a:xfrm>
          <a:prstGeom prst="lin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037046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" grpId="0"/>
      <p:bldP spid="129" grpId="0"/>
      <p:bldP spid="131" grpId="0"/>
      <p:bldP spid="134" grpId="0"/>
      <p:bldP spid="135" grpId="0" animBg="1"/>
      <p:bldP spid="1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2"/>
          <p:cNvSpPr txBox="1">
            <a:spLocks noChangeArrowheads="1"/>
          </p:cNvSpPr>
          <p:nvPr/>
        </p:nvSpPr>
        <p:spPr>
          <a:xfrm>
            <a:off x="-108520" y="-27384"/>
            <a:ext cx="9433048" cy="648072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r>
              <a:rPr lang="en-US" sz="3200" kern="0" dirty="0" smtClean="0">
                <a:solidFill>
                  <a:srgbClr val="009900"/>
                </a:solidFill>
                <a:latin typeface="Chalkboard"/>
                <a:ea typeface="Chalkboard" charset="0"/>
                <a:cs typeface="Chalkboard" charset="0"/>
              </a:rPr>
              <a:t>Security Proof</a:t>
            </a:r>
            <a:endParaRPr lang="en-US" sz="3200" kern="0" dirty="0">
              <a:solidFill>
                <a:srgbClr val="009900"/>
              </a:solidFill>
              <a:latin typeface="Chalkboard"/>
              <a:ea typeface="Chalkboard" charset="0"/>
              <a:cs typeface="Chalkboard" charset="0"/>
            </a:endParaRPr>
          </a:p>
        </p:txBody>
      </p:sp>
      <p:sp>
        <p:nvSpPr>
          <p:cNvPr id="29698" name="AutoShape 2" descr="data:image/jpeg;base64,/9j/4AAQSkZJRgABAQAAAQABAAD/2wCEAAkGBxMSEhUUExIVFBUUFBUVFxYYFRIUFBYWFhcXFhQUFhcYHiggGBsmHhQUIjEiJSorLi4uGB8zODMsNygtLiwBCgoKDg0OGxAQGywkICYsLC0sLCwsLCwsLC4sLCwsLCwsLCwsLCwsLCwsLCwsNCwsLCwsLCwsLCwsLCwsLCwsLP/AABEIANsA5gMBEQACEQEDEQH/xAAcAAEAAgMBAQEAAAAAAAAAAAAAAwQCBQYHAQj/xABKEAABAwEEBwQGBgcGBQUAAAABAAIDEQQSITEFBkFRYXGBEyKRoQcyQlJywWKCkrGy0RQjM0SiwvBDc5PS4eIVY4Oj8Rc0NVNU/8QAGwEBAAIDAQEAAAAAAAAAAAAAAAMFAQIEBgf/xAA1EQACAQIEAwYGAgICAwEAAAAAAQIDEQQSITEFQVETYXGhsdEiMoGRwfAU4ULxFVIzYpIj/9oADAMBAAIRAxEAPwD3FAEAQBAEAQBAEAQBAEAQBAEAQBAEAQFHS+k2WeO+7EnBrRm524fM7FFWrQowc5klKnKpLLE4m2aRntBq95DdjGktYOBp63XyXmcVxOrN6PKui99y3p4WnTW133kUFha3EC6d7e6fEYqt/mVIu8ZNfVkrjF6NI3dg0xNFg79a3c40cN3fpiOdTx2GzwvHZQ0rLMuq39n5fU46uCjLWGhZj1ncD34Bd+g+84dHNAPiF2UuPUpO04tLrv7fkilgJW0ZvrHbGStvMdeGW4g7QQcQeBV3TqRqRUoO6ZxSi4uzJ1uahAEAQBAEAQBAEAQBAEAQBAEAQBAEAQBAEAQBAefabtZntDjXusJjYODTRx6uBx3Bu5eX4ric9Vx5R0+vP2+hc4Onkp35v9RlDEvP1Kh0NlpkS5szexi5kYlnLJGLkT41mMzJFBaHwP7SPPJzfZe33T8js5Eg3HD8fLDz6p7r95kdaiqsbPfkztrDa2zMbIw913iCMCDuIII6L2lOpGpFSi7plLKLi7MnW5qEAQBAEAQBACUBS/4mytO9zpgtsrNO0RPFaWuyP3j71ixspJkywZCAIAgCAIAgCAwmmaxpc9wa1oqXOIDQBmSTgAgONtGv/akt0bY57eRUdo2kNlqDQjt5MHHkCOKApS2/WN3eZY7BGPcfJI9/K81wbVAZQa8W6z//ACWi5YWY/r4CLTEPpPayrmN448kBT0c3AVzoK89q8FipuUm+rPRWskjaMoASTQAVJ2ADMqsleTsjVsu2FhcASKVxptA2V40zVhRoLkQSmW32fBdcsNoRKoUpmKpxFPK7nTB3KMzVimyRF3U+0lsz4tj29oBuc0hpPUOb9lev4LWbjKm/Ffkr8fBaT+h1yvSuCAIAgCAIAgPjhUU3oDWQaGaDVz3uGwE0HWmakdToiFUUnqynb9ZYoqsiZ2hGGBDYwdovY1PIHmqzE8So0Xlbu+78s76ODnNX2RrxrfKM4G04SOB/CuOPGU3rDz/o6Xw/pLyNxovWKGYhuMbzk11Be+FwwO3DPDJWOHxlKvpF69Hv++ByVcNUp6tadTcLqIAgCAIAgKukreyBl51TUhrWNF58jzkxjdpNDwABJIAJAGhOrjrY4SaQo5gNY7G01s7Nxm//AESc+4NgPrEDpo2BoAaAABQACgA3AIDJAYyNqCN4IQHmmiD3Gg5gBp3hzcHA8agrwWMp5JuPRs9DGWaKZeLw6Rse4do7iGkBo8TX6vFcFsqc/ovz5afU0ersbiN+G7ivUcFwXax7Wa+Hl3/16lZja+X4I7+hjHb+8GCrga48tuOzLxCteKU6UaGbRPS1jkwk5yqW1sY2hy8Pippl3BFCYqGkiZFrVKGtoe/YyO71e4EeTD4het4HTfxT+n5f4OHHy0jH6nYL0BWEUsROTi3kspmGjT2yV8Zo57hXI1NCpIq+xBKTi9WZ2K3uFauvjniFiUTMJ99zdKMnCAICG12pkTbz3Bo+87AAMSeAxWs5xhFyk7IzGLk7I57S+mu1ZciD2h3rOPdN33W41Fd+4HeqHH8Zp9lloS1fOzVl9Vud1DCSUr1FoadsA3Lyzqllc+iy3sAKrow1OriJ5KSu/wB3NKlWNNZpMq2uxUzC66tKthZqNVWe6fs/1ilXhWjeLuUtXdSrBPI9s4mdISXtJtNoAIJxaKOGIr4HgV6Th2M7eOWXzLzXUrcXh+zeaOz8jp49QYoqGzWu22YjK5aXyM6xzX2nwVkcZegGkIPXMduYNrQ2zWn7JPZSHrGEBs4NKROaXF1y76wkBjcz4g+hAwNDkcwSFhtJXZlJvRFSbWSAeqXSfC006OdRp6FcFXimFp7zv4a+hPHC1ZcjWO04TIZBBedS62/JS400qGhrTSpFSa40G4Lhnx+l/hBv7L3J1gXzZL/xm1HKNg+pI75hRf8AN1ntR9fYz/EpreXofRpS1+5H/hyD+dFxjE86XqP4tH/sZDTdoHrQtP8AiM+TlsuOTXz0n+/Qx/Dg9pksWso9uF4+EtePOh8lPT47hpaSvHxXsaSwU1s0znNKRx9q6SCTuyEudGWkPa8+u5rHUJBOJIvUJJyXHj6UMU+1w7Uuqvr42/G500JyprJU07+RWssl57eya6Sl4vp3nXSKucafC3wAAyCq48Or1YyWV38LLTl6/UnnOEFds2/6UA28T3QL1dlAK1XA8RXlLLJvol05WtyHZxWqR8szjQud67sT9EbGDgK9TU7VmpieUdv3UKAkkXOryd2b2MGRtfgHUduNMeW9eg4fgMNitIylGS5OzX0dkclevVo6tJr7e5uNDSMs8dwg1JLnOw7zjt4AAADgAvWYfCxoU1CP+yrq4ntJZpG8hlDhVpqFI1YwmnsZoZI7RA17S1wqD/XRZTad0YlFSVmVbDoqOIktqSdriDQbgtpVHIjhSjDYvLQlCAIDh9IW02iQv9gVEY2Xdr+bs+VBvXjuL411ajgn8MfN83+/kuMLR7OF3uzNkOFTtyVVVw84UlUnpm+Vc31fcvXw1JFVUpOMeW5M2FQRoSZlyIpxdI710k0G4ndzVvwnG/wJTcoZk0tt1b8anHjMO66VnZokkkDhR4od4VniOM4HGQdOopR6Oydn10bIKOEr0ZZotP8AJqJHmJ7ZG5xuDhTaBmOoJHVVuErOhWTvez3WzX+i0nHtabXX1O7tmlIomh73gBwq0YlztvdaMTmvY1a0KUc03ZFJCnKbtFHN2zWWWQ0iHZt3kB0h5D1W/wAXRUWJ4y9qK+r9iwp4FLWbKsWjnSOvyEl3vOJc/pXIcMFVT7eu71Jff2OjNCmrRRs4NHsGyvP8lJDC01vr4kMq0mXo4wMgByXVGKWyIHJvcmDVKkaXPtxbZTFzEtWrRlMhliBzAPNQThGW6JIya2KNo0ax2ynmPArknhYPVaE8a0luVmdvB+zeae6e+z7JyHwkKWnjcXhtnmXfr/YdOlV3VmZNtVmlDhPE2Jz2uBkFTFVwIvkZNO2pH1lZ4bHYPESzVIqM+rS9SCpQrQXwu6/eRRExyOBGBFa0O3HaNx2ihXlquFlRm6ct1+3+pYQkpLMivabQQO7QniaAcePJbU6OupvY22pFmJMz3VeCGsvHImri5rRsaKt8qkkL1fBqbjCUrWTtb6d/MrMe1dR+5Y0k10Dse8w+qT+E8V6GKU13lJUvTfcbXQeLC6hAccK+ZH9bFFU0dielqrmyWhKEAQFW025rMM3bh89y2UWzSU0iOySukJJwaNg37iUasItyINZ7Tcs76ZvpGNnrGjiOIbePRceNqulQlNb283ojpw8M9RI0NhslKV8NyreHcGUbVa6u+Uenj1fdyJMXjnJuFPbm/YsXrx4ZBVHGZ9pj5J/4pLyv+SfBK1BPqXoIarejQTRmc7EVrgFCCAQcCDiCoq9LLsbwlc0drf2OLjWOoFTUuYSaCp2tqRjmNtRiKrJnlaPzev8Afr479CdiG1UpWopStdlN6mo3vYlRr9Exvfg+pcA0VNa3KVYMcgMRTgVZV5Sqyve/9GkcsI6HS2OytblnvWIwUSCc3IvMClRCydgUiNGZyTNYKucGjKpIAruxUsdXZGjMW2yvqxyO+rdHi+gK640Kr/x+5C6kep9M8uyID4ngfhDlL/EqPmjXtYkT55R/Zs6SH5sCw8BUf+SMfyIrkRm2ketG8cQGvHg0k+S558PxC2s/B+9jeOJpvuPsc7X1uuBpmNo4EZg8Cq+opwdpK3idMWmro+PCjzEiKNqsoOIwKgqUlLVbk0JtGhtViLXVaS07W+yRy2cwkK20Kqul914P8MmtzibjQur8c4vG0FwFLzAzs3g+643nUHLoVfYTh+HqLOpZl02+5xV8XVh8Nref2Oxs8DY2hjGhrWigAwAV0kkrIrm23dmbmg54rJg+oAgCAIDlbc8scWgEvJ3Z13b10QjdXOOcnF2W50Vgs/Zxtbtpid5OJUMnd3OqEcsbGo1yB7KN1MGztJ5XXtHm5o6qu4jpRzdHF+aOvCK88vVNeRrbTahdAaa1xr8laUatOpDtU1l6+/Qq60ZU32bWoszqAL5ticSqmLqVFs5O3hy8j0dGm4UoxfJIvC0lowbe3ioBpwrgTzIVhRxCtuRzgRG2NfWhyzBqCOYOIUWJq6am0Imu0i7uniWgcy4AeZCqoPNO/j6HRyJjo6z3a3BWtaYhpO8tyJ5hd/bQ7DfXz++5FaWfuILCKue7e66OTRQ/xF6mw940kn4/v0NpvU2camTIWTsW2ZI0ZGyZ0n7M0b/9mBr/AHYOB+I4bgdlrhcBKos9TRdOb9jjq4hRdo7l6yWJrTepV3vHvP5XjjThkrWMI01aCsc13LVlwBZNrAhZBDLGspmkolORqlTIJIrTQB2JwIycMHDkflkVipShUjlmroQnKDvFkAtl17Y5SA55IjdkJKCpaNzwATd2gVG0N8zjsBKg80dY+nj7lrh8Qqis9yZ4Vbc7EUrVFeHFaTVyWErGrjlfE8PYbr2+BG1rhtad3zUuFxM6E80fqupJUpxqRszt9DaVbaGVHdc3B7K1LTz2g7D8wQPX4fEQrwzR/wBFLWpSpSszYKciCAIAgCAIAgILdZWyxujdk4U4jcRxBoRxC1nBTi4y2ZtGTi00cJJA+F5jkGIyPsvHvN8qjYvFY/AyoTs1pyfX+y7pVo1Y3X2LMciqJwJCcSrVSkjWxXtgqLzcHtBunzune00xHXMBbwm27S25+/iYymkntsklx2FAb10baggGpzIrlht4KzpYanTuvM3UeZcinlfhS4NpJBd9UAkdT4FafxaSd9zD7ja2VgAAAoBgFLmIWXY0zEbI/wBqaf2YwP8AzDtHwfi5ete8NwF0q1ReC/PsVuKxP+EfqbOAK7kcUTzfXn0rGCQwWJrHuYaPmd3mXtrYwDjT3jhUZHNc8pWLbDYJzWaWiOAtHpH0o81NseODWxsA4d1oWudncsFRXIrN160kP32fq8n70zs2/h0f+vqXLJ6S9JxkH9KLwPZeyJwPM3b3mmdmksDRfI63RHpiBoLVZ6b3wmor/dvOH2uikjVXM4K3DJbwd/E7DRuulgn9S1Rgn2XnsneD6V6KdTi9mV1TDVYfNFmGuroH2Ge/IwXYzIx18VErBeiLCDW9eApTHFJpOLTMYfMqsbK+pzfo+157elntLv1uUchw7T6Lvp8dvPPyuNweT44bc10/o9FUpZNVsdvKqy5hGttjNq15k0GVbJbHwSCRmYwI2Obtafz2Fd2ExMqE8y25rqYrUVVjZnolitbZY2yMNWuFRv4g7iDUHkvXQmpxUo7MopRcXZk62NQgCAIAgCAICvbbHHK27I0OGe0EHe0jFp4haTpxqRyyV0bRk4u8WclrBot1maHxuvtLrpD+6W1BoS9oOFQBlmRivO8Q4TTpx7Sne3Nb29Cyw+KlUlllY1sNsJzaW9WkHlQ18QFQyoW2Z22Zja7bdaaZnBvFxy/rgVtTw93qGilCylBuAHguxvmbmxsyjkyNmzhUWYiZnJ3iIwaVFXEYEMyoDsLshycditOF4T+RUzS+WPm+S/fycOLrdnGy3ZeYAKACgGAAwAGwBetKU879Keu5habJZ30lcKSvBxjafYB2PIzOwcThBVnbRFpgMJ2jzy29TxpcxfBDIQBAEAQBDFi3Zj/W3mFpI230PadSdYza4bsh/XRABx99uTZOeFDx5hecxuH7GV47Py7jmlDI7G5tGS4kzMTVzBTwJUbrU/SPZymJx7svq7hIB/MB4gb1ecKxFn2T57FfjqN1nX1O3V6VYQBAEAQBAEAQGEsTXNLXAOaRQggEEHMEHNGrhOxwetWjY4HsbE5wLgXFpN9rWjAUr3qk1zJ9Urz/ABLD0KVsqs39i2wdWpUvmeiNIyPGpJcd5phyAy+9VbfJHdYmYtWZL9nUEmRs2MRUVyJk+jCHNL877nY/RaSxtOFG1+sV7bhlHssNFc3q/r/R57FzzVX3aHOekHXJthjuRkG0yDuDPswcO0d8htPAFdlSeVG+Dwjry/8AVb+x4PLIXEucS5ziSSSSSSakknMkrjbuemjFRVlsYrBsEAQBAEAQBAWrOtWbI6DQGknWaZkrfZNHD3mH12/McQFy4iiqsHB/rE45o2PYXSBzQ5pqHAEHYQRUFeXs07M50a+ZTwJEV6nMGhBBB3OBq09CAVNCTjJSXISSkrM9N0ZbBNEyQYXmgkbjk4dCCOi9jSqKpBTXM89ODhJxfItLc0CAIAgCAIAgCA871ktF+0yHY0iMcmjH+IvXmeJ1M1drpoXWChlpLvNaq86zJixIwXYCueRqzDT2k/0azSzbWMN34zgz+IhZw1LtasYdX5cyOSOB0R6TXWexMgbDemjaWNkc7uXam6S3MkAgUrs6L3KrWjaxXz4XmquV/h8zhLba3zSOkleXveauccyf62ZBQNtu7LWnTjTioxWhAsG4QBDBGZdy3ykDra6GTX1WrRJCdzJYJAgCAuWcLRmyNjHko2SI9J1Jt3aWUNJxicY/q+szwBp9Vee4hTyV79dfc55xtJm0mKigEQqQydfqLaaxyR+48OHBslcPtNeeq9FwqpmouPR+pUY+FqmbqdOrQ4QgCAIAgCAIAgPK5pLznu9573facXfNePxEs1WT736noaStCK7kYqEkMgtWYLET1FKJho5L0p2+7Zo4gcZZKni2MVPm5isOE0r1XPovX9Zrb4keXL0BKFlGrdlcjvFTqKKt16jd7i8VhwRtHEVFzPj3YLXJYkeIc1axGECJ4IHOyGG/YtJSS3OqlRnPWK+pK6EjctMyOp0ZowWSIyYMUMl+ztUbN0XmhRkiOs9H89JJWV9ZjXAfCSCf4wqzicLxjLvt9/8ARFWWqZ1spVfEjI1sZN/qTJS0Ob70RPVrm0/G5XHCJfHKPciv4gvhTO3V8VQQBAEAQBAEAQHk0WQrnQeK8ZU+d+LPRx+VGa0Nj7VYsDKMrEkYPN/Sba71payuEcQ+08lx8riueF08tJy6v0/WYjuzkFZG4WUayV00RBdFynSbdkWodHyO2Acz+SidaKLCnwvET1sl4v2uTnQcxyDTwBx8wte3gyf/AIbErVWf190ifRurshcTKwtaNmFXHpsWk6qS+E6MHw2Up/8A7KyXLr9uRtpLJ7LRjsaBU4bgMVzZrasuqsYUo62S+xXm0JaDiLNOf+hN/lWv8mit5x/+l7ldOvRe0jT22yvZ67HMP0mltfFdFOpGXyu/gclSUH8SaMIGrdmqNjAxRNm6LIWpIjeamPpah9KN7fwu/kXHjlej9V++ZpW2Xj+Gdy8qpRCfFkG51P8A/dD+6k+9itOE/wDmfh+UcOP/APGvE71eiKgIAgCAIAgCAIDy20x3ZHt92R7fBxAXkMTFxrST6s9BRd6cX3EagJQgAKA8i1tmv2yc/Tu/YAb/ACr0OEjloxXd6msTULoNwgLFiiFa71rOTehNhKEU89tX++ZvrHGoGXdKJ1OgrD2jrrW33ZnY1oORe72eWJOwFQV8TSw8c1R+C5vw/bHNjcZGk8i36e52Nm1fjH7Q3zuFWs8sT1PRefr8ZrT0gsq+7+/skU88TVlzt4Gzs1mjjFI2NZ8LQ2vOmarJ1p1HeTb8SB6u7JS5R7mSN5qKHEbti2irCxodLaq2SepdEGOPtx0Y6u80wd1BVjh8fiKW0rro9V++AWmxxOltTZ4KmP8AXM3tFJAOLNv1a8grzD8SpVdJfC/L7+5NGp1Of+WB4cCrA6Y6q6N3qbAXWi+B3Y2uqdl5wuhvOhJ6LkxskqeXmyOs1ojuCqkhPkb6gHeAfFZas7GEdBqVHW0OPuxO8XObT8JVtwiPxyfccHEH8CXedwr8qggCAIAgCAIAgPPtaLPctL9zw2QdRdPmwnqvN8Up5a+bqv6LnBTzUrdDVKtOwIAEB43pRt6WR2+R58XEr0tPSKXcjMV8KKBCkB8KyYexes2ahZY0tNDp9XtGvtMgjYboABe+lbjd9NrjQgDmcguPFYiOHhmlvyXV+3UkxOL7GOWHzPy7/b+j1TR1ijgjEcbbrR1JJzc45ucdpK8lWqTrTc5u7/fIpe9m1stjc/gP62KWhgZ1n0IalaMCafR932j5Ketw5U+ZpDEOXIoStouBwsdCdyIuWVE2MC5SJAhe9SxiZNdbLLFIavjY873Ma4+YXXTlOHytr6mbIwa0AUaAAMgAAB0C31erMpWPkjw0VP8AW4DeVlK+gMYGkNAOdMeazJ3YWx2Ootn7ssnvOawcmCpPi8j6qv8AhNO1Jy6v0KrHzvNR6HUq1OAIAgCAIAgCAIDmtd7FejbKM4zR3wPoPJwb0qqzilHPSzrePpzO3A1Ms8r5nHLzhcBAAgPJbXF3nfE77yvRReiN4r4V4FGSFSJhoryRLdM0ktC3ZGFz2taKucQ0DeSaAKGTUVdndnUPiZ7Tq7optlhEYxce893vPOZ5DADgAvJ4utKvUcntyXRFfKTlJye7NxE4DErlS1NGTOtzthpyz8VL201pF2NOyjzIjaHe87xK0zTe7f3Nskehi6YnNatNmcqRG5y2UTJC+RSxgZK8kimjE2KspJyNOlfmpopLcEdx21/g0D76ra66DU+thANcSd5NfDYOiOT2FjMnrw2ncAsJNuyDdldnpWhrF2MLI9oHe4uOLz4kr2FGkqVNQXI8/Vnnm5F1SkYQBAEAQBAEAQGE8TXtLXCrXAtI3g4ELDSaszKdndHmdvsboZHRuzacD7zT6ruoz4gryeKoOjUceXLwL6hVVSCkQLmJggPM9JxXZpRukf8AiJH3q+pO8IvuRLD5UUnxqS5mxC+BbJmGjp/R3omrjaHjBlWx8XZOd0GHMncq7iNXTs1z3NJzzJL9ueiNlVI4EdiQTLTszFj72q1yCw7VZyCxiZVlQM2I3SqRQFiF0ikUTJGSt7GT4gCAIDdap6O7Wa+R3IiDwMmbB09b7KtuF4fNPtHstvH+jgx1bLHIt36HeL0BUhAEAQBAEAQBAEAQGl1n0P27A5g/WsqW7Lw2sJ47OIGyq48bhe3hZbrb2OnDV+ylrtzOC8thBwIIwII2FeXlFxdnuXaaauj6tTJwut1muWgu2SNDhzADXDyafrK3wc81O3QlpPdGlouolsWtG6PfO8MZzc7Y0bz8htUdWrGnHMyObynoljszYmNjYKNYAB+Z4nPqqWc3OTk+ZAlYnDlpYyfQ9YymDLtFjKD52iZQfC9ZymTElZsAgCAIAgJbJZnyvbGwVc7wA2uduA/IZkKehQlWmoR/0R1aqpxzM9H0bYWwRtjbk0Yna4nFzjxJXq6VONOChHZFDObnJyZaUhoEAQBAEAQBAEAQBAEBzOs2r9+s0I7/ALbPfptH06eKrMdgVV+OHzev9nbhcV2fwy29DjJKlpu4GhA2UO47sV561pWkW97rQpaT0ey0xgEkbWu2tOWI8iFJSqyoyujKfNGgh1QfXvytu/RBLj44DzXa8dG2iJHVfQ6HR9njibchbhXvOrmdpLvaPAZcFxVJSm802RXuXlCZCAIAgCAIAgCAIAgM4IXPcGMbec7IDzJ3AbSpaVKVWShBamlSpGEc0jvtA6GbZmZ3pHUvu+5rdzR/qvUYXCxoQst+bKSvXdWV3sbVdJAEAQBAEAQBAEAQBAEAQBAaPT2rrZ6vZRku/wBl/B4G36Qx55LixeBhXV9pdfc6aGJlS03RwtssD4nlrw6N+eyjvpNqC13MY7156tRqUXlqL98S3p1IVFeLIuwB9Yl3M4eAoD4KHN00JLE7WblgAsO5LC5isGQgCAks8BeaDqdgW0YtmspKJdkhDRQf+VJKKREpNu5QkbQqImRisGQgLejNGS2g0jGANC8+o3hX2jwHWi7MNgqld6aLqc9bEQpb79Du9D6Ijs7aNxcfWefWd+Q4D/VejoYeFCOWP+ynq1pVXeRsFORBAEAQBAEAQBAEAQBAEAQBAEBBbLHHK27IwObuOw7wcweIWs4RmrSV0bRk4u6Zy2kdUXDGB14e480cPhft5HxVPX4SnrSf0fuWFLH8pr6nO2qB8RpI10Z2XhQH4Tk7oSqmrh6lJ/Greh3wqwn8rPjZCFFc3aJBKDmAVnN1NcvQyDWHYR1WfhHxGbY49xPVZWU1bkT/AKQAKDALbP0Ncje5XlnqtHI3USrI5aG6J7DYJZv2UZcPeyZ9o4HpUrqo4OtV+VadXoiGpiKdPdnTaM1RaMZ3Xz7jahnU5u8hwKuMPwunDWp8T8ivq46UtIaep00UYaA1oDQBQAAAAbgBkrNK2iOFu5ksgIAgCAIAgCAIAgCAIAgCAIAgCAIAgMXsBFCAQcwRUHogNTadWLM/KO4foEsH2R3fJclTA0Kmrj9tPQ6IYqrHZmsm1MHsTkfGxr/wlq5J8Ipv5ZNeZ0R4hPmkVX6oTDKSM8w9v5qB8Hlyn5f2SLiC5xMBqnafei+3J/kWP+Hn/wBkZ/5CHRkrNT5jnMxvJrn/ADatlwd85+X9mr4guUfMuQams9uZ7uDQ1g86nzXRDhNFfM2yKWPqPZJG0smr9mjxEQJG19XkcRerTouynhaNP5Yo5516k92bNdBCEAQBAEAQBAEAQBAEAQBAEAQBAEAQBAEAQBAEAQBAEAQBAEAQBAEAQBAEAQBAEAQBAEAQBAEAQBAEAQBAEAQBAEAQBAEAQBAEAQBAEAQBAEAQBAEAQBAEAQBAEAQBAYueBmQEBE+1sGbh5n7kBC/SkY2k9CgK79PRjY/wH5oCvJrMwew/+H80BXk1uaP7J32ggK79dgP7A/bH+VAQP19A/dz/AIn+1AQu9IgH7t/3P9qAid6SwP3Y/wCKP8qAwPpRYM7M/pI0/JAfP/VeAZ2eboYz95CAzb6WrHtitA+rEf50BNH6V9HH1nSs5xOP4KoC3Z/Sbop+H6WG/HHPGPF7APNAbexa1WGbCK22Z53NmiLvCtUBt2uByxQH1AEAQBAEAQBAEAQBAEBFKCgKMwQFKVAU5UBTlQFKVAU5UBTlQFOVAUpUBTlQFKVAU5UBTlQFOVAUpigKogMhoxhkJyDWl58ACgOm1b1W03eBskNrgxzLn2Zm+tHlt4cgUB+itULPbI7KxtulZNaBW89goKeyDgA4jeAPmQN0gCAIAgCAIAgCAIAgCAIDB0TTm0HoEBE6xRnNg8KICCTRMJ9jzcPmgNZatFxDJn8TvzQGotdhjGTfN35oDTWiFu7zKA1loYEBRc1AYGBp2eZQFuyaLid6zK/WePuKA3Fm1VsjqVir/wBSUfc5AdDY/R7o4gE2ap4y2g+V9AXo9Q9Gj9ziPxAv/ESgL9m1asUfqWOzt5QxD5IDZxxhoo0ADgAEBkgCAIAgCA/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>
              <a:latin typeface="Chalkboard"/>
              <a:ea typeface="Chalkboard" charset="0"/>
              <a:cs typeface="Chalkboard" charset="0"/>
            </a:endParaRPr>
          </a:p>
        </p:txBody>
      </p:sp>
      <p:grpSp>
        <p:nvGrpSpPr>
          <p:cNvPr id="113" name="Group 112"/>
          <p:cNvGrpSpPr/>
          <p:nvPr/>
        </p:nvGrpSpPr>
        <p:grpSpPr>
          <a:xfrm>
            <a:off x="421258" y="534162"/>
            <a:ext cx="2143472" cy="792088"/>
            <a:chOff x="5364088" y="4107270"/>
            <a:chExt cx="2143472" cy="792088"/>
          </a:xfrm>
        </p:grpSpPr>
        <p:grpSp>
          <p:nvGrpSpPr>
            <p:cNvPr id="118" name="Group 81"/>
            <p:cNvGrpSpPr/>
            <p:nvPr/>
          </p:nvGrpSpPr>
          <p:grpSpPr>
            <a:xfrm>
              <a:off x="5364088" y="4107270"/>
              <a:ext cx="2143472" cy="792088"/>
              <a:chOff x="5588496" y="4869160"/>
              <a:chExt cx="2143472" cy="792088"/>
            </a:xfrm>
          </p:grpSpPr>
          <p:sp>
            <p:nvSpPr>
              <p:cNvPr id="120" name="Text Box 7"/>
              <p:cNvSpPr txBox="1">
                <a:spLocks noChangeArrowheads="1"/>
              </p:cNvSpPr>
              <p:nvPr/>
            </p:nvSpPr>
            <p:spPr bwMode="auto">
              <a:xfrm>
                <a:off x="5588496" y="5055567"/>
                <a:ext cx="567680" cy="33855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marL="457200" indent="-457200">
                  <a:spcBef>
                    <a:spcPct val="50000"/>
                  </a:spcBef>
                </a:pPr>
                <a:r>
                  <a:rPr lang="en-US" sz="1600" dirty="0" smtClean="0">
                    <a:latin typeface="Chalkboard"/>
                    <a:sym typeface="Symbol"/>
                  </a:rPr>
                  <a:t>Pr</a:t>
                </a:r>
                <a:endParaRPr lang="en-US" sz="1600" dirty="0" smtClean="0">
                  <a:solidFill>
                    <a:srgbClr val="0000FF"/>
                  </a:solidFill>
                  <a:latin typeface="Chalkboard"/>
                </a:endParaRPr>
              </a:p>
            </p:txBody>
          </p:sp>
          <p:grpSp>
            <p:nvGrpSpPr>
              <p:cNvPr id="121" name="Group 80"/>
              <p:cNvGrpSpPr/>
              <p:nvPr/>
            </p:nvGrpSpPr>
            <p:grpSpPr>
              <a:xfrm>
                <a:off x="5940152" y="4869160"/>
                <a:ext cx="1791816" cy="792088"/>
                <a:chOff x="5940152" y="4869160"/>
                <a:chExt cx="1791816" cy="792088"/>
              </a:xfrm>
            </p:grpSpPr>
            <p:grpSp>
              <p:nvGrpSpPr>
                <p:cNvPr id="122" name="Group 54"/>
                <p:cNvGrpSpPr/>
                <p:nvPr/>
              </p:nvGrpSpPr>
              <p:grpSpPr>
                <a:xfrm>
                  <a:off x="5948536" y="4869160"/>
                  <a:ext cx="1503784" cy="792088"/>
                  <a:chOff x="700336" y="5013176"/>
                  <a:chExt cx="1503784" cy="792088"/>
                </a:xfrm>
              </p:grpSpPr>
              <p:sp>
                <p:nvSpPr>
                  <p:cNvPr id="125" name="Text Box 7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700336" y="5229200"/>
                    <a:ext cx="1503784" cy="338554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square">
                    <a:spAutoFit/>
                  </a:bodyPr>
                  <a:lstStyle/>
                  <a:p>
                    <a:pPr marL="457200" indent="-457200">
                      <a:spcBef>
                        <a:spcPct val="50000"/>
                      </a:spcBef>
                    </a:pPr>
                    <a:r>
                      <a:rPr lang="en-US" sz="1600" dirty="0" err="1" smtClean="0">
                        <a:latin typeface="Chalkboard"/>
                      </a:rPr>
                      <a:t>PrivK</a:t>
                    </a:r>
                    <a:r>
                      <a:rPr lang="en-US" sz="1600" dirty="0" smtClean="0">
                        <a:latin typeface="Chalkboard"/>
                      </a:rPr>
                      <a:t>     (n)</a:t>
                    </a:r>
                    <a:endParaRPr lang="en-US" sz="1600" dirty="0" smtClean="0">
                      <a:solidFill>
                        <a:srgbClr val="0000FF"/>
                      </a:solidFill>
                      <a:latin typeface="Chalkboard"/>
                    </a:endParaRPr>
                  </a:p>
                </p:txBody>
              </p:sp>
              <p:sp>
                <p:nvSpPr>
                  <p:cNvPr id="126" name="Text Box 7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051992" y="5466710"/>
                    <a:ext cx="639688" cy="338554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square">
                    <a:spAutoFit/>
                  </a:bodyPr>
                  <a:lstStyle/>
                  <a:p>
                    <a:pPr marL="457200" indent="-457200">
                      <a:spcBef>
                        <a:spcPct val="50000"/>
                      </a:spcBef>
                    </a:pPr>
                    <a:r>
                      <a:rPr lang="en-US" sz="1600" dirty="0" smtClean="0">
                        <a:latin typeface="Chalkboard"/>
                      </a:rPr>
                      <a:t>A, </a:t>
                    </a:r>
                    <a:r>
                      <a:rPr lang="en-US" sz="1600" dirty="0" smtClean="0">
                        <a:latin typeface="Chalkboard"/>
                        <a:sym typeface="Symbol"/>
                      </a:rPr>
                      <a:t></a:t>
                    </a:r>
                    <a:endParaRPr lang="en-US" sz="1600" dirty="0" smtClean="0">
                      <a:solidFill>
                        <a:srgbClr val="0000FF"/>
                      </a:solidFill>
                      <a:latin typeface="Chalkboard"/>
                    </a:endParaRPr>
                  </a:p>
                </p:txBody>
              </p:sp>
              <p:sp>
                <p:nvSpPr>
                  <p:cNvPr id="127" name="Text Box 7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124000" y="5013176"/>
                    <a:ext cx="1008112" cy="338554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square">
                    <a:spAutoFit/>
                  </a:bodyPr>
                  <a:lstStyle/>
                  <a:p>
                    <a:pPr marL="457200" indent="-457200">
                      <a:spcBef>
                        <a:spcPct val="50000"/>
                      </a:spcBef>
                    </a:pPr>
                    <a:r>
                      <a:rPr lang="en-US" sz="1600" dirty="0" err="1" smtClean="0">
                        <a:latin typeface="Chalkboard"/>
                      </a:rPr>
                      <a:t>cpa</a:t>
                    </a:r>
                    <a:endParaRPr lang="en-US" sz="1600" dirty="0" smtClean="0">
                      <a:solidFill>
                        <a:srgbClr val="0000FF"/>
                      </a:solidFill>
                      <a:latin typeface="Chalkboard"/>
                    </a:endParaRPr>
                  </a:p>
                </p:txBody>
              </p:sp>
            </p:grpSp>
            <p:sp>
              <p:nvSpPr>
                <p:cNvPr id="123" name="Text Box 7"/>
                <p:cNvSpPr txBox="1">
                  <a:spLocks noChangeArrowheads="1"/>
                </p:cNvSpPr>
                <p:nvPr/>
              </p:nvSpPr>
              <p:spPr bwMode="auto">
                <a:xfrm>
                  <a:off x="7164288" y="5085184"/>
                  <a:ext cx="567680" cy="338554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square">
                  <a:spAutoFit/>
                </a:bodyPr>
                <a:lstStyle/>
                <a:p>
                  <a:pPr marL="457200" indent="-457200">
                    <a:spcBef>
                      <a:spcPct val="50000"/>
                    </a:spcBef>
                  </a:pPr>
                  <a:r>
                    <a:rPr lang="en-US" sz="1600" dirty="0" smtClean="0">
                      <a:latin typeface="Chalkboard"/>
                      <a:sym typeface="Symbol"/>
                    </a:rPr>
                    <a:t>= 1</a:t>
                  </a:r>
                  <a:endParaRPr lang="en-US" sz="1600" dirty="0" smtClean="0">
                    <a:solidFill>
                      <a:srgbClr val="0000FF"/>
                    </a:solidFill>
                    <a:latin typeface="Chalkboard"/>
                  </a:endParaRPr>
                </a:p>
              </p:txBody>
            </p:sp>
            <p:sp>
              <p:nvSpPr>
                <p:cNvPr id="124" name="Double Bracket 123"/>
                <p:cNvSpPr/>
                <p:nvPr/>
              </p:nvSpPr>
              <p:spPr>
                <a:xfrm>
                  <a:off x="5940152" y="4869160"/>
                  <a:ext cx="1728192" cy="792088"/>
                </a:xfrm>
                <a:prstGeom prst="bracketPair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IN">
                    <a:latin typeface="Chalkboard"/>
                  </a:endParaRPr>
                </a:p>
              </p:txBody>
            </p:sp>
          </p:grpSp>
        </p:grpSp>
        <p:cxnSp>
          <p:nvCxnSpPr>
            <p:cNvPr id="115" name="Straight Connector 114"/>
            <p:cNvCxnSpPr/>
            <p:nvPr/>
          </p:nvCxnSpPr>
          <p:spPr>
            <a:xfrm>
              <a:off x="6435824" y="4632232"/>
              <a:ext cx="144016" cy="0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03" name="Text Box 7"/>
              <p:cNvSpPr txBox="1">
                <a:spLocks noChangeArrowheads="1"/>
              </p:cNvSpPr>
              <p:nvPr/>
            </p:nvSpPr>
            <p:spPr bwMode="auto">
              <a:xfrm>
                <a:off x="105228" y="6330806"/>
                <a:ext cx="3275855" cy="33855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marL="457200" indent="-457200">
                  <a:spcBef>
                    <a:spcPct val="50000"/>
                  </a:spcBef>
                </a:pPr>
                <a:r>
                  <a:rPr lang="en-US" sz="1600" dirty="0" smtClean="0">
                    <a:latin typeface="Calibri" charset="0"/>
                    <a:ea typeface="Calibri" charset="0"/>
                    <a:cs typeface="Calibri" charset="0"/>
                    <a:sym typeface="Symbol"/>
                  </a:rPr>
                  <a:t>Repeat</a:t>
                </a:r>
                <a:r>
                  <a:rPr lang="en-US" sz="1600" dirty="0" smtClean="0">
                    <a:latin typeface="Chalkboard"/>
                    <a:sym typeface="Symbol"/>
                  </a:rPr>
                  <a:t>= Event that r </a:t>
                </a:r>
                <a14:m>
                  <m:oMath xmlns:m="http://schemas.openxmlformats.org/officeDocument/2006/math">
                    <m:r>
                      <a:rPr lang="en-US" sz="1600" i="1" smtClean="0">
                        <a:latin typeface="Cambria Math" charset="0"/>
                        <a:ea typeface="Cambria Math" charset="0"/>
                        <a:cs typeface="Cambria Math" charset="0"/>
                        <a:sym typeface="Symbol"/>
                      </a:rPr>
                      <m:t>∈</m:t>
                    </m:r>
                  </m:oMath>
                </a14:m>
                <a:r>
                  <a:rPr lang="en-US" sz="1600" dirty="0" smtClean="0">
                    <a:latin typeface="Chalkboard"/>
                    <a:sym typeface="Symbol"/>
                  </a:rPr>
                  <a:t> {r</a:t>
                </a:r>
                <a:r>
                  <a:rPr lang="en-US" sz="1600" baseline="-25000" dirty="0" smtClean="0">
                    <a:latin typeface="Chalkboard"/>
                    <a:sym typeface="Symbol"/>
                  </a:rPr>
                  <a:t>1</a:t>
                </a:r>
                <a:r>
                  <a:rPr lang="en-US" sz="1600" dirty="0" smtClean="0">
                    <a:latin typeface="Chalkboard"/>
                    <a:sym typeface="Symbol"/>
                  </a:rPr>
                  <a:t>,…..,</a:t>
                </a:r>
                <a:r>
                  <a:rPr lang="en-US" sz="1600" dirty="0" err="1" smtClean="0">
                    <a:latin typeface="Chalkboard"/>
                    <a:sym typeface="Symbol"/>
                  </a:rPr>
                  <a:t>r</a:t>
                </a:r>
                <a:r>
                  <a:rPr lang="en-US" sz="1600" baseline="-25000" dirty="0" err="1" smtClean="0">
                    <a:latin typeface="Chalkboard"/>
                    <a:sym typeface="Symbol"/>
                  </a:rPr>
                  <a:t>t</a:t>
                </a:r>
                <a:r>
                  <a:rPr lang="en-US" sz="1600" dirty="0" smtClean="0">
                    <a:latin typeface="Chalkboard"/>
                    <a:sym typeface="Symbol"/>
                  </a:rPr>
                  <a:t>} </a:t>
                </a:r>
              </a:p>
            </p:txBody>
          </p:sp>
        </mc:Choice>
        <mc:Fallback xmlns="">
          <p:sp>
            <p:nvSpPr>
              <p:cNvPr id="103" name="Text 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05228" y="6330806"/>
                <a:ext cx="3275855" cy="338554"/>
              </a:xfrm>
              <a:prstGeom prst="rect">
                <a:avLst/>
              </a:prstGeom>
              <a:blipFill rotWithShape="0">
                <a:blip r:embed="rId3"/>
                <a:stretch>
                  <a:fillRect l="-929" t="-5455" b="-23636"/>
                </a:stretch>
              </a:blip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9" name="Text Box 7"/>
          <p:cNvSpPr txBox="1">
            <a:spLocks noChangeArrowheads="1"/>
          </p:cNvSpPr>
          <p:nvPr/>
        </p:nvSpPr>
        <p:spPr bwMode="auto">
          <a:xfrm>
            <a:off x="8295888" y="6179822"/>
            <a:ext cx="844427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2000" dirty="0" smtClean="0">
                <a:latin typeface="Chalkboard"/>
                <a:sym typeface="Symbol"/>
              </a:rPr>
              <a:t>= </a:t>
            </a:r>
            <a:r>
              <a:rPr lang="en-US" sz="1400" dirty="0" smtClean="0">
                <a:latin typeface="Chalkboard"/>
                <a:sym typeface="Symbol"/>
              </a:rPr>
              <a:t>1/2</a:t>
            </a:r>
            <a:r>
              <a:rPr lang="en-US" sz="1600" dirty="0" smtClean="0">
                <a:latin typeface="Chalkboard"/>
                <a:sym typeface="Symbol"/>
              </a:rPr>
              <a:t> </a:t>
            </a:r>
          </a:p>
        </p:txBody>
      </p:sp>
      <p:sp>
        <p:nvSpPr>
          <p:cNvPr id="131" name="Text Box 7"/>
          <p:cNvSpPr txBox="1">
            <a:spLocks noChangeArrowheads="1"/>
          </p:cNvSpPr>
          <p:nvPr/>
        </p:nvSpPr>
        <p:spPr bwMode="auto">
          <a:xfrm>
            <a:off x="5467908" y="6150205"/>
            <a:ext cx="56768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smtClean="0">
                <a:latin typeface="Chalkboard"/>
                <a:sym typeface="Symbol"/>
              </a:rPr>
              <a:t>Pr</a:t>
            </a:r>
            <a:endParaRPr lang="en-US" sz="1600" dirty="0" smtClean="0">
              <a:solidFill>
                <a:srgbClr val="0000FF"/>
              </a:solidFill>
              <a:latin typeface="Chalkboard"/>
            </a:endParaRPr>
          </a:p>
        </p:txBody>
      </p:sp>
      <p:grpSp>
        <p:nvGrpSpPr>
          <p:cNvPr id="133" name="Group 54"/>
          <p:cNvGrpSpPr/>
          <p:nvPr/>
        </p:nvGrpSpPr>
        <p:grpSpPr>
          <a:xfrm>
            <a:off x="5827948" y="5963798"/>
            <a:ext cx="1503784" cy="792088"/>
            <a:chOff x="700336" y="5013176"/>
            <a:chExt cx="1503784" cy="792088"/>
          </a:xfrm>
        </p:grpSpPr>
        <p:sp>
          <p:nvSpPr>
            <p:cNvPr id="136" name="Text Box 7"/>
            <p:cNvSpPr txBox="1">
              <a:spLocks noChangeArrowheads="1"/>
            </p:cNvSpPr>
            <p:nvPr/>
          </p:nvSpPr>
          <p:spPr bwMode="auto">
            <a:xfrm>
              <a:off x="700336" y="5229200"/>
              <a:ext cx="1503784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600" dirty="0" err="1" smtClean="0">
                  <a:latin typeface="Chalkboard"/>
                </a:rPr>
                <a:t>PrivK</a:t>
              </a:r>
              <a:r>
                <a:rPr lang="en-US" sz="1600" dirty="0" smtClean="0">
                  <a:latin typeface="Chalkboard"/>
                </a:rPr>
                <a:t>     (n)</a:t>
              </a:r>
              <a:endParaRPr lang="en-US" sz="1600" dirty="0" smtClean="0">
                <a:solidFill>
                  <a:srgbClr val="0000FF"/>
                </a:solidFill>
                <a:latin typeface="Chalkboard"/>
              </a:endParaRPr>
            </a:p>
          </p:txBody>
        </p:sp>
        <p:sp>
          <p:nvSpPr>
            <p:cNvPr id="137" name="Text Box 7"/>
            <p:cNvSpPr txBox="1">
              <a:spLocks noChangeArrowheads="1"/>
            </p:cNvSpPr>
            <p:nvPr/>
          </p:nvSpPr>
          <p:spPr bwMode="auto">
            <a:xfrm>
              <a:off x="1051992" y="5466710"/>
              <a:ext cx="639688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600" dirty="0" smtClean="0">
                  <a:latin typeface="Chalkboard"/>
                </a:rPr>
                <a:t>A, </a:t>
              </a:r>
              <a:r>
                <a:rPr lang="en-US" sz="1600" dirty="0" smtClean="0">
                  <a:latin typeface="Chalkboard"/>
                  <a:sym typeface="Symbol"/>
                </a:rPr>
                <a:t></a:t>
              </a:r>
              <a:endParaRPr lang="en-US" sz="1600" dirty="0" smtClean="0">
                <a:solidFill>
                  <a:srgbClr val="0000FF"/>
                </a:solidFill>
                <a:latin typeface="Chalkboard"/>
              </a:endParaRPr>
            </a:p>
          </p:txBody>
        </p:sp>
        <p:sp>
          <p:nvSpPr>
            <p:cNvPr id="138" name="Text Box 7"/>
            <p:cNvSpPr txBox="1">
              <a:spLocks noChangeArrowheads="1"/>
            </p:cNvSpPr>
            <p:nvPr/>
          </p:nvSpPr>
          <p:spPr bwMode="auto">
            <a:xfrm>
              <a:off x="1124000" y="5013176"/>
              <a:ext cx="1008112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600" dirty="0" err="1" smtClean="0">
                  <a:latin typeface="Chalkboard"/>
                </a:rPr>
                <a:t>cpa</a:t>
              </a:r>
              <a:endParaRPr lang="en-US" sz="1600" dirty="0" smtClean="0">
                <a:solidFill>
                  <a:srgbClr val="0000FF"/>
                </a:solidFill>
                <a:latin typeface="Chalkboard"/>
              </a:endParaRPr>
            </a:p>
          </p:txBody>
        </p:sp>
      </p:grpSp>
      <p:sp>
        <p:nvSpPr>
          <p:cNvPr id="134" name="Text Box 7"/>
          <p:cNvSpPr txBox="1">
            <a:spLocks noChangeArrowheads="1"/>
          </p:cNvSpPr>
          <p:nvPr/>
        </p:nvSpPr>
        <p:spPr bwMode="auto">
          <a:xfrm>
            <a:off x="7043700" y="6179822"/>
            <a:ext cx="56768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smtClean="0">
                <a:latin typeface="Chalkboard"/>
                <a:sym typeface="Symbol"/>
              </a:rPr>
              <a:t>= 1</a:t>
            </a:r>
            <a:endParaRPr lang="en-US" sz="1600" dirty="0" smtClean="0">
              <a:solidFill>
                <a:srgbClr val="0000FF"/>
              </a:solidFill>
              <a:latin typeface="Chalkboard"/>
            </a:endParaRPr>
          </a:p>
        </p:txBody>
      </p:sp>
      <p:sp>
        <p:nvSpPr>
          <p:cNvPr id="135" name="Double Bracket 134"/>
          <p:cNvSpPr/>
          <p:nvPr/>
        </p:nvSpPr>
        <p:spPr>
          <a:xfrm>
            <a:off x="5827947" y="5963798"/>
            <a:ext cx="2448273" cy="792088"/>
          </a:xfrm>
          <a:prstGeom prst="bracketPair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IN">
              <a:latin typeface="Chalkboard"/>
            </a:endParaRPr>
          </a:p>
        </p:txBody>
      </p:sp>
      <p:cxnSp>
        <p:nvCxnSpPr>
          <p:cNvPr id="128" name="Straight Connector 127"/>
          <p:cNvCxnSpPr/>
          <p:nvPr/>
        </p:nvCxnSpPr>
        <p:spPr>
          <a:xfrm>
            <a:off x="6539644" y="6488760"/>
            <a:ext cx="144016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7484132" y="6172272"/>
            <a:ext cx="0" cy="40011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/>
        </p:nvSpPr>
        <p:spPr>
          <a:xfrm>
            <a:off x="7524989" y="6232085"/>
            <a:ext cx="699359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dirty="0">
                <a:latin typeface="Calibri" charset="0"/>
                <a:ea typeface="Calibri" charset="0"/>
                <a:cs typeface="Calibri" charset="0"/>
                <a:sym typeface="Symbol"/>
              </a:rPr>
              <a:t>Repeat</a:t>
            </a:r>
            <a:endParaRPr lang="en-US" sz="1400" dirty="0">
              <a:latin typeface="Calibri" charset="0"/>
              <a:ea typeface="Calibri" charset="0"/>
              <a:cs typeface="Calibri" charset="0"/>
            </a:endParaRPr>
          </a:p>
        </p:txBody>
      </p:sp>
      <p:cxnSp>
        <p:nvCxnSpPr>
          <p:cNvPr id="139" name="Straight Connector 138"/>
          <p:cNvCxnSpPr/>
          <p:nvPr/>
        </p:nvCxnSpPr>
        <p:spPr>
          <a:xfrm flipV="1">
            <a:off x="7636532" y="6251830"/>
            <a:ext cx="495672" cy="0"/>
          </a:xfrm>
          <a:prstGeom prst="line">
            <a:avLst/>
          </a:prstGeom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110" name="Text Box 7"/>
          <p:cNvSpPr txBox="1">
            <a:spLocks noChangeArrowheads="1"/>
          </p:cNvSpPr>
          <p:nvPr/>
        </p:nvSpPr>
        <p:spPr bwMode="auto">
          <a:xfrm>
            <a:off x="395536" y="1671191"/>
            <a:ext cx="56768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smtClean="0">
                <a:latin typeface="Chalkboard"/>
                <a:sym typeface="Symbol"/>
              </a:rPr>
              <a:t>= </a:t>
            </a:r>
            <a:r>
              <a:rPr lang="en-US" sz="1600" dirty="0" err="1" smtClean="0">
                <a:latin typeface="Chalkboard"/>
                <a:sym typeface="Symbol"/>
              </a:rPr>
              <a:t>Pr</a:t>
            </a:r>
            <a:endParaRPr lang="en-US" sz="1600" dirty="0" smtClean="0">
              <a:solidFill>
                <a:srgbClr val="0000FF"/>
              </a:solidFill>
              <a:latin typeface="Chalkboard"/>
            </a:endParaRPr>
          </a:p>
        </p:txBody>
      </p:sp>
      <p:grpSp>
        <p:nvGrpSpPr>
          <p:cNvPr id="111" name="Group 54"/>
          <p:cNvGrpSpPr/>
          <p:nvPr/>
        </p:nvGrpSpPr>
        <p:grpSpPr>
          <a:xfrm>
            <a:off x="915366" y="1484784"/>
            <a:ext cx="1503784" cy="792088"/>
            <a:chOff x="700336" y="5013176"/>
            <a:chExt cx="1503784" cy="792088"/>
          </a:xfrm>
        </p:grpSpPr>
        <p:sp>
          <p:nvSpPr>
            <p:cNvPr id="112" name="Text Box 7"/>
            <p:cNvSpPr txBox="1">
              <a:spLocks noChangeArrowheads="1"/>
            </p:cNvSpPr>
            <p:nvPr/>
          </p:nvSpPr>
          <p:spPr bwMode="auto">
            <a:xfrm>
              <a:off x="700336" y="5229200"/>
              <a:ext cx="1503784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600" dirty="0" err="1" smtClean="0">
                  <a:latin typeface="Chalkboard"/>
                </a:rPr>
                <a:t>PrivK</a:t>
              </a:r>
              <a:r>
                <a:rPr lang="en-US" sz="1600" dirty="0" smtClean="0">
                  <a:latin typeface="Chalkboard"/>
                </a:rPr>
                <a:t>     (n)</a:t>
              </a:r>
              <a:endParaRPr lang="en-US" sz="1600" dirty="0" smtClean="0">
                <a:solidFill>
                  <a:srgbClr val="0000FF"/>
                </a:solidFill>
                <a:latin typeface="Chalkboard"/>
              </a:endParaRPr>
            </a:p>
          </p:txBody>
        </p:sp>
        <p:sp>
          <p:nvSpPr>
            <p:cNvPr id="114" name="Text Box 7"/>
            <p:cNvSpPr txBox="1">
              <a:spLocks noChangeArrowheads="1"/>
            </p:cNvSpPr>
            <p:nvPr/>
          </p:nvSpPr>
          <p:spPr bwMode="auto">
            <a:xfrm>
              <a:off x="1051992" y="5466710"/>
              <a:ext cx="639688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600" dirty="0" smtClean="0">
                  <a:latin typeface="Chalkboard"/>
                </a:rPr>
                <a:t>A, </a:t>
              </a:r>
              <a:r>
                <a:rPr lang="en-US" sz="1600" dirty="0" smtClean="0">
                  <a:latin typeface="Chalkboard"/>
                  <a:sym typeface="Symbol"/>
                </a:rPr>
                <a:t></a:t>
              </a:r>
              <a:endParaRPr lang="en-US" sz="1600" dirty="0" smtClean="0">
                <a:solidFill>
                  <a:srgbClr val="0000FF"/>
                </a:solidFill>
                <a:latin typeface="Chalkboard"/>
              </a:endParaRPr>
            </a:p>
          </p:txBody>
        </p:sp>
        <p:sp>
          <p:nvSpPr>
            <p:cNvPr id="116" name="Text Box 7"/>
            <p:cNvSpPr txBox="1">
              <a:spLocks noChangeArrowheads="1"/>
            </p:cNvSpPr>
            <p:nvPr/>
          </p:nvSpPr>
          <p:spPr bwMode="auto">
            <a:xfrm>
              <a:off x="1124000" y="5013176"/>
              <a:ext cx="1008112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600" dirty="0" err="1" smtClean="0">
                  <a:latin typeface="Chalkboard"/>
                </a:rPr>
                <a:t>cpa</a:t>
              </a:r>
              <a:endParaRPr lang="en-US" sz="1600" dirty="0" smtClean="0">
                <a:solidFill>
                  <a:srgbClr val="0000FF"/>
                </a:solidFill>
                <a:latin typeface="Chalkboard"/>
              </a:endParaRPr>
            </a:p>
          </p:txBody>
        </p:sp>
      </p:grpSp>
      <p:sp>
        <p:nvSpPr>
          <p:cNvPr id="117" name="Text Box 7"/>
          <p:cNvSpPr txBox="1">
            <a:spLocks noChangeArrowheads="1"/>
          </p:cNvSpPr>
          <p:nvPr/>
        </p:nvSpPr>
        <p:spPr bwMode="auto">
          <a:xfrm>
            <a:off x="2131118" y="1700808"/>
            <a:ext cx="56768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smtClean="0">
                <a:latin typeface="Chalkboard"/>
                <a:sym typeface="Symbol"/>
              </a:rPr>
              <a:t>= 1</a:t>
            </a:r>
            <a:endParaRPr lang="en-US" sz="1600" dirty="0" smtClean="0">
              <a:solidFill>
                <a:srgbClr val="0000FF"/>
              </a:solidFill>
              <a:latin typeface="Chalkboard"/>
            </a:endParaRPr>
          </a:p>
        </p:txBody>
      </p:sp>
      <p:sp>
        <p:nvSpPr>
          <p:cNvPr id="119" name="Double Bracket 118"/>
          <p:cNvSpPr/>
          <p:nvPr/>
        </p:nvSpPr>
        <p:spPr>
          <a:xfrm>
            <a:off x="915365" y="1484784"/>
            <a:ext cx="2448273" cy="792088"/>
          </a:xfrm>
          <a:prstGeom prst="bracketPair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IN">
              <a:latin typeface="Chalkboard"/>
            </a:endParaRPr>
          </a:p>
        </p:txBody>
      </p:sp>
      <p:cxnSp>
        <p:nvCxnSpPr>
          <p:cNvPr id="130" name="Straight Connector 129"/>
          <p:cNvCxnSpPr/>
          <p:nvPr/>
        </p:nvCxnSpPr>
        <p:spPr>
          <a:xfrm>
            <a:off x="1627062" y="2009746"/>
            <a:ext cx="144016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32" name="Straight Connector 131"/>
          <p:cNvCxnSpPr/>
          <p:nvPr/>
        </p:nvCxnSpPr>
        <p:spPr>
          <a:xfrm>
            <a:off x="2571550" y="1693258"/>
            <a:ext cx="0" cy="40011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40" name="Rectangle 139"/>
          <p:cNvSpPr/>
          <p:nvPr/>
        </p:nvSpPr>
        <p:spPr>
          <a:xfrm>
            <a:off x="2612407" y="1753071"/>
            <a:ext cx="699359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dirty="0">
                <a:latin typeface="Calibri" charset="0"/>
                <a:ea typeface="Calibri" charset="0"/>
                <a:cs typeface="Calibri" charset="0"/>
                <a:sym typeface="Symbol"/>
              </a:rPr>
              <a:t>Repeat</a:t>
            </a:r>
            <a:endParaRPr lang="en-US" sz="1400" dirty="0"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142" name="Rectangle 141"/>
          <p:cNvSpPr/>
          <p:nvPr/>
        </p:nvSpPr>
        <p:spPr>
          <a:xfrm>
            <a:off x="3446136" y="1772816"/>
            <a:ext cx="1477520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dirty="0" err="1" smtClean="0">
                <a:latin typeface="Chalkboard"/>
                <a:sym typeface="Symbol"/>
              </a:rPr>
              <a:t>Pr</a:t>
            </a:r>
            <a:r>
              <a:rPr lang="en-US" sz="1400" dirty="0" smtClean="0">
                <a:latin typeface="Chalkboard"/>
                <a:sym typeface="Symbol"/>
              </a:rPr>
              <a:t> (</a:t>
            </a:r>
            <a:r>
              <a:rPr lang="en-US" sz="1400" dirty="0" smtClean="0">
                <a:latin typeface="Calibri" charset="0"/>
                <a:ea typeface="Calibri" charset="0"/>
                <a:cs typeface="Calibri" charset="0"/>
                <a:sym typeface="Symbol"/>
              </a:rPr>
              <a:t>Repeat</a:t>
            </a:r>
            <a:r>
              <a:rPr lang="en-US" sz="1400" dirty="0" smtClean="0">
                <a:latin typeface="Chalkboard"/>
                <a:sym typeface="Symbol"/>
              </a:rPr>
              <a:t>)   + </a:t>
            </a:r>
            <a:endParaRPr lang="en-US" sz="1400" dirty="0"/>
          </a:p>
        </p:txBody>
      </p:sp>
      <p:sp>
        <p:nvSpPr>
          <p:cNvPr id="143" name="Text Box 7"/>
          <p:cNvSpPr txBox="1">
            <a:spLocks noChangeArrowheads="1"/>
          </p:cNvSpPr>
          <p:nvPr/>
        </p:nvSpPr>
        <p:spPr bwMode="auto">
          <a:xfrm>
            <a:off x="4923656" y="1743199"/>
            <a:ext cx="56768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smtClean="0">
                <a:latin typeface="Chalkboard"/>
                <a:sym typeface="Symbol"/>
              </a:rPr>
              <a:t>Pr</a:t>
            </a:r>
            <a:endParaRPr lang="en-US" sz="1600" dirty="0" smtClean="0">
              <a:solidFill>
                <a:srgbClr val="0000FF"/>
              </a:solidFill>
              <a:latin typeface="Chalkboard"/>
            </a:endParaRPr>
          </a:p>
        </p:txBody>
      </p:sp>
      <p:grpSp>
        <p:nvGrpSpPr>
          <p:cNvPr id="144" name="Group 54"/>
          <p:cNvGrpSpPr/>
          <p:nvPr/>
        </p:nvGrpSpPr>
        <p:grpSpPr>
          <a:xfrm>
            <a:off x="5283696" y="1556792"/>
            <a:ext cx="1503784" cy="792088"/>
            <a:chOff x="700336" y="5013176"/>
            <a:chExt cx="1503784" cy="792088"/>
          </a:xfrm>
        </p:grpSpPr>
        <p:sp>
          <p:nvSpPr>
            <p:cNvPr id="145" name="Text Box 7"/>
            <p:cNvSpPr txBox="1">
              <a:spLocks noChangeArrowheads="1"/>
            </p:cNvSpPr>
            <p:nvPr/>
          </p:nvSpPr>
          <p:spPr bwMode="auto">
            <a:xfrm>
              <a:off x="700336" y="5229200"/>
              <a:ext cx="1503784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600" dirty="0" err="1" smtClean="0">
                  <a:latin typeface="Chalkboard"/>
                </a:rPr>
                <a:t>PrivK</a:t>
              </a:r>
              <a:r>
                <a:rPr lang="en-US" sz="1600" dirty="0" smtClean="0">
                  <a:latin typeface="Chalkboard"/>
                </a:rPr>
                <a:t>     (n)</a:t>
              </a:r>
              <a:endParaRPr lang="en-US" sz="1600" dirty="0" smtClean="0">
                <a:solidFill>
                  <a:srgbClr val="0000FF"/>
                </a:solidFill>
                <a:latin typeface="Chalkboard"/>
              </a:endParaRPr>
            </a:p>
          </p:txBody>
        </p:sp>
        <p:sp>
          <p:nvSpPr>
            <p:cNvPr id="146" name="Text Box 7"/>
            <p:cNvSpPr txBox="1">
              <a:spLocks noChangeArrowheads="1"/>
            </p:cNvSpPr>
            <p:nvPr/>
          </p:nvSpPr>
          <p:spPr bwMode="auto">
            <a:xfrm>
              <a:off x="1051992" y="5466710"/>
              <a:ext cx="639688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600" dirty="0" smtClean="0">
                  <a:latin typeface="Chalkboard"/>
                </a:rPr>
                <a:t>A, </a:t>
              </a:r>
              <a:r>
                <a:rPr lang="en-US" sz="1600" dirty="0" smtClean="0">
                  <a:latin typeface="Chalkboard"/>
                  <a:sym typeface="Symbol"/>
                </a:rPr>
                <a:t></a:t>
              </a:r>
              <a:endParaRPr lang="en-US" sz="1600" dirty="0" smtClean="0">
                <a:solidFill>
                  <a:srgbClr val="0000FF"/>
                </a:solidFill>
                <a:latin typeface="Chalkboard"/>
              </a:endParaRPr>
            </a:p>
          </p:txBody>
        </p:sp>
        <p:sp>
          <p:nvSpPr>
            <p:cNvPr id="147" name="Text Box 7"/>
            <p:cNvSpPr txBox="1">
              <a:spLocks noChangeArrowheads="1"/>
            </p:cNvSpPr>
            <p:nvPr/>
          </p:nvSpPr>
          <p:spPr bwMode="auto">
            <a:xfrm>
              <a:off x="1124000" y="5013176"/>
              <a:ext cx="1008112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600" dirty="0" err="1" smtClean="0">
                  <a:latin typeface="Chalkboard"/>
                </a:rPr>
                <a:t>cpa</a:t>
              </a:r>
              <a:endParaRPr lang="en-US" sz="1600" dirty="0" smtClean="0">
                <a:solidFill>
                  <a:srgbClr val="0000FF"/>
                </a:solidFill>
                <a:latin typeface="Chalkboard"/>
              </a:endParaRPr>
            </a:p>
          </p:txBody>
        </p:sp>
      </p:grpSp>
      <p:sp>
        <p:nvSpPr>
          <p:cNvPr id="148" name="Text Box 7"/>
          <p:cNvSpPr txBox="1">
            <a:spLocks noChangeArrowheads="1"/>
          </p:cNvSpPr>
          <p:nvPr/>
        </p:nvSpPr>
        <p:spPr bwMode="auto">
          <a:xfrm>
            <a:off x="6499448" y="1772816"/>
            <a:ext cx="56768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smtClean="0">
                <a:latin typeface="Chalkboard"/>
                <a:sym typeface="Symbol"/>
              </a:rPr>
              <a:t>= 1</a:t>
            </a:r>
            <a:endParaRPr lang="en-US" sz="1600" dirty="0" smtClean="0">
              <a:solidFill>
                <a:srgbClr val="0000FF"/>
              </a:solidFill>
              <a:latin typeface="Chalkboard"/>
            </a:endParaRPr>
          </a:p>
        </p:txBody>
      </p:sp>
      <p:sp>
        <p:nvSpPr>
          <p:cNvPr id="149" name="Double Bracket 148"/>
          <p:cNvSpPr/>
          <p:nvPr/>
        </p:nvSpPr>
        <p:spPr>
          <a:xfrm>
            <a:off x="5283695" y="1556792"/>
            <a:ext cx="2448273" cy="792088"/>
          </a:xfrm>
          <a:prstGeom prst="bracketPair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IN">
              <a:latin typeface="Chalkboard"/>
            </a:endParaRPr>
          </a:p>
        </p:txBody>
      </p:sp>
      <p:cxnSp>
        <p:nvCxnSpPr>
          <p:cNvPr id="150" name="Straight Connector 149"/>
          <p:cNvCxnSpPr/>
          <p:nvPr/>
        </p:nvCxnSpPr>
        <p:spPr>
          <a:xfrm>
            <a:off x="5995392" y="2081754"/>
            <a:ext cx="144016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51" name="Straight Connector 150"/>
          <p:cNvCxnSpPr/>
          <p:nvPr/>
        </p:nvCxnSpPr>
        <p:spPr>
          <a:xfrm>
            <a:off x="6939880" y="1765266"/>
            <a:ext cx="0" cy="40011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52" name="Rectangle 151"/>
          <p:cNvSpPr/>
          <p:nvPr/>
        </p:nvSpPr>
        <p:spPr>
          <a:xfrm>
            <a:off x="6980737" y="1825079"/>
            <a:ext cx="699359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dirty="0">
                <a:latin typeface="Calibri" charset="0"/>
                <a:ea typeface="Calibri" charset="0"/>
                <a:cs typeface="Calibri" charset="0"/>
                <a:sym typeface="Symbol"/>
              </a:rPr>
              <a:t>Repeat</a:t>
            </a:r>
            <a:endParaRPr lang="en-US" sz="1400" dirty="0">
              <a:latin typeface="Calibri" charset="0"/>
              <a:ea typeface="Calibri" charset="0"/>
              <a:cs typeface="Calibri" charset="0"/>
            </a:endParaRPr>
          </a:p>
        </p:txBody>
      </p:sp>
      <p:cxnSp>
        <p:nvCxnSpPr>
          <p:cNvPr id="153" name="Straight Connector 152"/>
          <p:cNvCxnSpPr/>
          <p:nvPr/>
        </p:nvCxnSpPr>
        <p:spPr>
          <a:xfrm flipV="1">
            <a:off x="7092280" y="1844824"/>
            <a:ext cx="495672" cy="0"/>
          </a:xfrm>
          <a:prstGeom prst="line">
            <a:avLst/>
          </a:prstGeom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154" name="Rectangle 153"/>
          <p:cNvSpPr/>
          <p:nvPr/>
        </p:nvSpPr>
        <p:spPr>
          <a:xfrm>
            <a:off x="7731968" y="1825079"/>
            <a:ext cx="1129476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dirty="0" err="1" smtClean="0">
                <a:latin typeface="Chalkboard"/>
                <a:sym typeface="Symbol"/>
              </a:rPr>
              <a:t>Pr</a:t>
            </a:r>
            <a:r>
              <a:rPr lang="en-US" sz="1400" dirty="0" smtClean="0">
                <a:latin typeface="Chalkboard"/>
                <a:sym typeface="Symbol"/>
              </a:rPr>
              <a:t> (</a:t>
            </a:r>
            <a:r>
              <a:rPr lang="en-US" sz="1400" dirty="0" smtClean="0">
                <a:latin typeface="Calibri" charset="0"/>
                <a:ea typeface="Calibri" charset="0"/>
                <a:cs typeface="Calibri" charset="0"/>
                <a:sym typeface="Symbol"/>
              </a:rPr>
              <a:t>Repeat</a:t>
            </a:r>
            <a:r>
              <a:rPr lang="en-US" sz="1400" dirty="0" smtClean="0">
                <a:latin typeface="Chalkboard"/>
                <a:sym typeface="Symbol"/>
              </a:rPr>
              <a:t>) </a:t>
            </a:r>
            <a:endParaRPr lang="en-US" sz="1400" dirty="0"/>
          </a:p>
        </p:txBody>
      </p:sp>
      <p:cxnSp>
        <p:nvCxnSpPr>
          <p:cNvPr id="155" name="Straight Connector 154"/>
          <p:cNvCxnSpPr/>
          <p:nvPr/>
        </p:nvCxnSpPr>
        <p:spPr>
          <a:xfrm flipV="1">
            <a:off x="8172400" y="1844824"/>
            <a:ext cx="495672" cy="0"/>
          </a:xfrm>
          <a:prstGeom prst="line">
            <a:avLst/>
          </a:prstGeom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56" name="Text Box 7"/>
              <p:cNvSpPr txBox="1">
                <a:spLocks noChangeArrowheads="1"/>
              </p:cNvSpPr>
              <p:nvPr/>
            </p:nvSpPr>
            <p:spPr bwMode="auto">
              <a:xfrm>
                <a:off x="1115616" y="2514382"/>
                <a:ext cx="1863824" cy="33855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marL="457200" indent="-457200">
                  <a:spcBef>
                    <a:spcPct val="50000"/>
                  </a:spcBef>
                </a:pPr>
                <a14:m>
                  <m:oMath xmlns:m="http://schemas.openxmlformats.org/officeDocument/2006/math">
                    <m:r>
                      <a:rPr lang="en-US" sz="1600" i="1" smtClean="0">
                        <a:solidFill>
                          <a:srgbClr val="FF0000"/>
                        </a:solidFill>
                        <a:latin typeface="Cambria Math" charset="0"/>
                        <a:ea typeface="Cambria Math" charset="0"/>
                        <a:cs typeface="Cambria Math" charset="0"/>
                        <a:sym typeface="Symbol"/>
                      </a:rPr>
                      <m:t>≤</m:t>
                    </m:r>
                  </m:oMath>
                </a14:m>
                <a:r>
                  <a:rPr lang="en-US" sz="1600" dirty="0" smtClean="0">
                    <a:solidFill>
                      <a:srgbClr val="FF0000"/>
                    </a:solidFill>
                    <a:latin typeface="Chalkboard"/>
                    <a:sym typeface="Symbol"/>
                  </a:rPr>
                  <a:t> </a:t>
                </a:r>
                <a:r>
                  <a:rPr lang="en-US" sz="1600" dirty="0" err="1" smtClean="0">
                    <a:solidFill>
                      <a:srgbClr val="FF0000"/>
                    </a:solidFill>
                    <a:latin typeface="Chalkboard"/>
                    <a:sym typeface="Symbol"/>
                  </a:rPr>
                  <a:t>Pr</a:t>
                </a:r>
                <a:r>
                  <a:rPr lang="en-US" sz="1600" dirty="0" smtClean="0">
                    <a:solidFill>
                      <a:srgbClr val="FF0000"/>
                    </a:solidFill>
                    <a:latin typeface="Chalkboard"/>
                    <a:sym typeface="Symbol"/>
                  </a:rPr>
                  <a:t> (</a:t>
                </a:r>
                <a:r>
                  <a:rPr lang="en-US" sz="1600" dirty="0" smtClean="0">
                    <a:solidFill>
                      <a:srgbClr val="FF0000"/>
                    </a:solidFill>
                    <a:latin typeface="Calibri" charset="0"/>
                    <a:ea typeface="Calibri" charset="0"/>
                    <a:cs typeface="Calibri" charset="0"/>
                    <a:sym typeface="Symbol"/>
                  </a:rPr>
                  <a:t>Repeat</a:t>
                </a:r>
                <a:r>
                  <a:rPr lang="en-US" sz="1600" dirty="0" smtClean="0">
                    <a:solidFill>
                      <a:srgbClr val="FF0000"/>
                    </a:solidFill>
                    <a:latin typeface="Chalkboard"/>
                    <a:sym typeface="Symbol"/>
                  </a:rPr>
                  <a:t>)</a:t>
                </a:r>
                <a:endParaRPr lang="en-US" sz="1600" baseline="30000" dirty="0" smtClean="0">
                  <a:solidFill>
                    <a:srgbClr val="FF0000"/>
                  </a:solidFill>
                  <a:latin typeface="Chalkboard"/>
                </a:endParaRPr>
              </a:p>
            </p:txBody>
          </p:sp>
        </mc:Choice>
        <mc:Fallback xmlns="">
          <p:sp>
            <p:nvSpPr>
              <p:cNvPr id="156" name="Text 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115616" y="2514382"/>
                <a:ext cx="1863824" cy="338554"/>
              </a:xfrm>
              <a:prstGeom prst="rect">
                <a:avLst/>
              </a:prstGeom>
              <a:blipFill rotWithShape="0">
                <a:blip r:embed="rId4"/>
                <a:stretch>
                  <a:fillRect t="-5357" b="-21429"/>
                </a:stretch>
              </a:blip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8" name="Text Box 7"/>
              <p:cNvSpPr txBox="1">
                <a:spLocks noChangeArrowheads="1"/>
              </p:cNvSpPr>
              <p:nvPr/>
            </p:nvSpPr>
            <p:spPr bwMode="auto">
              <a:xfrm>
                <a:off x="4923656" y="2607295"/>
                <a:ext cx="783704" cy="33855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marL="457200" indent="-457200">
                  <a:spcBef>
                    <a:spcPct val="50000"/>
                  </a:spcBef>
                </a:pPr>
                <a14:m>
                  <m:oMath xmlns:m="http://schemas.openxmlformats.org/officeDocument/2006/math">
                    <m:r>
                      <a:rPr lang="en-US" sz="1600" i="1">
                        <a:solidFill>
                          <a:srgbClr val="FF0000"/>
                        </a:solidFill>
                        <a:latin typeface="Cambria Math" charset="0"/>
                        <a:ea typeface="Cambria Math" charset="0"/>
                        <a:cs typeface="Cambria Math" charset="0"/>
                        <a:sym typeface="Symbol"/>
                      </a:rPr>
                      <m:t>≤</m:t>
                    </m:r>
                  </m:oMath>
                </a14:m>
                <a:r>
                  <a:rPr lang="en-US" sz="1600" dirty="0" smtClean="0">
                    <a:solidFill>
                      <a:srgbClr val="FF0000"/>
                    </a:solidFill>
                    <a:latin typeface="Chalkboard"/>
                    <a:sym typeface="Symbol"/>
                  </a:rPr>
                  <a:t> </a:t>
                </a:r>
                <a:r>
                  <a:rPr lang="en-US" sz="1600" dirty="0" err="1" smtClean="0">
                    <a:solidFill>
                      <a:srgbClr val="FF0000"/>
                    </a:solidFill>
                    <a:latin typeface="Chalkboard"/>
                    <a:sym typeface="Symbol"/>
                  </a:rPr>
                  <a:t>Pr</a:t>
                </a:r>
                <a:endParaRPr lang="en-US" sz="1600" dirty="0" smtClean="0">
                  <a:solidFill>
                    <a:srgbClr val="FF0000"/>
                  </a:solidFill>
                  <a:latin typeface="Chalkboard"/>
                </a:endParaRPr>
              </a:p>
            </p:txBody>
          </p:sp>
        </mc:Choice>
        <mc:Fallback xmlns="">
          <p:sp>
            <p:nvSpPr>
              <p:cNvPr id="158" name="Text 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4923656" y="2607295"/>
                <a:ext cx="783704" cy="338554"/>
              </a:xfrm>
              <a:prstGeom prst="rect">
                <a:avLst/>
              </a:prstGeom>
              <a:blipFill rotWithShape="0">
                <a:blip r:embed="rId5"/>
                <a:stretch>
                  <a:fillRect t="-5455" b="-23636"/>
                </a:stretch>
              </a:blip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59" name="Group 54"/>
          <p:cNvGrpSpPr/>
          <p:nvPr/>
        </p:nvGrpSpPr>
        <p:grpSpPr>
          <a:xfrm>
            <a:off x="5499720" y="2420888"/>
            <a:ext cx="1503784" cy="792088"/>
            <a:chOff x="700336" y="5013176"/>
            <a:chExt cx="1503784" cy="792088"/>
          </a:xfrm>
        </p:grpSpPr>
        <p:sp>
          <p:nvSpPr>
            <p:cNvPr id="160" name="Text Box 7"/>
            <p:cNvSpPr txBox="1">
              <a:spLocks noChangeArrowheads="1"/>
            </p:cNvSpPr>
            <p:nvPr/>
          </p:nvSpPr>
          <p:spPr bwMode="auto">
            <a:xfrm>
              <a:off x="700336" y="5229200"/>
              <a:ext cx="1503784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600" dirty="0" err="1" smtClean="0">
                  <a:solidFill>
                    <a:srgbClr val="FF0000"/>
                  </a:solidFill>
                  <a:latin typeface="Chalkboard"/>
                </a:rPr>
                <a:t>PrivK</a:t>
              </a:r>
              <a:r>
                <a:rPr lang="en-US" sz="1600" dirty="0" smtClean="0">
                  <a:solidFill>
                    <a:srgbClr val="FF0000"/>
                  </a:solidFill>
                  <a:latin typeface="Chalkboard"/>
                </a:rPr>
                <a:t>     (n)</a:t>
              </a:r>
            </a:p>
          </p:txBody>
        </p:sp>
        <p:sp>
          <p:nvSpPr>
            <p:cNvPr id="161" name="Text Box 7"/>
            <p:cNvSpPr txBox="1">
              <a:spLocks noChangeArrowheads="1"/>
            </p:cNvSpPr>
            <p:nvPr/>
          </p:nvSpPr>
          <p:spPr bwMode="auto">
            <a:xfrm>
              <a:off x="1051992" y="5466710"/>
              <a:ext cx="639688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600" dirty="0" smtClean="0">
                  <a:solidFill>
                    <a:srgbClr val="FF0000"/>
                  </a:solidFill>
                  <a:latin typeface="Chalkboard"/>
                </a:rPr>
                <a:t>A, </a:t>
              </a:r>
              <a:r>
                <a:rPr lang="en-US" sz="1600" dirty="0" smtClean="0">
                  <a:solidFill>
                    <a:srgbClr val="FF0000"/>
                  </a:solidFill>
                  <a:latin typeface="Chalkboard"/>
                  <a:sym typeface="Symbol"/>
                </a:rPr>
                <a:t></a:t>
              </a:r>
              <a:endParaRPr lang="en-US" sz="1600" dirty="0" smtClean="0">
                <a:solidFill>
                  <a:srgbClr val="FF0000"/>
                </a:solidFill>
                <a:latin typeface="Chalkboard"/>
              </a:endParaRPr>
            </a:p>
          </p:txBody>
        </p:sp>
        <p:sp>
          <p:nvSpPr>
            <p:cNvPr id="162" name="Text Box 7"/>
            <p:cNvSpPr txBox="1">
              <a:spLocks noChangeArrowheads="1"/>
            </p:cNvSpPr>
            <p:nvPr/>
          </p:nvSpPr>
          <p:spPr bwMode="auto">
            <a:xfrm>
              <a:off x="1124000" y="5013176"/>
              <a:ext cx="1008112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>
                <a:spcBef>
                  <a:spcPct val="50000"/>
                </a:spcBef>
              </a:pPr>
              <a:r>
                <a:rPr lang="en-US" sz="1600" dirty="0" err="1" smtClean="0">
                  <a:solidFill>
                    <a:srgbClr val="FF0000"/>
                  </a:solidFill>
                  <a:latin typeface="Chalkboard"/>
                </a:rPr>
                <a:t>cpa</a:t>
              </a:r>
              <a:endParaRPr lang="en-US" sz="1600" dirty="0" smtClean="0">
                <a:solidFill>
                  <a:srgbClr val="FF0000"/>
                </a:solidFill>
                <a:latin typeface="Chalkboard"/>
              </a:endParaRPr>
            </a:p>
          </p:txBody>
        </p:sp>
      </p:grpSp>
      <p:sp>
        <p:nvSpPr>
          <p:cNvPr id="163" name="Text Box 7"/>
          <p:cNvSpPr txBox="1">
            <a:spLocks noChangeArrowheads="1"/>
          </p:cNvSpPr>
          <p:nvPr/>
        </p:nvSpPr>
        <p:spPr bwMode="auto">
          <a:xfrm>
            <a:off x="6715472" y="2636912"/>
            <a:ext cx="56768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 smtClean="0">
                <a:solidFill>
                  <a:srgbClr val="FF0000"/>
                </a:solidFill>
                <a:latin typeface="Chalkboard"/>
                <a:sym typeface="Symbol"/>
              </a:rPr>
              <a:t>= 1</a:t>
            </a:r>
            <a:endParaRPr lang="en-US" sz="1600" dirty="0" smtClean="0">
              <a:solidFill>
                <a:srgbClr val="FF0000"/>
              </a:solidFill>
              <a:latin typeface="Chalkboard"/>
            </a:endParaRPr>
          </a:p>
        </p:txBody>
      </p:sp>
      <p:sp>
        <p:nvSpPr>
          <p:cNvPr id="164" name="Double Bracket 163"/>
          <p:cNvSpPr/>
          <p:nvPr/>
        </p:nvSpPr>
        <p:spPr>
          <a:xfrm>
            <a:off x="5499719" y="2420888"/>
            <a:ext cx="2448273" cy="792088"/>
          </a:xfrm>
          <a:prstGeom prst="bracketPair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IN">
              <a:solidFill>
                <a:srgbClr val="FF0000"/>
              </a:solidFill>
              <a:latin typeface="Chalkboard"/>
            </a:endParaRPr>
          </a:p>
        </p:txBody>
      </p:sp>
      <p:cxnSp>
        <p:nvCxnSpPr>
          <p:cNvPr id="165" name="Straight Connector 164"/>
          <p:cNvCxnSpPr/>
          <p:nvPr/>
        </p:nvCxnSpPr>
        <p:spPr>
          <a:xfrm>
            <a:off x="6211416" y="2945850"/>
            <a:ext cx="144016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66" name="Straight Connector 165"/>
          <p:cNvCxnSpPr/>
          <p:nvPr/>
        </p:nvCxnSpPr>
        <p:spPr>
          <a:xfrm>
            <a:off x="7155904" y="2629362"/>
            <a:ext cx="0" cy="40011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67" name="Rectangle 166"/>
          <p:cNvSpPr/>
          <p:nvPr/>
        </p:nvSpPr>
        <p:spPr>
          <a:xfrm>
            <a:off x="7196761" y="2689175"/>
            <a:ext cx="699359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dirty="0">
                <a:solidFill>
                  <a:srgbClr val="FF0000"/>
                </a:solidFill>
                <a:latin typeface="Calibri" charset="0"/>
                <a:ea typeface="Calibri" charset="0"/>
                <a:cs typeface="Calibri" charset="0"/>
                <a:sym typeface="Symbol"/>
              </a:rPr>
              <a:t>Repeat</a:t>
            </a:r>
            <a:endParaRPr lang="en-US" sz="1400" dirty="0">
              <a:solidFill>
                <a:srgbClr val="FF0000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cxnSp>
        <p:nvCxnSpPr>
          <p:cNvPr id="168" name="Straight Connector 167"/>
          <p:cNvCxnSpPr/>
          <p:nvPr/>
        </p:nvCxnSpPr>
        <p:spPr>
          <a:xfrm flipV="1">
            <a:off x="7308304" y="2708920"/>
            <a:ext cx="495672" cy="0"/>
          </a:xfrm>
          <a:prstGeom prst="line">
            <a:avLst/>
          </a:prstGeom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169" name="Text Box 7"/>
          <p:cNvSpPr txBox="1">
            <a:spLocks noChangeArrowheads="1"/>
          </p:cNvSpPr>
          <p:nvPr/>
        </p:nvSpPr>
        <p:spPr bwMode="auto">
          <a:xfrm>
            <a:off x="5067672" y="3244914"/>
            <a:ext cx="844427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2000" dirty="0" smtClean="0">
                <a:latin typeface="Chalkboard"/>
                <a:sym typeface="Symbol"/>
              </a:rPr>
              <a:t>= </a:t>
            </a:r>
            <a:r>
              <a:rPr lang="en-US" sz="1400" dirty="0" smtClean="0">
                <a:latin typeface="Chalkboard"/>
                <a:sym typeface="Symbol"/>
              </a:rPr>
              <a:t>1/2</a:t>
            </a:r>
            <a:r>
              <a:rPr lang="en-US" sz="1600" dirty="0" smtClean="0">
                <a:latin typeface="Chalkboard"/>
                <a:sym typeface="Symbol"/>
              </a:rPr>
              <a:t> </a:t>
            </a:r>
          </a:p>
        </p:txBody>
      </p:sp>
      <p:sp>
        <p:nvSpPr>
          <p:cNvPr id="2" name="Rectangle 1"/>
          <p:cNvSpPr/>
          <p:nvPr/>
        </p:nvSpPr>
        <p:spPr>
          <a:xfrm>
            <a:off x="1138663" y="3028310"/>
            <a:ext cx="760657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600" dirty="0">
                <a:solidFill>
                  <a:srgbClr val="FF0000"/>
                </a:solidFill>
                <a:latin typeface="Cambria Math" charset="0"/>
                <a:ea typeface="Cambria Math" charset="0"/>
                <a:cs typeface="Cambria Math" charset="0"/>
                <a:sym typeface="Symbol"/>
              </a:rPr>
              <a:t>≤</a:t>
            </a:r>
            <a:r>
              <a:rPr lang="en-US" sz="1600" dirty="0" smtClean="0">
                <a:solidFill>
                  <a:srgbClr val="FF0000"/>
                </a:solidFill>
                <a:latin typeface="Chalkboard"/>
                <a:sym typeface="Symbol"/>
              </a:rPr>
              <a:t> </a:t>
            </a:r>
            <a:r>
              <a:rPr lang="en-US" sz="1600" dirty="0">
                <a:solidFill>
                  <a:srgbClr val="FF0000"/>
                </a:solidFill>
                <a:latin typeface="Chalkboard"/>
                <a:sym typeface="Symbol"/>
              </a:rPr>
              <a:t>t/2</a:t>
            </a:r>
            <a:r>
              <a:rPr lang="en-US" sz="1600" baseline="30000" dirty="0">
                <a:solidFill>
                  <a:srgbClr val="FF0000"/>
                </a:solidFill>
                <a:latin typeface="Chalkboard"/>
                <a:sym typeface="Symbol"/>
              </a:rPr>
              <a:t>n</a:t>
            </a:r>
            <a:endParaRPr lang="en-US" sz="1600" baseline="30000" dirty="0">
              <a:solidFill>
                <a:srgbClr val="FF0000"/>
              </a:solidFill>
              <a:latin typeface="Chalkboard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70" name="Rectangle 169"/>
              <p:cNvSpPr/>
              <p:nvPr/>
            </p:nvSpPr>
            <p:spPr>
              <a:xfrm>
                <a:off x="2598804" y="775447"/>
                <a:ext cx="1244764" cy="33855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marL="457200" indent="-457200">
                  <a:spcBef>
                    <a:spcPct val="50000"/>
                  </a:spcBef>
                </a:pPr>
                <a14:m>
                  <m:oMath xmlns:m="http://schemas.openxmlformats.org/officeDocument/2006/math">
                    <m:r>
                      <a:rPr lang="en-US" sz="1600" i="1">
                        <a:solidFill>
                          <a:srgbClr val="FF0000"/>
                        </a:solidFill>
                        <a:latin typeface="Cambria Math" charset="0"/>
                        <a:ea typeface="Cambria Math" charset="0"/>
                        <a:cs typeface="Cambria Math" charset="0"/>
                        <a:sym typeface="Symbol"/>
                      </a:rPr>
                      <m:t>≤</m:t>
                    </m:r>
                  </m:oMath>
                </a14:m>
                <a:r>
                  <a:rPr lang="en-US" sz="1600" dirty="0" smtClean="0">
                    <a:solidFill>
                      <a:srgbClr val="FF0000"/>
                    </a:solidFill>
                    <a:latin typeface="Chalkboard"/>
                    <a:sym typeface="Symbol"/>
                  </a:rPr>
                  <a:t>  ½ + t/2</a:t>
                </a:r>
                <a:r>
                  <a:rPr lang="en-US" sz="1600" baseline="30000" dirty="0" smtClean="0">
                    <a:solidFill>
                      <a:srgbClr val="FF0000"/>
                    </a:solidFill>
                    <a:latin typeface="Chalkboard"/>
                    <a:sym typeface="Symbol"/>
                  </a:rPr>
                  <a:t>n</a:t>
                </a:r>
                <a:endParaRPr lang="en-US" sz="1600" baseline="30000" dirty="0">
                  <a:solidFill>
                    <a:srgbClr val="FF0000"/>
                  </a:solidFill>
                  <a:latin typeface="Chalkboard"/>
                </a:endParaRPr>
              </a:p>
            </p:txBody>
          </p:sp>
        </mc:Choice>
        <mc:Fallback xmlns="">
          <p:sp>
            <p:nvSpPr>
              <p:cNvPr id="170" name="Rectangle 16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98804" y="775447"/>
                <a:ext cx="1244764" cy="338554"/>
              </a:xfrm>
              <a:prstGeom prst="rect">
                <a:avLst/>
              </a:prstGeom>
              <a:blipFill rotWithShape="0">
                <a:blip r:embed="rId6"/>
                <a:stretch>
                  <a:fillRect t="-5357" b="-2142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565469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0" grpId="0"/>
      <p:bldP spid="117" grpId="0"/>
      <p:bldP spid="119" grpId="0" animBg="1"/>
      <p:bldP spid="140" grpId="0"/>
      <p:bldP spid="142" grpId="0"/>
      <p:bldP spid="143" grpId="0"/>
      <p:bldP spid="148" grpId="0"/>
      <p:bldP spid="149" grpId="0" animBg="1"/>
      <p:bldP spid="152" grpId="0"/>
      <p:bldP spid="154" grpId="0"/>
      <p:bldP spid="156" grpId="0"/>
      <p:bldP spid="158" grpId="0"/>
      <p:bldP spid="163" grpId="0"/>
      <p:bldP spid="164" grpId="0" animBg="1"/>
      <p:bldP spid="167" grpId="0"/>
      <p:bldP spid="169" grpId="0"/>
      <p:bldP spid="2" grpId="0"/>
      <p:bldP spid="170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INIT" val=""/>
  <p:tag name="USEAMSFONTS" val="True"/>
  <p:tag name="EMBEDFONTS" val="False"/>
  <p:tag name="USEBOLDAMS" val="False"/>
  <p:tag name="DEFAULTDISPLAYSOURCE" val="\documentclass{slides}\pagestyle{empty}&#10;\begin{document}&#10; $a = \frac{b}{c}$&#10;\end{document}&#10;"/>
  <p:tag name="TEX2PS" val="latex $(base).tex; dvips -D $(res) -E -o $(base).ps $(base).dvi"/>
  <p:tag name="EXTERNALEDITCOMMAND" val="notepad %"/>
  <p:tag name="GHOSTSCRIPTCOMMAND" val="gswin32c"/>
  <p:tag name="DEFAULTBITMAP" val="pngmono"/>
  <p:tag name="DEFAULTBLEND" val="False"/>
  <p:tag name="DEFAULTTRANSPARENT" val="False"/>
  <p:tag name="DEFAULTWORKAROUNDTRANSPARENCYBUG" val="False"/>
  <p:tag name="DEFAULTRESOLUTION" val="1200"/>
  <p:tag name="DEFAULTMAGNIFICATION" val="2"/>
  <p:tag name="DEFAULTFONTSIZE" val="10"/>
  <p:tag name="DEFAULTWIDTH" val="348"/>
  <p:tag name="DEFAULTHEIGHT" val="200"/>
  <p:tag name="FIRSTARPITA@YFGMNGSFUVWXY5M7" val="3077"/>
</p:tagLst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44365</TotalTime>
  <Words>2665</Words>
  <Application>Microsoft Macintosh PowerPoint</Application>
  <PresentationFormat>On-screen Show (4:3)</PresentationFormat>
  <Paragraphs>907</Paragraphs>
  <Slides>30</Slides>
  <Notes>23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41" baseType="lpstr">
      <vt:lpstr>Arial</vt:lpstr>
      <vt:lpstr>Brush Script MT</vt:lpstr>
      <vt:lpstr>Calibri</vt:lpstr>
      <vt:lpstr>Cambria Math</vt:lpstr>
      <vt:lpstr>Chalkboard</vt:lpstr>
      <vt:lpstr>Comic Sans MS</vt:lpstr>
      <vt:lpstr>Courier New</vt:lpstr>
      <vt:lpstr>Gigi</vt:lpstr>
      <vt:lpstr>Symbol</vt:lpstr>
      <vt:lpstr>Wingdings</vt:lpstr>
      <vt:lpstr>Default Design</vt:lpstr>
      <vt:lpstr>Cryptography</vt:lpstr>
      <vt:lpstr>Recall</vt:lpstr>
      <vt:lpstr>Today’s Goal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How Good it is? </vt:lpstr>
      <vt:lpstr>PowerPoint Presentation</vt:lpstr>
      <vt:lpstr>PowerPoint Presentation</vt:lpstr>
      <vt:lpstr>Current Picture </vt:lpstr>
      <vt:lpstr>PowerPoint Presentation</vt:lpstr>
      <vt:lpstr>Current Picture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Current Picture </vt:lpstr>
      <vt:lpstr>PowerPoint Presentation</vt:lpstr>
      <vt:lpstr>PowerPoint Presentation</vt:lpstr>
      <vt:lpstr>Current Picture </vt:lpstr>
      <vt:lpstr>PowerPoint Presentation</vt:lpstr>
      <vt:lpstr>PowerPoint Presentation</vt:lpstr>
      <vt:lpstr>PowerPoint Presentation</vt:lpstr>
    </vt:vector>
  </TitlesOfParts>
  <Company>DAIMI</Company>
  <LinksUpToDate>false</LinksUpToDate>
  <SharedDoc>false</SharedDoc>
  <HyperlinksChanged>false</HyperlinksChanged>
  <AppVersion>15.0030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Dias nummer 1</dc:title>
  <dc:creator>ARPITA PATRA</dc:creator>
  <cp:lastModifiedBy>Arpita Patra</cp:lastModifiedBy>
  <cp:revision>3761</cp:revision>
  <dcterms:created xsi:type="dcterms:W3CDTF">2003-02-23T15:18:48Z</dcterms:created>
  <dcterms:modified xsi:type="dcterms:W3CDTF">2017-01-31T05:25:35Z</dcterms:modified>
</cp:coreProperties>
</file>