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1609" r:id="rId2"/>
    <p:sldId id="1670" r:id="rId3"/>
    <p:sldId id="1671" r:id="rId4"/>
    <p:sldId id="1673" r:id="rId5"/>
    <p:sldId id="1652" r:id="rId6"/>
    <p:sldId id="1653" r:id="rId7"/>
    <p:sldId id="1674" r:id="rId8"/>
    <p:sldId id="1650" r:id="rId9"/>
    <p:sldId id="1654" r:id="rId10"/>
    <p:sldId id="1680" r:id="rId11"/>
    <p:sldId id="1613" r:id="rId12"/>
    <p:sldId id="1681" r:id="rId13"/>
    <p:sldId id="1682" r:id="rId14"/>
    <p:sldId id="1683" r:id="rId15"/>
    <p:sldId id="1684" r:id="rId16"/>
    <p:sldId id="1672" r:id="rId17"/>
    <p:sldId id="1662" r:id="rId18"/>
    <p:sldId id="1606" r:id="rId19"/>
    <p:sldId id="1555" r:id="rId20"/>
    <p:sldId id="1679" r:id="rId21"/>
    <p:sldId id="1618" r:id="rId22"/>
    <p:sldId id="1626" r:id="rId23"/>
    <p:sldId id="1627" r:id="rId24"/>
    <p:sldId id="1628" r:id="rId25"/>
    <p:sldId id="1629" r:id="rId26"/>
    <p:sldId id="1630" r:id="rId27"/>
    <p:sldId id="1631" r:id="rId28"/>
    <p:sldId id="1632" r:id="rId29"/>
    <p:sldId id="1676" r:id="rId30"/>
    <p:sldId id="1677" r:id="rId31"/>
    <p:sldId id="1678" r:id="rId32"/>
    <p:sldId id="1638" r:id="rId33"/>
  </p:sldIdLst>
  <p:sldSz cx="9144000" cy="6858000" type="screen4x3"/>
  <p:notesSz cx="6858000" cy="9144000"/>
  <p:custDataLst>
    <p:tags r:id="rId36"/>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EFE"/>
    <a:srgbClr val="FF0000"/>
    <a:srgbClr val="0000FF"/>
    <a:srgbClr val="FFFF99"/>
    <a:srgbClr val="00FF00"/>
    <a:srgbClr val="D2F5FA"/>
    <a:srgbClr val="0BC1E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7"/>
    <p:restoredTop sz="92796" autoAdjust="0"/>
  </p:normalViewPr>
  <p:slideViewPr>
    <p:cSldViewPr>
      <p:cViewPr varScale="1">
        <p:scale>
          <a:sx n="92" d="100"/>
          <a:sy n="92" d="100"/>
        </p:scale>
        <p:origin x="36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648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CPA secure Encryption scheme it was easy…just encrypt</a:t>
            </a:r>
            <a:r>
              <a:rPr lang="en-US" baseline="0" dirty="0" smtClean="0">
                <a:latin typeface="Arial" pitchFamily="34" charset="0"/>
              </a:rPr>
              <a:t> for individual </a:t>
            </a:r>
            <a:r>
              <a:rPr lang="en-US" baseline="0" dirty="0" err="1" smtClean="0">
                <a:latin typeface="Arial" pitchFamily="34" charset="0"/>
              </a:rPr>
              <a:t>blocks..similar</a:t>
            </a:r>
            <a:r>
              <a:rPr lang="en-US" baseline="0" dirty="0" smtClean="0">
                <a:latin typeface="Arial" pitchFamily="34" charset="0"/>
              </a:rPr>
              <a:t> idea does not </a:t>
            </a:r>
            <a:r>
              <a:rPr lang="en-US" baseline="0" dirty="0" err="1" smtClean="0">
                <a:latin typeface="Arial" pitchFamily="34" charset="0"/>
              </a:rPr>
              <a:t>work..this</a:t>
            </a:r>
            <a:r>
              <a:rPr lang="en-US" baseline="0" dirty="0" smtClean="0">
                <a:latin typeface="Arial" pitchFamily="34" charset="0"/>
              </a:rPr>
              <a:t> shows that MAC is a completely different ball game.</a:t>
            </a:r>
            <a:endParaRPr lang="en-US" dirty="0" smtClean="0">
              <a:latin typeface="Arial" pitchFamily="34" charset="0"/>
            </a:endParaRPr>
          </a:p>
        </p:txBody>
      </p:sp>
    </p:spTree>
    <p:extLst>
      <p:ext uri="{BB962C8B-B14F-4D97-AF65-F5344CB8AC3E}">
        <p14:creationId xmlns:p14="http://schemas.microsoft.com/office/powerpoint/2010/main" val="30195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53769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6725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There are lots of applications out there for authentication</a:t>
            </a:r>
            <a:r>
              <a:rPr lang="en-US" baseline="0" dirty="0" smtClean="0">
                <a:latin typeface="Arial" pitchFamily="34" charset="0"/>
              </a:rPr>
              <a:t> where resource constrained devices are involved. RFID chips in identity cards. Randomization is a bane for such </a:t>
            </a:r>
            <a:r>
              <a:rPr lang="en-US" baseline="0" dirty="0" err="1" smtClean="0">
                <a:latin typeface="Arial" pitchFamily="34" charset="0"/>
              </a:rPr>
              <a:t>devices..need</a:t>
            </a:r>
            <a:r>
              <a:rPr lang="en-US" baseline="0" dirty="0" smtClean="0">
                <a:latin typeface="Arial" pitchFamily="34" charset="0"/>
              </a:rPr>
              <a:t> to go for determinism..</a:t>
            </a:r>
            <a:endParaRPr lang="en-US" dirty="0" smtClean="0">
              <a:latin typeface="Arial" pitchFamily="34" charset="0"/>
            </a:endParaRPr>
          </a:p>
        </p:txBody>
      </p:sp>
    </p:spTree>
    <p:extLst>
      <p:ext uri="{BB962C8B-B14F-4D97-AF65-F5344CB8AC3E}">
        <p14:creationId xmlns:p14="http://schemas.microsoft.com/office/powerpoint/2010/main" val="192941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56568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571949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They complement each other so nicely. What do you think</a:t>
            </a:r>
            <a:r>
              <a:rPr lang="en-US" baseline="0" dirty="0" smtClean="0">
                <a:latin typeface="Arial" pitchFamily="34" charset="0"/>
              </a:rPr>
              <a:t> about them as a couple. Let’s marry them off. Think of their child. Wonderful features. Privacy and </a:t>
            </a:r>
            <a:r>
              <a:rPr lang="en-US" baseline="0" dirty="0" err="1" smtClean="0">
                <a:latin typeface="Arial" pitchFamily="34" charset="0"/>
              </a:rPr>
              <a:t>authetication</a:t>
            </a:r>
            <a:r>
              <a:rPr lang="en-US" baseline="0" dirty="0" smtClean="0">
                <a:latin typeface="Arial" pitchFamily="34" charset="0"/>
              </a:rPr>
              <a:t> together! But w are not the ones to note it first and foresee the qualities of their child. </a:t>
            </a:r>
            <a:endParaRPr lang="en-US" dirty="0" smtClean="0">
              <a:latin typeface="Arial" pitchFamily="34" charset="0"/>
            </a:endParaRPr>
          </a:p>
        </p:txBody>
      </p:sp>
    </p:spTree>
    <p:extLst>
      <p:ext uri="{BB962C8B-B14F-4D97-AF65-F5344CB8AC3E}">
        <p14:creationId xmlns:p14="http://schemas.microsoft.com/office/powerpoint/2010/main" val="207959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Needs new style of security definitions: real world/ ideal world, can captures a</a:t>
            </a:r>
            <a:r>
              <a:rPr lang="en-US" baseline="0" dirty="0" smtClean="0">
                <a:latin typeface="Arial" pitchFamily="34" charset="0"/>
              </a:rPr>
              <a:t> lot more scenarios that occur in practice which cannot be captured via game based definitions.. Will be taught in my next course..</a:t>
            </a:r>
            <a:endParaRPr lang="en-US" dirty="0" smtClean="0">
              <a:latin typeface="Arial" pitchFamily="34" charset="0"/>
            </a:endParaRPr>
          </a:p>
        </p:txBody>
      </p:sp>
    </p:spTree>
    <p:extLst>
      <p:ext uri="{BB962C8B-B14F-4D97-AF65-F5344CB8AC3E}">
        <p14:creationId xmlns:p14="http://schemas.microsoft.com/office/powerpoint/2010/main" val="147484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5201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743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2719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9857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591626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128230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396415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We have specific</a:t>
            </a:r>
            <a:r>
              <a:rPr lang="en-US" baseline="0" dirty="0" smtClean="0">
                <a:latin typeface="Arial" pitchFamily="34" charset="0"/>
              </a:rPr>
              <a:t> example where this approach leads to insecure protocol. So generically we can not build secure AE using this approach. With specific instantiation you have to prove separately which may be cumbersome.. </a:t>
            </a:r>
            <a:endParaRPr lang="en-US" dirty="0" smtClean="0">
              <a:latin typeface="Arial" pitchFamily="34" charset="0"/>
            </a:endParaRPr>
          </a:p>
        </p:txBody>
      </p:sp>
    </p:spTree>
    <p:extLst>
      <p:ext uri="{BB962C8B-B14F-4D97-AF65-F5344CB8AC3E}">
        <p14:creationId xmlns:p14="http://schemas.microsoft.com/office/powerpoint/2010/main" val="575219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992967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71818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33973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err="1" smtClean="0">
                <a:latin typeface="Arial" pitchFamily="34" charset="0"/>
              </a:rPr>
              <a:t>Adv</a:t>
            </a:r>
            <a:r>
              <a:rPr lang="en-US" baseline="0" dirty="0" smtClean="0">
                <a:latin typeface="Arial" pitchFamily="34" charset="0"/>
              </a:rPr>
              <a:t> is good at finding a different </a:t>
            </a:r>
            <a:r>
              <a:rPr lang="en-US" baseline="0" dirty="0" err="1" smtClean="0">
                <a:latin typeface="Arial" pitchFamily="34" charset="0"/>
              </a:rPr>
              <a:t>ciphertext</a:t>
            </a:r>
            <a:r>
              <a:rPr lang="en-US" baseline="0" dirty="0" smtClean="0">
                <a:latin typeface="Arial" pitchFamily="34" charset="0"/>
              </a:rPr>
              <a:t> for the same message, he queried before. So though c * is valid is corresponds to same m||t.</a:t>
            </a:r>
            <a:endParaRPr lang="en-US" dirty="0" smtClean="0">
              <a:latin typeface="Arial" pitchFamily="34" charset="0"/>
            </a:endParaRPr>
          </a:p>
        </p:txBody>
      </p:sp>
    </p:spTree>
    <p:extLst>
      <p:ext uri="{BB962C8B-B14F-4D97-AF65-F5344CB8AC3E}">
        <p14:creationId xmlns:p14="http://schemas.microsoft.com/office/powerpoint/2010/main" val="1634142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2806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59442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6936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00116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37756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3890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6268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386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1234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2/9/17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2/9/17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2/9/17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2/9/17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2/9/17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2/9/17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2/9/17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2/9/17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2/9/17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2/9/17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2/9/17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2/9/17</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dblp.uni-trier.de/pers/hd/y/Yung:Moti" TargetMode="External"/><Relationship Id="rId6" Type="http://schemas.openxmlformats.org/officeDocument/2006/relationships/hyperlink" Target="http://dblp.uni-trier.de/db/conf/fse/fse2000.html#KatzY00" TargetMode="External"/><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hyperlink" Target="http://dblp.uni-trier.de/pers/hd/n/Namprempre:Chanathip" TargetMode="External"/><Relationship Id="rId10" Type="http://schemas.openxmlformats.org/officeDocument/2006/relationships/hyperlink" Target="http://dblp.uni-trier.de/db/conf/asiacrypt/asiacrypt2000.html#BellareN00" TargetMode="External"/><Relationship Id="rId11"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5.jpe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5.jpe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17.jpeg"/><Relationship Id="rId8" Type="http://schemas.openxmlformats.org/officeDocument/2006/relationships/image" Target="../media/image18.emf"/><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332656"/>
            <a:ext cx="7772400" cy="1470025"/>
          </a:xfrm>
        </p:spPr>
        <p:txBody>
          <a:bodyPr/>
          <a:lstStyle/>
          <a:p>
            <a:r>
              <a:rPr lang="en-US" dirty="0" smtClean="0">
                <a:solidFill>
                  <a:srgbClr val="008000"/>
                </a:solidFill>
                <a:latin typeface="Comic Sans MS"/>
                <a:cs typeface="Comic Sans MS"/>
              </a:rPr>
              <a:t>Cryptography</a:t>
            </a:r>
            <a:endParaRPr lang="en-US" dirty="0">
              <a:solidFill>
                <a:srgbClr val="008000"/>
              </a:solidFill>
              <a:latin typeface="Comic Sans MS"/>
              <a:cs typeface="Comic Sans MS"/>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omic Sans MS"/>
                <a:cs typeface="Comic Sans MS"/>
              </a:rPr>
              <a:t>Lecture </a:t>
            </a:r>
            <a:r>
              <a:rPr lang="en-US" dirty="0">
                <a:solidFill>
                  <a:srgbClr val="0000FF"/>
                </a:solidFill>
                <a:latin typeface="Comic Sans MS"/>
                <a:cs typeface="Comic Sans MS"/>
              </a:rPr>
              <a:t>9</a:t>
            </a:r>
            <a:endParaRPr lang="en-US" dirty="0" smtClean="0">
              <a:solidFill>
                <a:srgbClr val="0000FF"/>
              </a:solidFill>
              <a:latin typeface="Comic Sans MS"/>
              <a:cs typeface="Comic Sans MS"/>
            </a:endParaRPr>
          </a:p>
          <a:p>
            <a:endParaRPr lang="en-US" dirty="0">
              <a:solidFill>
                <a:srgbClr val="0000FF"/>
              </a:solidFill>
              <a:latin typeface="Comic Sans MS"/>
              <a:cs typeface="Comic Sans MS"/>
            </a:endParaRPr>
          </a:p>
          <a:p>
            <a:endParaRPr lang="en-US" dirty="0" smtClean="0">
              <a:solidFill>
                <a:srgbClr val="0000FF"/>
              </a:solidFill>
              <a:latin typeface="Comic Sans MS"/>
              <a:cs typeface="Comic Sans MS"/>
            </a:endParaRPr>
          </a:p>
          <a:p>
            <a:r>
              <a:rPr lang="en-US" dirty="0" err="1" smtClean="0">
                <a:solidFill>
                  <a:srgbClr val="0000FF"/>
                </a:solidFill>
                <a:latin typeface="Comic Sans MS"/>
                <a:cs typeface="Comic Sans MS"/>
              </a:rPr>
              <a:t>Arpita</a:t>
            </a:r>
            <a:r>
              <a:rPr lang="en-US" dirty="0" smtClean="0">
                <a:solidFill>
                  <a:srgbClr val="0000FF"/>
                </a:solidFill>
                <a:latin typeface="Comic Sans MS"/>
                <a:cs typeface="Comic Sans MS"/>
              </a:rPr>
              <a:t> </a:t>
            </a:r>
            <a:r>
              <a:rPr lang="en-US" dirty="0" err="1" smtClean="0">
                <a:solidFill>
                  <a:srgbClr val="0000FF"/>
                </a:solidFill>
                <a:latin typeface="Comic Sans MS"/>
                <a:cs typeface="Comic Sans MS"/>
              </a:rPr>
              <a:t>Patra</a:t>
            </a:r>
            <a:endParaRPr lang="en-US" dirty="0">
              <a:solidFill>
                <a:srgbClr val="0000FF"/>
              </a:solidFill>
              <a:latin typeface="Comic Sans MS"/>
              <a:cs typeface="Comic Sans MS"/>
            </a:endParaRPr>
          </a:p>
        </p:txBody>
      </p:sp>
      <p:sp>
        <p:nvSpPr>
          <p:cNvPr id="5" name="Footer Placeholder 1"/>
          <p:cNvSpPr>
            <a:spLocks noGrp="1"/>
          </p:cNvSpPr>
          <p:nvPr>
            <p:ph type="ftr" sz="quarter" idx="11"/>
          </p:nvPr>
        </p:nvSpPr>
        <p:spPr>
          <a:xfrm>
            <a:off x="3275856" y="6381750"/>
            <a:ext cx="2895600" cy="476250"/>
          </a:xfrm>
        </p:spPr>
        <p:txBody>
          <a:bodyPr/>
          <a:lstStyle/>
          <a:p>
            <a:pPr>
              <a:defRPr/>
            </a:pPr>
            <a:r>
              <a:rPr lang="en-US" dirty="0"/>
              <a:t>© </a:t>
            </a:r>
            <a:r>
              <a:rPr lang="en-US" dirty="0" err="1" smtClean="0"/>
              <a:t>Arpita</a:t>
            </a:r>
            <a:r>
              <a:rPr lang="en-US" dirty="0" smtClean="0"/>
              <a:t> </a:t>
            </a:r>
            <a:r>
              <a:rPr lang="en-US" dirty="0" err="1"/>
              <a:t>Patra</a:t>
            </a:r>
            <a:endParaRPr lang="en-US" dirty="0"/>
          </a:p>
        </p:txBody>
      </p:sp>
    </p:spTree>
    <p:extLst>
      <p:ext uri="{BB962C8B-B14F-4D97-AF65-F5344CB8AC3E}">
        <p14:creationId xmlns:p14="http://schemas.microsoft.com/office/powerpoint/2010/main" val="151321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ounded Rectangle 108"/>
          <p:cNvSpPr/>
          <p:nvPr/>
        </p:nvSpPr>
        <p:spPr>
          <a:xfrm>
            <a:off x="155575" y="2524254"/>
            <a:ext cx="8858490" cy="4289121"/>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halkboard"/>
              <a:ea typeface="Chalkboard" charset="0"/>
              <a:cs typeface="Chalkboard" charset="0"/>
            </a:endParaRPr>
          </a:p>
        </p:txBody>
      </p:sp>
      <p:sp>
        <p:nvSpPr>
          <p:cNvPr id="10" name="Rectangle 2"/>
          <p:cNvSpPr txBox="1">
            <a:spLocks noChangeArrowheads="1"/>
          </p:cNvSpPr>
          <p:nvPr/>
        </p:nvSpPr>
        <p:spPr>
          <a:xfrm>
            <a:off x="-108520" y="-27384"/>
            <a:ext cx="9433048" cy="648072"/>
          </a:xfrm>
          <a:prstGeom prst="rect">
            <a:avLst/>
          </a:prstGeom>
        </p:spPr>
        <p:txBody>
          <a:bodyPr/>
          <a:lstStyle/>
          <a:p>
            <a:pPr algn="ctr">
              <a:defRPr/>
            </a:pPr>
            <a:r>
              <a:rPr lang="en-US" sz="3200" kern="0" dirty="0" smtClean="0">
                <a:solidFill>
                  <a:srgbClr val="009900"/>
                </a:solidFill>
                <a:latin typeface="Chalkboard"/>
                <a:ea typeface="Chalkboard" charset="0"/>
                <a:cs typeface="Chalkboard" charset="0"/>
              </a:rPr>
              <a:t>Security Proof</a:t>
            </a:r>
            <a:endParaRPr lang="en-US" sz="3200" kern="0" dirty="0">
              <a:solidFill>
                <a:srgbClr val="009900"/>
              </a:solidFill>
              <a:latin typeface="Chalkboard"/>
              <a:ea typeface="Chalkboard" charset="0"/>
              <a:cs typeface="Chalkboard" charset="0"/>
            </a:endParaRPr>
          </a:p>
        </p:txBody>
      </p:sp>
      <p:sp>
        <p:nvSpPr>
          <p:cNvPr id="29698" name="AutoShape 2" descr="data:image/jpeg;base64,/9j/4AAQSkZJRgABAQAAAQABAAD/2wCEAAkGBxMSEhUUExIVFBUUFBUVFxYYFRIUFBYWFhcXFhQUFhcYHiggGBsmHhQUIjEiJSorLi4uGB8zODMsNygtLiwBCgoKDg0OGxAQGywkICYsLC0sLCwsLCwsLC4sLCwsLCwsLCwsLCwsLCwsLCwsNCwsLCwsLCwsLCwsLCwsLCwsLP/AABEIANsA5gMBEQACEQEDEQH/xAAcAAEAAgMBAQEAAAAAAAAAAAAAAwQCBQYHAQj/xABKEAABAwEEBwQGBgcGBQUAAAABAAIDEQQSITEFBkFRYXGBEyKRoQcyQlJywWKCkrGy0RQjM0SiwvBDc5PS4eIVY4Oj8Rc0NVNU/8QAGwEBAAIDAQEAAAAAAAAAAAAAAAMFAQIEBgf/xAA1EQACAQIEAwYGAgICAwEAAAAAAQIDEQQSITEFQVETYXGhsdEiMoGRwfAU4ULxFVIzYpIj/9oADAMBAAIRAxEAPwD3FAEAQBAEAQBAEAQBAEAQBAEAQBAEAQFHS+k2WeO+7EnBrRm524fM7FFWrQowc5klKnKpLLE4m2aRntBq95DdjGktYOBp63XyXmcVxOrN6PKui99y3p4WnTW133kUFha3EC6d7e6fEYqt/mVIu8ZNfVkrjF6NI3dg0xNFg79a3c40cN3fpiOdTx2GzwvHZQ0rLMuq39n5fU46uCjLWGhZj1ncD34Bd+g+84dHNAPiF2UuPUpO04tLrv7fkilgJW0ZvrHbGStvMdeGW4g7QQcQeBV3TqRqRUoO6ZxSi4uzJ1uahAEAQBAEAQBAEAQBAEAQBAEAQBAEAQBAEAQBAefabtZntDjXusJjYODTRx6uBx3Bu5eX4ric9Vx5R0+vP2+hc4Onkp35v9RlDEvP1Kh0NlpkS5szexi5kYlnLJGLkT41mMzJFBaHwP7SPPJzfZe33T8js5Eg3HD8fLDz6p7r95kdaiqsbPfkztrDa2zMbIw913iCMCDuIII6L2lOpGpFSi7plLKLi7MnW5qEAQBAEAQBACUBS/4mytO9zpgtsrNO0RPFaWuyP3j71ixspJkywZCAIAgCAIAgCAwmmaxpc9wa1oqXOIDQBmSTgAgONtGv/akt0bY57eRUdo2kNlqDQjt5MHHkCOKApS2/WN3eZY7BGPcfJI9/K81wbVAZQa8W6z//ACWi5YWY/r4CLTEPpPayrmN448kBT0c3AVzoK89q8FipuUm+rPRWskjaMoASTQAVJ2ADMqsleTsjVsu2FhcASKVxptA2V40zVhRoLkQSmW32fBdcsNoRKoUpmKpxFPK7nTB3KMzVimyRF3U+0lsz4tj29oBuc0hpPUOb9lev4LWbjKm/Ffkr8fBaT+h1yvSuCAIAgCAIAgPjhUU3oDWQaGaDVz3uGwE0HWmakdToiFUUnqynb9ZYoqsiZ2hGGBDYwdovY1PIHmqzE8So0Xlbu+78s76ODnNX2RrxrfKM4G04SOB/CuOPGU3rDz/o6Xw/pLyNxovWKGYhuMbzk11Be+FwwO3DPDJWOHxlKvpF69Hv++ByVcNUp6tadTcLqIAgCAIAgKukreyBl51TUhrWNF58jzkxjdpNDwABJIAJAGhOrjrY4SaQo5gNY7G01s7Nxm//AESc+4NgPrEDpo2BoAaAABQACgA3AIDJAYyNqCN4IQHmmiD3Gg5gBp3hzcHA8agrwWMp5JuPRs9DGWaKZeLw6Rse4do7iGkBo8TX6vFcFsqc/ovz5afU0ersbiN+G7ivUcFwXax7Wa+Hl3/16lZja+X4I7+hjHb+8GCrga48tuOzLxCteKU6UaGbRPS1jkwk5yqW1sY2hy8Pippl3BFCYqGkiZFrVKGtoe/YyO71e4EeTD4het4HTfxT+n5f4OHHy0jH6nYL0BWEUsROTi3kspmGjT2yV8Zo57hXI1NCpIq+xBKTi9WZ2K3uFauvjniFiUTMJ99zdKMnCAICG12pkTbz3Bo+87AAMSeAxWs5xhFyk7IzGLk7I57S+mu1ZciD2h3rOPdN33W41Fd+4HeqHH8Zp9lloS1fOzVl9Vud1DCSUr1FoadsA3Lyzqllc+iy3sAKrow1OriJ5KSu/wB3NKlWNNZpMq2uxUzC66tKthZqNVWe6fs/1ilXhWjeLuUtXdSrBPI9s4mdISXtJtNoAIJxaKOGIr4HgV6Th2M7eOWXzLzXUrcXh+zeaOz8jp49QYoqGzWu22YjK5aXyM6xzX2nwVkcZegGkIPXMduYNrQ2zWn7JPZSHrGEBs4NKROaXF1y76wkBjcz4g+hAwNDkcwSFhtJXZlJvRFSbWSAeqXSfC006OdRp6FcFXimFp7zv4a+hPHC1ZcjWO04TIZBBedS62/JS400qGhrTSpFSa40G4Lhnx+l/hBv7L3J1gXzZL/xm1HKNg+pI75hRf8AN1ntR9fYz/EpreXofRpS1+5H/hyD+dFxjE86XqP4tH/sZDTdoHrQtP8AiM+TlsuOTXz0n+/Qx/Dg9pksWso9uF4+EtePOh8lPT47hpaSvHxXsaSwU1s0znNKRx9q6SCTuyEudGWkPa8+u5rHUJBOJIvUJJyXHj6UMU+1w7Uuqvr42/G500JyprJU07+RWssl57eya6Sl4vp3nXSKucafC3wAAyCq48Or1YyWV38LLTl6/UnnOEFds2/6UA28T3QL1dlAK1XA8RXlLLJvol05WtyHZxWqR8szjQud67sT9EbGDgK9TU7VmpieUdv3UKAkkXOryd2b2MGRtfgHUduNMeW9eg4fgMNitIylGS5OzX0dkclevVo6tJr7e5uNDSMs8dwg1JLnOw7zjt4AAADgAvWYfCxoU1CP+yrq4ntJZpG8hlDhVpqFI1YwmnsZoZI7RA17S1wqD/XRZTad0YlFSVmVbDoqOIktqSdriDQbgtpVHIjhSjDYvLQlCAIDh9IW02iQv9gVEY2Xdr+bs+VBvXjuL411ajgn8MfN83+/kuMLR7OF3uzNkOFTtyVVVw84UlUnpm+Vc31fcvXw1JFVUpOMeW5M2FQRoSZlyIpxdI710k0G4ndzVvwnG/wJTcoZk0tt1b8anHjMO66VnZokkkDhR4od4VniOM4HGQdOopR6Oydn10bIKOEr0ZZotP8AJqJHmJ7ZG5xuDhTaBmOoJHVVuErOhWTvez3WzX+i0nHtabXX1O7tmlIomh73gBwq0YlztvdaMTmvY1a0KUc03ZFJCnKbtFHN2zWWWQ0iHZt3kB0h5D1W/wAXRUWJ4y9qK+r9iwp4FLWbKsWjnSOvyEl3vOJc/pXIcMFVT7eu71Jff2OjNCmrRRs4NHsGyvP8lJDC01vr4kMq0mXo4wMgByXVGKWyIHJvcmDVKkaXPtxbZTFzEtWrRlMhliBzAPNQThGW6JIya2KNo0ax2ynmPArknhYPVaE8a0luVmdvB+zeae6e+z7JyHwkKWnjcXhtnmXfr/YdOlV3VmZNtVmlDhPE2Jz2uBkFTFVwIvkZNO2pH1lZ4bHYPESzVIqM+rS9SCpQrQXwu6/eRRExyOBGBFa0O3HaNx2ihXlquFlRm6ct1+3+pYQkpLMivabQQO7QniaAcePJbU6OupvY22pFmJMz3VeCGsvHImri5rRsaKt8qkkL1fBqbjCUrWTtb6d/MrMe1dR+5Y0k10Dse8w+qT+E8V6GKU13lJUvTfcbXQeLC6hAccK+ZH9bFFU0dielqrmyWhKEAQFW025rMM3bh89y2UWzSU0iOySukJJwaNg37iUasItyINZ7Tcs76ZvpGNnrGjiOIbePRceNqulQlNb283ojpw8M9RI0NhslKV8NyreHcGUbVa6u+Uenj1fdyJMXjnJuFPbm/YsXrx4ZBVHGZ9pj5J/4pLyv+SfBK1BPqXoIarejQTRmc7EVrgFCCAQcCDiCoq9LLsbwlc0drf2OLjWOoFTUuYSaCp2tqRjmNtRiKrJnlaPzev8Afr479CdiG1UpWopStdlN6mo3vYlRr9Exvfg+pcA0VNa3KVYMcgMRTgVZV5Sqyve/9GkcsI6HS2OytblnvWIwUSCc3IvMClRCydgUiNGZyTNYKucGjKpIAruxUsdXZGjMW2yvqxyO+rdHi+gK640Kr/x+5C6kep9M8uyID4ngfhDlL/EqPmjXtYkT55R/Zs6SH5sCw8BUf+SMfyIrkRm2ketG8cQGvHg0k+S558PxC2s/B+9jeOJpvuPsc7X1uuBpmNo4EZg8Cq+opwdpK3idMWmro+PCjzEiKNqsoOIwKgqUlLVbk0JtGhtViLXVaS07W+yRy2cwkK20Kqul914P8MmtzibjQur8c4vG0FwFLzAzs3g+643nUHLoVfYTh+HqLOpZl02+5xV8XVh8Nref2Oxs8DY2hjGhrWigAwAV0kkrIrm23dmbmg54rJg+oAgCAIDlbc8scWgEvJ3Z13b10QjdXOOcnF2W50Vgs/Zxtbtpid5OJUMnd3OqEcsbGo1yB7KN1MGztJ5XXtHm5o6qu4jpRzdHF+aOvCK88vVNeRrbTahdAaa1xr8laUatOpDtU1l6+/Qq60ZU32bWoszqAL5ticSqmLqVFs5O3hy8j0dGm4UoxfJIvC0lowbe3ioBpwrgTzIVhRxCtuRzgRG2NfWhyzBqCOYOIUWJq6am0Imu0i7uniWgcy4AeZCqoPNO/j6HRyJjo6z3a3BWtaYhpO8tyJ5hd/bQ7DfXz++5FaWfuILCKue7e66OTRQ/xF6mw940kn4/v0NpvU2camTIWTsW2ZI0ZGyZ0n7M0b/9mBr/AHYOB+I4bgdlrhcBKos9TRdOb9jjq4hRdo7l6yWJrTepV3vHvP5XjjThkrWMI01aCsc13LVlwBZNrAhZBDLGspmkolORqlTIJIrTQB2JwIycMHDkflkVipShUjlmroQnKDvFkAtl17Y5SA55IjdkJKCpaNzwATd2gVG0N8zjsBKg80dY+nj7lrh8Qqis9yZ4Vbc7EUrVFeHFaTVyWErGrjlfE8PYbr2+BG1rhtad3zUuFxM6E80fqupJUpxqRszt9DaVbaGVHdc3B7K1LTz2g7D8wQPX4fEQrwzR/wBFLWpSpSszYKciCAIAgCAIAgILdZWyxujdk4U4jcRxBoRxC1nBTi4y2ZtGTi00cJJA+F5jkGIyPsvHvN8qjYvFY/AyoTs1pyfX+y7pVo1Y3X2LMciqJwJCcSrVSkjWxXtgqLzcHtBunzune00xHXMBbwm27S25+/iYymkntsklx2FAb10baggGpzIrlht4KzpYanTuvM3UeZcinlfhS4NpJBd9UAkdT4FafxaSd9zD7ja2VgAAAoBgFLmIWXY0zEbI/wBqaf2YwP8AzDtHwfi5ete8NwF0q1ReC/PsVuKxP+EfqbOAK7kcUTzfXn0rGCQwWJrHuYaPmd3mXtrYwDjT3jhUZHNc8pWLbDYJzWaWiOAtHpH0o81NseODWxsA4d1oWudncsFRXIrN160kP32fq8n70zs2/h0f+vqXLJ6S9JxkH9KLwPZeyJwPM3b3mmdmksDRfI63RHpiBoLVZ6b3wmor/dvOH2uikjVXM4K3DJbwd/E7DRuulgn9S1Rgn2XnsneD6V6KdTi9mV1TDVYfNFmGuroH2Ge/IwXYzIx18VErBeiLCDW9eApTHFJpOLTMYfMqsbK+pzfo+157elntLv1uUchw7T6Lvp8dvPPyuNweT44bc10/o9FUpZNVsdvKqy5hGttjNq15k0GVbJbHwSCRmYwI2Obtafz2Fd2ExMqE8y25rqYrUVVjZnolitbZY2yMNWuFRv4g7iDUHkvXQmpxUo7MopRcXZk62NQgCAIAgCAICvbbHHK27I0OGe0EHe0jFp4haTpxqRyyV0bRk4u8WclrBot1maHxuvtLrpD+6W1BoS9oOFQBlmRivO8Q4TTpx7Sne3Nb29Cyw+KlUlllY1sNsJzaW9WkHlQ18QFQyoW2Z22Zja7bdaaZnBvFxy/rgVtTw93qGilCylBuAHguxvmbmxsyjkyNmzhUWYiZnJ3iIwaVFXEYEMyoDsLshycditOF4T+RUzS+WPm+S/fycOLrdnGy3ZeYAKACgGAAwAGwBetKU879Keu5habJZ30lcKSvBxjafYB2PIzOwcThBVnbRFpgMJ2jzy29TxpcxfBDIQBAEAQBDFi3Zj/W3mFpI230PadSdYza4bsh/XRABx99uTZOeFDx5hecxuH7GV47Py7jmlDI7G5tGS4kzMTVzBTwJUbrU/SPZymJx7svq7hIB/MB4gb1ecKxFn2T57FfjqN1nX1O3V6VYQBAEAQBAEAQGEsTXNLXAOaRQggEEHMEHNGrhOxwetWjY4HsbE5wLgXFpN9rWjAUr3qk1zJ9Urz/ABLD0KVsqs39i2wdWpUvmeiNIyPGpJcd5phyAy+9VbfJHdYmYtWZL9nUEmRs2MRUVyJk+jCHNL877nY/RaSxtOFG1+sV7bhlHssNFc3q/r/R57FzzVX3aHOekHXJthjuRkG0yDuDPswcO0d8htPAFdlSeVG+Dwjry/8AVb+x4PLIXEucS5ziSSSSSSakknMkrjbuemjFRVlsYrBsEAQBAEAQBAWrOtWbI6DQGknWaZkrfZNHD3mH12/McQFy4iiqsHB/rE45o2PYXSBzQ5pqHAEHYQRUFeXs07M50a+ZTwJEV6nMGhBBB3OBq09CAVNCTjJSXISSkrM9N0ZbBNEyQYXmgkbjk4dCCOi9jSqKpBTXM89ODhJxfItLc0CAIAgCAIAgCA871ktF+0yHY0iMcmjH+IvXmeJ1M1drpoXWChlpLvNaq86zJixIwXYCueRqzDT2k/0azSzbWMN34zgz+IhZw1LtasYdX5cyOSOB0R6TXWexMgbDemjaWNkc7uXam6S3MkAgUrs6L3KrWjaxXz4XmquV/h8zhLba3zSOkleXveauccyf62ZBQNtu7LWnTjTioxWhAsG4QBDBGZdy3ykDra6GTX1WrRJCdzJYJAgCAuWcLRmyNjHko2SI9J1Jt3aWUNJxicY/q+szwBp9Vee4hTyV79dfc55xtJm0mKigEQqQydfqLaaxyR+48OHBslcPtNeeq9FwqpmouPR+pUY+FqmbqdOrQ4QgCAIAgCAIAgPK5pLznu9573facXfNePxEs1WT736noaStCK7kYqEkMgtWYLET1FKJho5L0p2+7Zo4gcZZKni2MVPm5isOE0r1XPovX9Zrb4keXL0BKFlGrdlcjvFTqKKt16jd7i8VhwRtHEVFzPj3YLXJYkeIc1axGECJ4IHOyGG/YtJSS3OqlRnPWK+pK6EjctMyOp0ZowWSIyYMUMl+ztUbN0XmhRkiOs9H89JJWV9ZjXAfCSCf4wqzicLxjLvt9/8ARFWWqZ1spVfEjI1sZN/qTJS0Ob70RPVrm0/G5XHCJfHKPciv4gvhTO3V8VQQBAEAQBAEAQHk0WQrnQeK8ZU+d+LPRx+VGa0Nj7VYsDKMrEkYPN/Sba71payuEcQ+08lx8riueF08tJy6v0/WYjuzkFZG4WUayV00RBdFynSbdkWodHyO2Acz+SidaKLCnwvET1sl4v2uTnQcxyDTwBx8wte3gyf/AIbErVWf190ifRurshcTKwtaNmFXHpsWk6qS+E6MHw2Up/8A7KyXLr9uRtpLJ7LRjsaBU4bgMVzZrasuqsYUo62S+xXm0JaDiLNOf+hN/lWv8mit5x/+l7ldOvRe0jT22yvZ67HMP0mltfFdFOpGXyu/gclSUH8SaMIGrdmqNjAxRNm6LIWpIjeamPpah9KN7fwu/kXHjlej9V++ZpW2Xj+Gdy8qpRCfFkG51P8A/dD+6k+9itOE/wDmfh+UcOP/APGvE71eiKgIAgCAIAgCAIDy20x3ZHt92R7fBxAXkMTFxrST6s9BRd6cX3EagJQgAKA8i1tmv2yc/Tu/YAb/ACr0OEjloxXd6msTULoNwgLFiiFa71rOTehNhKEU89tX++ZvrHGoGXdKJ1OgrD2jrrW33ZnY1oORe72eWJOwFQV8TSw8c1R+C5vw/bHNjcZGk8i36e52Nm1fjH7Q3zuFWs8sT1PRefr8ZrT0gsq+7+/skU88TVlzt4Gzs1mjjFI2NZ8LQ2vOmarJ1p1HeTb8SB6u7JS5R7mSN5qKHEbti2irCxodLaq2SepdEGOPtx0Y6u80wd1BVjh8fiKW0rro9V++AWmxxOltTZ4KmP8AXM3tFJAOLNv1a8grzD8SpVdJfC/L7+5NGp1Of+WB4cCrA6Y6q6N3qbAXWi+B3Y2uqdl5wuhvOhJ6LkxskqeXmyOs1ojuCqkhPkb6gHeAfFZas7GEdBqVHW0OPuxO8XObT8JVtwiPxyfccHEH8CXedwr8qggCAIAgCAIAgPPtaLPctL9zw2QdRdPmwnqvN8Up5a+bqv6LnBTzUrdDVKtOwIAEB43pRt6WR2+R58XEr0tPSKXcjMV8KKBCkB8KyYexes2ahZY0tNDp9XtGvtMgjYboABe+lbjd9NrjQgDmcguPFYiOHhmlvyXV+3UkxOL7GOWHzPy7/b+j1TR1ijgjEcbbrR1JJzc45ucdpK8lWqTrTc5u7/fIpe9m1stjc/gP62KWhgZ1n0IalaMCafR932j5Ketw5U+ZpDEOXIoStouBwsdCdyIuWVE2MC5SJAhe9SxiZNdbLLFIavjY873Ma4+YXXTlOHytr6mbIwa0AUaAAMgAAB0C31erMpWPkjw0VP8AW4DeVlK+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RSxgZK8kimjE2KspJyNOlfmpopLcEdx21/g0D76ra66DU+thANcSd5NfDYOiOT2FjMnrw2ncAsJNuyDdldnpWhrF2MLI9oHe4uOLz4kr2FGkqVNQXI8/Vnnm5F1SkYQBAEAQBAEAQGE8TXtLXCrXAtI3g4ELDSaszKdndHmdvsboZHRuzacD7zT6ruoz4gryeKoOjUceXLwL6hVVSCkQLmJggPM9JxXZpRukf8AiJH3q+pO8IvuRLD5UUnxqS5mxC+BbJmGjp/R3omrjaHjBlWx8XZOd0GHMncq7iNXTs1z3NJzzJL9ueiNlVI4EdiQTLTszFj72q1yCw7VZyCxiZVlQM2I3SqRQFiF0ikUTJGSt7GT4gCAIDdap6O7Wa+R3IiDwMmbB09b7KtuF4fNPtHstvH+jgx1bLHIt36HeL0BUhAEAQBAEAQBAEAQGl1n0P27A5g/WsqW7Lw2sJ47OIGyq48bhe3hZbrb2OnDV+ylrtzOC8thBwIIwII2FeXlFxdnuXaaauj6tTJwut1muWgu2SNDhzADXDyafrK3wc81O3QlpPdGlouolsWtG6PfO8MZzc7Y0bz8htUdWrGnHMyObynoljszYmNjYKNYAB+Z4nPqqWc3OTk+ZAlYnDlpYyfQ9YymDLtFjKD52iZQfC9ZymTElZsAgCAIAgJbJZnyvbGwVc7wA2uduA/IZkKehQlWmoR/0R1aqpxzM9H0bYWwRtjbk0Yna4nFzjxJXq6VONOChHZFDObnJyZaUhoEAQBAEAQBAEAQBAEBzOs2r9+s0I7/ALbPfptH06eKrMdgVV+OHzev9nbhcV2fwy29DjJKlpu4GhA2UO47sV561pWkW97rQpaT0ey0xgEkbWu2tOWI8iFJSqyoyujKfNGgh1QfXvytu/RBLj44DzXa8dG2iJHVfQ6HR9njibchbhXvOrmdpLvaPAZcFxVJSm802RXuXlCZCAIAgCAIAgCAIAgM4IXPcGMbec7IDzJ3AbSpaVKVWShBamlSpGEc0jvtA6GbZmZ3pHUvu+5rdzR/qvUYXCxoQst+bKSvXdWV3sbVdJAEAQBAEAQBAEAQBAEAQBAaPT2rrZ6vZRku/wBl/B4G36Qx55LixeBhXV9pdfc6aGJlS03RwtssD4nlrw6N+eyjvpNqC13MY7156tRqUXlqL98S3p1IVFeLIuwB9Yl3M4eAoD4KHN00JLE7WblgAsO5LC5isGQgCAks8BeaDqdgW0YtmspKJdkhDRQf+VJKKREpNu5QkbQqImRisGQgLejNGS2g0jGANC8+o3hX2jwHWi7MNgqld6aLqc9bEQpb79Du9D6Ijs7aNxcfWefWd+Q4D/VejoYeFCOWP+ynq1pVXeRsFORBAEAQBAEAQBAEAQBAEAQBAEBBbLHHK27IwObuOw7wcweIWs4RmrSV0bRk4u6Zy2kdUXDGB14e480cPhft5HxVPX4SnrSf0fuWFLH8pr6nO2qB8RpI10Z2XhQH4Tk7oSqmrh6lJ/Greh3wqwn8rPjZCFFc3aJBKDmAVnN1NcvQyDWHYR1WfhHxGbY49xPVZWU1bkT/AKQAKDALbP0Ncje5XlnqtHI3USrI5aG6J7DYJZv2UZcPeyZ9o4HpUrqo4OtV+VadXoiGpiKdPdnTaM1RaMZ3Xz7jahnU5u8hwKuMPwunDWp8T8ivq46UtIaep00UYaA1oDQBQAAAAbgBkrNK2iOFu5ksgIAgCAIAgCAIAgCAIAgCAIAgCAIAgMXsBFCAQcwRUHogNTadWLM/KO4foEsH2R3fJclTA0Kmrj9tPQ6IYqrHZmsm1MHsTkfGxr/wlq5J8Ipv5ZNeZ0R4hPmkVX6oTDKSM8w9v5qB8Hlyn5f2SLiC5xMBqnafei+3J/kWP+Hn/wBkZ/5CHRkrNT5jnMxvJrn/ADatlwd85+X9mr4guUfMuQams9uZ7uDQ1g86nzXRDhNFfM2yKWPqPZJG0smr9mjxEQJG19XkcRerTouynhaNP5Yo5516k92bNdBCEAQBAEAQBAEAQBAEAQBAEAQBAEAQBAEAQBAEAQBAEAQBAEAQBAEAQBAEAQBAEAQBAEAQBAEAQBAEAQBAEAQBAEAQBAEAQBAEAQBAEAQBAEAQBAEAQBAEAQBAEAQBAYueBmQEBE+1sGbh5n7kBC/SkY2k9CgK79PRjY/wH5oCvJrMwew/+H80BXk1uaP7J32ggK79dgP7A/bH+VAQP19A/dz/AIn+1AQu9IgH7t/3P9qAid6SwP3Y/wCKP8qAwPpRYM7M/pI0/JAfP/VeAZ2eboYz95CAzb6WrHtitA+rEf50BNH6V9HH1nSs5xOP4KoC3Z/Sbop+H6WG/HHPGPF7APNAbexa1WGbCK22Z53NmiLvCtUBt2uByxQH1AEAQBAEAQBAEAQBAEBFKCgKMwQFKVAU5UBTlQFKVAU5UBTlQFOVAUpUBTlQFKVAU5UBTlQFOVAUpigKogMhoxhkJyDWl58ACgOm1b1W03eBskNrgxzLn2Zm+tHlt4cgUB+itULPbI7KxtulZNaBW89goKeyDgA4jeAPmQN0gCAIAgCAIAgCAIAgCAIDB0TTm0HoEBE6xRnNg8KICCTRMJ9jzcPmgNZatFxDJn8TvzQGotdhjGTfN35oDTWiFu7zKA1loYEBRc1AYGBp2eZQFuyaLid6zK/WePuKA3Fm1VsjqVir/wBSUfc5AdDY/R7o4gE2ap4y2g+V9AXo9Q9Gj9ziPxAv/ESgL9m1asUfqWOzt5QxD5IDZxxhoo0ADgAEBkgCAIAgC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a typeface="Chalkboard" charset="0"/>
              <a:cs typeface="Chalkboard" charset="0"/>
            </a:endParaRPr>
          </a:p>
        </p:txBody>
      </p:sp>
      <p:cxnSp>
        <p:nvCxnSpPr>
          <p:cNvPr id="8" name="Straight Arrow Connector 7"/>
          <p:cNvCxnSpPr/>
          <p:nvPr/>
        </p:nvCxnSpPr>
        <p:spPr>
          <a:xfrm flipH="1" flipV="1">
            <a:off x="5349590" y="3263498"/>
            <a:ext cx="172819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5395708" y="3753812"/>
            <a:ext cx="1656182" cy="0"/>
          </a:xfrm>
          <a:prstGeom prst="straightConnector1">
            <a:avLst/>
          </a:prstGeom>
          <a:ln w="1905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0" name="Text Box 7"/>
          <p:cNvSpPr txBox="1">
            <a:spLocks noChangeArrowheads="1"/>
          </p:cNvSpPr>
          <p:nvPr/>
        </p:nvSpPr>
        <p:spPr bwMode="auto">
          <a:xfrm>
            <a:off x="6607508" y="2946430"/>
            <a:ext cx="484772"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a:ea typeface="Chalkboard" charset="0"/>
                <a:cs typeface="Chalkboard" charset="0"/>
                <a:sym typeface="Symbol"/>
              </a:rPr>
              <a:t>m</a:t>
            </a:r>
            <a:r>
              <a:rPr lang="en-US" sz="1600" baseline="-25000" dirty="0" smtClean="0">
                <a:solidFill>
                  <a:srgbClr val="FF0000"/>
                </a:solidFill>
                <a:latin typeface="Chalkboard"/>
                <a:ea typeface="Chalkboard" charset="0"/>
                <a:cs typeface="Chalkboard" charset="0"/>
                <a:sym typeface="Symbol"/>
              </a:rPr>
              <a:t>1</a:t>
            </a:r>
            <a:endParaRPr lang="en-US" sz="2200" baseline="-25000" dirty="0" smtClean="0">
              <a:solidFill>
                <a:srgbClr val="FF0000"/>
              </a:solidFill>
              <a:latin typeface="Chalkboard"/>
              <a:ea typeface="Chalkboard" charset="0"/>
              <a:cs typeface="Chalkboard" charset="0"/>
            </a:endParaRPr>
          </a:p>
        </p:txBody>
      </p:sp>
      <p:sp>
        <p:nvSpPr>
          <p:cNvPr id="53" name="Text Box 7"/>
          <p:cNvSpPr txBox="1">
            <a:spLocks noChangeArrowheads="1"/>
          </p:cNvSpPr>
          <p:nvPr/>
        </p:nvSpPr>
        <p:spPr bwMode="auto">
          <a:xfrm>
            <a:off x="5220071" y="3378478"/>
            <a:ext cx="1342261"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halkboard"/>
                <a:ea typeface="Chalkboard" charset="0"/>
                <a:cs typeface="Chalkboard" charset="0"/>
                <a:sym typeface="Symbol"/>
              </a:rPr>
              <a:t>(m</a:t>
            </a:r>
            <a:r>
              <a:rPr lang="en-US" sz="1600" baseline="-25000" dirty="0" smtClean="0">
                <a:solidFill>
                  <a:srgbClr val="0000FF"/>
                </a:solidFill>
                <a:latin typeface="Chalkboard"/>
                <a:ea typeface="Chalkboard" charset="0"/>
                <a:cs typeface="Chalkboard" charset="0"/>
                <a:sym typeface="Symbol"/>
              </a:rPr>
              <a:t>1</a:t>
            </a:r>
            <a:r>
              <a:rPr lang="en-US" sz="1600" dirty="0" smtClean="0">
                <a:solidFill>
                  <a:srgbClr val="0000FF"/>
                </a:solidFill>
                <a:latin typeface="Chalkboard"/>
                <a:ea typeface="Chalkboard" charset="0"/>
                <a:cs typeface="Chalkboard" charset="0"/>
                <a:sym typeface="Symbol"/>
              </a:rPr>
              <a:t>, y</a:t>
            </a:r>
            <a:r>
              <a:rPr lang="en-US" sz="1600" baseline="-25000" dirty="0" smtClean="0">
                <a:solidFill>
                  <a:srgbClr val="0000FF"/>
                </a:solidFill>
                <a:latin typeface="Chalkboard"/>
                <a:ea typeface="Chalkboard" charset="0"/>
                <a:cs typeface="Chalkboard" charset="0"/>
                <a:sym typeface="Symbol"/>
              </a:rPr>
              <a:t>1</a:t>
            </a:r>
            <a:r>
              <a:rPr lang="en-US" sz="1600" dirty="0" smtClean="0">
                <a:solidFill>
                  <a:srgbClr val="0000FF"/>
                </a:solidFill>
                <a:latin typeface="Chalkboard"/>
                <a:ea typeface="Chalkboard" charset="0"/>
                <a:cs typeface="Chalkboard" charset="0"/>
                <a:sym typeface="Symbol"/>
              </a:rPr>
              <a:t>) </a:t>
            </a:r>
            <a:endParaRPr lang="en-US" sz="2400" baseline="-25000" dirty="0" smtClean="0">
              <a:solidFill>
                <a:srgbClr val="0000FF"/>
              </a:solidFill>
              <a:latin typeface="Chalkboard"/>
              <a:ea typeface="Chalkboard" charset="0"/>
              <a:cs typeface="Chalkboard" charset="0"/>
            </a:endParaRPr>
          </a:p>
        </p:txBody>
      </p:sp>
      <p:cxnSp>
        <p:nvCxnSpPr>
          <p:cNvPr id="20" name="Straight Arrow Connector 19"/>
          <p:cNvCxnSpPr/>
          <p:nvPr/>
        </p:nvCxnSpPr>
        <p:spPr>
          <a:xfrm flipH="1" flipV="1">
            <a:off x="1914873" y="3263498"/>
            <a:ext cx="114495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 Box 7"/>
          <p:cNvSpPr txBox="1">
            <a:spLocks noChangeArrowheads="1"/>
          </p:cNvSpPr>
          <p:nvPr/>
        </p:nvSpPr>
        <p:spPr bwMode="auto">
          <a:xfrm>
            <a:off x="2738412" y="2924944"/>
            <a:ext cx="465436"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a:ea typeface="Chalkboard" charset="0"/>
                <a:cs typeface="Chalkboard" charset="0"/>
                <a:sym typeface="Symbol"/>
              </a:rPr>
              <a:t>m</a:t>
            </a:r>
            <a:r>
              <a:rPr lang="en-US" sz="1600" baseline="-25000" dirty="0" smtClean="0">
                <a:latin typeface="Chalkboard"/>
                <a:ea typeface="Chalkboard" charset="0"/>
                <a:cs typeface="Chalkboard" charset="0"/>
                <a:sym typeface="Symbol"/>
              </a:rPr>
              <a:t>1</a:t>
            </a:r>
            <a:endParaRPr lang="en-US" sz="2200" baseline="-25000" dirty="0" smtClean="0">
              <a:solidFill>
                <a:srgbClr val="0000FF"/>
              </a:solidFill>
              <a:latin typeface="Chalkboard"/>
              <a:ea typeface="Chalkboard" charset="0"/>
              <a:cs typeface="Chalkboard" charset="0"/>
            </a:endParaRPr>
          </a:p>
        </p:txBody>
      </p:sp>
      <p:pic>
        <p:nvPicPr>
          <p:cNvPr id="24" name="Picture 2" descr="https://encrypted-tbn2.gstatic.com/images?q=tbn:ANd9GcTzn8pYNTIsYJz-1hUwTp5TSpxO5EgNfXDt7DtIKuSZFDDgZWG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865" y="3053581"/>
            <a:ext cx="682614" cy="6826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www.mytinyphone.com/uploads/users/redding666/5603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6915" y="3016116"/>
            <a:ext cx="697093"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39952" y="2545159"/>
            <a:ext cx="432048" cy="307777"/>
          </a:xfrm>
          <a:prstGeom prst="rect">
            <a:avLst/>
          </a:prstGeom>
        </p:spPr>
        <p:txBody>
          <a:bodyPr wrap="square">
            <a:spAutoFit/>
          </a:bodyPr>
          <a:lstStyle/>
          <a:p>
            <a:pPr>
              <a:spcBef>
                <a:spcPct val="50000"/>
              </a:spcBef>
            </a:pPr>
            <a:r>
              <a:rPr lang="en-US" sz="1400" dirty="0">
                <a:latin typeface="Chalkboard"/>
                <a:sym typeface="Symbol"/>
              </a:rPr>
              <a:t>D</a:t>
            </a:r>
            <a:r>
              <a:rPr lang="en-US" sz="1400" dirty="0" smtClean="0">
                <a:latin typeface="Chalkboard"/>
                <a:sym typeface="Symbol"/>
              </a:rPr>
              <a:t> </a:t>
            </a:r>
            <a:endParaRPr lang="en-US" sz="1400" baseline="-25000" dirty="0">
              <a:latin typeface="Chalkboard"/>
            </a:endParaRPr>
          </a:p>
        </p:txBody>
      </p:sp>
      <p:sp>
        <p:nvSpPr>
          <p:cNvPr id="27" name="Rectangle 26"/>
          <p:cNvSpPr/>
          <p:nvPr/>
        </p:nvSpPr>
        <p:spPr>
          <a:xfrm>
            <a:off x="8357038" y="2617167"/>
            <a:ext cx="319418" cy="307777"/>
          </a:xfrm>
          <a:prstGeom prst="rect">
            <a:avLst/>
          </a:prstGeom>
        </p:spPr>
        <p:txBody>
          <a:bodyPr wrap="square">
            <a:spAutoFit/>
          </a:bodyPr>
          <a:lstStyle/>
          <a:p>
            <a:pPr>
              <a:spcBef>
                <a:spcPct val="50000"/>
              </a:spcBef>
            </a:pPr>
            <a:r>
              <a:rPr lang="en-US" sz="1400" smtClean="0">
                <a:solidFill>
                  <a:srgbClr val="FF0000"/>
                </a:solidFill>
                <a:latin typeface="Chalkboard"/>
                <a:sym typeface="Symbol"/>
              </a:rPr>
              <a:t>A</a:t>
            </a:r>
            <a:endParaRPr lang="en-US" sz="1400" baseline="-25000" dirty="0">
              <a:solidFill>
                <a:srgbClr val="FF0000"/>
              </a:solidFill>
              <a:latin typeface="Chalkboard"/>
            </a:endParaRPr>
          </a:p>
        </p:txBody>
      </p:sp>
      <p:sp>
        <p:nvSpPr>
          <p:cNvPr id="5" name="Left Brace 4"/>
          <p:cNvSpPr/>
          <p:nvPr/>
        </p:nvSpPr>
        <p:spPr>
          <a:xfrm>
            <a:off x="4991103" y="3032180"/>
            <a:ext cx="228969" cy="82886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7369100" y="2997185"/>
            <a:ext cx="214291" cy="863863"/>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 Box 7"/>
          <p:cNvSpPr txBox="1">
            <a:spLocks noChangeArrowheads="1"/>
          </p:cNvSpPr>
          <p:nvPr/>
        </p:nvSpPr>
        <p:spPr bwMode="auto">
          <a:xfrm>
            <a:off x="179512" y="550616"/>
            <a:ext cx="8136904" cy="379591"/>
          </a:xfrm>
          <a:prstGeom prst="rect">
            <a:avLst/>
          </a:prstGeom>
          <a:noFill/>
          <a:ln w="9525">
            <a:solidFill>
              <a:srgbClr val="000000"/>
            </a:solidFill>
            <a:miter lim="800000"/>
            <a:headEnd/>
            <a:tailEnd/>
          </a:ln>
        </p:spPr>
        <p:txBody>
          <a:bodyPr wrap="square">
            <a:spAutoFit/>
          </a:bodyPr>
          <a:lstStyle/>
          <a:p>
            <a:pPr>
              <a:spcBef>
                <a:spcPct val="50000"/>
              </a:spcBef>
            </a:pPr>
            <a:r>
              <a:rPr lang="en-US" dirty="0" smtClean="0">
                <a:latin typeface="Chalkboard"/>
              </a:rPr>
              <a:t>Theorem. If </a:t>
            </a:r>
            <a:r>
              <a:rPr lang="en-US" dirty="0" err="1" smtClean="0">
                <a:latin typeface="Chalkboard"/>
              </a:rPr>
              <a:t>F</a:t>
            </a:r>
            <a:r>
              <a:rPr lang="en-US" baseline="-25000" dirty="0" err="1" smtClean="0">
                <a:latin typeface="Chalkboard"/>
              </a:rPr>
              <a:t>k</a:t>
            </a:r>
            <a:r>
              <a:rPr lang="en-US" baseline="-25000" dirty="0" smtClean="0">
                <a:latin typeface="Chalkboard"/>
              </a:rPr>
              <a:t> </a:t>
            </a:r>
            <a:r>
              <a:rPr lang="en-US" dirty="0" smtClean="0">
                <a:latin typeface="Chalkboard"/>
              </a:rPr>
              <a:t>is a PRF, then </a:t>
            </a:r>
            <a:r>
              <a:rPr lang="en-US" dirty="0" smtClean="0">
                <a:latin typeface="Chalkboard"/>
                <a:sym typeface="Symbol"/>
              </a:rPr>
              <a:t> is a </a:t>
            </a:r>
            <a:r>
              <a:rPr lang="en-US" dirty="0" smtClean="0">
                <a:latin typeface="Chalkboard"/>
                <a:sym typeface="Symbol"/>
              </a:rPr>
              <a:t>CMA-secure </a:t>
            </a:r>
            <a:r>
              <a:rPr lang="en-US" dirty="0" smtClean="0">
                <a:latin typeface="Chalkboard"/>
                <a:sym typeface="Symbol"/>
              </a:rPr>
              <a:t>scheme.</a:t>
            </a:r>
            <a:endParaRPr lang="en-US" sz="2800" baseline="30000" dirty="0" smtClean="0">
              <a:solidFill>
                <a:srgbClr val="0000FF"/>
              </a:solidFill>
              <a:latin typeface="Chalkboard"/>
            </a:endParaRPr>
          </a:p>
        </p:txBody>
      </p:sp>
      <p:sp>
        <p:nvSpPr>
          <p:cNvPr id="43" name="Text Box 7"/>
          <p:cNvSpPr txBox="1">
            <a:spLocks noChangeArrowheads="1"/>
          </p:cNvSpPr>
          <p:nvPr/>
        </p:nvSpPr>
        <p:spPr bwMode="auto">
          <a:xfrm>
            <a:off x="179512" y="980728"/>
            <a:ext cx="31683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a:rPr>
              <a:t>Proof: Assume </a:t>
            </a:r>
            <a:r>
              <a:rPr lang="en-US" sz="1600" dirty="0" smtClean="0">
                <a:latin typeface="Chalkboard"/>
                <a:sym typeface="Symbol"/>
              </a:rPr>
              <a:t> is </a:t>
            </a:r>
            <a:r>
              <a:rPr lang="en-US" sz="1600" dirty="0" smtClean="0">
                <a:solidFill>
                  <a:srgbClr val="FF0000"/>
                </a:solidFill>
                <a:latin typeface="Chalkboard"/>
                <a:sym typeface="Symbol"/>
              </a:rPr>
              <a:t>NOT </a:t>
            </a:r>
            <a:r>
              <a:rPr lang="en-US" sz="1600" dirty="0" smtClean="0">
                <a:latin typeface="Chalkboard"/>
                <a:sym typeface="Symbol"/>
              </a:rPr>
              <a:t>secure</a:t>
            </a:r>
            <a:endParaRPr lang="en-US" sz="1600" baseline="30000" dirty="0" smtClean="0">
              <a:latin typeface="Chalkboard"/>
            </a:endParaRPr>
          </a:p>
        </p:txBody>
      </p:sp>
      <p:grpSp>
        <p:nvGrpSpPr>
          <p:cNvPr id="45" name="Group 44"/>
          <p:cNvGrpSpPr/>
          <p:nvPr/>
        </p:nvGrpSpPr>
        <p:grpSpPr>
          <a:xfrm>
            <a:off x="179512" y="1340768"/>
            <a:ext cx="4896544" cy="864096"/>
            <a:chOff x="4355976" y="3254786"/>
            <a:chExt cx="4896544" cy="864096"/>
          </a:xfrm>
        </p:grpSpPr>
        <p:sp>
          <p:nvSpPr>
            <p:cNvPr id="56" name="Text Box 7"/>
            <p:cNvSpPr txBox="1">
              <a:spLocks noChangeArrowheads="1"/>
            </p:cNvSpPr>
            <p:nvPr/>
          </p:nvSpPr>
          <p:spPr bwMode="auto">
            <a:xfrm>
              <a:off x="4355976" y="3450486"/>
              <a:ext cx="31683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a:rPr>
                <a:t>A, p(n): </a:t>
              </a:r>
              <a:endParaRPr lang="en-US" sz="1600" baseline="30000" dirty="0" smtClean="0">
                <a:latin typeface="Chalkboard"/>
              </a:endParaRPr>
            </a:p>
          </p:txBody>
        </p:sp>
        <p:grpSp>
          <p:nvGrpSpPr>
            <p:cNvPr id="57" name="Group 56"/>
            <p:cNvGrpSpPr/>
            <p:nvPr/>
          </p:nvGrpSpPr>
          <p:grpSpPr>
            <a:xfrm>
              <a:off x="5372472" y="3254786"/>
              <a:ext cx="3880048" cy="864096"/>
              <a:chOff x="5588496" y="4982978"/>
              <a:chExt cx="3880048" cy="864096"/>
            </a:xfrm>
          </p:grpSpPr>
          <p:sp>
            <p:nvSpPr>
              <p:cNvPr id="58" name="Text Box 7"/>
              <p:cNvSpPr txBox="1">
                <a:spLocks noChangeArrowheads="1"/>
              </p:cNvSpPr>
              <p:nvPr/>
            </p:nvSpPr>
            <p:spPr bwMode="auto">
              <a:xfrm>
                <a:off x="7956376" y="5271010"/>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  </a:t>
                </a:r>
                <a:r>
                  <a:rPr lang="en-US" sz="1600" dirty="0" smtClean="0">
                    <a:latin typeface="Chalkboard"/>
                    <a:sym typeface="Symbol"/>
                  </a:rPr>
                  <a:t>1/p(n</a:t>
                </a:r>
                <a:r>
                  <a:rPr lang="en-US" sz="1600" dirty="0" smtClean="0">
                    <a:latin typeface="Chalkboard"/>
                    <a:sym typeface="Symbol"/>
                  </a:rPr>
                  <a:t>)</a:t>
                </a:r>
                <a:endParaRPr lang="en-US" sz="1600" dirty="0" smtClean="0">
                  <a:latin typeface="Chalkboard"/>
                  <a:sym typeface="Symbol"/>
                </a:endParaRPr>
              </a:p>
            </p:txBody>
          </p:sp>
          <p:grpSp>
            <p:nvGrpSpPr>
              <p:cNvPr id="59" name="Group 83"/>
              <p:cNvGrpSpPr/>
              <p:nvPr/>
            </p:nvGrpSpPr>
            <p:grpSpPr>
              <a:xfrm>
                <a:off x="5588496" y="4982978"/>
                <a:ext cx="2799928" cy="864096"/>
                <a:chOff x="5588496" y="4982978"/>
                <a:chExt cx="2799928" cy="864096"/>
              </a:xfrm>
            </p:grpSpPr>
            <p:grpSp>
              <p:nvGrpSpPr>
                <p:cNvPr id="61" name="Group 81"/>
                <p:cNvGrpSpPr/>
                <p:nvPr/>
              </p:nvGrpSpPr>
              <p:grpSpPr>
                <a:xfrm>
                  <a:off x="5588496" y="4982978"/>
                  <a:ext cx="2143472" cy="864096"/>
                  <a:chOff x="5588496" y="4838962"/>
                  <a:chExt cx="2143472" cy="864096"/>
                </a:xfrm>
              </p:grpSpPr>
              <p:sp>
                <p:nvSpPr>
                  <p:cNvPr id="63"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Pr</a:t>
                    </a:r>
                    <a:endParaRPr lang="en-US" sz="1600" dirty="0" smtClean="0">
                      <a:solidFill>
                        <a:srgbClr val="0000FF"/>
                      </a:solidFill>
                      <a:latin typeface="Chalkboard"/>
                    </a:endParaRPr>
                  </a:p>
                </p:txBody>
              </p:sp>
              <p:grpSp>
                <p:nvGrpSpPr>
                  <p:cNvPr id="64" name="Group 80"/>
                  <p:cNvGrpSpPr/>
                  <p:nvPr/>
                </p:nvGrpSpPr>
                <p:grpSpPr>
                  <a:xfrm>
                    <a:off x="5940152" y="4838962"/>
                    <a:ext cx="1791816" cy="864096"/>
                    <a:chOff x="5940152" y="4838962"/>
                    <a:chExt cx="1791816" cy="864096"/>
                  </a:xfrm>
                </p:grpSpPr>
                <p:grpSp>
                  <p:nvGrpSpPr>
                    <p:cNvPr id="65" name="Group 54"/>
                    <p:cNvGrpSpPr/>
                    <p:nvPr/>
                  </p:nvGrpSpPr>
                  <p:grpSpPr>
                    <a:xfrm>
                      <a:off x="5948536" y="4838962"/>
                      <a:ext cx="1719808" cy="864096"/>
                      <a:chOff x="700336" y="4982978"/>
                      <a:chExt cx="1719808" cy="864096"/>
                    </a:xfrm>
                  </p:grpSpPr>
                  <p:sp>
                    <p:nvSpPr>
                      <p:cNvPr id="68"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forge</a:t>
                        </a:r>
                        <a:r>
                          <a:rPr lang="en-US" sz="1600" dirty="0" smtClean="0">
                            <a:latin typeface="Chalkboard"/>
                          </a:rPr>
                          <a:t> (</a:t>
                        </a:r>
                        <a:r>
                          <a:rPr lang="en-US" sz="1600" dirty="0" smtClean="0">
                            <a:latin typeface="Chalkboard"/>
                          </a:rPr>
                          <a:t>n)</a:t>
                        </a:r>
                        <a:endParaRPr lang="en-US" sz="1600" dirty="0" smtClean="0">
                          <a:solidFill>
                            <a:srgbClr val="0000FF"/>
                          </a:solidFill>
                          <a:latin typeface="Chalkboard"/>
                        </a:endParaRPr>
                      </a:p>
                    </p:txBody>
                  </p:sp>
                  <p:sp>
                    <p:nvSpPr>
                      <p:cNvPr id="69" name="Text Box 7"/>
                      <p:cNvSpPr txBox="1">
                        <a:spLocks noChangeArrowheads="1"/>
                      </p:cNvSpPr>
                      <p:nvPr/>
                    </p:nvSpPr>
                    <p:spPr bwMode="auto">
                      <a:xfrm>
                        <a:off x="1412032" y="550852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70" name="Text Box 7"/>
                      <p:cNvSpPr txBox="1">
                        <a:spLocks noChangeArrowheads="1"/>
                      </p:cNvSpPr>
                      <p:nvPr/>
                    </p:nvSpPr>
                    <p:spPr bwMode="auto">
                      <a:xfrm>
                        <a:off x="1412032" y="4982978"/>
                        <a:ext cx="1008112" cy="338554"/>
                      </a:xfrm>
                      <a:prstGeom prst="rect">
                        <a:avLst/>
                      </a:prstGeom>
                      <a:noFill/>
                      <a:ln w="9525">
                        <a:noFill/>
                        <a:miter lim="800000"/>
                        <a:headEnd/>
                        <a:tailEnd/>
                      </a:ln>
                    </p:spPr>
                    <p:txBody>
                      <a:bodyPr wrap="square">
                        <a:spAutoFit/>
                      </a:bodyPr>
                      <a:lstStyle/>
                      <a:p>
                        <a:pPr marL="457200" indent="-457200">
                          <a:spcBef>
                            <a:spcPct val="50000"/>
                          </a:spcBef>
                        </a:pPr>
                        <a:r>
                          <a:rPr lang="en-US" sz="1600" smtClean="0">
                            <a:latin typeface="Chalkboard"/>
                          </a:rPr>
                          <a:t>cma</a:t>
                        </a:r>
                        <a:endParaRPr lang="en-US" sz="1600" dirty="0" smtClean="0">
                          <a:solidFill>
                            <a:srgbClr val="0000FF"/>
                          </a:solidFill>
                          <a:latin typeface="Chalkboard"/>
                        </a:endParaRPr>
                      </a:p>
                    </p:txBody>
                  </p:sp>
                </p:grpSp>
                <p:sp>
                  <p:nvSpPr>
                    <p:cNvPr id="66"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 1</a:t>
                      </a:r>
                      <a:endParaRPr lang="en-US" sz="1600" dirty="0" smtClean="0">
                        <a:solidFill>
                          <a:srgbClr val="0000FF"/>
                        </a:solidFill>
                        <a:latin typeface="Chalkboard"/>
                      </a:endParaRPr>
                    </a:p>
                  </p:txBody>
                </p:sp>
                <p:sp>
                  <p:nvSpPr>
                    <p:cNvPr id="67" name="Double Bracket 66"/>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a:endParaRPr>
                    </a:p>
                  </p:txBody>
                </p:sp>
              </p:grpSp>
            </p:grpSp>
            <p:sp>
              <p:nvSpPr>
                <p:cNvPr id="62"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a:latin typeface="Chalkboard"/>
                      <a:sym typeface="Symbol"/>
                    </a:rPr>
                    <a:t>&gt;</a:t>
                  </a:r>
                  <a:endParaRPr lang="en-US" sz="1600" dirty="0" smtClean="0">
                    <a:solidFill>
                      <a:srgbClr val="0000FF"/>
                    </a:solidFill>
                    <a:latin typeface="Chalkboard"/>
                  </a:endParaRPr>
                </a:p>
              </p:txBody>
            </p:sp>
          </p:grpSp>
        </p:grpSp>
      </p:grpSp>
      <p:pic>
        <p:nvPicPr>
          <p:cNvPr id="72" name="Picture 2"/>
          <p:cNvPicPr>
            <a:picLocks noChangeAspect="1" noChangeArrowheads="1"/>
          </p:cNvPicPr>
          <p:nvPr/>
        </p:nvPicPr>
        <p:blipFill>
          <a:blip r:embed="rId5" cstate="print"/>
          <a:srcRect/>
          <a:stretch>
            <a:fillRect/>
          </a:stretch>
        </p:blipFill>
        <p:spPr bwMode="auto">
          <a:xfrm>
            <a:off x="357459" y="2757648"/>
            <a:ext cx="892388" cy="835060"/>
          </a:xfrm>
          <a:prstGeom prst="rect">
            <a:avLst/>
          </a:prstGeom>
          <a:noFill/>
          <a:ln w="9525">
            <a:noFill/>
            <a:miter lim="800000"/>
            <a:headEnd/>
            <a:tailEnd/>
          </a:ln>
        </p:spPr>
      </p:pic>
      <p:sp>
        <p:nvSpPr>
          <p:cNvPr id="73" name="Text Box 7"/>
          <p:cNvSpPr txBox="1">
            <a:spLocks noChangeArrowheads="1"/>
          </p:cNvSpPr>
          <p:nvPr/>
        </p:nvSpPr>
        <p:spPr bwMode="auto">
          <a:xfrm>
            <a:off x="251520" y="3717030"/>
            <a:ext cx="1210318" cy="553998"/>
          </a:xfrm>
          <a:prstGeom prst="rect">
            <a:avLst/>
          </a:prstGeom>
          <a:solidFill>
            <a:schemeClr val="tx1"/>
          </a:solidFill>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1200" dirty="0" err="1" smtClean="0">
                <a:solidFill>
                  <a:schemeClr val="bg1"/>
                </a:solidFill>
                <a:latin typeface="Chalkboard"/>
                <a:ea typeface="Chalkboard" charset="0"/>
                <a:cs typeface="Chalkboard" charset="0"/>
                <a:sym typeface="Symbol"/>
              </a:rPr>
              <a:t>F</a:t>
            </a:r>
            <a:r>
              <a:rPr lang="en-US" sz="1200" baseline="-25000" dirty="0" err="1" smtClean="0">
                <a:solidFill>
                  <a:schemeClr val="bg1"/>
                </a:solidFill>
                <a:latin typeface="Chalkboard"/>
                <a:ea typeface="Chalkboard" charset="0"/>
                <a:cs typeface="Chalkboard" charset="0"/>
                <a:sym typeface="Symbol"/>
              </a:rPr>
              <a:t>k</a:t>
            </a:r>
            <a:r>
              <a:rPr lang="en-US" sz="1200" dirty="0" smtClean="0">
                <a:solidFill>
                  <a:schemeClr val="bg1"/>
                </a:solidFill>
                <a:latin typeface="Chalkboard"/>
                <a:ea typeface="Chalkboard" charset="0"/>
                <a:cs typeface="Chalkboard" charset="0"/>
                <a:sym typeface="Symbol"/>
              </a:rPr>
              <a:t>(PRF)</a:t>
            </a:r>
          </a:p>
          <a:p>
            <a:pPr>
              <a:spcBef>
                <a:spcPct val="50000"/>
              </a:spcBef>
            </a:pPr>
            <a:r>
              <a:rPr lang="en-US" sz="1200" dirty="0">
                <a:solidFill>
                  <a:schemeClr val="bg1"/>
                </a:solidFill>
                <a:latin typeface="Chalkboard"/>
                <a:ea typeface="Chalkboard" charset="0"/>
                <a:cs typeface="Chalkboard" charset="0"/>
                <a:sym typeface="Symbol"/>
              </a:rPr>
              <a:t> </a:t>
            </a:r>
            <a:r>
              <a:rPr lang="en-US" sz="1200" dirty="0" smtClean="0">
                <a:solidFill>
                  <a:schemeClr val="bg1"/>
                </a:solidFill>
                <a:latin typeface="Chalkboard"/>
                <a:ea typeface="Chalkboard" charset="0"/>
                <a:cs typeface="Chalkboard" charset="0"/>
                <a:sym typeface="Symbol"/>
              </a:rPr>
              <a:t>        f (TRF)</a:t>
            </a:r>
            <a:endParaRPr lang="en-US" sz="1200" baseline="-25000" dirty="0" smtClean="0">
              <a:solidFill>
                <a:schemeClr val="bg1"/>
              </a:solidFill>
              <a:latin typeface="Chalkboard"/>
              <a:ea typeface="Chalkboard" charset="0"/>
              <a:cs typeface="Chalkboard" charset="0"/>
            </a:endParaRPr>
          </a:p>
        </p:txBody>
      </p:sp>
      <p:cxnSp>
        <p:nvCxnSpPr>
          <p:cNvPr id="74" name="Straight Arrow Connector 73"/>
          <p:cNvCxnSpPr/>
          <p:nvPr/>
        </p:nvCxnSpPr>
        <p:spPr>
          <a:xfrm>
            <a:off x="1907704" y="3703930"/>
            <a:ext cx="11521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 Box 7"/>
          <p:cNvSpPr txBox="1">
            <a:spLocks noChangeArrowheads="1"/>
          </p:cNvSpPr>
          <p:nvPr/>
        </p:nvSpPr>
        <p:spPr bwMode="auto">
          <a:xfrm>
            <a:off x="1907704" y="3378478"/>
            <a:ext cx="465436"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a:ea typeface="Chalkboard" charset="0"/>
                <a:cs typeface="Chalkboard" charset="0"/>
                <a:sym typeface="Symbol"/>
              </a:rPr>
              <a:t>y</a:t>
            </a:r>
            <a:r>
              <a:rPr lang="en-US" sz="1600" baseline="-25000" dirty="0" smtClean="0">
                <a:latin typeface="Chalkboard"/>
                <a:ea typeface="Chalkboard" charset="0"/>
                <a:cs typeface="Chalkboard" charset="0"/>
                <a:sym typeface="Symbol"/>
              </a:rPr>
              <a:t>1</a:t>
            </a:r>
            <a:endParaRPr lang="en-US" sz="2200" baseline="-25000" dirty="0" smtClean="0">
              <a:solidFill>
                <a:srgbClr val="0000FF"/>
              </a:solidFill>
              <a:latin typeface="Chalkboard"/>
              <a:ea typeface="Chalkboard" charset="0"/>
              <a:cs typeface="Chalkboard" charset="0"/>
            </a:endParaRPr>
          </a:p>
        </p:txBody>
      </p:sp>
      <p:sp>
        <p:nvSpPr>
          <p:cNvPr id="76" name="Rectangle 75"/>
          <p:cNvSpPr/>
          <p:nvPr/>
        </p:nvSpPr>
        <p:spPr>
          <a:xfrm>
            <a:off x="7465265" y="3732863"/>
            <a:ext cx="851151" cy="307777"/>
          </a:xfrm>
          <a:prstGeom prst="rect">
            <a:avLst/>
          </a:prstGeom>
        </p:spPr>
        <p:txBody>
          <a:bodyPr wrap="square">
            <a:spAutoFit/>
          </a:bodyPr>
          <a:lstStyle/>
          <a:p>
            <a:pPr>
              <a:spcBef>
                <a:spcPct val="50000"/>
              </a:spcBef>
            </a:pPr>
            <a:r>
              <a:rPr lang="en-US" sz="1400" dirty="0" smtClean="0">
                <a:latin typeface="Chalkboard"/>
                <a:sym typeface="Symbol"/>
              </a:rPr>
              <a:t>Repeat</a:t>
            </a:r>
            <a:endParaRPr lang="en-US" sz="1400" baseline="-25000" dirty="0">
              <a:solidFill>
                <a:srgbClr val="0000FF"/>
              </a:solidFill>
              <a:latin typeface="Chalkboard"/>
            </a:endParaRPr>
          </a:p>
        </p:txBody>
      </p:sp>
      <p:sp>
        <p:nvSpPr>
          <p:cNvPr id="77" name="Left Brace 76"/>
          <p:cNvSpPr/>
          <p:nvPr/>
        </p:nvSpPr>
        <p:spPr>
          <a:xfrm>
            <a:off x="1657068" y="3031947"/>
            <a:ext cx="178628" cy="82886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Right Brace 77"/>
          <p:cNvSpPr/>
          <p:nvPr/>
        </p:nvSpPr>
        <p:spPr>
          <a:xfrm>
            <a:off x="3203848" y="2996952"/>
            <a:ext cx="203079" cy="863863"/>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 Box 7"/>
          <p:cNvSpPr txBox="1">
            <a:spLocks noChangeArrowheads="1"/>
          </p:cNvSpPr>
          <p:nvPr/>
        </p:nvSpPr>
        <p:spPr bwMode="auto">
          <a:xfrm>
            <a:off x="5220072" y="4728282"/>
            <a:ext cx="212609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t>
            </a:r>
            <a:r>
              <a:rPr lang="en-US" sz="1600" dirty="0" err="1" smtClean="0">
                <a:latin typeface="Chalkboard"/>
              </a:rPr>
              <a:t>m,t</a:t>
            </a:r>
            <a:r>
              <a:rPr lang="en-US" sz="1600" dirty="0">
                <a:latin typeface="Chalkboard"/>
              </a:rPr>
              <a:t>)</a:t>
            </a:r>
            <a:endParaRPr lang="en-US" sz="1600" dirty="0" smtClean="0">
              <a:solidFill>
                <a:srgbClr val="0000FF"/>
              </a:solidFill>
              <a:latin typeface="Chalkboard"/>
            </a:endParaRPr>
          </a:p>
        </p:txBody>
      </p:sp>
      <p:cxnSp>
        <p:nvCxnSpPr>
          <p:cNvPr id="80" name="Straight Arrow Connector 79"/>
          <p:cNvCxnSpPr/>
          <p:nvPr/>
        </p:nvCxnSpPr>
        <p:spPr>
          <a:xfrm flipH="1" flipV="1">
            <a:off x="5329938" y="5066836"/>
            <a:ext cx="172819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1914873" y="4922820"/>
            <a:ext cx="114495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738412" y="4584266"/>
            <a:ext cx="465436"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a:ea typeface="Chalkboard" charset="0"/>
                <a:cs typeface="Chalkboard" charset="0"/>
                <a:sym typeface="Symbol"/>
              </a:rPr>
              <a:t>m</a:t>
            </a:r>
            <a:endParaRPr lang="en-US" sz="2200" baseline="-25000" dirty="0" smtClean="0">
              <a:solidFill>
                <a:srgbClr val="0000FF"/>
              </a:solidFill>
              <a:latin typeface="Chalkboard"/>
              <a:ea typeface="Chalkboard" charset="0"/>
              <a:cs typeface="Chalkboard" charset="0"/>
            </a:endParaRPr>
          </a:p>
        </p:txBody>
      </p:sp>
      <p:cxnSp>
        <p:nvCxnSpPr>
          <p:cNvPr id="83" name="Straight Arrow Connector 82"/>
          <p:cNvCxnSpPr/>
          <p:nvPr/>
        </p:nvCxnSpPr>
        <p:spPr>
          <a:xfrm>
            <a:off x="1907704" y="5363252"/>
            <a:ext cx="11521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 Box 7"/>
          <p:cNvSpPr txBox="1">
            <a:spLocks noChangeArrowheads="1"/>
          </p:cNvSpPr>
          <p:nvPr/>
        </p:nvSpPr>
        <p:spPr bwMode="auto">
          <a:xfrm>
            <a:off x="1907704" y="5037800"/>
            <a:ext cx="46543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a:ea typeface="Chalkboard" charset="0"/>
                <a:cs typeface="Chalkboard" charset="0"/>
                <a:sym typeface="Symbol"/>
              </a:rPr>
              <a:t>y</a:t>
            </a:r>
            <a:endParaRPr lang="en-US" sz="2200" baseline="-25000" dirty="0" smtClean="0">
              <a:solidFill>
                <a:srgbClr val="0000FF"/>
              </a:solidFill>
              <a:latin typeface="Chalkboard"/>
              <a:ea typeface="Chalkboard" charset="0"/>
              <a:cs typeface="Chalkboard" charset="0"/>
            </a:endParaRPr>
          </a:p>
        </p:txBody>
      </p:sp>
      <p:sp>
        <p:nvSpPr>
          <p:cNvPr id="89" name="Rectangle 88"/>
          <p:cNvSpPr/>
          <p:nvPr/>
        </p:nvSpPr>
        <p:spPr>
          <a:xfrm>
            <a:off x="3275856" y="3769295"/>
            <a:ext cx="851151" cy="307777"/>
          </a:xfrm>
          <a:prstGeom prst="rect">
            <a:avLst/>
          </a:prstGeom>
        </p:spPr>
        <p:txBody>
          <a:bodyPr wrap="square">
            <a:spAutoFit/>
          </a:bodyPr>
          <a:lstStyle/>
          <a:p>
            <a:pPr>
              <a:spcBef>
                <a:spcPct val="50000"/>
              </a:spcBef>
            </a:pPr>
            <a:r>
              <a:rPr lang="en-US" sz="1400" dirty="0" smtClean="0">
                <a:latin typeface="Chalkboard"/>
                <a:sym typeface="Symbol"/>
              </a:rPr>
              <a:t>Repeat</a:t>
            </a:r>
            <a:endParaRPr lang="en-US" sz="1400" baseline="-25000" dirty="0">
              <a:solidFill>
                <a:srgbClr val="0000FF"/>
              </a:solidFill>
              <a:latin typeface="Chalkboard"/>
            </a:endParaRPr>
          </a:p>
        </p:txBody>
      </p:sp>
      <p:grpSp>
        <p:nvGrpSpPr>
          <p:cNvPr id="113" name="Group 112"/>
          <p:cNvGrpSpPr/>
          <p:nvPr/>
        </p:nvGrpSpPr>
        <p:grpSpPr>
          <a:xfrm>
            <a:off x="5444480" y="1340768"/>
            <a:ext cx="2143472" cy="864096"/>
            <a:chOff x="5364088" y="4035262"/>
            <a:chExt cx="2143472" cy="864096"/>
          </a:xfrm>
        </p:grpSpPr>
        <p:grpSp>
          <p:nvGrpSpPr>
            <p:cNvPr id="118" name="Group 81"/>
            <p:cNvGrpSpPr/>
            <p:nvPr/>
          </p:nvGrpSpPr>
          <p:grpSpPr>
            <a:xfrm>
              <a:off x="5364088" y="4035262"/>
              <a:ext cx="2143472" cy="864096"/>
              <a:chOff x="5588496" y="4797152"/>
              <a:chExt cx="2143472" cy="864096"/>
            </a:xfrm>
          </p:grpSpPr>
          <p:sp>
            <p:nvSpPr>
              <p:cNvPr id="120"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Pr</a:t>
                </a:r>
                <a:endParaRPr lang="en-US" sz="1600" dirty="0" smtClean="0">
                  <a:solidFill>
                    <a:srgbClr val="0000FF"/>
                  </a:solidFill>
                  <a:latin typeface="Chalkboard"/>
                </a:endParaRPr>
              </a:p>
            </p:txBody>
          </p:sp>
          <p:grpSp>
            <p:nvGrpSpPr>
              <p:cNvPr id="121" name="Group 80"/>
              <p:cNvGrpSpPr/>
              <p:nvPr/>
            </p:nvGrpSpPr>
            <p:grpSpPr>
              <a:xfrm>
                <a:off x="5940152" y="4797152"/>
                <a:ext cx="1791816" cy="864096"/>
                <a:chOff x="5940152" y="4797152"/>
                <a:chExt cx="1791816" cy="864096"/>
              </a:xfrm>
            </p:grpSpPr>
            <p:grpSp>
              <p:nvGrpSpPr>
                <p:cNvPr id="122" name="Group 54"/>
                <p:cNvGrpSpPr/>
                <p:nvPr/>
              </p:nvGrpSpPr>
              <p:grpSpPr>
                <a:xfrm>
                  <a:off x="5948536" y="4797152"/>
                  <a:ext cx="1719808" cy="864096"/>
                  <a:chOff x="700336" y="4941168"/>
                  <a:chExt cx="1719808" cy="864096"/>
                </a:xfrm>
              </p:grpSpPr>
              <p:sp>
                <p:nvSpPr>
                  <p:cNvPr id="125"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a:latin typeface="Chalkboard"/>
                      </a:rPr>
                      <a:t>f</a:t>
                    </a:r>
                    <a:r>
                      <a:rPr lang="en-US" sz="1600" dirty="0" smtClean="0">
                        <a:latin typeface="Chalkboard"/>
                      </a:rPr>
                      <a:t>orge </a:t>
                    </a:r>
                    <a:r>
                      <a:rPr lang="en-US" sz="1600" dirty="0" smtClean="0">
                        <a:latin typeface="Chalkboard"/>
                      </a:rPr>
                      <a:t>(n</a:t>
                    </a:r>
                    <a:r>
                      <a:rPr lang="en-US" sz="1600" dirty="0" smtClean="0">
                        <a:latin typeface="Chalkboard"/>
                      </a:rPr>
                      <a:t>)</a:t>
                    </a:r>
                    <a:endParaRPr lang="en-US" sz="1600" dirty="0" smtClean="0">
                      <a:solidFill>
                        <a:srgbClr val="0000FF"/>
                      </a:solidFill>
                      <a:latin typeface="Chalkboard"/>
                    </a:endParaRPr>
                  </a:p>
                </p:txBody>
              </p:sp>
              <p:sp>
                <p:nvSpPr>
                  <p:cNvPr id="126" name="Text Box 7"/>
                  <p:cNvSpPr txBox="1">
                    <a:spLocks noChangeArrowheads="1"/>
                  </p:cNvSpPr>
                  <p:nvPr/>
                </p:nvSpPr>
                <p:spPr bwMode="auto">
                  <a:xfrm>
                    <a:off x="1420416"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A, </a:t>
                    </a:r>
                    <a:r>
                      <a:rPr lang="en-US" sz="1600" dirty="0" smtClean="0">
                        <a:latin typeface="Chalkboard"/>
                        <a:sym typeface="Symbol"/>
                      </a:rPr>
                      <a:t></a:t>
                    </a:r>
                    <a:endParaRPr lang="en-US" sz="1600" dirty="0" smtClean="0">
                      <a:solidFill>
                        <a:srgbClr val="0000FF"/>
                      </a:solidFill>
                      <a:latin typeface="Chalkboard"/>
                    </a:endParaRPr>
                  </a:p>
                </p:txBody>
              </p:sp>
              <p:sp>
                <p:nvSpPr>
                  <p:cNvPr id="127" name="Text Box 7"/>
                  <p:cNvSpPr txBox="1">
                    <a:spLocks noChangeArrowheads="1"/>
                  </p:cNvSpPr>
                  <p:nvPr/>
                </p:nvSpPr>
                <p:spPr bwMode="auto">
                  <a:xfrm>
                    <a:off x="1412032" y="4941168"/>
                    <a:ext cx="100811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a:rPr>
                      <a:t>cma</a:t>
                    </a:r>
                    <a:endParaRPr lang="en-US" sz="1600" dirty="0" smtClean="0">
                      <a:solidFill>
                        <a:srgbClr val="0000FF"/>
                      </a:solidFill>
                      <a:latin typeface="Chalkboard"/>
                    </a:endParaRPr>
                  </a:p>
                </p:txBody>
              </p:sp>
            </p:grpSp>
            <p:sp>
              <p:nvSpPr>
                <p:cNvPr id="123"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sym typeface="Symbol"/>
                    </a:rPr>
                    <a:t>= 1</a:t>
                  </a:r>
                  <a:endParaRPr lang="en-US" sz="1600" dirty="0" smtClean="0">
                    <a:solidFill>
                      <a:srgbClr val="0000FF"/>
                    </a:solidFill>
                    <a:latin typeface="Chalkboard"/>
                  </a:endParaRPr>
                </a:p>
              </p:txBody>
            </p:sp>
            <p:sp>
              <p:nvSpPr>
                <p:cNvPr id="124" name="Double Bracket 123"/>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a:endParaRPr>
                </a:p>
              </p:txBody>
            </p:sp>
          </p:grpSp>
        </p:grpSp>
        <p:cxnSp>
          <p:nvCxnSpPr>
            <p:cNvPr id="115" name="Straight Connector 114"/>
            <p:cNvCxnSpPr/>
            <p:nvPr/>
          </p:nvCxnSpPr>
          <p:spPr>
            <a:xfrm>
              <a:off x="6804248" y="4632232"/>
              <a:ext cx="144016" cy="0"/>
            </a:xfrm>
            <a:prstGeom prst="line">
              <a:avLst/>
            </a:prstGeom>
          </p:spPr>
          <p:style>
            <a:lnRef idx="2">
              <a:schemeClr val="dk1"/>
            </a:lnRef>
            <a:fillRef idx="0">
              <a:schemeClr val="dk1"/>
            </a:fillRef>
            <a:effectRef idx="1">
              <a:schemeClr val="dk1"/>
            </a:effectRef>
            <a:fontRef idx="minor">
              <a:schemeClr val="tx1"/>
            </a:fontRef>
          </p:style>
        </p:cxnSp>
      </p:grpSp>
      <p:cxnSp>
        <p:nvCxnSpPr>
          <p:cNvPr id="28" name="Straight Connector 27"/>
          <p:cNvCxnSpPr/>
          <p:nvPr/>
        </p:nvCxnSpPr>
        <p:spPr>
          <a:xfrm flipV="1">
            <a:off x="269632" y="3717030"/>
            <a:ext cx="1174094" cy="553998"/>
          </a:xfrm>
          <a:prstGeom prst="line">
            <a:avLst/>
          </a:prstGeom>
        </p:spPr>
        <p:style>
          <a:lnRef idx="2">
            <a:schemeClr val="accent3"/>
          </a:lnRef>
          <a:fillRef idx="0">
            <a:schemeClr val="accent3"/>
          </a:fillRef>
          <a:effectRef idx="1">
            <a:schemeClr val="accent3"/>
          </a:effectRef>
          <a:fontRef idx="minor">
            <a:schemeClr val="tx1"/>
          </a:fontRef>
        </p:style>
      </p:cxnSp>
      <p:sp>
        <p:nvSpPr>
          <p:cNvPr id="107" name="Text Box 7"/>
          <p:cNvSpPr txBox="1">
            <a:spLocks noChangeArrowheads="1"/>
          </p:cNvSpPr>
          <p:nvPr/>
        </p:nvSpPr>
        <p:spPr bwMode="auto">
          <a:xfrm>
            <a:off x="1869367" y="5961474"/>
            <a:ext cx="1923490" cy="707886"/>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a:rPr>
              <a:t>1 if </a:t>
            </a:r>
            <a:r>
              <a:rPr lang="en-US" sz="1600" dirty="0" smtClean="0">
                <a:latin typeface="Chalkboard"/>
              </a:rPr>
              <a:t>y </a:t>
            </a:r>
            <a:r>
              <a:rPr lang="en-US" sz="1600" dirty="0" smtClean="0">
                <a:latin typeface="Chalkboard"/>
              </a:rPr>
              <a:t>= </a:t>
            </a:r>
            <a:r>
              <a:rPr lang="en-US" sz="1600" dirty="0" smtClean="0">
                <a:latin typeface="Chalkboard"/>
              </a:rPr>
              <a:t>t </a:t>
            </a:r>
            <a:r>
              <a:rPr lang="en-US" sz="1600" smtClean="0">
                <a:latin typeface="Chalkboard"/>
              </a:rPr>
              <a:t>&amp; </a:t>
            </a:r>
            <a:r>
              <a:rPr lang="en-US" sz="1600">
                <a:latin typeface="Chalkboard" charset="0"/>
                <a:ea typeface="Chalkboard" charset="0"/>
                <a:cs typeface="Chalkboard" charset="0"/>
                <a:sym typeface="Symbol"/>
              </a:rPr>
              <a:t>m  Q</a:t>
            </a:r>
            <a:r>
              <a:rPr lang="en-US" sz="1600" smtClean="0">
                <a:latin typeface="Chalkboard"/>
              </a:rPr>
              <a:t> </a:t>
            </a:r>
            <a:endParaRPr lang="en-US" sz="1600" dirty="0" smtClean="0">
              <a:latin typeface="Chalkboard"/>
            </a:endParaRPr>
          </a:p>
          <a:p>
            <a:pPr marL="457200" indent="-457200">
              <a:spcBef>
                <a:spcPct val="50000"/>
              </a:spcBef>
            </a:pPr>
            <a:r>
              <a:rPr lang="en-US" sz="1600" dirty="0" smtClean="0">
                <a:solidFill>
                  <a:srgbClr val="0000FF"/>
                </a:solidFill>
                <a:latin typeface="Chalkboard"/>
              </a:rPr>
              <a:t>0 otherwise</a:t>
            </a:r>
          </a:p>
        </p:txBody>
      </p:sp>
      <p:cxnSp>
        <p:nvCxnSpPr>
          <p:cNvPr id="108" name="Straight Arrow Connector 107"/>
          <p:cNvCxnSpPr/>
          <p:nvPr/>
        </p:nvCxnSpPr>
        <p:spPr>
          <a:xfrm>
            <a:off x="1868207" y="5949280"/>
            <a:ext cx="1150968" cy="0"/>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10" name="Text Box 7"/>
          <p:cNvSpPr txBox="1">
            <a:spLocks noChangeArrowheads="1"/>
          </p:cNvSpPr>
          <p:nvPr/>
        </p:nvSpPr>
        <p:spPr bwMode="auto">
          <a:xfrm>
            <a:off x="3563888" y="4149080"/>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a:t>
            </a:r>
            <a:r>
              <a:rPr lang="en-US" sz="1600" dirty="0" smtClean="0">
                <a:solidFill>
                  <a:srgbClr val="FF0000"/>
                </a:solidFill>
                <a:latin typeface="Chalkboard" charset="0"/>
                <a:ea typeface="Chalkboard" charset="0"/>
                <a:cs typeface="Chalkboard" charset="0"/>
                <a:sym typeface="Symbol"/>
              </a:rPr>
              <a:t>{m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m</a:t>
            </a:r>
            <a:r>
              <a:rPr lang="en-US" sz="2000" baseline="-25000" dirty="0" smtClean="0">
                <a:solidFill>
                  <a:srgbClr val="FF0000"/>
                </a:solidFill>
                <a:latin typeface="Chalkboard" charset="0"/>
                <a:ea typeface="Chalkboard" charset="0"/>
                <a:cs typeface="Chalkboard" charset="0"/>
                <a:sym typeface="Symbol"/>
              </a:rPr>
              <a:t>l</a:t>
            </a:r>
            <a:r>
              <a:rPr lang="en-US" sz="2000" baseline="-25000" dirty="0" smtClean="0">
                <a:solidFill>
                  <a:srgbClr val="FF0000"/>
                </a:solidFill>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sp>
        <p:nvSpPr>
          <p:cNvPr id="111" name="Text Box 7"/>
          <p:cNvSpPr txBox="1">
            <a:spLocks noChangeArrowheads="1"/>
          </p:cNvSpPr>
          <p:nvPr/>
        </p:nvSpPr>
        <p:spPr bwMode="auto">
          <a:xfrm>
            <a:off x="7740352" y="1628800"/>
            <a:ext cx="922057"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a:sym typeface="Symbol"/>
              </a:rPr>
              <a:t>=  </a:t>
            </a:r>
            <a:r>
              <a:rPr lang="en-US" sz="2000" dirty="0" smtClean="0">
                <a:latin typeface="Chalkboard"/>
                <a:sym typeface="Symbol"/>
              </a:rPr>
              <a:t>2</a:t>
            </a:r>
            <a:r>
              <a:rPr lang="en-US" sz="2000" baseline="30000" dirty="0" smtClean="0">
                <a:latin typeface="Chalkboard"/>
                <a:sym typeface="Symbol"/>
              </a:rPr>
              <a:t>-n</a:t>
            </a:r>
            <a:r>
              <a:rPr lang="en-US" sz="1600" dirty="0" smtClean="0">
                <a:latin typeface="Chalkboard"/>
                <a:sym typeface="Symbol"/>
              </a:rPr>
              <a:t> </a:t>
            </a:r>
            <a:endParaRPr lang="en-US" sz="1600" dirty="0" smtClean="0">
              <a:latin typeface="Chalkboard"/>
              <a:sym typeface="Symbol"/>
            </a:endParaRPr>
          </a:p>
        </p:txBody>
      </p:sp>
      <p:sp>
        <p:nvSpPr>
          <p:cNvPr id="112" name="Text Box 7"/>
          <p:cNvSpPr txBox="1">
            <a:spLocks noChangeArrowheads="1"/>
          </p:cNvSpPr>
          <p:nvPr/>
        </p:nvSpPr>
        <p:spPr bwMode="auto">
          <a:xfrm>
            <a:off x="2411760" y="2154342"/>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a:rPr>
              <a:t>Pr [D   () = 1]</a:t>
            </a:r>
          </a:p>
        </p:txBody>
      </p:sp>
      <p:sp>
        <p:nvSpPr>
          <p:cNvPr id="114" name="Rectangle 113"/>
          <p:cNvSpPr/>
          <p:nvPr/>
        </p:nvSpPr>
        <p:spPr>
          <a:xfrm>
            <a:off x="2051720" y="2073042"/>
            <a:ext cx="319318" cy="369332"/>
          </a:xfrm>
          <a:prstGeom prst="rect">
            <a:avLst/>
          </a:prstGeom>
        </p:spPr>
        <p:txBody>
          <a:bodyPr wrap="none">
            <a:spAutoFit/>
          </a:bodyPr>
          <a:lstStyle/>
          <a:p>
            <a:r>
              <a:rPr lang="en-US" dirty="0" smtClean="0">
                <a:latin typeface="Chalkboard"/>
              </a:rPr>
              <a:t>=</a:t>
            </a:r>
            <a:endParaRPr lang="en-US" dirty="0">
              <a:latin typeface="Chalkboard"/>
            </a:endParaRPr>
          </a:p>
        </p:txBody>
      </p:sp>
      <p:sp>
        <p:nvSpPr>
          <p:cNvPr id="116" name="Text Box 7"/>
          <p:cNvSpPr txBox="1">
            <a:spLocks noChangeArrowheads="1"/>
          </p:cNvSpPr>
          <p:nvPr/>
        </p:nvSpPr>
        <p:spPr bwMode="auto">
          <a:xfrm>
            <a:off x="2924200" y="2041103"/>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solidFill>
                  <a:srgbClr val="FF0000"/>
                </a:solidFill>
                <a:latin typeface="Chalkboard"/>
              </a:rPr>
              <a:t>F</a:t>
            </a:r>
            <a:r>
              <a:rPr lang="en-US" sz="1400" baseline="-25000" dirty="0" err="1" smtClean="0">
                <a:solidFill>
                  <a:srgbClr val="FF0000"/>
                </a:solidFill>
                <a:latin typeface="Chalkboard"/>
              </a:rPr>
              <a:t>k</a:t>
            </a:r>
            <a:endParaRPr lang="en-US" sz="1400" dirty="0" smtClean="0">
              <a:solidFill>
                <a:srgbClr val="FF0000"/>
              </a:solidFill>
              <a:latin typeface="Chalkboard"/>
            </a:endParaRPr>
          </a:p>
        </p:txBody>
      </p:sp>
      <p:sp>
        <p:nvSpPr>
          <p:cNvPr id="117" name="Text Box 7"/>
          <p:cNvSpPr txBox="1">
            <a:spLocks noChangeArrowheads="1"/>
          </p:cNvSpPr>
          <p:nvPr/>
        </p:nvSpPr>
        <p:spPr bwMode="auto">
          <a:xfrm>
            <a:off x="6444208" y="214214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a:rPr>
              <a:t>Pr [D   () = 1]</a:t>
            </a:r>
          </a:p>
        </p:txBody>
      </p:sp>
      <p:sp>
        <p:nvSpPr>
          <p:cNvPr id="119" name="Rectangle 118"/>
          <p:cNvSpPr/>
          <p:nvPr/>
        </p:nvSpPr>
        <p:spPr>
          <a:xfrm>
            <a:off x="6084168" y="2060848"/>
            <a:ext cx="319318" cy="369332"/>
          </a:xfrm>
          <a:prstGeom prst="rect">
            <a:avLst/>
          </a:prstGeom>
        </p:spPr>
        <p:txBody>
          <a:bodyPr wrap="none">
            <a:spAutoFit/>
          </a:bodyPr>
          <a:lstStyle/>
          <a:p>
            <a:r>
              <a:rPr lang="en-US" dirty="0" smtClean="0">
                <a:latin typeface="Chalkboard"/>
              </a:rPr>
              <a:t>=</a:t>
            </a:r>
            <a:endParaRPr lang="en-US" dirty="0">
              <a:latin typeface="Chalkboard"/>
            </a:endParaRPr>
          </a:p>
        </p:txBody>
      </p:sp>
      <p:sp>
        <p:nvSpPr>
          <p:cNvPr id="128" name="Text Box 7"/>
          <p:cNvSpPr txBox="1">
            <a:spLocks noChangeArrowheads="1"/>
          </p:cNvSpPr>
          <p:nvPr/>
        </p:nvSpPr>
        <p:spPr bwMode="auto">
          <a:xfrm>
            <a:off x="6956648" y="2041103"/>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a:solidFill>
                  <a:srgbClr val="FF0000"/>
                </a:solidFill>
                <a:latin typeface="Chalkboard"/>
              </a:rPr>
              <a:t>f</a:t>
            </a:r>
            <a:endParaRPr lang="en-US" sz="1400" dirty="0" smtClean="0">
              <a:solidFill>
                <a:srgbClr val="FF0000"/>
              </a:solidFill>
              <a:latin typeface="Chalkboard"/>
            </a:endParaRPr>
          </a:p>
        </p:txBody>
      </p:sp>
    </p:spTree>
    <p:extLst>
      <p:ext uri="{BB962C8B-B14F-4D97-AF65-F5344CB8AC3E}">
        <p14:creationId xmlns:p14="http://schemas.microsoft.com/office/powerpoint/2010/main" val="19104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50" grpId="0"/>
      <p:bldP spid="53" grpId="0"/>
      <p:bldP spid="22" grpId="0"/>
      <p:bldP spid="3" grpId="0"/>
      <p:bldP spid="27" grpId="0"/>
      <p:bldP spid="5" grpId="0" animBg="1"/>
      <p:bldP spid="6" grpId="0" animBg="1"/>
      <p:bldP spid="43" grpId="0"/>
      <p:bldP spid="73" grpId="0" animBg="1"/>
      <p:bldP spid="75" grpId="0"/>
      <p:bldP spid="76" grpId="0"/>
      <p:bldP spid="77" grpId="0" animBg="1"/>
      <p:bldP spid="78" grpId="0" animBg="1"/>
      <p:bldP spid="79" grpId="0"/>
      <p:bldP spid="82" grpId="0"/>
      <p:bldP spid="84" grpId="0"/>
      <p:bldP spid="89" grpId="0"/>
      <p:bldP spid="107" grpId="0"/>
      <p:bldP spid="110" grpId="0"/>
      <p:bldP spid="111" grpId="0"/>
      <p:bldP spid="112" grpId="0"/>
      <p:bldP spid="114" grpId="0"/>
      <p:bldP spid="116" grpId="0"/>
      <p:bldP spid="117" grpId="0"/>
      <p:bldP spid="119"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144000"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Domain Extension</a:t>
            </a:r>
            <a:endParaRPr lang="en-US" sz="3000" kern="0" dirty="0">
              <a:solidFill>
                <a:srgbClr val="009900"/>
              </a:solidFill>
              <a:latin typeface="Chalkboard" charset="0"/>
              <a:ea typeface="Chalkboard" charset="0"/>
              <a:cs typeface="Chalkboard" charset="0"/>
            </a:endParaRPr>
          </a:p>
        </p:txBody>
      </p:sp>
      <p:cxnSp>
        <p:nvCxnSpPr>
          <p:cNvPr id="48" name="Straight Connector 47"/>
          <p:cNvCxnSpPr/>
          <p:nvPr/>
        </p:nvCxnSpPr>
        <p:spPr>
          <a:xfrm>
            <a:off x="4283968" y="2852936"/>
            <a:ext cx="0" cy="2160240"/>
          </a:xfrm>
          <a:prstGeom prst="line">
            <a:avLst/>
          </a:prstGeom>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1331640" y="2060848"/>
            <a:ext cx="580608"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SKE</a:t>
            </a:r>
            <a:endParaRPr lang="en-US" dirty="0">
              <a:solidFill>
                <a:srgbClr val="FF0000"/>
              </a:solidFill>
              <a:latin typeface="Chalkboard" charset="0"/>
              <a:ea typeface="Chalkboard" charset="0"/>
              <a:cs typeface="Chalkboard" charset="0"/>
            </a:endParaRPr>
          </a:p>
        </p:txBody>
      </p:sp>
      <p:sp>
        <p:nvSpPr>
          <p:cNvPr id="46" name="Rectangle 45"/>
          <p:cNvSpPr/>
          <p:nvPr/>
        </p:nvSpPr>
        <p:spPr>
          <a:xfrm>
            <a:off x="6534413" y="2060848"/>
            <a:ext cx="660565"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MAC</a:t>
            </a:r>
            <a:endParaRPr lang="en-US" dirty="0">
              <a:solidFill>
                <a:srgbClr val="FF0000"/>
              </a:solidFill>
              <a:latin typeface="Chalkboard" charset="0"/>
              <a:ea typeface="Chalkboard" charset="0"/>
              <a:cs typeface="Chalkboard" charset="0"/>
            </a:endParaRPr>
          </a:p>
        </p:txBody>
      </p:sp>
      <p:sp>
        <p:nvSpPr>
          <p:cNvPr id="51" name="Rectangle 50"/>
          <p:cNvSpPr/>
          <p:nvPr/>
        </p:nvSpPr>
        <p:spPr>
          <a:xfrm>
            <a:off x="539552" y="908720"/>
            <a:ext cx="8280920" cy="646331"/>
          </a:xfrm>
          <a:prstGeom prst="rect">
            <a:avLst/>
          </a:prstGeom>
          <a:solidFill>
            <a:srgbClr val="FFFF00"/>
          </a:solidFill>
          <a:ln>
            <a:solidFill>
              <a:srgbClr val="BBE0E3"/>
            </a:solidFill>
          </a:ln>
        </p:spPr>
        <p:txBody>
          <a:bodyPr wrap="square">
            <a:spAutoFit/>
          </a:bodyPr>
          <a:lstStyle/>
          <a:p>
            <a:pPr algn="ctr"/>
            <a:r>
              <a:rPr lang="en-US" dirty="0" smtClean="0">
                <a:latin typeface="Chalkboard" charset="0"/>
                <a:ea typeface="Chalkboard" charset="0"/>
                <a:cs typeface="Chalkboard" charset="0"/>
                <a:sym typeface="Symbol"/>
              </a:rPr>
              <a:t>Given a scheme that handles fixed-length message. </a:t>
            </a:r>
          </a:p>
          <a:p>
            <a:pPr algn="ctr"/>
            <a:r>
              <a:rPr lang="en-US" dirty="0" smtClean="0">
                <a:latin typeface="Chalkboard" charset="0"/>
                <a:ea typeface="Chalkboard" charset="0"/>
                <a:cs typeface="Chalkboard" charset="0"/>
                <a:sym typeface="Symbol"/>
              </a:rPr>
              <a:t>How to handle arbitrary-length messages </a:t>
            </a:r>
            <a:endParaRPr lang="en-US" dirty="0">
              <a:latin typeface="Chalkboard" charset="0"/>
              <a:ea typeface="Chalkboard" charset="0"/>
              <a:cs typeface="Chalkboard" charset="0"/>
            </a:endParaRPr>
          </a:p>
        </p:txBody>
      </p:sp>
      <p:sp>
        <p:nvSpPr>
          <p:cNvPr id="6" name="Rectangle 5"/>
          <p:cNvSpPr/>
          <p:nvPr/>
        </p:nvSpPr>
        <p:spPr>
          <a:xfrm>
            <a:off x="251521" y="2708920"/>
            <a:ext cx="3816424" cy="1077218"/>
          </a:xfrm>
          <a:prstGeom prst="rect">
            <a:avLst/>
          </a:prstGeom>
        </p:spPr>
        <p:txBody>
          <a:bodyPr wrap="square">
            <a:spAutoFit/>
          </a:bodyPr>
          <a:lstStyle/>
          <a:p>
            <a:r>
              <a:rPr lang="en-US" sz="1600" dirty="0" smtClean="0">
                <a:latin typeface="Chalkboard" charset="0"/>
                <a:ea typeface="Chalkboard" charset="0"/>
                <a:cs typeface="Chalkboard" charset="0"/>
                <a:sym typeface="Symbol"/>
              </a:rPr>
              <a:t>Break the message into blocks and encrypt each block using fixed-length scheme (minimum security notion CPA-security)</a:t>
            </a:r>
            <a:endParaRPr lang="en-US" sz="1600" dirty="0">
              <a:latin typeface="Chalkboard" charset="0"/>
              <a:ea typeface="Chalkboard" charset="0"/>
              <a:cs typeface="Chalkboard" charset="0"/>
            </a:endParaRPr>
          </a:p>
        </p:txBody>
      </p:sp>
      <p:sp>
        <p:nvSpPr>
          <p:cNvPr id="53" name="Rectangle 52"/>
          <p:cNvSpPr/>
          <p:nvPr/>
        </p:nvSpPr>
        <p:spPr>
          <a:xfrm>
            <a:off x="4499992" y="2708920"/>
            <a:ext cx="4320480"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The same does not work here– Additional tricks necessary </a:t>
            </a:r>
            <a:endParaRPr lang="en-US" sz="1600" dirty="0">
              <a:latin typeface="Chalkboard" charset="0"/>
              <a:ea typeface="Chalkboard" charset="0"/>
              <a:cs typeface="Chalkboard" charset="0"/>
            </a:endParaRPr>
          </a:p>
        </p:txBody>
      </p:sp>
      <p:sp>
        <p:nvSpPr>
          <p:cNvPr id="54" name="Rectangle 53"/>
          <p:cNvSpPr/>
          <p:nvPr/>
        </p:nvSpPr>
        <p:spPr>
          <a:xfrm>
            <a:off x="251520" y="4140368"/>
            <a:ext cx="3816424"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Want efficiency?– Go for Mode of operations</a:t>
            </a:r>
            <a:endParaRPr lang="en-US" sz="1600" dirty="0">
              <a:latin typeface="Chalkboard" charset="0"/>
              <a:ea typeface="Chalkboard" charset="0"/>
              <a:cs typeface="Chalkboard" charset="0"/>
            </a:endParaRPr>
          </a:p>
        </p:txBody>
      </p:sp>
      <p:sp>
        <p:nvSpPr>
          <p:cNvPr id="55" name="Rectangle 54"/>
          <p:cNvSpPr/>
          <p:nvPr/>
        </p:nvSpPr>
        <p:spPr>
          <a:xfrm>
            <a:off x="4572000" y="4140368"/>
            <a:ext cx="3816424"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Want efficiency?– CBC-MAC, C-MAC, Hash-and-MAC, HMAC</a:t>
            </a:r>
            <a:endParaRPr lang="en-US" sz="1600" dirty="0">
              <a:latin typeface="Chalkboard" charset="0"/>
              <a:ea typeface="Chalkboard" charset="0"/>
              <a:cs typeface="Chalkboard" charset="0"/>
            </a:endParaRPr>
          </a:p>
        </p:txBody>
      </p:sp>
    </p:spTree>
    <p:extLst>
      <p:ext uri="{BB962C8B-B14F-4D97-AF65-F5344CB8AC3E}">
        <p14:creationId xmlns:p14="http://schemas.microsoft.com/office/powerpoint/2010/main" val="9565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P spid="6"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ea typeface="+mj-ea"/>
                <a:cs typeface="+mj-cs"/>
              </a:rPr>
              <a:t>Domain Extension</a:t>
            </a:r>
            <a:endParaRPr lang="en-US" sz="3000" kern="0" dirty="0">
              <a:solidFill>
                <a:srgbClr val="009900"/>
              </a:solidFill>
              <a:ea typeface="+mj-ea"/>
              <a:cs typeface="+mj-cs"/>
            </a:endParaRPr>
          </a:p>
        </p:txBody>
      </p:sp>
      <p:sp>
        <p:nvSpPr>
          <p:cNvPr id="49" name="Text Box 7"/>
          <p:cNvSpPr txBox="1">
            <a:spLocks noChangeArrowheads="1"/>
          </p:cNvSpPr>
          <p:nvPr/>
        </p:nvSpPr>
        <p:spPr bwMode="auto">
          <a:xfrm>
            <a:off x="251520" y="836712"/>
            <a:ext cx="846043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Warning!!  Simple ideas do not work !!</a:t>
            </a:r>
            <a:endParaRPr lang="en-US" sz="1600" baseline="-25000" dirty="0" smtClean="0">
              <a:solidFill>
                <a:srgbClr val="0000FF"/>
              </a:solidFill>
            </a:endParaRPr>
          </a:p>
        </p:txBody>
      </p:sp>
      <p:sp>
        <p:nvSpPr>
          <p:cNvPr id="51" name="Text Box 7"/>
          <p:cNvSpPr txBox="1">
            <a:spLocks noChangeArrowheads="1"/>
          </p:cNvSpPr>
          <p:nvPr/>
        </p:nvSpPr>
        <p:spPr bwMode="auto">
          <a:xfrm>
            <a:off x="3275856" y="1196752"/>
            <a:ext cx="2160240" cy="400110"/>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dirty="0" smtClean="0">
                <a:sym typeface="Symbol"/>
              </a:rPr>
              <a:t>Attempt I </a:t>
            </a:r>
            <a:endParaRPr lang="en-US" sz="2000" baseline="-25000" dirty="0" smtClean="0">
              <a:solidFill>
                <a:srgbClr val="0000FF"/>
              </a:solidFill>
            </a:endParaRPr>
          </a:p>
        </p:txBody>
      </p:sp>
      <p:sp>
        <p:nvSpPr>
          <p:cNvPr id="53" name="Text Box 7"/>
          <p:cNvSpPr txBox="1">
            <a:spLocks noChangeArrowheads="1"/>
          </p:cNvSpPr>
          <p:nvPr/>
        </p:nvSpPr>
        <p:spPr bwMode="auto">
          <a:xfrm>
            <a:off x="395536" y="1772816"/>
            <a:ext cx="874846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Divide the message into blocks and authenticate each separately via fixed-length MAC</a:t>
            </a:r>
            <a:endParaRPr lang="en-US" sz="1600" baseline="-25000" dirty="0" smtClean="0"/>
          </a:p>
        </p:txBody>
      </p:sp>
      <p:grpSp>
        <p:nvGrpSpPr>
          <p:cNvPr id="54" name="Group 44"/>
          <p:cNvGrpSpPr/>
          <p:nvPr/>
        </p:nvGrpSpPr>
        <p:grpSpPr>
          <a:xfrm>
            <a:off x="2051720" y="2615426"/>
            <a:ext cx="5040560" cy="432048"/>
            <a:chOff x="1979712" y="1772816"/>
            <a:chExt cx="5040560" cy="432048"/>
          </a:xfrm>
        </p:grpSpPr>
        <p:sp>
          <p:nvSpPr>
            <p:cNvPr id="55" name="Rectangle 54"/>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6" name="Straight Connector 5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59"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sp>
          <p:nvSpPr>
            <p:cNvPr id="60"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3</a:t>
              </a:r>
              <a:endParaRPr lang="en-US" sz="2000" baseline="-25000" dirty="0" smtClean="0">
                <a:solidFill>
                  <a:srgbClr val="0000FF"/>
                </a:solidFill>
                <a:latin typeface="Gigi" pitchFamily="82" charset="0"/>
              </a:endParaRPr>
            </a:p>
          </p:txBody>
        </p:sp>
      </p:grpSp>
      <p:sp>
        <p:nvSpPr>
          <p:cNvPr id="62" name="Text Box 7"/>
          <p:cNvSpPr txBox="1">
            <a:spLocks noChangeArrowheads="1"/>
          </p:cNvSpPr>
          <p:nvPr/>
        </p:nvSpPr>
        <p:spPr bwMode="auto">
          <a:xfrm>
            <a:off x="899592" y="261542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cxnSp>
        <p:nvCxnSpPr>
          <p:cNvPr id="63" name="Straight Arrow Connector 62"/>
          <p:cNvCxnSpPr/>
          <p:nvPr/>
        </p:nvCxnSpPr>
        <p:spPr>
          <a:xfrm>
            <a:off x="1291444" y="2826515"/>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2051720" y="2276872"/>
            <a:ext cx="4968552" cy="338554"/>
            <a:chOff x="2051720" y="2946430"/>
            <a:chExt cx="4968552" cy="338554"/>
          </a:xfrm>
        </p:grpSpPr>
        <p:grpSp>
          <p:nvGrpSpPr>
            <p:cNvPr id="69" name="Group 68"/>
            <p:cNvGrpSpPr/>
            <p:nvPr/>
          </p:nvGrpSpPr>
          <p:grpSpPr>
            <a:xfrm>
              <a:off x="2051720" y="2946430"/>
              <a:ext cx="1656184" cy="338554"/>
              <a:chOff x="2051720" y="2946430"/>
              <a:chExt cx="1656184" cy="338554"/>
            </a:xfrm>
          </p:grpSpPr>
          <p:cxnSp>
            <p:nvCxnSpPr>
              <p:cNvPr id="65" name="Straight Arrow Connector 64"/>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nvGrpSpPr>
            <p:cNvPr id="72" name="Group 71"/>
            <p:cNvGrpSpPr/>
            <p:nvPr/>
          </p:nvGrpSpPr>
          <p:grpSpPr>
            <a:xfrm>
              <a:off x="3707904" y="2946430"/>
              <a:ext cx="1656184" cy="338554"/>
              <a:chOff x="2051720" y="2946430"/>
              <a:chExt cx="1656184" cy="338554"/>
            </a:xfrm>
          </p:grpSpPr>
          <p:cxnSp>
            <p:nvCxnSpPr>
              <p:cNvPr id="80" name="Straight Arrow Connector 79"/>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nvGrpSpPr>
            <p:cNvPr id="83" name="Group 82"/>
            <p:cNvGrpSpPr/>
            <p:nvPr/>
          </p:nvGrpSpPr>
          <p:grpSpPr>
            <a:xfrm>
              <a:off x="5364088" y="2946430"/>
              <a:ext cx="1656184" cy="338554"/>
              <a:chOff x="2051720" y="2946430"/>
              <a:chExt cx="1656184" cy="338554"/>
            </a:xfrm>
          </p:grpSpPr>
          <p:cxnSp>
            <p:nvCxnSpPr>
              <p:cNvPr id="84" name="Straight Arrow Connector 83"/>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2"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sp>
        <p:nvSpPr>
          <p:cNvPr id="104" name="Text Box 7"/>
          <p:cNvSpPr txBox="1">
            <a:spLocks noChangeArrowheads="1"/>
          </p:cNvSpPr>
          <p:nvPr/>
        </p:nvSpPr>
        <p:spPr bwMode="auto">
          <a:xfrm>
            <a:off x="827584" y="3583468"/>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pic>
        <p:nvPicPr>
          <p:cNvPr id="105"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78" y="3599595"/>
            <a:ext cx="280006" cy="672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9" name="Straight Arrow Connector 108"/>
          <p:cNvCxnSpPr/>
          <p:nvPr/>
        </p:nvCxnSpPr>
        <p:spPr>
          <a:xfrm>
            <a:off x="2627784"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211960"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940152"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1043608" y="3335506"/>
            <a:ext cx="5680248" cy="811833"/>
            <a:chOff x="1043608" y="3913311"/>
            <a:chExt cx="5680248" cy="811833"/>
          </a:xfrm>
        </p:grpSpPr>
        <p:grpSp>
          <p:nvGrpSpPr>
            <p:cNvPr id="106" name="Group 105"/>
            <p:cNvGrpSpPr/>
            <p:nvPr/>
          </p:nvGrpSpPr>
          <p:grpSpPr>
            <a:xfrm>
              <a:off x="1043608" y="3913311"/>
              <a:ext cx="5400600" cy="288032"/>
              <a:chOff x="1043608" y="4005064"/>
              <a:chExt cx="5400600" cy="288032"/>
            </a:xfrm>
          </p:grpSpPr>
          <p:cxnSp>
            <p:nvCxnSpPr>
              <p:cNvPr id="97" name="Straight Arrow Connector 96"/>
              <p:cNvCxnSpPr/>
              <p:nvPr/>
            </p:nvCxnSpPr>
            <p:spPr>
              <a:xfrm>
                <a:off x="1043608" y="4005064"/>
                <a:ext cx="540060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444208"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716016"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131840"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043608" y="4005064"/>
                <a:ext cx="0" cy="28803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2411760" y="4201343"/>
              <a:ext cx="4312096" cy="523801"/>
              <a:chOff x="2411760" y="4201343"/>
              <a:chExt cx="4312096" cy="523801"/>
            </a:xfrm>
          </p:grpSpPr>
          <p:sp>
            <p:nvSpPr>
              <p:cNvPr id="93" name="Rectangle 92"/>
              <p:cNvSpPr/>
              <p:nvPr/>
            </p:nvSpPr>
            <p:spPr>
              <a:xfrm>
                <a:off x="2411760" y="4221088"/>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3995936"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745832"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 Box 7"/>
              <p:cNvSpPr txBox="1">
                <a:spLocks noChangeArrowheads="1"/>
              </p:cNvSpPr>
              <p:nvPr/>
            </p:nvSpPr>
            <p:spPr bwMode="auto">
              <a:xfrm>
                <a:off x="2564160"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3" name="Text Box 7"/>
              <p:cNvSpPr txBox="1">
                <a:spLocks noChangeArrowheads="1"/>
              </p:cNvSpPr>
              <p:nvPr/>
            </p:nvSpPr>
            <p:spPr bwMode="auto">
              <a:xfrm>
                <a:off x="4148336"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4" name="Text Box 7"/>
              <p:cNvSpPr txBox="1">
                <a:spLocks noChangeArrowheads="1"/>
              </p:cNvSpPr>
              <p:nvPr/>
            </p:nvSpPr>
            <p:spPr bwMode="auto">
              <a:xfrm>
                <a:off x="5868144"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grpSp>
      </p:grpSp>
      <p:cxnSp>
        <p:nvCxnSpPr>
          <p:cNvPr id="115" name="Straight Arrow Connector 114"/>
          <p:cNvCxnSpPr/>
          <p:nvPr/>
        </p:nvCxnSpPr>
        <p:spPr>
          <a:xfrm>
            <a:off x="2915816"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2267744" y="4415626"/>
            <a:ext cx="125594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1</a:t>
            </a:r>
            <a:r>
              <a:rPr lang="en-US" sz="1400" dirty="0" smtClean="0">
                <a:sym typeface="Symbol"/>
              </a:rPr>
              <a:t> = Mac</a:t>
            </a:r>
            <a:r>
              <a:rPr lang="en-US" sz="1400" baseline="-25000" dirty="0" smtClean="0">
                <a:sym typeface="Symbol"/>
              </a:rPr>
              <a:t>k</a:t>
            </a:r>
            <a:r>
              <a:rPr lang="en-US" sz="1400" dirty="0" smtClean="0">
                <a:sym typeface="Symbol"/>
              </a:rPr>
              <a:t>(m</a:t>
            </a:r>
            <a:r>
              <a:rPr lang="en-US" sz="1400" baseline="-25000" dirty="0" smtClean="0">
                <a:sym typeface="Symbol"/>
              </a:rPr>
              <a:t>1</a:t>
            </a:r>
            <a:r>
              <a:rPr lang="en-US" sz="1400" dirty="0" smtClean="0">
                <a:sym typeface="Symbol"/>
              </a:rPr>
              <a:t>)</a:t>
            </a:r>
            <a:endParaRPr lang="en-US" sz="1400" baseline="-25000" dirty="0" smtClean="0">
              <a:solidFill>
                <a:srgbClr val="0000FF"/>
              </a:solidFill>
            </a:endParaRPr>
          </a:p>
        </p:txBody>
      </p:sp>
      <p:cxnSp>
        <p:nvCxnSpPr>
          <p:cNvPr id="117" name="Straight Arrow Connector 116"/>
          <p:cNvCxnSpPr/>
          <p:nvPr/>
        </p:nvCxnSpPr>
        <p:spPr>
          <a:xfrm>
            <a:off x="4468180"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 Box 7"/>
          <p:cNvSpPr txBox="1">
            <a:spLocks noChangeArrowheads="1"/>
          </p:cNvSpPr>
          <p:nvPr/>
        </p:nvSpPr>
        <p:spPr bwMode="auto">
          <a:xfrm>
            <a:off x="3820108" y="4415626"/>
            <a:ext cx="132795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2</a:t>
            </a:r>
            <a:r>
              <a:rPr lang="en-US" sz="1400" dirty="0" smtClean="0">
                <a:sym typeface="Symbol"/>
              </a:rPr>
              <a:t> = Mac</a:t>
            </a:r>
            <a:r>
              <a:rPr lang="en-US" sz="1400" baseline="-25000" dirty="0" smtClean="0">
                <a:sym typeface="Symbol"/>
              </a:rPr>
              <a:t>k</a:t>
            </a:r>
            <a:r>
              <a:rPr lang="en-US" sz="1400" dirty="0" smtClean="0">
                <a:sym typeface="Symbol"/>
              </a:rPr>
              <a:t>(m</a:t>
            </a:r>
            <a:r>
              <a:rPr lang="en-US" sz="1400" baseline="-25000" dirty="0" smtClean="0">
                <a:sym typeface="Symbol"/>
              </a:rPr>
              <a:t>2</a:t>
            </a:r>
            <a:r>
              <a:rPr lang="en-US" sz="1400" dirty="0" smtClean="0">
                <a:sym typeface="Symbol"/>
              </a:rPr>
              <a:t>)</a:t>
            </a:r>
            <a:endParaRPr lang="en-US" sz="1400" baseline="-25000" dirty="0" smtClean="0">
              <a:solidFill>
                <a:srgbClr val="0000FF"/>
              </a:solidFill>
            </a:endParaRPr>
          </a:p>
        </p:txBody>
      </p:sp>
      <p:cxnSp>
        <p:nvCxnSpPr>
          <p:cNvPr id="119" name="Straight Arrow Connector 118"/>
          <p:cNvCxnSpPr/>
          <p:nvPr/>
        </p:nvCxnSpPr>
        <p:spPr>
          <a:xfrm>
            <a:off x="6196372"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Text Box 7"/>
          <p:cNvSpPr txBox="1">
            <a:spLocks noChangeArrowheads="1"/>
          </p:cNvSpPr>
          <p:nvPr/>
        </p:nvSpPr>
        <p:spPr bwMode="auto">
          <a:xfrm>
            <a:off x="5548300" y="4415626"/>
            <a:ext cx="132795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3</a:t>
            </a:r>
            <a:r>
              <a:rPr lang="en-US" sz="1400" dirty="0" smtClean="0">
                <a:sym typeface="Symbol"/>
              </a:rPr>
              <a:t> = Mac</a:t>
            </a:r>
            <a:r>
              <a:rPr lang="en-US" sz="1400" baseline="-25000" dirty="0" smtClean="0">
                <a:sym typeface="Symbol"/>
              </a:rPr>
              <a:t>k</a:t>
            </a:r>
            <a:r>
              <a:rPr lang="en-US" sz="1400" dirty="0" smtClean="0">
                <a:sym typeface="Symbol"/>
              </a:rPr>
              <a:t>(m</a:t>
            </a:r>
            <a:r>
              <a:rPr lang="en-US" sz="1400" baseline="-25000" dirty="0" smtClean="0">
                <a:sym typeface="Symbol"/>
              </a:rPr>
              <a:t>3</a:t>
            </a:r>
            <a:r>
              <a:rPr lang="en-US" sz="1400" dirty="0" smtClean="0">
                <a:sym typeface="Symbol"/>
              </a:rPr>
              <a:t>)</a:t>
            </a:r>
            <a:endParaRPr lang="en-US" sz="1400" baseline="-25000" dirty="0" smtClean="0">
              <a:solidFill>
                <a:srgbClr val="0000FF"/>
              </a:solidFill>
            </a:endParaRPr>
          </a:p>
        </p:txBody>
      </p:sp>
      <p:sp>
        <p:nvSpPr>
          <p:cNvPr id="121" name="Text Box 7"/>
          <p:cNvSpPr txBox="1">
            <a:spLocks noChangeArrowheads="1"/>
          </p:cNvSpPr>
          <p:nvPr/>
        </p:nvSpPr>
        <p:spPr bwMode="auto">
          <a:xfrm>
            <a:off x="6804248" y="3573016"/>
            <a:ext cx="2336068" cy="307777"/>
          </a:xfrm>
          <a:prstGeom prst="rect">
            <a:avLst/>
          </a:prstGeom>
          <a:solidFill>
            <a:srgbClr val="CCFFCC"/>
          </a:solidFill>
          <a:ln w="9525">
            <a:noFill/>
            <a:miter lim="800000"/>
            <a:headEnd/>
            <a:tailEnd/>
          </a:ln>
        </p:spPr>
        <p:txBody>
          <a:bodyPr wrap="square">
            <a:spAutoFit/>
          </a:bodyPr>
          <a:lstStyle/>
          <a:p>
            <a:pPr>
              <a:spcBef>
                <a:spcPct val="50000"/>
              </a:spcBef>
            </a:pPr>
            <a:r>
              <a:rPr lang="en-US" sz="1400" dirty="0" smtClean="0">
                <a:sym typeface="Symbol"/>
              </a:rPr>
              <a:t>Mac</a:t>
            </a:r>
            <a:r>
              <a:rPr lang="en-US" sz="1400" baseline="-25000" dirty="0" smtClean="0">
                <a:sym typeface="Symbol"/>
              </a:rPr>
              <a:t>k</a:t>
            </a:r>
            <a:r>
              <a:rPr lang="en-US" sz="1400" dirty="0" smtClean="0">
                <a:sym typeface="Symbol"/>
              </a:rPr>
              <a:t>(m) = t =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t>
            </a:r>
            <a:endParaRPr lang="en-US" sz="1400" baseline="-25000" dirty="0" smtClean="0">
              <a:solidFill>
                <a:srgbClr val="0000FF"/>
              </a:solidFill>
            </a:endParaRPr>
          </a:p>
        </p:txBody>
      </p:sp>
      <p:cxnSp>
        <p:nvCxnSpPr>
          <p:cNvPr id="61" name="Straight Connector 60"/>
          <p:cNvCxnSpPr/>
          <p:nvPr/>
        </p:nvCxnSpPr>
        <p:spPr>
          <a:xfrm>
            <a:off x="0" y="2203123"/>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0" y="5011435"/>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 Box 7"/>
          <p:cNvSpPr txBox="1">
            <a:spLocks noChangeArrowheads="1"/>
          </p:cNvSpPr>
          <p:nvPr/>
        </p:nvSpPr>
        <p:spPr bwMode="auto">
          <a:xfrm>
            <a:off x="323528" y="5157192"/>
            <a:ext cx="846043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FF0000"/>
                </a:solidFill>
                <a:sym typeface="Symbol"/>
              </a:rPr>
              <a:t>Block re-ordering attack :</a:t>
            </a:r>
            <a:endParaRPr lang="en-US" sz="1600" baseline="-25000" dirty="0" smtClean="0">
              <a:solidFill>
                <a:srgbClr val="FF0000"/>
              </a:solidFill>
            </a:endParaRPr>
          </a:p>
        </p:txBody>
      </p:sp>
      <p:sp>
        <p:nvSpPr>
          <p:cNvPr id="70" name="Text Box 7"/>
          <p:cNvSpPr txBox="1">
            <a:spLocks noChangeArrowheads="1"/>
          </p:cNvSpPr>
          <p:nvPr/>
        </p:nvSpPr>
        <p:spPr bwMode="auto">
          <a:xfrm>
            <a:off x="611560" y="5538718"/>
            <a:ext cx="846043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sym typeface="Symbol"/>
              </a:rPr>
              <a:t>Given </a:t>
            </a:r>
            <a:r>
              <a:rPr lang="en-US" sz="1600" dirty="0" smtClean="0">
                <a:solidFill>
                  <a:srgbClr val="FF0000"/>
                </a:solidFill>
                <a:sym typeface="Symbol"/>
              </a:rPr>
              <a:t>(m, t)</a:t>
            </a:r>
            <a:r>
              <a:rPr lang="en-US" sz="1600" dirty="0" smtClean="0">
                <a:sym typeface="Symbol"/>
              </a:rPr>
              <a:t>, where </a:t>
            </a:r>
            <a:r>
              <a:rPr lang="en-US" sz="1600" dirty="0" smtClean="0">
                <a:solidFill>
                  <a:srgbClr val="FF0000"/>
                </a:solidFill>
                <a:sym typeface="Symbol"/>
              </a:rPr>
              <a:t>m = m</a:t>
            </a:r>
            <a:r>
              <a:rPr lang="en-US" sz="1600" baseline="-25000" dirty="0" smtClean="0">
                <a:solidFill>
                  <a:srgbClr val="FF0000"/>
                </a:solidFill>
                <a:sym typeface="Symbol"/>
              </a:rPr>
              <a:t>1</a:t>
            </a:r>
            <a:r>
              <a:rPr lang="en-US" sz="1600" dirty="0" smtClean="0">
                <a:solidFill>
                  <a:srgbClr val="FF0000"/>
                </a:solidFill>
                <a:sym typeface="Symbol"/>
              </a:rPr>
              <a:t> || m</a:t>
            </a:r>
            <a:r>
              <a:rPr lang="en-US" sz="1600" baseline="-25000" dirty="0" smtClean="0">
                <a:solidFill>
                  <a:srgbClr val="FF0000"/>
                </a:solidFill>
                <a:sym typeface="Symbol"/>
              </a:rPr>
              <a:t>2</a:t>
            </a:r>
            <a:r>
              <a:rPr lang="en-US" sz="1600" dirty="0" smtClean="0">
                <a:solidFill>
                  <a:srgbClr val="FF0000"/>
                </a:solidFill>
                <a:sym typeface="Symbol"/>
              </a:rPr>
              <a:t> || m</a:t>
            </a:r>
            <a:r>
              <a:rPr lang="en-US" sz="1600" baseline="-25000" dirty="0" smtClean="0">
                <a:solidFill>
                  <a:srgbClr val="FF0000"/>
                </a:solidFill>
                <a:sym typeface="Symbol"/>
              </a:rPr>
              <a:t>3</a:t>
            </a:r>
            <a:r>
              <a:rPr lang="en-US" sz="1600" dirty="0" smtClean="0">
                <a:solidFill>
                  <a:srgbClr val="FF0000"/>
                </a:solidFill>
                <a:sym typeface="Symbol"/>
              </a:rPr>
              <a:t> </a:t>
            </a:r>
            <a:r>
              <a:rPr lang="en-US" sz="1600" dirty="0" smtClean="0">
                <a:sym typeface="Symbol"/>
              </a:rPr>
              <a:t>and </a:t>
            </a:r>
            <a:r>
              <a:rPr lang="en-US" sz="1600" dirty="0" smtClean="0">
                <a:solidFill>
                  <a:srgbClr val="FF0000"/>
                </a:solidFill>
                <a:sym typeface="Symbol"/>
              </a:rPr>
              <a:t>t = t</a:t>
            </a:r>
            <a:r>
              <a:rPr lang="en-US" sz="1600" baseline="-25000" dirty="0" smtClean="0">
                <a:solidFill>
                  <a:srgbClr val="FF0000"/>
                </a:solidFill>
                <a:sym typeface="Symbol"/>
              </a:rPr>
              <a:t>1</a:t>
            </a:r>
            <a:r>
              <a:rPr lang="en-US" sz="1600" dirty="0" smtClean="0">
                <a:solidFill>
                  <a:srgbClr val="FF0000"/>
                </a:solidFill>
                <a:sym typeface="Symbol"/>
              </a:rPr>
              <a:t> || t</a:t>
            </a:r>
            <a:r>
              <a:rPr lang="en-US" sz="1600" baseline="-25000" dirty="0" smtClean="0">
                <a:solidFill>
                  <a:srgbClr val="FF0000"/>
                </a:solidFill>
                <a:sym typeface="Symbol"/>
              </a:rPr>
              <a:t>2</a:t>
            </a:r>
            <a:r>
              <a:rPr lang="en-US" sz="1600" dirty="0" smtClean="0">
                <a:solidFill>
                  <a:srgbClr val="FF0000"/>
                </a:solidFill>
                <a:sym typeface="Symbol"/>
              </a:rPr>
              <a:t> || t</a:t>
            </a:r>
            <a:r>
              <a:rPr lang="en-US" sz="1600" baseline="-25000" dirty="0" smtClean="0">
                <a:solidFill>
                  <a:srgbClr val="FF0000"/>
                </a:solidFill>
                <a:sym typeface="Symbol"/>
              </a:rPr>
              <a:t>3</a:t>
            </a:r>
            <a:endParaRPr lang="en-US" sz="1600" baseline="-25000" dirty="0" smtClean="0">
              <a:solidFill>
                <a:srgbClr val="FF0000"/>
              </a:solidFill>
            </a:endParaRPr>
          </a:p>
        </p:txBody>
      </p:sp>
      <p:sp>
        <p:nvSpPr>
          <p:cNvPr id="71" name="Text Box 7"/>
          <p:cNvSpPr txBox="1">
            <a:spLocks noChangeArrowheads="1"/>
          </p:cNvSpPr>
          <p:nvPr/>
        </p:nvSpPr>
        <p:spPr bwMode="auto">
          <a:xfrm>
            <a:off x="575048" y="5970766"/>
            <a:ext cx="846043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sym typeface="Symbol"/>
              </a:rPr>
              <a:t>Then </a:t>
            </a:r>
            <a:r>
              <a:rPr lang="en-US" sz="1600" dirty="0" smtClean="0">
                <a:solidFill>
                  <a:srgbClr val="0000FF"/>
                </a:solidFill>
                <a:sym typeface="Symbol"/>
              </a:rPr>
              <a:t>(m’, t’) is a valid pair</a:t>
            </a:r>
            <a:r>
              <a:rPr lang="en-US" sz="1600" dirty="0" smtClean="0">
                <a:sym typeface="Symbol"/>
              </a:rPr>
              <a:t>, where </a:t>
            </a:r>
            <a:r>
              <a:rPr lang="en-US" sz="1600" dirty="0" smtClean="0">
                <a:solidFill>
                  <a:srgbClr val="0000FF"/>
                </a:solidFill>
                <a:sym typeface="Symbol"/>
              </a:rPr>
              <a:t>m’ = m</a:t>
            </a:r>
            <a:r>
              <a:rPr lang="en-US" sz="1600" baseline="-25000" dirty="0" smtClean="0">
                <a:solidFill>
                  <a:srgbClr val="0000FF"/>
                </a:solidFill>
                <a:sym typeface="Symbol"/>
              </a:rPr>
              <a:t>2</a:t>
            </a:r>
            <a:r>
              <a:rPr lang="en-US" sz="1600" dirty="0" smtClean="0">
                <a:solidFill>
                  <a:srgbClr val="0000FF"/>
                </a:solidFill>
                <a:sym typeface="Symbol"/>
              </a:rPr>
              <a:t> || m</a:t>
            </a:r>
            <a:r>
              <a:rPr lang="en-US" sz="1600" baseline="-25000" dirty="0" smtClean="0">
                <a:solidFill>
                  <a:srgbClr val="0000FF"/>
                </a:solidFill>
                <a:sym typeface="Symbol"/>
              </a:rPr>
              <a:t>1</a:t>
            </a:r>
            <a:r>
              <a:rPr lang="en-US" sz="1600" dirty="0" smtClean="0">
                <a:solidFill>
                  <a:srgbClr val="0000FF"/>
                </a:solidFill>
                <a:sym typeface="Symbol"/>
              </a:rPr>
              <a:t> || m</a:t>
            </a:r>
            <a:r>
              <a:rPr lang="en-US" sz="1600" baseline="-25000" dirty="0" smtClean="0">
                <a:solidFill>
                  <a:srgbClr val="0000FF"/>
                </a:solidFill>
                <a:sym typeface="Symbol"/>
              </a:rPr>
              <a:t>3</a:t>
            </a:r>
            <a:r>
              <a:rPr lang="en-US" sz="1600" dirty="0" smtClean="0">
                <a:solidFill>
                  <a:srgbClr val="0000FF"/>
                </a:solidFill>
                <a:sym typeface="Symbol"/>
              </a:rPr>
              <a:t> </a:t>
            </a:r>
            <a:r>
              <a:rPr lang="en-US" sz="1600" dirty="0" smtClean="0">
                <a:sym typeface="Symbol"/>
              </a:rPr>
              <a:t>and </a:t>
            </a:r>
            <a:r>
              <a:rPr lang="en-US" sz="1600" dirty="0" smtClean="0">
                <a:solidFill>
                  <a:srgbClr val="0000FF"/>
                </a:solidFill>
                <a:sym typeface="Symbol"/>
              </a:rPr>
              <a:t>t’ = t</a:t>
            </a:r>
            <a:r>
              <a:rPr lang="en-US" sz="1600" baseline="-25000" dirty="0" smtClean="0">
                <a:solidFill>
                  <a:srgbClr val="0000FF"/>
                </a:solidFill>
                <a:sym typeface="Symbol"/>
              </a:rPr>
              <a:t>2</a:t>
            </a:r>
            <a:r>
              <a:rPr lang="en-US" sz="1600" dirty="0" smtClean="0">
                <a:solidFill>
                  <a:srgbClr val="0000FF"/>
                </a:solidFill>
                <a:sym typeface="Symbol"/>
              </a:rPr>
              <a:t> || t</a:t>
            </a:r>
            <a:r>
              <a:rPr lang="en-US" sz="1600" baseline="-25000" dirty="0" smtClean="0">
                <a:solidFill>
                  <a:srgbClr val="0000FF"/>
                </a:solidFill>
                <a:sym typeface="Symbol"/>
              </a:rPr>
              <a:t>1</a:t>
            </a:r>
            <a:r>
              <a:rPr lang="en-US" sz="1600" dirty="0" smtClean="0">
                <a:solidFill>
                  <a:srgbClr val="0000FF"/>
                </a:solidFill>
                <a:sym typeface="Symbol"/>
              </a:rPr>
              <a:t> || t</a:t>
            </a:r>
            <a:r>
              <a:rPr lang="en-US" sz="1600" baseline="-25000" dirty="0" smtClean="0">
                <a:solidFill>
                  <a:srgbClr val="0000FF"/>
                </a:solidFill>
                <a:sym typeface="Symbol"/>
              </a:rPr>
              <a:t>3</a:t>
            </a:r>
            <a:endParaRPr lang="en-US" sz="1600" baseline="-25000" dirty="0" smtClean="0">
              <a:solidFill>
                <a:srgbClr val="0000FF"/>
              </a:solidFill>
            </a:endParaRPr>
          </a:p>
        </p:txBody>
      </p:sp>
      <p:pic>
        <p:nvPicPr>
          <p:cNvPr id="73" name="Picture 72" descr="download.jpg"/>
          <p:cNvPicPr>
            <a:picLocks noChangeAspect="1"/>
          </p:cNvPicPr>
          <p:nvPr/>
        </p:nvPicPr>
        <p:blipFill>
          <a:blip r:embed="rId4" cstate="print"/>
          <a:stretch>
            <a:fillRect/>
          </a:stretch>
        </p:blipFill>
        <p:spPr>
          <a:xfrm>
            <a:off x="7879708" y="5229200"/>
            <a:ext cx="1300804" cy="1361306"/>
          </a:xfrm>
          <a:prstGeom prst="rect">
            <a:avLst/>
          </a:prstGeom>
        </p:spPr>
      </p:pic>
    </p:spTree>
    <p:extLst>
      <p:ext uri="{BB962C8B-B14F-4D97-AF65-F5344CB8AC3E}">
        <p14:creationId xmlns:p14="http://schemas.microsoft.com/office/powerpoint/2010/main" val="12804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blinds(horizontal)">
                                      <p:cBhvr>
                                        <p:cTn id="25" dur="500"/>
                                        <p:tgtEl>
                                          <p:spTgt spid="109"/>
                                        </p:tgtEl>
                                      </p:cBhvr>
                                    </p:animEffect>
                                  </p:childTnLst>
                                </p:cTn>
                              </p:par>
                              <p:par>
                                <p:cTn id="26" presetID="3" presetClass="entr" presetSubtype="10" fill="hold"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blinds(horizontal)">
                                      <p:cBhvr>
                                        <p:cTn id="28" dur="500"/>
                                        <p:tgtEl>
                                          <p:spTgt spid="110"/>
                                        </p:tgtEl>
                                      </p:cBhvr>
                                    </p:animEffect>
                                  </p:childTnLst>
                                </p:cTn>
                              </p:par>
                              <p:par>
                                <p:cTn id="29" presetID="3" presetClass="entr" presetSubtype="10" fill="hold" nodeType="with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blinds(horizontal)">
                                      <p:cBhvr>
                                        <p:cTn id="31" dur="500"/>
                                        <p:tgtEl>
                                          <p:spTgt spid="1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linds(horizontal)">
                                      <p:cBhvr>
                                        <p:cTn id="36" dur="500"/>
                                        <p:tgtEl>
                                          <p:spTgt spid="115"/>
                                        </p:tgtEl>
                                      </p:cBhvr>
                                    </p:animEffect>
                                  </p:childTnLst>
                                </p:cTn>
                              </p:par>
                              <p:par>
                                <p:cTn id="37" presetID="3" presetClass="entr" presetSubtype="10" fill="hold" nodeType="with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blinds(horizontal)">
                                      <p:cBhvr>
                                        <p:cTn id="39" dur="500"/>
                                        <p:tgtEl>
                                          <p:spTgt spid="117"/>
                                        </p:tgtEl>
                                      </p:cBhvr>
                                    </p:animEffect>
                                  </p:childTnLst>
                                </p:cTn>
                              </p:par>
                              <p:par>
                                <p:cTn id="40" presetID="3" presetClass="entr" presetSubtype="10" fill="hold" nodeType="with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blinds(horizontal)">
                                      <p:cBhvr>
                                        <p:cTn id="42" dur="500"/>
                                        <p:tgtEl>
                                          <p:spTgt spid="11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blinds(horizontal)">
                                      <p:cBhvr>
                                        <p:cTn id="45" dur="500"/>
                                        <p:tgtEl>
                                          <p:spTgt spid="1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blinds(horizontal)">
                                      <p:cBhvr>
                                        <p:cTn id="48" dur="500"/>
                                        <p:tgtEl>
                                          <p:spTgt spid="1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blinds(horizontal)">
                                      <p:cBhvr>
                                        <p:cTn id="51" dur="500"/>
                                        <p:tgtEl>
                                          <p:spTgt spid="11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blinds(horizontal)">
                                      <p:cBhvr>
                                        <p:cTn id="56" dur="500"/>
                                        <p:tgtEl>
                                          <p:spTgt spid="12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blinds(horizontal)">
                                      <p:cBhvr>
                                        <p:cTn id="65" dur="500"/>
                                        <p:tgtEl>
                                          <p:spTgt spid="7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blinds(horizontal)">
                                      <p:cBhvr>
                                        <p:cTn id="70" dur="500"/>
                                        <p:tgtEl>
                                          <p:spTgt spid="71"/>
                                        </p:tgtEl>
                                      </p:cBhvr>
                                    </p:animEffect>
                                  </p:childTnLst>
                                </p:cTn>
                              </p:par>
                              <p:par>
                                <p:cTn id="71" presetID="3" presetClass="entr" presetSubtype="1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blinds(horizontal)">
                                      <p:cBhvr>
                                        <p:cTn id="7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04" grpId="0"/>
      <p:bldP spid="116" grpId="0"/>
      <p:bldP spid="118" grpId="0"/>
      <p:bldP spid="120" grpId="0"/>
      <p:bldP spid="121" grpId="0" animBg="1"/>
      <p:bldP spid="66"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ea typeface="+mj-ea"/>
                <a:cs typeface="+mj-cs"/>
              </a:rPr>
              <a:t>Domain Extension for MAC</a:t>
            </a:r>
            <a:endParaRPr lang="en-US" sz="3000" kern="0" dirty="0">
              <a:solidFill>
                <a:srgbClr val="009900"/>
              </a:solidFill>
              <a:ea typeface="+mj-ea"/>
              <a:cs typeface="+mj-cs"/>
            </a:endParaRPr>
          </a:p>
        </p:txBody>
      </p:sp>
      <p:sp>
        <p:nvSpPr>
          <p:cNvPr id="53" name="Text Box 7"/>
          <p:cNvSpPr txBox="1">
            <a:spLocks noChangeArrowheads="1"/>
          </p:cNvSpPr>
          <p:nvPr/>
        </p:nvSpPr>
        <p:spPr bwMode="auto">
          <a:xfrm>
            <a:off x="395536" y="1774557"/>
            <a:ext cx="874846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Prevent the previous attack by </a:t>
            </a:r>
            <a:r>
              <a:rPr lang="en-US" sz="1600" dirty="0" smtClean="0">
                <a:solidFill>
                  <a:srgbClr val="FF0000"/>
                </a:solidFill>
                <a:sym typeface="Symbol"/>
              </a:rPr>
              <a:t>authenticating block index along with each block </a:t>
            </a:r>
            <a:endParaRPr lang="en-US" sz="1600" baseline="-25000" dirty="0" smtClean="0">
              <a:solidFill>
                <a:srgbClr val="FF0000"/>
              </a:solidFill>
            </a:endParaRPr>
          </a:p>
        </p:txBody>
      </p:sp>
      <p:grpSp>
        <p:nvGrpSpPr>
          <p:cNvPr id="2" name="Group 44"/>
          <p:cNvGrpSpPr/>
          <p:nvPr/>
        </p:nvGrpSpPr>
        <p:grpSpPr>
          <a:xfrm>
            <a:off x="2051720" y="2617167"/>
            <a:ext cx="5040560" cy="432048"/>
            <a:chOff x="1979712" y="1772816"/>
            <a:chExt cx="5040560" cy="432048"/>
          </a:xfrm>
        </p:grpSpPr>
        <p:sp>
          <p:nvSpPr>
            <p:cNvPr id="55" name="Rectangle 54"/>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6" name="Straight Connector 5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59"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sp>
          <p:nvSpPr>
            <p:cNvPr id="60"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3</a:t>
              </a:r>
              <a:endParaRPr lang="en-US" sz="2000" baseline="-25000" dirty="0" smtClean="0">
                <a:solidFill>
                  <a:srgbClr val="0000FF"/>
                </a:solidFill>
                <a:latin typeface="Gigi" pitchFamily="82" charset="0"/>
              </a:endParaRPr>
            </a:p>
          </p:txBody>
        </p:sp>
      </p:grpSp>
      <p:sp>
        <p:nvSpPr>
          <p:cNvPr id="62" name="Text Box 7"/>
          <p:cNvSpPr txBox="1">
            <a:spLocks noChangeArrowheads="1"/>
          </p:cNvSpPr>
          <p:nvPr/>
        </p:nvSpPr>
        <p:spPr bwMode="auto">
          <a:xfrm>
            <a:off x="899592" y="2617167"/>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cxnSp>
        <p:nvCxnSpPr>
          <p:cNvPr id="63" name="Straight Arrow Connector 62"/>
          <p:cNvCxnSpPr/>
          <p:nvPr/>
        </p:nvCxnSpPr>
        <p:spPr>
          <a:xfrm>
            <a:off x="1291444" y="2828256"/>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06"/>
          <p:cNvGrpSpPr/>
          <p:nvPr/>
        </p:nvGrpSpPr>
        <p:grpSpPr>
          <a:xfrm>
            <a:off x="2051720" y="2278613"/>
            <a:ext cx="4968552" cy="338554"/>
            <a:chOff x="2051720" y="2946430"/>
            <a:chExt cx="4968552" cy="338554"/>
          </a:xfrm>
        </p:grpSpPr>
        <p:grpSp>
          <p:nvGrpSpPr>
            <p:cNvPr id="4" name="Group 68"/>
            <p:cNvGrpSpPr/>
            <p:nvPr/>
          </p:nvGrpSpPr>
          <p:grpSpPr>
            <a:xfrm>
              <a:off x="2051720" y="2946430"/>
              <a:ext cx="1656184" cy="338554"/>
              <a:chOff x="2051720" y="2946430"/>
              <a:chExt cx="1656184" cy="338554"/>
            </a:xfrm>
          </p:grpSpPr>
          <p:cxnSp>
            <p:nvCxnSpPr>
              <p:cNvPr id="65" name="Straight Arrow Connector 64"/>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nvGrpSpPr>
            <p:cNvPr id="5" name="Group 71"/>
            <p:cNvGrpSpPr/>
            <p:nvPr/>
          </p:nvGrpSpPr>
          <p:grpSpPr>
            <a:xfrm>
              <a:off x="3707904" y="2946430"/>
              <a:ext cx="1656184" cy="338554"/>
              <a:chOff x="2051720" y="2946430"/>
              <a:chExt cx="1656184" cy="338554"/>
            </a:xfrm>
          </p:grpSpPr>
          <p:cxnSp>
            <p:nvCxnSpPr>
              <p:cNvPr id="80" name="Straight Arrow Connector 79"/>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nvGrpSpPr>
            <p:cNvPr id="6" name="Group 82"/>
            <p:cNvGrpSpPr/>
            <p:nvPr/>
          </p:nvGrpSpPr>
          <p:grpSpPr>
            <a:xfrm>
              <a:off x="5364088" y="2946430"/>
              <a:ext cx="1656184" cy="338554"/>
              <a:chOff x="2051720" y="2946430"/>
              <a:chExt cx="1656184" cy="338554"/>
            </a:xfrm>
          </p:grpSpPr>
          <p:cxnSp>
            <p:nvCxnSpPr>
              <p:cNvPr id="84" name="Straight Arrow Connector 83"/>
              <p:cNvCxnSpPr/>
              <p:nvPr/>
            </p:nvCxnSpPr>
            <p:spPr>
              <a:xfrm>
                <a:off x="2987824" y="3140968"/>
                <a:ext cx="7200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051720" y="3140968"/>
                <a:ext cx="720080"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2" name="Text Box 7"/>
              <p:cNvSpPr txBox="1">
                <a:spLocks noChangeArrowheads="1"/>
              </p:cNvSpPr>
              <p:nvPr/>
            </p:nvSpPr>
            <p:spPr bwMode="auto">
              <a:xfrm>
                <a:off x="2771800" y="2946430"/>
                <a:ext cx="45547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n</a:t>
                </a:r>
                <a:endParaRPr lang="en-US" sz="1600" baseline="-25000" dirty="0" smtClean="0">
                  <a:solidFill>
                    <a:srgbClr val="0000FF"/>
                  </a:solidFill>
                </a:endParaRPr>
              </a:p>
            </p:txBody>
          </p:sp>
        </p:grpSp>
      </p:grpSp>
      <p:sp>
        <p:nvSpPr>
          <p:cNvPr id="104" name="Text Box 7"/>
          <p:cNvSpPr txBox="1">
            <a:spLocks noChangeArrowheads="1"/>
          </p:cNvSpPr>
          <p:nvPr/>
        </p:nvSpPr>
        <p:spPr bwMode="auto">
          <a:xfrm>
            <a:off x="827584" y="358520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pic>
        <p:nvPicPr>
          <p:cNvPr id="105"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78" y="3601336"/>
            <a:ext cx="280006" cy="672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9" name="Straight Arrow Connector 108"/>
          <p:cNvCxnSpPr/>
          <p:nvPr/>
        </p:nvCxnSpPr>
        <p:spPr>
          <a:xfrm>
            <a:off x="2627784"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211960"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940152"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23"/>
          <p:cNvGrpSpPr/>
          <p:nvPr/>
        </p:nvGrpSpPr>
        <p:grpSpPr>
          <a:xfrm>
            <a:off x="1043608" y="3337247"/>
            <a:ext cx="5680248" cy="811833"/>
            <a:chOff x="1043608" y="3913311"/>
            <a:chExt cx="5680248" cy="811833"/>
          </a:xfrm>
        </p:grpSpPr>
        <p:grpSp>
          <p:nvGrpSpPr>
            <p:cNvPr id="8" name="Group 105"/>
            <p:cNvGrpSpPr/>
            <p:nvPr/>
          </p:nvGrpSpPr>
          <p:grpSpPr>
            <a:xfrm>
              <a:off x="1043608" y="3913311"/>
              <a:ext cx="5400600" cy="288032"/>
              <a:chOff x="1043608" y="4005064"/>
              <a:chExt cx="5400600" cy="288032"/>
            </a:xfrm>
          </p:grpSpPr>
          <p:cxnSp>
            <p:nvCxnSpPr>
              <p:cNvPr id="97" name="Straight Arrow Connector 96"/>
              <p:cNvCxnSpPr/>
              <p:nvPr/>
            </p:nvCxnSpPr>
            <p:spPr>
              <a:xfrm>
                <a:off x="1043608" y="4005064"/>
                <a:ext cx="540060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444208"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716016"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131840"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043608" y="4005064"/>
                <a:ext cx="0" cy="28803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oup 122"/>
            <p:cNvGrpSpPr/>
            <p:nvPr/>
          </p:nvGrpSpPr>
          <p:grpSpPr>
            <a:xfrm>
              <a:off x="2411760" y="4201343"/>
              <a:ext cx="4312096" cy="523801"/>
              <a:chOff x="2411760" y="4201343"/>
              <a:chExt cx="4312096" cy="523801"/>
            </a:xfrm>
          </p:grpSpPr>
          <p:sp>
            <p:nvSpPr>
              <p:cNvPr id="93" name="Rectangle 92"/>
              <p:cNvSpPr/>
              <p:nvPr/>
            </p:nvSpPr>
            <p:spPr>
              <a:xfrm>
                <a:off x="2411760" y="4221088"/>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3995936"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745832"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 Box 7"/>
              <p:cNvSpPr txBox="1">
                <a:spLocks noChangeArrowheads="1"/>
              </p:cNvSpPr>
              <p:nvPr/>
            </p:nvSpPr>
            <p:spPr bwMode="auto">
              <a:xfrm>
                <a:off x="2564160"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3" name="Text Box 7"/>
              <p:cNvSpPr txBox="1">
                <a:spLocks noChangeArrowheads="1"/>
              </p:cNvSpPr>
              <p:nvPr/>
            </p:nvSpPr>
            <p:spPr bwMode="auto">
              <a:xfrm>
                <a:off x="4148336"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4" name="Text Box 7"/>
              <p:cNvSpPr txBox="1">
                <a:spLocks noChangeArrowheads="1"/>
              </p:cNvSpPr>
              <p:nvPr/>
            </p:nvSpPr>
            <p:spPr bwMode="auto">
              <a:xfrm>
                <a:off x="5868144"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grpSp>
      </p:grpSp>
      <p:cxnSp>
        <p:nvCxnSpPr>
          <p:cNvPr id="115" name="Straight Arrow Connector 114"/>
          <p:cNvCxnSpPr/>
          <p:nvPr/>
        </p:nvCxnSpPr>
        <p:spPr>
          <a:xfrm>
            <a:off x="2915816"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2123728" y="4417367"/>
            <a:ext cx="17281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1</a:t>
            </a:r>
            <a:r>
              <a:rPr lang="en-US" sz="1400" dirty="0" smtClean="0">
                <a:sym typeface="Symbol"/>
              </a:rPr>
              <a:t> = Mac</a:t>
            </a:r>
            <a:r>
              <a:rPr lang="en-US" sz="1400" baseline="-25000" dirty="0" smtClean="0">
                <a:sym typeface="Symbol"/>
              </a:rPr>
              <a:t>k</a:t>
            </a:r>
            <a:r>
              <a:rPr lang="en-US" sz="1400" dirty="0" smtClean="0">
                <a:sym typeface="Symbol"/>
              </a:rPr>
              <a:t>(1 || m</a:t>
            </a:r>
            <a:r>
              <a:rPr lang="en-US" sz="1400" baseline="-25000" dirty="0" smtClean="0">
                <a:sym typeface="Symbol"/>
              </a:rPr>
              <a:t>1</a:t>
            </a:r>
            <a:r>
              <a:rPr lang="en-US" sz="1400" dirty="0" smtClean="0">
                <a:sym typeface="Symbol"/>
              </a:rPr>
              <a:t>)</a:t>
            </a:r>
            <a:endParaRPr lang="en-US" sz="1400" baseline="-25000" dirty="0" smtClean="0">
              <a:solidFill>
                <a:srgbClr val="0000FF"/>
              </a:solidFill>
            </a:endParaRPr>
          </a:p>
        </p:txBody>
      </p:sp>
      <p:cxnSp>
        <p:nvCxnSpPr>
          <p:cNvPr id="117" name="Straight Arrow Connector 116"/>
          <p:cNvCxnSpPr/>
          <p:nvPr/>
        </p:nvCxnSpPr>
        <p:spPr>
          <a:xfrm>
            <a:off x="4468180"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196372"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635896" y="4437112"/>
            <a:ext cx="17281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2</a:t>
            </a:r>
            <a:r>
              <a:rPr lang="en-US" sz="1400" dirty="0" smtClean="0">
                <a:sym typeface="Symbol"/>
              </a:rPr>
              <a:t> = Mac</a:t>
            </a:r>
            <a:r>
              <a:rPr lang="en-US" sz="1400" baseline="-25000" dirty="0" smtClean="0">
                <a:sym typeface="Symbol"/>
              </a:rPr>
              <a:t>k</a:t>
            </a:r>
            <a:r>
              <a:rPr lang="en-US" sz="1400" dirty="0" smtClean="0">
                <a:sym typeface="Symbol"/>
              </a:rPr>
              <a:t>(2 || m</a:t>
            </a:r>
            <a:r>
              <a:rPr lang="en-US" sz="1400" baseline="-25000" dirty="0" smtClean="0">
                <a:sym typeface="Symbol"/>
              </a:rPr>
              <a:t>2</a:t>
            </a:r>
            <a:r>
              <a:rPr lang="en-US" sz="1400" dirty="0" smtClean="0">
                <a:sym typeface="Symbol"/>
              </a:rPr>
              <a:t>)</a:t>
            </a:r>
            <a:endParaRPr lang="en-US" sz="1400" baseline="-25000" dirty="0" smtClean="0">
              <a:solidFill>
                <a:srgbClr val="0000FF"/>
              </a:solidFill>
            </a:endParaRPr>
          </a:p>
        </p:txBody>
      </p:sp>
      <p:sp>
        <p:nvSpPr>
          <p:cNvPr id="85" name="Text Box 7"/>
          <p:cNvSpPr txBox="1">
            <a:spLocks noChangeArrowheads="1"/>
          </p:cNvSpPr>
          <p:nvPr/>
        </p:nvSpPr>
        <p:spPr bwMode="auto">
          <a:xfrm>
            <a:off x="5436096" y="4437112"/>
            <a:ext cx="17281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3</a:t>
            </a:r>
            <a:r>
              <a:rPr lang="en-US" sz="1400" dirty="0" smtClean="0">
                <a:sym typeface="Symbol"/>
              </a:rPr>
              <a:t> = Mac</a:t>
            </a:r>
            <a:r>
              <a:rPr lang="en-US" sz="1400" baseline="-25000" dirty="0" smtClean="0">
                <a:sym typeface="Symbol"/>
              </a:rPr>
              <a:t>k</a:t>
            </a:r>
            <a:r>
              <a:rPr lang="en-US" sz="1400" dirty="0" smtClean="0">
                <a:sym typeface="Symbol"/>
              </a:rPr>
              <a:t>(3 || m</a:t>
            </a:r>
            <a:r>
              <a:rPr lang="en-US" sz="1400" baseline="-25000" dirty="0" smtClean="0">
                <a:sym typeface="Symbol"/>
              </a:rPr>
              <a:t>3</a:t>
            </a:r>
            <a:r>
              <a:rPr lang="en-US" sz="1400" dirty="0" smtClean="0">
                <a:sym typeface="Symbol"/>
              </a:rPr>
              <a:t>)</a:t>
            </a:r>
            <a:endParaRPr lang="en-US" sz="1400" baseline="-25000" dirty="0" smtClean="0">
              <a:solidFill>
                <a:srgbClr val="0000FF"/>
              </a:solidFill>
            </a:endParaRPr>
          </a:p>
        </p:txBody>
      </p:sp>
      <p:sp>
        <p:nvSpPr>
          <p:cNvPr id="66" name="Text Box 7"/>
          <p:cNvSpPr txBox="1">
            <a:spLocks noChangeArrowheads="1"/>
          </p:cNvSpPr>
          <p:nvPr/>
        </p:nvSpPr>
        <p:spPr bwMode="auto">
          <a:xfrm>
            <a:off x="3275856" y="1196752"/>
            <a:ext cx="2160240" cy="400110"/>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dirty="0" smtClean="0">
                <a:sym typeface="Symbol"/>
              </a:rPr>
              <a:t>Attempt II </a:t>
            </a:r>
            <a:endParaRPr lang="en-US" sz="2000" baseline="-25000" dirty="0" smtClean="0">
              <a:solidFill>
                <a:srgbClr val="0000FF"/>
              </a:solidFill>
            </a:endParaRPr>
          </a:p>
        </p:txBody>
      </p:sp>
      <p:sp>
        <p:nvSpPr>
          <p:cNvPr id="69" name="Text Box 7"/>
          <p:cNvSpPr txBox="1">
            <a:spLocks noChangeArrowheads="1"/>
          </p:cNvSpPr>
          <p:nvPr/>
        </p:nvSpPr>
        <p:spPr bwMode="auto">
          <a:xfrm>
            <a:off x="251520" y="836712"/>
            <a:ext cx="846043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Warning!!  Simple ideas do not work !!</a:t>
            </a:r>
            <a:endParaRPr lang="en-US" sz="1600" baseline="-25000" dirty="0" smtClean="0">
              <a:solidFill>
                <a:srgbClr val="0000FF"/>
              </a:solidFill>
            </a:endParaRPr>
          </a:p>
        </p:txBody>
      </p:sp>
      <p:grpSp>
        <p:nvGrpSpPr>
          <p:cNvPr id="12" name="Group 11"/>
          <p:cNvGrpSpPr/>
          <p:nvPr/>
        </p:nvGrpSpPr>
        <p:grpSpPr>
          <a:xfrm>
            <a:off x="2051720" y="2636912"/>
            <a:ext cx="288032" cy="432048"/>
            <a:chOff x="1619672" y="1700808"/>
            <a:chExt cx="288032" cy="432048"/>
          </a:xfrm>
        </p:grpSpPr>
        <p:sp>
          <p:nvSpPr>
            <p:cNvPr id="11" name="Rectangle 1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1</a:t>
              </a:r>
              <a:endParaRPr lang="en-US" sz="1400" baseline="-25000" dirty="0" smtClean="0">
                <a:solidFill>
                  <a:srgbClr val="0000FF"/>
                </a:solidFill>
              </a:endParaRPr>
            </a:p>
          </p:txBody>
        </p:sp>
      </p:grpSp>
      <p:grpSp>
        <p:nvGrpSpPr>
          <p:cNvPr id="87" name="Group 86"/>
          <p:cNvGrpSpPr/>
          <p:nvPr/>
        </p:nvGrpSpPr>
        <p:grpSpPr>
          <a:xfrm>
            <a:off x="3707904" y="2636912"/>
            <a:ext cx="288032" cy="432048"/>
            <a:chOff x="1619672" y="1700808"/>
            <a:chExt cx="288032" cy="432048"/>
          </a:xfrm>
        </p:grpSpPr>
        <p:sp>
          <p:nvSpPr>
            <p:cNvPr id="89" name="Rectangle 88"/>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2</a:t>
              </a:r>
              <a:endParaRPr lang="en-US" sz="1400" baseline="-25000" dirty="0" smtClean="0">
                <a:solidFill>
                  <a:srgbClr val="0000FF"/>
                </a:solidFill>
              </a:endParaRPr>
            </a:p>
          </p:txBody>
        </p:sp>
      </p:grpSp>
      <p:grpSp>
        <p:nvGrpSpPr>
          <p:cNvPr id="91" name="Group 90"/>
          <p:cNvGrpSpPr/>
          <p:nvPr/>
        </p:nvGrpSpPr>
        <p:grpSpPr>
          <a:xfrm>
            <a:off x="5292080" y="2636912"/>
            <a:ext cx="288032" cy="432048"/>
            <a:chOff x="1619672" y="1700808"/>
            <a:chExt cx="288032" cy="432048"/>
          </a:xfrm>
        </p:grpSpPr>
        <p:sp>
          <p:nvSpPr>
            <p:cNvPr id="96" name="Rectangle 95"/>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3</a:t>
              </a:r>
              <a:endParaRPr lang="en-US" sz="1400" baseline="-25000" dirty="0" smtClean="0">
                <a:solidFill>
                  <a:srgbClr val="0000FF"/>
                </a:solidFill>
              </a:endParaRPr>
            </a:p>
          </p:txBody>
        </p:sp>
      </p:grpSp>
      <p:cxnSp>
        <p:nvCxnSpPr>
          <p:cNvPr id="70" name="Straight Connector 69"/>
          <p:cNvCxnSpPr/>
          <p:nvPr/>
        </p:nvCxnSpPr>
        <p:spPr>
          <a:xfrm>
            <a:off x="0" y="213285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 Box 7"/>
          <p:cNvSpPr txBox="1">
            <a:spLocks noChangeArrowheads="1"/>
          </p:cNvSpPr>
          <p:nvPr/>
        </p:nvSpPr>
        <p:spPr bwMode="auto">
          <a:xfrm>
            <a:off x="179512" y="5157192"/>
            <a:ext cx="846043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FF0000"/>
                </a:solidFill>
                <a:sym typeface="Symbol"/>
              </a:rPr>
              <a:t>Truncation attack :</a:t>
            </a:r>
            <a:endParaRPr lang="en-US" sz="1600" baseline="-25000" dirty="0" smtClean="0">
              <a:solidFill>
                <a:srgbClr val="FF0000"/>
              </a:solidFill>
            </a:endParaRPr>
          </a:p>
        </p:txBody>
      </p:sp>
      <p:sp>
        <p:nvSpPr>
          <p:cNvPr id="73" name="Text Box 7"/>
          <p:cNvSpPr txBox="1">
            <a:spLocks noChangeArrowheads="1"/>
          </p:cNvSpPr>
          <p:nvPr/>
        </p:nvSpPr>
        <p:spPr bwMode="auto">
          <a:xfrm>
            <a:off x="503040" y="5538718"/>
            <a:ext cx="8460432"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A valid (</a:t>
            </a:r>
            <a:r>
              <a:rPr lang="en-US" sz="1400" dirty="0" err="1" smtClean="0">
                <a:sym typeface="Symbol"/>
              </a:rPr>
              <a:t>msg</a:t>
            </a:r>
            <a:r>
              <a:rPr lang="en-US" sz="1400" dirty="0" smtClean="0">
                <a:sym typeface="Symbol"/>
              </a:rPr>
              <a:t>, tag) pair can be generated by </a:t>
            </a:r>
            <a:r>
              <a:rPr lang="en-US" sz="1400" dirty="0" smtClean="0">
                <a:solidFill>
                  <a:srgbClr val="0000FF"/>
                </a:solidFill>
                <a:sym typeface="Symbol"/>
              </a:rPr>
              <a:t>dropping (</a:t>
            </a:r>
            <a:r>
              <a:rPr lang="en-US" sz="1400" dirty="0" err="1" smtClean="0">
                <a:solidFill>
                  <a:srgbClr val="0000FF"/>
                </a:solidFill>
                <a:sym typeface="Symbol"/>
              </a:rPr>
              <a:t>msg</a:t>
            </a:r>
            <a:r>
              <a:rPr lang="en-US" sz="1400" dirty="0" smtClean="0">
                <a:solidFill>
                  <a:srgbClr val="0000FF"/>
                </a:solidFill>
                <a:sym typeface="Symbol"/>
              </a:rPr>
              <a:t>, tag) blocks from the end</a:t>
            </a:r>
            <a:endParaRPr lang="en-US" sz="1400" baseline="-25000" dirty="0" smtClean="0">
              <a:solidFill>
                <a:srgbClr val="0000FF"/>
              </a:solidFill>
            </a:endParaRPr>
          </a:p>
        </p:txBody>
      </p:sp>
      <p:sp>
        <p:nvSpPr>
          <p:cNvPr id="74" name="Text Box 7"/>
          <p:cNvSpPr txBox="1">
            <a:spLocks noChangeArrowheads="1"/>
          </p:cNvSpPr>
          <p:nvPr/>
        </p:nvSpPr>
        <p:spPr bwMode="auto">
          <a:xfrm>
            <a:off x="503040" y="5970766"/>
            <a:ext cx="8460432"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is a valid new (</a:t>
            </a:r>
            <a:r>
              <a:rPr lang="en-US" sz="1400" dirty="0" err="1" smtClean="0">
                <a:sym typeface="Symbol"/>
              </a:rPr>
              <a:t>msg</a:t>
            </a:r>
            <a:r>
              <a:rPr lang="en-US" sz="1400" dirty="0" smtClean="0">
                <a:sym typeface="Symbol"/>
              </a:rPr>
              <a:t>, tag) pair generated from (m</a:t>
            </a:r>
            <a:r>
              <a:rPr lang="en-US" baseline="-25000" dirty="0" smtClean="0">
                <a:sym typeface="Symbol"/>
              </a:rPr>
              <a:t>1</a:t>
            </a:r>
            <a:r>
              <a:rPr lang="en-US" sz="1400" dirty="0" smtClean="0">
                <a:sym typeface="Symbol"/>
              </a:rPr>
              <a:t> || m</a:t>
            </a:r>
            <a:r>
              <a:rPr lang="en-US" baseline="-25000" dirty="0" smtClean="0">
                <a:sym typeface="Symbol"/>
              </a:rPr>
              <a:t>2</a:t>
            </a:r>
            <a:r>
              <a:rPr lang="en-US" sz="1400" dirty="0" smtClean="0">
                <a:sym typeface="Symbol"/>
              </a:rPr>
              <a:t> || m</a:t>
            </a:r>
            <a:r>
              <a:rPr lang="en-US" baseline="-25000" dirty="0" smtClean="0">
                <a:sym typeface="Symbol"/>
              </a:rPr>
              <a:t>3</a:t>
            </a:r>
            <a:r>
              <a:rPr lang="en-US" sz="1400" dirty="0" smtClean="0">
                <a:sym typeface="Symbol"/>
              </a:rPr>
              <a:t>, t</a:t>
            </a:r>
            <a:r>
              <a:rPr lang="en-US" baseline="-25000" dirty="0" smtClean="0">
                <a:sym typeface="Symbol"/>
              </a:rPr>
              <a:t>1</a:t>
            </a:r>
            <a:r>
              <a:rPr lang="en-US" sz="1400" dirty="0" smtClean="0">
                <a:sym typeface="Symbol"/>
              </a:rPr>
              <a:t> || t</a:t>
            </a:r>
            <a:r>
              <a:rPr lang="en-US" baseline="-25000" dirty="0" smtClean="0">
                <a:sym typeface="Symbol"/>
              </a:rPr>
              <a:t>2</a:t>
            </a:r>
            <a:r>
              <a:rPr lang="en-US" sz="1400" dirty="0" smtClean="0">
                <a:sym typeface="Symbol"/>
              </a:rPr>
              <a:t> || t</a:t>
            </a:r>
            <a:r>
              <a:rPr lang="en-US" baseline="-25000" dirty="0" smtClean="0">
                <a:sym typeface="Symbol"/>
              </a:rPr>
              <a:t>3</a:t>
            </a:r>
            <a:r>
              <a:rPr lang="en-US" sz="1400" dirty="0" smtClean="0">
                <a:sym typeface="Symbol"/>
              </a:rPr>
              <a:t>) </a:t>
            </a:r>
            <a:endParaRPr lang="en-US" sz="1400" baseline="-25000" dirty="0" smtClean="0">
              <a:solidFill>
                <a:srgbClr val="0000FF"/>
              </a:solidFill>
            </a:endParaRPr>
          </a:p>
        </p:txBody>
      </p:sp>
      <p:sp>
        <p:nvSpPr>
          <p:cNvPr id="75" name="Text Box 7"/>
          <p:cNvSpPr txBox="1">
            <a:spLocks noChangeArrowheads="1"/>
          </p:cNvSpPr>
          <p:nvPr/>
        </p:nvSpPr>
        <p:spPr bwMode="auto">
          <a:xfrm>
            <a:off x="6804248" y="3573016"/>
            <a:ext cx="2336068" cy="307777"/>
          </a:xfrm>
          <a:prstGeom prst="rect">
            <a:avLst/>
          </a:prstGeom>
          <a:solidFill>
            <a:srgbClr val="CCFFCC"/>
          </a:solidFill>
          <a:ln w="9525">
            <a:noFill/>
            <a:miter lim="800000"/>
            <a:headEnd/>
            <a:tailEnd/>
          </a:ln>
        </p:spPr>
        <p:txBody>
          <a:bodyPr wrap="square">
            <a:spAutoFit/>
          </a:bodyPr>
          <a:lstStyle/>
          <a:p>
            <a:pPr>
              <a:spcBef>
                <a:spcPct val="50000"/>
              </a:spcBef>
            </a:pPr>
            <a:r>
              <a:rPr lang="en-US" sz="1400" dirty="0" smtClean="0">
                <a:sym typeface="Symbol"/>
              </a:rPr>
              <a:t>Mac</a:t>
            </a:r>
            <a:r>
              <a:rPr lang="en-US" sz="1400" baseline="-25000" dirty="0" smtClean="0">
                <a:sym typeface="Symbol"/>
              </a:rPr>
              <a:t>k</a:t>
            </a:r>
            <a:r>
              <a:rPr lang="en-US" sz="1400" dirty="0" smtClean="0">
                <a:sym typeface="Symbol"/>
              </a:rPr>
              <a:t>(m) = t =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t>
            </a:r>
            <a:endParaRPr lang="en-US" sz="1400" baseline="-25000" dirty="0" smtClean="0">
              <a:solidFill>
                <a:srgbClr val="0000FF"/>
              </a:solidFill>
            </a:endParaRPr>
          </a:p>
        </p:txBody>
      </p:sp>
    </p:spTree>
    <p:extLst>
      <p:ext uri="{BB962C8B-B14F-4D97-AF65-F5344CB8AC3E}">
        <p14:creationId xmlns:p14="http://schemas.microsoft.com/office/powerpoint/2010/main" val="46463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blinds(horizontal)">
                                      <p:cBhvr>
                                        <p:cTn id="19" dur="500"/>
                                        <p:tgtEl>
                                          <p:spTgt spid="1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blinds(horizontal)">
                                      <p:cBhvr>
                                        <p:cTn id="22" dur="500"/>
                                        <p:tgtEl>
                                          <p:spTgt spid="116"/>
                                        </p:tgtEl>
                                      </p:cBhvr>
                                    </p:animEffect>
                                  </p:childTnLst>
                                </p:cTn>
                              </p:par>
                              <p:par>
                                <p:cTn id="23" presetID="3" presetClass="entr" presetSubtype="1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blinds(horizontal)">
                                      <p:cBhvr>
                                        <p:cTn id="25" dur="500"/>
                                        <p:tgtEl>
                                          <p:spTgt spid="1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linds(horizontal)">
                                      <p:cBhvr>
                                        <p:cTn id="28" dur="500"/>
                                        <p:tgtEl>
                                          <p:spTgt spid="83"/>
                                        </p:tgtEl>
                                      </p:cBhvr>
                                    </p:animEffect>
                                  </p:childTnLst>
                                </p:cTn>
                              </p:par>
                              <p:par>
                                <p:cTn id="29" presetID="3" presetClass="entr" presetSubtype="10" fill="hold"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blinds(horizontal)">
                                      <p:cBhvr>
                                        <p:cTn id="31" dur="500"/>
                                        <p:tgtEl>
                                          <p:spTgt spid="11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blinds(horizontal)">
                                      <p:cBhvr>
                                        <p:cTn id="34" dur="500"/>
                                        <p:tgtEl>
                                          <p:spTgt spid="8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blinds(horizontal)">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blinds(horizontal)">
                                      <p:cBhvr>
                                        <p:cTn id="5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6" grpId="0"/>
      <p:bldP spid="83" grpId="0"/>
      <p:bldP spid="85" grpId="0"/>
      <p:bldP spid="72" grpId="0"/>
      <p:bldP spid="73" grpId="0"/>
      <p:bldP spid="74" grpId="0"/>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ea typeface="+mj-ea"/>
                <a:cs typeface="+mj-cs"/>
              </a:rPr>
              <a:t>Domain Extension for MAC</a:t>
            </a:r>
            <a:endParaRPr lang="en-US" sz="3000" kern="0" dirty="0">
              <a:solidFill>
                <a:srgbClr val="009900"/>
              </a:solidFill>
              <a:ea typeface="+mj-ea"/>
              <a:cs typeface="+mj-cs"/>
            </a:endParaRPr>
          </a:p>
        </p:txBody>
      </p:sp>
      <p:sp>
        <p:nvSpPr>
          <p:cNvPr id="53" name="Text Box 7"/>
          <p:cNvSpPr txBox="1">
            <a:spLocks noChangeArrowheads="1"/>
          </p:cNvSpPr>
          <p:nvPr/>
        </p:nvSpPr>
        <p:spPr bwMode="auto">
          <a:xfrm>
            <a:off x="179512" y="1772816"/>
            <a:ext cx="943304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Prevent the previous attack by additionally </a:t>
            </a:r>
            <a:r>
              <a:rPr lang="en-US" sz="1600" dirty="0" smtClean="0">
                <a:solidFill>
                  <a:srgbClr val="FF0000"/>
                </a:solidFill>
                <a:sym typeface="Symbol"/>
              </a:rPr>
              <a:t>authenticating message length with each block </a:t>
            </a:r>
            <a:endParaRPr lang="en-US" sz="1600" baseline="-25000" dirty="0" smtClean="0">
              <a:solidFill>
                <a:srgbClr val="FF0000"/>
              </a:solidFill>
            </a:endParaRPr>
          </a:p>
        </p:txBody>
      </p:sp>
      <p:grpSp>
        <p:nvGrpSpPr>
          <p:cNvPr id="2" name="Group 44"/>
          <p:cNvGrpSpPr/>
          <p:nvPr/>
        </p:nvGrpSpPr>
        <p:grpSpPr>
          <a:xfrm>
            <a:off x="2051720" y="2615426"/>
            <a:ext cx="5040560" cy="432048"/>
            <a:chOff x="1979712" y="1772816"/>
            <a:chExt cx="5040560" cy="432048"/>
          </a:xfrm>
        </p:grpSpPr>
        <p:sp>
          <p:nvSpPr>
            <p:cNvPr id="55" name="Rectangle 54"/>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6" name="Straight Connector 5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59"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sp>
          <p:nvSpPr>
            <p:cNvPr id="60"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3</a:t>
              </a:r>
              <a:endParaRPr lang="en-US" sz="2000" baseline="-25000" dirty="0" smtClean="0">
                <a:solidFill>
                  <a:srgbClr val="0000FF"/>
                </a:solidFill>
                <a:latin typeface="Gigi" pitchFamily="82" charset="0"/>
              </a:endParaRPr>
            </a:p>
          </p:txBody>
        </p:sp>
      </p:grpSp>
      <p:sp>
        <p:nvSpPr>
          <p:cNvPr id="62" name="Text Box 7"/>
          <p:cNvSpPr txBox="1">
            <a:spLocks noChangeArrowheads="1"/>
          </p:cNvSpPr>
          <p:nvPr/>
        </p:nvSpPr>
        <p:spPr bwMode="auto">
          <a:xfrm>
            <a:off x="899592" y="261542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cxnSp>
        <p:nvCxnSpPr>
          <p:cNvPr id="63" name="Straight Arrow Connector 62"/>
          <p:cNvCxnSpPr/>
          <p:nvPr/>
        </p:nvCxnSpPr>
        <p:spPr>
          <a:xfrm>
            <a:off x="1291444" y="2826515"/>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939788" y="3583468"/>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pic>
        <p:nvPicPr>
          <p:cNvPr id="105"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78" y="3599595"/>
            <a:ext cx="280006" cy="672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9" name="Straight Arrow Connector 108"/>
          <p:cNvCxnSpPr/>
          <p:nvPr/>
        </p:nvCxnSpPr>
        <p:spPr>
          <a:xfrm>
            <a:off x="2483768"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067944"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796136" y="3047474"/>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23"/>
          <p:cNvGrpSpPr/>
          <p:nvPr/>
        </p:nvGrpSpPr>
        <p:grpSpPr>
          <a:xfrm>
            <a:off x="1187624" y="3335506"/>
            <a:ext cx="5536232" cy="811833"/>
            <a:chOff x="1187624" y="3913311"/>
            <a:chExt cx="5536232" cy="811833"/>
          </a:xfrm>
        </p:grpSpPr>
        <p:grpSp>
          <p:nvGrpSpPr>
            <p:cNvPr id="8" name="Group 105"/>
            <p:cNvGrpSpPr/>
            <p:nvPr/>
          </p:nvGrpSpPr>
          <p:grpSpPr>
            <a:xfrm>
              <a:off x="1187624" y="3913311"/>
              <a:ext cx="5400600" cy="288032"/>
              <a:chOff x="1187624" y="4005064"/>
              <a:chExt cx="5400600" cy="288032"/>
            </a:xfrm>
          </p:grpSpPr>
          <p:cxnSp>
            <p:nvCxnSpPr>
              <p:cNvPr id="97" name="Straight Arrow Connector 96"/>
              <p:cNvCxnSpPr/>
              <p:nvPr/>
            </p:nvCxnSpPr>
            <p:spPr>
              <a:xfrm>
                <a:off x="1187624" y="4005064"/>
                <a:ext cx="540060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588224"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860032"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187624" y="4005064"/>
                <a:ext cx="0" cy="28803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oup 122"/>
            <p:cNvGrpSpPr/>
            <p:nvPr/>
          </p:nvGrpSpPr>
          <p:grpSpPr>
            <a:xfrm>
              <a:off x="2411760" y="4201343"/>
              <a:ext cx="4312096" cy="523801"/>
              <a:chOff x="2411760" y="4201343"/>
              <a:chExt cx="4312096" cy="523801"/>
            </a:xfrm>
          </p:grpSpPr>
          <p:sp>
            <p:nvSpPr>
              <p:cNvPr id="93" name="Rectangle 92"/>
              <p:cNvSpPr/>
              <p:nvPr/>
            </p:nvSpPr>
            <p:spPr>
              <a:xfrm>
                <a:off x="2411760" y="4221088"/>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3995936"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745832"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 Box 7"/>
              <p:cNvSpPr txBox="1">
                <a:spLocks noChangeArrowheads="1"/>
              </p:cNvSpPr>
              <p:nvPr/>
            </p:nvSpPr>
            <p:spPr bwMode="auto">
              <a:xfrm>
                <a:off x="2564160"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3" name="Text Box 7"/>
              <p:cNvSpPr txBox="1">
                <a:spLocks noChangeArrowheads="1"/>
              </p:cNvSpPr>
              <p:nvPr/>
            </p:nvSpPr>
            <p:spPr bwMode="auto">
              <a:xfrm>
                <a:off x="4148336"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4" name="Text Box 7"/>
              <p:cNvSpPr txBox="1">
                <a:spLocks noChangeArrowheads="1"/>
              </p:cNvSpPr>
              <p:nvPr/>
            </p:nvSpPr>
            <p:spPr bwMode="auto">
              <a:xfrm>
                <a:off x="5868144"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grpSp>
      </p:grpSp>
      <p:cxnSp>
        <p:nvCxnSpPr>
          <p:cNvPr id="115" name="Straight Arrow Connector 114"/>
          <p:cNvCxnSpPr/>
          <p:nvPr/>
        </p:nvCxnSpPr>
        <p:spPr>
          <a:xfrm>
            <a:off x="2915816"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1691680" y="4435371"/>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1</a:t>
            </a:r>
            <a:r>
              <a:rPr lang="en-US" sz="1400" dirty="0" smtClean="0">
                <a:sym typeface="Symbol"/>
              </a:rPr>
              <a:t> = Mac</a:t>
            </a:r>
            <a:r>
              <a:rPr lang="en-US" sz="1400" baseline="-25000" dirty="0" smtClean="0">
                <a:sym typeface="Symbol"/>
              </a:rPr>
              <a:t>k</a:t>
            </a:r>
            <a:r>
              <a:rPr lang="en-US" sz="1400" dirty="0" smtClean="0">
                <a:sym typeface="Symbol"/>
              </a:rPr>
              <a:t>(l </a:t>
            </a:r>
            <a:r>
              <a:rPr lang="en-US" sz="1400" dirty="0">
                <a:sym typeface="Symbol"/>
              </a:rPr>
              <a:t>|| </a:t>
            </a:r>
            <a:r>
              <a:rPr lang="en-US" sz="1400" dirty="0">
                <a:latin typeface="Gigi" pitchFamily="82" charset="0"/>
                <a:sym typeface="Symbol"/>
              </a:rPr>
              <a:t>1</a:t>
            </a:r>
            <a:r>
              <a:rPr lang="en-US" sz="1400" dirty="0" smtClean="0">
                <a:latin typeface="Gigi" pitchFamily="82" charset="0"/>
                <a:sym typeface="Symbol"/>
              </a:rPr>
              <a:t> || </a:t>
            </a:r>
            <a:r>
              <a:rPr lang="en-US" sz="1400" dirty="0" smtClean="0">
                <a:sym typeface="Symbol"/>
              </a:rPr>
              <a:t>m</a:t>
            </a:r>
            <a:r>
              <a:rPr lang="en-US" sz="1400" baseline="-25000" dirty="0" smtClean="0">
                <a:sym typeface="Symbol"/>
              </a:rPr>
              <a:t>1</a:t>
            </a:r>
            <a:r>
              <a:rPr lang="en-US" sz="1400" dirty="0" smtClean="0">
                <a:sym typeface="Symbol"/>
              </a:rPr>
              <a:t>)</a:t>
            </a:r>
            <a:endParaRPr lang="en-US" sz="1400" baseline="-25000" dirty="0" smtClean="0">
              <a:solidFill>
                <a:srgbClr val="0000FF"/>
              </a:solidFill>
            </a:endParaRPr>
          </a:p>
        </p:txBody>
      </p:sp>
      <p:cxnSp>
        <p:nvCxnSpPr>
          <p:cNvPr id="117" name="Straight Arrow Connector 116"/>
          <p:cNvCxnSpPr/>
          <p:nvPr/>
        </p:nvCxnSpPr>
        <p:spPr>
          <a:xfrm>
            <a:off x="4468180"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196372" y="412759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04048" y="2419147"/>
            <a:ext cx="208823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051720" y="2419147"/>
            <a:ext cx="208823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220344" y="2275131"/>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Gigi" pitchFamily="82" charset="0"/>
                <a:sym typeface="Symbol"/>
              </a:rPr>
              <a:t>l</a:t>
            </a:r>
            <a:r>
              <a:rPr lang="en-US" sz="1600" dirty="0" smtClean="0">
                <a:sym typeface="Symbol"/>
              </a:rPr>
              <a:t> = 3n</a:t>
            </a:r>
            <a:endParaRPr lang="en-US" sz="1600" baseline="-25000" dirty="0" smtClean="0">
              <a:solidFill>
                <a:srgbClr val="0000FF"/>
              </a:solidFill>
            </a:endParaRPr>
          </a:p>
        </p:txBody>
      </p:sp>
      <p:sp>
        <p:nvSpPr>
          <p:cNvPr id="128" name="Text Box 7"/>
          <p:cNvSpPr txBox="1">
            <a:spLocks noChangeArrowheads="1"/>
          </p:cNvSpPr>
          <p:nvPr/>
        </p:nvSpPr>
        <p:spPr bwMode="auto">
          <a:xfrm>
            <a:off x="3635896" y="4435371"/>
            <a:ext cx="201622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2</a:t>
            </a:r>
            <a:r>
              <a:rPr lang="en-US" sz="1400" dirty="0" smtClean="0">
                <a:sym typeface="Symbol"/>
              </a:rPr>
              <a:t> = Mac</a:t>
            </a:r>
            <a:r>
              <a:rPr lang="en-US" sz="1400" baseline="-25000" dirty="0" smtClean="0">
                <a:sym typeface="Symbol"/>
              </a:rPr>
              <a:t>k</a:t>
            </a:r>
            <a:r>
              <a:rPr lang="en-US" sz="1400" dirty="0" smtClean="0">
                <a:sym typeface="Symbol"/>
              </a:rPr>
              <a:t>(l </a:t>
            </a:r>
            <a:r>
              <a:rPr lang="en-US" sz="1400" dirty="0">
                <a:sym typeface="Symbol"/>
              </a:rPr>
              <a:t>|| </a:t>
            </a:r>
            <a:r>
              <a:rPr lang="en-US" sz="1400" dirty="0">
                <a:latin typeface="Gigi" pitchFamily="82" charset="0"/>
                <a:sym typeface="Symbol"/>
              </a:rPr>
              <a:t>2</a:t>
            </a:r>
            <a:r>
              <a:rPr lang="en-US" sz="1400" dirty="0" smtClean="0">
                <a:latin typeface="Gigi" pitchFamily="82" charset="0"/>
                <a:sym typeface="Symbol"/>
              </a:rPr>
              <a:t> || </a:t>
            </a:r>
            <a:r>
              <a:rPr lang="en-US" sz="1400" dirty="0" smtClean="0">
                <a:sym typeface="Symbol"/>
              </a:rPr>
              <a:t>m</a:t>
            </a:r>
            <a:r>
              <a:rPr lang="en-US" sz="1400" baseline="-25000" dirty="0" smtClean="0">
                <a:sym typeface="Symbol"/>
              </a:rPr>
              <a:t>2</a:t>
            </a:r>
            <a:r>
              <a:rPr lang="en-US" sz="1400" dirty="0" smtClean="0">
                <a:sym typeface="Symbol"/>
              </a:rPr>
              <a:t>)</a:t>
            </a:r>
            <a:endParaRPr lang="en-US" sz="1400" baseline="-25000" dirty="0" smtClean="0">
              <a:solidFill>
                <a:srgbClr val="0000FF"/>
              </a:solidFill>
            </a:endParaRPr>
          </a:p>
        </p:txBody>
      </p:sp>
      <p:sp>
        <p:nvSpPr>
          <p:cNvPr id="129" name="Text Box 7"/>
          <p:cNvSpPr txBox="1">
            <a:spLocks noChangeArrowheads="1"/>
          </p:cNvSpPr>
          <p:nvPr/>
        </p:nvSpPr>
        <p:spPr bwMode="auto">
          <a:xfrm>
            <a:off x="5580112" y="4435371"/>
            <a:ext cx="208823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3</a:t>
            </a:r>
            <a:r>
              <a:rPr lang="en-US" sz="1400" dirty="0" smtClean="0">
                <a:sym typeface="Symbol"/>
              </a:rPr>
              <a:t> = Mac</a:t>
            </a:r>
            <a:r>
              <a:rPr lang="en-US" sz="1400" baseline="-25000" dirty="0" smtClean="0">
                <a:sym typeface="Symbol"/>
              </a:rPr>
              <a:t>k</a:t>
            </a:r>
            <a:r>
              <a:rPr lang="en-US" sz="1400" dirty="0" smtClean="0">
                <a:sym typeface="Symbol"/>
              </a:rPr>
              <a:t>(l </a:t>
            </a:r>
            <a:r>
              <a:rPr lang="en-US" sz="1400" dirty="0">
                <a:sym typeface="Symbol"/>
              </a:rPr>
              <a:t>|| </a:t>
            </a:r>
            <a:r>
              <a:rPr lang="en-US" sz="1400" dirty="0">
                <a:latin typeface="Gigi" pitchFamily="82" charset="0"/>
                <a:sym typeface="Symbol"/>
              </a:rPr>
              <a:t>3</a:t>
            </a:r>
            <a:r>
              <a:rPr lang="en-US" sz="1400" dirty="0" smtClean="0">
                <a:latin typeface="Gigi" pitchFamily="82" charset="0"/>
                <a:sym typeface="Symbol"/>
              </a:rPr>
              <a:t> || </a:t>
            </a:r>
            <a:r>
              <a:rPr lang="en-US" sz="1400" dirty="0" smtClean="0">
                <a:sym typeface="Symbol"/>
              </a:rPr>
              <a:t>m</a:t>
            </a:r>
            <a:r>
              <a:rPr lang="en-US" sz="1400" baseline="-25000" dirty="0" smtClean="0">
                <a:sym typeface="Symbol"/>
              </a:rPr>
              <a:t>3</a:t>
            </a:r>
            <a:r>
              <a:rPr lang="en-US" sz="1400" dirty="0" smtClean="0">
                <a:sym typeface="Symbol"/>
              </a:rPr>
              <a:t>)</a:t>
            </a:r>
            <a:endParaRPr lang="en-US" sz="1400" baseline="-25000" dirty="0" smtClean="0">
              <a:solidFill>
                <a:srgbClr val="0000FF"/>
              </a:solidFill>
            </a:endParaRPr>
          </a:p>
        </p:txBody>
      </p:sp>
      <p:sp>
        <p:nvSpPr>
          <p:cNvPr id="65" name="Text Box 7"/>
          <p:cNvSpPr txBox="1">
            <a:spLocks noChangeArrowheads="1"/>
          </p:cNvSpPr>
          <p:nvPr/>
        </p:nvSpPr>
        <p:spPr bwMode="auto">
          <a:xfrm>
            <a:off x="3275856" y="1196752"/>
            <a:ext cx="2160240" cy="400110"/>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dirty="0" smtClean="0">
                <a:sym typeface="Symbol"/>
              </a:rPr>
              <a:t>Attempt III </a:t>
            </a:r>
            <a:endParaRPr lang="en-US" sz="2000" baseline="-25000" dirty="0" smtClean="0">
              <a:solidFill>
                <a:srgbClr val="0000FF"/>
              </a:solidFill>
            </a:endParaRPr>
          </a:p>
        </p:txBody>
      </p:sp>
      <p:sp>
        <p:nvSpPr>
          <p:cNvPr id="66" name="Text Box 7"/>
          <p:cNvSpPr txBox="1">
            <a:spLocks noChangeArrowheads="1"/>
          </p:cNvSpPr>
          <p:nvPr/>
        </p:nvSpPr>
        <p:spPr bwMode="auto">
          <a:xfrm>
            <a:off x="251520" y="836712"/>
            <a:ext cx="846043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Warning!!  Simple ideas do not work !!</a:t>
            </a:r>
            <a:endParaRPr lang="en-US" sz="1600" baseline="-25000" dirty="0" smtClean="0">
              <a:solidFill>
                <a:srgbClr val="0000FF"/>
              </a:solidFill>
            </a:endParaRPr>
          </a:p>
        </p:txBody>
      </p:sp>
      <p:grpSp>
        <p:nvGrpSpPr>
          <p:cNvPr id="64" name="Group 63"/>
          <p:cNvGrpSpPr/>
          <p:nvPr/>
        </p:nvGrpSpPr>
        <p:grpSpPr>
          <a:xfrm>
            <a:off x="2339752" y="2635171"/>
            <a:ext cx="288032" cy="432048"/>
            <a:chOff x="1619672" y="1700808"/>
            <a:chExt cx="288032" cy="432048"/>
          </a:xfrm>
        </p:grpSpPr>
        <p:sp>
          <p:nvSpPr>
            <p:cNvPr id="67" name="Rectangle 66"/>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1</a:t>
              </a:r>
              <a:endParaRPr lang="en-US" sz="1400" baseline="-25000" dirty="0" smtClean="0">
                <a:solidFill>
                  <a:srgbClr val="0000FF"/>
                </a:solidFill>
              </a:endParaRPr>
            </a:p>
          </p:txBody>
        </p:sp>
      </p:grpSp>
      <p:grpSp>
        <p:nvGrpSpPr>
          <p:cNvPr id="69" name="Group 68"/>
          <p:cNvGrpSpPr/>
          <p:nvPr/>
        </p:nvGrpSpPr>
        <p:grpSpPr>
          <a:xfrm>
            <a:off x="3995936" y="2635171"/>
            <a:ext cx="288032" cy="432048"/>
            <a:chOff x="1619672" y="1700808"/>
            <a:chExt cx="288032" cy="432048"/>
          </a:xfrm>
        </p:grpSpPr>
        <p:sp>
          <p:nvSpPr>
            <p:cNvPr id="71" name="Rectangle 7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2</a:t>
              </a:r>
              <a:endParaRPr lang="en-US" sz="1400" baseline="-25000" dirty="0" smtClean="0">
                <a:solidFill>
                  <a:srgbClr val="0000FF"/>
                </a:solidFill>
              </a:endParaRPr>
            </a:p>
          </p:txBody>
        </p:sp>
      </p:grpSp>
      <p:grpSp>
        <p:nvGrpSpPr>
          <p:cNvPr id="80" name="Group 79"/>
          <p:cNvGrpSpPr/>
          <p:nvPr/>
        </p:nvGrpSpPr>
        <p:grpSpPr>
          <a:xfrm>
            <a:off x="5580112" y="2635171"/>
            <a:ext cx="288032" cy="432048"/>
            <a:chOff x="1619672" y="1700808"/>
            <a:chExt cx="288032" cy="432048"/>
          </a:xfrm>
        </p:grpSpPr>
        <p:sp>
          <p:nvSpPr>
            <p:cNvPr id="81" name="Rectangle 8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3</a:t>
              </a:r>
              <a:endParaRPr lang="en-US" sz="1400" baseline="-25000" dirty="0" smtClean="0">
                <a:solidFill>
                  <a:srgbClr val="0000FF"/>
                </a:solidFill>
              </a:endParaRPr>
            </a:p>
          </p:txBody>
        </p:sp>
      </p:grpSp>
      <p:grpSp>
        <p:nvGrpSpPr>
          <p:cNvPr id="83" name="Group 82"/>
          <p:cNvGrpSpPr/>
          <p:nvPr/>
        </p:nvGrpSpPr>
        <p:grpSpPr>
          <a:xfrm>
            <a:off x="2051720" y="2635171"/>
            <a:ext cx="288032" cy="432048"/>
            <a:chOff x="1619672" y="1700808"/>
            <a:chExt cx="288032" cy="432048"/>
          </a:xfrm>
        </p:grpSpPr>
        <p:sp>
          <p:nvSpPr>
            <p:cNvPr id="84" name="Rectangle 83"/>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86" name="Group 85"/>
          <p:cNvGrpSpPr/>
          <p:nvPr/>
        </p:nvGrpSpPr>
        <p:grpSpPr>
          <a:xfrm>
            <a:off x="3707904" y="2635171"/>
            <a:ext cx="288032" cy="432048"/>
            <a:chOff x="1619672" y="1700808"/>
            <a:chExt cx="288032" cy="432048"/>
          </a:xfrm>
        </p:grpSpPr>
        <p:sp>
          <p:nvSpPr>
            <p:cNvPr id="87" name="Rectangle 86"/>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l</a:t>
              </a:r>
              <a:endParaRPr lang="en-US" sz="1400" baseline="-25000" dirty="0" smtClean="0">
                <a:solidFill>
                  <a:srgbClr val="0000FF"/>
                </a:solidFill>
              </a:endParaRPr>
            </a:p>
          </p:txBody>
        </p:sp>
      </p:grpSp>
      <p:grpSp>
        <p:nvGrpSpPr>
          <p:cNvPr id="89" name="Group 88"/>
          <p:cNvGrpSpPr/>
          <p:nvPr/>
        </p:nvGrpSpPr>
        <p:grpSpPr>
          <a:xfrm>
            <a:off x="5292080" y="2635171"/>
            <a:ext cx="288032" cy="432048"/>
            <a:chOff x="1619672" y="1700808"/>
            <a:chExt cx="288032" cy="432048"/>
          </a:xfrm>
        </p:grpSpPr>
        <p:sp>
          <p:nvSpPr>
            <p:cNvPr id="91" name="Rectangle 9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cxnSp>
        <p:nvCxnSpPr>
          <p:cNvPr id="70" name="Straight Connector 69"/>
          <p:cNvCxnSpPr/>
          <p:nvPr/>
        </p:nvCxnSpPr>
        <p:spPr>
          <a:xfrm>
            <a:off x="0" y="2131115"/>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0" y="4939427"/>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 Box 7"/>
          <p:cNvSpPr txBox="1">
            <a:spLocks noChangeArrowheads="1"/>
          </p:cNvSpPr>
          <p:nvPr/>
        </p:nvSpPr>
        <p:spPr bwMode="auto">
          <a:xfrm>
            <a:off x="179512" y="5157192"/>
            <a:ext cx="943304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FF0000"/>
                </a:solidFill>
                <a:sym typeface="Symbol"/>
              </a:rPr>
              <a:t>Mix-and-match attack :</a:t>
            </a:r>
            <a:endParaRPr lang="en-US" sz="1600" baseline="-25000" dirty="0" smtClean="0">
              <a:solidFill>
                <a:srgbClr val="FF0000"/>
              </a:solidFill>
            </a:endParaRPr>
          </a:p>
        </p:txBody>
      </p:sp>
      <p:sp>
        <p:nvSpPr>
          <p:cNvPr id="76" name="Text Box 7"/>
          <p:cNvSpPr txBox="1">
            <a:spLocks noChangeArrowheads="1"/>
          </p:cNvSpPr>
          <p:nvPr/>
        </p:nvSpPr>
        <p:spPr bwMode="auto">
          <a:xfrm>
            <a:off x="539552" y="5517232"/>
            <a:ext cx="8352928" cy="52322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Suppose attacker learns (m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 m</a:t>
            </a:r>
            <a:r>
              <a:rPr lang="en-US" sz="1400" baseline="-25000" dirty="0" smtClean="0">
                <a:sym typeface="Symbol"/>
              </a:rPr>
              <a:t>3</a:t>
            </a:r>
            <a:r>
              <a:rPr lang="en-US" sz="1400" dirty="0" smtClean="0">
                <a:sym typeface="Symbol"/>
              </a:rPr>
              <a:t>,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and (m’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 m’</a:t>
            </a:r>
            <a:r>
              <a:rPr lang="en-US" sz="1400" baseline="-25000" dirty="0" smtClean="0">
                <a:sym typeface="Symbol"/>
              </a:rPr>
              <a:t>3</a:t>
            </a:r>
            <a:r>
              <a:rPr lang="en-US" sz="1400" dirty="0" smtClean="0">
                <a:sym typeface="Symbol"/>
              </a:rPr>
              <a:t>,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where </a:t>
            </a:r>
            <a:r>
              <a:rPr lang="en-US" sz="1400" dirty="0" smtClean="0">
                <a:sym typeface="Symbol"/>
              </a:rPr>
              <a:t>| m</a:t>
            </a:r>
            <a:r>
              <a:rPr lang="en-US" sz="1400" baseline="-25000" dirty="0" smtClean="0">
                <a:sym typeface="Symbol"/>
              </a:rPr>
              <a:t>1</a:t>
            </a:r>
            <a:r>
              <a:rPr lang="en-US" sz="1400" dirty="0" smtClean="0">
                <a:sym typeface="Symbol"/>
              </a:rPr>
              <a:t> </a:t>
            </a:r>
            <a:r>
              <a:rPr lang="en-US" sz="1400" dirty="0" smtClean="0">
                <a:sym typeface="Symbol"/>
              </a:rPr>
              <a:t>|| m</a:t>
            </a:r>
            <a:r>
              <a:rPr lang="en-US" sz="1400" baseline="-25000" dirty="0" smtClean="0">
                <a:sym typeface="Symbol"/>
              </a:rPr>
              <a:t>2</a:t>
            </a:r>
            <a:r>
              <a:rPr lang="en-US" sz="1400" dirty="0" smtClean="0">
                <a:sym typeface="Symbol"/>
              </a:rPr>
              <a:t> || </a:t>
            </a:r>
            <a:r>
              <a:rPr lang="en-US" sz="1400" dirty="0" smtClean="0">
                <a:sym typeface="Symbol"/>
              </a:rPr>
              <a:t>m</a:t>
            </a:r>
            <a:r>
              <a:rPr lang="en-US" sz="1400" baseline="-25000" dirty="0" smtClean="0">
                <a:sym typeface="Symbol"/>
              </a:rPr>
              <a:t>3</a:t>
            </a:r>
            <a:r>
              <a:rPr lang="en-US" sz="1400" dirty="0">
                <a:sym typeface="Symbol"/>
              </a:rPr>
              <a:t> </a:t>
            </a:r>
            <a:r>
              <a:rPr lang="en-US" sz="1400" dirty="0" smtClean="0">
                <a:sym typeface="Symbol"/>
              </a:rPr>
              <a:t>|</a:t>
            </a:r>
            <a:r>
              <a:rPr lang="en-US" sz="1400" dirty="0" smtClean="0">
                <a:sym typeface="Symbol"/>
              </a:rPr>
              <a:t> </a:t>
            </a:r>
            <a:r>
              <a:rPr lang="en-US" sz="1400" dirty="0" smtClean="0">
                <a:sym typeface="Symbol"/>
              </a:rPr>
              <a:t>= </a:t>
            </a:r>
            <a:r>
              <a:rPr lang="en-US" sz="1400" dirty="0" smtClean="0">
                <a:sym typeface="Symbol"/>
              </a:rPr>
              <a:t>| m’</a:t>
            </a:r>
            <a:r>
              <a:rPr lang="en-US" sz="1400" baseline="-25000" dirty="0" smtClean="0">
                <a:sym typeface="Symbol"/>
              </a:rPr>
              <a:t>1</a:t>
            </a:r>
            <a:r>
              <a:rPr lang="en-US" sz="1400" dirty="0" smtClean="0">
                <a:sym typeface="Symbol"/>
              </a:rPr>
              <a:t> </a:t>
            </a:r>
            <a:r>
              <a:rPr lang="en-US" sz="1400" dirty="0" smtClean="0">
                <a:sym typeface="Symbol"/>
              </a:rPr>
              <a:t>|| m’</a:t>
            </a:r>
            <a:r>
              <a:rPr lang="en-US" sz="1400" baseline="-25000" dirty="0" smtClean="0">
                <a:sym typeface="Symbol"/>
              </a:rPr>
              <a:t>2</a:t>
            </a:r>
            <a:r>
              <a:rPr lang="en-US" sz="1400" dirty="0" smtClean="0">
                <a:sym typeface="Symbol"/>
              </a:rPr>
              <a:t> || </a:t>
            </a:r>
            <a:r>
              <a:rPr lang="en-US" sz="1400" dirty="0" smtClean="0">
                <a:sym typeface="Symbol"/>
              </a:rPr>
              <a:t>m’</a:t>
            </a:r>
            <a:r>
              <a:rPr lang="en-US" sz="1400" baseline="-25000" dirty="0" smtClean="0">
                <a:sym typeface="Symbol"/>
              </a:rPr>
              <a:t>3</a:t>
            </a:r>
            <a:r>
              <a:rPr lang="en-US" sz="1400" dirty="0">
                <a:sym typeface="Symbol"/>
              </a:rPr>
              <a:t> </a:t>
            </a:r>
            <a:r>
              <a:rPr lang="en-US" sz="1400" dirty="0" smtClean="0">
                <a:sym typeface="Symbol"/>
              </a:rPr>
              <a:t>|</a:t>
            </a:r>
            <a:r>
              <a:rPr lang="en-US" sz="1400" dirty="0" smtClean="0">
                <a:sym typeface="Symbol"/>
              </a:rPr>
              <a:t>          </a:t>
            </a:r>
            <a:endParaRPr lang="en-US" sz="1400" baseline="-25000" dirty="0" smtClean="0">
              <a:solidFill>
                <a:srgbClr val="FF0000"/>
              </a:solidFill>
            </a:endParaRPr>
          </a:p>
        </p:txBody>
      </p:sp>
      <p:sp>
        <p:nvSpPr>
          <p:cNvPr id="78" name="Text Box 7"/>
          <p:cNvSpPr txBox="1">
            <a:spLocks noChangeArrowheads="1"/>
          </p:cNvSpPr>
          <p:nvPr/>
        </p:nvSpPr>
        <p:spPr bwMode="auto">
          <a:xfrm>
            <a:off x="539552" y="6146140"/>
            <a:ext cx="8352928"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Then  (m</a:t>
            </a:r>
            <a:r>
              <a:rPr lang="en-US" sz="1400" baseline="-25000" dirty="0" smtClean="0">
                <a:sym typeface="Symbol"/>
              </a:rPr>
              <a:t>1</a:t>
            </a:r>
            <a:r>
              <a:rPr lang="en-US" sz="1400" dirty="0" smtClean="0">
                <a:sym typeface="Symbol"/>
              </a:rPr>
              <a:t> || m’</a:t>
            </a:r>
            <a:r>
              <a:rPr lang="en-US" sz="1400" baseline="-25000" dirty="0" smtClean="0">
                <a:sym typeface="Symbol"/>
              </a:rPr>
              <a:t>2</a:t>
            </a:r>
            <a:r>
              <a:rPr lang="en-US" sz="1400" dirty="0" smtClean="0">
                <a:sym typeface="Symbol"/>
              </a:rPr>
              <a:t> || m</a:t>
            </a:r>
            <a:r>
              <a:rPr lang="en-US" sz="1400" baseline="-25000" dirty="0" smtClean="0">
                <a:sym typeface="Symbol"/>
              </a:rPr>
              <a:t>3</a:t>
            </a:r>
            <a:r>
              <a:rPr lang="en-US" sz="1400" dirty="0" smtClean="0">
                <a:sym typeface="Symbol"/>
              </a:rPr>
              <a:t>,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is a valid, new (message, tag) pair</a:t>
            </a:r>
            <a:endParaRPr lang="en-US" sz="1400" baseline="-25000" dirty="0" smtClean="0">
              <a:solidFill>
                <a:srgbClr val="FF0000"/>
              </a:solidFill>
            </a:endParaRPr>
          </a:p>
        </p:txBody>
      </p:sp>
      <p:sp>
        <p:nvSpPr>
          <p:cNvPr id="79" name="Text Box 7"/>
          <p:cNvSpPr txBox="1">
            <a:spLocks noChangeArrowheads="1"/>
          </p:cNvSpPr>
          <p:nvPr/>
        </p:nvSpPr>
        <p:spPr bwMode="auto">
          <a:xfrm>
            <a:off x="6804248" y="3573016"/>
            <a:ext cx="2336068" cy="307777"/>
          </a:xfrm>
          <a:prstGeom prst="rect">
            <a:avLst/>
          </a:prstGeom>
          <a:solidFill>
            <a:srgbClr val="CCFFCC"/>
          </a:solidFill>
          <a:ln w="9525">
            <a:noFill/>
            <a:miter lim="800000"/>
            <a:headEnd/>
            <a:tailEnd/>
          </a:ln>
        </p:spPr>
        <p:txBody>
          <a:bodyPr wrap="square">
            <a:spAutoFit/>
          </a:bodyPr>
          <a:lstStyle/>
          <a:p>
            <a:pPr>
              <a:spcBef>
                <a:spcPct val="50000"/>
              </a:spcBef>
            </a:pPr>
            <a:r>
              <a:rPr lang="en-US" sz="1400" dirty="0" smtClean="0">
                <a:sym typeface="Symbol"/>
              </a:rPr>
              <a:t>Mac</a:t>
            </a:r>
            <a:r>
              <a:rPr lang="en-US" sz="1400" baseline="-25000" dirty="0" smtClean="0">
                <a:sym typeface="Symbol"/>
              </a:rPr>
              <a:t>k</a:t>
            </a:r>
            <a:r>
              <a:rPr lang="en-US" sz="1400" dirty="0" smtClean="0">
                <a:sym typeface="Symbol"/>
              </a:rPr>
              <a:t>(m) = t =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t>
            </a:r>
            <a:endParaRPr lang="en-US" sz="1400" baseline="-25000" dirty="0" smtClean="0">
              <a:solidFill>
                <a:srgbClr val="0000FF"/>
              </a:solidFill>
            </a:endParaRPr>
          </a:p>
        </p:txBody>
      </p:sp>
    </p:spTree>
    <p:extLst>
      <p:ext uri="{BB962C8B-B14F-4D97-AF65-F5344CB8AC3E}">
        <p14:creationId xmlns:p14="http://schemas.microsoft.com/office/powerpoint/2010/main" val="19705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linds(horizontal)">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blinds(horizontal)">
                                      <p:cBhvr>
                                        <p:cTn id="44" dur="500"/>
                                        <p:tgtEl>
                                          <p:spTgt spid="78"/>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6" grpId="0"/>
      <p:bldP spid="128" grpId="0"/>
      <p:bldP spid="129" grpId="0"/>
      <p:bldP spid="75" grpId="0"/>
      <p:bldP spid="76" grpId="0"/>
      <p:bldP spid="78" grpId="0"/>
      <p:bldP spid="79" grpId="0" animBg="1"/>
      <p:bldP spid="7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ea typeface="+mj-ea"/>
                <a:cs typeface="+mj-cs"/>
              </a:rPr>
              <a:t>Domain Extension for MAC</a:t>
            </a:r>
            <a:endParaRPr lang="en-US" sz="3000" kern="0" dirty="0">
              <a:solidFill>
                <a:srgbClr val="009900"/>
              </a:solidFill>
              <a:ea typeface="+mj-ea"/>
              <a:cs typeface="+mj-cs"/>
            </a:endParaRPr>
          </a:p>
        </p:txBody>
      </p:sp>
      <p:sp>
        <p:nvSpPr>
          <p:cNvPr id="53" name="Text Box 7"/>
          <p:cNvSpPr txBox="1">
            <a:spLocks noChangeArrowheads="1"/>
          </p:cNvSpPr>
          <p:nvPr/>
        </p:nvSpPr>
        <p:spPr bwMode="auto">
          <a:xfrm>
            <a:off x="251520" y="1556792"/>
            <a:ext cx="9001000" cy="553998"/>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500" dirty="0" smtClean="0">
                <a:sym typeface="Symbol"/>
              </a:rPr>
              <a:t>Prevent the previous attack by additionally </a:t>
            </a:r>
            <a:r>
              <a:rPr lang="en-US" sz="1500" dirty="0" smtClean="0">
                <a:solidFill>
                  <a:srgbClr val="FF0000"/>
                </a:solidFill>
                <a:sym typeface="Symbol"/>
              </a:rPr>
              <a:t>authenticating a random identifier with each block; a fresh random identifier for each message </a:t>
            </a:r>
            <a:endParaRPr lang="en-US" sz="1500" baseline="-25000" dirty="0" smtClean="0">
              <a:solidFill>
                <a:srgbClr val="FF0000"/>
              </a:solidFill>
            </a:endParaRPr>
          </a:p>
        </p:txBody>
      </p:sp>
      <p:grpSp>
        <p:nvGrpSpPr>
          <p:cNvPr id="2" name="Group 44"/>
          <p:cNvGrpSpPr/>
          <p:nvPr/>
        </p:nvGrpSpPr>
        <p:grpSpPr>
          <a:xfrm>
            <a:off x="2051720" y="2617167"/>
            <a:ext cx="5040560" cy="432048"/>
            <a:chOff x="1979712" y="1772816"/>
            <a:chExt cx="5040560" cy="432048"/>
          </a:xfrm>
        </p:grpSpPr>
        <p:sp>
          <p:nvSpPr>
            <p:cNvPr id="55" name="Rectangle 54"/>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6" name="Straight Connector 5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2884004"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59" name="Text Box 7"/>
            <p:cNvSpPr txBox="1">
              <a:spLocks noChangeArrowheads="1"/>
            </p:cNvSpPr>
            <p:nvPr/>
          </p:nvSpPr>
          <p:spPr bwMode="auto">
            <a:xfrm>
              <a:off x="4540188"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sp>
          <p:nvSpPr>
            <p:cNvPr id="60" name="Text Box 7"/>
            <p:cNvSpPr txBox="1">
              <a:spLocks noChangeArrowheads="1"/>
            </p:cNvSpPr>
            <p:nvPr/>
          </p:nvSpPr>
          <p:spPr bwMode="auto">
            <a:xfrm>
              <a:off x="6196372"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3</a:t>
              </a:r>
              <a:endParaRPr lang="en-US" sz="2000" baseline="-25000" dirty="0" smtClean="0">
                <a:solidFill>
                  <a:srgbClr val="0000FF"/>
                </a:solidFill>
                <a:latin typeface="Gigi" pitchFamily="82" charset="0"/>
              </a:endParaRPr>
            </a:p>
          </p:txBody>
        </p:sp>
      </p:grpSp>
      <p:sp>
        <p:nvSpPr>
          <p:cNvPr id="62" name="Text Box 7"/>
          <p:cNvSpPr txBox="1">
            <a:spLocks noChangeArrowheads="1"/>
          </p:cNvSpPr>
          <p:nvPr/>
        </p:nvSpPr>
        <p:spPr bwMode="auto">
          <a:xfrm>
            <a:off x="899592" y="2617167"/>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cxnSp>
        <p:nvCxnSpPr>
          <p:cNvPr id="63" name="Straight Arrow Connector 62"/>
          <p:cNvCxnSpPr/>
          <p:nvPr/>
        </p:nvCxnSpPr>
        <p:spPr>
          <a:xfrm>
            <a:off x="1291444" y="2828256"/>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939788" y="358520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pic>
        <p:nvPicPr>
          <p:cNvPr id="105"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78" y="3601336"/>
            <a:ext cx="280006" cy="6720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9" name="Straight Arrow Connector 108"/>
          <p:cNvCxnSpPr/>
          <p:nvPr/>
        </p:nvCxnSpPr>
        <p:spPr>
          <a:xfrm>
            <a:off x="2483768"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067944"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796136" y="3049215"/>
            <a:ext cx="0"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23"/>
          <p:cNvGrpSpPr/>
          <p:nvPr/>
        </p:nvGrpSpPr>
        <p:grpSpPr>
          <a:xfrm>
            <a:off x="1187624" y="3337247"/>
            <a:ext cx="5536232" cy="811833"/>
            <a:chOff x="1187624" y="3913311"/>
            <a:chExt cx="5536232" cy="811833"/>
          </a:xfrm>
        </p:grpSpPr>
        <p:grpSp>
          <p:nvGrpSpPr>
            <p:cNvPr id="4" name="Group 105"/>
            <p:cNvGrpSpPr/>
            <p:nvPr/>
          </p:nvGrpSpPr>
          <p:grpSpPr>
            <a:xfrm>
              <a:off x="1187624" y="3913311"/>
              <a:ext cx="5400600" cy="288032"/>
              <a:chOff x="1187624" y="4005064"/>
              <a:chExt cx="5400600" cy="288032"/>
            </a:xfrm>
          </p:grpSpPr>
          <p:cxnSp>
            <p:nvCxnSpPr>
              <p:cNvPr id="97" name="Straight Arrow Connector 96"/>
              <p:cNvCxnSpPr/>
              <p:nvPr/>
            </p:nvCxnSpPr>
            <p:spPr>
              <a:xfrm>
                <a:off x="1187624" y="4005064"/>
                <a:ext cx="540060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588224"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860032"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4005064"/>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187624" y="4005064"/>
                <a:ext cx="0" cy="28803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 name="Group 122"/>
            <p:cNvGrpSpPr/>
            <p:nvPr/>
          </p:nvGrpSpPr>
          <p:grpSpPr>
            <a:xfrm>
              <a:off x="2411760" y="4201343"/>
              <a:ext cx="4312096" cy="523801"/>
              <a:chOff x="2411760" y="4201343"/>
              <a:chExt cx="4312096" cy="523801"/>
            </a:xfrm>
          </p:grpSpPr>
          <p:sp>
            <p:nvSpPr>
              <p:cNvPr id="93" name="Rectangle 92"/>
              <p:cNvSpPr/>
              <p:nvPr/>
            </p:nvSpPr>
            <p:spPr>
              <a:xfrm>
                <a:off x="2411760" y="4221088"/>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3995936"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745832" y="4201343"/>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 Box 7"/>
              <p:cNvSpPr txBox="1">
                <a:spLocks noChangeArrowheads="1"/>
              </p:cNvSpPr>
              <p:nvPr/>
            </p:nvSpPr>
            <p:spPr bwMode="auto">
              <a:xfrm>
                <a:off x="2564160"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3" name="Text Box 7"/>
              <p:cNvSpPr txBox="1">
                <a:spLocks noChangeArrowheads="1"/>
              </p:cNvSpPr>
              <p:nvPr/>
            </p:nvSpPr>
            <p:spPr bwMode="auto">
              <a:xfrm>
                <a:off x="4148336"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sp>
            <p:nvSpPr>
              <p:cNvPr id="114" name="Text Box 7"/>
              <p:cNvSpPr txBox="1">
                <a:spLocks noChangeArrowheads="1"/>
              </p:cNvSpPr>
              <p:nvPr/>
            </p:nvSpPr>
            <p:spPr bwMode="auto">
              <a:xfrm>
                <a:off x="5868144" y="4233281"/>
                <a:ext cx="855712"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Mac</a:t>
                </a:r>
                <a:endParaRPr lang="en-US" sz="2000" baseline="-25000" dirty="0" smtClean="0">
                  <a:solidFill>
                    <a:srgbClr val="0000FF"/>
                  </a:solidFill>
                </a:endParaRPr>
              </a:p>
            </p:txBody>
          </p:sp>
        </p:grpSp>
      </p:grpSp>
      <p:cxnSp>
        <p:nvCxnSpPr>
          <p:cNvPr id="115" name="Straight Arrow Connector 114"/>
          <p:cNvCxnSpPr/>
          <p:nvPr/>
        </p:nvCxnSpPr>
        <p:spPr>
          <a:xfrm>
            <a:off x="2915816"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1259632" y="4437112"/>
            <a:ext cx="223224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1</a:t>
            </a:r>
            <a:r>
              <a:rPr lang="en-US" sz="1400" dirty="0" smtClean="0">
                <a:sym typeface="Symbol"/>
              </a:rPr>
              <a:t> = Mac</a:t>
            </a:r>
            <a:r>
              <a:rPr lang="en-US" sz="1400" baseline="-25000" dirty="0" smtClean="0">
                <a:sym typeface="Symbol"/>
              </a:rPr>
              <a:t>k</a:t>
            </a:r>
            <a:r>
              <a:rPr lang="en-US" sz="1400" dirty="0" smtClean="0">
                <a:sym typeface="Symbol"/>
              </a:rPr>
              <a:t>(r || l || 1 || m</a:t>
            </a:r>
            <a:r>
              <a:rPr lang="en-US" sz="1400" baseline="-25000" dirty="0" smtClean="0">
                <a:sym typeface="Symbol"/>
              </a:rPr>
              <a:t>1</a:t>
            </a:r>
            <a:r>
              <a:rPr lang="en-US" sz="1400" dirty="0" smtClean="0">
                <a:sym typeface="Symbol"/>
              </a:rPr>
              <a:t>)</a:t>
            </a:r>
            <a:endParaRPr lang="en-US" sz="1400" baseline="-25000" dirty="0" smtClean="0">
              <a:solidFill>
                <a:srgbClr val="0000FF"/>
              </a:solidFill>
            </a:endParaRPr>
          </a:p>
        </p:txBody>
      </p:sp>
      <p:cxnSp>
        <p:nvCxnSpPr>
          <p:cNvPr id="117" name="Straight Arrow Connector 116"/>
          <p:cNvCxnSpPr/>
          <p:nvPr/>
        </p:nvCxnSpPr>
        <p:spPr>
          <a:xfrm>
            <a:off x="4468180"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196372" y="4129335"/>
            <a:ext cx="0"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04048" y="2420888"/>
            <a:ext cx="208823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051720" y="2420888"/>
            <a:ext cx="208823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220344" y="2276872"/>
            <a:ext cx="783704" cy="338554"/>
          </a:xfrm>
          <a:prstGeom prst="rect">
            <a:avLst/>
          </a:prstGeom>
          <a:noFill/>
          <a:ln w="9525">
            <a:noFill/>
            <a:miter lim="800000"/>
            <a:headEnd/>
            <a:tailEnd/>
          </a:ln>
        </p:spPr>
        <p:txBody>
          <a:bodyPr wrap="square">
            <a:spAutoFit/>
          </a:bodyPr>
          <a:lstStyle/>
          <a:p>
            <a:pPr algn="ctr">
              <a:spcBef>
                <a:spcPct val="50000"/>
              </a:spcBef>
            </a:pPr>
            <a:r>
              <a:rPr lang="en-US" sz="1600" dirty="0">
                <a:latin typeface="Gigi" pitchFamily="82" charset="0"/>
                <a:sym typeface="Symbol"/>
              </a:rPr>
              <a:t>l</a:t>
            </a:r>
            <a:r>
              <a:rPr lang="en-US" sz="1600" dirty="0" smtClean="0">
                <a:sym typeface="Symbol"/>
              </a:rPr>
              <a:t> </a:t>
            </a:r>
            <a:endParaRPr lang="en-US" sz="1600" baseline="-25000" dirty="0" smtClean="0">
              <a:solidFill>
                <a:srgbClr val="0000FF"/>
              </a:solidFill>
            </a:endParaRPr>
          </a:p>
        </p:txBody>
      </p:sp>
      <p:sp>
        <p:nvSpPr>
          <p:cNvPr id="128" name="Text Box 7"/>
          <p:cNvSpPr txBox="1">
            <a:spLocks noChangeArrowheads="1"/>
          </p:cNvSpPr>
          <p:nvPr/>
        </p:nvSpPr>
        <p:spPr bwMode="auto">
          <a:xfrm>
            <a:off x="3563888" y="4437112"/>
            <a:ext cx="237626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2</a:t>
            </a:r>
            <a:r>
              <a:rPr lang="en-US" sz="1400" dirty="0" smtClean="0">
                <a:sym typeface="Symbol"/>
              </a:rPr>
              <a:t> = Mac</a:t>
            </a:r>
            <a:r>
              <a:rPr lang="en-US" sz="1400" baseline="-25000" dirty="0" smtClean="0">
                <a:sym typeface="Symbol"/>
              </a:rPr>
              <a:t>k</a:t>
            </a:r>
            <a:r>
              <a:rPr lang="en-US" sz="1400" dirty="0" smtClean="0">
                <a:sym typeface="Symbol"/>
              </a:rPr>
              <a:t>(r || l || 2 || m</a:t>
            </a:r>
            <a:r>
              <a:rPr lang="en-US" sz="1400" baseline="-25000" dirty="0" smtClean="0">
                <a:sym typeface="Symbol"/>
              </a:rPr>
              <a:t>2</a:t>
            </a:r>
            <a:r>
              <a:rPr lang="en-US" sz="1400" dirty="0" smtClean="0">
                <a:sym typeface="Symbol"/>
              </a:rPr>
              <a:t>)</a:t>
            </a:r>
            <a:endParaRPr lang="en-US" sz="1400" baseline="-25000" dirty="0" smtClean="0">
              <a:solidFill>
                <a:srgbClr val="0000FF"/>
              </a:solidFill>
            </a:endParaRPr>
          </a:p>
        </p:txBody>
      </p:sp>
      <p:sp>
        <p:nvSpPr>
          <p:cNvPr id="129" name="Text Box 7"/>
          <p:cNvSpPr txBox="1">
            <a:spLocks noChangeArrowheads="1"/>
          </p:cNvSpPr>
          <p:nvPr/>
        </p:nvSpPr>
        <p:spPr bwMode="auto">
          <a:xfrm>
            <a:off x="5868144" y="4437112"/>
            <a:ext cx="273630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a:t>
            </a:r>
            <a:r>
              <a:rPr lang="en-US" sz="1400" baseline="-25000" dirty="0" smtClean="0">
                <a:sym typeface="Symbol"/>
              </a:rPr>
              <a:t>3</a:t>
            </a:r>
            <a:r>
              <a:rPr lang="en-US" sz="1400" dirty="0" smtClean="0">
                <a:sym typeface="Symbol"/>
              </a:rPr>
              <a:t> = Mac</a:t>
            </a:r>
            <a:r>
              <a:rPr lang="en-US" sz="1400" baseline="-25000" dirty="0" smtClean="0">
                <a:sym typeface="Symbol"/>
              </a:rPr>
              <a:t>k</a:t>
            </a:r>
            <a:r>
              <a:rPr lang="en-US" sz="1400" dirty="0" smtClean="0">
                <a:sym typeface="Symbol"/>
              </a:rPr>
              <a:t>(r || l || 3 || m</a:t>
            </a:r>
            <a:r>
              <a:rPr lang="en-US" sz="1400" baseline="-25000" dirty="0" smtClean="0">
                <a:sym typeface="Symbol"/>
              </a:rPr>
              <a:t>3</a:t>
            </a:r>
            <a:r>
              <a:rPr lang="en-US" sz="1400" dirty="0" smtClean="0">
                <a:sym typeface="Symbol"/>
              </a:rPr>
              <a:t>)</a:t>
            </a:r>
            <a:endParaRPr lang="en-US" sz="1400" baseline="-25000" dirty="0" smtClean="0">
              <a:solidFill>
                <a:srgbClr val="0000FF"/>
              </a:solidFill>
            </a:endParaRPr>
          </a:p>
        </p:txBody>
      </p:sp>
      <p:sp>
        <p:nvSpPr>
          <p:cNvPr id="67" name="Text Box 7"/>
          <p:cNvSpPr txBox="1">
            <a:spLocks noChangeArrowheads="1"/>
          </p:cNvSpPr>
          <p:nvPr/>
        </p:nvSpPr>
        <p:spPr bwMode="auto">
          <a:xfrm>
            <a:off x="3275856" y="1196752"/>
            <a:ext cx="2160240" cy="400110"/>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dirty="0" smtClean="0">
                <a:sym typeface="Symbol"/>
              </a:rPr>
              <a:t>Attempt IV </a:t>
            </a:r>
            <a:endParaRPr lang="en-US" sz="2000" baseline="-25000" dirty="0" smtClean="0">
              <a:solidFill>
                <a:srgbClr val="0000FF"/>
              </a:solidFill>
            </a:endParaRPr>
          </a:p>
        </p:txBody>
      </p:sp>
      <p:sp>
        <p:nvSpPr>
          <p:cNvPr id="68" name="Text Box 7"/>
          <p:cNvSpPr txBox="1">
            <a:spLocks noChangeArrowheads="1"/>
          </p:cNvSpPr>
          <p:nvPr/>
        </p:nvSpPr>
        <p:spPr bwMode="auto">
          <a:xfrm>
            <a:off x="251520" y="836712"/>
            <a:ext cx="846043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Warning!!  Simple ideas do not work !!</a:t>
            </a:r>
            <a:endParaRPr lang="en-US" sz="1600" baseline="-25000" dirty="0" smtClean="0">
              <a:solidFill>
                <a:srgbClr val="0000FF"/>
              </a:solidFill>
            </a:endParaRPr>
          </a:p>
        </p:txBody>
      </p:sp>
      <p:grpSp>
        <p:nvGrpSpPr>
          <p:cNvPr id="69" name="Group 68"/>
          <p:cNvGrpSpPr/>
          <p:nvPr/>
        </p:nvGrpSpPr>
        <p:grpSpPr>
          <a:xfrm>
            <a:off x="2555776" y="2636912"/>
            <a:ext cx="288032" cy="432048"/>
            <a:chOff x="1619672" y="1700808"/>
            <a:chExt cx="288032" cy="432048"/>
          </a:xfrm>
        </p:grpSpPr>
        <p:sp>
          <p:nvSpPr>
            <p:cNvPr id="71" name="Rectangle 7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1</a:t>
              </a:r>
              <a:endParaRPr lang="en-US" sz="1400" baseline="-25000" dirty="0" smtClean="0">
                <a:solidFill>
                  <a:srgbClr val="0000FF"/>
                </a:solidFill>
              </a:endParaRPr>
            </a:p>
          </p:txBody>
        </p:sp>
      </p:grpSp>
      <p:grpSp>
        <p:nvGrpSpPr>
          <p:cNvPr id="80" name="Group 79"/>
          <p:cNvGrpSpPr/>
          <p:nvPr/>
        </p:nvGrpSpPr>
        <p:grpSpPr>
          <a:xfrm>
            <a:off x="4211960" y="2636912"/>
            <a:ext cx="288032" cy="432048"/>
            <a:chOff x="1619672" y="1700808"/>
            <a:chExt cx="288032" cy="432048"/>
          </a:xfrm>
        </p:grpSpPr>
        <p:sp>
          <p:nvSpPr>
            <p:cNvPr id="81" name="Rectangle 8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2</a:t>
              </a:r>
              <a:endParaRPr lang="en-US" sz="1400" baseline="-25000" dirty="0" smtClean="0">
                <a:solidFill>
                  <a:srgbClr val="0000FF"/>
                </a:solidFill>
              </a:endParaRPr>
            </a:p>
          </p:txBody>
        </p:sp>
      </p:grpSp>
      <p:grpSp>
        <p:nvGrpSpPr>
          <p:cNvPr id="83" name="Group 82"/>
          <p:cNvGrpSpPr/>
          <p:nvPr/>
        </p:nvGrpSpPr>
        <p:grpSpPr>
          <a:xfrm>
            <a:off x="5796136" y="2636912"/>
            <a:ext cx="288032" cy="432048"/>
            <a:chOff x="1619672" y="1700808"/>
            <a:chExt cx="288032" cy="432048"/>
          </a:xfrm>
        </p:grpSpPr>
        <p:sp>
          <p:nvSpPr>
            <p:cNvPr id="84" name="Rectangle 83"/>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3</a:t>
              </a:r>
              <a:endParaRPr lang="en-US" sz="1400" baseline="-25000" dirty="0" smtClean="0">
                <a:solidFill>
                  <a:srgbClr val="0000FF"/>
                </a:solidFill>
              </a:endParaRPr>
            </a:p>
          </p:txBody>
        </p:sp>
      </p:grpSp>
      <p:grpSp>
        <p:nvGrpSpPr>
          <p:cNvPr id="86" name="Group 85"/>
          <p:cNvGrpSpPr/>
          <p:nvPr/>
        </p:nvGrpSpPr>
        <p:grpSpPr>
          <a:xfrm>
            <a:off x="2267744" y="2636912"/>
            <a:ext cx="288032" cy="432048"/>
            <a:chOff x="1619672" y="1700808"/>
            <a:chExt cx="288032" cy="432048"/>
          </a:xfrm>
        </p:grpSpPr>
        <p:sp>
          <p:nvSpPr>
            <p:cNvPr id="87" name="Rectangle 86"/>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89" name="Group 88"/>
          <p:cNvGrpSpPr/>
          <p:nvPr/>
        </p:nvGrpSpPr>
        <p:grpSpPr>
          <a:xfrm>
            <a:off x="3923928" y="2636912"/>
            <a:ext cx="288032" cy="432048"/>
            <a:chOff x="1619672" y="1700808"/>
            <a:chExt cx="288032" cy="432048"/>
          </a:xfrm>
        </p:grpSpPr>
        <p:sp>
          <p:nvSpPr>
            <p:cNvPr id="91" name="Rectangle 90"/>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l</a:t>
              </a:r>
              <a:endParaRPr lang="en-US" sz="1400" baseline="-25000" dirty="0" smtClean="0">
                <a:solidFill>
                  <a:srgbClr val="0000FF"/>
                </a:solidFill>
              </a:endParaRPr>
            </a:p>
          </p:txBody>
        </p:sp>
      </p:grpSp>
      <p:grpSp>
        <p:nvGrpSpPr>
          <p:cNvPr id="96" name="Group 95"/>
          <p:cNvGrpSpPr/>
          <p:nvPr/>
        </p:nvGrpSpPr>
        <p:grpSpPr>
          <a:xfrm>
            <a:off x="5508104" y="2636912"/>
            <a:ext cx="288032" cy="432048"/>
            <a:chOff x="1619672" y="1700808"/>
            <a:chExt cx="288032" cy="432048"/>
          </a:xfrm>
        </p:grpSpPr>
        <p:sp>
          <p:nvSpPr>
            <p:cNvPr id="98" name="Rectangle 97"/>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08" name="Group 107"/>
          <p:cNvGrpSpPr/>
          <p:nvPr/>
        </p:nvGrpSpPr>
        <p:grpSpPr>
          <a:xfrm>
            <a:off x="1979712" y="2636912"/>
            <a:ext cx="288032" cy="432048"/>
            <a:chOff x="1619672" y="1700808"/>
            <a:chExt cx="288032" cy="432048"/>
          </a:xfrm>
        </p:grpSpPr>
        <p:sp>
          <p:nvSpPr>
            <p:cNvPr id="118" name="Rectangle 117"/>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r</a:t>
              </a:r>
              <a:endParaRPr lang="en-US" sz="1400" baseline="-25000" dirty="0" smtClean="0">
                <a:solidFill>
                  <a:srgbClr val="0000FF"/>
                </a:solidFill>
              </a:endParaRPr>
            </a:p>
          </p:txBody>
        </p:sp>
      </p:grpSp>
      <p:grpSp>
        <p:nvGrpSpPr>
          <p:cNvPr id="123" name="Group 122"/>
          <p:cNvGrpSpPr/>
          <p:nvPr/>
        </p:nvGrpSpPr>
        <p:grpSpPr>
          <a:xfrm>
            <a:off x="3635896" y="2636912"/>
            <a:ext cx="288032" cy="432048"/>
            <a:chOff x="1619672" y="1700808"/>
            <a:chExt cx="288032" cy="432048"/>
          </a:xfrm>
        </p:grpSpPr>
        <p:sp>
          <p:nvSpPr>
            <p:cNvPr id="124" name="Rectangle 123"/>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r</a:t>
              </a:r>
              <a:endParaRPr lang="en-US" sz="1400" baseline="-25000" dirty="0" smtClean="0">
                <a:solidFill>
                  <a:srgbClr val="0000FF"/>
                </a:solidFill>
              </a:endParaRPr>
            </a:p>
          </p:txBody>
        </p:sp>
      </p:grpSp>
      <p:grpSp>
        <p:nvGrpSpPr>
          <p:cNvPr id="131" name="Group 130"/>
          <p:cNvGrpSpPr/>
          <p:nvPr/>
        </p:nvGrpSpPr>
        <p:grpSpPr>
          <a:xfrm>
            <a:off x="5220072" y="2636912"/>
            <a:ext cx="288032" cy="432048"/>
            <a:chOff x="1619672" y="1700808"/>
            <a:chExt cx="288032" cy="432048"/>
          </a:xfrm>
        </p:grpSpPr>
        <p:sp>
          <p:nvSpPr>
            <p:cNvPr id="132" name="Rectangle 131"/>
            <p:cNvSpPr/>
            <p:nvPr/>
          </p:nvSpPr>
          <p:spPr>
            <a:xfrm>
              <a:off x="1619672" y="1700808"/>
              <a:ext cx="288032" cy="43204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 Box 7"/>
            <p:cNvSpPr txBox="1">
              <a:spLocks noChangeArrowheads="1"/>
            </p:cNvSpPr>
            <p:nvPr/>
          </p:nvSpPr>
          <p:spPr bwMode="auto">
            <a:xfrm>
              <a:off x="1619673" y="1772816"/>
              <a:ext cx="288031" cy="307777"/>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a:sym typeface="Symbol"/>
                </a:rPr>
                <a:t>r</a:t>
              </a:r>
              <a:endParaRPr lang="en-US" sz="1400" baseline="-25000" dirty="0" smtClean="0">
                <a:solidFill>
                  <a:srgbClr val="0000FF"/>
                </a:solidFill>
              </a:endParaRPr>
            </a:p>
          </p:txBody>
        </p:sp>
      </p:grpSp>
      <p:cxnSp>
        <p:nvCxnSpPr>
          <p:cNvPr id="75" name="Straight Connector 74"/>
          <p:cNvCxnSpPr/>
          <p:nvPr/>
        </p:nvCxnSpPr>
        <p:spPr>
          <a:xfrm>
            <a:off x="0" y="213285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 Box 7"/>
          <p:cNvSpPr txBox="1">
            <a:spLocks noChangeArrowheads="1"/>
          </p:cNvSpPr>
          <p:nvPr/>
        </p:nvSpPr>
        <p:spPr bwMode="auto">
          <a:xfrm>
            <a:off x="395536" y="5085184"/>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500" dirty="0" smtClean="0">
                <a:sym typeface="Symbol"/>
              </a:rPr>
              <a:t>Is this construction secure ? --- yes (it is in fact a randomized MAC)</a:t>
            </a:r>
            <a:endParaRPr lang="en-US" sz="1500" baseline="-25000" dirty="0" smtClean="0">
              <a:solidFill>
                <a:srgbClr val="FF0000"/>
              </a:solidFill>
            </a:endParaRPr>
          </a:p>
        </p:txBody>
      </p:sp>
      <p:sp>
        <p:nvSpPr>
          <p:cNvPr id="79" name="Text Box 7"/>
          <p:cNvSpPr txBox="1">
            <a:spLocks noChangeArrowheads="1"/>
          </p:cNvSpPr>
          <p:nvPr/>
        </p:nvSpPr>
        <p:spPr bwMode="auto">
          <a:xfrm>
            <a:off x="395536" y="5914147"/>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500" dirty="0" smtClean="0">
                <a:sym typeface="Symbol"/>
              </a:rPr>
              <a:t>But this is </a:t>
            </a:r>
            <a:r>
              <a:rPr lang="en-US" sz="1500" dirty="0" smtClean="0">
                <a:solidFill>
                  <a:srgbClr val="FF0000"/>
                </a:solidFill>
                <a:sym typeface="Symbol"/>
              </a:rPr>
              <a:t>highly inefficient </a:t>
            </a:r>
            <a:r>
              <a:rPr lang="en-US" sz="1500" dirty="0" smtClean="0">
                <a:sym typeface="Symbol"/>
              </a:rPr>
              <a:t>--- each invocation of Mac is now invoked only on </a:t>
            </a:r>
            <a:r>
              <a:rPr lang="en-US" sz="1500" dirty="0" smtClean="0">
                <a:solidFill>
                  <a:srgbClr val="FF0000"/>
                </a:solidFill>
                <a:sym typeface="Symbol"/>
              </a:rPr>
              <a:t>n/4 bits of m</a:t>
            </a:r>
            <a:endParaRPr lang="en-US" sz="1500" baseline="-25000" dirty="0" smtClean="0">
              <a:solidFill>
                <a:srgbClr val="FF0000"/>
              </a:solidFill>
            </a:endParaRPr>
          </a:p>
        </p:txBody>
      </p:sp>
      <p:sp>
        <p:nvSpPr>
          <p:cNvPr id="99" name="Text Box 7"/>
          <p:cNvSpPr txBox="1">
            <a:spLocks noChangeArrowheads="1"/>
          </p:cNvSpPr>
          <p:nvPr/>
        </p:nvSpPr>
        <p:spPr bwMode="auto">
          <a:xfrm>
            <a:off x="467544" y="6346195"/>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v"/>
            </a:pPr>
            <a:r>
              <a:rPr lang="en-US" sz="1500" dirty="0" smtClean="0">
                <a:sym typeface="Symbol"/>
              </a:rPr>
              <a:t>So if </a:t>
            </a:r>
            <a:r>
              <a:rPr lang="en-US" sz="1500" dirty="0" smtClean="0">
                <a:solidFill>
                  <a:srgbClr val="0000FF"/>
                </a:solidFill>
                <a:sym typeface="Symbol"/>
              </a:rPr>
              <a:t>|m| = </a:t>
            </a:r>
            <a:r>
              <a:rPr lang="en-US" sz="1500" dirty="0" err="1" smtClean="0">
                <a:solidFill>
                  <a:srgbClr val="0000FF"/>
                </a:solidFill>
                <a:sym typeface="Symbol"/>
              </a:rPr>
              <a:t>dn</a:t>
            </a:r>
            <a:r>
              <a:rPr lang="en-US" sz="1500" dirty="0" smtClean="0">
                <a:solidFill>
                  <a:srgbClr val="0000FF"/>
                </a:solidFill>
                <a:sym typeface="Symbol"/>
              </a:rPr>
              <a:t> bits</a:t>
            </a:r>
            <a:r>
              <a:rPr lang="en-US" sz="1500" dirty="0" smtClean="0">
                <a:sym typeface="Symbol"/>
              </a:rPr>
              <a:t>, then it requires </a:t>
            </a:r>
            <a:r>
              <a:rPr lang="en-US" sz="1500" dirty="0" smtClean="0">
                <a:solidFill>
                  <a:srgbClr val="0000FF"/>
                </a:solidFill>
                <a:sym typeface="Symbol"/>
              </a:rPr>
              <a:t>4d invocations of Mac algorithm </a:t>
            </a:r>
            <a:r>
              <a:rPr lang="en-US" sz="1500" dirty="0" smtClean="0">
                <a:sym typeface="Symbol"/>
              </a:rPr>
              <a:t>and </a:t>
            </a:r>
            <a:r>
              <a:rPr lang="en-US" sz="1500" dirty="0" smtClean="0">
                <a:solidFill>
                  <a:srgbClr val="0000FF"/>
                </a:solidFill>
                <a:sym typeface="Symbol"/>
              </a:rPr>
              <a:t>tag size is 4dn bits</a:t>
            </a:r>
            <a:endParaRPr lang="en-US" sz="1500" baseline="-25000" dirty="0" smtClean="0">
              <a:solidFill>
                <a:srgbClr val="0000FF"/>
              </a:solidFill>
            </a:endParaRPr>
          </a:p>
        </p:txBody>
      </p:sp>
      <p:sp>
        <p:nvSpPr>
          <p:cNvPr id="106" name="Text Box 7"/>
          <p:cNvSpPr txBox="1">
            <a:spLocks noChangeArrowheads="1"/>
          </p:cNvSpPr>
          <p:nvPr/>
        </p:nvSpPr>
        <p:spPr bwMode="auto">
          <a:xfrm>
            <a:off x="251520" y="836712"/>
            <a:ext cx="2808312" cy="461665"/>
          </a:xfrm>
          <a:prstGeom prst="rect">
            <a:avLst/>
          </a:prstGeom>
          <a:solidFill>
            <a:srgbClr val="FFFF00"/>
          </a:solidFill>
          <a:ln w="9525">
            <a:noFill/>
            <a:miter lim="800000"/>
            <a:headEnd/>
            <a:tailEnd/>
          </a:ln>
        </p:spPr>
        <p:txBody>
          <a:bodyPr wrap="square">
            <a:spAutoFit/>
          </a:bodyPr>
          <a:lstStyle/>
          <a:p>
            <a:pPr>
              <a:spcBef>
                <a:spcPct val="50000"/>
              </a:spcBef>
            </a:pPr>
            <a:r>
              <a:rPr lang="en-US" sz="2400" dirty="0" err="1" smtClean="0">
                <a:sym typeface="Symbol"/>
              </a:rPr>
              <a:t>Ahhhh</a:t>
            </a:r>
            <a:r>
              <a:rPr lang="en-US" sz="2400" dirty="0" smtClean="0">
                <a:sym typeface="Symbol"/>
              </a:rPr>
              <a:t> Finally!</a:t>
            </a:r>
            <a:endParaRPr lang="en-US" sz="2400" baseline="-25000" dirty="0" smtClean="0">
              <a:solidFill>
                <a:srgbClr val="0000FF"/>
              </a:solidFill>
            </a:endParaRPr>
          </a:p>
        </p:txBody>
      </p:sp>
      <p:sp>
        <p:nvSpPr>
          <p:cNvPr id="121" name="Text Box 7"/>
          <p:cNvSpPr txBox="1">
            <a:spLocks noChangeArrowheads="1"/>
          </p:cNvSpPr>
          <p:nvPr/>
        </p:nvSpPr>
        <p:spPr bwMode="auto">
          <a:xfrm>
            <a:off x="6804248" y="3573016"/>
            <a:ext cx="2336068" cy="307777"/>
          </a:xfrm>
          <a:prstGeom prst="rect">
            <a:avLst/>
          </a:prstGeom>
          <a:solidFill>
            <a:srgbClr val="CCFFCC"/>
          </a:solidFill>
          <a:ln w="9525">
            <a:noFill/>
            <a:miter lim="800000"/>
            <a:headEnd/>
            <a:tailEnd/>
          </a:ln>
        </p:spPr>
        <p:txBody>
          <a:bodyPr wrap="square">
            <a:spAutoFit/>
          </a:bodyPr>
          <a:lstStyle/>
          <a:p>
            <a:pPr>
              <a:spcBef>
                <a:spcPct val="50000"/>
              </a:spcBef>
            </a:pPr>
            <a:r>
              <a:rPr lang="en-US" sz="1400" dirty="0" smtClean="0">
                <a:sym typeface="Symbol"/>
              </a:rPr>
              <a:t>Mac</a:t>
            </a:r>
            <a:r>
              <a:rPr lang="en-US" sz="1400" baseline="-25000" dirty="0" smtClean="0">
                <a:sym typeface="Symbol"/>
              </a:rPr>
              <a:t>k</a:t>
            </a:r>
            <a:r>
              <a:rPr lang="en-US" sz="1400" dirty="0" smtClean="0">
                <a:sym typeface="Symbol"/>
              </a:rPr>
              <a:t>(m) = t = t</a:t>
            </a:r>
            <a:r>
              <a:rPr lang="en-US" sz="1400" baseline="-25000" dirty="0" smtClean="0">
                <a:sym typeface="Symbol"/>
              </a:rPr>
              <a:t>1</a:t>
            </a:r>
            <a:r>
              <a:rPr lang="en-US" sz="1400" dirty="0" smtClean="0">
                <a:sym typeface="Symbol"/>
              </a:rPr>
              <a:t> || t</a:t>
            </a:r>
            <a:r>
              <a:rPr lang="en-US" sz="1400" baseline="-25000" dirty="0" smtClean="0">
                <a:sym typeface="Symbol"/>
              </a:rPr>
              <a:t>2</a:t>
            </a:r>
            <a:r>
              <a:rPr lang="en-US" sz="1400" dirty="0" smtClean="0">
                <a:sym typeface="Symbol"/>
              </a:rPr>
              <a:t> || t</a:t>
            </a:r>
            <a:r>
              <a:rPr lang="en-US" sz="1400" baseline="-25000" dirty="0" smtClean="0">
                <a:sym typeface="Symbol"/>
              </a:rPr>
              <a:t>3</a:t>
            </a:r>
            <a:r>
              <a:rPr lang="en-US" sz="1400" dirty="0" smtClean="0">
                <a:sym typeface="Symbol"/>
              </a:rPr>
              <a:t> </a:t>
            </a:r>
            <a:endParaRPr lang="en-US" sz="1400" baseline="-25000" dirty="0" smtClean="0">
              <a:solidFill>
                <a:srgbClr val="0000FF"/>
              </a:solidFill>
            </a:endParaRPr>
          </a:p>
        </p:txBody>
      </p:sp>
      <p:sp>
        <p:nvSpPr>
          <p:cNvPr id="122" name="Text Box 7"/>
          <p:cNvSpPr txBox="1">
            <a:spLocks noChangeArrowheads="1"/>
          </p:cNvSpPr>
          <p:nvPr/>
        </p:nvSpPr>
        <p:spPr bwMode="auto">
          <a:xfrm>
            <a:off x="395536" y="5482099"/>
            <a:ext cx="6696744" cy="32316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500" dirty="0" smtClean="0">
                <a:sym typeface="Symbol"/>
              </a:rPr>
              <a:t>Is Randomization necessary for domain extension?-- NO </a:t>
            </a:r>
            <a:endParaRPr lang="en-US" sz="1500" baseline="-25000" dirty="0" smtClean="0">
              <a:solidFill>
                <a:srgbClr val="FF0000"/>
              </a:solidFill>
            </a:endParaRPr>
          </a:p>
        </p:txBody>
      </p:sp>
    </p:spTree>
    <p:extLst>
      <p:ext uri="{BB962C8B-B14F-4D97-AF65-F5344CB8AC3E}">
        <p14:creationId xmlns:p14="http://schemas.microsoft.com/office/powerpoint/2010/main" val="15937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6" grpId="0"/>
      <p:bldP spid="128" grpId="0"/>
      <p:bldP spid="129" grpId="0"/>
      <p:bldP spid="68" grpId="0"/>
      <p:bldP spid="78" grpId="0"/>
      <p:bldP spid="79" grpId="0"/>
      <p:bldP spid="99" grpId="0"/>
      <p:bldP spid="106" grpId="0" animBg="1"/>
      <p:bldP spid="121" grpId="0" animBg="1"/>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latin typeface="Chalkboard"/>
                <a:ea typeface="+mj-ea"/>
                <a:cs typeface="+mj-cs"/>
              </a:rPr>
              <a:t>CBC-MAC for Arbitrary-length Messages</a:t>
            </a:r>
            <a:endParaRPr lang="en-US" sz="3000" kern="0" dirty="0">
              <a:solidFill>
                <a:srgbClr val="009900"/>
              </a:solidFill>
              <a:latin typeface="Chalkboard"/>
              <a:ea typeface="+mj-ea"/>
              <a:cs typeface="+mj-cs"/>
            </a:endParaRPr>
          </a:p>
        </p:txBody>
      </p:sp>
      <p:sp>
        <p:nvSpPr>
          <p:cNvPr id="87" name="Text Box 7"/>
          <p:cNvSpPr txBox="1">
            <a:spLocks noChangeArrowheads="1"/>
          </p:cNvSpPr>
          <p:nvPr/>
        </p:nvSpPr>
        <p:spPr bwMode="auto">
          <a:xfrm>
            <a:off x="107504" y="692696"/>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Let F: {0, 1}</a:t>
            </a:r>
            <a:r>
              <a:rPr lang="en-US" sz="2000" baseline="30000" dirty="0" smtClean="0">
                <a:latin typeface="Chalkboard"/>
                <a:sym typeface="Symbol"/>
              </a:rPr>
              <a:t>n</a:t>
            </a:r>
            <a:r>
              <a:rPr lang="en-US" sz="1500" dirty="0" smtClean="0">
                <a:latin typeface="Chalkboard"/>
                <a:sym typeface="Symbol"/>
              </a:rPr>
              <a:t> x {0, 1}</a:t>
            </a:r>
            <a:r>
              <a:rPr lang="en-US" sz="2000" baseline="30000" dirty="0" smtClean="0">
                <a:latin typeface="Chalkboard"/>
                <a:sym typeface="Symbol"/>
              </a:rPr>
              <a:t>n</a:t>
            </a:r>
            <a:r>
              <a:rPr lang="en-US" sz="1500" dirty="0" smtClean="0">
                <a:latin typeface="Chalkboard"/>
                <a:sym typeface="Symbol"/>
              </a:rPr>
              <a:t>  {0, 1}</a:t>
            </a:r>
            <a:r>
              <a:rPr lang="en-US" sz="2000" baseline="30000" dirty="0" smtClean="0">
                <a:latin typeface="Chalkboard"/>
                <a:sym typeface="Symbol"/>
              </a:rPr>
              <a:t>n</a:t>
            </a:r>
            <a:r>
              <a:rPr lang="en-US" sz="1500" dirty="0" smtClean="0">
                <a:latin typeface="Chalkboard"/>
                <a:sym typeface="Symbol"/>
              </a:rPr>
              <a:t> be a PRF, whose key k is agreed between S and R</a:t>
            </a:r>
            <a:endParaRPr lang="en-US" sz="1500" baseline="-25000" dirty="0" smtClean="0">
              <a:solidFill>
                <a:srgbClr val="FF0000"/>
              </a:solidFill>
              <a:latin typeface="Chalkboard"/>
            </a:endParaRPr>
          </a:p>
        </p:txBody>
      </p:sp>
      <p:sp>
        <p:nvSpPr>
          <p:cNvPr id="89" name="Text Box 7"/>
          <p:cNvSpPr txBox="1">
            <a:spLocks noChangeArrowheads="1"/>
          </p:cNvSpPr>
          <p:nvPr/>
        </p:nvSpPr>
        <p:spPr bwMode="auto">
          <a:xfrm>
            <a:off x="107504" y="1161619"/>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Let S has a message m with |m| = </a:t>
            </a:r>
            <a:r>
              <a:rPr lang="en-US" sz="1500" dirty="0" err="1" smtClean="0">
                <a:latin typeface="Chalkboard"/>
                <a:sym typeface="Symbol"/>
              </a:rPr>
              <a:t>dn</a:t>
            </a:r>
            <a:r>
              <a:rPr lang="en-US" sz="1500" dirty="0" smtClean="0">
                <a:latin typeface="Chalkboard"/>
                <a:sym typeface="Symbol"/>
              </a:rPr>
              <a:t>, where d is some polynomial in n</a:t>
            </a:r>
            <a:endParaRPr lang="en-US" sz="1500" baseline="-25000" dirty="0" smtClean="0">
              <a:solidFill>
                <a:srgbClr val="FF0000"/>
              </a:solidFill>
              <a:latin typeface="Chalkboard"/>
            </a:endParaRPr>
          </a:p>
        </p:txBody>
      </p:sp>
      <p:grpSp>
        <p:nvGrpSpPr>
          <p:cNvPr id="2" name="Group 44"/>
          <p:cNvGrpSpPr/>
          <p:nvPr/>
        </p:nvGrpSpPr>
        <p:grpSpPr>
          <a:xfrm>
            <a:off x="2771800" y="1979548"/>
            <a:ext cx="5040560" cy="432048"/>
            <a:chOff x="1979712" y="1772816"/>
            <a:chExt cx="5040560" cy="432048"/>
          </a:xfrm>
        </p:grpSpPr>
        <p:sp>
          <p:nvSpPr>
            <p:cNvPr id="92" name="Rectangle 91"/>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a:endParaRPr>
            </a:p>
          </p:txBody>
        </p:sp>
        <p:cxnSp>
          <p:nvCxnSpPr>
            <p:cNvPr id="96" name="Straight Connector 9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smtClean="0">
                  <a:latin typeface="Chalkboard"/>
                  <a:sym typeface="Symbol"/>
                </a:rPr>
                <a:t>1</a:t>
              </a:r>
              <a:endParaRPr lang="en-US" sz="2000" baseline="-25000" dirty="0" smtClean="0">
                <a:solidFill>
                  <a:srgbClr val="0000FF"/>
                </a:solidFill>
                <a:latin typeface="Chalkboard"/>
              </a:endParaRPr>
            </a:p>
          </p:txBody>
        </p:sp>
        <p:sp>
          <p:nvSpPr>
            <p:cNvPr id="108"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a:latin typeface="Chalkboard"/>
                  <a:sym typeface="Symbol"/>
                </a:rPr>
                <a:t>2</a:t>
              </a:r>
              <a:endParaRPr lang="en-US" sz="2000" baseline="-25000" dirty="0" smtClean="0">
                <a:solidFill>
                  <a:srgbClr val="0000FF"/>
                </a:solidFill>
                <a:latin typeface="Chalkboard"/>
              </a:endParaRPr>
            </a:p>
          </p:txBody>
        </p:sp>
        <p:sp>
          <p:nvSpPr>
            <p:cNvPr id="118"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smtClean="0">
                  <a:latin typeface="Chalkboard"/>
                  <a:sym typeface="Symbol"/>
                </a:rPr>
                <a:t>3</a:t>
              </a:r>
              <a:endParaRPr lang="en-US" sz="2000" baseline="-25000" dirty="0" smtClean="0">
                <a:solidFill>
                  <a:srgbClr val="0000FF"/>
                </a:solidFill>
                <a:latin typeface="Chalkboard"/>
              </a:endParaRPr>
            </a:p>
          </p:txBody>
        </p:sp>
      </p:grpSp>
      <p:sp>
        <p:nvSpPr>
          <p:cNvPr id="120" name="Text Box 7"/>
          <p:cNvSpPr txBox="1">
            <a:spLocks noChangeArrowheads="1"/>
          </p:cNvSpPr>
          <p:nvPr/>
        </p:nvSpPr>
        <p:spPr bwMode="auto">
          <a:xfrm>
            <a:off x="1619672" y="1979548"/>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endParaRPr lang="en-US" sz="2000" baseline="-25000" dirty="0" smtClean="0">
              <a:solidFill>
                <a:srgbClr val="0000FF"/>
              </a:solidFill>
              <a:latin typeface="Chalkboard"/>
            </a:endParaRPr>
          </a:p>
        </p:txBody>
      </p:sp>
      <p:cxnSp>
        <p:nvCxnSpPr>
          <p:cNvPr id="123" name="Straight Arrow Connector 122"/>
          <p:cNvCxnSpPr/>
          <p:nvPr/>
        </p:nvCxnSpPr>
        <p:spPr>
          <a:xfrm>
            <a:off x="2011524" y="2190637"/>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3635896"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50"/>
          <p:cNvGrpSpPr/>
          <p:nvPr/>
        </p:nvGrpSpPr>
        <p:grpSpPr>
          <a:xfrm>
            <a:off x="3203848" y="3470516"/>
            <a:ext cx="1031540" cy="669272"/>
            <a:chOff x="2483768" y="2759728"/>
            <a:chExt cx="1031540" cy="669272"/>
          </a:xfrm>
        </p:grpSpPr>
        <p:pic>
          <p:nvPicPr>
            <p:cNvPr id="139"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sp>
        <p:nvSpPr>
          <p:cNvPr id="141" name="Text Box 7"/>
          <p:cNvSpPr txBox="1">
            <a:spLocks noChangeArrowheads="1"/>
          </p:cNvSpPr>
          <p:nvPr/>
        </p:nvSpPr>
        <p:spPr bwMode="auto">
          <a:xfrm>
            <a:off x="3468452" y="280357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sp>
        <p:nvSpPr>
          <p:cNvPr id="142" name="Text Box 7"/>
          <p:cNvSpPr txBox="1">
            <a:spLocks noChangeArrowheads="1"/>
          </p:cNvSpPr>
          <p:nvPr/>
        </p:nvSpPr>
        <p:spPr bwMode="auto">
          <a:xfrm>
            <a:off x="5124636" y="2771636"/>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sp>
        <p:nvSpPr>
          <p:cNvPr id="143" name="Text Box 7"/>
          <p:cNvSpPr txBox="1">
            <a:spLocks noChangeArrowheads="1"/>
          </p:cNvSpPr>
          <p:nvPr/>
        </p:nvSpPr>
        <p:spPr bwMode="auto">
          <a:xfrm>
            <a:off x="6852828" y="280357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grpSp>
        <p:nvGrpSpPr>
          <p:cNvPr id="4" name="Group 51"/>
          <p:cNvGrpSpPr/>
          <p:nvPr/>
        </p:nvGrpSpPr>
        <p:grpSpPr>
          <a:xfrm>
            <a:off x="4836604" y="3470516"/>
            <a:ext cx="1031540" cy="669272"/>
            <a:chOff x="2483768" y="2759728"/>
            <a:chExt cx="1031540" cy="669272"/>
          </a:xfrm>
        </p:grpSpPr>
        <p:pic>
          <p:nvPicPr>
            <p:cNvPr id="14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grpSp>
        <p:nvGrpSpPr>
          <p:cNvPr id="5" name="Group 57"/>
          <p:cNvGrpSpPr/>
          <p:nvPr/>
        </p:nvGrpSpPr>
        <p:grpSpPr>
          <a:xfrm>
            <a:off x="6564796" y="3470516"/>
            <a:ext cx="1031540" cy="669272"/>
            <a:chOff x="2483768" y="2759728"/>
            <a:chExt cx="1031540" cy="669272"/>
          </a:xfrm>
        </p:grpSpPr>
        <p:pic>
          <p:nvPicPr>
            <p:cNvPr id="148"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9"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cxnSp>
        <p:nvCxnSpPr>
          <p:cNvPr id="150" name="Straight Arrow Connector 149"/>
          <p:cNvCxnSpPr/>
          <p:nvPr/>
        </p:nvCxnSpPr>
        <p:spPr>
          <a:xfrm>
            <a:off x="3635896" y="3100898"/>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292080"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24"/>
          <p:cNvGrpSpPr/>
          <p:nvPr/>
        </p:nvGrpSpPr>
        <p:grpSpPr>
          <a:xfrm>
            <a:off x="3563888" y="2987660"/>
            <a:ext cx="1656184" cy="1440160"/>
            <a:chOff x="3491880" y="2883714"/>
            <a:chExt cx="1656184" cy="1440160"/>
          </a:xfrm>
        </p:grpSpPr>
        <p:cxnSp>
          <p:nvCxnSpPr>
            <p:cNvPr id="156" name="Straight Arrow Connector 155"/>
            <p:cNvCxnSpPr/>
            <p:nvPr/>
          </p:nvCxnSpPr>
          <p:spPr>
            <a:xfrm>
              <a:off x="3491880" y="4035842"/>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 name="Group 108"/>
            <p:cNvGrpSpPr/>
            <p:nvPr/>
          </p:nvGrpSpPr>
          <p:grpSpPr>
            <a:xfrm>
              <a:off x="3491880" y="2883714"/>
              <a:ext cx="1656184" cy="1440160"/>
              <a:chOff x="2843808" y="2276872"/>
              <a:chExt cx="1656184" cy="1440160"/>
            </a:xfrm>
          </p:grpSpPr>
          <p:cxnSp>
            <p:nvCxnSpPr>
              <p:cNvPr id="159" name="Straight Arrow Connector 158"/>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62" name="Straight Arrow Connector 161"/>
          <p:cNvCxnSpPr/>
          <p:nvPr/>
        </p:nvCxnSpPr>
        <p:spPr>
          <a:xfrm>
            <a:off x="5292080" y="3059668"/>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25"/>
          <p:cNvGrpSpPr/>
          <p:nvPr/>
        </p:nvGrpSpPr>
        <p:grpSpPr>
          <a:xfrm>
            <a:off x="5220072" y="2987660"/>
            <a:ext cx="1656184" cy="1440160"/>
            <a:chOff x="5148064" y="2883714"/>
            <a:chExt cx="1656184" cy="1440160"/>
          </a:xfrm>
        </p:grpSpPr>
        <p:cxnSp>
          <p:nvCxnSpPr>
            <p:cNvPr id="164" name="Straight Arrow Connector 163"/>
            <p:cNvCxnSpPr/>
            <p:nvPr/>
          </p:nvCxnSpPr>
          <p:spPr>
            <a:xfrm>
              <a:off x="5148064" y="4035842"/>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 name="Group 113"/>
            <p:cNvGrpSpPr/>
            <p:nvPr/>
          </p:nvGrpSpPr>
          <p:grpSpPr>
            <a:xfrm>
              <a:off x="5148064" y="2883714"/>
              <a:ext cx="1656184" cy="1440160"/>
              <a:chOff x="2843808" y="2276872"/>
              <a:chExt cx="1656184" cy="1440160"/>
            </a:xfrm>
          </p:grpSpPr>
          <p:cxnSp>
            <p:nvCxnSpPr>
              <p:cNvPr id="166" name="Straight Arrow Connector 165"/>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69" name="Straight Arrow Connector 168"/>
          <p:cNvCxnSpPr/>
          <p:nvPr/>
        </p:nvCxnSpPr>
        <p:spPr>
          <a:xfrm>
            <a:off x="7020272"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7020272" y="3059668"/>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1" name="Text Box 7"/>
          <p:cNvSpPr txBox="1">
            <a:spLocks noChangeArrowheads="1"/>
          </p:cNvSpPr>
          <p:nvPr/>
        </p:nvSpPr>
        <p:spPr bwMode="auto">
          <a:xfrm>
            <a:off x="6236568" y="4643844"/>
            <a:ext cx="1863824" cy="369332"/>
          </a:xfrm>
          <a:prstGeom prst="rect">
            <a:avLst/>
          </a:prstGeom>
          <a:noFill/>
          <a:ln w="9525">
            <a:noFill/>
            <a:miter lim="800000"/>
            <a:headEnd/>
            <a:tailEnd/>
          </a:ln>
        </p:spPr>
        <p:txBody>
          <a:bodyPr wrap="square">
            <a:spAutoFit/>
          </a:bodyPr>
          <a:lstStyle/>
          <a:p>
            <a:pPr>
              <a:spcBef>
                <a:spcPct val="50000"/>
              </a:spcBef>
            </a:pPr>
            <a:r>
              <a:rPr lang="en-US" dirty="0">
                <a:latin typeface="Chalkboard"/>
                <a:sym typeface="Symbol"/>
              </a:rPr>
              <a:t>t</a:t>
            </a:r>
            <a:r>
              <a:rPr lang="en-US" dirty="0" smtClean="0">
                <a:latin typeface="Chalkboard"/>
                <a:sym typeface="Symbol"/>
              </a:rPr>
              <a:t> = Mac</a:t>
            </a:r>
            <a:r>
              <a:rPr lang="en-US" baseline="-25000" dirty="0" smtClean="0">
                <a:latin typeface="Chalkboard"/>
                <a:sym typeface="Symbol"/>
              </a:rPr>
              <a:t>k</a:t>
            </a:r>
            <a:r>
              <a:rPr lang="en-US" dirty="0" smtClean="0">
                <a:latin typeface="Chalkboard"/>
                <a:sym typeface="Symbol"/>
              </a:rPr>
              <a:t>(m)</a:t>
            </a:r>
            <a:endParaRPr lang="en-US" baseline="-25000" dirty="0" smtClean="0">
              <a:solidFill>
                <a:srgbClr val="0000FF"/>
              </a:solidFill>
              <a:latin typeface="Chalkboard"/>
            </a:endParaRPr>
          </a:p>
        </p:txBody>
      </p:sp>
      <p:cxnSp>
        <p:nvCxnSpPr>
          <p:cNvPr id="172" name="Straight Arrow Connector 171"/>
          <p:cNvCxnSpPr/>
          <p:nvPr/>
        </p:nvCxnSpPr>
        <p:spPr>
          <a:xfrm>
            <a:off x="6948264" y="4139788"/>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50"/>
          <p:cNvGrpSpPr/>
          <p:nvPr/>
        </p:nvGrpSpPr>
        <p:grpSpPr>
          <a:xfrm>
            <a:off x="1596244" y="3460938"/>
            <a:ext cx="1031540" cy="669272"/>
            <a:chOff x="2483768" y="2759728"/>
            <a:chExt cx="1031540" cy="669272"/>
          </a:xfrm>
        </p:grpSpPr>
        <p:pic>
          <p:nvPicPr>
            <p:cNvPr id="17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7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grpSp>
        <p:nvGrpSpPr>
          <p:cNvPr id="11" name="Group 26"/>
          <p:cNvGrpSpPr/>
          <p:nvPr/>
        </p:nvGrpSpPr>
        <p:grpSpPr>
          <a:xfrm>
            <a:off x="795772" y="3100898"/>
            <a:ext cx="5936468" cy="400110"/>
            <a:chOff x="723764" y="2996952"/>
            <a:chExt cx="5936468" cy="400110"/>
          </a:xfrm>
        </p:grpSpPr>
        <p:sp>
          <p:nvSpPr>
            <p:cNvPr id="135" name="Text Box 7"/>
            <p:cNvSpPr txBox="1">
              <a:spLocks noChangeArrowheads="1"/>
            </p:cNvSpPr>
            <p:nvPr/>
          </p:nvSpPr>
          <p:spPr bwMode="auto">
            <a:xfrm>
              <a:off x="723764" y="299695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k</a:t>
              </a:r>
              <a:endParaRPr lang="en-US" sz="2000" baseline="-25000" dirty="0" smtClean="0">
                <a:solidFill>
                  <a:srgbClr val="0000FF"/>
                </a:solidFill>
                <a:latin typeface="Chalkboard"/>
              </a:endParaRPr>
            </a:p>
          </p:txBody>
        </p:sp>
        <p:grpSp>
          <p:nvGrpSpPr>
            <p:cNvPr id="12" name="Group 18"/>
            <p:cNvGrpSpPr/>
            <p:nvPr/>
          </p:nvGrpSpPr>
          <p:grpSpPr>
            <a:xfrm>
              <a:off x="1115616" y="3068960"/>
              <a:ext cx="5544616" cy="318810"/>
              <a:chOff x="1043608" y="3068960"/>
              <a:chExt cx="5544616" cy="318810"/>
            </a:xfrm>
          </p:grpSpPr>
          <p:grpSp>
            <p:nvGrpSpPr>
              <p:cNvPr id="13" name="Group 77"/>
              <p:cNvGrpSpPr/>
              <p:nvPr/>
            </p:nvGrpSpPr>
            <p:grpSpPr>
              <a:xfrm>
                <a:off x="1043608" y="3099738"/>
                <a:ext cx="5544616" cy="288032"/>
                <a:chOff x="395536" y="2492896"/>
                <a:chExt cx="5544616" cy="288032"/>
              </a:xfrm>
            </p:grpSpPr>
            <p:cxnSp>
              <p:nvCxnSpPr>
                <p:cNvPr id="130" name="Straight Connector 129"/>
                <p:cNvCxnSpPr/>
                <p:nvPr/>
              </p:nvCxnSpPr>
              <p:spPr>
                <a:xfrm>
                  <a:off x="395536" y="2492896"/>
                  <a:ext cx="55446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2555776"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4211960"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940152"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77" name="Straight Arrow Connector 176"/>
              <p:cNvCxnSpPr/>
              <p:nvPr/>
            </p:nvCxnSpPr>
            <p:spPr>
              <a:xfrm>
                <a:off x="2051720" y="3068960"/>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78" name="Text Box 7"/>
          <p:cNvSpPr txBox="1">
            <a:spLocks noChangeArrowheads="1"/>
          </p:cNvSpPr>
          <p:nvPr/>
        </p:nvSpPr>
        <p:spPr bwMode="auto">
          <a:xfrm>
            <a:off x="1259632" y="2556772"/>
            <a:ext cx="66397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endParaRPr lang="en-US" sz="2000" baseline="-25000" dirty="0" smtClean="0">
              <a:solidFill>
                <a:srgbClr val="0000FF"/>
              </a:solidFill>
              <a:latin typeface="Chalkboard"/>
            </a:endParaRPr>
          </a:p>
        </p:txBody>
      </p:sp>
      <p:cxnSp>
        <p:nvCxnSpPr>
          <p:cNvPr id="179" name="Straight Arrow Connector 178"/>
          <p:cNvCxnSpPr/>
          <p:nvPr/>
        </p:nvCxnSpPr>
        <p:spPr>
          <a:xfrm>
            <a:off x="1835696" y="2411596"/>
            <a:ext cx="0" cy="10493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23"/>
          <p:cNvGrpSpPr/>
          <p:nvPr/>
        </p:nvGrpSpPr>
        <p:grpSpPr>
          <a:xfrm>
            <a:off x="1907704" y="2956882"/>
            <a:ext cx="1656184" cy="1440160"/>
            <a:chOff x="1835696" y="2852936"/>
            <a:chExt cx="1656184" cy="1440160"/>
          </a:xfrm>
        </p:grpSpPr>
        <p:grpSp>
          <p:nvGrpSpPr>
            <p:cNvPr id="15" name="Group 108"/>
            <p:cNvGrpSpPr/>
            <p:nvPr/>
          </p:nvGrpSpPr>
          <p:grpSpPr>
            <a:xfrm>
              <a:off x="1835696" y="2852936"/>
              <a:ext cx="1656184" cy="1440160"/>
              <a:chOff x="2843808" y="2276872"/>
              <a:chExt cx="1656184" cy="1440160"/>
            </a:xfrm>
          </p:grpSpPr>
          <p:cxnSp>
            <p:nvCxnSpPr>
              <p:cNvPr id="181" name="Straight Arrow Connector 180"/>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4" name="Straight Arrow Connector 183"/>
            <p:cNvCxnSpPr/>
            <p:nvPr/>
          </p:nvCxnSpPr>
          <p:spPr>
            <a:xfrm>
              <a:off x="1835696" y="4005064"/>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5" name="Text Box 7"/>
          <p:cNvSpPr txBox="1">
            <a:spLocks noChangeArrowheads="1"/>
          </p:cNvSpPr>
          <p:nvPr/>
        </p:nvSpPr>
        <p:spPr bwMode="auto">
          <a:xfrm>
            <a:off x="179512" y="5338083"/>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Length of m (i.e. |m|) need to be </a:t>
            </a:r>
            <a:r>
              <a:rPr lang="en-US" sz="1500" dirty="0" smtClean="0">
                <a:solidFill>
                  <a:srgbClr val="0000FF"/>
                </a:solidFill>
                <a:latin typeface="Chalkboard"/>
                <a:sym typeface="Symbol"/>
              </a:rPr>
              <a:t>prepended, not appended</a:t>
            </a:r>
            <a:r>
              <a:rPr lang="en-US" sz="1500" dirty="0">
                <a:solidFill>
                  <a:srgbClr val="0000FF"/>
                </a:solidFill>
                <a:latin typeface="Chalkboard"/>
                <a:sym typeface="Symbol"/>
              </a:rPr>
              <a:t> </a:t>
            </a:r>
            <a:r>
              <a:rPr lang="en-US" sz="1500" dirty="0" smtClean="0">
                <a:latin typeface="Chalkboard"/>
                <a:sym typeface="Symbol"/>
              </a:rPr>
              <a:t>--- otherwise insecure</a:t>
            </a:r>
            <a:endParaRPr lang="en-US" sz="1500" baseline="-25000" dirty="0" smtClean="0">
              <a:solidFill>
                <a:srgbClr val="FF0000"/>
              </a:solidFill>
              <a:latin typeface="Chalkboard"/>
            </a:endParaRPr>
          </a:p>
        </p:txBody>
      </p:sp>
      <p:sp>
        <p:nvSpPr>
          <p:cNvPr id="186" name="Text Box 7"/>
          <p:cNvSpPr txBox="1">
            <a:spLocks noChangeArrowheads="1"/>
          </p:cNvSpPr>
          <p:nvPr/>
        </p:nvSpPr>
        <p:spPr bwMode="auto">
          <a:xfrm>
            <a:off x="107504" y="1593667"/>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CBC-Mac:</a:t>
            </a:r>
            <a:endParaRPr lang="en-US" sz="1500" baseline="-25000" dirty="0" smtClean="0">
              <a:solidFill>
                <a:srgbClr val="FF0000"/>
              </a:solidFill>
              <a:latin typeface="Chalkboard"/>
            </a:endParaRPr>
          </a:p>
        </p:txBody>
      </p:sp>
      <p:sp>
        <p:nvSpPr>
          <p:cNvPr id="187" name="Text Box 7"/>
          <p:cNvSpPr txBox="1">
            <a:spLocks noChangeArrowheads="1"/>
          </p:cNvSpPr>
          <p:nvPr/>
        </p:nvSpPr>
        <p:spPr bwMode="auto">
          <a:xfrm>
            <a:off x="179512" y="5770131"/>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The tag consists of only n bits</a:t>
            </a:r>
            <a:endParaRPr lang="en-US" sz="1500" baseline="-25000" dirty="0" smtClean="0">
              <a:solidFill>
                <a:srgbClr val="FF0000"/>
              </a:solidFill>
              <a:latin typeface="Chalkboard"/>
            </a:endParaRPr>
          </a:p>
        </p:txBody>
      </p:sp>
      <p:sp>
        <p:nvSpPr>
          <p:cNvPr id="188" name="Text Box 7"/>
          <p:cNvSpPr txBox="1">
            <a:spLocks noChangeArrowheads="1"/>
          </p:cNvSpPr>
          <p:nvPr/>
        </p:nvSpPr>
        <p:spPr bwMode="auto">
          <a:xfrm>
            <a:off x="179512" y="6202179"/>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Only d invocations of PRF</a:t>
            </a:r>
            <a:endParaRPr lang="en-US" sz="1500" baseline="-25000" dirty="0" smtClean="0">
              <a:solidFill>
                <a:srgbClr val="FF0000"/>
              </a:solidFill>
              <a:latin typeface="Chalkboard"/>
            </a:endParaRPr>
          </a:p>
        </p:txBody>
      </p:sp>
      <p:sp>
        <p:nvSpPr>
          <p:cNvPr id="28" name="Right Brace 27"/>
          <p:cNvSpPr/>
          <p:nvPr/>
        </p:nvSpPr>
        <p:spPr>
          <a:xfrm>
            <a:off x="3419872" y="5682952"/>
            <a:ext cx="383468"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halkboard"/>
            </a:endParaRPr>
          </a:p>
        </p:txBody>
      </p:sp>
      <p:sp>
        <p:nvSpPr>
          <p:cNvPr id="189" name="Text Box 7"/>
          <p:cNvSpPr txBox="1">
            <a:spLocks noChangeArrowheads="1"/>
          </p:cNvSpPr>
          <p:nvPr/>
        </p:nvSpPr>
        <p:spPr bwMode="auto">
          <a:xfrm>
            <a:off x="3851920" y="5986155"/>
            <a:ext cx="1728192" cy="323165"/>
          </a:xfrm>
          <a:prstGeom prst="rect">
            <a:avLst/>
          </a:prstGeom>
          <a:noFill/>
          <a:ln w="9525">
            <a:noFill/>
            <a:miter lim="800000"/>
            <a:headEnd/>
            <a:tailEnd/>
          </a:ln>
        </p:spPr>
        <p:txBody>
          <a:bodyPr wrap="square">
            <a:spAutoFit/>
          </a:bodyPr>
          <a:lstStyle/>
          <a:p>
            <a:pPr>
              <a:spcBef>
                <a:spcPct val="50000"/>
              </a:spcBef>
            </a:pPr>
            <a:r>
              <a:rPr lang="en-US" sz="1500" dirty="0" smtClean="0">
                <a:latin typeface="Chalkboard"/>
                <a:sym typeface="Symbol"/>
              </a:rPr>
              <a:t>Highly efficient</a:t>
            </a:r>
            <a:endParaRPr lang="en-US" sz="1500" baseline="-25000" dirty="0" smtClean="0">
              <a:solidFill>
                <a:srgbClr val="FF0000"/>
              </a:solidFill>
              <a:latin typeface="Chalkboard"/>
            </a:endParaRPr>
          </a:p>
        </p:txBody>
      </p:sp>
      <p:sp>
        <p:nvSpPr>
          <p:cNvPr id="16" name="Rectangle 15"/>
          <p:cNvSpPr/>
          <p:nvPr/>
        </p:nvSpPr>
        <p:spPr>
          <a:xfrm>
            <a:off x="5724128" y="5733256"/>
            <a:ext cx="2952328" cy="923330"/>
          </a:xfrm>
          <a:prstGeom prst="rect">
            <a:avLst/>
          </a:prstGeom>
          <a:ln>
            <a:solidFill>
              <a:srgbClr val="BBE0E3"/>
            </a:solidFill>
          </a:ln>
        </p:spPr>
        <p:txBody>
          <a:bodyPr wrap="square">
            <a:spAutoFit/>
          </a:bodyPr>
          <a:lstStyle/>
          <a:p>
            <a:r>
              <a:rPr lang="en-US" dirty="0" smtClean="0">
                <a:solidFill>
                  <a:srgbClr val="0000FF"/>
                </a:solidFill>
                <a:latin typeface="Chalkboard"/>
                <a:sym typeface="Symbol"/>
              </a:rPr>
              <a:t>4dn bits</a:t>
            </a:r>
            <a:endParaRPr lang="en-US" dirty="0">
              <a:solidFill>
                <a:srgbClr val="0000FF"/>
              </a:solidFill>
              <a:latin typeface="Chalkboard"/>
              <a:sym typeface="Symbol"/>
            </a:endParaRPr>
          </a:p>
          <a:p>
            <a:endParaRPr lang="en-US" dirty="0" smtClean="0">
              <a:solidFill>
                <a:srgbClr val="0000FF"/>
              </a:solidFill>
              <a:latin typeface="Chalkboard"/>
              <a:sym typeface="Symbol"/>
            </a:endParaRPr>
          </a:p>
          <a:p>
            <a:r>
              <a:rPr lang="en-US" dirty="0">
                <a:solidFill>
                  <a:srgbClr val="0000FF"/>
                </a:solidFill>
                <a:latin typeface="Chalkboard"/>
                <a:sym typeface="Symbol"/>
              </a:rPr>
              <a:t>4d invocations of </a:t>
            </a:r>
            <a:r>
              <a:rPr lang="en-US" dirty="0" smtClean="0">
                <a:solidFill>
                  <a:srgbClr val="0000FF"/>
                </a:solidFill>
                <a:latin typeface="Chalkboard"/>
                <a:sym typeface="Symbol"/>
              </a:rPr>
              <a:t>PRF</a:t>
            </a:r>
          </a:p>
        </p:txBody>
      </p:sp>
    </p:spTree>
    <p:extLst>
      <p:ext uri="{BB962C8B-B14F-4D97-AF65-F5344CB8AC3E}">
        <p14:creationId xmlns:p14="http://schemas.microsoft.com/office/powerpoint/2010/main" val="29021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41" grpId="0"/>
      <p:bldP spid="142" grpId="0"/>
      <p:bldP spid="143" grpId="0"/>
      <p:bldP spid="171" grpId="0"/>
      <p:bldP spid="178" grpId="0"/>
      <p:bldP spid="185" grpId="0"/>
      <p:bldP spid="187" grpId="0"/>
      <p:bldP spid="188" grpId="0"/>
      <p:bldP spid="28" grpId="0" animBg="1"/>
      <p:bldP spid="189"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144000"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Information-theoretic MAC</a:t>
            </a:r>
            <a:endParaRPr lang="en-US" sz="3000" kern="0" dirty="0">
              <a:solidFill>
                <a:srgbClr val="009900"/>
              </a:solidFill>
              <a:latin typeface="Chalkboard" charset="0"/>
              <a:ea typeface="Chalkboard" charset="0"/>
              <a:cs typeface="Chalkboard" charset="0"/>
            </a:endParaRPr>
          </a:p>
        </p:txBody>
      </p:sp>
      <p:sp>
        <p:nvSpPr>
          <p:cNvPr id="11" name="Rectangle 10"/>
          <p:cNvSpPr/>
          <p:nvPr/>
        </p:nvSpPr>
        <p:spPr>
          <a:xfrm>
            <a:off x="395536" y="1340768"/>
            <a:ext cx="8568952" cy="1323439"/>
          </a:xfrm>
          <a:prstGeom prst="rect">
            <a:avLst/>
          </a:prstGeom>
        </p:spPr>
        <p:txBody>
          <a:bodyPr wrap="square">
            <a:spAutoFit/>
          </a:bodyPr>
          <a:lstStyle/>
          <a:p>
            <a:r>
              <a:rPr lang="en-US" sz="1600" dirty="0" smtClean="0">
                <a:solidFill>
                  <a:srgbClr val="0070C0"/>
                </a:solidFill>
                <a:latin typeface="Chalkboard" charset="0"/>
                <a:ea typeface="Chalkboard" charset="0"/>
                <a:cs typeface="Chalkboard" charset="0"/>
                <a:sym typeface="Symbol"/>
              </a:rPr>
              <a:t>RA13: Definition (restriction on key usage/one-time)</a:t>
            </a:r>
          </a:p>
          <a:p>
            <a:r>
              <a:rPr lang="en-US" sz="1600" dirty="0">
                <a:solidFill>
                  <a:srgbClr val="0070C0"/>
                </a:solidFill>
                <a:latin typeface="Chalkboard" charset="0"/>
                <a:ea typeface="Chalkboard" charset="0"/>
                <a:cs typeface="Chalkboard" charset="0"/>
                <a:sym typeface="Symbol"/>
              </a:rPr>
              <a:t> </a:t>
            </a:r>
            <a:r>
              <a:rPr lang="en-US" sz="1600" dirty="0" smtClean="0">
                <a:solidFill>
                  <a:srgbClr val="0070C0"/>
                </a:solidFill>
                <a:latin typeface="Chalkboard" charset="0"/>
                <a:ea typeface="Chalkboard" charset="0"/>
                <a:cs typeface="Chalkboard" charset="0"/>
                <a:sym typeface="Symbol"/>
              </a:rPr>
              <a:t>               Construction from Universal Function</a:t>
            </a:r>
          </a:p>
          <a:p>
            <a:r>
              <a:rPr lang="en-US" sz="1600" dirty="0">
                <a:solidFill>
                  <a:srgbClr val="0070C0"/>
                </a:solidFill>
                <a:latin typeface="Chalkboard" charset="0"/>
                <a:ea typeface="Chalkboard" charset="0"/>
                <a:cs typeface="Chalkboard" charset="0"/>
                <a:sym typeface="Symbol"/>
              </a:rPr>
              <a:t> </a:t>
            </a:r>
            <a:r>
              <a:rPr lang="en-US" sz="1600" dirty="0" smtClean="0">
                <a:solidFill>
                  <a:srgbClr val="0070C0"/>
                </a:solidFill>
                <a:latin typeface="Chalkboard" charset="0"/>
                <a:ea typeface="Chalkboard" charset="0"/>
                <a:cs typeface="Chalkboard" charset="0"/>
                <a:sym typeface="Symbol"/>
              </a:rPr>
              <a:t>               Proof of security</a:t>
            </a:r>
          </a:p>
          <a:p>
            <a:endParaRPr lang="en-US" sz="1600" dirty="0">
              <a:solidFill>
                <a:srgbClr val="0070C0"/>
              </a:solidFill>
              <a:latin typeface="Chalkboard" charset="0"/>
              <a:ea typeface="Chalkboard" charset="0"/>
              <a:cs typeface="Chalkboard" charset="0"/>
              <a:sym typeface="Symbol"/>
            </a:endParaRPr>
          </a:p>
          <a:p>
            <a:r>
              <a:rPr lang="en-US" sz="1600" dirty="0" smtClean="0">
                <a:solidFill>
                  <a:srgbClr val="0070C0"/>
                </a:solidFill>
                <a:latin typeface="Chalkboard" charset="0"/>
                <a:ea typeface="Chalkboard" charset="0"/>
                <a:cs typeface="Chalkboard" charset="0"/>
                <a:sym typeface="Symbol"/>
              </a:rPr>
              <a:t>RA14: Limitations of </a:t>
            </a:r>
            <a:r>
              <a:rPr lang="en-US" sz="1600" dirty="0" err="1" smtClean="0">
                <a:solidFill>
                  <a:srgbClr val="0070C0"/>
                </a:solidFill>
                <a:latin typeface="Chalkboard" charset="0"/>
                <a:ea typeface="Chalkboard" charset="0"/>
                <a:cs typeface="Chalkboard" charset="0"/>
                <a:sym typeface="Symbol"/>
              </a:rPr>
              <a:t>i.t</a:t>
            </a:r>
            <a:r>
              <a:rPr lang="en-US" sz="1600" dirty="0" smtClean="0">
                <a:solidFill>
                  <a:srgbClr val="0070C0"/>
                </a:solidFill>
                <a:latin typeface="Chalkboard" charset="0"/>
                <a:ea typeface="Chalkboard" charset="0"/>
                <a:cs typeface="Chalkboard" charset="0"/>
                <a:sym typeface="Symbol"/>
              </a:rPr>
              <a:t> MAC</a:t>
            </a:r>
            <a:endParaRPr lang="en-US" sz="1600"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83567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259632" y="-27384"/>
            <a:ext cx="6912768" cy="72008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The Picture Till Now   </a:t>
            </a:r>
            <a:endParaRPr lang="en-US" sz="3200" kern="0" dirty="0">
              <a:solidFill>
                <a:srgbClr val="009900"/>
              </a:solidFill>
              <a:latin typeface="Chalkboard" charset="0"/>
              <a:ea typeface="Chalkboard" charset="0"/>
              <a:cs typeface="Chalkboard" charset="0"/>
            </a:endParaRPr>
          </a:p>
        </p:txBody>
      </p:sp>
      <p:cxnSp>
        <p:nvCxnSpPr>
          <p:cNvPr id="9" name="Straight Connector 8"/>
          <p:cNvCxnSpPr/>
          <p:nvPr/>
        </p:nvCxnSpPr>
        <p:spPr>
          <a:xfrm>
            <a:off x="4283968" y="1340768"/>
            <a:ext cx="0" cy="2592288"/>
          </a:xfrm>
          <a:prstGeom prst="line">
            <a:avLst/>
          </a:prstGeom>
        </p:spPr>
        <p:style>
          <a:lnRef idx="2">
            <a:schemeClr val="accent4"/>
          </a:lnRef>
          <a:fillRef idx="0">
            <a:schemeClr val="accent4"/>
          </a:fillRef>
          <a:effectRef idx="1">
            <a:schemeClr val="accent4"/>
          </a:effectRef>
          <a:fontRef idx="minor">
            <a:schemeClr val="tx1"/>
          </a:fontRef>
        </p:style>
      </p:cxnSp>
      <p:sp>
        <p:nvSpPr>
          <p:cNvPr id="11" name="Rectangle 10"/>
          <p:cNvSpPr/>
          <p:nvPr/>
        </p:nvSpPr>
        <p:spPr>
          <a:xfrm>
            <a:off x="1331640" y="908720"/>
            <a:ext cx="580608"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SKE</a:t>
            </a:r>
            <a:endParaRPr lang="en-US" dirty="0">
              <a:solidFill>
                <a:srgbClr val="FF0000"/>
              </a:solidFill>
              <a:latin typeface="Chalkboard" charset="0"/>
              <a:ea typeface="Chalkboard" charset="0"/>
              <a:cs typeface="Chalkboard" charset="0"/>
            </a:endParaRPr>
          </a:p>
        </p:txBody>
      </p:sp>
      <p:sp>
        <p:nvSpPr>
          <p:cNvPr id="13" name="Rectangle 12"/>
          <p:cNvSpPr/>
          <p:nvPr/>
        </p:nvSpPr>
        <p:spPr>
          <a:xfrm>
            <a:off x="6534413" y="908720"/>
            <a:ext cx="660565"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MAC</a:t>
            </a:r>
            <a:endParaRPr lang="en-US" dirty="0">
              <a:solidFill>
                <a:srgbClr val="FF0000"/>
              </a:solidFill>
              <a:latin typeface="Chalkboard" charset="0"/>
              <a:ea typeface="Chalkboard" charset="0"/>
              <a:cs typeface="Chalkboard" charset="0"/>
            </a:endParaRPr>
          </a:p>
        </p:txBody>
      </p:sp>
      <p:sp>
        <p:nvSpPr>
          <p:cNvPr id="14" name="Rectangle 13"/>
          <p:cNvSpPr/>
          <p:nvPr/>
        </p:nvSpPr>
        <p:spPr>
          <a:xfrm>
            <a:off x="323528" y="1772816"/>
            <a:ext cx="1368152" cy="338554"/>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Privacy</a:t>
            </a:r>
            <a:endParaRPr lang="en-US" sz="1600" dirty="0">
              <a:latin typeface="Chalkboard" charset="0"/>
              <a:ea typeface="Chalkboard" charset="0"/>
              <a:cs typeface="Chalkboard" charset="0"/>
            </a:endParaRPr>
          </a:p>
        </p:txBody>
      </p:sp>
      <p:sp>
        <p:nvSpPr>
          <p:cNvPr id="20" name="Rectangle 19"/>
          <p:cNvSpPr/>
          <p:nvPr/>
        </p:nvSpPr>
        <p:spPr>
          <a:xfrm>
            <a:off x="4427984" y="1772816"/>
            <a:ext cx="3024336" cy="338554"/>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Integrity &amp; Authentication</a:t>
            </a:r>
            <a:endParaRPr lang="en-US" sz="1600" dirty="0">
              <a:latin typeface="Chalkboard" charset="0"/>
              <a:ea typeface="Chalkboard" charset="0"/>
              <a:cs typeface="Chalkboard" charset="0"/>
            </a:endParaRPr>
          </a:p>
        </p:txBody>
      </p:sp>
      <p:sp>
        <p:nvSpPr>
          <p:cNvPr id="24" name="Rectangle 23"/>
          <p:cNvSpPr/>
          <p:nvPr/>
        </p:nvSpPr>
        <p:spPr>
          <a:xfrm>
            <a:off x="323528" y="2132856"/>
            <a:ext cx="4464496" cy="1323439"/>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Not necessarily provide integrity and authentication;</a:t>
            </a:r>
          </a:p>
          <a:p>
            <a:r>
              <a:rPr lang="en-US" sz="1600" dirty="0" smtClean="0">
                <a:latin typeface="Chalkboard" charset="0"/>
                <a:ea typeface="Chalkboard" charset="0"/>
                <a:cs typeface="Chalkboard" charset="0"/>
                <a:sym typeface="Symbol"/>
              </a:rPr>
              <a:t> </a:t>
            </a:r>
          </a:p>
          <a:p>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&gt;&gt; </a:t>
            </a:r>
            <a:r>
              <a:rPr lang="en-US" sz="1400" dirty="0" smtClean="0">
                <a:latin typeface="Chalkboard" charset="0"/>
                <a:ea typeface="Chalkboard" charset="0"/>
                <a:cs typeface="Chalkboard" charset="0"/>
                <a:sym typeface="Symbol"/>
              </a:rPr>
              <a:t>easy to come of with a valid </a:t>
            </a:r>
            <a:r>
              <a:rPr lang="en-US" sz="1400" dirty="0" err="1" smtClean="0">
                <a:latin typeface="Chalkboard" charset="0"/>
                <a:ea typeface="Chalkboard" charset="0"/>
                <a:cs typeface="Chalkboard" charset="0"/>
                <a:sym typeface="Symbol"/>
              </a:rPr>
              <a:t>ciphertext</a:t>
            </a:r>
            <a:r>
              <a:rPr lang="en-US" sz="1400" dirty="0" smtClean="0">
                <a:latin typeface="Chalkboard" charset="0"/>
                <a:ea typeface="Chalkboard" charset="0"/>
                <a:cs typeface="Chalkboard" charset="0"/>
                <a:sym typeface="Symbol"/>
              </a:rPr>
              <a:t> </a:t>
            </a:r>
          </a:p>
          <a:p>
            <a:r>
              <a:rPr lang="en-US" sz="1400" dirty="0" smtClean="0">
                <a:latin typeface="Chalkboard" charset="0"/>
                <a:ea typeface="Chalkboard" charset="0"/>
                <a:cs typeface="Chalkboard" charset="0"/>
                <a:sym typeface="Symbol"/>
              </a:rPr>
              <a:t>  &gt;&gt; easy to manipulate known </a:t>
            </a:r>
            <a:r>
              <a:rPr lang="en-US" sz="1400" dirty="0" err="1" smtClean="0">
                <a:latin typeface="Chalkboard" charset="0"/>
                <a:ea typeface="Chalkboard" charset="0"/>
                <a:cs typeface="Chalkboard" charset="0"/>
                <a:sym typeface="Symbol"/>
              </a:rPr>
              <a:t>ciphertext</a:t>
            </a:r>
            <a:r>
              <a:rPr lang="en-US" sz="1400" dirty="0" smtClean="0">
                <a:latin typeface="Chalkboard" charset="0"/>
                <a:ea typeface="Chalkboard" charset="0"/>
                <a:cs typeface="Chalkboard" charset="0"/>
                <a:sym typeface="Symbol"/>
              </a:rPr>
              <a:t> </a:t>
            </a:r>
            <a:endParaRPr lang="en-US" sz="1400" dirty="0">
              <a:latin typeface="Chalkboard" charset="0"/>
              <a:ea typeface="Chalkboard" charset="0"/>
              <a:cs typeface="Chalkboard" charset="0"/>
            </a:endParaRPr>
          </a:p>
        </p:txBody>
      </p:sp>
      <p:sp>
        <p:nvSpPr>
          <p:cNvPr id="25" name="Rectangle 24"/>
          <p:cNvSpPr/>
          <p:nvPr/>
        </p:nvSpPr>
        <p:spPr>
          <a:xfrm>
            <a:off x="4427984" y="2279774"/>
            <a:ext cx="5040560" cy="1046440"/>
          </a:xfrm>
          <a:prstGeom prst="rect">
            <a:avLst/>
          </a:prstGeom>
        </p:spPr>
        <p:txBody>
          <a:bodyPr wrap="square">
            <a:spAutoFit/>
          </a:bodyPr>
          <a:lstStyle/>
          <a:p>
            <a:pPr marL="285750" indent="-285750">
              <a:buFont typeface="Wingdings" charset="2"/>
              <a:buChar char="q"/>
            </a:pPr>
            <a:r>
              <a:rPr lang="en-US" sz="1600" dirty="0">
                <a:latin typeface="Chalkboard" charset="0"/>
                <a:ea typeface="Chalkboard" charset="0"/>
                <a:cs typeface="Chalkboard" charset="0"/>
                <a:sym typeface="Symbol"/>
              </a:rPr>
              <a:t>N</a:t>
            </a:r>
            <a:r>
              <a:rPr lang="en-US" sz="1600" dirty="0" smtClean="0">
                <a:latin typeface="Chalkboard" charset="0"/>
                <a:ea typeface="Chalkboard" charset="0"/>
                <a:cs typeface="Chalkboard" charset="0"/>
                <a:sym typeface="Symbol"/>
              </a:rPr>
              <a:t>ot necessarily provide privacy;</a:t>
            </a:r>
          </a:p>
          <a:p>
            <a:r>
              <a:rPr lang="en-US" sz="1600" dirty="0" smtClean="0">
                <a:latin typeface="Chalkboard" charset="0"/>
                <a:ea typeface="Chalkboard" charset="0"/>
                <a:cs typeface="Chalkboard" charset="0"/>
                <a:sym typeface="Symbol"/>
              </a:rPr>
              <a:t> </a:t>
            </a:r>
            <a:endParaRPr lang="en-US" sz="1600" dirty="0" smtClean="0">
              <a:latin typeface="Chalkboard" charset="0"/>
              <a:ea typeface="Chalkboard" charset="0"/>
              <a:cs typeface="Chalkboard" charset="0"/>
              <a:sym typeface="Symbol"/>
            </a:endParaRPr>
          </a:p>
          <a:p>
            <a:endParaRPr lang="en-US" sz="1600" dirty="0" smtClean="0">
              <a:latin typeface="Chalkboard" charset="0"/>
              <a:ea typeface="Chalkboard" charset="0"/>
              <a:cs typeface="Chalkboard" charset="0"/>
              <a:sym typeface="Symbol"/>
            </a:endParaRPr>
          </a:p>
          <a:p>
            <a:r>
              <a:rPr lang="en-US" sz="1400" dirty="0">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&gt;&gt; Easy to distinguish tags of two different messages</a:t>
            </a:r>
            <a:endParaRPr lang="en-US" sz="1400" dirty="0">
              <a:latin typeface="Chalkboard" charset="0"/>
              <a:ea typeface="Chalkboard" charset="0"/>
              <a:cs typeface="Chalkboard" charset="0"/>
            </a:endParaRPr>
          </a:p>
        </p:txBody>
      </p:sp>
      <p:cxnSp>
        <p:nvCxnSpPr>
          <p:cNvPr id="26" name="Straight Connector 25"/>
          <p:cNvCxnSpPr/>
          <p:nvPr/>
        </p:nvCxnSpPr>
        <p:spPr>
          <a:xfrm>
            <a:off x="539552" y="1340768"/>
            <a:ext cx="784887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Straight Connector 26"/>
          <p:cNvCxnSpPr/>
          <p:nvPr/>
        </p:nvCxnSpPr>
        <p:spPr>
          <a:xfrm>
            <a:off x="539552" y="3933056"/>
            <a:ext cx="7848872" cy="0"/>
          </a:xfrm>
          <a:prstGeom prst="line">
            <a:avLst/>
          </a:prstGeom>
        </p:spPr>
        <p:style>
          <a:lnRef idx="2">
            <a:schemeClr val="accent4"/>
          </a:lnRef>
          <a:fillRef idx="0">
            <a:schemeClr val="accent4"/>
          </a:fillRef>
          <a:effectRef idx="1">
            <a:schemeClr val="accent4"/>
          </a:effectRef>
          <a:fontRef idx="minor">
            <a:schemeClr val="tx1"/>
          </a:fontRef>
        </p:style>
      </p:cxnSp>
      <p:pic>
        <p:nvPicPr>
          <p:cNvPr id="6" name="Picture 5"/>
          <p:cNvPicPr>
            <a:picLocks noChangeAspect="1"/>
          </p:cNvPicPr>
          <p:nvPr/>
        </p:nvPicPr>
        <p:blipFill>
          <a:blip r:embed="rId3"/>
          <a:stretch>
            <a:fillRect/>
          </a:stretch>
        </p:blipFill>
        <p:spPr>
          <a:xfrm>
            <a:off x="2631256" y="3933056"/>
            <a:ext cx="3668936" cy="1656184"/>
          </a:xfrm>
          <a:prstGeom prst="rect">
            <a:avLst/>
          </a:prstGeom>
        </p:spPr>
      </p:pic>
      <p:pic>
        <p:nvPicPr>
          <p:cNvPr id="7" name="Picture 6"/>
          <p:cNvPicPr>
            <a:picLocks noChangeAspect="1"/>
          </p:cNvPicPr>
          <p:nvPr/>
        </p:nvPicPr>
        <p:blipFill>
          <a:blip r:embed="rId4"/>
          <a:stretch>
            <a:fillRect/>
          </a:stretch>
        </p:blipFill>
        <p:spPr>
          <a:xfrm>
            <a:off x="2843808" y="548680"/>
            <a:ext cx="2941588" cy="1224136"/>
          </a:xfrm>
          <a:prstGeom prst="rect">
            <a:avLst/>
          </a:prstGeom>
        </p:spPr>
      </p:pic>
      <p:sp>
        <p:nvSpPr>
          <p:cNvPr id="8" name="Rectangle 7"/>
          <p:cNvSpPr/>
          <p:nvPr/>
        </p:nvSpPr>
        <p:spPr>
          <a:xfrm>
            <a:off x="11832" y="6093296"/>
            <a:ext cx="4572000" cy="738664"/>
          </a:xfrm>
          <a:prstGeom prst="rect">
            <a:avLst/>
          </a:prstGeom>
        </p:spPr>
        <p:txBody>
          <a:bodyPr>
            <a:spAutoFit/>
          </a:bodyPr>
          <a:lstStyle/>
          <a:p>
            <a:r>
              <a:rPr lang="en-US" sz="1400" dirty="0" smtClean="0">
                <a:latin typeface="Chalkboard" charset="0"/>
                <a:ea typeface="Chalkboard" charset="0"/>
                <a:cs typeface="Chalkboard" charset="0"/>
              </a:rPr>
              <a:t>Jonathan </a:t>
            </a:r>
            <a:r>
              <a:rPr lang="en-US" sz="1400" dirty="0">
                <a:latin typeface="Chalkboard" charset="0"/>
                <a:ea typeface="Chalkboard" charset="0"/>
                <a:cs typeface="Chalkboard" charset="0"/>
              </a:rPr>
              <a:t>Katz, </a:t>
            </a:r>
            <a:r>
              <a:rPr lang="en-US" sz="1400" dirty="0">
                <a:latin typeface="Chalkboard" charset="0"/>
                <a:ea typeface="Chalkboard" charset="0"/>
                <a:cs typeface="Chalkboard" charset="0"/>
                <a:hlinkClick r:id="rId5"/>
              </a:rPr>
              <a:t>Moti Yung:</a:t>
            </a:r>
          </a:p>
          <a:p>
            <a:r>
              <a:rPr lang="en-US" sz="1400" b="1" dirty="0" err="1">
                <a:latin typeface="Chalkboard" charset="0"/>
                <a:ea typeface="Chalkboard" charset="0"/>
                <a:cs typeface="Chalkboard" charset="0"/>
              </a:rPr>
              <a:t>Unforgeable</a:t>
            </a:r>
            <a:r>
              <a:rPr lang="en-US" sz="1400" b="1" dirty="0">
                <a:latin typeface="Chalkboard" charset="0"/>
                <a:ea typeface="Chalkboard" charset="0"/>
                <a:cs typeface="Chalkboard" charset="0"/>
              </a:rPr>
              <a:t> Encryption and Chosen </a:t>
            </a:r>
            <a:r>
              <a:rPr lang="en-US" sz="1400" b="1" dirty="0" err="1">
                <a:latin typeface="Chalkboard" charset="0"/>
                <a:ea typeface="Chalkboard" charset="0"/>
                <a:cs typeface="Chalkboard" charset="0"/>
              </a:rPr>
              <a:t>Ciphertext</a:t>
            </a:r>
            <a:r>
              <a:rPr lang="en-US" sz="1400" b="1" dirty="0">
                <a:latin typeface="Chalkboard" charset="0"/>
                <a:ea typeface="Chalkboard" charset="0"/>
                <a:cs typeface="Chalkboard" charset="0"/>
              </a:rPr>
              <a:t> Secure Modes of Operation.</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6"/>
              </a:rPr>
              <a:t>FSE 2000: 284-</a:t>
            </a:r>
            <a:r>
              <a:rPr lang="en-US" sz="1400" dirty="0" smtClean="0">
                <a:latin typeface="Chalkboard" charset="0"/>
                <a:ea typeface="Chalkboard" charset="0"/>
                <a:cs typeface="Chalkboard" charset="0"/>
                <a:hlinkClick r:id="rId6"/>
              </a:rPr>
              <a:t>299</a:t>
            </a:r>
            <a:endParaRPr lang="en-US" sz="1400" dirty="0">
              <a:latin typeface="Chalkboard" charset="0"/>
              <a:ea typeface="Chalkboard" charset="0"/>
              <a:cs typeface="Chalkboard" charset="0"/>
              <a:hlinkClick r:id="rId6"/>
            </a:endParaRPr>
          </a:p>
        </p:txBody>
      </p:sp>
      <p:pic>
        <p:nvPicPr>
          <p:cNvPr id="28" name="Picture 27"/>
          <p:cNvPicPr>
            <a:picLocks noChangeAspect="1"/>
          </p:cNvPicPr>
          <p:nvPr/>
        </p:nvPicPr>
        <p:blipFill>
          <a:blip r:embed="rId7"/>
          <a:stretch>
            <a:fillRect/>
          </a:stretch>
        </p:blipFill>
        <p:spPr>
          <a:xfrm>
            <a:off x="22200" y="4683130"/>
            <a:ext cx="1237432" cy="1310773"/>
          </a:xfrm>
          <a:prstGeom prst="rect">
            <a:avLst/>
          </a:prstGeom>
        </p:spPr>
      </p:pic>
      <p:pic>
        <p:nvPicPr>
          <p:cNvPr id="29" name="Picture 28"/>
          <p:cNvPicPr>
            <a:picLocks noChangeAspect="1"/>
          </p:cNvPicPr>
          <p:nvPr/>
        </p:nvPicPr>
        <p:blipFill>
          <a:blip r:embed="rId8"/>
          <a:stretch>
            <a:fillRect/>
          </a:stretch>
        </p:blipFill>
        <p:spPr>
          <a:xfrm>
            <a:off x="1259632" y="4725144"/>
            <a:ext cx="982378" cy="1296144"/>
          </a:xfrm>
          <a:prstGeom prst="rect">
            <a:avLst/>
          </a:prstGeom>
        </p:spPr>
      </p:pic>
      <p:sp>
        <p:nvSpPr>
          <p:cNvPr id="30" name="Rectangle 29"/>
          <p:cNvSpPr/>
          <p:nvPr/>
        </p:nvSpPr>
        <p:spPr>
          <a:xfrm>
            <a:off x="4585320" y="5931277"/>
            <a:ext cx="4572000" cy="954107"/>
          </a:xfrm>
          <a:prstGeom prst="rect">
            <a:avLst/>
          </a:prstGeom>
        </p:spPr>
        <p:txBody>
          <a:bodyPr>
            <a:spAutoFit/>
          </a:bodyPr>
          <a:lstStyle/>
          <a:p>
            <a:r>
              <a:rPr lang="en-US" sz="1400" dirty="0" err="1">
                <a:latin typeface="Chalkboard" charset="0"/>
                <a:ea typeface="Chalkboard" charset="0"/>
                <a:cs typeface="Chalkboard" charset="0"/>
              </a:rPr>
              <a:t>Mihir</a:t>
            </a:r>
            <a:r>
              <a:rPr lang="en-US" sz="1400" dirty="0">
                <a:latin typeface="Chalkboard" charset="0"/>
                <a:ea typeface="Chalkboard" charset="0"/>
                <a:cs typeface="Chalkboard" charset="0"/>
              </a:rPr>
              <a:t> </a:t>
            </a:r>
            <a:r>
              <a:rPr lang="en-US" sz="1400" dirty="0" err="1">
                <a:latin typeface="Chalkboard" charset="0"/>
                <a:ea typeface="Chalkboard" charset="0"/>
                <a:cs typeface="Chalkboard" charset="0"/>
              </a:rPr>
              <a:t>Bellare</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9"/>
              </a:rPr>
              <a:t>Chanathip Namprempre:</a:t>
            </a:r>
          </a:p>
          <a:p>
            <a:r>
              <a:rPr lang="en-US" sz="1400" b="1" dirty="0">
                <a:latin typeface="Chalkboard" charset="0"/>
                <a:ea typeface="Chalkboard" charset="0"/>
                <a:cs typeface="Chalkboard" charset="0"/>
              </a:rPr>
              <a:t>Authenticated Encryption: Relations among Notions and Analysis of the Generic Composition Paradigm.</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10"/>
              </a:rPr>
              <a:t>ASIACRYPT 2000: 531-</a:t>
            </a:r>
            <a:r>
              <a:rPr lang="en-US" sz="1400" dirty="0" smtClean="0">
                <a:latin typeface="Chalkboard" charset="0"/>
                <a:ea typeface="Chalkboard" charset="0"/>
                <a:cs typeface="Chalkboard" charset="0"/>
                <a:hlinkClick r:id="rId10"/>
              </a:rPr>
              <a:t>545</a:t>
            </a:r>
            <a:endParaRPr lang="en-US" sz="1400" dirty="0">
              <a:latin typeface="Chalkboard" charset="0"/>
              <a:ea typeface="Chalkboard" charset="0"/>
              <a:cs typeface="Chalkboard" charset="0"/>
              <a:hlinkClick r:id="rId10"/>
            </a:endParaRPr>
          </a:p>
        </p:txBody>
      </p:sp>
      <p:pic>
        <p:nvPicPr>
          <p:cNvPr id="31" name="Picture 30"/>
          <p:cNvPicPr>
            <a:picLocks noChangeAspect="1"/>
          </p:cNvPicPr>
          <p:nvPr/>
        </p:nvPicPr>
        <p:blipFill>
          <a:blip r:embed="rId11"/>
          <a:stretch>
            <a:fillRect/>
          </a:stretch>
        </p:blipFill>
        <p:spPr>
          <a:xfrm>
            <a:off x="8028384" y="4562856"/>
            <a:ext cx="1115616" cy="1381239"/>
          </a:xfrm>
          <a:prstGeom prst="rect">
            <a:avLst/>
          </a:prstGeom>
        </p:spPr>
      </p:pic>
      <p:sp>
        <p:nvSpPr>
          <p:cNvPr id="32" name="Rectangle 31"/>
          <p:cNvSpPr/>
          <p:nvPr/>
        </p:nvSpPr>
        <p:spPr>
          <a:xfrm>
            <a:off x="2627784" y="4983559"/>
            <a:ext cx="3676648" cy="461665"/>
          </a:xfrm>
          <a:prstGeom prst="rect">
            <a:avLst/>
          </a:prstGeom>
          <a:solidFill>
            <a:srgbClr val="CCFFCC"/>
          </a:solidFill>
        </p:spPr>
        <p:txBody>
          <a:bodyPr wrap="none">
            <a:spAutoFit/>
          </a:bodyPr>
          <a:lstStyle/>
          <a:p>
            <a:r>
              <a:rPr lang="en-US" sz="2400" dirty="0" smtClean="0">
                <a:latin typeface="Chalkboard" charset="0"/>
                <a:ea typeface="Chalkboard" charset="0"/>
                <a:cs typeface="Chalkboard" charset="0"/>
                <a:sym typeface="Symbol"/>
              </a:rPr>
              <a:t>Authenticated Encryption</a:t>
            </a:r>
            <a:endParaRPr lang="en-US" sz="2400" dirty="0">
              <a:latin typeface="Chalkboard" charset="0"/>
              <a:ea typeface="Chalkboard" charset="0"/>
              <a:cs typeface="Chalkboard" charset="0"/>
            </a:endParaRPr>
          </a:p>
        </p:txBody>
      </p:sp>
    </p:spTree>
    <p:extLst>
      <p:ext uri="{BB962C8B-B14F-4D97-AF65-F5344CB8AC3E}">
        <p14:creationId xmlns:p14="http://schemas.microsoft.com/office/powerpoint/2010/main" val="327311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 by="(-#ppt_w*2)" calcmode="lin" valueType="num">
                                      <p:cBhvr rctx="PPT">
                                        <p:cTn id="39" dur="500" autoRev="1" fill="hold">
                                          <p:stCondLst>
                                            <p:cond delay="0"/>
                                          </p:stCondLst>
                                        </p:cTn>
                                        <p:tgtEl>
                                          <p:spTgt spid="32"/>
                                        </p:tgtEl>
                                        <p:attrNameLst>
                                          <p:attrName>ppt_w</p:attrName>
                                        </p:attrNameLst>
                                      </p:cBhvr>
                                    </p:anim>
                                    <p:anim by="(#ppt_w*0.50)" calcmode="lin" valueType="num">
                                      <p:cBhvr>
                                        <p:cTn id="40" dur="500" decel="50000" autoRev="1" fill="hold">
                                          <p:stCondLst>
                                            <p:cond delay="0"/>
                                          </p:stCondLst>
                                        </p:cTn>
                                        <p:tgtEl>
                                          <p:spTgt spid="32"/>
                                        </p:tgtEl>
                                        <p:attrNameLst>
                                          <p:attrName>ppt_x</p:attrName>
                                        </p:attrNameLst>
                                      </p:cBhvr>
                                    </p:anim>
                                    <p:anim from="(-#ppt_h/2)" to="(#ppt_y)" calcmode="lin" valueType="num">
                                      <p:cBhvr>
                                        <p:cTn id="41" dur="1000" fill="hold">
                                          <p:stCondLst>
                                            <p:cond delay="0"/>
                                          </p:stCondLst>
                                        </p:cTn>
                                        <p:tgtEl>
                                          <p:spTgt spid="32"/>
                                        </p:tgtEl>
                                        <p:attrNameLst>
                                          <p:attrName>ppt_y</p:attrName>
                                        </p:attrNameLst>
                                      </p:cBhvr>
                                    </p:anim>
                                    <p:animRot by="21600000">
                                      <p:cBhvr>
                                        <p:cTn id="42" dur="1000"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5" grpId="0"/>
      <p:bldP spid="8" grpId="0"/>
      <p:bldP spid="30"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23528" y="95966"/>
            <a:ext cx="8712968"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Authenticated Encryption</a:t>
            </a:r>
            <a:endParaRPr lang="en-US" sz="3200" kern="0" dirty="0">
              <a:solidFill>
                <a:srgbClr val="009900"/>
              </a:solidFill>
              <a:latin typeface="Chalkboard" charset="0"/>
              <a:ea typeface="Chalkboard" charset="0"/>
              <a:cs typeface="Chalkboard" charset="0"/>
            </a:endParaRPr>
          </a:p>
        </p:txBody>
      </p:sp>
      <p:sp>
        <p:nvSpPr>
          <p:cNvPr id="13" name="Text Box 7"/>
          <p:cNvSpPr txBox="1">
            <a:spLocks noChangeArrowheads="1"/>
          </p:cNvSpPr>
          <p:nvPr/>
        </p:nvSpPr>
        <p:spPr bwMode="auto">
          <a:xfrm>
            <a:off x="35496" y="179430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But how do we define such security of such a primitive ?</a:t>
            </a:r>
            <a:endParaRPr lang="en-US" sz="1600" baseline="-25000" dirty="0" smtClean="0">
              <a:solidFill>
                <a:srgbClr val="0000FF"/>
              </a:solidFill>
              <a:latin typeface="Chalkboard" charset="0"/>
              <a:ea typeface="Chalkboard" charset="0"/>
              <a:cs typeface="Chalkboard" charset="0"/>
            </a:endParaRPr>
          </a:p>
        </p:txBody>
      </p:sp>
      <p:sp>
        <p:nvSpPr>
          <p:cNvPr id="14" name="Text Box 7"/>
          <p:cNvSpPr txBox="1">
            <a:spLocks noChangeArrowheads="1"/>
          </p:cNvSpPr>
          <p:nvPr/>
        </p:nvSpPr>
        <p:spPr bwMode="auto">
          <a:xfrm>
            <a:off x="35496" y="2226350"/>
            <a:ext cx="8856984" cy="338554"/>
          </a:xfrm>
          <a:prstGeom prst="rect">
            <a:avLst/>
          </a:prstGeom>
          <a:solidFill>
            <a:schemeClr val="accent1"/>
          </a:solid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Way out: try to capture secrecy and authenticity/integrity separately in the definition</a:t>
            </a:r>
            <a:endParaRPr lang="en-US" sz="1600" baseline="-25000" dirty="0" smtClean="0">
              <a:solidFill>
                <a:srgbClr val="0000FF"/>
              </a:solidFill>
              <a:latin typeface="Chalkboard" charset="0"/>
              <a:ea typeface="Chalkboard" charset="0"/>
              <a:cs typeface="Chalkboard" charset="0"/>
            </a:endParaRPr>
          </a:p>
        </p:txBody>
      </p:sp>
      <p:sp>
        <p:nvSpPr>
          <p:cNvPr id="18" name="Text Box 7"/>
          <p:cNvSpPr txBox="1">
            <a:spLocks noChangeArrowheads="1"/>
          </p:cNvSpPr>
          <p:nvPr/>
        </p:nvSpPr>
        <p:spPr bwMode="auto">
          <a:xfrm>
            <a:off x="323528" y="3573016"/>
            <a:ext cx="8684692" cy="830997"/>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halkboard" charset="0"/>
                <a:ea typeface="Chalkboard" charset="0"/>
                <a:cs typeface="Chalkboard" charset="0"/>
                <a:sym typeface="Symbol"/>
              </a:rPr>
              <a:t>For secrecy</a:t>
            </a:r>
            <a:r>
              <a:rPr lang="en-US" sz="1600" dirty="0" smtClean="0">
                <a:latin typeface="Chalkboard" charset="0"/>
                <a:ea typeface="Chalkboard" charset="0"/>
                <a:cs typeface="Chalkboard" charset="0"/>
                <a:sym typeface="Symbol"/>
              </a:rPr>
              <a:t>, we demand CPA security: no PPT attacker should  be able to non-negligibly distinguish between encryption of two messages of its choice, even if it has access to encryption oracle service</a:t>
            </a:r>
            <a:endParaRPr lang="en-US" sz="1600" baseline="-25000" dirty="0" smtClean="0">
              <a:solidFill>
                <a:srgbClr val="0000FF"/>
              </a:solidFill>
              <a:latin typeface="Chalkboard" charset="0"/>
              <a:ea typeface="Chalkboard" charset="0"/>
              <a:cs typeface="Chalkboard" charset="0"/>
            </a:endParaRPr>
          </a:p>
        </p:txBody>
      </p:sp>
      <p:sp>
        <p:nvSpPr>
          <p:cNvPr id="20" name="Text Box 7"/>
          <p:cNvSpPr txBox="1">
            <a:spLocks noChangeArrowheads="1"/>
          </p:cNvSpPr>
          <p:nvPr/>
        </p:nvSpPr>
        <p:spPr bwMode="auto">
          <a:xfrm>
            <a:off x="395536" y="5106670"/>
            <a:ext cx="8748464" cy="830997"/>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halkboard" charset="0"/>
                <a:ea typeface="Chalkboard" charset="0"/>
                <a:cs typeface="Chalkboard" charset="0"/>
                <a:sym typeface="Symbol"/>
              </a:rPr>
              <a:t>For integrity/authentication, </a:t>
            </a:r>
            <a:r>
              <a:rPr lang="en-US" sz="1600" dirty="0" smtClean="0">
                <a:latin typeface="Chalkboard" charset="0"/>
                <a:ea typeface="Chalkboard" charset="0"/>
                <a:cs typeface="Chalkboard" charset="0"/>
                <a:sym typeface="Symbol"/>
              </a:rPr>
              <a:t>we demand something similar to strong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-security </a:t>
            </a:r>
            <a:r>
              <a:rPr lang="en-US" sz="1600" dirty="0">
                <a:latin typeface="Chalkboard" charset="0"/>
                <a:ea typeface="Chalkboard" charset="0"/>
                <a:cs typeface="Chalkboard" charset="0"/>
                <a:sym typeface="Symbol"/>
              </a:rPr>
              <a:t>for MAC. </a:t>
            </a:r>
            <a:r>
              <a:rPr lang="en-US" sz="1600" dirty="0" smtClean="0">
                <a:latin typeface="Chalkboard" charset="0"/>
                <a:ea typeface="Chalkboard" charset="0"/>
                <a:cs typeface="Chalkboard" charset="0"/>
                <a:sym typeface="Symbol"/>
              </a:rPr>
              <a:t>No </a:t>
            </a:r>
            <a:r>
              <a:rPr lang="en-US" sz="1600" dirty="0">
                <a:latin typeface="Chalkboard" charset="0"/>
                <a:ea typeface="Chalkboard" charset="0"/>
                <a:cs typeface="Chalkboard" charset="0"/>
                <a:sym typeface="Symbol"/>
              </a:rPr>
              <a:t>PPT attacker </a:t>
            </a:r>
            <a:r>
              <a:rPr lang="en-US" sz="1600" dirty="0" smtClean="0">
                <a:latin typeface="Chalkboard" charset="0"/>
                <a:ea typeface="Chalkboard" charset="0"/>
                <a:cs typeface="Chalkboard" charset="0"/>
                <a:sym typeface="Symbol"/>
              </a:rPr>
              <a:t>can </a:t>
            </a:r>
            <a:r>
              <a:rPr lang="en-US" sz="1600" dirty="0">
                <a:latin typeface="Chalkboard" charset="0"/>
                <a:ea typeface="Chalkboard" charset="0"/>
                <a:cs typeface="Chalkboard" charset="0"/>
                <a:sym typeface="Symbol"/>
              </a:rPr>
              <a:t>come up with a valid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for ANY message</a:t>
            </a:r>
            <a:r>
              <a:rPr lang="en-US" sz="1600" dirty="0" smtClean="0">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Implies </a:t>
            </a:r>
            <a:r>
              <a:rPr lang="en-US" sz="1600" dirty="0">
                <a:solidFill>
                  <a:srgbClr val="0000FF"/>
                </a:solidFill>
                <a:latin typeface="Chalkboard" charset="0"/>
                <a:ea typeface="Chalkboard" charset="0"/>
                <a:cs typeface="Chalkboard" charset="0"/>
                <a:sym typeface="Symbol"/>
              </a:rPr>
              <a:t>if receiver has received a valid </a:t>
            </a:r>
            <a:r>
              <a:rPr lang="en-US" sz="1600" dirty="0" err="1">
                <a:solidFill>
                  <a:srgbClr val="0000FF"/>
                </a:solidFill>
                <a:latin typeface="Chalkboard" charset="0"/>
                <a:ea typeface="Chalkboard" charset="0"/>
                <a:cs typeface="Chalkboard" charset="0"/>
                <a:sym typeface="Symbol"/>
              </a:rPr>
              <a:t>ciphertext</a:t>
            </a:r>
            <a:r>
              <a:rPr lang="en-US" sz="1600" dirty="0">
                <a:solidFill>
                  <a:srgbClr val="0000FF"/>
                </a:solidFill>
                <a:latin typeface="Chalkboard" charset="0"/>
                <a:ea typeface="Chalkboard" charset="0"/>
                <a:cs typeface="Chalkboard" charset="0"/>
                <a:sym typeface="Symbol"/>
              </a:rPr>
              <a:t> that it is THE </a:t>
            </a:r>
            <a:r>
              <a:rPr lang="en-US" sz="1600" dirty="0" err="1">
                <a:solidFill>
                  <a:srgbClr val="0000FF"/>
                </a:solidFill>
                <a:latin typeface="Chalkboard" charset="0"/>
                <a:ea typeface="Chalkboard" charset="0"/>
                <a:cs typeface="Chalkboard" charset="0"/>
                <a:sym typeface="Symbol"/>
              </a:rPr>
              <a:t>ciphertext</a:t>
            </a:r>
            <a:r>
              <a:rPr lang="en-US" sz="1600" dirty="0">
                <a:solidFill>
                  <a:srgbClr val="0000FF"/>
                </a:solidFill>
                <a:latin typeface="Chalkboard" charset="0"/>
                <a:ea typeface="Chalkboard" charset="0"/>
                <a:cs typeface="Chalkboard" charset="0"/>
                <a:sym typeface="Symbol"/>
              </a:rPr>
              <a:t> sent by the sender.  </a:t>
            </a:r>
          </a:p>
        </p:txBody>
      </p:sp>
      <p:sp>
        <p:nvSpPr>
          <p:cNvPr id="26" name="Text Box 7"/>
          <p:cNvSpPr txBox="1">
            <a:spLocks noChangeArrowheads="1"/>
          </p:cNvSpPr>
          <p:nvPr/>
        </p:nvSpPr>
        <p:spPr bwMode="auto">
          <a:xfrm>
            <a:off x="35496" y="2708920"/>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Let </a:t>
            </a:r>
            <a:r>
              <a:rPr lang="en-US" sz="1600" dirty="0" smtClean="0">
                <a:solidFill>
                  <a:srgbClr val="FF0000"/>
                </a:solidFill>
                <a:latin typeface="Chalkboard" charset="0"/>
                <a:ea typeface="Chalkboard" charset="0"/>
                <a:cs typeface="Chalkboard" charset="0"/>
                <a:sym typeface="Symbol"/>
              </a:rPr>
              <a:t> = (Gen, </a:t>
            </a:r>
            <a:r>
              <a:rPr lang="en-US" sz="1600" dirty="0" err="1" smtClean="0">
                <a:solidFill>
                  <a:srgbClr val="FF0000"/>
                </a:solidFill>
                <a:latin typeface="Chalkboard" charset="0"/>
                <a:ea typeface="Chalkboard" charset="0"/>
                <a:cs typeface="Chalkboard" charset="0"/>
                <a:sym typeface="Symbol"/>
              </a:rPr>
              <a:t>Enc</a:t>
            </a:r>
            <a:r>
              <a:rPr lang="en-US" sz="1600" dirty="0" smtClean="0">
                <a:solidFill>
                  <a:srgbClr val="FF0000"/>
                </a:solidFill>
                <a:latin typeface="Chalkboard" charset="0"/>
                <a:ea typeface="Chalkboard" charset="0"/>
                <a:cs typeface="Chalkboard" charset="0"/>
                <a:sym typeface="Symbol"/>
              </a:rPr>
              <a:t>, Dec) be a </a:t>
            </a:r>
            <a:r>
              <a:rPr lang="en-US" sz="1600" dirty="0" smtClean="0">
                <a:solidFill>
                  <a:srgbClr val="FF0000"/>
                </a:solidFill>
                <a:latin typeface="Chalkboard" charset="0"/>
                <a:ea typeface="Chalkboard" charset="0"/>
                <a:cs typeface="Chalkboard" charset="0"/>
                <a:sym typeface="Symbol"/>
              </a:rPr>
              <a:t>SKE</a:t>
            </a:r>
            <a:r>
              <a:rPr lang="en-US" sz="1600" dirty="0" smtClean="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Intuitively we demand the following secrecy and integrity property to be satisfied by  to qualify it as an AE scheme :</a:t>
            </a:r>
            <a:endParaRPr lang="en-US" sz="1600" baseline="-25000" dirty="0" smtClean="0">
              <a:solidFill>
                <a:srgbClr val="0000FF"/>
              </a:solidFill>
              <a:latin typeface="Chalkboard" charset="0"/>
              <a:ea typeface="Chalkboard" charset="0"/>
              <a:cs typeface="Chalkboard" charset="0"/>
            </a:endParaRPr>
          </a:p>
        </p:txBody>
      </p:sp>
      <p:sp>
        <p:nvSpPr>
          <p:cNvPr id="28" name="Text Box 7"/>
          <p:cNvSpPr txBox="1">
            <a:spLocks noChangeArrowheads="1"/>
          </p:cNvSpPr>
          <p:nvPr/>
        </p:nvSpPr>
        <p:spPr bwMode="auto">
          <a:xfrm>
            <a:off x="539552" y="6165304"/>
            <a:ext cx="8280920" cy="338554"/>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v"/>
            </a:pPr>
            <a:r>
              <a:rPr lang="en-US" sz="1600" dirty="0" smtClean="0">
                <a:latin typeface="Chalkboard" charset="0"/>
                <a:ea typeface="Chalkboard" charset="0"/>
                <a:cs typeface="Chalkboard" charset="0"/>
                <a:sym typeface="Symbol"/>
              </a:rPr>
              <a:t>Modeled via a new experiment which exactly captures the above --- </a:t>
            </a:r>
            <a:r>
              <a:rPr lang="en-US" sz="1600" dirty="0" err="1" smtClean="0">
                <a:solidFill>
                  <a:srgbClr val="FF0000"/>
                </a:solidFill>
                <a:latin typeface="Chalkboard" charset="0"/>
                <a:ea typeface="Chalkboard" charset="0"/>
                <a:cs typeface="Chalkboard" charset="0"/>
                <a:sym typeface="Symbol"/>
              </a:rPr>
              <a:t>CiIn</a:t>
            </a:r>
            <a:endParaRPr lang="en-US" sz="1600" baseline="-25000" dirty="0" smtClean="0">
              <a:solidFill>
                <a:srgbClr val="FF0000"/>
              </a:solidFill>
              <a:latin typeface="Chalkboard" charset="0"/>
              <a:ea typeface="Chalkboard" charset="0"/>
              <a:cs typeface="Chalkboard" charset="0"/>
            </a:endParaRPr>
          </a:p>
        </p:txBody>
      </p:sp>
      <p:grpSp>
        <p:nvGrpSpPr>
          <p:cNvPr id="3" name="Group 2"/>
          <p:cNvGrpSpPr/>
          <p:nvPr/>
        </p:nvGrpSpPr>
        <p:grpSpPr>
          <a:xfrm>
            <a:off x="1619672" y="1916832"/>
            <a:ext cx="5120804" cy="2053679"/>
            <a:chOff x="8884244" y="3967608"/>
            <a:chExt cx="5120804" cy="2053679"/>
          </a:xfrm>
        </p:grpSpPr>
        <p:sp>
          <p:nvSpPr>
            <p:cNvPr id="2" name="Cloud Callout 1"/>
            <p:cNvSpPr/>
            <p:nvPr/>
          </p:nvSpPr>
          <p:spPr>
            <a:xfrm>
              <a:off x="8884244" y="3967608"/>
              <a:ext cx="5120804" cy="205367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9" name="Text Box 7"/>
            <p:cNvSpPr txBox="1">
              <a:spLocks noChangeArrowheads="1"/>
            </p:cNvSpPr>
            <p:nvPr/>
          </p:nvSpPr>
          <p:spPr bwMode="auto">
            <a:xfrm>
              <a:off x="9324528" y="4458598"/>
              <a:ext cx="4104456" cy="1077218"/>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an </a:t>
              </a:r>
              <a:r>
                <a:rPr lang="en-US" sz="1600" dirty="0" smtClean="0">
                  <a:solidFill>
                    <a:srgbClr val="0000FF"/>
                  </a:solidFill>
                  <a:latin typeface="Chalkboard" charset="0"/>
                  <a:ea typeface="Chalkboard" charset="0"/>
                  <a:cs typeface="Chalkboard" charset="0"/>
                  <a:sym typeface="Symbol"/>
                </a:rPr>
                <a:t>authenticated encryption scheme </a:t>
              </a:r>
              <a:r>
                <a:rPr lang="en-US" sz="1600" dirty="0" smtClean="0">
                  <a:latin typeface="Chalkboard" charset="0"/>
                  <a:ea typeface="Chalkboard" charset="0"/>
                  <a:cs typeface="Chalkboard" charset="0"/>
                  <a:sym typeface="Symbol"/>
                </a:rPr>
                <a:t>if no PPT attacker is able to </a:t>
              </a:r>
              <a:r>
                <a:rPr lang="en-US" sz="1600" dirty="0" smtClean="0">
                  <a:solidFill>
                    <a:srgbClr val="FF0000"/>
                  </a:solidFill>
                  <a:latin typeface="Chalkboard" charset="0"/>
                  <a:ea typeface="Chalkboard" charset="0"/>
                  <a:cs typeface="Chalkboard" charset="0"/>
                  <a:sym typeface="Symbol"/>
                </a:rPr>
                <a:t>non-negligibly win </a:t>
              </a:r>
              <a:r>
                <a:rPr lang="en-US" sz="1600" dirty="0" smtClean="0">
                  <a:latin typeface="Chalkboard" charset="0"/>
                  <a:ea typeface="Chalkboard" charset="0"/>
                  <a:cs typeface="Chalkboard" charset="0"/>
                  <a:sym typeface="Symbol"/>
                </a:rPr>
                <a:t>the </a:t>
              </a:r>
              <a:r>
                <a:rPr lang="en-US" sz="1600" dirty="0" smtClean="0">
                  <a:solidFill>
                    <a:srgbClr val="FF0000"/>
                  </a:solidFill>
                  <a:latin typeface="Chalkboard" charset="0"/>
                  <a:ea typeface="Chalkboard" charset="0"/>
                  <a:cs typeface="Chalkboard" charset="0"/>
                  <a:sym typeface="Symbol"/>
                </a:rPr>
                <a:t>CPA-experiment</a:t>
              </a:r>
              <a:r>
                <a:rPr lang="en-US" sz="1600" dirty="0" smtClean="0">
                  <a:latin typeface="Chalkboard" charset="0"/>
                  <a:ea typeface="Chalkboard" charset="0"/>
                  <a:cs typeface="Chalkboard" charset="0"/>
                  <a:sym typeface="Symbol"/>
                </a:rPr>
                <a:t> and </a:t>
              </a:r>
              <a:r>
                <a:rPr lang="en-US" sz="1600" dirty="0" err="1" smtClean="0">
                  <a:solidFill>
                    <a:srgbClr val="0000FF"/>
                  </a:solidFill>
                  <a:latin typeface="Chalkboard" charset="0"/>
                  <a:ea typeface="Chalkboard" charset="0"/>
                  <a:cs typeface="Chalkboard" charset="0"/>
                  <a:sym typeface="Symbol"/>
                </a:rPr>
                <a:t>CiIn</a:t>
              </a:r>
              <a:r>
                <a:rPr lang="en-US" sz="1600" dirty="0" smtClean="0">
                  <a:solidFill>
                    <a:srgbClr val="0000FF"/>
                  </a:solidFill>
                  <a:latin typeface="Chalkboard" charset="0"/>
                  <a:ea typeface="Chalkboard" charset="0"/>
                  <a:cs typeface="Chalkboard" charset="0"/>
                  <a:sym typeface="Symbol"/>
                </a:rPr>
                <a:t> experiment </a:t>
              </a:r>
              <a:r>
                <a:rPr lang="en-US" sz="1600" dirty="0" smtClean="0">
                  <a:latin typeface="Chalkboard" charset="0"/>
                  <a:ea typeface="Chalkboard" charset="0"/>
                  <a:cs typeface="Chalkboard" charset="0"/>
                  <a:sym typeface="Symbol"/>
                </a:rPr>
                <a:t>with respect to </a:t>
              </a:r>
              <a:endParaRPr lang="en-US" sz="1600" baseline="-25000" dirty="0" smtClean="0">
                <a:solidFill>
                  <a:srgbClr val="FF0000"/>
                </a:solidFill>
                <a:latin typeface="Chalkboard" charset="0"/>
                <a:ea typeface="Chalkboard" charset="0"/>
                <a:cs typeface="Chalkboard" charset="0"/>
              </a:endParaRPr>
            </a:p>
          </p:txBody>
        </p:sp>
      </p:grpSp>
      <p:cxnSp>
        <p:nvCxnSpPr>
          <p:cNvPr id="15" name="Straight Connector 14"/>
          <p:cNvCxnSpPr/>
          <p:nvPr/>
        </p:nvCxnSpPr>
        <p:spPr>
          <a:xfrm flipH="1">
            <a:off x="323528" y="1268760"/>
            <a:ext cx="2592288" cy="0"/>
          </a:xfrm>
          <a:prstGeom prst="line">
            <a:avLst/>
          </a:prstGeom>
        </p:spPr>
        <p:style>
          <a:lnRef idx="2">
            <a:schemeClr val="accent4"/>
          </a:lnRef>
          <a:fillRef idx="0">
            <a:schemeClr val="accent4"/>
          </a:fillRef>
          <a:effectRef idx="1">
            <a:schemeClr val="accent4"/>
          </a:effectRef>
          <a:fontRef idx="minor">
            <a:schemeClr val="tx1"/>
          </a:fontRef>
        </p:style>
      </p:cxnSp>
      <p:sp>
        <p:nvSpPr>
          <p:cNvPr id="5" name="Right Arrow 4"/>
          <p:cNvSpPr/>
          <p:nvPr/>
        </p:nvSpPr>
        <p:spPr>
          <a:xfrm>
            <a:off x="3419872" y="980728"/>
            <a:ext cx="1224136"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cxnSp>
        <p:nvCxnSpPr>
          <p:cNvPr id="19" name="Straight Connector 18"/>
          <p:cNvCxnSpPr/>
          <p:nvPr/>
        </p:nvCxnSpPr>
        <p:spPr>
          <a:xfrm flipH="1">
            <a:off x="4932040" y="1268760"/>
            <a:ext cx="2664296" cy="0"/>
          </a:xfrm>
          <a:prstGeom prst="line">
            <a:avLst/>
          </a:prstGeom>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5292080" y="1124744"/>
            <a:ext cx="2016224" cy="28803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8" name="Rectangle 7"/>
          <p:cNvSpPr/>
          <p:nvPr/>
        </p:nvSpPr>
        <p:spPr>
          <a:xfrm>
            <a:off x="899592" y="1393031"/>
            <a:ext cx="1293268" cy="307777"/>
          </a:xfrm>
          <a:prstGeom prst="rect">
            <a:avLst/>
          </a:prstGeom>
        </p:spPr>
        <p:txBody>
          <a:bodyPr wrap="none">
            <a:spAutoFit/>
          </a:bodyPr>
          <a:lstStyle/>
          <a:p>
            <a:r>
              <a:rPr lang="en-US" sz="1400" dirty="0" smtClean="0">
                <a:latin typeface="Chalkboard" charset="0"/>
                <a:ea typeface="Chalkboard" charset="0"/>
                <a:cs typeface="Chalkboard" charset="0"/>
                <a:sym typeface="Symbol"/>
              </a:rPr>
              <a:t>Open channel</a:t>
            </a:r>
            <a:endParaRPr lang="en-US" sz="1400" dirty="0">
              <a:latin typeface="Chalkboard" charset="0"/>
              <a:ea typeface="Chalkboard" charset="0"/>
              <a:cs typeface="Chalkboard" charset="0"/>
            </a:endParaRPr>
          </a:p>
        </p:txBody>
      </p:sp>
      <p:sp>
        <p:nvSpPr>
          <p:cNvPr id="22" name="Rectangle 21"/>
          <p:cNvSpPr/>
          <p:nvPr/>
        </p:nvSpPr>
        <p:spPr>
          <a:xfrm>
            <a:off x="3642287" y="1052736"/>
            <a:ext cx="460382" cy="369332"/>
          </a:xfrm>
          <a:prstGeom prst="rect">
            <a:avLst/>
          </a:prstGeom>
        </p:spPr>
        <p:txBody>
          <a:bodyPr wrap="none">
            <a:spAutoFit/>
          </a:bodyPr>
          <a:lstStyle/>
          <a:p>
            <a:r>
              <a:rPr lang="en-US" dirty="0" smtClean="0">
                <a:latin typeface="Chalkboard" charset="0"/>
                <a:ea typeface="Chalkboard" charset="0"/>
                <a:cs typeface="Chalkboard" charset="0"/>
                <a:sym typeface="Symbol"/>
              </a:rPr>
              <a:t>AE</a:t>
            </a:r>
            <a:endParaRPr lang="en-US" dirty="0">
              <a:latin typeface="Chalkboard" charset="0"/>
              <a:ea typeface="Chalkboard" charset="0"/>
              <a:cs typeface="Chalkboard" charset="0"/>
            </a:endParaRPr>
          </a:p>
        </p:txBody>
      </p:sp>
      <p:sp>
        <p:nvSpPr>
          <p:cNvPr id="23" name="Rectangle 22"/>
          <p:cNvSpPr/>
          <p:nvPr/>
        </p:nvSpPr>
        <p:spPr>
          <a:xfrm>
            <a:off x="4848177" y="1393031"/>
            <a:ext cx="2892175" cy="307777"/>
          </a:xfrm>
          <a:prstGeom prst="rect">
            <a:avLst/>
          </a:prstGeom>
        </p:spPr>
        <p:txBody>
          <a:bodyPr wrap="none">
            <a:spAutoFit/>
          </a:bodyPr>
          <a:lstStyle/>
          <a:p>
            <a:r>
              <a:rPr lang="en-US" sz="1400" dirty="0" smtClean="0">
                <a:latin typeface="Chalkboard" charset="0"/>
                <a:ea typeface="Chalkboard" charset="0"/>
                <a:cs typeface="Chalkboard" charset="0"/>
                <a:sym typeface="Symbol"/>
              </a:rPr>
              <a:t>Secure &amp; Authenticated channel</a:t>
            </a:r>
            <a:endParaRPr lang="en-US" sz="1400" dirty="0">
              <a:latin typeface="Chalkboard" charset="0"/>
              <a:ea typeface="Chalkboard" charset="0"/>
              <a:cs typeface="Chalkboard" charset="0"/>
            </a:endParaRPr>
          </a:p>
        </p:txBody>
      </p:sp>
      <p:grpSp>
        <p:nvGrpSpPr>
          <p:cNvPr id="24" name="Group 23"/>
          <p:cNvGrpSpPr/>
          <p:nvPr/>
        </p:nvGrpSpPr>
        <p:grpSpPr>
          <a:xfrm>
            <a:off x="3851920" y="3607569"/>
            <a:ext cx="5228308" cy="2053679"/>
            <a:chOff x="8884244" y="3967608"/>
            <a:chExt cx="5228308" cy="2053679"/>
          </a:xfrm>
        </p:grpSpPr>
        <p:sp>
          <p:nvSpPr>
            <p:cNvPr id="25" name="Cloud Callout 24"/>
            <p:cNvSpPr/>
            <p:nvPr/>
          </p:nvSpPr>
          <p:spPr>
            <a:xfrm>
              <a:off x="8884244" y="3967608"/>
              <a:ext cx="5120804" cy="205367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0" name="Text Box 7"/>
            <p:cNvSpPr txBox="1">
              <a:spLocks noChangeArrowheads="1"/>
            </p:cNvSpPr>
            <p:nvPr/>
          </p:nvSpPr>
          <p:spPr bwMode="auto">
            <a:xfrm>
              <a:off x="9324528" y="4458598"/>
              <a:ext cx="4788024" cy="954107"/>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Ci-In is similar in spirit of Mac-</a:t>
              </a:r>
              <a:r>
                <a:rPr lang="en-US" sz="1600" dirty="0" err="1" smtClean="0">
                  <a:solidFill>
                    <a:srgbClr val="FF0000"/>
                  </a:solidFill>
                  <a:latin typeface="Chalkboard" charset="0"/>
                  <a:ea typeface="Chalkboard" charset="0"/>
                  <a:cs typeface="Chalkboard" charset="0"/>
                  <a:sym typeface="Symbol"/>
                </a:rPr>
                <a:t>s</a:t>
              </a:r>
              <a:r>
                <a:rPr lang="en-US" sz="1600" dirty="0" err="1" smtClean="0">
                  <a:latin typeface="Chalkboard" charset="0"/>
                  <a:ea typeface="Chalkboard" charset="0"/>
                  <a:cs typeface="Chalkboard" charset="0"/>
                  <a:sym typeface="Symbol"/>
                </a:rPr>
                <a:t>forge</a:t>
              </a:r>
              <a:endParaRPr lang="en-US" sz="1600" dirty="0" smtClean="0">
                <a:latin typeface="Chalkboard" charset="0"/>
                <a:ea typeface="Chalkboard" charset="0"/>
                <a:cs typeface="Chalkboard" charset="0"/>
                <a:sym typeface="Symbol"/>
              </a:endParaRPr>
            </a:p>
            <a:p>
              <a:pPr>
                <a:spcBef>
                  <a:spcPct val="50000"/>
                </a:spcBef>
              </a:pPr>
              <a:r>
                <a:rPr lang="en-US" sz="1600" dirty="0" smtClean="0">
                  <a:solidFill>
                    <a:srgbClr val="FF0000"/>
                  </a:solidFill>
                  <a:latin typeface="Chalkboard" charset="0"/>
                  <a:ea typeface="Chalkboard" charset="0"/>
                  <a:cs typeface="Chalkboard" charset="0"/>
                  <a:sym typeface="Symbol"/>
                </a:rPr>
                <a:t>&gt;&gt; We need to introduce new game and definition since MAC and SKE has different </a:t>
              </a:r>
              <a:r>
                <a:rPr lang="en-US" sz="1600" dirty="0" err="1" smtClean="0">
                  <a:solidFill>
                    <a:srgbClr val="FF0000"/>
                  </a:solidFill>
                  <a:latin typeface="Chalkboard" charset="0"/>
                  <a:ea typeface="Chalkboard" charset="0"/>
                  <a:cs typeface="Chalkboard" charset="0"/>
                  <a:sym typeface="Symbol"/>
                </a:rPr>
                <a:t>sintax</a:t>
              </a:r>
              <a:endParaRPr lang="en-US" sz="1600" dirty="0" smtClean="0">
                <a:solidFill>
                  <a:srgbClr val="FF0000"/>
                </a:solidFill>
                <a:latin typeface="Chalkboard" charset="0"/>
                <a:ea typeface="Chalkboard" charset="0"/>
                <a:cs typeface="Chalkboard" charset="0"/>
              </a:endParaRPr>
            </a:p>
          </p:txBody>
        </p:sp>
      </p:grpSp>
    </p:spTree>
    <p:extLst>
      <p:ext uri="{BB962C8B-B14F-4D97-AF65-F5344CB8AC3E}">
        <p14:creationId xmlns:p14="http://schemas.microsoft.com/office/powerpoint/2010/main" val="18672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p:bldP spid="20" grpId="0"/>
      <p:bldP spid="26"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3600" dirty="0" smtClean="0">
                <a:solidFill>
                  <a:srgbClr val="008000"/>
                </a:solidFill>
                <a:latin typeface="Chalkboard" charset="0"/>
                <a:ea typeface="Chalkboard" charset="0"/>
                <a:cs typeface="Chalkboard" charset="0"/>
              </a:rPr>
              <a:t>Recall</a:t>
            </a:r>
            <a:endParaRPr lang="en-US" sz="3600" dirty="0">
              <a:solidFill>
                <a:srgbClr val="008000"/>
              </a:solidFill>
              <a:latin typeface="Chalkboard" charset="0"/>
              <a:ea typeface="Chalkboard" charset="0"/>
              <a:cs typeface="Chalkboard" charset="0"/>
            </a:endParaRPr>
          </a:p>
        </p:txBody>
      </p:sp>
      <p:sp>
        <p:nvSpPr>
          <p:cNvPr id="8" name="Rectangle 7"/>
          <p:cNvSpPr/>
          <p:nvPr/>
        </p:nvSpPr>
        <p:spPr>
          <a:xfrm>
            <a:off x="539552" y="213285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Attack on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 scheme from PRF</a:t>
            </a:r>
          </a:p>
        </p:txBody>
      </p:sp>
      <p:sp>
        <p:nvSpPr>
          <p:cNvPr id="5" name="Rectangle 4"/>
          <p:cNvSpPr/>
          <p:nvPr/>
        </p:nvSpPr>
        <p:spPr>
          <a:xfrm>
            <a:off x="251520" y="1268760"/>
            <a:ext cx="7704856" cy="369332"/>
          </a:xfrm>
          <a:prstGeom prst="rect">
            <a:avLst/>
          </a:prstGeom>
        </p:spPr>
        <p:txBody>
          <a:bodyPr wrap="square">
            <a:spAutoFit/>
          </a:bodyPr>
          <a:lstStyle/>
          <a:p>
            <a:r>
              <a:rPr lang="en-US" dirty="0" smtClean="0">
                <a:latin typeface="Chalkboard" charset="0"/>
                <a:ea typeface="Chalkboard" charset="0"/>
                <a:cs typeface="Chalkboard" charset="0"/>
              </a:rPr>
              <a:t>&gt;&gt; </a:t>
            </a:r>
            <a:r>
              <a:rPr lang="en-US" dirty="0" err="1" smtClean="0">
                <a:latin typeface="Chalkboard" charset="0"/>
                <a:ea typeface="Chalkboard" charset="0"/>
                <a:cs typeface="Chalkboard" charset="0"/>
              </a:rPr>
              <a:t>cpa</a:t>
            </a:r>
            <a:r>
              <a:rPr lang="en-US" dirty="0" smtClean="0">
                <a:latin typeface="Chalkboard" charset="0"/>
                <a:ea typeface="Chalkboard" charset="0"/>
                <a:cs typeface="Chalkboard" charset="0"/>
              </a:rPr>
              <a:t>-security to </a:t>
            </a:r>
            <a:r>
              <a:rPr lang="en-US" dirty="0" err="1" smtClean="0">
                <a:latin typeface="Chalkboard" charset="0"/>
                <a:ea typeface="Chalkboard" charset="0"/>
                <a:cs typeface="Chalkboard" charset="0"/>
              </a:rPr>
              <a:t>cca</a:t>
            </a:r>
            <a:r>
              <a:rPr lang="en-US" dirty="0" smtClean="0">
                <a:latin typeface="Chalkboard" charset="0"/>
                <a:ea typeface="Chalkboard" charset="0"/>
                <a:cs typeface="Chalkboard" charset="0"/>
              </a:rPr>
              <a:t>-security </a:t>
            </a:r>
            <a:endParaRPr lang="en-US" dirty="0">
              <a:latin typeface="Chalkboard" charset="0"/>
              <a:ea typeface="Chalkboard" charset="0"/>
              <a:cs typeface="Chalkboard" charset="0"/>
            </a:endParaRPr>
          </a:p>
        </p:txBody>
      </p:sp>
      <p:sp>
        <p:nvSpPr>
          <p:cNvPr id="9" name="Rectangle 8"/>
          <p:cNvSpPr/>
          <p:nvPr/>
        </p:nvSpPr>
        <p:spPr>
          <a:xfrm>
            <a:off x="467544" y="422108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Definitions- </a:t>
            </a:r>
            <a:r>
              <a:rPr lang="en-US" dirty="0" err="1" smtClean="0">
                <a:solidFill>
                  <a:srgbClr val="0000FF"/>
                </a:solidFill>
                <a:latin typeface="Chalkboard" charset="0"/>
                <a:ea typeface="Chalkboard" charset="0"/>
                <a:cs typeface="Chalkboard" charset="0"/>
              </a:rPr>
              <a:t>cma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scma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cmva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scmva</a:t>
            </a:r>
            <a:endParaRPr lang="en-US" dirty="0" smtClean="0">
              <a:solidFill>
                <a:srgbClr val="0000FF"/>
              </a:solidFill>
              <a:latin typeface="Chalkboard" charset="0"/>
              <a:ea typeface="Chalkboard" charset="0"/>
              <a:cs typeface="Chalkboard" charset="0"/>
            </a:endParaRPr>
          </a:p>
        </p:txBody>
      </p:sp>
      <p:sp>
        <p:nvSpPr>
          <p:cNvPr id="6" name="Rectangle 5"/>
          <p:cNvSpPr/>
          <p:nvPr/>
        </p:nvSpPr>
        <p:spPr>
          <a:xfrm>
            <a:off x="323528" y="3635732"/>
            <a:ext cx="7704856" cy="369332"/>
          </a:xfrm>
          <a:prstGeom prst="rect">
            <a:avLst/>
          </a:prstGeom>
        </p:spPr>
        <p:txBody>
          <a:bodyPr wrap="square">
            <a:spAutoFit/>
          </a:bodyPr>
          <a:lstStyle/>
          <a:p>
            <a:r>
              <a:rPr lang="en-US" dirty="0" smtClean="0">
                <a:latin typeface="Chalkboard" charset="0"/>
                <a:ea typeface="Chalkboard" charset="0"/>
                <a:cs typeface="Chalkboard" charset="0"/>
              </a:rPr>
              <a:t>&gt;&gt; MAC</a:t>
            </a:r>
            <a:endParaRPr lang="en-US" dirty="0">
              <a:latin typeface="Chalkboard" charset="0"/>
              <a:ea typeface="Chalkboard" charset="0"/>
              <a:cs typeface="Chalkboard" charset="0"/>
            </a:endParaRPr>
          </a:p>
        </p:txBody>
      </p:sp>
      <p:sp>
        <p:nvSpPr>
          <p:cNvPr id="14" name="Rectangle 13"/>
          <p:cNvSpPr/>
          <p:nvPr/>
        </p:nvSpPr>
        <p:spPr>
          <a:xfrm>
            <a:off x="539552" y="177281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Padding Oracle Attack on CBC mode</a:t>
            </a:r>
          </a:p>
        </p:txBody>
      </p:sp>
    </p:spTree>
    <p:extLst>
      <p:ext uri="{BB962C8B-B14F-4D97-AF65-F5344CB8AC3E}">
        <p14:creationId xmlns:p14="http://schemas.microsoft.com/office/powerpoint/2010/main" val="169622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6"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23528" y="95966"/>
            <a:ext cx="8712968"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Authenticated Encryption</a:t>
            </a:r>
            <a:endParaRPr lang="en-US" sz="3200" kern="0" dirty="0">
              <a:solidFill>
                <a:srgbClr val="009900"/>
              </a:solidFill>
              <a:latin typeface="Chalkboard" charset="0"/>
              <a:ea typeface="Chalkboard" charset="0"/>
              <a:cs typeface="Chalkboard" charset="0"/>
            </a:endParaRPr>
          </a:p>
        </p:txBody>
      </p:sp>
      <p:sp>
        <p:nvSpPr>
          <p:cNvPr id="27" name="Text Box 7"/>
          <p:cNvSpPr txBox="1">
            <a:spLocks noChangeArrowheads="1"/>
          </p:cNvSpPr>
          <p:nvPr/>
        </p:nvSpPr>
        <p:spPr bwMode="auto">
          <a:xfrm>
            <a:off x="611560" y="1124744"/>
            <a:ext cx="56166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 is an authenticated encryption if</a:t>
            </a:r>
            <a:endParaRPr lang="en-US" sz="1600" baseline="-250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1187624" y="1722294"/>
            <a:ext cx="56166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 is </a:t>
            </a:r>
            <a:r>
              <a:rPr lang="en-US" sz="1600" dirty="0" err="1" smtClean="0">
                <a:latin typeface="Chalkboard" charset="0"/>
                <a:ea typeface="Chalkboard" charset="0"/>
                <a:cs typeface="Chalkboard" charset="0"/>
                <a:sym typeface="Symbol"/>
              </a:rPr>
              <a:t>cpa</a:t>
            </a:r>
            <a:r>
              <a:rPr lang="en-US" sz="1600" dirty="0" smtClean="0">
                <a:latin typeface="Chalkboard" charset="0"/>
                <a:ea typeface="Chalkboard" charset="0"/>
                <a:cs typeface="Chalkboard" charset="0"/>
                <a:sym typeface="Symbol"/>
              </a:rPr>
              <a:t>-secure  AND</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1187624" y="2154342"/>
            <a:ext cx="7848872"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 has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integrity (hard to come up with a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that has valid decryption even after sufficient training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4211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44624"/>
            <a:ext cx="9036496"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a:t>
            </a:r>
            <a:r>
              <a:rPr lang="en-US" sz="3200" kern="0" dirty="0" err="1" smtClean="0">
                <a:solidFill>
                  <a:srgbClr val="009900"/>
                </a:solidFill>
                <a:latin typeface="Chalkboard" charset="0"/>
                <a:ea typeface="Chalkboard" charset="0"/>
                <a:cs typeface="Chalkboard" charset="0"/>
              </a:rPr>
              <a:t>Ciphertext</a:t>
            </a:r>
            <a:r>
              <a:rPr lang="en-US" sz="3200" kern="0" dirty="0" smtClean="0">
                <a:solidFill>
                  <a:srgbClr val="009900"/>
                </a:solidFill>
                <a:latin typeface="Chalkboard" charset="0"/>
                <a:ea typeface="Chalkboard" charset="0"/>
                <a:cs typeface="Chalkboard" charset="0"/>
              </a:rPr>
              <a:t> Integrity Experiment </a:t>
            </a:r>
            <a:endParaRPr lang="en-US" sz="3200" kern="0" dirty="0">
              <a:solidFill>
                <a:srgbClr val="009900"/>
              </a:solidFill>
              <a:latin typeface="Chalkboard" charset="0"/>
              <a:ea typeface="Chalkboard" charset="0"/>
              <a:cs typeface="Chalkboard" charset="0"/>
            </a:endParaRPr>
          </a:p>
        </p:txBody>
      </p:sp>
      <p:sp>
        <p:nvSpPr>
          <p:cNvPr id="8" name="Text Box 7"/>
          <p:cNvSpPr txBox="1">
            <a:spLocks noChangeArrowheads="1"/>
          </p:cNvSpPr>
          <p:nvPr/>
        </p:nvSpPr>
        <p:spPr bwMode="auto">
          <a:xfrm>
            <a:off x="6388968" y="937756"/>
            <a:ext cx="20714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a:t>
            </a:r>
            <a:endParaRPr lang="en-US" sz="1600" baseline="-25000" dirty="0" smtClean="0">
              <a:solidFill>
                <a:srgbClr val="0000FF"/>
              </a:solidFill>
              <a:latin typeface="Chalkboard" charset="0"/>
              <a:ea typeface="Chalkboard" charset="0"/>
              <a:cs typeface="Chalkboard" charset="0"/>
            </a:endParaRPr>
          </a:p>
        </p:txBody>
      </p:sp>
      <p:grpSp>
        <p:nvGrpSpPr>
          <p:cNvPr id="2" name="Group 1"/>
          <p:cNvGrpSpPr/>
          <p:nvPr/>
        </p:nvGrpSpPr>
        <p:grpSpPr>
          <a:xfrm>
            <a:off x="259904" y="908720"/>
            <a:ext cx="3808040" cy="533092"/>
            <a:chOff x="259904" y="4458598"/>
            <a:chExt cx="3808040" cy="533092"/>
          </a:xfrm>
        </p:grpSpPr>
        <p:sp>
          <p:nvSpPr>
            <p:cNvPr id="7" name="Text Box 7"/>
            <p:cNvSpPr txBox="1">
              <a:spLocks noChangeArrowheads="1"/>
            </p:cNvSpPr>
            <p:nvPr/>
          </p:nvSpPr>
          <p:spPr bwMode="auto">
            <a:xfrm>
              <a:off x="259904" y="4458598"/>
              <a:ext cx="38080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Experiment </a:t>
              </a:r>
              <a:r>
                <a:rPr lang="en-US" sz="1600" dirty="0" err="1" smtClean="0">
                  <a:latin typeface="Chalkboard" charset="0"/>
                  <a:ea typeface="Chalkboard" charset="0"/>
                  <a:cs typeface="Chalkboard" charset="0"/>
                  <a:sym typeface="Symbol"/>
                </a:rPr>
                <a:t>CiIn</a:t>
              </a:r>
              <a:r>
                <a:rPr lang="en-US" sz="1600" dirty="0" smtClean="0">
                  <a:latin typeface="Chalkboard" charset="0"/>
                  <a:ea typeface="Chalkboard" charset="0"/>
                  <a:cs typeface="Chalkboard" charset="0"/>
                  <a:sym typeface="Symbol"/>
                </a:rPr>
                <a:t>        (n)</a:t>
              </a:r>
              <a:endParaRPr lang="en-US" sz="1600" baseline="-25000" dirty="0" smtClean="0">
                <a:solidFill>
                  <a:srgbClr val="0000FF"/>
                </a:solidFill>
                <a:latin typeface="Chalkboard" charset="0"/>
                <a:ea typeface="Chalkboard" charset="0"/>
                <a:cs typeface="Chalkboard" charset="0"/>
              </a:endParaRPr>
            </a:p>
          </p:txBody>
        </p:sp>
        <p:sp>
          <p:nvSpPr>
            <p:cNvPr id="11" name="Text Box 7"/>
            <p:cNvSpPr txBox="1">
              <a:spLocks noChangeArrowheads="1"/>
            </p:cNvSpPr>
            <p:nvPr/>
          </p:nvSpPr>
          <p:spPr bwMode="auto">
            <a:xfrm>
              <a:off x="1907704" y="4653136"/>
              <a:ext cx="6313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A, </a:t>
              </a:r>
              <a:endParaRPr lang="en-US" sz="1600" baseline="-25000" dirty="0" smtClean="0">
                <a:solidFill>
                  <a:srgbClr val="0000FF"/>
                </a:solidFill>
                <a:latin typeface="Chalkboard" charset="0"/>
                <a:ea typeface="Chalkboard" charset="0"/>
                <a:cs typeface="Chalkboard" charset="0"/>
              </a:endParaRPr>
            </a:p>
          </p:txBody>
        </p:sp>
      </p:grpSp>
      <p:pic>
        <p:nvPicPr>
          <p:cNvPr id="12" name="Picture 3"/>
          <p:cNvPicPr>
            <a:picLocks noChangeAspect="1" noChangeArrowheads="1"/>
          </p:cNvPicPr>
          <p:nvPr/>
        </p:nvPicPr>
        <p:blipFill>
          <a:blip r:embed="rId3" cstate="print"/>
          <a:srcRect/>
          <a:stretch>
            <a:fillRect/>
          </a:stretch>
        </p:blipFill>
        <p:spPr bwMode="auto">
          <a:xfrm>
            <a:off x="896810" y="2340313"/>
            <a:ext cx="1514272" cy="872663"/>
          </a:xfrm>
          <a:prstGeom prst="rect">
            <a:avLst/>
          </a:prstGeom>
          <a:noFill/>
          <a:ln w="9525">
            <a:noFill/>
            <a:miter lim="800000"/>
            <a:headEnd/>
            <a:tailEnd/>
          </a:ln>
        </p:spPr>
      </p:pic>
      <p:sp>
        <p:nvSpPr>
          <p:cNvPr id="14" name="Text Box 7"/>
          <p:cNvSpPr txBox="1">
            <a:spLocks noChangeArrowheads="1"/>
          </p:cNvSpPr>
          <p:nvPr/>
        </p:nvSpPr>
        <p:spPr bwMode="auto">
          <a:xfrm>
            <a:off x="683568" y="3212976"/>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forge </a:t>
            </a:r>
            <a:endParaRPr lang="en-US" sz="1600" dirty="0" smtClean="0">
              <a:solidFill>
                <a:srgbClr val="0000FF"/>
              </a:solidFill>
              <a:latin typeface="Chalkboard" charset="0"/>
              <a:ea typeface="Chalkboard" charset="0"/>
              <a:cs typeface="Chalkboard" charset="0"/>
            </a:endParaRPr>
          </a:p>
        </p:txBody>
      </p:sp>
      <p:sp>
        <p:nvSpPr>
          <p:cNvPr id="16" name="Text Box 7"/>
          <p:cNvSpPr txBox="1">
            <a:spLocks noChangeArrowheads="1"/>
          </p:cNvSpPr>
          <p:nvPr/>
        </p:nvSpPr>
        <p:spPr bwMode="auto">
          <a:xfrm>
            <a:off x="539552" y="1895346"/>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pic>
        <p:nvPicPr>
          <p:cNvPr id="18" name="Picture 2"/>
          <p:cNvPicPr>
            <a:picLocks noChangeAspect="1" noChangeArrowheads="1"/>
          </p:cNvPicPr>
          <p:nvPr/>
        </p:nvPicPr>
        <p:blipFill>
          <a:blip r:embed="rId4" cstate="print"/>
          <a:srcRect/>
          <a:stretch>
            <a:fillRect/>
          </a:stretch>
        </p:blipFill>
        <p:spPr bwMode="auto">
          <a:xfrm>
            <a:off x="5850530" y="2111370"/>
            <a:ext cx="1742830" cy="1052806"/>
          </a:xfrm>
          <a:prstGeom prst="rect">
            <a:avLst/>
          </a:prstGeom>
          <a:noFill/>
          <a:ln w="9525">
            <a:noFill/>
            <a:miter lim="800000"/>
            <a:headEnd/>
            <a:tailEnd/>
          </a:ln>
        </p:spPr>
      </p:pic>
      <p:sp>
        <p:nvSpPr>
          <p:cNvPr id="19" name="Text Box 7"/>
          <p:cNvSpPr txBox="1">
            <a:spLocks noChangeArrowheads="1"/>
          </p:cNvSpPr>
          <p:nvPr/>
        </p:nvSpPr>
        <p:spPr bwMode="auto">
          <a:xfrm>
            <a:off x="6116034" y="316417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4" name="Group 48"/>
          <p:cNvGrpSpPr/>
          <p:nvPr/>
        </p:nvGrpSpPr>
        <p:grpSpPr>
          <a:xfrm>
            <a:off x="8037512" y="3121203"/>
            <a:ext cx="1070992" cy="338554"/>
            <a:chOff x="7514955" y="5223801"/>
            <a:chExt cx="1207300" cy="617860"/>
          </a:xfrm>
        </p:grpSpPr>
        <p:sp>
          <p:nvSpPr>
            <p:cNvPr id="21" name="Rectangle 20"/>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2"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sp>
        <p:nvSpPr>
          <p:cNvPr id="23" name="Text Box 7"/>
          <p:cNvSpPr txBox="1">
            <a:spLocks noChangeArrowheads="1"/>
          </p:cNvSpPr>
          <p:nvPr/>
        </p:nvSpPr>
        <p:spPr bwMode="auto">
          <a:xfrm rot="18882211">
            <a:off x="7762799" y="2832697"/>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6" name="Group 23"/>
          <p:cNvGrpSpPr/>
          <p:nvPr/>
        </p:nvGrpSpPr>
        <p:grpSpPr>
          <a:xfrm>
            <a:off x="2555776" y="2021650"/>
            <a:ext cx="3222746" cy="377752"/>
            <a:chOff x="2555776" y="1772816"/>
            <a:chExt cx="3222746" cy="377752"/>
          </a:xfrm>
        </p:grpSpPr>
        <p:cxnSp>
          <p:nvCxnSpPr>
            <p:cNvPr id="27" name="Straight Arrow Connector 26"/>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24"/>
            <p:cNvGrpSpPr/>
            <p:nvPr/>
          </p:nvGrpSpPr>
          <p:grpSpPr>
            <a:xfrm>
              <a:off x="3131840" y="1772816"/>
              <a:ext cx="1959984" cy="377752"/>
              <a:chOff x="2923623" y="1772816"/>
              <a:chExt cx="1959984" cy="377752"/>
            </a:xfrm>
          </p:grpSpPr>
          <p:sp>
            <p:nvSpPr>
              <p:cNvPr id="28" name="Rectangle 27"/>
              <p:cNvSpPr/>
              <p:nvPr/>
            </p:nvSpPr>
            <p:spPr>
              <a:xfrm>
                <a:off x="2971056" y="1772816"/>
                <a:ext cx="1824775"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9" name="Text Box 7"/>
              <p:cNvSpPr txBox="1">
                <a:spLocks noChangeArrowheads="1"/>
              </p:cNvSpPr>
              <p:nvPr/>
            </p:nvSpPr>
            <p:spPr bwMode="auto">
              <a:xfrm>
                <a:off x="2923623" y="1812014"/>
                <a:ext cx="19599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Encryption Oracle</a:t>
                </a:r>
                <a:endParaRPr lang="en-US" sz="1600" dirty="0" smtClean="0">
                  <a:solidFill>
                    <a:srgbClr val="0000FF"/>
                  </a:solidFill>
                  <a:latin typeface="Chalkboard" charset="0"/>
                  <a:ea typeface="Chalkboard" charset="0"/>
                  <a:cs typeface="Chalkboard" charset="0"/>
                </a:endParaRPr>
              </a:p>
            </p:txBody>
          </p:sp>
        </p:grpSp>
      </p:grpSp>
      <p:cxnSp>
        <p:nvCxnSpPr>
          <p:cNvPr id="30" name="Straight Connector 29"/>
          <p:cNvCxnSpPr/>
          <p:nvPr/>
        </p:nvCxnSpPr>
        <p:spPr>
          <a:xfrm>
            <a:off x="2418729" y="28151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83768" y="326349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 Box 7"/>
          <p:cNvSpPr txBox="1">
            <a:spLocks noChangeArrowheads="1"/>
          </p:cNvSpPr>
          <p:nvPr/>
        </p:nvSpPr>
        <p:spPr bwMode="auto">
          <a:xfrm>
            <a:off x="3716288" y="2492896"/>
            <a:ext cx="10717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message</a:t>
            </a:r>
            <a:endParaRPr lang="en-US" sz="1600" dirty="0" smtClean="0">
              <a:solidFill>
                <a:srgbClr val="0000FF"/>
              </a:solidFill>
              <a:latin typeface="Chalkboard" charset="0"/>
              <a:ea typeface="Chalkboard" charset="0"/>
              <a:cs typeface="Chalkboard" charset="0"/>
            </a:endParaRPr>
          </a:p>
        </p:txBody>
      </p:sp>
      <p:sp>
        <p:nvSpPr>
          <p:cNvPr id="33" name="Text Box 7"/>
          <p:cNvSpPr txBox="1">
            <a:spLocks noChangeArrowheads="1"/>
          </p:cNvSpPr>
          <p:nvPr/>
        </p:nvSpPr>
        <p:spPr bwMode="auto">
          <a:xfrm>
            <a:off x="3539313" y="2975466"/>
            <a:ext cx="124871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Encryption</a:t>
            </a:r>
            <a:endParaRPr lang="en-US" sz="1600" dirty="0" smtClean="0">
              <a:solidFill>
                <a:srgbClr val="0000FF"/>
              </a:solidFill>
              <a:latin typeface="Chalkboard" charset="0"/>
              <a:ea typeface="Chalkboard" charset="0"/>
              <a:cs typeface="Chalkboard" charset="0"/>
            </a:endParaRPr>
          </a:p>
        </p:txBody>
      </p:sp>
      <p:sp>
        <p:nvSpPr>
          <p:cNvPr id="34" name="Text Box 7"/>
          <p:cNvSpPr txBox="1">
            <a:spLocks noChangeArrowheads="1"/>
          </p:cNvSpPr>
          <p:nvPr/>
        </p:nvSpPr>
        <p:spPr bwMode="auto">
          <a:xfrm>
            <a:off x="395536" y="3501008"/>
            <a:ext cx="20162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Q = {c</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c</a:t>
            </a:r>
            <a:r>
              <a:rPr lang="en-US" sz="2000" baseline="-25000" dirty="0" smtClean="0">
                <a:latin typeface="Chalkboard" charset="0"/>
                <a:ea typeface="Chalkboard" charset="0"/>
                <a:cs typeface="Chalkboard" charset="0"/>
                <a:sym typeface="Symbol"/>
              </a:rPr>
              <a:t>t</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35" name="Straight Connector 34"/>
          <p:cNvCxnSpPr/>
          <p:nvPr/>
        </p:nvCxnSpPr>
        <p:spPr>
          <a:xfrm>
            <a:off x="2483768" y="3679206"/>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 Box 7"/>
          <p:cNvSpPr txBox="1">
            <a:spLocks noChangeArrowheads="1"/>
          </p:cNvSpPr>
          <p:nvPr/>
        </p:nvSpPr>
        <p:spPr bwMode="auto">
          <a:xfrm>
            <a:off x="3491880" y="3356992"/>
            <a:ext cx="2529087"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a:t>
            </a:r>
            <a:endParaRPr lang="en-US" sz="1600" dirty="0" smtClean="0">
              <a:solidFill>
                <a:srgbClr val="0000FF"/>
              </a:solidFill>
              <a:latin typeface="Chalkboard" charset="0"/>
              <a:ea typeface="Chalkboard" charset="0"/>
              <a:cs typeface="Chalkboard" charset="0"/>
            </a:endParaRPr>
          </a:p>
        </p:txBody>
      </p:sp>
      <p:cxnSp>
        <p:nvCxnSpPr>
          <p:cNvPr id="5" name="Straight Arrow Connector 4"/>
          <p:cNvCxnSpPr/>
          <p:nvPr/>
        </p:nvCxnSpPr>
        <p:spPr>
          <a:xfrm>
            <a:off x="4184340" y="4077072"/>
            <a:ext cx="529733" cy="648072"/>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580656" y="4149080"/>
            <a:ext cx="487288" cy="5760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7"/>
          <p:cNvSpPr txBox="1">
            <a:spLocks noChangeArrowheads="1"/>
          </p:cNvSpPr>
          <p:nvPr/>
        </p:nvSpPr>
        <p:spPr bwMode="auto">
          <a:xfrm>
            <a:off x="2467000" y="4005064"/>
            <a:ext cx="18169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a:t>
            </a:r>
            <a:r>
              <a:rPr lang="en-US" sz="1400" baseline="-25000" dirty="0" smtClean="0">
                <a:latin typeface="Chalkboard" charset="0"/>
                <a:ea typeface="Chalkboard" charset="0"/>
                <a:cs typeface="Chalkboard" charset="0"/>
                <a:sym typeface="Symbol"/>
              </a:rPr>
              <a:t>k</a:t>
            </a:r>
            <a:r>
              <a:rPr lang="en-US" sz="1400" dirty="0" smtClean="0">
                <a:latin typeface="Chalkboard" charset="0"/>
                <a:ea typeface="Chalkboard" charset="0"/>
                <a:cs typeface="Chalkboard" charset="0"/>
                <a:sym typeface="Symbol"/>
              </a:rPr>
              <a:t>(c) = m  </a:t>
            </a:r>
            <a:endParaRPr lang="en-US" sz="1400" baseline="-25000" dirty="0" smtClean="0">
              <a:solidFill>
                <a:srgbClr val="0000FF"/>
              </a:solidFill>
              <a:latin typeface="Chalkboard" charset="0"/>
              <a:ea typeface="Chalkboard" charset="0"/>
              <a:cs typeface="Chalkboard" charset="0"/>
            </a:endParaRPr>
          </a:p>
        </p:txBody>
      </p:sp>
      <p:sp>
        <p:nvSpPr>
          <p:cNvPr id="41" name="Text Box 7"/>
          <p:cNvSpPr txBox="1">
            <a:spLocks noChangeArrowheads="1"/>
          </p:cNvSpPr>
          <p:nvPr/>
        </p:nvSpPr>
        <p:spPr bwMode="auto">
          <a:xfrm>
            <a:off x="2755032" y="4489375"/>
            <a:ext cx="102488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Q</a:t>
            </a:r>
            <a:endParaRPr lang="en-US" sz="1400" baseline="-25000" dirty="0" smtClean="0">
              <a:solidFill>
                <a:srgbClr val="0000FF"/>
              </a:solidFill>
              <a:latin typeface="Chalkboard" charset="0"/>
              <a:ea typeface="Chalkboard" charset="0"/>
              <a:cs typeface="Chalkboard" charset="0"/>
            </a:endParaRPr>
          </a:p>
        </p:txBody>
      </p:sp>
      <p:sp>
        <p:nvSpPr>
          <p:cNvPr id="42" name="Text Box 7"/>
          <p:cNvSpPr txBox="1">
            <a:spLocks noChangeArrowheads="1"/>
          </p:cNvSpPr>
          <p:nvPr/>
        </p:nvSpPr>
        <p:spPr bwMode="auto">
          <a:xfrm>
            <a:off x="2835424" y="4273351"/>
            <a:ext cx="512440"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a</a:t>
            </a:r>
            <a:r>
              <a:rPr lang="en-US" sz="1400" dirty="0" smtClean="0">
                <a:latin typeface="Chalkboard" charset="0"/>
                <a:ea typeface="Chalkboard" charset="0"/>
                <a:cs typeface="Chalkboard" charset="0"/>
                <a:sym typeface="Symbol"/>
              </a:rPr>
              <a:t>nd</a:t>
            </a:r>
            <a:endParaRPr lang="en-US" sz="14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3259088" y="4797152"/>
            <a:ext cx="3215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4483224" y="4005064"/>
            <a:ext cx="18169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a:t>
            </a:r>
            <a:r>
              <a:rPr lang="en-US" sz="1400" baseline="-25000" dirty="0" smtClean="0">
                <a:latin typeface="Chalkboard" charset="0"/>
                <a:ea typeface="Chalkboard" charset="0"/>
                <a:cs typeface="Chalkboard" charset="0"/>
                <a:sym typeface="Symbol"/>
              </a:rPr>
              <a:t>k</a:t>
            </a:r>
            <a:r>
              <a:rPr lang="en-US" sz="1400" dirty="0" smtClean="0">
                <a:latin typeface="Chalkboard" charset="0"/>
                <a:ea typeface="Chalkboard" charset="0"/>
                <a:cs typeface="Chalkboard" charset="0"/>
                <a:sym typeface="Symbol"/>
              </a:rPr>
              <a:t>(c) = m = </a:t>
            </a:r>
            <a:endParaRPr lang="en-US" sz="14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4771256" y="4489375"/>
            <a:ext cx="102488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Q</a:t>
            </a:r>
            <a:endParaRPr lang="en-US" sz="1400" baseline="-25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4851648" y="4273351"/>
            <a:ext cx="5124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or</a:t>
            </a:r>
            <a:endParaRPr lang="en-US" sz="1400" baseline="-25000" dirty="0" smtClean="0">
              <a:solidFill>
                <a:srgbClr val="0000FF"/>
              </a:solidFill>
              <a:latin typeface="Chalkboard" charset="0"/>
              <a:ea typeface="Chalkboard" charset="0"/>
              <a:cs typeface="Chalkboard" charset="0"/>
            </a:endParaRPr>
          </a:p>
        </p:txBody>
      </p:sp>
      <p:sp>
        <p:nvSpPr>
          <p:cNvPr id="47" name="Text Box 7"/>
          <p:cNvSpPr txBox="1">
            <a:spLocks noChangeArrowheads="1"/>
          </p:cNvSpPr>
          <p:nvPr/>
        </p:nvSpPr>
        <p:spPr bwMode="auto">
          <a:xfrm>
            <a:off x="4682480" y="4777407"/>
            <a:ext cx="321568"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35496" y="5383669"/>
            <a:ext cx="5056328"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 Has </a:t>
            </a:r>
            <a:r>
              <a:rPr lang="en-US" sz="1600" dirty="0" err="1" smtClean="0">
                <a:solidFill>
                  <a:srgbClr val="FF0000"/>
                </a:solidFill>
                <a:latin typeface="Chalkboard" charset="0"/>
                <a:ea typeface="Chalkboard" charset="0"/>
                <a:cs typeface="Chalkboard" charset="0"/>
                <a:sym typeface="Symbol"/>
              </a:rPr>
              <a:t>ciphertext</a:t>
            </a:r>
            <a:r>
              <a:rPr lang="en-US" sz="1600" dirty="0" smtClean="0">
                <a:solidFill>
                  <a:srgbClr val="FF0000"/>
                </a:solidFill>
                <a:latin typeface="Chalkboard" charset="0"/>
                <a:ea typeface="Chalkboard" charset="0"/>
                <a:cs typeface="Chalkboard" charset="0"/>
                <a:sym typeface="Symbol"/>
              </a:rPr>
              <a:t> </a:t>
            </a:r>
            <a:r>
              <a:rPr lang="en-US" sz="1600" dirty="0" err="1" smtClean="0">
                <a:solidFill>
                  <a:srgbClr val="FF0000"/>
                </a:solidFill>
                <a:latin typeface="Chalkboard" charset="0"/>
                <a:ea typeface="Chalkboard" charset="0"/>
                <a:cs typeface="Chalkboard" charset="0"/>
                <a:sym typeface="Symbol"/>
              </a:rPr>
              <a:t>intigrity</a:t>
            </a:r>
            <a:r>
              <a:rPr lang="en-US" sz="1600" dirty="0" smtClean="0">
                <a:solidFill>
                  <a:srgbClr val="FF0000"/>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if for every PPT A:</a:t>
            </a:r>
            <a:endParaRPr lang="en-US" sz="1600" baseline="-25000" dirty="0" smtClean="0">
              <a:solidFill>
                <a:srgbClr val="0000FF"/>
              </a:solidFill>
              <a:latin typeface="Chalkboard" charset="0"/>
              <a:ea typeface="Chalkboard" charset="0"/>
              <a:cs typeface="Chalkboard" charset="0"/>
            </a:endParaRPr>
          </a:p>
        </p:txBody>
      </p:sp>
      <p:grpSp>
        <p:nvGrpSpPr>
          <p:cNvPr id="24" name="Group 48"/>
          <p:cNvGrpSpPr/>
          <p:nvPr/>
        </p:nvGrpSpPr>
        <p:grpSpPr>
          <a:xfrm>
            <a:off x="1632024" y="5877272"/>
            <a:ext cx="4236120" cy="792088"/>
            <a:chOff x="1196008" y="8643774"/>
            <a:chExt cx="3733690" cy="792088"/>
          </a:xfrm>
        </p:grpSpPr>
        <p:sp>
          <p:nvSpPr>
            <p:cNvPr id="50" name="Text Box 7"/>
            <p:cNvSpPr txBox="1">
              <a:spLocks noChangeArrowheads="1"/>
            </p:cNvSpPr>
            <p:nvPr/>
          </p:nvSpPr>
          <p:spPr bwMode="auto">
            <a:xfrm>
              <a:off x="3561546" y="8901608"/>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p:txBody>
        </p:sp>
        <p:grpSp>
          <p:nvGrpSpPr>
            <p:cNvPr id="25" name="Group 83"/>
            <p:cNvGrpSpPr/>
            <p:nvPr/>
          </p:nvGrpSpPr>
          <p:grpSpPr>
            <a:xfrm>
              <a:off x="1196008" y="8643774"/>
              <a:ext cx="2662104" cy="792088"/>
              <a:chOff x="5588496" y="5013176"/>
              <a:chExt cx="2662104" cy="792088"/>
            </a:xfrm>
          </p:grpSpPr>
          <p:grpSp>
            <p:nvGrpSpPr>
              <p:cNvPr id="38" name="Group 81"/>
              <p:cNvGrpSpPr/>
              <p:nvPr/>
            </p:nvGrpSpPr>
            <p:grpSpPr>
              <a:xfrm>
                <a:off x="5588496" y="5013176"/>
                <a:ext cx="2517033" cy="792088"/>
                <a:chOff x="5588496" y="4869160"/>
                <a:chExt cx="2517033" cy="792088"/>
              </a:xfrm>
            </p:grpSpPr>
            <p:sp>
              <p:nvSpPr>
                <p:cNvPr id="54"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39" name="Group 80"/>
                <p:cNvGrpSpPr/>
                <p:nvPr/>
              </p:nvGrpSpPr>
              <p:grpSpPr>
                <a:xfrm>
                  <a:off x="5937030" y="4869160"/>
                  <a:ext cx="2168499" cy="792088"/>
                  <a:chOff x="5937030" y="4869160"/>
                  <a:chExt cx="2168499" cy="792088"/>
                </a:xfrm>
              </p:grpSpPr>
              <p:grpSp>
                <p:nvGrpSpPr>
                  <p:cNvPr id="49" name="Group 54"/>
                  <p:cNvGrpSpPr/>
                  <p:nvPr/>
                </p:nvGrpSpPr>
                <p:grpSpPr>
                  <a:xfrm>
                    <a:off x="5948536" y="5085184"/>
                    <a:ext cx="2156993" cy="576064"/>
                    <a:chOff x="700336" y="5229200"/>
                    <a:chExt cx="2156993" cy="576064"/>
                  </a:xfrm>
                </p:grpSpPr>
                <p:sp>
                  <p:nvSpPr>
                    <p:cNvPr id="59" name="Text Box 7"/>
                    <p:cNvSpPr txBox="1">
                      <a:spLocks noChangeArrowheads="1"/>
                    </p:cNvSpPr>
                    <p:nvPr/>
                  </p:nvSpPr>
                  <p:spPr bwMode="auto">
                    <a:xfrm>
                      <a:off x="700336" y="5229200"/>
                      <a:ext cx="2156993"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CiIn</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1027551"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8" name="Double Bracket 57"/>
                  <p:cNvSpPr/>
                  <p:nvPr/>
                </p:nvSpPr>
                <p:spPr>
                  <a:xfrm>
                    <a:off x="5937030" y="4869160"/>
                    <a:ext cx="1671536"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53" name="Text Box 7"/>
              <p:cNvSpPr txBox="1">
                <a:spLocks noChangeArrowheads="1"/>
              </p:cNvSpPr>
              <p:nvPr/>
            </p:nvSpPr>
            <p:spPr bwMode="auto">
              <a:xfrm>
                <a:off x="7682920"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cxnSp>
        <p:nvCxnSpPr>
          <p:cNvPr id="62" name="Straight Connector 61"/>
          <p:cNvCxnSpPr/>
          <p:nvPr/>
        </p:nvCxnSpPr>
        <p:spPr>
          <a:xfrm flipH="1" flipV="1">
            <a:off x="7596336" y="2957712"/>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3563888" y="3717032"/>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cxnSp>
        <p:nvCxnSpPr>
          <p:cNvPr id="64" name="Straight Connector 63"/>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5496" y="3789040"/>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4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2" presetClass="emph" presetSubtype="0" repeatCount="indefinite" fill="hold" nodeType="clickEffect">
                                  <p:stCondLst>
                                    <p:cond delay="0"/>
                                  </p:stCondLst>
                                  <p:endCondLst>
                                    <p:cond evt="onNext" delay="0">
                                      <p:tgtEl>
                                        <p:sldTgt/>
                                      </p:tgtEl>
                                    </p:cond>
                                  </p:endCondLst>
                                  <p:childTnLst>
                                    <p:animRot by="120000">
                                      <p:cBhvr>
                                        <p:cTn id="38" dur="100" fill="hold">
                                          <p:stCondLst>
                                            <p:cond delay="0"/>
                                          </p:stCondLst>
                                        </p:cTn>
                                        <p:tgtEl>
                                          <p:spTgt spid="30"/>
                                        </p:tgtEl>
                                        <p:attrNameLst>
                                          <p:attrName>r</p:attrName>
                                        </p:attrNameLst>
                                      </p:cBhvr>
                                    </p:animRot>
                                    <p:animRot by="-240000">
                                      <p:cBhvr>
                                        <p:cTn id="39" dur="200" fill="hold">
                                          <p:stCondLst>
                                            <p:cond delay="200"/>
                                          </p:stCondLst>
                                        </p:cTn>
                                        <p:tgtEl>
                                          <p:spTgt spid="30"/>
                                        </p:tgtEl>
                                        <p:attrNameLst>
                                          <p:attrName>r</p:attrName>
                                        </p:attrNameLst>
                                      </p:cBhvr>
                                    </p:animRot>
                                    <p:animRot by="240000">
                                      <p:cBhvr>
                                        <p:cTn id="40" dur="200" fill="hold">
                                          <p:stCondLst>
                                            <p:cond delay="400"/>
                                          </p:stCondLst>
                                        </p:cTn>
                                        <p:tgtEl>
                                          <p:spTgt spid="30"/>
                                        </p:tgtEl>
                                        <p:attrNameLst>
                                          <p:attrName>r</p:attrName>
                                        </p:attrNameLst>
                                      </p:cBhvr>
                                    </p:animRot>
                                    <p:animRot by="-240000">
                                      <p:cBhvr>
                                        <p:cTn id="41" dur="200" fill="hold">
                                          <p:stCondLst>
                                            <p:cond delay="600"/>
                                          </p:stCondLst>
                                        </p:cTn>
                                        <p:tgtEl>
                                          <p:spTgt spid="30"/>
                                        </p:tgtEl>
                                        <p:attrNameLst>
                                          <p:attrName>r</p:attrName>
                                        </p:attrNameLst>
                                      </p:cBhvr>
                                    </p:animRot>
                                    <p:animRot by="120000">
                                      <p:cBhvr>
                                        <p:cTn id="42" dur="200" fill="hold">
                                          <p:stCondLst>
                                            <p:cond delay="800"/>
                                          </p:stCondLst>
                                        </p:cTn>
                                        <p:tgtEl>
                                          <p:spTgt spid="30"/>
                                        </p:tgtEl>
                                        <p:attrNameLst>
                                          <p:attrName>r</p:attrName>
                                        </p:attrNameLst>
                                      </p:cBhvr>
                                    </p:animRot>
                                  </p:childTnLst>
                                </p:cTn>
                              </p:par>
                              <p:par>
                                <p:cTn id="43" presetID="32" presetClass="emph" presetSubtype="0" repeatCount="indefinite" fill="hold" grpId="1" nodeType="withEffect">
                                  <p:stCondLst>
                                    <p:cond delay="0"/>
                                  </p:stCondLst>
                                  <p:endCondLst>
                                    <p:cond evt="onNext" delay="0">
                                      <p:tgtEl>
                                        <p:sldTgt/>
                                      </p:tgtEl>
                                    </p:cond>
                                  </p:endCondLst>
                                  <p:childTnLst>
                                    <p:animRot by="120000">
                                      <p:cBhvr>
                                        <p:cTn id="44" dur="100" fill="hold">
                                          <p:stCondLst>
                                            <p:cond delay="0"/>
                                          </p:stCondLst>
                                        </p:cTn>
                                        <p:tgtEl>
                                          <p:spTgt spid="32"/>
                                        </p:tgtEl>
                                        <p:attrNameLst>
                                          <p:attrName>r</p:attrName>
                                        </p:attrNameLst>
                                      </p:cBhvr>
                                    </p:animRot>
                                    <p:animRot by="-240000">
                                      <p:cBhvr>
                                        <p:cTn id="45" dur="200" fill="hold">
                                          <p:stCondLst>
                                            <p:cond delay="200"/>
                                          </p:stCondLst>
                                        </p:cTn>
                                        <p:tgtEl>
                                          <p:spTgt spid="32"/>
                                        </p:tgtEl>
                                        <p:attrNameLst>
                                          <p:attrName>r</p:attrName>
                                        </p:attrNameLst>
                                      </p:cBhvr>
                                    </p:animRot>
                                    <p:animRot by="240000">
                                      <p:cBhvr>
                                        <p:cTn id="46" dur="200" fill="hold">
                                          <p:stCondLst>
                                            <p:cond delay="400"/>
                                          </p:stCondLst>
                                        </p:cTn>
                                        <p:tgtEl>
                                          <p:spTgt spid="32"/>
                                        </p:tgtEl>
                                        <p:attrNameLst>
                                          <p:attrName>r</p:attrName>
                                        </p:attrNameLst>
                                      </p:cBhvr>
                                    </p:animRot>
                                    <p:animRot by="-240000">
                                      <p:cBhvr>
                                        <p:cTn id="47" dur="200" fill="hold">
                                          <p:stCondLst>
                                            <p:cond delay="600"/>
                                          </p:stCondLst>
                                        </p:cTn>
                                        <p:tgtEl>
                                          <p:spTgt spid="32"/>
                                        </p:tgtEl>
                                        <p:attrNameLst>
                                          <p:attrName>r</p:attrName>
                                        </p:attrNameLst>
                                      </p:cBhvr>
                                    </p:animRot>
                                    <p:animRot by="120000">
                                      <p:cBhvr>
                                        <p:cTn id="48" dur="200" fill="hold">
                                          <p:stCondLst>
                                            <p:cond delay="800"/>
                                          </p:stCondLst>
                                        </p:cTn>
                                        <p:tgtEl>
                                          <p:spTgt spid="32"/>
                                        </p:tgtEl>
                                        <p:attrNameLst>
                                          <p:attrName>r</p:attrName>
                                        </p:attrNameLst>
                                      </p:cBhvr>
                                    </p:animRot>
                                  </p:childTnLst>
                                </p:cTn>
                              </p:par>
                              <p:par>
                                <p:cTn id="49" presetID="32" presetClass="emph" presetSubtype="0" repeatCount="indefinite" fill="hold" grpId="1" nodeType="withEffect">
                                  <p:stCondLst>
                                    <p:cond delay="0"/>
                                  </p:stCondLst>
                                  <p:endCondLst>
                                    <p:cond evt="onNext" delay="0">
                                      <p:tgtEl>
                                        <p:sldTgt/>
                                      </p:tgtEl>
                                    </p:cond>
                                  </p:endCondLst>
                                  <p:childTnLst>
                                    <p:animRot by="120000">
                                      <p:cBhvr>
                                        <p:cTn id="50" dur="100" fill="hold">
                                          <p:stCondLst>
                                            <p:cond delay="0"/>
                                          </p:stCondLst>
                                        </p:cTn>
                                        <p:tgtEl>
                                          <p:spTgt spid="33"/>
                                        </p:tgtEl>
                                        <p:attrNameLst>
                                          <p:attrName>r</p:attrName>
                                        </p:attrNameLst>
                                      </p:cBhvr>
                                    </p:animRot>
                                    <p:animRot by="-240000">
                                      <p:cBhvr>
                                        <p:cTn id="51" dur="200" fill="hold">
                                          <p:stCondLst>
                                            <p:cond delay="200"/>
                                          </p:stCondLst>
                                        </p:cTn>
                                        <p:tgtEl>
                                          <p:spTgt spid="33"/>
                                        </p:tgtEl>
                                        <p:attrNameLst>
                                          <p:attrName>r</p:attrName>
                                        </p:attrNameLst>
                                      </p:cBhvr>
                                    </p:animRot>
                                    <p:animRot by="240000">
                                      <p:cBhvr>
                                        <p:cTn id="52" dur="200" fill="hold">
                                          <p:stCondLst>
                                            <p:cond delay="400"/>
                                          </p:stCondLst>
                                        </p:cTn>
                                        <p:tgtEl>
                                          <p:spTgt spid="33"/>
                                        </p:tgtEl>
                                        <p:attrNameLst>
                                          <p:attrName>r</p:attrName>
                                        </p:attrNameLst>
                                      </p:cBhvr>
                                    </p:animRot>
                                    <p:animRot by="-240000">
                                      <p:cBhvr>
                                        <p:cTn id="53" dur="200" fill="hold">
                                          <p:stCondLst>
                                            <p:cond delay="600"/>
                                          </p:stCondLst>
                                        </p:cTn>
                                        <p:tgtEl>
                                          <p:spTgt spid="33"/>
                                        </p:tgtEl>
                                        <p:attrNameLst>
                                          <p:attrName>r</p:attrName>
                                        </p:attrNameLst>
                                      </p:cBhvr>
                                    </p:animRot>
                                    <p:animRot by="120000">
                                      <p:cBhvr>
                                        <p:cTn id="54" dur="200" fill="hold">
                                          <p:stCondLst>
                                            <p:cond delay="800"/>
                                          </p:stCondLst>
                                        </p:cTn>
                                        <p:tgtEl>
                                          <p:spTgt spid="33"/>
                                        </p:tgtEl>
                                        <p:attrNameLst>
                                          <p:attrName>r</p:attrName>
                                        </p:attrNameLst>
                                      </p:cBhvr>
                                    </p:animRot>
                                  </p:childTnLst>
                                </p:cTn>
                              </p:par>
                              <p:par>
                                <p:cTn id="55" presetID="32" presetClass="emph" presetSubtype="0" repeatCount="indefinite" fill="hold" nodeType="withEffect">
                                  <p:stCondLst>
                                    <p:cond delay="0"/>
                                  </p:stCondLst>
                                  <p:endCondLst>
                                    <p:cond evt="onNext" delay="0">
                                      <p:tgtEl>
                                        <p:sldTgt/>
                                      </p:tgtEl>
                                    </p:cond>
                                  </p:endCondLst>
                                  <p:childTnLst>
                                    <p:animRot by="120000">
                                      <p:cBhvr>
                                        <p:cTn id="56" dur="100" fill="hold">
                                          <p:stCondLst>
                                            <p:cond delay="0"/>
                                          </p:stCondLst>
                                        </p:cTn>
                                        <p:tgtEl>
                                          <p:spTgt spid="31"/>
                                        </p:tgtEl>
                                        <p:attrNameLst>
                                          <p:attrName>r</p:attrName>
                                        </p:attrNameLst>
                                      </p:cBhvr>
                                    </p:animRot>
                                    <p:animRot by="-240000">
                                      <p:cBhvr>
                                        <p:cTn id="57" dur="200" fill="hold">
                                          <p:stCondLst>
                                            <p:cond delay="200"/>
                                          </p:stCondLst>
                                        </p:cTn>
                                        <p:tgtEl>
                                          <p:spTgt spid="31"/>
                                        </p:tgtEl>
                                        <p:attrNameLst>
                                          <p:attrName>r</p:attrName>
                                        </p:attrNameLst>
                                      </p:cBhvr>
                                    </p:animRot>
                                    <p:animRot by="240000">
                                      <p:cBhvr>
                                        <p:cTn id="58" dur="200" fill="hold">
                                          <p:stCondLst>
                                            <p:cond delay="400"/>
                                          </p:stCondLst>
                                        </p:cTn>
                                        <p:tgtEl>
                                          <p:spTgt spid="31"/>
                                        </p:tgtEl>
                                        <p:attrNameLst>
                                          <p:attrName>r</p:attrName>
                                        </p:attrNameLst>
                                      </p:cBhvr>
                                    </p:animRot>
                                    <p:animRot by="-240000">
                                      <p:cBhvr>
                                        <p:cTn id="59" dur="200" fill="hold">
                                          <p:stCondLst>
                                            <p:cond delay="600"/>
                                          </p:stCondLst>
                                        </p:cTn>
                                        <p:tgtEl>
                                          <p:spTgt spid="31"/>
                                        </p:tgtEl>
                                        <p:attrNameLst>
                                          <p:attrName>r</p:attrName>
                                        </p:attrNameLst>
                                      </p:cBhvr>
                                    </p:animRot>
                                    <p:animRot by="120000">
                                      <p:cBhvr>
                                        <p:cTn id="60" dur="200" fill="hold">
                                          <p:stCondLst>
                                            <p:cond delay="800"/>
                                          </p:stCondLst>
                                        </p:cTn>
                                        <p:tgtEl>
                                          <p:spTgt spid="31"/>
                                        </p:tgtEl>
                                        <p:attrNameLst>
                                          <p:attrName>r</p:attrName>
                                        </p:attrNameLst>
                                      </p:cBhvr>
                                    </p:animRo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3" grpId="0"/>
      <p:bldP spid="32" grpId="0"/>
      <p:bldP spid="32" grpId="1"/>
      <p:bldP spid="33" grpId="0"/>
      <p:bldP spid="33" grpId="1"/>
      <p:bldP spid="34" grpId="0"/>
      <p:bldP spid="36" grpId="0"/>
      <p:bldP spid="40" grpId="0"/>
      <p:bldP spid="41"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Ingredients for Authenticated Encryption</a:t>
            </a:r>
            <a:endParaRPr lang="en-US" sz="3200" kern="0" dirty="0">
              <a:solidFill>
                <a:srgbClr val="009900"/>
              </a:solidFill>
              <a:latin typeface="Chalkboard" charset="0"/>
              <a:ea typeface="Chalkboard" charset="0"/>
              <a:cs typeface="Chalkboard" charset="0"/>
            </a:endParaRPr>
          </a:p>
        </p:txBody>
      </p:sp>
      <p:sp>
        <p:nvSpPr>
          <p:cNvPr id="103" name="Text Box 7"/>
          <p:cNvSpPr txBox="1">
            <a:spLocks noChangeArrowheads="1"/>
          </p:cNvSpPr>
          <p:nvPr/>
        </p:nvSpPr>
        <p:spPr bwMode="auto">
          <a:xfrm>
            <a:off x="395536" y="1052736"/>
            <a:ext cx="7200800" cy="784830"/>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halkboard" charset="0"/>
                <a:ea typeface="Chalkboard" charset="0"/>
                <a:cs typeface="Chalkboard" charset="0"/>
                <a:sym typeface="Symbol"/>
              </a:rPr>
              <a:t>&gt;&gt; </a:t>
            </a:r>
            <a:r>
              <a:rPr lang="en-US" dirty="0" err="1" smtClean="0">
                <a:solidFill>
                  <a:srgbClr val="0000FF"/>
                </a:solidFill>
                <a:latin typeface="Chalkboard" charset="0"/>
                <a:ea typeface="Chalkboard" charset="0"/>
                <a:cs typeface="Chalkboard" charset="0"/>
                <a:sym typeface="Symbol"/>
              </a:rPr>
              <a:t>cpa</a:t>
            </a:r>
            <a:r>
              <a:rPr lang="en-US" dirty="0" smtClean="0">
                <a:solidFill>
                  <a:srgbClr val="0000FF"/>
                </a:solidFill>
                <a:latin typeface="Chalkboard" charset="0"/>
                <a:ea typeface="Chalkboard" charset="0"/>
                <a:cs typeface="Chalkboard" charset="0"/>
                <a:sym typeface="Symbol"/>
              </a:rPr>
              <a:t>-secure SKE </a:t>
            </a:r>
          </a:p>
          <a:p>
            <a:pPr>
              <a:spcBef>
                <a:spcPct val="50000"/>
              </a:spcBef>
            </a:pPr>
            <a:r>
              <a:rPr lang="en-US" dirty="0" smtClean="0">
                <a:solidFill>
                  <a:srgbClr val="0000FF"/>
                </a:solidFill>
                <a:latin typeface="Chalkboard" charset="0"/>
                <a:ea typeface="Chalkboard" charset="0"/>
                <a:cs typeface="Chalkboard" charset="0"/>
                <a:sym typeface="Symbol"/>
              </a:rPr>
              <a:t>&gt;&gt; </a:t>
            </a:r>
            <a:r>
              <a:rPr lang="en-US" dirty="0" err="1" smtClean="0">
                <a:solidFill>
                  <a:srgbClr val="0000FF"/>
                </a:solidFill>
                <a:latin typeface="Chalkboard" charset="0"/>
                <a:ea typeface="Chalkboard" charset="0"/>
                <a:cs typeface="Chalkboard" charset="0"/>
                <a:sym typeface="Symbol"/>
              </a:rPr>
              <a:t>scma</a:t>
            </a:r>
            <a:r>
              <a:rPr lang="en-US" dirty="0" smtClean="0">
                <a:solidFill>
                  <a:srgbClr val="0000FF"/>
                </a:solidFill>
                <a:latin typeface="Chalkboard" charset="0"/>
                <a:ea typeface="Chalkboard" charset="0"/>
                <a:cs typeface="Chalkboard" charset="0"/>
                <a:sym typeface="Symbol"/>
              </a:rPr>
              <a:t>-secure MAC</a:t>
            </a:r>
            <a:endParaRPr lang="en-US" baseline="-25000" dirty="0" smtClean="0">
              <a:solidFill>
                <a:srgbClr val="0000FF"/>
              </a:solidFill>
              <a:latin typeface="Chalkboard" charset="0"/>
              <a:ea typeface="Chalkboard" charset="0"/>
              <a:cs typeface="Chalkboard" charset="0"/>
            </a:endParaRPr>
          </a:p>
        </p:txBody>
      </p:sp>
      <p:sp>
        <p:nvSpPr>
          <p:cNvPr id="11" name="Text Box 7"/>
          <p:cNvSpPr txBox="1">
            <a:spLocks noChangeArrowheads="1"/>
          </p:cNvSpPr>
          <p:nvPr/>
        </p:nvSpPr>
        <p:spPr bwMode="auto">
          <a:xfrm>
            <a:off x="395536" y="2051556"/>
            <a:ext cx="7200800"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halkboard" charset="0"/>
                <a:ea typeface="Chalkboard" charset="0"/>
                <a:cs typeface="Chalkboard" charset="0"/>
                <a:sym typeface="Symbol"/>
              </a:rPr>
              <a:t>&gt;&gt; How to combine them– crux of AE</a:t>
            </a:r>
            <a:endParaRPr lang="en-US"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1562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 (Encrypt-and-Authenticate)</a:t>
            </a:r>
            <a:endParaRPr lang="en-US" sz="3200" kern="0" dirty="0">
              <a:solidFill>
                <a:srgbClr val="009900"/>
              </a:solidFill>
              <a:latin typeface="Chalkboard" charset="0"/>
              <a:ea typeface="Chalkboard" charset="0"/>
              <a:cs typeface="Chalkboard" charset="0"/>
            </a:endParaRPr>
          </a:p>
        </p:txBody>
      </p:sp>
      <p:sp>
        <p:nvSpPr>
          <p:cNvPr id="1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grpSp>
        <p:nvGrpSpPr>
          <p:cNvPr id="70" name="Group 69"/>
          <p:cNvGrpSpPr/>
          <p:nvPr/>
        </p:nvGrpSpPr>
        <p:grpSpPr>
          <a:xfrm>
            <a:off x="35496" y="2564904"/>
            <a:ext cx="4456112" cy="1728192"/>
            <a:chOff x="395536" y="2276872"/>
            <a:chExt cx="4456112" cy="1728192"/>
          </a:xfrm>
        </p:grpSpPr>
        <p:sp>
          <p:nvSpPr>
            <p:cNvPr id="22" name="Rectangle 21"/>
            <p:cNvSpPr/>
            <p:nvPr/>
          </p:nvSpPr>
          <p:spPr>
            <a:xfrm>
              <a:off x="1619672" y="2564904"/>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4" name="Straight Connector 23"/>
            <p:cNvCxnSpPr/>
            <p:nvPr/>
          </p:nvCxnSpPr>
          <p:spPr>
            <a:xfrm>
              <a:off x="971600" y="306896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39752" y="2636912"/>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6" name="Rectangle 25"/>
            <p:cNvSpPr/>
            <p:nvPr/>
          </p:nvSpPr>
          <p:spPr>
            <a:xfrm>
              <a:off x="2339752" y="34290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8" name="Straight Connector 27"/>
            <p:cNvCxnSpPr/>
            <p:nvPr/>
          </p:nvCxnSpPr>
          <p:spPr>
            <a:xfrm>
              <a:off x="971600" y="306896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1600" y="3573016"/>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53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52" y="270892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9552" y="386104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483768" y="266885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2483768" y="350100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403920" y="299695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539552" y="227687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547936" y="3460938"/>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57" name="Straight Connector 56"/>
            <p:cNvCxnSpPr/>
            <p:nvPr/>
          </p:nvCxnSpPr>
          <p:spPr>
            <a:xfrm>
              <a:off x="3923928" y="3284984"/>
              <a:ext cx="64807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3848" y="292494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07904" y="292494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22" idx="3"/>
            </p:cNvCxnSpPr>
            <p:nvPr/>
          </p:nvCxnSpPr>
          <p:spPr>
            <a:xfrm>
              <a:off x="3707904" y="328498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848" y="364502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07904" y="328498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Box 7"/>
            <p:cNvSpPr txBox="1">
              <a:spLocks noChangeArrowheads="1"/>
            </p:cNvSpPr>
            <p:nvPr/>
          </p:nvSpPr>
          <p:spPr bwMode="auto">
            <a:xfrm>
              <a:off x="327585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275856" y="328498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2884874"/>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1835696" y="2492896"/>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35496"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independent keys for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endParaRPr lang="en-US" sz="1600" baseline="-25000" dirty="0" smtClean="0">
              <a:latin typeface="Chalkboard" charset="0"/>
              <a:ea typeface="Chalkboard" charset="0"/>
              <a:cs typeface="Chalkboard" charset="0"/>
            </a:endParaRPr>
          </a:p>
        </p:txBody>
      </p:sp>
      <p:cxnSp>
        <p:nvCxnSpPr>
          <p:cNvPr id="88" name="Straight Connector 87"/>
          <p:cNvCxnSpPr>
            <a:endCxn id="96" idx="2"/>
          </p:cNvCxnSpPr>
          <p:nvPr/>
        </p:nvCxnSpPr>
        <p:spPr>
          <a:xfrm>
            <a:off x="8532440" y="3613086"/>
            <a:ext cx="46386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8316416" y="3212976"/>
            <a:ext cx="1143744" cy="400110"/>
            <a:chOff x="9404920" y="3172906"/>
            <a:chExt cx="1143744" cy="400110"/>
          </a:xfrm>
        </p:grpSpPr>
        <p:cxnSp>
          <p:nvCxnSpPr>
            <p:cNvPr id="91" name="Straight Connector 90"/>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nvGrpSpPr>
          <p:cNvPr id="114" name="Group 113"/>
          <p:cNvGrpSpPr/>
          <p:nvPr/>
        </p:nvGrpSpPr>
        <p:grpSpPr>
          <a:xfrm>
            <a:off x="4572000" y="2514382"/>
            <a:ext cx="3744416" cy="1778714"/>
            <a:chOff x="4868416" y="2514382"/>
            <a:chExt cx="3744416" cy="1778714"/>
          </a:xfrm>
        </p:grpSpPr>
        <p:sp>
          <p:nvSpPr>
            <p:cNvPr id="74" name="Rectangle 73"/>
            <p:cNvSpPr/>
            <p:nvPr/>
          </p:nvSpPr>
          <p:spPr>
            <a:xfrm>
              <a:off x="6308576" y="2852936"/>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5" name="Straight Connector 74"/>
            <p:cNvCxnSpPr/>
            <p:nvPr/>
          </p:nvCxnSpPr>
          <p:spPr>
            <a:xfrm>
              <a:off x="5660504" y="3356992"/>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028656" y="2924944"/>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8" name="Straight Connector 77"/>
            <p:cNvCxnSpPr/>
            <p:nvPr/>
          </p:nvCxnSpPr>
          <p:spPr>
            <a:xfrm>
              <a:off x="5660504" y="335699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40424" y="3645024"/>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28456" y="2996952"/>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7172672" y="295688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4868416" y="3212976"/>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86" name="Text Box 7"/>
            <p:cNvSpPr txBox="1">
              <a:spLocks noChangeArrowheads="1"/>
            </p:cNvSpPr>
            <p:nvPr/>
          </p:nvSpPr>
          <p:spPr bwMode="auto">
            <a:xfrm>
              <a:off x="5228456" y="256490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6452592" y="30053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6876256" y="251438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grpSp>
        <p:nvGrpSpPr>
          <p:cNvPr id="117" name="Group 116"/>
          <p:cNvGrpSpPr/>
          <p:nvPr/>
        </p:nvGrpSpPr>
        <p:grpSpPr>
          <a:xfrm>
            <a:off x="6732240" y="2780928"/>
            <a:ext cx="1376536" cy="1368152"/>
            <a:chOff x="4644008" y="5229200"/>
            <a:chExt cx="1376536" cy="1368152"/>
          </a:xfrm>
        </p:grpSpPr>
        <p:grpSp>
          <p:nvGrpSpPr>
            <p:cNvPr id="116" name="Group 115"/>
            <p:cNvGrpSpPr/>
            <p:nvPr/>
          </p:nvGrpSpPr>
          <p:grpSpPr>
            <a:xfrm>
              <a:off x="5067672" y="5229200"/>
              <a:ext cx="952872" cy="864096"/>
              <a:chOff x="8092008" y="2852936"/>
              <a:chExt cx="952872" cy="864096"/>
            </a:xfrm>
          </p:grpSpPr>
          <p:cxnSp>
            <p:nvCxnSpPr>
              <p:cNvPr id="89" name="Straight Connector 8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8621216" y="28529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13" name="Group 112"/>
              <p:cNvGrpSpPr/>
              <p:nvPr/>
            </p:nvGrpSpPr>
            <p:grpSpPr>
              <a:xfrm>
                <a:off x="8092008" y="3212976"/>
                <a:ext cx="952872" cy="504056"/>
                <a:chOff x="7435552" y="3212976"/>
                <a:chExt cx="952872" cy="504056"/>
              </a:xfrm>
            </p:grpSpPr>
            <p:cxnSp>
              <p:nvCxnSpPr>
                <p:cNvPr id="107" name="Straight Connector 106"/>
                <p:cNvCxnSpPr/>
                <p:nvPr/>
              </p:nvCxnSpPr>
              <p:spPr>
                <a:xfrm>
                  <a:off x="8388424"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452320" y="3573016"/>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435552" y="3573016"/>
                  <a:ext cx="8384" cy="144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4644008" y="6093296"/>
              <a:ext cx="1008112" cy="504056"/>
              <a:chOff x="6516216" y="5229200"/>
              <a:chExt cx="1008112" cy="504056"/>
            </a:xfrm>
          </p:grpSpPr>
          <p:sp>
            <p:nvSpPr>
              <p:cNvPr id="77" name="Rectangle 7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4"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grpSp>
        <p:nvGrpSpPr>
          <p:cNvPr id="118" name="Group 117"/>
          <p:cNvGrpSpPr/>
          <p:nvPr/>
        </p:nvGrpSpPr>
        <p:grpSpPr>
          <a:xfrm>
            <a:off x="4932040" y="3501008"/>
            <a:ext cx="1800200" cy="648072"/>
            <a:chOff x="5228456" y="3501008"/>
            <a:chExt cx="1800200" cy="648072"/>
          </a:xfrm>
        </p:grpSpPr>
        <p:cxnSp>
          <p:nvCxnSpPr>
            <p:cNvPr id="79" name="Straight Connector 78"/>
            <p:cNvCxnSpPr/>
            <p:nvPr/>
          </p:nvCxnSpPr>
          <p:spPr>
            <a:xfrm>
              <a:off x="5660504" y="386104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a:off x="5236840" y="37489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6452592" y="350100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05" name="Group 104"/>
          <p:cNvGrpSpPr/>
          <p:nvPr/>
        </p:nvGrpSpPr>
        <p:grpSpPr>
          <a:xfrm>
            <a:off x="7596336" y="3532946"/>
            <a:ext cx="559296" cy="400110"/>
            <a:chOff x="7892752" y="3604954"/>
            <a:chExt cx="559296" cy="400110"/>
          </a:xfrm>
        </p:grpSpPr>
        <p:cxnSp>
          <p:nvCxnSpPr>
            <p:cNvPr id="92" name="Straight Connector 91"/>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5"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spTree>
    <p:extLst>
      <p:ext uri="{BB962C8B-B14F-4D97-AF65-F5344CB8AC3E}">
        <p14:creationId xmlns:p14="http://schemas.microsoft.com/office/powerpoint/2010/main" val="15375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linds(horizontal)">
                                      <p:cBhvr>
                                        <p:cTn id="7" dur="500"/>
                                        <p:tgtEl>
                                          <p:spTgt spid="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linds(horizontal)">
                                      <p:cBhvr>
                                        <p:cTn id="10" dur="500"/>
                                        <p:tgtEl>
                                          <p:spTgt spid="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linds(horizontal)">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blinds(horizontal)">
                                      <p:cBhvr>
                                        <p:cTn id="18" dur="500"/>
                                        <p:tgtEl>
                                          <p:spTgt spid="1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linds(horizontal)">
                                      <p:cBhvr>
                                        <p:cTn id="23" dur="500"/>
                                        <p:tgtEl>
                                          <p:spTgt spid="118"/>
                                        </p:tgtEl>
                                      </p:cBhvr>
                                    </p:animEffect>
                                  </p:childTnLst>
                                </p:cTn>
                              </p:par>
                              <p:par>
                                <p:cTn id="24" presetID="3" presetClass="entr" presetSubtype="10" fill="hold"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blinds(horizontal)">
                                      <p:cBhvr>
                                        <p:cTn id="26" dur="500"/>
                                        <p:tgtEl>
                                          <p:spTgt spid="1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blinds(horizontal)">
                                      <p:cBhvr>
                                        <p:cTn id="31" dur="500"/>
                                        <p:tgtEl>
                                          <p:spTgt spid="10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blinds(horizontal)">
                                      <p:cBhvr>
                                        <p:cTn id="36" dur="500"/>
                                        <p:tgtEl>
                                          <p:spTgt spid="88"/>
                                        </p:tgtEl>
                                      </p:cBhvr>
                                    </p:animEffect>
                                  </p:childTnLst>
                                </p:cTn>
                              </p:par>
                              <p:par>
                                <p:cTn id="37" presetID="3" presetClass="entr" presetSubtype="10" fill="hold"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blinds(horizontal)">
                                      <p:cBhvr>
                                        <p:cTn id="3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35496" y="2564904"/>
            <a:ext cx="4456112" cy="1728192"/>
            <a:chOff x="395536" y="2276872"/>
            <a:chExt cx="4456112" cy="1728192"/>
          </a:xfrm>
        </p:grpSpPr>
        <p:sp>
          <p:nvSpPr>
            <p:cNvPr id="22" name="Rectangle 21"/>
            <p:cNvSpPr/>
            <p:nvPr/>
          </p:nvSpPr>
          <p:spPr>
            <a:xfrm>
              <a:off x="1619672" y="2564904"/>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4" name="Straight Connector 23"/>
            <p:cNvCxnSpPr/>
            <p:nvPr/>
          </p:nvCxnSpPr>
          <p:spPr>
            <a:xfrm>
              <a:off x="971600" y="306896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39752" y="2636912"/>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6" name="Rectangle 25"/>
            <p:cNvSpPr/>
            <p:nvPr/>
          </p:nvSpPr>
          <p:spPr>
            <a:xfrm>
              <a:off x="2339752" y="34290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8" name="Straight Connector 27"/>
            <p:cNvCxnSpPr/>
            <p:nvPr/>
          </p:nvCxnSpPr>
          <p:spPr>
            <a:xfrm>
              <a:off x="971600" y="306896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1600" y="3573016"/>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53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52" y="270892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9552" y="386104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483768" y="266885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2483768" y="350100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403920" y="299695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539552" y="227687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547936" y="3460938"/>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57" name="Straight Connector 56"/>
            <p:cNvCxnSpPr/>
            <p:nvPr/>
          </p:nvCxnSpPr>
          <p:spPr>
            <a:xfrm>
              <a:off x="3923928" y="3284984"/>
              <a:ext cx="64807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3848" y="292494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07904" y="292494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22" idx="3"/>
            </p:cNvCxnSpPr>
            <p:nvPr/>
          </p:nvCxnSpPr>
          <p:spPr>
            <a:xfrm>
              <a:off x="3707904" y="328498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848" y="364502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07904" y="328498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Box 7"/>
            <p:cNvSpPr txBox="1">
              <a:spLocks noChangeArrowheads="1"/>
            </p:cNvSpPr>
            <p:nvPr/>
          </p:nvSpPr>
          <p:spPr bwMode="auto">
            <a:xfrm>
              <a:off x="327585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275856" y="328498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2884874"/>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1835696" y="2492896"/>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35496"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independent keys for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endParaRPr lang="en-US" sz="1600" baseline="-25000" dirty="0" smtClean="0">
              <a:latin typeface="Chalkboard" charset="0"/>
              <a:ea typeface="Chalkboard" charset="0"/>
              <a:cs typeface="Chalkboard" charset="0"/>
            </a:endParaRPr>
          </a:p>
        </p:txBody>
      </p:sp>
      <p:cxnSp>
        <p:nvCxnSpPr>
          <p:cNvPr id="88" name="Straight Connector 87"/>
          <p:cNvCxnSpPr>
            <a:endCxn id="96" idx="2"/>
          </p:cNvCxnSpPr>
          <p:nvPr/>
        </p:nvCxnSpPr>
        <p:spPr>
          <a:xfrm flipV="1">
            <a:off x="8532440" y="3613086"/>
            <a:ext cx="463860" cy="1"/>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103"/>
          <p:cNvGrpSpPr/>
          <p:nvPr/>
        </p:nvGrpSpPr>
        <p:grpSpPr>
          <a:xfrm>
            <a:off x="8316416" y="3212976"/>
            <a:ext cx="1143744" cy="400110"/>
            <a:chOff x="9404920" y="3172906"/>
            <a:chExt cx="1143744" cy="400110"/>
          </a:xfrm>
        </p:grpSpPr>
        <p:cxnSp>
          <p:nvCxnSpPr>
            <p:cNvPr id="91" name="Straight Connector 90"/>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grpSp>
        <p:nvGrpSpPr>
          <p:cNvPr id="4" name="Group 113"/>
          <p:cNvGrpSpPr/>
          <p:nvPr/>
        </p:nvGrpSpPr>
        <p:grpSpPr>
          <a:xfrm>
            <a:off x="4572000" y="2514382"/>
            <a:ext cx="3744416" cy="1778714"/>
            <a:chOff x="4868416" y="2514382"/>
            <a:chExt cx="3744416" cy="1778714"/>
          </a:xfrm>
        </p:grpSpPr>
        <p:sp>
          <p:nvSpPr>
            <p:cNvPr id="74" name="Rectangle 73"/>
            <p:cNvSpPr/>
            <p:nvPr/>
          </p:nvSpPr>
          <p:spPr>
            <a:xfrm>
              <a:off x="6308576" y="2852936"/>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5" name="Straight Connector 74"/>
            <p:cNvCxnSpPr/>
            <p:nvPr/>
          </p:nvCxnSpPr>
          <p:spPr>
            <a:xfrm>
              <a:off x="5660504" y="3356992"/>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028656" y="2924944"/>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8" name="Straight Connector 77"/>
            <p:cNvCxnSpPr/>
            <p:nvPr/>
          </p:nvCxnSpPr>
          <p:spPr>
            <a:xfrm>
              <a:off x="5660504" y="335699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40424" y="3645024"/>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28456" y="2996952"/>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7172672" y="295688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4868416" y="3212976"/>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86" name="Text Box 7"/>
            <p:cNvSpPr txBox="1">
              <a:spLocks noChangeArrowheads="1"/>
            </p:cNvSpPr>
            <p:nvPr/>
          </p:nvSpPr>
          <p:spPr bwMode="auto">
            <a:xfrm>
              <a:off x="5228456" y="256490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6452592" y="30053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6876256" y="251438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grpSp>
        <p:nvGrpSpPr>
          <p:cNvPr id="5" name="Group 116"/>
          <p:cNvGrpSpPr/>
          <p:nvPr/>
        </p:nvGrpSpPr>
        <p:grpSpPr>
          <a:xfrm>
            <a:off x="6732240" y="2780928"/>
            <a:ext cx="1376536" cy="1368152"/>
            <a:chOff x="4644008" y="5229200"/>
            <a:chExt cx="1376536" cy="1368152"/>
          </a:xfrm>
        </p:grpSpPr>
        <p:grpSp>
          <p:nvGrpSpPr>
            <p:cNvPr id="6" name="Group 115"/>
            <p:cNvGrpSpPr/>
            <p:nvPr/>
          </p:nvGrpSpPr>
          <p:grpSpPr>
            <a:xfrm>
              <a:off x="5067672" y="5229200"/>
              <a:ext cx="952872" cy="864096"/>
              <a:chOff x="8092008" y="2852936"/>
              <a:chExt cx="952872" cy="864096"/>
            </a:xfrm>
          </p:grpSpPr>
          <p:cxnSp>
            <p:nvCxnSpPr>
              <p:cNvPr id="89" name="Straight Connector 8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8621216" y="28529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7" name="Group 112"/>
              <p:cNvGrpSpPr/>
              <p:nvPr/>
            </p:nvGrpSpPr>
            <p:grpSpPr>
              <a:xfrm>
                <a:off x="8092008" y="3212976"/>
                <a:ext cx="952872" cy="504056"/>
                <a:chOff x="7435552" y="3212976"/>
                <a:chExt cx="952872" cy="504056"/>
              </a:xfrm>
            </p:grpSpPr>
            <p:cxnSp>
              <p:nvCxnSpPr>
                <p:cNvPr id="107" name="Straight Connector 106"/>
                <p:cNvCxnSpPr/>
                <p:nvPr/>
              </p:nvCxnSpPr>
              <p:spPr>
                <a:xfrm>
                  <a:off x="8388424"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452320" y="3573016"/>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435552" y="3573016"/>
                  <a:ext cx="8384" cy="144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Group 114"/>
            <p:cNvGrpSpPr/>
            <p:nvPr/>
          </p:nvGrpSpPr>
          <p:grpSpPr>
            <a:xfrm>
              <a:off x="4644008" y="6093296"/>
              <a:ext cx="1008112" cy="504056"/>
              <a:chOff x="6516216" y="5229200"/>
              <a:chExt cx="1008112" cy="504056"/>
            </a:xfrm>
          </p:grpSpPr>
          <p:sp>
            <p:nvSpPr>
              <p:cNvPr id="77" name="Rectangle 7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4"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grpSp>
        <p:nvGrpSpPr>
          <p:cNvPr id="11" name="Group 117"/>
          <p:cNvGrpSpPr/>
          <p:nvPr/>
        </p:nvGrpSpPr>
        <p:grpSpPr>
          <a:xfrm>
            <a:off x="4932040" y="3501008"/>
            <a:ext cx="1800200" cy="648072"/>
            <a:chOff x="5228456" y="3501008"/>
            <a:chExt cx="1800200" cy="648072"/>
          </a:xfrm>
        </p:grpSpPr>
        <p:cxnSp>
          <p:nvCxnSpPr>
            <p:cNvPr id="79" name="Straight Connector 78"/>
            <p:cNvCxnSpPr/>
            <p:nvPr/>
          </p:nvCxnSpPr>
          <p:spPr>
            <a:xfrm>
              <a:off x="5660504" y="386104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a:off x="5236840" y="37489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6452592" y="350100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2" name="Group 104"/>
          <p:cNvGrpSpPr/>
          <p:nvPr/>
        </p:nvGrpSpPr>
        <p:grpSpPr>
          <a:xfrm>
            <a:off x="7596336" y="3532946"/>
            <a:ext cx="559296" cy="400110"/>
            <a:chOff x="7892752" y="3604954"/>
            <a:chExt cx="559296" cy="400110"/>
          </a:xfrm>
        </p:grpSpPr>
        <p:cxnSp>
          <p:nvCxnSpPr>
            <p:cNvPr id="92" name="Straight Connector 91"/>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5"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sp>
        <p:nvSpPr>
          <p:cNvPr id="70" name="Text Box 7"/>
          <p:cNvSpPr txBox="1">
            <a:spLocks noChangeArrowheads="1"/>
          </p:cNvSpPr>
          <p:nvPr/>
        </p:nvSpPr>
        <p:spPr bwMode="auto">
          <a:xfrm>
            <a:off x="395536" y="5403413"/>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0000FF"/>
                </a:solidFill>
                <a:latin typeface="Chalkboard" charset="0"/>
                <a:ea typeface="Chalkboard" charset="0"/>
                <a:cs typeface="Chalkboard" charset="0"/>
                <a:sym typeface="Symbol"/>
              </a:rPr>
              <a:t>Not necessarily </a:t>
            </a:r>
            <a:r>
              <a:rPr lang="en-US" sz="1600" dirty="0" smtClean="0">
                <a:latin typeface="Chalkboard" charset="0"/>
                <a:ea typeface="Chalkboard" charset="0"/>
                <a:cs typeface="Chalkboard" charset="0"/>
                <a:sym typeface="Symbol"/>
              </a:rPr>
              <a:t>--- a secure MAC not necessarily preserves the privacy of m</a:t>
            </a:r>
            <a:endParaRPr lang="en-US" sz="1600" baseline="-25000" dirty="0" smtClean="0">
              <a:solidFill>
                <a:srgbClr val="0000FF"/>
              </a:solidFill>
              <a:latin typeface="Chalkboard" charset="0"/>
              <a:ea typeface="Chalkboard" charset="0"/>
              <a:cs typeface="Chalkboard" charset="0"/>
            </a:endParaRPr>
          </a:p>
        </p:txBody>
      </p:sp>
      <p:sp>
        <p:nvSpPr>
          <p:cNvPr id="73" name="Text Box 7"/>
          <p:cNvSpPr txBox="1">
            <a:spLocks noChangeArrowheads="1"/>
          </p:cNvSpPr>
          <p:nvPr/>
        </p:nvSpPr>
        <p:spPr bwMode="auto">
          <a:xfrm>
            <a:off x="395536" y="5784939"/>
            <a:ext cx="892899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Ex: a MAC may always output the first two bits of m as the first two bits of MAC tag</a:t>
            </a:r>
            <a:endParaRPr lang="en-US" sz="16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35496" y="5013176"/>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SSH --- does this guarantee authenticated encryption ?</a:t>
            </a:r>
            <a:endParaRPr lang="en-US" sz="1600" baseline="-25000" dirty="0" smtClean="0">
              <a:latin typeface="Chalkboard" charset="0"/>
              <a:ea typeface="Chalkboard" charset="0"/>
              <a:cs typeface="Chalkboard" charset="0"/>
            </a:endParaRPr>
          </a:p>
        </p:txBody>
      </p:sp>
      <p:grpSp>
        <p:nvGrpSpPr>
          <p:cNvPr id="97" name="Group 53"/>
          <p:cNvGrpSpPr/>
          <p:nvPr/>
        </p:nvGrpSpPr>
        <p:grpSpPr>
          <a:xfrm>
            <a:off x="2915816" y="4581128"/>
            <a:ext cx="3528392" cy="1152128"/>
            <a:chOff x="3275856" y="2924944"/>
            <a:chExt cx="3528392" cy="1152128"/>
          </a:xfrm>
        </p:grpSpPr>
        <p:sp>
          <p:nvSpPr>
            <p:cNvPr id="98" name="Cloud Callout 97"/>
            <p:cNvSpPr/>
            <p:nvPr/>
          </p:nvSpPr>
          <p:spPr>
            <a:xfrm>
              <a:off x="3275856" y="2924944"/>
              <a:ext cx="3528392"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01" name="Text Box 7"/>
            <p:cNvSpPr txBox="1">
              <a:spLocks noChangeArrowheads="1"/>
            </p:cNvSpPr>
            <p:nvPr/>
          </p:nvSpPr>
          <p:spPr bwMode="auto">
            <a:xfrm>
              <a:off x="3563888" y="3212976"/>
              <a:ext cx="3096344"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In general this approach is not recommended</a:t>
              </a:r>
              <a:endParaRPr lang="en-US" sz="1600" baseline="-25000" dirty="0" smtClean="0">
                <a:solidFill>
                  <a:srgbClr val="0000FF"/>
                </a:solidFill>
                <a:latin typeface="Chalkboard" charset="0"/>
                <a:ea typeface="Chalkboard" charset="0"/>
                <a:cs typeface="Chalkboard" charset="0"/>
              </a:endParaRPr>
            </a:p>
          </p:txBody>
        </p:sp>
      </p:grpSp>
      <p:sp>
        <p:nvSpPr>
          <p:cNvPr id="102"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 (Encrypt-and-Authenticate)</a:t>
            </a:r>
            <a:endParaRPr lang="en-US" sz="3200" kern="0" dirty="0">
              <a:solidFill>
                <a:srgbClr val="009900"/>
              </a:solidFill>
              <a:latin typeface="Chalkboard" charset="0"/>
              <a:ea typeface="Chalkboard" charset="0"/>
              <a:cs typeface="Chalkboard" charset="0"/>
            </a:endParaRPr>
          </a:p>
        </p:txBody>
      </p:sp>
      <p:sp>
        <p:nvSpPr>
          <p:cNvPr id="104"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7666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linds(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blinds(horizontal)">
                                      <p:cBhvr>
                                        <p:cTn id="2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3" grpId="0"/>
      <p:bldP spid="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59632" y="2420888"/>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79" name="Group 78"/>
          <p:cNvGrpSpPr/>
          <p:nvPr/>
        </p:nvGrpSpPr>
        <p:grpSpPr>
          <a:xfrm>
            <a:off x="179512" y="2452826"/>
            <a:ext cx="3600400" cy="1336214"/>
            <a:chOff x="179512" y="2452826"/>
            <a:chExt cx="3600400" cy="1336214"/>
          </a:xfrm>
        </p:grpSpPr>
        <p:sp>
          <p:nvSpPr>
            <p:cNvPr id="31" name="Rectangle 30"/>
            <p:cNvSpPr/>
            <p:nvPr/>
          </p:nvSpPr>
          <p:spPr>
            <a:xfrm>
              <a:off x="2843808" y="3284984"/>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2" name="Straight Connector 31"/>
            <p:cNvCxnSpPr/>
            <p:nvPr/>
          </p:nvCxnSpPr>
          <p:spPr>
            <a:xfrm>
              <a:off x="611560" y="3356992"/>
              <a:ext cx="22322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512" y="3717032"/>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2843808" y="335699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87896" y="331692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53" name="Straight Connector 52"/>
            <p:cNvCxnSpPr/>
            <p:nvPr/>
          </p:nvCxnSpPr>
          <p:spPr>
            <a:xfrm>
              <a:off x="2267744" y="2780928"/>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555776" y="2780928"/>
              <a:ext cx="0" cy="57606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339752" y="245282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70" name="Group 69"/>
          <p:cNvGrpSpPr/>
          <p:nvPr/>
        </p:nvGrpSpPr>
        <p:grpSpPr>
          <a:xfrm>
            <a:off x="35496" y="2132856"/>
            <a:ext cx="2520280" cy="1224136"/>
            <a:chOff x="35496" y="2132856"/>
            <a:chExt cx="2520280" cy="1224136"/>
          </a:xfrm>
        </p:grpSpPr>
        <p:sp>
          <p:nvSpPr>
            <p:cNvPr id="49" name="Text Box 7"/>
            <p:cNvSpPr txBox="1">
              <a:spLocks noChangeArrowheads="1"/>
            </p:cNvSpPr>
            <p:nvPr/>
          </p:nvSpPr>
          <p:spPr bwMode="auto">
            <a:xfrm>
              <a:off x="35496" y="270892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69" name="Group 68"/>
            <p:cNvGrpSpPr/>
            <p:nvPr/>
          </p:nvGrpSpPr>
          <p:grpSpPr>
            <a:xfrm>
              <a:off x="35496" y="2132856"/>
              <a:ext cx="2520280" cy="1224136"/>
              <a:chOff x="35496" y="2132856"/>
              <a:chExt cx="2520280" cy="1224136"/>
            </a:xfrm>
          </p:grpSpPr>
          <p:sp>
            <p:nvSpPr>
              <p:cNvPr id="30" name="Rectangle 29"/>
              <p:cNvSpPr/>
              <p:nvPr/>
            </p:nvSpPr>
            <p:spPr>
              <a:xfrm>
                <a:off x="1547664" y="2492896"/>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5" name="Straight Connector 34"/>
              <p:cNvCxnSpPr/>
              <p:nvPr/>
            </p:nvCxnSpPr>
            <p:spPr>
              <a:xfrm>
                <a:off x="179512" y="2564904"/>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7"/>
              <p:cNvSpPr txBox="1">
                <a:spLocks noChangeArrowheads="1"/>
              </p:cNvSpPr>
              <p:nvPr/>
            </p:nvSpPr>
            <p:spPr bwMode="auto">
              <a:xfrm>
                <a:off x="1619672" y="2524834"/>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79512" y="213285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65" name="Straight Connector 64"/>
              <p:cNvCxnSpPr/>
              <p:nvPr/>
            </p:nvCxnSpPr>
            <p:spPr>
              <a:xfrm>
                <a:off x="611560" y="2852936"/>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1560"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496"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3491880" y="2780928"/>
            <a:ext cx="855712" cy="792088"/>
            <a:chOff x="3491880" y="2780928"/>
            <a:chExt cx="855712" cy="792088"/>
          </a:xfrm>
        </p:grpSpPr>
        <p:cxnSp>
          <p:nvCxnSpPr>
            <p:cNvPr id="52" name="Straight Connector 51"/>
            <p:cNvCxnSpPr/>
            <p:nvPr/>
          </p:nvCxnSpPr>
          <p:spPr>
            <a:xfrm>
              <a:off x="3851920" y="3140968"/>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07904" y="3140968"/>
              <a:ext cx="838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9188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3923928" y="278092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3707904" y="314096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 Box 7"/>
          <p:cNvSpPr txBox="1">
            <a:spLocks noChangeArrowheads="1"/>
          </p:cNvSpPr>
          <p:nvPr/>
        </p:nvSpPr>
        <p:spPr bwMode="auto">
          <a:xfrm>
            <a:off x="1835696" y="2082334"/>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120" name="Group 119"/>
          <p:cNvGrpSpPr/>
          <p:nvPr/>
        </p:nvGrpSpPr>
        <p:grpSpPr>
          <a:xfrm>
            <a:off x="4788024" y="2060848"/>
            <a:ext cx="3816424" cy="1778714"/>
            <a:chOff x="4724400" y="2060848"/>
            <a:chExt cx="3816424" cy="1778714"/>
          </a:xfrm>
        </p:grpSpPr>
        <p:sp>
          <p:nvSpPr>
            <p:cNvPr id="111" name="Text Box 7"/>
            <p:cNvSpPr txBox="1">
              <a:spLocks noChangeArrowheads="1"/>
            </p:cNvSpPr>
            <p:nvPr/>
          </p:nvSpPr>
          <p:spPr bwMode="auto">
            <a:xfrm>
              <a:off x="6524600" y="206084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19" name="Group 118"/>
            <p:cNvGrpSpPr/>
            <p:nvPr/>
          </p:nvGrpSpPr>
          <p:grpSpPr>
            <a:xfrm>
              <a:off x="4724400" y="2111370"/>
              <a:ext cx="3816424" cy="1728192"/>
              <a:chOff x="4724400" y="2111370"/>
              <a:chExt cx="3816424" cy="1728192"/>
            </a:xfrm>
          </p:grpSpPr>
          <p:sp>
            <p:nvSpPr>
              <p:cNvPr id="85" name="Rectangle 84"/>
              <p:cNvSpPr/>
              <p:nvPr/>
            </p:nvSpPr>
            <p:spPr>
              <a:xfrm>
                <a:off x="5948536" y="2399402"/>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6" name="Text Box 7"/>
              <p:cNvSpPr txBox="1">
                <a:spLocks noChangeArrowheads="1"/>
              </p:cNvSpPr>
              <p:nvPr/>
            </p:nvSpPr>
            <p:spPr bwMode="auto">
              <a:xfrm>
                <a:off x="4724400" y="268743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8" name="Rectangle 97"/>
              <p:cNvSpPr/>
              <p:nvPr/>
            </p:nvSpPr>
            <p:spPr>
              <a:xfrm>
                <a:off x="6236568" y="2471410"/>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99" name="Straight Connector 98"/>
              <p:cNvCxnSpPr/>
              <p:nvPr/>
            </p:nvCxnSpPr>
            <p:spPr>
              <a:xfrm>
                <a:off x="4868416" y="254341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 Box 7"/>
              <p:cNvSpPr txBox="1">
                <a:spLocks noChangeArrowheads="1"/>
              </p:cNvSpPr>
              <p:nvPr/>
            </p:nvSpPr>
            <p:spPr bwMode="auto">
              <a:xfrm>
                <a:off x="6308576" y="250334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4868416" y="21113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103" name="Straight Connector 102"/>
              <p:cNvCxnSpPr/>
              <p:nvPr/>
            </p:nvCxnSpPr>
            <p:spPr>
              <a:xfrm>
                <a:off x="5300464"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724400"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292080" y="285293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1" name="Group 120"/>
          <p:cNvGrpSpPr/>
          <p:nvPr/>
        </p:nvGrpSpPr>
        <p:grpSpPr>
          <a:xfrm>
            <a:off x="7092280" y="2543418"/>
            <a:ext cx="1368152" cy="400110"/>
            <a:chOff x="6228184" y="4941168"/>
            <a:chExt cx="1368152" cy="400110"/>
          </a:xfrm>
        </p:grpSpPr>
        <p:cxnSp>
          <p:nvCxnSpPr>
            <p:cNvPr id="92" name="Straight Connector 91"/>
            <p:cNvCxnSpPr/>
            <p:nvPr/>
          </p:nvCxnSpPr>
          <p:spPr>
            <a:xfrm>
              <a:off x="6228184" y="5157192"/>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6524600" y="4941168"/>
              <a:ext cx="1071736"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 || t</a:t>
              </a:r>
              <a:endParaRPr lang="en-US" sz="2000" baseline="-25000" dirty="0" smtClean="0">
                <a:solidFill>
                  <a:srgbClr val="0000FF"/>
                </a:solidFill>
                <a:latin typeface="Chalkboard" charset="0"/>
                <a:ea typeface="Chalkboard" charset="0"/>
                <a:cs typeface="Chalkboard" charset="0"/>
              </a:endParaRPr>
            </a:p>
          </p:txBody>
        </p:sp>
      </p:grpSp>
      <p:grpSp>
        <p:nvGrpSpPr>
          <p:cNvPr id="129" name="Group 128"/>
          <p:cNvGrpSpPr/>
          <p:nvPr/>
        </p:nvGrpSpPr>
        <p:grpSpPr>
          <a:xfrm>
            <a:off x="4788024" y="2903458"/>
            <a:ext cx="3528392" cy="792088"/>
            <a:chOff x="3923928" y="5301208"/>
            <a:chExt cx="3528392" cy="792088"/>
          </a:xfrm>
        </p:grpSpPr>
        <p:grpSp>
          <p:nvGrpSpPr>
            <p:cNvPr id="127" name="Group 126"/>
            <p:cNvGrpSpPr/>
            <p:nvPr/>
          </p:nvGrpSpPr>
          <p:grpSpPr>
            <a:xfrm>
              <a:off x="6516216" y="5301208"/>
              <a:ext cx="936104" cy="792088"/>
              <a:chOff x="6516216" y="5301208"/>
              <a:chExt cx="936104" cy="792088"/>
            </a:xfrm>
          </p:grpSpPr>
          <p:grpSp>
            <p:nvGrpSpPr>
              <p:cNvPr id="122" name="Group 121"/>
              <p:cNvGrpSpPr/>
              <p:nvPr/>
            </p:nvGrpSpPr>
            <p:grpSpPr>
              <a:xfrm>
                <a:off x="6516216" y="5589240"/>
                <a:ext cx="936104" cy="504056"/>
                <a:chOff x="7452320" y="3263498"/>
                <a:chExt cx="936104" cy="504056"/>
              </a:xfrm>
            </p:grpSpPr>
            <p:sp>
              <p:nvSpPr>
                <p:cNvPr id="87" name="Rectangle 86"/>
                <p:cNvSpPr/>
                <p:nvPr/>
              </p:nvSpPr>
              <p:spPr>
                <a:xfrm>
                  <a:off x="7532712" y="3263498"/>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0" name="Text Box 7"/>
                <p:cNvSpPr txBox="1">
                  <a:spLocks noChangeArrowheads="1"/>
                </p:cNvSpPr>
                <p:nvPr/>
              </p:nvSpPr>
              <p:spPr bwMode="auto">
                <a:xfrm>
                  <a:off x="7452320" y="3335506"/>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93" name="Straight Connector 92"/>
              <p:cNvCxnSpPr/>
              <p:nvPr/>
            </p:nvCxnSpPr>
            <p:spPr>
              <a:xfrm>
                <a:off x="6732240"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64288"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3923928" y="5589240"/>
              <a:ext cx="2664296" cy="400110"/>
              <a:chOff x="4868416" y="3295436"/>
              <a:chExt cx="2664296" cy="400110"/>
            </a:xfrm>
          </p:grpSpPr>
          <p:cxnSp>
            <p:nvCxnSpPr>
              <p:cNvPr id="89" name="Straight Connector 88"/>
              <p:cNvCxnSpPr/>
              <p:nvPr/>
            </p:nvCxnSpPr>
            <p:spPr>
              <a:xfrm>
                <a:off x="4868416" y="3695546"/>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4876800" y="329543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grpSp>
        <p:nvGrpSpPr>
          <p:cNvPr id="133" name="Group 132"/>
          <p:cNvGrpSpPr/>
          <p:nvPr/>
        </p:nvGrpSpPr>
        <p:grpSpPr>
          <a:xfrm>
            <a:off x="8108776" y="3140968"/>
            <a:ext cx="495672" cy="400110"/>
            <a:chOff x="7892752" y="3573016"/>
            <a:chExt cx="495672" cy="400110"/>
          </a:xfrm>
        </p:grpSpPr>
        <p:cxnSp>
          <p:nvCxnSpPr>
            <p:cNvPr id="134" name="Straight Connector 133"/>
            <p:cNvCxnSpPr/>
            <p:nvPr/>
          </p:nvCxnSpPr>
          <p:spPr>
            <a:xfrm>
              <a:off x="7892752" y="3933056"/>
              <a:ext cx="3516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5" name="Text Box 7"/>
            <p:cNvSpPr txBox="1">
              <a:spLocks noChangeArrowheads="1"/>
            </p:cNvSpPr>
            <p:nvPr/>
          </p:nvSpPr>
          <p:spPr bwMode="auto">
            <a:xfrm>
              <a:off x="7964760" y="357301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grpSp>
        <p:nvGrpSpPr>
          <p:cNvPr id="137" name="Group 136"/>
          <p:cNvGrpSpPr/>
          <p:nvPr/>
        </p:nvGrpSpPr>
        <p:grpSpPr>
          <a:xfrm>
            <a:off x="8604448" y="2780928"/>
            <a:ext cx="927720" cy="400110"/>
            <a:chOff x="9404920" y="3212976"/>
            <a:chExt cx="927720" cy="400110"/>
          </a:xfrm>
        </p:grpSpPr>
        <p:cxnSp>
          <p:nvCxnSpPr>
            <p:cNvPr id="138" name="Straight Connector 137"/>
            <p:cNvCxnSpPr/>
            <p:nvPr/>
          </p:nvCxnSpPr>
          <p:spPr>
            <a:xfrm>
              <a:off x="9404920" y="3573016"/>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7"/>
            <p:cNvSpPr txBox="1">
              <a:spLocks noChangeArrowheads="1"/>
            </p:cNvSpPr>
            <p:nvPr/>
          </p:nvSpPr>
          <p:spPr bwMode="auto">
            <a:xfrm>
              <a:off x="9404920" y="321297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sp>
        <p:nvSpPr>
          <p:cNvPr id="64"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 (Authenticate-then-Encrypt)</a:t>
            </a:r>
            <a:endParaRPr lang="en-US" sz="3200" kern="0" dirty="0">
              <a:solidFill>
                <a:srgbClr val="009900"/>
              </a:solidFill>
              <a:latin typeface="Chalkboard" charset="0"/>
              <a:ea typeface="Chalkboard" charset="0"/>
              <a:cs typeface="Chalkboard" charset="0"/>
            </a:endParaRPr>
          </a:p>
        </p:txBody>
      </p:sp>
      <p:sp>
        <p:nvSpPr>
          <p:cNvPr id="68"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a:t>
            </a:r>
            <a:r>
              <a:rPr lang="en-US" sz="1600" dirty="0" smtClean="0">
                <a:latin typeface="Chalkboard" charset="0"/>
                <a:ea typeface="Chalkboard" charset="0"/>
                <a:cs typeface="Chalkboard" charset="0"/>
                <a:sym typeface="Symbol"/>
              </a:rPr>
              <a:t>respective </a:t>
            </a:r>
            <a:r>
              <a:rPr lang="en-US" sz="1600" dirty="0" smtClean="0">
                <a:latin typeface="Chalkboard" charset="0"/>
                <a:ea typeface="Chalkboard" charset="0"/>
                <a:cs typeface="Chalkboard" charset="0"/>
                <a:sym typeface="Symbol"/>
              </a:rPr>
              <a:t>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410024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linds(horizontal)">
                                      <p:cBhvr>
                                        <p:cTn id="7" dur="500"/>
                                        <p:tgtEl>
                                          <p:spTgt spid="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blinds(horizontal)">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linds(horizontal)">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blinds(horizontal)">
                                      <p:cBhvr>
                                        <p:cTn id="23" dur="500"/>
                                        <p:tgtEl>
                                          <p:spTgt spid="8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blinds(horizontal)">
                                      <p:cBhvr>
                                        <p:cTn id="28" dur="500"/>
                                        <p:tgtEl>
                                          <p:spTgt spid="1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blinds(horizontal)">
                                      <p:cBhvr>
                                        <p:cTn id="33" dur="500"/>
                                        <p:tgtEl>
                                          <p:spTgt spid="1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blinds(horizontal)">
                                      <p:cBhvr>
                                        <p:cTn id="38" dur="500"/>
                                        <p:tgtEl>
                                          <p:spTgt spid="1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blinds(horizontal)">
                                      <p:cBhvr>
                                        <p:cTn id="43" dur="500"/>
                                        <p:tgtEl>
                                          <p:spTgt spid="13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blinds(horizontal)">
                                      <p:cBhvr>
                                        <p:cTn id="4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59632" y="2420888"/>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2" name="Group 78"/>
          <p:cNvGrpSpPr/>
          <p:nvPr/>
        </p:nvGrpSpPr>
        <p:grpSpPr>
          <a:xfrm>
            <a:off x="179512" y="2452826"/>
            <a:ext cx="3600400" cy="1336214"/>
            <a:chOff x="179512" y="2452826"/>
            <a:chExt cx="3600400" cy="1336214"/>
          </a:xfrm>
        </p:grpSpPr>
        <p:sp>
          <p:nvSpPr>
            <p:cNvPr id="31" name="Rectangle 30"/>
            <p:cNvSpPr/>
            <p:nvPr/>
          </p:nvSpPr>
          <p:spPr>
            <a:xfrm>
              <a:off x="2843808" y="3284984"/>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2" name="Straight Connector 31"/>
            <p:cNvCxnSpPr/>
            <p:nvPr/>
          </p:nvCxnSpPr>
          <p:spPr>
            <a:xfrm>
              <a:off x="611560" y="3356992"/>
              <a:ext cx="22322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512" y="3717032"/>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2843808" y="335699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87896" y="331692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53" name="Straight Connector 52"/>
            <p:cNvCxnSpPr/>
            <p:nvPr/>
          </p:nvCxnSpPr>
          <p:spPr>
            <a:xfrm>
              <a:off x="2267744" y="2780928"/>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555776" y="2780928"/>
              <a:ext cx="0" cy="57606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339752" y="245282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3" name="Group 69"/>
          <p:cNvGrpSpPr/>
          <p:nvPr/>
        </p:nvGrpSpPr>
        <p:grpSpPr>
          <a:xfrm>
            <a:off x="35496" y="2132856"/>
            <a:ext cx="2520280" cy="1224136"/>
            <a:chOff x="35496" y="2132856"/>
            <a:chExt cx="2520280" cy="1224136"/>
          </a:xfrm>
        </p:grpSpPr>
        <p:sp>
          <p:nvSpPr>
            <p:cNvPr id="49" name="Text Box 7"/>
            <p:cNvSpPr txBox="1">
              <a:spLocks noChangeArrowheads="1"/>
            </p:cNvSpPr>
            <p:nvPr/>
          </p:nvSpPr>
          <p:spPr bwMode="auto">
            <a:xfrm>
              <a:off x="35496" y="270892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4" name="Group 68"/>
            <p:cNvGrpSpPr/>
            <p:nvPr/>
          </p:nvGrpSpPr>
          <p:grpSpPr>
            <a:xfrm>
              <a:off x="35496" y="2132856"/>
              <a:ext cx="2520280" cy="1224136"/>
              <a:chOff x="35496" y="2132856"/>
              <a:chExt cx="2520280" cy="1224136"/>
            </a:xfrm>
          </p:grpSpPr>
          <p:sp>
            <p:nvSpPr>
              <p:cNvPr id="30" name="Rectangle 29"/>
              <p:cNvSpPr/>
              <p:nvPr/>
            </p:nvSpPr>
            <p:spPr>
              <a:xfrm>
                <a:off x="1547664" y="2492896"/>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5" name="Straight Connector 34"/>
              <p:cNvCxnSpPr/>
              <p:nvPr/>
            </p:nvCxnSpPr>
            <p:spPr>
              <a:xfrm>
                <a:off x="179512" y="2564904"/>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7"/>
              <p:cNvSpPr txBox="1">
                <a:spLocks noChangeArrowheads="1"/>
              </p:cNvSpPr>
              <p:nvPr/>
            </p:nvSpPr>
            <p:spPr bwMode="auto">
              <a:xfrm>
                <a:off x="1619672" y="2524834"/>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79512" y="213285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65" name="Straight Connector 64"/>
              <p:cNvCxnSpPr/>
              <p:nvPr/>
            </p:nvCxnSpPr>
            <p:spPr>
              <a:xfrm>
                <a:off x="611560" y="2852936"/>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1560"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496"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Group 81"/>
          <p:cNvGrpSpPr/>
          <p:nvPr/>
        </p:nvGrpSpPr>
        <p:grpSpPr>
          <a:xfrm>
            <a:off x="3491880" y="2780928"/>
            <a:ext cx="855712" cy="792088"/>
            <a:chOff x="3491880" y="2780928"/>
            <a:chExt cx="855712" cy="792088"/>
          </a:xfrm>
        </p:grpSpPr>
        <p:cxnSp>
          <p:nvCxnSpPr>
            <p:cNvPr id="52" name="Straight Connector 51"/>
            <p:cNvCxnSpPr/>
            <p:nvPr/>
          </p:nvCxnSpPr>
          <p:spPr>
            <a:xfrm>
              <a:off x="3851920" y="3140968"/>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07904" y="3140968"/>
              <a:ext cx="838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9188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3923928" y="278092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3707904" y="314096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 Box 7"/>
          <p:cNvSpPr txBox="1">
            <a:spLocks noChangeArrowheads="1"/>
          </p:cNvSpPr>
          <p:nvPr/>
        </p:nvSpPr>
        <p:spPr bwMode="auto">
          <a:xfrm>
            <a:off x="1835696" y="2082334"/>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6" name="Group 119"/>
          <p:cNvGrpSpPr/>
          <p:nvPr/>
        </p:nvGrpSpPr>
        <p:grpSpPr>
          <a:xfrm>
            <a:off x="4788024" y="2060848"/>
            <a:ext cx="3816424" cy="1778714"/>
            <a:chOff x="4724400" y="2060848"/>
            <a:chExt cx="3816424" cy="1778714"/>
          </a:xfrm>
        </p:grpSpPr>
        <p:sp>
          <p:nvSpPr>
            <p:cNvPr id="111" name="Text Box 7"/>
            <p:cNvSpPr txBox="1">
              <a:spLocks noChangeArrowheads="1"/>
            </p:cNvSpPr>
            <p:nvPr/>
          </p:nvSpPr>
          <p:spPr bwMode="auto">
            <a:xfrm>
              <a:off x="6524600" y="206084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7" name="Group 118"/>
            <p:cNvGrpSpPr/>
            <p:nvPr/>
          </p:nvGrpSpPr>
          <p:grpSpPr>
            <a:xfrm>
              <a:off x="4724400" y="2111370"/>
              <a:ext cx="3816424" cy="1728192"/>
              <a:chOff x="4724400" y="2111370"/>
              <a:chExt cx="3816424" cy="1728192"/>
            </a:xfrm>
          </p:grpSpPr>
          <p:sp>
            <p:nvSpPr>
              <p:cNvPr id="85" name="Rectangle 84"/>
              <p:cNvSpPr/>
              <p:nvPr/>
            </p:nvSpPr>
            <p:spPr>
              <a:xfrm>
                <a:off x="5948536" y="2399402"/>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6" name="Text Box 7"/>
              <p:cNvSpPr txBox="1">
                <a:spLocks noChangeArrowheads="1"/>
              </p:cNvSpPr>
              <p:nvPr/>
            </p:nvSpPr>
            <p:spPr bwMode="auto">
              <a:xfrm>
                <a:off x="4724400" y="268743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8" name="Rectangle 97"/>
              <p:cNvSpPr/>
              <p:nvPr/>
            </p:nvSpPr>
            <p:spPr>
              <a:xfrm>
                <a:off x="6236568" y="2471410"/>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99" name="Straight Connector 98"/>
              <p:cNvCxnSpPr/>
              <p:nvPr/>
            </p:nvCxnSpPr>
            <p:spPr>
              <a:xfrm>
                <a:off x="4868416" y="254341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 Box 7"/>
              <p:cNvSpPr txBox="1">
                <a:spLocks noChangeArrowheads="1"/>
              </p:cNvSpPr>
              <p:nvPr/>
            </p:nvSpPr>
            <p:spPr bwMode="auto">
              <a:xfrm>
                <a:off x="6308576" y="250334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4868416" y="21113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103" name="Straight Connector 102"/>
              <p:cNvCxnSpPr/>
              <p:nvPr/>
            </p:nvCxnSpPr>
            <p:spPr>
              <a:xfrm>
                <a:off x="5300464"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724400"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292080" y="285293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120"/>
          <p:cNvGrpSpPr/>
          <p:nvPr/>
        </p:nvGrpSpPr>
        <p:grpSpPr>
          <a:xfrm>
            <a:off x="7092280" y="2543418"/>
            <a:ext cx="1368152" cy="400110"/>
            <a:chOff x="6228184" y="4941168"/>
            <a:chExt cx="1368152" cy="400110"/>
          </a:xfrm>
        </p:grpSpPr>
        <p:cxnSp>
          <p:nvCxnSpPr>
            <p:cNvPr id="92" name="Straight Connector 91"/>
            <p:cNvCxnSpPr/>
            <p:nvPr/>
          </p:nvCxnSpPr>
          <p:spPr>
            <a:xfrm>
              <a:off x="6228184" y="5157192"/>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6524600" y="4941168"/>
              <a:ext cx="1071736"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 || t</a:t>
              </a:r>
              <a:endParaRPr lang="en-US" sz="2000" baseline="-25000" dirty="0" smtClean="0">
                <a:solidFill>
                  <a:srgbClr val="0000FF"/>
                </a:solidFill>
                <a:latin typeface="Chalkboard" charset="0"/>
                <a:ea typeface="Chalkboard" charset="0"/>
                <a:cs typeface="Chalkboard" charset="0"/>
              </a:endParaRPr>
            </a:p>
          </p:txBody>
        </p:sp>
      </p:grpSp>
      <p:grpSp>
        <p:nvGrpSpPr>
          <p:cNvPr id="11" name="Group 128"/>
          <p:cNvGrpSpPr/>
          <p:nvPr/>
        </p:nvGrpSpPr>
        <p:grpSpPr>
          <a:xfrm>
            <a:off x="4788024" y="2903458"/>
            <a:ext cx="3528392" cy="792088"/>
            <a:chOff x="3923928" y="5301208"/>
            <a:chExt cx="3528392" cy="792088"/>
          </a:xfrm>
        </p:grpSpPr>
        <p:grpSp>
          <p:nvGrpSpPr>
            <p:cNvPr id="12" name="Group 126"/>
            <p:cNvGrpSpPr/>
            <p:nvPr/>
          </p:nvGrpSpPr>
          <p:grpSpPr>
            <a:xfrm>
              <a:off x="6516216" y="5301208"/>
              <a:ext cx="936104" cy="792088"/>
              <a:chOff x="6516216" y="5301208"/>
              <a:chExt cx="936104" cy="792088"/>
            </a:xfrm>
          </p:grpSpPr>
          <p:grpSp>
            <p:nvGrpSpPr>
              <p:cNvPr id="13" name="Group 121"/>
              <p:cNvGrpSpPr/>
              <p:nvPr/>
            </p:nvGrpSpPr>
            <p:grpSpPr>
              <a:xfrm>
                <a:off x="6516216" y="5589240"/>
                <a:ext cx="936104" cy="504056"/>
                <a:chOff x="7452320" y="3263498"/>
                <a:chExt cx="936104" cy="504056"/>
              </a:xfrm>
            </p:grpSpPr>
            <p:sp>
              <p:nvSpPr>
                <p:cNvPr id="87" name="Rectangle 86"/>
                <p:cNvSpPr/>
                <p:nvPr/>
              </p:nvSpPr>
              <p:spPr>
                <a:xfrm>
                  <a:off x="7532712" y="3263498"/>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0" name="Text Box 7"/>
                <p:cNvSpPr txBox="1">
                  <a:spLocks noChangeArrowheads="1"/>
                </p:cNvSpPr>
                <p:nvPr/>
              </p:nvSpPr>
              <p:spPr bwMode="auto">
                <a:xfrm>
                  <a:off x="7452320" y="3335506"/>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93" name="Straight Connector 92"/>
              <p:cNvCxnSpPr/>
              <p:nvPr/>
            </p:nvCxnSpPr>
            <p:spPr>
              <a:xfrm>
                <a:off x="6732240"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64288"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27"/>
            <p:cNvGrpSpPr/>
            <p:nvPr/>
          </p:nvGrpSpPr>
          <p:grpSpPr>
            <a:xfrm>
              <a:off x="3923928" y="5589240"/>
              <a:ext cx="2664296" cy="400110"/>
              <a:chOff x="4868416" y="3295436"/>
              <a:chExt cx="2664296" cy="400110"/>
            </a:xfrm>
          </p:grpSpPr>
          <p:cxnSp>
            <p:nvCxnSpPr>
              <p:cNvPr id="89" name="Straight Connector 88"/>
              <p:cNvCxnSpPr/>
              <p:nvPr/>
            </p:nvCxnSpPr>
            <p:spPr>
              <a:xfrm>
                <a:off x="4868416" y="3695546"/>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4876800" y="329543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grpSp>
        <p:nvGrpSpPr>
          <p:cNvPr id="15" name="Group 132"/>
          <p:cNvGrpSpPr/>
          <p:nvPr/>
        </p:nvGrpSpPr>
        <p:grpSpPr>
          <a:xfrm>
            <a:off x="8108776" y="3140968"/>
            <a:ext cx="495672" cy="400110"/>
            <a:chOff x="7892752" y="3573016"/>
            <a:chExt cx="495672" cy="400110"/>
          </a:xfrm>
        </p:grpSpPr>
        <p:cxnSp>
          <p:nvCxnSpPr>
            <p:cNvPr id="134" name="Straight Connector 133"/>
            <p:cNvCxnSpPr/>
            <p:nvPr/>
          </p:nvCxnSpPr>
          <p:spPr>
            <a:xfrm>
              <a:off x="7892752" y="3933056"/>
              <a:ext cx="3516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5" name="Text Box 7"/>
            <p:cNvSpPr txBox="1">
              <a:spLocks noChangeArrowheads="1"/>
            </p:cNvSpPr>
            <p:nvPr/>
          </p:nvSpPr>
          <p:spPr bwMode="auto">
            <a:xfrm>
              <a:off x="7964760" y="357301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grpSp>
        <p:nvGrpSpPr>
          <p:cNvPr id="16" name="Group 136"/>
          <p:cNvGrpSpPr/>
          <p:nvPr/>
        </p:nvGrpSpPr>
        <p:grpSpPr>
          <a:xfrm>
            <a:off x="8604448" y="2780928"/>
            <a:ext cx="927720" cy="400110"/>
            <a:chOff x="9404920" y="3212976"/>
            <a:chExt cx="927720" cy="400110"/>
          </a:xfrm>
        </p:grpSpPr>
        <p:cxnSp>
          <p:nvCxnSpPr>
            <p:cNvPr id="138" name="Straight Connector 137"/>
            <p:cNvCxnSpPr/>
            <p:nvPr/>
          </p:nvCxnSpPr>
          <p:spPr>
            <a:xfrm>
              <a:off x="9404920" y="3573016"/>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7"/>
            <p:cNvSpPr txBox="1">
              <a:spLocks noChangeArrowheads="1"/>
            </p:cNvSpPr>
            <p:nvPr/>
          </p:nvSpPr>
          <p:spPr bwMode="auto">
            <a:xfrm>
              <a:off x="9404920" y="321297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sp>
        <p:nvSpPr>
          <p:cNvPr id="69" name="Text Box 7"/>
          <p:cNvSpPr txBox="1">
            <a:spLocks noChangeArrowheads="1"/>
          </p:cNvSpPr>
          <p:nvPr/>
        </p:nvSpPr>
        <p:spPr bwMode="auto">
          <a:xfrm>
            <a:off x="179512" y="4941168"/>
            <a:ext cx="9001000"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Unfortunately </a:t>
            </a:r>
            <a:r>
              <a:rPr lang="en-US" sz="1600" dirty="0" smtClean="0">
                <a:solidFill>
                  <a:srgbClr val="FF0000"/>
                </a:solidFill>
                <a:latin typeface="Chalkboard" charset="0"/>
                <a:ea typeface="Chalkboard" charset="0"/>
                <a:cs typeface="Chalkboard" charset="0"/>
                <a:sym typeface="Symbol"/>
              </a:rPr>
              <a:t>the above approach does not always lead to an authenticated cipher</a:t>
            </a:r>
            <a:endParaRPr lang="en-US" sz="1600" baseline="-25000" dirty="0" smtClean="0">
              <a:solidFill>
                <a:srgbClr val="FF0000"/>
              </a:solidFill>
              <a:latin typeface="Chalkboard" charset="0"/>
              <a:ea typeface="Chalkboard" charset="0"/>
              <a:cs typeface="Chalkboard" charset="0"/>
            </a:endParaRPr>
          </a:p>
        </p:txBody>
      </p:sp>
      <p:sp>
        <p:nvSpPr>
          <p:cNvPr id="70" name="Text Box 7"/>
          <p:cNvSpPr txBox="1">
            <a:spLocks noChangeArrowheads="1"/>
          </p:cNvSpPr>
          <p:nvPr/>
        </p:nvSpPr>
        <p:spPr bwMode="auto">
          <a:xfrm>
            <a:off x="467544" y="5334307"/>
            <a:ext cx="8496944"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latin typeface="Chalkboard" charset="0"/>
                <a:ea typeface="Chalkboard" charset="0"/>
                <a:cs typeface="Chalkboard" charset="0"/>
                <a:sym typeface="Symbol"/>
              </a:rPr>
              <a:t>There </a:t>
            </a:r>
            <a:r>
              <a:rPr lang="en-US" sz="1600" dirty="0" smtClean="0">
                <a:solidFill>
                  <a:srgbClr val="0000FF"/>
                </a:solidFill>
                <a:latin typeface="Chalkboard" charset="0"/>
                <a:ea typeface="Chalkboard" charset="0"/>
                <a:cs typeface="Chalkboard" charset="0"/>
                <a:sym typeface="Symbol"/>
              </a:rPr>
              <a:t>exists an instantiation of </a:t>
            </a:r>
            <a:r>
              <a:rPr lang="en-US" sz="1600" baseline="-25000" dirty="0" smtClean="0">
                <a:solidFill>
                  <a:srgbClr val="0000FF"/>
                </a:solidFill>
                <a:latin typeface="Chalkboard" charset="0"/>
                <a:ea typeface="Chalkboard" charset="0"/>
                <a:cs typeface="Chalkboard" charset="0"/>
                <a:sym typeface="Symbol"/>
              </a:rPr>
              <a:t>E</a:t>
            </a:r>
            <a:r>
              <a:rPr lang="en-US" sz="1600" dirty="0" smtClean="0">
                <a:solidFill>
                  <a:srgbClr val="0000FF"/>
                </a:solidFill>
                <a:latin typeface="Chalkboard" charset="0"/>
                <a:ea typeface="Chalkboard" charset="0"/>
                <a:cs typeface="Chalkboard" charset="0"/>
                <a:sym typeface="Symbol"/>
              </a:rPr>
              <a:t> which is </a:t>
            </a:r>
            <a:r>
              <a:rPr lang="en-US" sz="1600" dirty="0" err="1" smtClean="0">
                <a:solidFill>
                  <a:srgbClr val="0000FF"/>
                </a:solidFill>
                <a:latin typeface="Chalkboard" charset="0"/>
                <a:ea typeface="Chalkboard" charset="0"/>
                <a:cs typeface="Chalkboard" charset="0"/>
                <a:sym typeface="Symbol"/>
              </a:rPr>
              <a:t>cpa</a:t>
            </a:r>
            <a:r>
              <a:rPr lang="en-US" sz="1600" dirty="0" smtClean="0">
                <a:solidFill>
                  <a:srgbClr val="0000FF"/>
                </a:solidFill>
                <a:latin typeface="Chalkboard" charset="0"/>
                <a:ea typeface="Chalkboard" charset="0"/>
                <a:cs typeface="Chalkboard" charset="0"/>
                <a:sym typeface="Symbol"/>
              </a:rPr>
              <a:t>-secure </a:t>
            </a:r>
            <a:r>
              <a:rPr lang="en-US" sz="1600" dirty="0" smtClean="0">
                <a:latin typeface="Chalkboard" charset="0"/>
                <a:ea typeface="Chalkboard" charset="0"/>
                <a:cs typeface="Chalkboard" charset="0"/>
                <a:sym typeface="Symbol"/>
              </a:rPr>
              <a:t>and which </a:t>
            </a:r>
            <a:r>
              <a:rPr lang="en-US" sz="1600" dirty="0" smtClean="0">
                <a:solidFill>
                  <a:srgbClr val="FF0000"/>
                </a:solidFill>
                <a:latin typeface="Chalkboard" charset="0"/>
                <a:ea typeface="Chalkboard" charset="0"/>
                <a:cs typeface="Chalkboard" charset="0"/>
                <a:sym typeface="Symbol"/>
              </a:rPr>
              <a:t>when combined with any MAC </a:t>
            </a:r>
            <a:r>
              <a:rPr lang="en-US" sz="1600" dirty="0" smtClean="0">
                <a:latin typeface="Chalkboard" charset="0"/>
                <a:ea typeface="Chalkboard" charset="0"/>
                <a:cs typeface="Chalkboard" charset="0"/>
                <a:sym typeface="Symbol"/>
              </a:rPr>
              <a:t>using the above approach does not lead to an authenticated cipher</a:t>
            </a:r>
            <a:endParaRPr lang="en-US" sz="1600" baseline="-250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35496" y="4098558"/>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SSL --- does this guarantee authenticated encryption ?</a:t>
            </a:r>
            <a:endParaRPr lang="en-US" sz="1600" baseline="-25000" dirty="0" smtClean="0">
              <a:latin typeface="Chalkboard" charset="0"/>
              <a:ea typeface="Chalkboard" charset="0"/>
              <a:cs typeface="Chalkboard" charset="0"/>
            </a:endParaRPr>
          </a:p>
        </p:txBody>
      </p:sp>
      <p:grpSp>
        <p:nvGrpSpPr>
          <p:cNvPr id="78" name="Group 77"/>
          <p:cNvGrpSpPr/>
          <p:nvPr/>
        </p:nvGrpSpPr>
        <p:grpSpPr>
          <a:xfrm>
            <a:off x="467544" y="5949280"/>
            <a:ext cx="8496944" cy="338554"/>
            <a:chOff x="467544" y="5949280"/>
            <a:chExt cx="8496944" cy="338554"/>
          </a:xfrm>
        </p:grpSpPr>
        <p:sp>
          <p:nvSpPr>
            <p:cNvPr id="75" name="Text Box 7"/>
            <p:cNvSpPr txBox="1">
              <a:spLocks noChangeArrowheads="1"/>
            </p:cNvSpPr>
            <p:nvPr/>
          </p:nvSpPr>
          <p:spPr bwMode="auto">
            <a:xfrm>
              <a:off x="467544" y="5949280"/>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latin typeface="Chalkboard" charset="0"/>
                  <a:ea typeface="Chalkboard" charset="0"/>
                  <a:cs typeface="Chalkboard" charset="0"/>
                  <a:sym typeface="Symbol"/>
                </a:rPr>
                <a:t>CBC-mode of encryption + MAC using above approach  authenticated encryption</a:t>
              </a:r>
              <a:endParaRPr lang="en-US" sz="1600" baseline="-25000" dirty="0" smtClean="0">
                <a:solidFill>
                  <a:srgbClr val="0000FF"/>
                </a:solidFill>
                <a:latin typeface="Chalkboard" charset="0"/>
                <a:ea typeface="Chalkboard" charset="0"/>
                <a:cs typeface="Chalkboard" charset="0"/>
              </a:endParaRPr>
            </a:p>
          </p:txBody>
        </p:sp>
        <p:cxnSp>
          <p:nvCxnSpPr>
            <p:cNvPr id="77" name="Straight Connector 76"/>
            <p:cNvCxnSpPr/>
            <p:nvPr/>
          </p:nvCxnSpPr>
          <p:spPr>
            <a:xfrm flipH="1">
              <a:off x="5940152" y="5949280"/>
              <a:ext cx="72008"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 Box 7"/>
          <p:cNvSpPr txBox="1">
            <a:spLocks noChangeArrowheads="1"/>
          </p:cNvSpPr>
          <p:nvPr/>
        </p:nvSpPr>
        <p:spPr bwMode="auto">
          <a:xfrm>
            <a:off x="467544" y="6381328"/>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solidFill>
                  <a:srgbClr val="FF0000"/>
                </a:solidFill>
                <a:latin typeface="Chalkboard" charset="0"/>
                <a:ea typeface="Chalkboard" charset="0"/>
                <a:cs typeface="Chalkboard" charset="0"/>
                <a:sym typeface="Symbol"/>
              </a:rPr>
              <a:t>Security</a:t>
            </a:r>
            <a:r>
              <a:rPr lang="en-US" sz="1600" dirty="0" smtClean="0">
                <a:latin typeface="Chalkboard" charset="0"/>
                <a:ea typeface="Chalkboard" charset="0"/>
                <a:cs typeface="Chalkboard" charset="0"/>
                <a:sym typeface="Symbol"/>
              </a:rPr>
              <a:t> of this approach </a:t>
            </a:r>
            <a:r>
              <a:rPr lang="en-US" sz="1600" dirty="0" smtClean="0">
                <a:solidFill>
                  <a:srgbClr val="0000FF"/>
                </a:solidFill>
                <a:latin typeface="Chalkboard" charset="0"/>
                <a:ea typeface="Chalkboard" charset="0"/>
                <a:cs typeface="Chalkboard" charset="0"/>
                <a:sym typeface="Symbol"/>
              </a:rPr>
              <a:t>depends upon the underlying instantiation of </a:t>
            </a:r>
            <a:r>
              <a:rPr lang="en-US" sz="1600" baseline="-25000" dirty="0" smtClean="0">
                <a:solidFill>
                  <a:srgbClr val="0000FF"/>
                </a:solidFill>
                <a:latin typeface="Chalkboard" charset="0"/>
                <a:ea typeface="Chalkboard" charset="0"/>
                <a:cs typeface="Chalkboard" charset="0"/>
                <a:sym typeface="Symbol"/>
              </a:rPr>
              <a:t>E</a:t>
            </a:r>
            <a:endParaRPr lang="en-US" sz="1600" baseline="-25000" dirty="0" smtClean="0">
              <a:solidFill>
                <a:srgbClr val="0000FF"/>
              </a:solidFill>
              <a:latin typeface="Chalkboard" charset="0"/>
              <a:ea typeface="Chalkboard" charset="0"/>
              <a:cs typeface="Chalkboard" charset="0"/>
            </a:endParaRPr>
          </a:p>
        </p:txBody>
      </p:sp>
      <p:grpSp>
        <p:nvGrpSpPr>
          <p:cNvPr id="71" name="Group 25"/>
          <p:cNvGrpSpPr/>
          <p:nvPr/>
        </p:nvGrpSpPr>
        <p:grpSpPr>
          <a:xfrm>
            <a:off x="3707904" y="4077072"/>
            <a:ext cx="3528392" cy="1152128"/>
            <a:chOff x="3275856" y="2924944"/>
            <a:chExt cx="3528392" cy="1152128"/>
          </a:xfrm>
        </p:grpSpPr>
        <p:sp>
          <p:nvSpPr>
            <p:cNvPr id="72" name="Cloud Callout 71"/>
            <p:cNvSpPr/>
            <p:nvPr/>
          </p:nvSpPr>
          <p:spPr>
            <a:xfrm>
              <a:off x="3275856" y="2924944"/>
              <a:ext cx="3528392"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73" name="Text Box 7"/>
            <p:cNvSpPr txBox="1">
              <a:spLocks noChangeArrowheads="1"/>
            </p:cNvSpPr>
            <p:nvPr/>
          </p:nvSpPr>
          <p:spPr bwMode="auto">
            <a:xfrm>
              <a:off x="3563888" y="3212976"/>
              <a:ext cx="3096344"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In general this approach is not recommended</a:t>
              </a:r>
              <a:endParaRPr lang="en-US" sz="1600" baseline="-25000" dirty="0" smtClean="0">
                <a:solidFill>
                  <a:srgbClr val="0000FF"/>
                </a:solidFill>
                <a:latin typeface="Chalkboard" charset="0"/>
                <a:ea typeface="Chalkboard" charset="0"/>
                <a:cs typeface="Chalkboard" charset="0"/>
              </a:endParaRPr>
            </a:p>
          </p:txBody>
        </p:sp>
      </p:grpSp>
      <p:sp>
        <p:nvSpPr>
          <p:cNvPr id="76"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 (Authenticate-then-Encrypt)</a:t>
            </a:r>
            <a:endParaRPr lang="en-US" sz="3200" kern="0" dirty="0">
              <a:solidFill>
                <a:srgbClr val="009900"/>
              </a:solidFill>
              <a:latin typeface="Chalkboard" charset="0"/>
              <a:ea typeface="Chalkboard" charset="0"/>
              <a:cs typeface="Chalkboard" charset="0"/>
            </a:endParaRPr>
          </a:p>
        </p:txBody>
      </p:sp>
      <p:sp>
        <p:nvSpPr>
          <p:cNvPr id="8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82"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89210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linds(horizont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linds(horizontal)">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linds(horizontal)">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4" grpId="0"/>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12032" y="2615426"/>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8" name="Text Box 7"/>
          <p:cNvSpPr txBox="1">
            <a:spLocks noChangeArrowheads="1"/>
          </p:cNvSpPr>
          <p:nvPr/>
        </p:nvSpPr>
        <p:spPr bwMode="auto">
          <a:xfrm>
            <a:off x="2492152" y="264736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nvGrpSpPr>
          <p:cNvPr id="67" name="Group 66"/>
          <p:cNvGrpSpPr/>
          <p:nvPr/>
        </p:nvGrpSpPr>
        <p:grpSpPr>
          <a:xfrm>
            <a:off x="3635896" y="3388930"/>
            <a:ext cx="792088" cy="400110"/>
            <a:chOff x="3635896" y="3388930"/>
            <a:chExt cx="792088" cy="400110"/>
          </a:xfrm>
        </p:grpSpPr>
        <p:cxnSp>
          <p:nvCxnSpPr>
            <p:cNvPr id="49" name="Straight Connector 48"/>
            <p:cNvCxnSpPr/>
            <p:nvPr/>
          </p:nvCxnSpPr>
          <p:spPr>
            <a:xfrm>
              <a:off x="3635896" y="3717032"/>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004320" y="338893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988096" y="227687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77" name="Group 76"/>
          <p:cNvGrpSpPr/>
          <p:nvPr/>
        </p:nvGrpSpPr>
        <p:grpSpPr>
          <a:xfrm>
            <a:off x="187896" y="2327394"/>
            <a:ext cx="2520280" cy="1029598"/>
            <a:chOff x="187896" y="2327394"/>
            <a:chExt cx="2520280" cy="1029598"/>
          </a:xfrm>
        </p:grpSpPr>
        <p:sp>
          <p:nvSpPr>
            <p:cNvPr id="30" name="Text Box 7"/>
            <p:cNvSpPr txBox="1">
              <a:spLocks noChangeArrowheads="1"/>
            </p:cNvSpPr>
            <p:nvPr/>
          </p:nvSpPr>
          <p:spPr bwMode="auto">
            <a:xfrm>
              <a:off x="187896" y="290345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66" name="Group 65"/>
            <p:cNvGrpSpPr/>
            <p:nvPr/>
          </p:nvGrpSpPr>
          <p:grpSpPr>
            <a:xfrm>
              <a:off x="187896" y="2327394"/>
              <a:ext cx="2520280" cy="1029598"/>
              <a:chOff x="187896" y="2327394"/>
              <a:chExt cx="2520280" cy="1029598"/>
            </a:xfrm>
          </p:grpSpPr>
          <p:sp>
            <p:nvSpPr>
              <p:cNvPr id="32" name="Rectangle 31"/>
              <p:cNvSpPr/>
              <p:nvPr/>
            </p:nvSpPr>
            <p:spPr>
              <a:xfrm>
                <a:off x="1700064" y="2687434"/>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3" name="Straight Connector 32"/>
              <p:cNvCxnSpPr/>
              <p:nvPr/>
            </p:nvCxnSpPr>
            <p:spPr>
              <a:xfrm>
                <a:off x="331912" y="275944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7"/>
              <p:cNvSpPr txBox="1">
                <a:spLocks noChangeArrowheads="1"/>
              </p:cNvSpPr>
              <p:nvPr/>
            </p:nvSpPr>
            <p:spPr bwMode="auto">
              <a:xfrm>
                <a:off x="1772072" y="271937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35" name="Text Box 7"/>
              <p:cNvSpPr txBox="1">
                <a:spLocks noChangeArrowheads="1"/>
              </p:cNvSpPr>
              <p:nvPr/>
            </p:nvSpPr>
            <p:spPr bwMode="auto">
              <a:xfrm>
                <a:off x="331912" y="232739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57" name="Group 56"/>
              <p:cNvGrpSpPr/>
              <p:nvPr/>
            </p:nvGrpSpPr>
            <p:grpSpPr>
              <a:xfrm>
                <a:off x="187896" y="3068960"/>
                <a:ext cx="1512168" cy="288032"/>
                <a:chOff x="187896" y="3068960"/>
                <a:chExt cx="1512168" cy="288032"/>
              </a:xfrm>
            </p:grpSpPr>
            <p:cxnSp>
              <p:nvCxnSpPr>
                <p:cNvPr id="46" name="Straight Connector 45"/>
                <p:cNvCxnSpPr/>
                <p:nvPr/>
              </p:nvCxnSpPr>
              <p:spPr>
                <a:xfrm>
                  <a:off x="763960" y="3068960"/>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8789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55576" y="306896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76" name="Group 75"/>
          <p:cNvGrpSpPr/>
          <p:nvPr/>
        </p:nvGrpSpPr>
        <p:grpSpPr>
          <a:xfrm>
            <a:off x="331912" y="2975466"/>
            <a:ext cx="3600400" cy="1008112"/>
            <a:chOff x="331912" y="2975466"/>
            <a:chExt cx="3600400" cy="1008112"/>
          </a:xfrm>
        </p:grpSpPr>
        <p:sp>
          <p:nvSpPr>
            <p:cNvPr id="25" name="Text Box 7"/>
            <p:cNvSpPr txBox="1">
              <a:spLocks noChangeArrowheads="1"/>
            </p:cNvSpPr>
            <p:nvPr/>
          </p:nvSpPr>
          <p:spPr bwMode="auto">
            <a:xfrm>
              <a:off x="340296" y="351146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65" name="Group 64"/>
            <p:cNvGrpSpPr/>
            <p:nvPr/>
          </p:nvGrpSpPr>
          <p:grpSpPr>
            <a:xfrm>
              <a:off x="331912" y="2975466"/>
              <a:ext cx="3600400" cy="1008112"/>
              <a:chOff x="331912" y="2975466"/>
              <a:chExt cx="3600400" cy="1008112"/>
            </a:xfrm>
          </p:grpSpPr>
          <p:sp>
            <p:nvSpPr>
              <p:cNvPr id="18" name="Rectangle 17"/>
              <p:cNvSpPr/>
              <p:nvPr/>
            </p:nvSpPr>
            <p:spPr>
              <a:xfrm>
                <a:off x="2996208" y="3479522"/>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0" name="Straight Connector 19"/>
              <p:cNvCxnSpPr/>
              <p:nvPr/>
            </p:nvCxnSpPr>
            <p:spPr>
              <a:xfrm>
                <a:off x="331912" y="3911570"/>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2996208" y="355153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grpSp>
            <p:nvGrpSpPr>
              <p:cNvPr id="64" name="Group 63"/>
              <p:cNvGrpSpPr/>
              <p:nvPr/>
            </p:nvGrpSpPr>
            <p:grpSpPr>
              <a:xfrm>
                <a:off x="2420144" y="2975466"/>
                <a:ext cx="567680" cy="597550"/>
                <a:chOff x="2420144" y="2975466"/>
                <a:chExt cx="567680" cy="597550"/>
              </a:xfrm>
            </p:grpSpPr>
            <p:cxnSp>
              <p:nvCxnSpPr>
                <p:cNvPr id="26" name="Straight Connector 25"/>
                <p:cNvCxnSpPr/>
                <p:nvPr/>
              </p:nvCxnSpPr>
              <p:spPr>
                <a:xfrm>
                  <a:off x="2420144" y="2975466"/>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99792" y="2975466"/>
                  <a:ext cx="8384" cy="5975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699792" y="35730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75" name="Group 74"/>
          <p:cNvGrpSpPr/>
          <p:nvPr/>
        </p:nvGrpSpPr>
        <p:grpSpPr>
          <a:xfrm>
            <a:off x="2699792" y="2564904"/>
            <a:ext cx="1719808" cy="432048"/>
            <a:chOff x="2699792" y="2564904"/>
            <a:chExt cx="1719808" cy="432048"/>
          </a:xfrm>
        </p:grpSpPr>
        <p:cxnSp>
          <p:nvCxnSpPr>
            <p:cNvPr id="73" name="Straight Arrow Connector 72"/>
            <p:cNvCxnSpPr/>
            <p:nvPr/>
          </p:nvCxnSpPr>
          <p:spPr>
            <a:xfrm>
              <a:off x="2699792" y="2996952"/>
              <a:ext cx="15841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399593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sp>
        <p:nvSpPr>
          <p:cNvPr id="83" name="Rectangle 82"/>
          <p:cNvSpPr/>
          <p:nvPr/>
        </p:nvSpPr>
        <p:spPr>
          <a:xfrm>
            <a:off x="6012160" y="2636912"/>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120" name="Group 119"/>
          <p:cNvGrpSpPr/>
          <p:nvPr/>
        </p:nvGrpSpPr>
        <p:grpSpPr>
          <a:xfrm>
            <a:off x="4932040" y="2348880"/>
            <a:ext cx="2880320" cy="864096"/>
            <a:chOff x="4932040" y="2348880"/>
            <a:chExt cx="2880320" cy="864096"/>
          </a:xfrm>
        </p:grpSpPr>
        <p:sp>
          <p:nvSpPr>
            <p:cNvPr id="85" name="Rectangle 84"/>
            <p:cNvSpPr/>
            <p:nvPr/>
          </p:nvSpPr>
          <p:spPr>
            <a:xfrm>
              <a:off x="6732240" y="2708920"/>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86" name="Straight Connector 85"/>
            <p:cNvCxnSpPr/>
            <p:nvPr/>
          </p:nvCxnSpPr>
          <p:spPr>
            <a:xfrm>
              <a:off x="5364088" y="314096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932040" y="278092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 Box 7"/>
            <p:cNvSpPr txBox="1">
              <a:spLocks noChangeArrowheads="1"/>
            </p:cNvSpPr>
            <p:nvPr/>
          </p:nvSpPr>
          <p:spPr bwMode="auto">
            <a:xfrm>
              <a:off x="6876256" y="274085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91" name="Text Box 7"/>
            <p:cNvSpPr txBox="1">
              <a:spLocks noChangeArrowheads="1"/>
            </p:cNvSpPr>
            <p:nvPr/>
          </p:nvSpPr>
          <p:spPr bwMode="auto">
            <a:xfrm>
              <a:off x="4932040" y="234888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6156176" y="278931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6579840" y="229835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10" name="Group 109"/>
          <p:cNvGrpSpPr/>
          <p:nvPr/>
        </p:nvGrpSpPr>
        <p:grpSpPr>
          <a:xfrm>
            <a:off x="7596336" y="3316922"/>
            <a:ext cx="559296" cy="400110"/>
            <a:chOff x="7892752" y="3604954"/>
            <a:chExt cx="559296" cy="400110"/>
          </a:xfrm>
        </p:grpSpPr>
        <p:cxnSp>
          <p:nvCxnSpPr>
            <p:cNvPr id="111" name="Straight Connector 110"/>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grpSp>
        <p:nvGrpSpPr>
          <p:cNvPr id="119" name="Group 118"/>
          <p:cNvGrpSpPr/>
          <p:nvPr/>
        </p:nvGrpSpPr>
        <p:grpSpPr>
          <a:xfrm>
            <a:off x="4572000" y="2996952"/>
            <a:ext cx="3168352" cy="1296144"/>
            <a:chOff x="4572000" y="2996952"/>
            <a:chExt cx="3168352" cy="1296144"/>
          </a:xfrm>
        </p:grpSpPr>
        <p:cxnSp>
          <p:nvCxnSpPr>
            <p:cNvPr id="84" name="Straight Connector 83"/>
            <p:cNvCxnSpPr/>
            <p:nvPr/>
          </p:nvCxnSpPr>
          <p:spPr>
            <a:xfrm>
              <a:off x="5364088" y="3140968"/>
              <a:ext cx="0"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44008" y="3429000"/>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572000" y="2996952"/>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nvGrpSpPr>
            <p:cNvPr id="96" name="Group 114"/>
            <p:cNvGrpSpPr/>
            <p:nvPr/>
          </p:nvGrpSpPr>
          <p:grpSpPr>
            <a:xfrm>
              <a:off x="6732240" y="3429000"/>
              <a:ext cx="1008112" cy="504056"/>
              <a:chOff x="6516216" y="5229200"/>
              <a:chExt cx="1008112" cy="504056"/>
            </a:xfrm>
          </p:grpSpPr>
          <p:sp>
            <p:nvSpPr>
              <p:cNvPr id="97" name="Rectangle 9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8"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106" name="Straight Connector 105"/>
            <p:cNvCxnSpPr/>
            <p:nvPr/>
          </p:nvCxnSpPr>
          <p:spPr>
            <a:xfrm>
              <a:off x="5364088" y="350100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932040" y="3933056"/>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 Box 7"/>
            <p:cNvSpPr txBox="1">
              <a:spLocks noChangeArrowheads="1"/>
            </p:cNvSpPr>
            <p:nvPr/>
          </p:nvSpPr>
          <p:spPr bwMode="auto">
            <a:xfrm>
              <a:off x="5156448" y="389298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6156176" y="314096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cxnSp>
          <p:nvCxnSpPr>
            <p:cNvPr id="116" name="Straight Connector 115"/>
            <p:cNvCxnSpPr/>
            <p:nvPr/>
          </p:nvCxnSpPr>
          <p:spPr>
            <a:xfrm>
              <a:off x="5364088" y="378904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6156176" y="346093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grpSp>
        <p:nvGrpSpPr>
          <p:cNvPr id="122" name="Group 121"/>
          <p:cNvGrpSpPr/>
          <p:nvPr/>
        </p:nvGrpSpPr>
        <p:grpSpPr>
          <a:xfrm>
            <a:off x="7596336" y="2884874"/>
            <a:ext cx="1647800" cy="400110"/>
            <a:chOff x="7596336" y="1916832"/>
            <a:chExt cx="1647800" cy="400110"/>
          </a:xfrm>
        </p:grpSpPr>
        <p:cxnSp>
          <p:nvCxnSpPr>
            <p:cNvPr id="78" name="Straight Connector 77"/>
            <p:cNvCxnSpPr>
              <a:endCxn id="81" idx="2"/>
            </p:cNvCxnSpPr>
            <p:nvPr/>
          </p:nvCxnSpPr>
          <p:spPr>
            <a:xfrm>
              <a:off x="8316416" y="2316942"/>
              <a:ext cx="46386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5" name="Group 115"/>
            <p:cNvGrpSpPr/>
            <p:nvPr/>
          </p:nvGrpSpPr>
          <p:grpSpPr>
            <a:xfrm>
              <a:off x="7596336" y="1956902"/>
              <a:ext cx="512440" cy="360040"/>
              <a:chOff x="8532440" y="3212976"/>
              <a:chExt cx="512440" cy="360040"/>
            </a:xfrm>
          </p:grpSpPr>
          <p:cxnSp>
            <p:nvCxnSpPr>
              <p:cNvPr id="99" name="Straight Connector 9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044880"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100392" y="1916832"/>
              <a:ext cx="1143744" cy="400110"/>
              <a:chOff x="9404920" y="3172906"/>
              <a:chExt cx="1143744" cy="400110"/>
            </a:xfrm>
          </p:grpSpPr>
          <p:cxnSp>
            <p:nvCxnSpPr>
              <p:cNvPr id="80" name="Straight Connector 79"/>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sp>
        <p:nvSpPr>
          <p:cNvPr id="6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III (Encrypt-then-Authenticate)</a:t>
            </a:r>
            <a:endParaRPr lang="en-US" sz="3200" kern="0" dirty="0">
              <a:solidFill>
                <a:srgbClr val="009900"/>
              </a:solidFill>
              <a:latin typeface="Chalkboard" charset="0"/>
              <a:ea typeface="Chalkboard" charset="0"/>
              <a:cs typeface="Chalkboard" charset="0"/>
            </a:endParaRPr>
          </a:p>
        </p:txBody>
      </p:sp>
      <p:sp>
        <p:nvSpPr>
          <p:cNvPr id="7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1648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par>
                                <p:cTn id="8" presetID="3" presetClass="entr" presetSubtype="1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blinds(horizontal)">
                                      <p:cBhvr>
                                        <p:cTn id="10" dur="500"/>
                                        <p:tgtEl>
                                          <p:spTgt spid="7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blinds(horizontal)">
                                      <p:cBhvr>
                                        <p:cTn id="18" dur="500"/>
                                        <p:tgtEl>
                                          <p:spTgt spid="7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linds(horizontal)">
                                      <p:cBhvr>
                                        <p:cTn id="26" dur="500"/>
                                        <p:tgtEl>
                                          <p:spTgt spid="67"/>
                                        </p:tgtEl>
                                      </p:cBhvr>
                                    </p:animEffect>
                                  </p:childTnLst>
                                </p:cTn>
                              </p:par>
                              <p:par>
                                <p:cTn id="27" presetID="3" presetClass="entr" presetSubtype="1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linds(horizontal)">
                                      <p:cBhvr>
                                        <p:cTn id="29" dur="5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blinds(horizontal)">
                                      <p:cBhvr>
                                        <p:cTn id="34" dur="500"/>
                                        <p:tgtEl>
                                          <p:spTgt spid="9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linds(horizontal)">
                                      <p:cBhvr>
                                        <p:cTn id="37" dur="500"/>
                                        <p:tgtEl>
                                          <p:spTgt spid="83"/>
                                        </p:tgtEl>
                                      </p:cBhvr>
                                    </p:animEffect>
                                  </p:childTnLst>
                                </p:cTn>
                              </p:par>
                              <p:par>
                                <p:cTn id="38" presetID="3" presetClass="entr" presetSubtype="1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blinds(horizontal)">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blinds(horizontal)">
                                      <p:cBhvr>
                                        <p:cTn id="45" dur="500"/>
                                        <p:tgtEl>
                                          <p:spTgt spid="1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blinds(horizontal)">
                                      <p:cBhvr>
                                        <p:cTn id="50" dur="500"/>
                                        <p:tgtEl>
                                          <p:spTgt spid="12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linds(horizontal)">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blinds(horizontal)">
                                      <p:cBhvr>
                                        <p:cTn id="5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p:bldP spid="54" grpId="0"/>
      <p:bldP spid="83" grpId="0" animBg="1"/>
      <p:bldP spid="92" grpId="0"/>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12032" y="2615426"/>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8" name="Text Box 7"/>
          <p:cNvSpPr txBox="1">
            <a:spLocks noChangeArrowheads="1"/>
          </p:cNvSpPr>
          <p:nvPr/>
        </p:nvSpPr>
        <p:spPr bwMode="auto">
          <a:xfrm>
            <a:off x="2492152" y="264736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nvGrpSpPr>
          <p:cNvPr id="2" name="Group 66"/>
          <p:cNvGrpSpPr/>
          <p:nvPr/>
        </p:nvGrpSpPr>
        <p:grpSpPr>
          <a:xfrm>
            <a:off x="3635896" y="3388930"/>
            <a:ext cx="792088" cy="400110"/>
            <a:chOff x="3635896" y="3388930"/>
            <a:chExt cx="792088" cy="400110"/>
          </a:xfrm>
        </p:grpSpPr>
        <p:cxnSp>
          <p:nvCxnSpPr>
            <p:cNvPr id="49" name="Straight Connector 48"/>
            <p:cNvCxnSpPr/>
            <p:nvPr/>
          </p:nvCxnSpPr>
          <p:spPr>
            <a:xfrm>
              <a:off x="3635896" y="3717032"/>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004320" y="338893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988096" y="227687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3" name="Group 76"/>
          <p:cNvGrpSpPr/>
          <p:nvPr/>
        </p:nvGrpSpPr>
        <p:grpSpPr>
          <a:xfrm>
            <a:off x="187896" y="2327394"/>
            <a:ext cx="2520280" cy="1029598"/>
            <a:chOff x="187896" y="2327394"/>
            <a:chExt cx="2520280" cy="1029598"/>
          </a:xfrm>
        </p:grpSpPr>
        <p:sp>
          <p:nvSpPr>
            <p:cNvPr id="30" name="Text Box 7"/>
            <p:cNvSpPr txBox="1">
              <a:spLocks noChangeArrowheads="1"/>
            </p:cNvSpPr>
            <p:nvPr/>
          </p:nvSpPr>
          <p:spPr bwMode="auto">
            <a:xfrm>
              <a:off x="187896" y="290345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4" name="Group 65"/>
            <p:cNvGrpSpPr/>
            <p:nvPr/>
          </p:nvGrpSpPr>
          <p:grpSpPr>
            <a:xfrm>
              <a:off x="187896" y="2327394"/>
              <a:ext cx="2520280" cy="1029598"/>
              <a:chOff x="187896" y="2327394"/>
              <a:chExt cx="2520280" cy="1029598"/>
            </a:xfrm>
          </p:grpSpPr>
          <p:sp>
            <p:nvSpPr>
              <p:cNvPr id="32" name="Rectangle 31"/>
              <p:cNvSpPr/>
              <p:nvPr/>
            </p:nvSpPr>
            <p:spPr>
              <a:xfrm>
                <a:off x="1700064" y="2687434"/>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3" name="Straight Connector 32"/>
              <p:cNvCxnSpPr/>
              <p:nvPr/>
            </p:nvCxnSpPr>
            <p:spPr>
              <a:xfrm>
                <a:off x="331912" y="275944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7"/>
              <p:cNvSpPr txBox="1">
                <a:spLocks noChangeArrowheads="1"/>
              </p:cNvSpPr>
              <p:nvPr/>
            </p:nvSpPr>
            <p:spPr bwMode="auto">
              <a:xfrm>
                <a:off x="1772072" y="271937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35" name="Text Box 7"/>
              <p:cNvSpPr txBox="1">
                <a:spLocks noChangeArrowheads="1"/>
              </p:cNvSpPr>
              <p:nvPr/>
            </p:nvSpPr>
            <p:spPr bwMode="auto">
              <a:xfrm>
                <a:off x="331912" y="232739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5" name="Group 56"/>
              <p:cNvGrpSpPr/>
              <p:nvPr/>
            </p:nvGrpSpPr>
            <p:grpSpPr>
              <a:xfrm>
                <a:off x="187896" y="3068960"/>
                <a:ext cx="1512168" cy="288032"/>
                <a:chOff x="187896" y="3068960"/>
                <a:chExt cx="1512168" cy="288032"/>
              </a:xfrm>
            </p:grpSpPr>
            <p:cxnSp>
              <p:nvCxnSpPr>
                <p:cNvPr id="46" name="Straight Connector 45"/>
                <p:cNvCxnSpPr/>
                <p:nvPr/>
              </p:nvCxnSpPr>
              <p:spPr>
                <a:xfrm>
                  <a:off x="763960" y="3068960"/>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8789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55576" y="306896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6" name="Group 75"/>
          <p:cNvGrpSpPr/>
          <p:nvPr/>
        </p:nvGrpSpPr>
        <p:grpSpPr>
          <a:xfrm>
            <a:off x="331912" y="2975466"/>
            <a:ext cx="3600400" cy="1008112"/>
            <a:chOff x="331912" y="2975466"/>
            <a:chExt cx="3600400" cy="1008112"/>
          </a:xfrm>
        </p:grpSpPr>
        <p:sp>
          <p:nvSpPr>
            <p:cNvPr id="25" name="Text Box 7"/>
            <p:cNvSpPr txBox="1">
              <a:spLocks noChangeArrowheads="1"/>
            </p:cNvSpPr>
            <p:nvPr/>
          </p:nvSpPr>
          <p:spPr bwMode="auto">
            <a:xfrm>
              <a:off x="340296" y="351146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7" name="Group 64"/>
            <p:cNvGrpSpPr/>
            <p:nvPr/>
          </p:nvGrpSpPr>
          <p:grpSpPr>
            <a:xfrm>
              <a:off x="331912" y="2975466"/>
              <a:ext cx="3600400" cy="1008112"/>
              <a:chOff x="331912" y="2975466"/>
              <a:chExt cx="3600400" cy="1008112"/>
            </a:xfrm>
          </p:grpSpPr>
          <p:sp>
            <p:nvSpPr>
              <p:cNvPr id="18" name="Rectangle 17"/>
              <p:cNvSpPr/>
              <p:nvPr/>
            </p:nvSpPr>
            <p:spPr>
              <a:xfrm>
                <a:off x="2996208" y="3479522"/>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0" name="Straight Connector 19"/>
              <p:cNvCxnSpPr/>
              <p:nvPr/>
            </p:nvCxnSpPr>
            <p:spPr>
              <a:xfrm>
                <a:off x="331912" y="3911570"/>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2996208" y="355153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grpSp>
            <p:nvGrpSpPr>
              <p:cNvPr id="8" name="Group 63"/>
              <p:cNvGrpSpPr/>
              <p:nvPr/>
            </p:nvGrpSpPr>
            <p:grpSpPr>
              <a:xfrm>
                <a:off x="2420144" y="2975466"/>
                <a:ext cx="567680" cy="597550"/>
                <a:chOff x="2420144" y="2975466"/>
                <a:chExt cx="567680" cy="597550"/>
              </a:xfrm>
            </p:grpSpPr>
            <p:cxnSp>
              <p:nvCxnSpPr>
                <p:cNvPr id="26" name="Straight Connector 25"/>
                <p:cNvCxnSpPr/>
                <p:nvPr/>
              </p:nvCxnSpPr>
              <p:spPr>
                <a:xfrm>
                  <a:off x="2420144" y="2975466"/>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99792" y="2975466"/>
                  <a:ext cx="8384" cy="5975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699792" y="35730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1" name="Group 74"/>
          <p:cNvGrpSpPr/>
          <p:nvPr/>
        </p:nvGrpSpPr>
        <p:grpSpPr>
          <a:xfrm>
            <a:off x="2699792" y="2564904"/>
            <a:ext cx="1719808" cy="432048"/>
            <a:chOff x="2699792" y="2564904"/>
            <a:chExt cx="1719808" cy="432048"/>
          </a:xfrm>
        </p:grpSpPr>
        <p:cxnSp>
          <p:nvCxnSpPr>
            <p:cNvPr id="73" name="Straight Arrow Connector 72"/>
            <p:cNvCxnSpPr/>
            <p:nvPr/>
          </p:nvCxnSpPr>
          <p:spPr>
            <a:xfrm>
              <a:off x="2699792" y="2996952"/>
              <a:ext cx="15841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399593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grpSp>
        <p:nvGrpSpPr>
          <p:cNvPr id="69" name="Group 68"/>
          <p:cNvGrpSpPr/>
          <p:nvPr/>
        </p:nvGrpSpPr>
        <p:grpSpPr>
          <a:xfrm>
            <a:off x="8316416" y="2996952"/>
            <a:ext cx="1143744" cy="400111"/>
            <a:chOff x="8316416" y="2996952"/>
            <a:chExt cx="1143744" cy="400111"/>
          </a:xfrm>
        </p:grpSpPr>
        <p:cxnSp>
          <p:nvCxnSpPr>
            <p:cNvPr id="78" name="Straight Connector 77"/>
            <p:cNvCxnSpPr>
              <a:endCxn id="81" idx="2"/>
            </p:cNvCxnSpPr>
            <p:nvPr/>
          </p:nvCxnSpPr>
          <p:spPr>
            <a:xfrm flipV="1">
              <a:off x="8532440" y="3397062"/>
              <a:ext cx="463860" cy="1"/>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78"/>
            <p:cNvGrpSpPr/>
            <p:nvPr/>
          </p:nvGrpSpPr>
          <p:grpSpPr>
            <a:xfrm>
              <a:off x="8316416" y="2996952"/>
              <a:ext cx="1143744" cy="400110"/>
              <a:chOff x="9404920" y="3172906"/>
              <a:chExt cx="1143744" cy="400110"/>
            </a:xfrm>
          </p:grpSpPr>
          <p:cxnSp>
            <p:nvCxnSpPr>
              <p:cNvPr id="80" name="Straight Connector 79"/>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grpSp>
      <p:sp>
        <p:nvSpPr>
          <p:cNvPr id="83" name="Rectangle 82"/>
          <p:cNvSpPr/>
          <p:nvPr/>
        </p:nvSpPr>
        <p:spPr>
          <a:xfrm>
            <a:off x="6012160" y="2636912"/>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84" name="Straight Connector 83"/>
          <p:cNvCxnSpPr/>
          <p:nvPr/>
        </p:nvCxnSpPr>
        <p:spPr>
          <a:xfrm>
            <a:off x="5364088" y="3429000"/>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44008" y="3429000"/>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572000" y="2996952"/>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6579840" y="229835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4" name="Group 114"/>
          <p:cNvGrpSpPr/>
          <p:nvPr/>
        </p:nvGrpSpPr>
        <p:grpSpPr>
          <a:xfrm>
            <a:off x="6732240" y="3429000"/>
            <a:ext cx="1008112" cy="504056"/>
            <a:chOff x="6516216" y="5229200"/>
            <a:chExt cx="1008112" cy="504056"/>
          </a:xfrm>
        </p:grpSpPr>
        <p:sp>
          <p:nvSpPr>
            <p:cNvPr id="97" name="Rectangle 9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8"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nvGrpSpPr>
          <p:cNvPr id="15" name="Group 104"/>
          <p:cNvGrpSpPr/>
          <p:nvPr/>
        </p:nvGrpSpPr>
        <p:grpSpPr>
          <a:xfrm>
            <a:off x="4932040" y="3140968"/>
            <a:ext cx="1800200" cy="1152128"/>
            <a:chOff x="5228456" y="3356992"/>
            <a:chExt cx="1800200" cy="1152128"/>
          </a:xfrm>
        </p:grpSpPr>
        <p:cxnSp>
          <p:nvCxnSpPr>
            <p:cNvPr id="106" name="Straight Connector 105"/>
            <p:cNvCxnSpPr/>
            <p:nvPr/>
          </p:nvCxnSpPr>
          <p:spPr>
            <a:xfrm>
              <a:off x="5660504" y="371703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 Box 7"/>
            <p:cNvSpPr txBox="1">
              <a:spLocks noChangeArrowheads="1"/>
            </p:cNvSpPr>
            <p:nvPr/>
          </p:nvSpPr>
          <p:spPr bwMode="auto">
            <a:xfrm>
              <a:off x="5452864" y="410901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6452592" y="335699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7" name="Group 109"/>
          <p:cNvGrpSpPr/>
          <p:nvPr/>
        </p:nvGrpSpPr>
        <p:grpSpPr>
          <a:xfrm>
            <a:off x="7596336" y="3316922"/>
            <a:ext cx="559296" cy="400110"/>
            <a:chOff x="7892752" y="3604954"/>
            <a:chExt cx="559296" cy="400110"/>
          </a:xfrm>
        </p:grpSpPr>
        <p:cxnSp>
          <p:nvCxnSpPr>
            <p:cNvPr id="111" name="Straight Connector 110"/>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cxnSp>
        <p:nvCxnSpPr>
          <p:cNvPr id="116" name="Straight Connector 115"/>
          <p:cNvCxnSpPr/>
          <p:nvPr/>
        </p:nvCxnSpPr>
        <p:spPr>
          <a:xfrm>
            <a:off x="5364088" y="378904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6156176" y="346093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35496" y="4817477"/>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IPSec --- does this guarantee authenticated encryption ?</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179512" y="5652537"/>
            <a:ext cx="9001000"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Fortunately </a:t>
            </a:r>
            <a:r>
              <a:rPr lang="en-US" sz="1600" dirty="0" smtClean="0">
                <a:solidFill>
                  <a:srgbClr val="FF0000"/>
                </a:solidFill>
                <a:latin typeface="Chalkboard" charset="0"/>
                <a:ea typeface="Chalkboard" charset="0"/>
                <a:cs typeface="Chalkboard" charset="0"/>
                <a:sym typeface="Symbol"/>
              </a:rPr>
              <a:t>this approach always lead to an AE</a:t>
            </a:r>
            <a:r>
              <a:rPr lang="en-US" sz="1600" dirty="0" smtClean="0">
                <a:latin typeface="Chalkboard" charset="0"/>
                <a:ea typeface="Chalkboard" charset="0"/>
                <a:cs typeface="Chalkboard" charset="0"/>
                <a:sym typeface="Symbol"/>
              </a:rPr>
              <a:t>, irrespective of how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instantiated</a:t>
            </a:r>
            <a:endParaRPr lang="en-US" sz="1600" baseline="-25000" dirty="0" smtClean="0">
              <a:solidFill>
                <a:srgbClr val="0000FF"/>
              </a:solidFill>
              <a:latin typeface="Chalkboard" charset="0"/>
              <a:ea typeface="Chalkboard" charset="0"/>
              <a:cs typeface="Chalkboard" charset="0"/>
            </a:endParaRPr>
          </a:p>
        </p:txBody>
      </p:sp>
      <p:sp>
        <p:nvSpPr>
          <p:cNvPr id="64"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III (Encrypt-then-Authenticate)</a:t>
            </a:r>
            <a:endParaRPr lang="en-US" sz="3200" kern="0" dirty="0">
              <a:solidFill>
                <a:srgbClr val="009900"/>
              </a:solidFill>
              <a:latin typeface="Chalkboard" charset="0"/>
              <a:ea typeface="Chalkboard" charset="0"/>
              <a:cs typeface="Chalkboard" charset="0"/>
            </a:endParaRPr>
          </a:p>
        </p:txBody>
      </p:sp>
      <p:sp>
        <p:nvSpPr>
          <p:cNvPr id="65"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Let </a:t>
            </a:r>
            <a:r>
              <a:rPr lang="en-US" sz="1600" dirty="0" err="1">
                <a:latin typeface="Chalkboard" charset="0"/>
                <a:ea typeface="Chalkboard" charset="0"/>
                <a:cs typeface="Chalkboard" charset="0"/>
                <a:sym typeface="Symbol"/>
              </a:rPr>
              <a:t>Let</a:t>
            </a:r>
            <a:r>
              <a:rPr lang="en-US" sz="1600" dirty="0">
                <a:latin typeface="Chalkboard" charset="0"/>
                <a:ea typeface="Chalkboard" charset="0"/>
                <a:cs typeface="Chalkboard" charset="0"/>
                <a:sym typeface="Symbol"/>
              </a:rPr>
              <a: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91435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linds(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blinds(horizont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80528" y="44624"/>
            <a:ext cx="957706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AE: Encrypt then Authenticate</a:t>
            </a:r>
            <a:endParaRPr lang="en-US" sz="3200" kern="0" dirty="0">
              <a:solidFill>
                <a:srgbClr val="009900"/>
              </a:solidFill>
              <a:latin typeface="Chalkboard" charset="0"/>
              <a:ea typeface="Chalkboard" charset="0"/>
              <a:cs typeface="Chalkboard" charset="0"/>
            </a:endParaRPr>
          </a:p>
        </p:txBody>
      </p:sp>
      <p:sp>
        <p:nvSpPr>
          <p:cNvPr id="10" name="Text Box 7"/>
          <p:cNvSpPr txBox="1">
            <a:spLocks noChangeArrowheads="1"/>
          </p:cNvSpPr>
          <p:nvPr/>
        </p:nvSpPr>
        <p:spPr bwMode="auto">
          <a:xfrm>
            <a:off x="485546" y="903204"/>
            <a:ext cx="799288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16" name="Text Box 7"/>
          <p:cNvSpPr txBox="1">
            <a:spLocks noChangeArrowheads="1"/>
          </p:cNvSpPr>
          <p:nvPr/>
        </p:nvSpPr>
        <p:spPr bwMode="auto">
          <a:xfrm>
            <a:off x="2195736" y="620688"/>
            <a:ext cx="57606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 (Gen’, Enc’, Dec’): authenticated encryption</a:t>
            </a:r>
            <a:endParaRPr lang="en-US" sz="1600" baseline="-25000" dirty="0" smtClean="0">
              <a:solidFill>
                <a:srgbClr val="0000FF"/>
              </a:solidFill>
              <a:latin typeface="Chalkboard" charset="0"/>
              <a:ea typeface="Chalkboard" charset="0"/>
              <a:cs typeface="Chalkboard" charset="0"/>
            </a:endParaRPr>
          </a:p>
        </p:txBody>
      </p:sp>
      <p:grpSp>
        <p:nvGrpSpPr>
          <p:cNvPr id="2" name="Group 56"/>
          <p:cNvGrpSpPr/>
          <p:nvPr/>
        </p:nvGrpSpPr>
        <p:grpSpPr>
          <a:xfrm>
            <a:off x="5896979" y="1266304"/>
            <a:ext cx="3643573" cy="1490682"/>
            <a:chOff x="5032883" y="1578278"/>
            <a:chExt cx="3643573" cy="1490682"/>
          </a:xfrm>
        </p:grpSpPr>
        <p:grpSp>
          <p:nvGrpSpPr>
            <p:cNvPr id="3" name="Group 31"/>
            <p:cNvGrpSpPr/>
            <p:nvPr/>
          </p:nvGrpSpPr>
          <p:grpSpPr>
            <a:xfrm>
              <a:off x="5032883" y="2082334"/>
              <a:ext cx="3571565" cy="986626"/>
              <a:chOff x="676399" y="2586390"/>
              <a:chExt cx="3571565" cy="986626"/>
            </a:xfrm>
          </p:grpSpPr>
          <p:grpSp>
            <p:nvGrpSpPr>
              <p:cNvPr id="4" name="Group 16"/>
              <p:cNvGrpSpPr/>
              <p:nvPr/>
            </p:nvGrpSpPr>
            <p:grpSpPr>
              <a:xfrm>
                <a:off x="1619672" y="2780928"/>
                <a:ext cx="648072" cy="307777"/>
                <a:chOff x="1763688" y="2708920"/>
                <a:chExt cx="648072" cy="307777"/>
              </a:xfrm>
            </p:grpSpPr>
            <p:sp>
              <p:nvSpPr>
                <p:cNvPr id="69" name="Rectangle 68"/>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0"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64" name="Straight Arrow Connector 63"/>
              <p:cNvCxnSpPr/>
              <p:nvPr/>
            </p:nvCxnSpPr>
            <p:spPr>
              <a:xfrm>
                <a:off x="676399" y="2996952"/>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719572" y="2636912"/>
                <a:ext cx="7560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(c, t)</a:t>
                </a:r>
                <a:endParaRPr lang="en-US" sz="1600" baseline="30000" dirty="0" smtClean="0">
                  <a:solidFill>
                    <a:srgbClr val="0000FF"/>
                  </a:solidFill>
                  <a:latin typeface="Chalkboard" charset="0"/>
                  <a:ea typeface="Chalkboard" charset="0"/>
                  <a:cs typeface="Chalkboard" charset="0"/>
                </a:endParaRPr>
              </a:p>
            </p:txBody>
          </p:sp>
          <p:cxnSp>
            <p:nvCxnSpPr>
              <p:cNvPr id="66" name="Straight Arrow Connector 65"/>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 Box 7"/>
              <p:cNvSpPr txBox="1">
                <a:spLocks noChangeArrowheads="1"/>
              </p:cNvSpPr>
              <p:nvPr/>
            </p:nvSpPr>
            <p:spPr bwMode="auto">
              <a:xfrm>
                <a:off x="2123728" y="2586390"/>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 if </a:t>
                </a:r>
                <a:r>
                  <a:rPr lang="en-US" sz="1400" dirty="0" err="1" smtClean="0">
                    <a:latin typeface="Chalkboard" charset="0"/>
                    <a:ea typeface="Chalkboard" charset="0"/>
                    <a:cs typeface="Chalkboard" charset="0"/>
                    <a:sym typeface="Symbol"/>
                  </a:rPr>
                  <a:t>Vrfy</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(c) = 0</a:t>
                </a:r>
                <a:endParaRPr lang="en-US" sz="1400" baseline="30000" dirty="0" smtClean="0">
                  <a:latin typeface="Chalkboard" charset="0"/>
                  <a:ea typeface="Chalkboard" charset="0"/>
                  <a:cs typeface="Chalkboard" charset="0"/>
                </a:endParaRPr>
              </a:p>
            </p:txBody>
          </p:sp>
          <p:cxnSp>
            <p:nvCxnSpPr>
              <p:cNvPr id="68" name="Straight Arrow Connector 67"/>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9" name="Text Box 7"/>
            <p:cNvSpPr txBox="1">
              <a:spLocks noChangeArrowheads="1"/>
            </p:cNvSpPr>
            <p:nvPr/>
          </p:nvSpPr>
          <p:spPr bwMode="auto">
            <a:xfrm>
              <a:off x="5868144" y="2708920"/>
              <a:ext cx="42366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endParaRPr lang="en-US" baseline="-25000" dirty="0" smtClean="0">
                <a:solidFill>
                  <a:srgbClr val="0000FF"/>
                </a:solidFill>
                <a:latin typeface="Chalkboard" charset="0"/>
                <a:ea typeface="Chalkboard" charset="0"/>
                <a:cs typeface="Chalkboard" charset="0"/>
              </a:endParaRPr>
            </a:p>
          </p:txBody>
        </p:sp>
        <p:cxnSp>
          <p:nvCxnSpPr>
            <p:cNvPr id="60" name="Straight Arrow Connector 59"/>
            <p:cNvCxnSpPr/>
            <p:nvPr/>
          </p:nvCxnSpPr>
          <p:spPr>
            <a:xfrm flipH="1" flipV="1">
              <a:off x="6228184" y="1772816"/>
              <a:ext cx="16768" cy="5040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1" name="Text Box 7"/>
            <p:cNvSpPr txBox="1">
              <a:spLocks noChangeArrowheads="1"/>
            </p:cNvSpPr>
            <p:nvPr/>
          </p:nvSpPr>
          <p:spPr bwMode="auto">
            <a:xfrm>
              <a:off x="6236568" y="1578278"/>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endParaRPr lang="en-US" baseline="-25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a:off x="6552220" y="2492896"/>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m:= </a:t>
              </a:r>
              <a:r>
                <a:rPr lang="en-US" sz="1400" dirty="0" err="1" smtClean="0">
                  <a:latin typeface="Chalkboard" charset="0"/>
                  <a:ea typeface="Chalkboard" charset="0"/>
                  <a:cs typeface="Chalkboard" charset="0"/>
                  <a:sym typeface="Symbol"/>
                </a:rPr>
                <a:t>Dec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E</a:t>
              </a:r>
              <a:r>
                <a:rPr lang="en-US" sz="1400" dirty="0" smtClean="0">
                  <a:latin typeface="Chalkboard" charset="0"/>
                  <a:ea typeface="Chalkboard" charset="0"/>
                  <a:cs typeface="Chalkboard" charset="0"/>
                  <a:sym typeface="Symbol"/>
                </a:rPr>
                <a:t>(c)</a:t>
              </a:r>
              <a:endParaRPr lang="en-US" sz="1400" baseline="30000" dirty="0" smtClean="0">
                <a:latin typeface="Chalkboard" charset="0"/>
                <a:ea typeface="Chalkboard" charset="0"/>
                <a:cs typeface="Chalkboard" charset="0"/>
              </a:endParaRPr>
            </a:p>
          </p:txBody>
        </p:sp>
      </p:grpSp>
      <p:grpSp>
        <p:nvGrpSpPr>
          <p:cNvPr id="5" name="Group 77"/>
          <p:cNvGrpSpPr/>
          <p:nvPr/>
        </p:nvGrpSpPr>
        <p:grpSpPr>
          <a:xfrm>
            <a:off x="107504" y="1700808"/>
            <a:ext cx="2664296" cy="1104062"/>
            <a:chOff x="539552" y="1892890"/>
            <a:chExt cx="2664296" cy="1104062"/>
          </a:xfrm>
        </p:grpSpPr>
        <p:grpSp>
          <p:nvGrpSpPr>
            <p:cNvPr id="6" name="Group 30"/>
            <p:cNvGrpSpPr/>
            <p:nvPr/>
          </p:nvGrpSpPr>
          <p:grpSpPr>
            <a:xfrm>
              <a:off x="575556" y="1892890"/>
              <a:ext cx="2628292" cy="1104062"/>
              <a:chOff x="1187624" y="2564904"/>
              <a:chExt cx="2628292" cy="1104062"/>
            </a:xfrm>
          </p:grpSpPr>
          <p:grpSp>
            <p:nvGrpSpPr>
              <p:cNvPr id="7" name="Group 16"/>
              <p:cNvGrpSpPr/>
              <p:nvPr/>
            </p:nvGrpSpPr>
            <p:grpSpPr>
              <a:xfrm>
                <a:off x="1619672" y="2780928"/>
                <a:ext cx="648072" cy="307777"/>
                <a:chOff x="1763688" y="2708920"/>
                <a:chExt cx="648072" cy="307777"/>
              </a:xfrm>
            </p:grpSpPr>
            <p:sp>
              <p:nvSpPr>
                <p:cNvPr id="18" name="Rectangle 17"/>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9"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Gen’</a:t>
                  </a:r>
                  <a:endParaRPr lang="en-US" sz="1400" dirty="0" smtClean="0">
                    <a:solidFill>
                      <a:srgbClr val="0000FF"/>
                    </a:solidFill>
                    <a:latin typeface="Chalkboard" charset="0"/>
                    <a:ea typeface="Chalkboard" charset="0"/>
                    <a:cs typeface="Chalkboard" charset="0"/>
                  </a:endParaRPr>
                </a:p>
              </p:txBody>
            </p:sp>
          </p:grpSp>
          <p:sp>
            <p:nvSpPr>
              <p:cNvPr id="24" name="Text Box 7"/>
              <p:cNvSpPr txBox="1">
                <a:spLocks noChangeArrowheads="1"/>
              </p:cNvSpPr>
              <p:nvPr/>
            </p:nvSpPr>
            <p:spPr bwMode="auto">
              <a:xfrm>
                <a:off x="1187624" y="2636912"/>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25" name="Straight Arrow Connector 24"/>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
              <p:cNvSpPr txBox="1">
                <a:spLocks noChangeArrowheads="1"/>
              </p:cNvSpPr>
              <p:nvPr/>
            </p:nvSpPr>
            <p:spPr bwMode="auto">
              <a:xfrm>
                <a:off x="2195736" y="2564904"/>
                <a:ext cx="1620180" cy="307777"/>
              </a:xfrm>
              <a:prstGeom prst="rect">
                <a:avLst/>
              </a:prstGeom>
              <a:noFill/>
              <a:ln w="9525">
                <a:noFill/>
                <a:miter lim="800000"/>
                <a:headEnd/>
                <a:tailEnd/>
              </a:ln>
            </p:spPr>
            <p:txBody>
              <a:bodyPr wrap="square">
                <a:spAutoFit/>
              </a:bodyPr>
              <a:lstStyle/>
              <a:p>
                <a:pPr>
                  <a:spcBef>
                    <a:spcPct val="50000"/>
                  </a:spcBef>
                </a:pPr>
                <a:r>
                  <a:rPr lang="en-US" sz="14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r>
                  <a:rPr lang="en-US" sz="1400" dirty="0" smtClean="0">
                    <a:latin typeface="Chalkboard" charset="0"/>
                    <a:ea typeface="Chalkboard" charset="0"/>
                    <a:cs typeface="Chalkboard" charset="0"/>
                  </a:rPr>
                  <a:t> </a:t>
                </a:r>
                <a:r>
                  <a:rPr lang="en-US" sz="1400" dirty="0" smtClean="0">
                    <a:latin typeface="Chalkboard" charset="0"/>
                    <a:ea typeface="Chalkboard" charset="0"/>
                    <a:cs typeface="Chalkboard" charset="0"/>
                    <a:sym typeface="Symbol"/>
                  </a:rPr>
                  <a:t></a:t>
                </a:r>
                <a:r>
                  <a:rPr lang="en-US" baseline="-25000" dirty="0" smtClean="0">
                    <a:latin typeface="Chalkboard" charset="0"/>
                    <a:ea typeface="Chalkboard" charset="0"/>
                    <a:cs typeface="Chalkboard" charset="0"/>
                    <a:sym typeface="Symbol"/>
                  </a:rPr>
                  <a:t>R</a:t>
                </a:r>
                <a:r>
                  <a:rPr lang="en-US" sz="14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cxnSp>
            <p:nvCxnSpPr>
              <p:cNvPr id="27" name="Straight Arrow Connector 26"/>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284984"/>
                <a:ext cx="159992" cy="383982"/>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 Box 7"/>
              <p:cNvSpPr txBox="1">
                <a:spLocks noChangeArrowheads="1"/>
              </p:cNvSpPr>
              <p:nvPr/>
            </p:nvSpPr>
            <p:spPr bwMode="auto">
              <a:xfrm>
                <a:off x="2159732" y="2977207"/>
                <a:ext cx="1620180" cy="307777"/>
              </a:xfrm>
              <a:prstGeom prst="rect">
                <a:avLst/>
              </a:prstGeom>
              <a:noFill/>
              <a:ln w="9525">
                <a:noFill/>
                <a:miter lim="800000"/>
                <a:headEnd/>
                <a:tailEnd/>
              </a:ln>
            </p:spPr>
            <p:txBody>
              <a:bodyPr wrap="square">
                <a:spAutoFit/>
              </a:bodyPr>
              <a:lstStyle/>
              <a:p>
                <a:pPr>
                  <a:spcBef>
                    <a:spcPct val="50000"/>
                  </a:spcBef>
                </a:pPr>
                <a:r>
                  <a:rPr lang="en-US" sz="14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r>
                  <a:rPr lang="en-US" sz="1400" dirty="0" smtClean="0">
                    <a:latin typeface="Chalkboard" charset="0"/>
                    <a:ea typeface="Chalkboard" charset="0"/>
                    <a:cs typeface="Chalkboard" charset="0"/>
                  </a:rPr>
                  <a:t> </a:t>
                </a:r>
                <a:r>
                  <a:rPr lang="en-US" sz="1400" dirty="0" smtClean="0">
                    <a:latin typeface="Chalkboard" charset="0"/>
                    <a:ea typeface="Chalkboard" charset="0"/>
                    <a:cs typeface="Chalkboard" charset="0"/>
                    <a:sym typeface="Symbol"/>
                  </a:rPr>
                  <a:t></a:t>
                </a:r>
                <a:r>
                  <a:rPr lang="en-US" baseline="-25000" dirty="0" smtClean="0">
                    <a:latin typeface="Chalkboard" charset="0"/>
                    <a:ea typeface="Chalkboard" charset="0"/>
                    <a:cs typeface="Chalkboard" charset="0"/>
                    <a:sym typeface="Symbol"/>
                  </a:rPr>
                  <a:t>R</a:t>
                </a:r>
                <a:r>
                  <a:rPr lang="en-US" sz="14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grpSp>
        <p:cxnSp>
          <p:nvCxnSpPr>
            <p:cNvPr id="77" name="Straight Arrow Connector 76"/>
            <p:cNvCxnSpPr/>
            <p:nvPr/>
          </p:nvCxnSpPr>
          <p:spPr>
            <a:xfrm>
              <a:off x="539552" y="2276872"/>
              <a:ext cx="4320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9"/>
          <p:cNvGrpSpPr/>
          <p:nvPr/>
        </p:nvGrpSpPr>
        <p:grpSpPr>
          <a:xfrm>
            <a:off x="3059832" y="1338312"/>
            <a:ext cx="3139517" cy="1490682"/>
            <a:chOff x="3275856" y="1722294"/>
            <a:chExt cx="3139517" cy="1490682"/>
          </a:xfrm>
        </p:grpSpPr>
        <p:grpSp>
          <p:nvGrpSpPr>
            <p:cNvPr id="11" name="Group 55"/>
            <p:cNvGrpSpPr/>
            <p:nvPr/>
          </p:nvGrpSpPr>
          <p:grpSpPr>
            <a:xfrm>
              <a:off x="3311860" y="1722294"/>
              <a:ext cx="3103513" cy="1490682"/>
              <a:chOff x="5572943" y="1578278"/>
              <a:chExt cx="3103513" cy="1490682"/>
            </a:xfrm>
          </p:grpSpPr>
          <p:grpSp>
            <p:nvGrpSpPr>
              <p:cNvPr id="12" name="Group 31"/>
              <p:cNvGrpSpPr/>
              <p:nvPr/>
            </p:nvGrpSpPr>
            <p:grpSpPr>
              <a:xfrm>
                <a:off x="5572943" y="2060848"/>
                <a:ext cx="3103513" cy="1008112"/>
                <a:chOff x="1216459" y="2564904"/>
                <a:chExt cx="3103513" cy="1008112"/>
              </a:xfrm>
            </p:grpSpPr>
            <p:grpSp>
              <p:nvGrpSpPr>
                <p:cNvPr id="13" name="Group 16"/>
                <p:cNvGrpSpPr/>
                <p:nvPr/>
              </p:nvGrpSpPr>
              <p:grpSpPr>
                <a:xfrm>
                  <a:off x="1619672" y="2780928"/>
                  <a:ext cx="648072" cy="307777"/>
                  <a:chOff x="1763688" y="2708920"/>
                  <a:chExt cx="648072" cy="307777"/>
                </a:xfrm>
              </p:grpSpPr>
              <p:sp>
                <p:nvSpPr>
                  <p:cNvPr id="50" name="Rectangle 49"/>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51"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sp>
              <p:nvSpPr>
                <p:cNvPr id="35" name="Text Box 7"/>
                <p:cNvSpPr txBox="1">
                  <a:spLocks noChangeArrowheads="1"/>
                </p:cNvSpPr>
                <p:nvPr/>
              </p:nvSpPr>
              <p:spPr bwMode="auto">
                <a:xfrm>
                  <a:off x="1216459" y="2564904"/>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t>
                  </a:r>
                  <a:endParaRPr lang="en-US" sz="1600" baseline="30000" dirty="0" smtClean="0">
                    <a:solidFill>
                      <a:srgbClr val="0000FF"/>
                    </a:solidFill>
                    <a:latin typeface="Chalkboard" charset="0"/>
                    <a:ea typeface="Chalkboard" charset="0"/>
                    <a:cs typeface="Chalkboard" charset="0"/>
                  </a:endParaRPr>
                </a:p>
              </p:txBody>
            </p:sp>
            <p:cxnSp>
              <p:nvCxnSpPr>
                <p:cNvPr id="44" name="Straight Arrow Connector 43"/>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2195736" y="2564904"/>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a:t>
                  </a:r>
                  <a:r>
                    <a:rPr lang="en-US" sz="1400" dirty="0" err="1" smtClean="0">
                      <a:latin typeface="Chalkboard" charset="0"/>
                      <a:ea typeface="Chalkboard" charset="0"/>
                      <a:cs typeface="Chalkboard" charset="0"/>
                      <a:sym typeface="Symbol"/>
                    </a:rPr>
                    <a:t>Enc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E</a:t>
                  </a:r>
                  <a:r>
                    <a:rPr lang="en-US" sz="1400" dirty="0" smtClean="0">
                      <a:latin typeface="Chalkboard" charset="0"/>
                      <a:ea typeface="Chalkboard" charset="0"/>
                      <a:cs typeface="Chalkboard" charset="0"/>
                      <a:sym typeface="Symbol"/>
                    </a:rPr>
                    <a:t>(m)</a:t>
                  </a:r>
                  <a:endParaRPr lang="en-US" sz="1400" baseline="30000" dirty="0" smtClean="0">
                    <a:latin typeface="Chalkboard" charset="0"/>
                    <a:ea typeface="Chalkboard" charset="0"/>
                    <a:cs typeface="Chalkboard" charset="0"/>
                  </a:endParaRPr>
                </a:p>
              </p:txBody>
            </p:sp>
            <p:cxnSp>
              <p:nvCxnSpPr>
                <p:cNvPr id="47" name="Straight Arrow Connector 46"/>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 Box 7"/>
              <p:cNvSpPr txBox="1">
                <a:spLocks noChangeArrowheads="1"/>
              </p:cNvSpPr>
              <p:nvPr/>
            </p:nvSpPr>
            <p:spPr bwMode="auto">
              <a:xfrm>
                <a:off x="5868144" y="2708920"/>
                <a:ext cx="42366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endParaRPr lang="en-US" baseline="-25000" dirty="0" smtClean="0">
                  <a:solidFill>
                    <a:srgbClr val="0000FF"/>
                  </a:solidFill>
                  <a:latin typeface="Chalkboard" charset="0"/>
                  <a:ea typeface="Chalkboard" charset="0"/>
                  <a:cs typeface="Chalkboard" charset="0"/>
                </a:endParaRPr>
              </a:p>
            </p:txBody>
          </p:sp>
          <p:cxnSp>
            <p:nvCxnSpPr>
              <p:cNvPr id="53" name="Straight Arrow Connector 52"/>
              <p:cNvCxnSpPr/>
              <p:nvPr/>
            </p:nvCxnSpPr>
            <p:spPr>
              <a:xfrm flipH="1" flipV="1">
                <a:off x="6228184" y="1772816"/>
                <a:ext cx="16768" cy="5040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 Box 7"/>
              <p:cNvSpPr txBox="1">
                <a:spLocks noChangeArrowheads="1"/>
              </p:cNvSpPr>
              <p:nvPr/>
            </p:nvSpPr>
            <p:spPr bwMode="auto">
              <a:xfrm>
                <a:off x="6236568" y="1578278"/>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endParaRPr lang="en-US" baseline="-250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6552220" y="2492896"/>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t  </a:t>
                </a:r>
                <a:r>
                  <a:rPr lang="en-US" sz="1400" dirty="0" err="1" smtClean="0">
                    <a:latin typeface="Chalkboard" charset="0"/>
                    <a:ea typeface="Chalkboard" charset="0"/>
                    <a:cs typeface="Chalkboard" charset="0"/>
                    <a:sym typeface="Symbol"/>
                  </a:rPr>
                  <a:t>Mac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(c)</a:t>
                </a:r>
                <a:endParaRPr lang="en-US" sz="1400" baseline="30000" dirty="0" smtClean="0">
                  <a:latin typeface="Chalkboard" charset="0"/>
                  <a:ea typeface="Chalkboard" charset="0"/>
                  <a:cs typeface="Chalkboard" charset="0"/>
                </a:endParaRPr>
              </a:p>
            </p:txBody>
          </p:sp>
        </p:grpSp>
        <p:cxnSp>
          <p:nvCxnSpPr>
            <p:cNvPr id="79" name="Straight Arrow Connector 78"/>
            <p:cNvCxnSpPr/>
            <p:nvPr/>
          </p:nvCxnSpPr>
          <p:spPr>
            <a:xfrm>
              <a:off x="3275856" y="2564904"/>
              <a:ext cx="4320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6512" y="2996952"/>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2699792" y="1268760"/>
            <a:ext cx="0"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796136" y="1268760"/>
            <a:ext cx="0" cy="1728192"/>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 Box 7"/>
          <p:cNvSpPr txBox="1">
            <a:spLocks noChangeArrowheads="1"/>
          </p:cNvSpPr>
          <p:nvPr/>
        </p:nvSpPr>
        <p:spPr bwMode="auto">
          <a:xfrm>
            <a:off x="35495" y="3140968"/>
            <a:ext cx="4896545"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Lemma: If </a:t>
            </a:r>
            <a:r>
              <a:rPr lang="en-US" baseline="-25000" dirty="0" smtClean="0">
                <a:solidFill>
                  <a:srgbClr val="FF0000"/>
                </a:solidFill>
                <a:latin typeface="Chalkboard" charset="0"/>
                <a:ea typeface="Chalkboard" charset="0"/>
                <a:cs typeface="Chalkboard" charset="0"/>
                <a:sym typeface="Symbol"/>
              </a:rPr>
              <a:t>E</a:t>
            </a:r>
            <a:r>
              <a:rPr lang="en-US" sz="1600" dirty="0" smtClean="0">
                <a:solidFill>
                  <a:srgbClr val="FF0000"/>
                </a:solidFill>
                <a:latin typeface="Chalkboard" charset="0"/>
                <a:ea typeface="Chalkboard" charset="0"/>
                <a:cs typeface="Chalkboard" charset="0"/>
                <a:sym typeface="Symbol"/>
              </a:rPr>
              <a:t> is </a:t>
            </a:r>
            <a:r>
              <a:rPr lang="en-US" sz="1600" dirty="0" err="1" smtClean="0">
                <a:solidFill>
                  <a:srgbClr val="FF0000"/>
                </a:solidFill>
                <a:latin typeface="Chalkboard" charset="0"/>
                <a:ea typeface="Chalkboard" charset="0"/>
                <a:cs typeface="Chalkboard" charset="0"/>
                <a:sym typeface="Symbol"/>
              </a:rPr>
              <a:t>cpa</a:t>
            </a:r>
            <a:r>
              <a:rPr lang="en-US" sz="1600" dirty="0" smtClean="0">
                <a:solidFill>
                  <a:srgbClr val="FF0000"/>
                </a:solidFill>
                <a:latin typeface="Chalkboard" charset="0"/>
                <a:ea typeface="Chalkboard" charset="0"/>
                <a:cs typeface="Chalkboard" charset="0"/>
                <a:sym typeface="Symbol"/>
              </a:rPr>
              <a:t>-secure then  is </a:t>
            </a:r>
            <a:r>
              <a:rPr lang="en-US" sz="1600" dirty="0" err="1" smtClean="0">
                <a:solidFill>
                  <a:srgbClr val="FF0000"/>
                </a:solidFill>
                <a:latin typeface="Chalkboard" charset="0"/>
                <a:ea typeface="Chalkboard" charset="0"/>
                <a:cs typeface="Chalkboard" charset="0"/>
                <a:sym typeface="Symbol"/>
              </a:rPr>
              <a:t>cpa</a:t>
            </a:r>
            <a:r>
              <a:rPr lang="en-US" sz="1600" dirty="0" smtClean="0">
                <a:solidFill>
                  <a:srgbClr val="FF0000"/>
                </a:solidFill>
                <a:latin typeface="Chalkboard" charset="0"/>
                <a:ea typeface="Chalkboard" charset="0"/>
                <a:cs typeface="Chalkboard" charset="0"/>
                <a:sym typeface="Symbol"/>
              </a:rPr>
              <a:t>-secure.</a:t>
            </a:r>
            <a:endParaRPr lang="en-US" sz="1600" baseline="-25000" dirty="0" smtClean="0">
              <a:solidFill>
                <a:srgbClr val="0000FF"/>
              </a:solidFill>
              <a:latin typeface="Chalkboard" charset="0"/>
              <a:ea typeface="Chalkboard" charset="0"/>
              <a:cs typeface="Chalkboard" charset="0"/>
            </a:endParaRPr>
          </a:p>
        </p:txBody>
      </p:sp>
      <p:pic>
        <p:nvPicPr>
          <p:cNvPr id="74" name="Picture 2" descr="https://encrypted-tbn2.gstatic.com/images?q=tbn:ANd9GcTzn8pYNTIsYJz-1hUwTp5TSpxO5EgNfXDt7DtIKuSZFDDgZWG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5113" y="3789040"/>
            <a:ext cx="836476" cy="915653"/>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Text Box 7"/>
          <p:cNvSpPr txBox="1">
            <a:spLocks noChangeArrowheads="1"/>
          </p:cNvSpPr>
          <p:nvPr/>
        </p:nvSpPr>
        <p:spPr bwMode="auto">
          <a:xfrm>
            <a:off x="4151313" y="3429000"/>
            <a:ext cx="708719"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A</a:t>
            </a:r>
            <a:r>
              <a:rPr lang="en-US" baseline="-25000" dirty="0" smtClean="0">
                <a:latin typeface="Chalkboard" charset="0"/>
                <a:ea typeface="Chalkboard" charset="0"/>
                <a:cs typeface="Chalkboard" charset="0"/>
                <a:sym typeface="Symbol"/>
              </a:rPr>
              <a:t></a:t>
            </a:r>
            <a:r>
              <a:rPr lang="en-US" baseline="-45000" dirty="0" smtClean="0">
                <a:latin typeface="Chalkboard" charset="0"/>
                <a:ea typeface="Chalkboard" charset="0"/>
                <a:cs typeface="Chalkboard" charset="0"/>
                <a:sym typeface="Symbol"/>
              </a:rPr>
              <a:t>E</a:t>
            </a:r>
            <a:endParaRPr lang="en-US" baseline="-250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8403465" y="3450486"/>
            <a:ext cx="489015"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A</a:t>
            </a:r>
            <a:r>
              <a:rPr lang="en-US" baseline="-25000" dirty="0" smtClean="0">
                <a:latin typeface="Chalkboard" charset="0"/>
                <a:ea typeface="Chalkboard" charset="0"/>
                <a:cs typeface="Chalkboard" charset="0"/>
                <a:sym typeface="Symbol"/>
              </a:rPr>
              <a:t></a:t>
            </a:r>
            <a:endParaRPr lang="en-US" baseline="-25000" dirty="0" smtClean="0">
              <a:solidFill>
                <a:srgbClr val="0000FF"/>
              </a:solidFill>
              <a:latin typeface="Chalkboard" charset="0"/>
              <a:ea typeface="Chalkboard" charset="0"/>
              <a:cs typeface="Chalkboard" charset="0"/>
            </a:endParaRPr>
          </a:p>
        </p:txBody>
      </p:sp>
      <p:pic>
        <p:nvPicPr>
          <p:cNvPr id="80" name="Picture 2"/>
          <p:cNvPicPr>
            <a:picLocks noChangeAspect="1" noChangeArrowheads="1"/>
          </p:cNvPicPr>
          <p:nvPr/>
        </p:nvPicPr>
        <p:blipFill>
          <a:blip r:embed="rId5" cstate="print"/>
          <a:srcRect/>
          <a:stretch>
            <a:fillRect/>
          </a:stretch>
        </p:blipFill>
        <p:spPr bwMode="auto">
          <a:xfrm>
            <a:off x="35496" y="3717032"/>
            <a:ext cx="793201" cy="936104"/>
          </a:xfrm>
          <a:prstGeom prst="rect">
            <a:avLst/>
          </a:prstGeom>
          <a:noFill/>
          <a:ln w="9525">
            <a:noFill/>
            <a:miter lim="800000"/>
            <a:headEnd/>
            <a:tailEnd/>
          </a:ln>
        </p:spPr>
      </p:pic>
      <p:sp>
        <p:nvSpPr>
          <p:cNvPr id="94" name="Text Box 7"/>
          <p:cNvSpPr txBox="1">
            <a:spLocks noChangeArrowheads="1"/>
          </p:cNvSpPr>
          <p:nvPr/>
        </p:nvSpPr>
        <p:spPr bwMode="auto">
          <a:xfrm>
            <a:off x="35496" y="4653136"/>
            <a:ext cx="42366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err="1" smtClean="0">
                <a:latin typeface="Chalkboard" charset="0"/>
                <a:ea typeface="Chalkboard" charset="0"/>
                <a:cs typeface="Chalkboard" charset="0"/>
                <a:sym typeface="Symbol"/>
              </a:rPr>
              <a:t>k</a:t>
            </a:r>
            <a:r>
              <a:rPr lang="en-US" baseline="-25000" dirty="0" err="1" smtClean="0">
                <a:latin typeface="Chalkboard" charset="0"/>
                <a:ea typeface="Chalkboard" charset="0"/>
                <a:cs typeface="Chalkboard" charset="0"/>
                <a:sym typeface="Symbol"/>
              </a:rPr>
              <a:t>E</a:t>
            </a:r>
            <a:endParaRPr lang="en-US" baseline="-25000" dirty="0" smtClean="0">
              <a:solidFill>
                <a:srgbClr val="0000FF"/>
              </a:solidFill>
              <a:latin typeface="Chalkboard" charset="0"/>
              <a:ea typeface="Chalkboard" charset="0"/>
              <a:cs typeface="Chalkboard" charset="0"/>
            </a:endParaRPr>
          </a:p>
        </p:txBody>
      </p:sp>
      <p:pic>
        <p:nvPicPr>
          <p:cNvPr id="95" name="Picture 4"/>
          <p:cNvPicPr>
            <a:picLocks noChangeAspect="1" noChangeArrowheads="1"/>
          </p:cNvPicPr>
          <p:nvPr/>
        </p:nvPicPr>
        <p:blipFill>
          <a:blip r:embed="rId6" cstate="print"/>
          <a:srcRect/>
          <a:stretch>
            <a:fillRect/>
          </a:stretch>
        </p:blipFill>
        <p:spPr bwMode="auto">
          <a:xfrm>
            <a:off x="395536" y="4725144"/>
            <a:ext cx="395532" cy="432048"/>
          </a:xfrm>
          <a:prstGeom prst="rect">
            <a:avLst/>
          </a:prstGeom>
          <a:noFill/>
          <a:ln w="9525">
            <a:noFill/>
            <a:miter lim="800000"/>
            <a:headEnd/>
            <a:tailEnd/>
          </a:ln>
        </p:spPr>
      </p:pic>
      <p:sp>
        <p:nvSpPr>
          <p:cNvPr id="98" name="Text Box 7"/>
          <p:cNvSpPr txBox="1">
            <a:spLocks noChangeArrowheads="1"/>
          </p:cNvSpPr>
          <p:nvPr/>
        </p:nvSpPr>
        <p:spPr bwMode="auto">
          <a:xfrm>
            <a:off x="4058003" y="4653136"/>
            <a:ext cx="57606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err="1" smtClean="0">
                <a:latin typeface="Chalkboard" charset="0"/>
                <a:ea typeface="Chalkboard" charset="0"/>
                <a:cs typeface="Chalkboard" charset="0"/>
                <a:sym typeface="Symbol"/>
              </a:rPr>
              <a:t>k</a:t>
            </a:r>
            <a:r>
              <a:rPr lang="en-US" baseline="-25000" dirty="0" err="1" smtClean="0">
                <a:latin typeface="Chalkboard" charset="0"/>
                <a:ea typeface="Chalkboard" charset="0"/>
                <a:cs typeface="Chalkboard" charset="0"/>
                <a:sym typeface="Symbol"/>
              </a:rPr>
              <a:t>M</a:t>
            </a:r>
            <a:endParaRPr lang="en-US" baseline="-25000" dirty="0" smtClean="0">
              <a:solidFill>
                <a:srgbClr val="0000FF"/>
              </a:solidFill>
              <a:latin typeface="Chalkboard" charset="0"/>
              <a:ea typeface="Chalkboard" charset="0"/>
              <a:cs typeface="Chalkboard" charset="0"/>
            </a:endParaRPr>
          </a:p>
        </p:txBody>
      </p:sp>
      <p:pic>
        <p:nvPicPr>
          <p:cNvPr id="99" name="Picture 4"/>
          <p:cNvPicPr>
            <a:picLocks noChangeAspect="1" noChangeArrowheads="1"/>
          </p:cNvPicPr>
          <p:nvPr/>
        </p:nvPicPr>
        <p:blipFill>
          <a:blip r:embed="rId6" cstate="print"/>
          <a:srcRect/>
          <a:stretch>
            <a:fillRect/>
          </a:stretch>
        </p:blipFill>
        <p:spPr bwMode="auto">
          <a:xfrm>
            <a:off x="4536508" y="4653136"/>
            <a:ext cx="395532" cy="432048"/>
          </a:xfrm>
          <a:prstGeom prst="rect">
            <a:avLst/>
          </a:prstGeom>
          <a:noFill/>
          <a:ln w="9525">
            <a:noFill/>
            <a:miter lim="800000"/>
            <a:headEnd/>
            <a:tailEnd/>
          </a:ln>
        </p:spPr>
      </p:pic>
      <p:sp>
        <p:nvSpPr>
          <p:cNvPr id="100" name="Text Box 7"/>
          <p:cNvSpPr txBox="1">
            <a:spLocks noChangeArrowheads="1"/>
          </p:cNvSpPr>
          <p:nvPr/>
        </p:nvSpPr>
        <p:spPr bwMode="auto">
          <a:xfrm>
            <a:off x="3867476" y="5085184"/>
            <a:ext cx="1640628" cy="307777"/>
          </a:xfrm>
          <a:prstGeom prst="rect">
            <a:avLst/>
          </a:prstGeom>
          <a:noFill/>
          <a:ln w="9525">
            <a:noFill/>
            <a:miter lim="800000"/>
            <a:headEnd/>
            <a:tailEnd/>
          </a:ln>
        </p:spPr>
        <p:txBody>
          <a:bodyPr wrap="square">
            <a:spAutoFit/>
          </a:bodyPr>
          <a:lstStyle/>
          <a:p>
            <a:pPr>
              <a:spcBef>
                <a:spcPct val="50000"/>
              </a:spcBef>
            </a:pPr>
            <a:r>
              <a:rPr lang="en-US" sz="1400" dirty="0" err="1" smtClean="0">
                <a:latin typeface="Chalkboard" charset="0"/>
                <a:ea typeface="Chalkboard" charset="0"/>
                <a:cs typeface="Chalkboard" charset="0"/>
                <a:sym typeface="Symbol"/>
              </a:rPr>
              <a:t>t</a:t>
            </a:r>
            <a:r>
              <a:rPr lang="en-US" baseline="-250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a:t>
            </a:r>
            <a:r>
              <a:rPr lang="en-US" sz="1400" dirty="0" err="1" smtClean="0">
                <a:latin typeface="Chalkboard" charset="0"/>
                <a:ea typeface="Chalkboard" charset="0"/>
                <a:cs typeface="Chalkboard" charset="0"/>
                <a:sym typeface="Symbol"/>
              </a:rPr>
              <a:t>Mac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dirty="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a:t>
            </a:r>
            <a:endParaRPr lang="en-US" sz="1400" baseline="30000" dirty="0" smtClean="0">
              <a:latin typeface="Chalkboard" charset="0"/>
              <a:ea typeface="Chalkboard" charset="0"/>
              <a:cs typeface="Chalkboard" charset="0"/>
            </a:endParaRPr>
          </a:p>
        </p:txBody>
      </p:sp>
      <p:cxnSp>
        <p:nvCxnSpPr>
          <p:cNvPr id="103" name="Straight Arrow Connector 102"/>
          <p:cNvCxnSpPr/>
          <p:nvPr/>
        </p:nvCxnSpPr>
        <p:spPr>
          <a:xfrm flipH="1">
            <a:off x="5652120" y="4837058"/>
            <a:ext cx="2088232" cy="21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6732240" y="4509120"/>
            <a:ext cx="98063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m</a:t>
            </a:r>
            <a:r>
              <a:rPr lang="en-US" sz="1600" baseline="-25000" dirty="0" smtClean="0">
                <a:latin typeface="Chalkboard" charset="0"/>
                <a:ea typeface="Chalkboard" charset="0"/>
                <a:cs typeface="Chalkboard" charset="0"/>
                <a:sym typeface="Symbol"/>
              </a:rPr>
              <a:t>1</a:t>
            </a:r>
            <a:endParaRPr lang="en-US" baseline="-25000" dirty="0" smtClean="0">
              <a:solidFill>
                <a:srgbClr val="0000FF"/>
              </a:solidFill>
              <a:latin typeface="Chalkboard" charset="0"/>
              <a:ea typeface="Chalkboard" charset="0"/>
              <a:cs typeface="Chalkboard" charset="0"/>
            </a:endParaRPr>
          </a:p>
        </p:txBody>
      </p:sp>
      <p:cxnSp>
        <p:nvCxnSpPr>
          <p:cNvPr id="105" name="Straight Arrow Connector 104"/>
          <p:cNvCxnSpPr/>
          <p:nvPr/>
        </p:nvCxnSpPr>
        <p:spPr>
          <a:xfrm flipH="1">
            <a:off x="1444216" y="4869160"/>
            <a:ext cx="1975657" cy="214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 Box 7"/>
          <p:cNvSpPr txBox="1">
            <a:spLocks noChangeArrowheads="1"/>
          </p:cNvSpPr>
          <p:nvPr/>
        </p:nvSpPr>
        <p:spPr bwMode="auto">
          <a:xfrm>
            <a:off x="2699792" y="4509120"/>
            <a:ext cx="90417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m</a:t>
            </a:r>
            <a:r>
              <a:rPr lang="en-US" sz="1600" baseline="-25000" dirty="0" smtClean="0">
                <a:latin typeface="Chalkboard" charset="0"/>
                <a:ea typeface="Chalkboard" charset="0"/>
                <a:cs typeface="Chalkboard" charset="0"/>
                <a:sym typeface="Symbol"/>
              </a:rPr>
              <a:t>1</a:t>
            </a:r>
            <a:endParaRPr lang="en-US" baseline="-25000" dirty="0" smtClean="0">
              <a:solidFill>
                <a:srgbClr val="0000FF"/>
              </a:solidFill>
              <a:latin typeface="Chalkboard" charset="0"/>
              <a:ea typeface="Chalkboard" charset="0"/>
              <a:cs typeface="Chalkboard" charset="0"/>
            </a:endParaRPr>
          </a:p>
        </p:txBody>
      </p:sp>
      <p:cxnSp>
        <p:nvCxnSpPr>
          <p:cNvPr id="107" name="Straight Arrow Connector 106"/>
          <p:cNvCxnSpPr/>
          <p:nvPr/>
        </p:nvCxnSpPr>
        <p:spPr>
          <a:xfrm flipH="1">
            <a:off x="1475656" y="5351727"/>
            <a:ext cx="2088232" cy="21489"/>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8" name="Text Box 7"/>
          <p:cNvSpPr txBox="1">
            <a:spLocks noChangeArrowheads="1"/>
          </p:cNvSpPr>
          <p:nvPr/>
        </p:nvSpPr>
        <p:spPr bwMode="auto">
          <a:xfrm>
            <a:off x="1403648" y="4941168"/>
            <a:ext cx="20892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 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baseline="-50000" dirty="0" err="1"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baseline="30000" dirty="0" smtClean="0">
              <a:latin typeface="Chalkboard" charset="0"/>
              <a:ea typeface="Chalkboard" charset="0"/>
              <a:cs typeface="Chalkboard" charset="0"/>
            </a:endParaRPr>
          </a:p>
        </p:txBody>
      </p:sp>
      <p:sp>
        <p:nvSpPr>
          <p:cNvPr id="109" name="Text Box 7"/>
          <p:cNvSpPr txBox="1">
            <a:spLocks noChangeArrowheads="1"/>
          </p:cNvSpPr>
          <p:nvPr/>
        </p:nvSpPr>
        <p:spPr bwMode="auto">
          <a:xfrm>
            <a:off x="3867476" y="5445224"/>
            <a:ext cx="164062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t*  </a:t>
            </a:r>
            <a:r>
              <a:rPr lang="en-US" sz="1400" dirty="0" err="1" smtClean="0">
                <a:latin typeface="Chalkboard" charset="0"/>
                <a:ea typeface="Chalkboard" charset="0"/>
                <a:cs typeface="Chalkboard" charset="0"/>
                <a:sym typeface="Symbol"/>
              </a:rPr>
              <a:t>Mac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(c*)</a:t>
            </a:r>
            <a:endParaRPr lang="en-US" sz="1400" baseline="30000" dirty="0" smtClean="0">
              <a:latin typeface="Chalkboard" charset="0"/>
              <a:ea typeface="Chalkboard" charset="0"/>
              <a:cs typeface="Chalkboard" charset="0"/>
            </a:endParaRPr>
          </a:p>
        </p:txBody>
      </p:sp>
      <p:cxnSp>
        <p:nvCxnSpPr>
          <p:cNvPr id="110" name="Straight Arrow Connector 109"/>
          <p:cNvCxnSpPr/>
          <p:nvPr/>
        </p:nvCxnSpPr>
        <p:spPr>
          <a:xfrm flipH="1">
            <a:off x="5652120" y="5268544"/>
            <a:ext cx="2111660" cy="32664"/>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1" name="Text Box 7"/>
          <p:cNvSpPr txBox="1">
            <a:spLocks noChangeArrowheads="1"/>
          </p:cNvSpPr>
          <p:nvPr/>
        </p:nvSpPr>
        <p:spPr bwMode="auto">
          <a:xfrm>
            <a:off x="5580112" y="4921423"/>
            <a:ext cx="179181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 t*)</a:t>
            </a:r>
            <a:endParaRPr lang="en-US" baseline="-25000" dirty="0" smtClean="0">
              <a:solidFill>
                <a:srgbClr val="0000FF"/>
              </a:solidFill>
              <a:latin typeface="Chalkboard" charset="0"/>
              <a:ea typeface="Chalkboard" charset="0"/>
              <a:cs typeface="Chalkboard" charset="0"/>
            </a:endParaRPr>
          </a:p>
        </p:txBody>
      </p:sp>
      <p:sp>
        <p:nvSpPr>
          <p:cNvPr id="120" name="Text Box 7"/>
          <p:cNvSpPr txBox="1">
            <a:spLocks noChangeArrowheads="1"/>
          </p:cNvSpPr>
          <p:nvPr/>
        </p:nvSpPr>
        <p:spPr bwMode="auto">
          <a:xfrm>
            <a:off x="3867476" y="5949280"/>
            <a:ext cx="1640628" cy="307777"/>
          </a:xfrm>
          <a:prstGeom prst="rect">
            <a:avLst/>
          </a:prstGeom>
          <a:noFill/>
          <a:ln w="9525">
            <a:noFill/>
            <a:miter lim="800000"/>
            <a:headEnd/>
            <a:tailEnd/>
          </a:ln>
        </p:spPr>
        <p:txBody>
          <a:bodyPr wrap="square">
            <a:spAutoFit/>
          </a:bodyPr>
          <a:lstStyle/>
          <a:p>
            <a:pPr>
              <a:spcBef>
                <a:spcPct val="50000"/>
              </a:spcBef>
            </a:pPr>
            <a:r>
              <a:rPr lang="en-US" sz="1400" dirty="0" err="1" smtClean="0">
                <a:latin typeface="Chalkboard" charset="0"/>
                <a:ea typeface="Chalkboard" charset="0"/>
                <a:cs typeface="Chalkboard" charset="0"/>
                <a:sym typeface="Symbol"/>
              </a:rPr>
              <a:t>t</a:t>
            </a:r>
            <a:r>
              <a:rPr lang="en-US" baseline="-250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a:t>
            </a:r>
            <a:r>
              <a:rPr lang="en-US" sz="1400" dirty="0" err="1" smtClean="0">
                <a:latin typeface="Chalkboard" charset="0"/>
                <a:ea typeface="Chalkboard" charset="0"/>
                <a:cs typeface="Chalkboard" charset="0"/>
                <a:sym typeface="Symbol"/>
              </a:rPr>
              <a:t>Mac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dirty="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a:t>
            </a:r>
            <a:endParaRPr lang="en-US" sz="1400" baseline="30000" dirty="0" smtClean="0">
              <a:latin typeface="Chalkboard" charset="0"/>
              <a:ea typeface="Chalkboard" charset="0"/>
              <a:cs typeface="Chalkboard" charset="0"/>
            </a:endParaRPr>
          </a:p>
        </p:txBody>
      </p:sp>
      <p:cxnSp>
        <p:nvCxnSpPr>
          <p:cNvPr id="121" name="Straight Arrow Connector 120"/>
          <p:cNvCxnSpPr/>
          <p:nvPr/>
        </p:nvCxnSpPr>
        <p:spPr>
          <a:xfrm flipH="1">
            <a:off x="5971964" y="6381328"/>
            <a:ext cx="14083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 Box 7"/>
          <p:cNvSpPr txBox="1">
            <a:spLocks noChangeArrowheads="1"/>
          </p:cNvSpPr>
          <p:nvPr/>
        </p:nvSpPr>
        <p:spPr bwMode="auto">
          <a:xfrm>
            <a:off x="7092280" y="6093296"/>
            <a:ext cx="43204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b’</a:t>
            </a:r>
            <a:endParaRPr lang="en-US" baseline="-25000" dirty="0" smtClean="0">
              <a:solidFill>
                <a:srgbClr val="0000FF"/>
              </a:solidFill>
              <a:latin typeface="Chalkboard" charset="0"/>
              <a:ea typeface="Chalkboard" charset="0"/>
              <a:cs typeface="Chalkboard" charset="0"/>
            </a:endParaRPr>
          </a:p>
        </p:txBody>
      </p:sp>
      <p:cxnSp>
        <p:nvCxnSpPr>
          <p:cNvPr id="123" name="Straight Arrow Connector 122"/>
          <p:cNvCxnSpPr/>
          <p:nvPr/>
        </p:nvCxnSpPr>
        <p:spPr>
          <a:xfrm flipH="1">
            <a:off x="2051720" y="6381329"/>
            <a:ext cx="1300336" cy="139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Text Box 7"/>
          <p:cNvSpPr txBox="1">
            <a:spLocks noChangeArrowheads="1"/>
          </p:cNvSpPr>
          <p:nvPr/>
        </p:nvSpPr>
        <p:spPr bwMode="auto">
          <a:xfrm>
            <a:off x="2919710" y="6042774"/>
            <a:ext cx="50016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b’</a:t>
            </a:r>
            <a:endParaRPr lang="en-US" baseline="-25000" dirty="0" smtClean="0">
              <a:solidFill>
                <a:srgbClr val="0000FF"/>
              </a:solidFill>
              <a:latin typeface="Chalkboard" charset="0"/>
              <a:ea typeface="Chalkboard" charset="0"/>
              <a:cs typeface="Chalkboard" charset="0"/>
            </a:endParaRPr>
          </a:p>
        </p:txBody>
      </p:sp>
      <p:sp>
        <p:nvSpPr>
          <p:cNvPr id="125" name="Text Box 7"/>
          <p:cNvSpPr txBox="1">
            <a:spLocks noChangeArrowheads="1"/>
          </p:cNvSpPr>
          <p:nvPr/>
        </p:nvSpPr>
        <p:spPr bwMode="auto">
          <a:xfrm>
            <a:off x="5724128" y="6546830"/>
            <a:ext cx="29439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Non-negligible advantage</a:t>
            </a:r>
            <a:endParaRPr lang="en-US" baseline="-25000" dirty="0" smtClean="0">
              <a:solidFill>
                <a:srgbClr val="0000FF"/>
              </a:solidFill>
              <a:latin typeface="Chalkboard" charset="0"/>
              <a:ea typeface="Chalkboard" charset="0"/>
              <a:cs typeface="Chalkboard" charset="0"/>
            </a:endParaRPr>
          </a:p>
        </p:txBody>
      </p:sp>
      <p:sp>
        <p:nvSpPr>
          <p:cNvPr id="126" name="Right Arrow 125"/>
          <p:cNvSpPr/>
          <p:nvPr/>
        </p:nvSpPr>
        <p:spPr>
          <a:xfrm flipH="1" flipV="1">
            <a:off x="3851920" y="6381328"/>
            <a:ext cx="1080120" cy="42734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27" name="Text Box 7"/>
          <p:cNvSpPr txBox="1">
            <a:spLocks noChangeArrowheads="1"/>
          </p:cNvSpPr>
          <p:nvPr/>
        </p:nvSpPr>
        <p:spPr bwMode="auto">
          <a:xfrm>
            <a:off x="691952" y="6481646"/>
            <a:ext cx="29439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Non-negligible advantage</a:t>
            </a:r>
            <a:endParaRPr lang="en-US" baseline="-25000" dirty="0" smtClean="0">
              <a:solidFill>
                <a:srgbClr val="0000FF"/>
              </a:solidFill>
              <a:latin typeface="Chalkboard" charset="0"/>
              <a:ea typeface="Chalkboard" charset="0"/>
              <a:cs typeface="Chalkboard" charset="0"/>
            </a:endParaRPr>
          </a:p>
        </p:txBody>
      </p:sp>
      <p:grpSp>
        <p:nvGrpSpPr>
          <p:cNvPr id="130" name="Group 12"/>
          <p:cNvGrpSpPr/>
          <p:nvPr/>
        </p:nvGrpSpPr>
        <p:grpSpPr>
          <a:xfrm>
            <a:off x="5076056" y="4077072"/>
            <a:ext cx="3222746" cy="377752"/>
            <a:chOff x="2555776" y="1772816"/>
            <a:chExt cx="3222746" cy="377752"/>
          </a:xfrm>
        </p:grpSpPr>
        <p:grpSp>
          <p:nvGrpSpPr>
            <p:cNvPr id="131" name="Group 5"/>
            <p:cNvGrpSpPr/>
            <p:nvPr/>
          </p:nvGrpSpPr>
          <p:grpSpPr>
            <a:xfrm>
              <a:off x="3395297" y="1772816"/>
              <a:ext cx="1608751" cy="377752"/>
              <a:chOff x="3187080" y="1772816"/>
              <a:chExt cx="1608751" cy="377752"/>
            </a:xfrm>
          </p:grpSpPr>
          <p:sp>
            <p:nvSpPr>
              <p:cNvPr id="134" name="Rectangle 1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32" name="Straight Arrow Connector 1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36" name="Group 12"/>
          <p:cNvGrpSpPr/>
          <p:nvPr/>
        </p:nvGrpSpPr>
        <p:grpSpPr>
          <a:xfrm>
            <a:off x="755576" y="4077072"/>
            <a:ext cx="3222746" cy="377752"/>
            <a:chOff x="2555776" y="1772816"/>
            <a:chExt cx="3222746" cy="377752"/>
          </a:xfrm>
        </p:grpSpPr>
        <p:grpSp>
          <p:nvGrpSpPr>
            <p:cNvPr id="137" name="Group 5"/>
            <p:cNvGrpSpPr/>
            <p:nvPr/>
          </p:nvGrpSpPr>
          <p:grpSpPr>
            <a:xfrm>
              <a:off x="3395297" y="1772816"/>
              <a:ext cx="1608751" cy="377752"/>
              <a:chOff x="3187080" y="1772816"/>
              <a:chExt cx="1608751" cy="377752"/>
            </a:xfrm>
          </p:grpSpPr>
          <p:sp>
            <p:nvSpPr>
              <p:cNvPr id="140" name="Rectangle 139"/>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41"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38" name="Straight Arrow Connector 137"/>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42" name="Group 12"/>
          <p:cNvGrpSpPr/>
          <p:nvPr/>
        </p:nvGrpSpPr>
        <p:grpSpPr>
          <a:xfrm>
            <a:off x="5076056" y="5661248"/>
            <a:ext cx="3222746" cy="377752"/>
            <a:chOff x="2555776" y="1772816"/>
            <a:chExt cx="3222746" cy="377752"/>
          </a:xfrm>
        </p:grpSpPr>
        <p:grpSp>
          <p:nvGrpSpPr>
            <p:cNvPr id="143" name="Group 5"/>
            <p:cNvGrpSpPr/>
            <p:nvPr/>
          </p:nvGrpSpPr>
          <p:grpSpPr>
            <a:xfrm>
              <a:off x="3395297" y="1772816"/>
              <a:ext cx="1608751" cy="377752"/>
              <a:chOff x="3187080" y="1772816"/>
              <a:chExt cx="1608751" cy="377752"/>
            </a:xfrm>
          </p:grpSpPr>
          <p:sp>
            <p:nvSpPr>
              <p:cNvPr id="146" name="Rectangle 145"/>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47"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44" name="Straight Arrow Connector 143"/>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48" name="Group 12"/>
          <p:cNvGrpSpPr/>
          <p:nvPr/>
        </p:nvGrpSpPr>
        <p:grpSpPr>
          <a:xfrm>
            <a:off x="755576" y="5661248"/>
            <a:ext cx="3222746" cy="377752"/>
            <a:chOff x="2555776" y="1772816"/>
            <a:chExt cx="3222746" cy="377752"/>
          </a:xfrm>
        </p:grpSpPr>
        <p:grpSp>
          <p:nvGrpSpPr>
            <p:cNvPr id="149" name="Group 5"/>
            <p:cNvGrpSpPr/>
            <p:nvPr/>
          </p:nvGrpSpPr>
          <p:grpSpPr>
            <a:xfrm>
              <a:off x="3395297" y="1772816"/>
              <a:ext cx="1608751" cy="377752"/>
              <a:chOff x="3187080" y="1772816"/>
              <a:chExt cx="1608751" cy="377752"/>
            </a:xfrm>
          </p:grpSpPr>
          <p:sp>
            <p:nvSpPr>
              <p:cNvPr id="152" name="Rectangle 151"/>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53"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50" name="Straight Arrow Connector 149"/>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1026" name="Picture 2" descr="http://www.mytinyphone.com/uploads/users/redding666/5603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9425" y="3819179"/>
            <a:ext cx="697093" cy="8713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796136" y="3522494"/>
            <a:ext cx="1598515" cy="338554"/>
          </a:xfrm>
          <a:prstGeom prst="rect">
            <a:avLst/>
          </a:prstGeom>
        </p:spPr>
        <p:txBody>
          <a:bodyPr wrap="none">
            <a:spAutoFit/>
          </a:bodyPr>
          <a:lstStyle/>
          <a:p>
            <a:r>
              <a:rPr lang="en-US" sz="1600" dirty="0" err="1" smtClean="0">
                <a:solidFill>
                  <a:srgbClr val="FF0000"/>
                </a:solidFill>
                <a:latin typeface="Chalkboard" charset="0"/>
                <a:ea typeface="Chalkboard" charset="0"/>
                <a:cs typeface="Chalkboard" charset="0"/>
                <a:sym typeface="Symbol"/>
              </a:rPr>
              <a:t>cpa</a:t>
            </a:r>
            <a:r>
              <a:rPr lang="en-US" sz="1600" dirty="0" smtClean="0">
                <a:solidFill>
                  <a:srgbClr val="FF0000"/>
                </a:solidFill>
                <a:latin typeface="Chalkboard" charset="0"/>
                <a:ea typeface="Chalkboard" charset="0"/>
                <a:cs typeface="Chalkboard" charset="0"/>
                <a:sym typeface="Symbol"/>
              </a:rPr>
              <a:t> game for </a:t>
            </a:r>
            <a:endParaRPr lang="en-US" sz="1600" dirty="0">
              <a:solidFill>
                <a:srgbClr val="FF0000"/>
              </a:solidFill>
            </a:endParaRPr>
          </a:p>
        </p:txBody>
      </p:sp>
      <p:sp>
        <p:nvSpPr>
          <p:cNvPr id="112" name="Rectangle 111"/>
          <p:cNvSpPr/>
          <p:nvPr/>
        </p:nvSpPr>
        <p:spPr>
          <a:xfrm>
            <a:off x="1475656" y="3522494"/>
            <a:ext cx="1689886" cy="338554"/>
          </a:xfrm>
          <a:prstGeom prst="rect">
            <a:avLst/>
          </a:prstGeom>
        </p:spPr>
        <p:txBody>
          <a:bodyPr wrap="none">
            <a:spAutoFit/>
          </a:bodyPr>
          <a:lstStyle/>
          <a:p>
            <a:r>
              <a:rPr lang="en-US" sz="1600" dirty="0" err="1" smtClean="0">
                <a:solidFill>
                  <a:srgbClr val="0000FF"/>
                </a:solidFill>
                <a:latin typeface="Chalkboard" charset="0"/>
                <a:ea typeface="Chalkboard" charset="0"/>
                <a:cs typeface="Chalkboard" charset="0"/>
                <a:sym typeface="Symbol"/>
              </a:rPr>
              <a:t>cpa</a:t>
            </a:r>
            <a:r>
              <a:rPr lang="en-US" sz="1600" dirty="0" smtClean="0">
                <a:solidFill>
                  <a:srgbClr val="0000FF"/>
                </a:solidFill>
                <a:latin typeface="Chalkboard" charset="0"/>
                <a:ea typeface="Chalkboard" charset="0"/>
                <a:cs typeface="Chalkboard" charset="0"/>
                <a:sym typeface="Symbol"/>
              </a:rPr>
              <a:t> game for </a:t>
            </a:r>
            <a:r>
              <a:rPr lang="en-US" sz="1600" dirty="0">
                <a:solidFill>
                  <a:srgbClr val="0000FF"/>
                </a:solidFill>
                <a:latin typeface="Chalkboard" charset="0"/>
                <a:ea typeface="Chalkboard" charset="0"/>
                <a:cs typeface="Chalkboard" charset="0"/>
                <a:sym typeface="Symbol"/>
              </a:rPr>
              <a:t></a:t>
            </a:r>
            <a:r>
              <a:rPr lang="en-US" sz="1600" baseline="-25000" dirty="0">
                <a:solidFill>
                  <a:srgbClr val="0000FF"/>
                </a:solidFill>
                <a:latin typeface="Chalkboard" charset="0"/>
                <a:ea typeface="Chalkboard" charset="0"/>
                <a:cs typeface="Chalkboard" charset="0"/>
                <a:sym typeface="Symbol"/>
              </a:rPr>
              <a:t>E</a:t>
            </a:r>
            <a:endParaRPr lang="en-US" sz="1600" dirty="0">
              <a:solidFill>
                <a:srgbClr val="0000FF"/>
              </a:solidFill>
            </a:endParaRPr>
          </a:p>
        </p:txBody>
      </p:sp>
    </p:spTree>
    <p:extLst>
      <p:ext uri="{BB962C8B-B14F-4D97-AF65-F5344CB8AC3E}">
        <p14:creationId xmlns:p14="http://schemas.microsoft.com/office/powerpoint/2010/main" val="14167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down)">
                                      <p:cBhvr>
                                        <p:cTn id="29" dur="580">
                                          <p:stCondLst>
                                            <p:cond delay="0"/>
                                          </p:stCondLst>
                                        </p:cTn>
                                        <p:tgtEl>
                                          <p:spTgt spid="74"/>
                                        </p:tgtEl>
                                      </p:cBhvr>
                                    </p:animEffect>
                                    <p:anim calcmode="lin" valueType="num">
                                      <p:cBhvr>
                                        <p:cTn id="30"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5" dur="26">
                                          <p:stCondLst>
                                            <p:cond delay="650"/>
                                          </p:stCondLst>
                                        </p:cTn>
                                        <p:tgtEl>
                                          <p:spTgt spid="74"/>
                                        </p:tgtEl>
                                      </p:cBhvr>
                                      <p:to x="100000" y="60000"/>
                                    </p:animScale>
                                    <p:animScale>
                                      <p:cBhvr>
                                        <p:cTn id="36" dur="166" decel="50000">
                                          <p:stCondLst>
                                            <p:cond delay="676"/>
                                          </p:stCondLst>
                                        </p:cTn>
                                        <p:tgtEl>
                                          <p:spTgt spid="74"/>
                                        </p:tgtEl>
                                      </p:cBhvr>
                                      <p:to x="100000" y="100000"/>
                                    </p:animScale>
                                    <p:animScale>
                                      <p:cBhvr>
                                        <p:cTn id="37" dur="26">
                                          <p:stCondLst>
                                            <p:cond delay="1312"/>
                                          </p:stCondLst>
                                        </p:cTn>
                                        <p:tgtEl>
                                          <p:spTgt spid="74"/>
                                        </p:tgtEl>
                                      </p:cBhvr>
                                      <p:to x="100000" y="80000"/>
                                    </p:animScale>
                                    <p:animScale>
                                      <p:cBhvr>
                                        <p:cTn id="38" dur="166" decel="50000">
                                          <p:stCondLst>
                                            <p:cond delay="1338"/>
                                          </p:stCondLst>
                                        </p:cTn>
                                        <p:tgtEl>
                                          <p:spTgt spid="74"/>
                                        </p:tgtEl>
                                      </p:cBhvr>
                                      <p:to x="100000" y="100000"/>
                                    </p:animScale>
                                    <p:animScale>
                                      <p:cBhvr>
                                        <p:cTn id="39" dur="26">
                                          <p:stCondLst>
                                            <p:cond delay="1642"/>
                                          </p:stCondLst>
                                        </p:cTn>
                                        <p:tgtEl>
                                          <p:spTgt spid="74"/>
                                        </p:tgtEl>
                                      </p:cBhvr>
                                      <p:to x="100000" y="90000"/>
                                    </p:animScale>
                                    <p:animScale>
                                      <p:cBhvr>
                                        <p:cTn id="40" dur="166" decel="50000">
                                          <p:stCondLst>
                                            <p:cond delay="1668"/>
                                          </p:stCondLst>
                                        </p:cTn>
                                        <p:tgtEl>
                                          <p:spTgt spid="74"/>
                                        </p:tgtEl>
                                      </p:cBhvr>
                                      <p:to x="100000" y="100000"/>
                                    </p:animScale>
                                    <p:animScale>
                                      <p:cBhvr>
                                        <p:cTn id="41" dur="26">
                                          <p:stCondLst>
                                            <p:cond delay="1808"/>
                                          </p:stCondLst>
                                        </p:cTn>
                                        <p:tgtEl>
                                          <p:spTgt spid="74"/>
                                        </p:tgtEl>
                                      </p:cBhvr>
                                      <p:to x="100000" y="95000"/>
                                    </p:animScale>
                                    <p:animScale>
                                      <p:cBhvr>
                                        <p:cTn id="42" dur="166" decel="50000">
                                          <p:stCondLst>
                                            <p:cond delay="1834"/>
                                          </p:stCondLst>
                                        </p:cTn>
                                        <p:tgtEl>
                                          <p:spTgt spid="74"/>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down)">
                                      <p:cBhvr>
                                        <p:cTn id="45" dur="580">
                                          <p:stCondLst>
                                            <p:cond delay="0"/>
                                          </p:stCondLst>
                                        </p:cTn>
                                        <p:tgtEl>
                                          <p:spTgt spid="75"/>
                                        </p:tgtEl>
                                      </p:cBhvr>
                                    </p:animEffect>
                                    <p:anim calcmode="lin" valueType="num">
                                      <p:cBhvr>
                                        <p:cTn id="46"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51" dur="26">
                                          <p:stCondLst>
                                            <p:cond delay="650"/>
                                          </p:stCondLst>
                                        </p:cTn>
                                        <p:tgtEl>
                                          <p:spTgt spid="75"/>
                                        </p:tgtEl>
                                      </p:cBhvr>
                                      <p:to x="100000" y="60000"/>
                                    </p:animScale>
                                    <p:animScale>
                                      <p:cBhvr>
                                        <p:cTn id="52" dur="166" decel="50000">
                                          <p:stCondLst>
                                            <p:cond delay="676"/>
                                          </p:stCondLst>
                                        </p:cTn>
                                        <p:tgtEl>
                                          <p:spTgt spid="75"/>
                                        </p:tgtEl>
                                      </p:cBhvr>
                                      <p:to x="100000" y="100000"/>
                                    </p:animScale>
                                    <p:animScale>
                                      <p:cBhvr>
                                        <p:cTn id="53" dur="26">
                                          <p:stCondLst>
                                            <p:cond delay="1312"/>
                                          </p:stCondLst>
                                        </p:cTn>
                                        <p:tgtEl>
                                          <p:spTgt spid="75"/>
                                        </p:tgtEl>
                                      </p:cBhvr>
                                      <p:to x="100000" y="80000"/>
                                    </p:animScale>
                                    <p:animScale>
                                      <p:cBhvr>
                                        <p:cTn id="54" dur="166" decel="50000">
                                          <p:stCondLst>
                                            <p:cond delay="1338"/>
                                          </p:stCondLst>
                                        </p:cTn>
                                        <p:tgtEl>
                                          <p:spTgt spid="75"/>
                                        </p:tgtEl>
                                      </p:cBhvr>
                                      <p:to x="100000" y="100000"/>
                                    </p:animScale>
                                    <p:animScale>
                                      <p:cBhvr>
                                        <p:cTn id="55" dur="26">
                                          <p:stCondLst>
                                            <p:cond delay="1642"/>
                                          </p:stCondLst>
                                        </p:cTn>
                                        <p:tgtEl>
                                          <p:spTgt spid="75"/>
                                        </p:tgtEl>
                                      </p:cBhvr>
                                      <p:to x="100000" y="90000"/>
                                    </p:animScale>
                                    <p:animScale>
                                      <p:cBhvr>
                                        <p:cTn id="56" dur="166" decel="50000">
                                          <p:stCondLst>
                                            <p:cond delay="1668"/>
                                          </p:stCondLst>
                                        </p:cTn>
                                        <p:tgtEl>
                                          <p:spTgt spid="75"/>
                                        </p:tgtEl>
                                      </p:cBhvr>
                                      <p:to x="100000" y="100000"/>
                                    </p:animScale>
                                    <p:animScale>
                                      <p:cBhvr>
                                        <p:cTn id="57" dur="26">
                                          <p:stCondLst>
                                            <p:cond delay="1808"/>
                                          </p:stCondLst>
                                        </p:cTn>
                                        <p:tgtEl>
                                          <p:spTgt spid="75"/>
                                        </p:tgtEl>
                                      </p:cBhvr>
                                      <p:to x="100000" y="95000"/>
                                    </p:animScale>
                                    <p:animScale>
                                      <p:cBhvr>
                                        <p:cTn id="58" dur="166" decel="50000">
                                          <p:stCondLst>
                                            <p:cond delay="1834"/>
                                          </p:stCondLst>
                                        </p:cTn>
                                        <p:tgtEl>
                                          <p:spTgt spid="7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1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4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4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2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2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2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23"/>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2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2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5" grpId="0"/>
      <p:bldP spid="78" grpId="0"/>
      <p:bldP spid="94" grpId="0"/>
      <p:bldP spid="98" grpId="0"/>
      <p:bldP spid="100" grpId="0"/>
      <p:bldP spid="104" grpId="0"/>
      <p:bldP spid="106" grpId="0"/>
      <p:bldP spid="108" grpId="0"/>
      <p:bldP spid="109" grpId="0"/>
      <p:bldP spid="111" grpId="0"/>
      <p:bldP spid="120" grpId="0"/>
      <p:bldP spid="122" grpId="0"/>
      <p:bldP spid="124" grpId="0"/>
      <p:bldP spid="125" grpId="0"/>
      <p:bldP spid="126" grpId="0" animBg="1"/>
      <p:bldP spid="127" grpId="0"/>
      <p:bldP spid="14"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4624"/>
            <a:ext cx="8229600" cy="1143000"/>
          </a:xfrm>
        </p:spPr>
        <p:txBody>
          <a:bodyPr/>
          <a:lstStyle/>
          <a:p>
            <a:r>
              <a:rPr lang="en-US" dirty="0" smtClean="0">
                <a:solidFill>
                  <a:srgbClr val="008000"/>
                </a:solidFill>
                <a:latin typeface="Chalkboard" charset="0"/>
                <a:ea typeface="Chalkboard" charset="0"/>
                <a:cs typeface="Chalkboard" charset="0"/>
              </a:rPr>
              <a:t>Today’s Goal</a:t>
            </a:r>
            <a:endParaRPr lang="en-US" dirty="0">
              <a:solidFill>
                <a:srgbClr val="008000"/>
              </a:solidFill>
              <a:latin typeface="Chalkboard" charset="0"/>
              <a:ea typeface="Chalkboard" charset="0"/>
              <a:cs typeface="Chalkboard" charset="0"/>
            </a:endParaRPr>
          </a:p>
        </p:txBody>
      </p:sp>
      <p:sp>
        <p:nvSpPr>
          <p:cNvPr id="13" name="Rectangle 12"/>
          <p:cNvSpPr/>
          <p:nvPr/>
        </p:nvSpPr>
        <p:spPr>
          <a:xfrm>
            <a:off x="395536" y="1187460"/>
            <a:ext cx="4339393"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Recall of security definitions of MAC</a:t>
            </a:r>
            <a:endParaRPr lang="en-US" dirty="0">
              <a:latin typeface="Chalkboard" charset="0"/>
              <a:ea typeface="Chalkboard" charset="0"/>
              <a:cs typeface="Chalkboard" charset="0"/>
            </a:endParaRPr>
          </a:p>
        </p:txBody>
      </p:sp>
      <p:sp>
        <p:nvSpPr>
          <p:cNvPr id="15" name="Rectangle 14"/>
          <p:cNvSpPr/>
          <p:nvPr/>
        </p:nvSpPr>
        <p:spPr>
          <a:xfrm>
            <a:off x="395536" y="1619508"/>
            <a:ext cx="2826928"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Construction from PRF</a:t>
            </a:r>
            <a:endParaRPr lang="en-US" dirty="0">
              <a:latin typeface="Chalkboard" charset="0"/>
              <a:ea typeface="Chalkboard" charset="0"/>
              <a:cs typeface="Chalkboard" charset="0"/>
            </a:endParaRPr>
          </a:p>
        </p:txBody>
      </p:sp>
      <p:sp>
        <p:nvSpPr>
          <p:cNvPr id="12" name="Rectangle 11"/>
          <p:cNvSpPr/>
          <p:nvPr/>
        </p:nvSpPr>
        <p:spPr>
          <a:xfrm>
            <a:off x="395536" y="2132856"/>
            <a:ext cx="6142451"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Domain Extension: How to find a tag for long message</a:t>
            </a:r>
            <a:endParaRPr lang="en-US" dirty="0">
              <a:latin typeface="Chalkboard" charset="0"/>
              <a:ea typeface="Chalkboard" charset="0"/>
              <a:cs typeface="Chalkboard" charset="0"/>
            </a:endParaRPr>
          </a:p>
        </p:txBody>
      </p:sp>
      <p:sp>
        <p:nvSpPr>
          <p:cNvPr id="11" name="Rectangle 10"/>
          <p:cNvSpPr/>
          <p:nvPr/>
        </p:nvSpPr>
        <p:spPr>
          <a:xfrm>
            <a:off x="899592" y="2564904"/>
            <a:ext cx="1728192" cy="378624"/>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CBC-MAC</a:t>
            </a:r>
          </a:p>
        </p:txBody>
      </p:sp>
      <p:sp>
        <p:nvSpPr>
          <p:cNvPr id="7" name="Rectangle 6"/>
          <p:cNvSpPr/>
          <p:nvPr/>
        </p:nvSpPr>
        <p:spPr>
          <a:xfrm>
            <a:off x="395536" y="3707740"/>
            <a:ext cx="6786986"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Authenticated Encryption (AE)-  message privacy + integrity</a:t>
            </a:r>
            <a:endParaRPr lang="en-US" dirty="0">
              <a:latin typeface="Chalkboard" charset="0"/>
              <a:ea typeface="Chalkboard" charset="0"/>
              <a:cs typeface="Chalkboard" charset="0"/>
            </a:endParaRPr>
          </a:p>
        </p:txBody>
      </p:sp>
      <p:sp>
        <p:nvSpPr>
          <p:cNvPr id="10" name="Rectangle 9"/>
          <p:cNvSpPr/>
          <p:nvPr/>
        </p:nvSpPr>
        <p:spPr>
          <a:xfrm>
            <a:off x="899592" y="4139788"/>
            <a:ext cx="20882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a:t>
            </a:r>
          </a:p>
        </p:txBody>
      </p:sp>
      <p:sp>
        <p:nvSpPr>
          <p:cNvPr id="14" name="Rectangle 13"/>
          <p:cNvSpPr/>
          <p:nvPr/>
        </p:nvSpPr>
        <p:spPr>
          <a:xfrm>
            <a:off x="899592" y="458112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Any AE is </a:t>
            </a:r>
            <a:r>
              <a:rPr lang="en-US" dirty="0" err="1" smtClean="0">
                <a:solidFill>
                  <a:srgbClr val="0000FF"/>
                </a:solidFill>
                <a:latin typeface="Chalkboard" charset="0"/>
                <a:ea typeface="Chalkboard" charset="0"/>
                <a:cs typeface="Chalkboard" charset="0"/>
              </a:rPr>
              <a:t>cca</a:t>
            </a:r>
            <a:r>
              <a:rPr lang="en-US" dirty="0" smtClean="0">
                <a:solidFill>
                  <a:srgbClr val="0000FF"/>
                </a:solidFill>
                <a:latin typeface="Chalkboard" charset="0"/>
                <a:ea typeface="Chalkboard" charset="0"/>
                <a:cs typeface="Chalkboard" charset="0"/>
              </a:rPr>
              <a:t>-secure. Stronger than </a:t>
            </a:r>
            <a:r>
              <a:rPr lang="en-US" dirty="0" err="1" smtClean="0">
                <a:solidFill>
                  <a:srgbClr val="0000FF"/>
                </a:solidFill>
                <a:latin typeface="Chalkboard" charset="0"/>
                <a:ea typeface="Chalkboard" charset="0"/>
                <a:cs typeface="Chalkboard" charset="0"/>
              </a:rPr>
              <a:t>cca</a:t>
            </a:r>
            <a:r>
              <a:rPr lang="en-US" dirty="0" smtClean="0">
                <a:solidFill>
                  <a:srgbClr val="0000FF"/>
                </a:solidFill>
                <a:latin typeface="Chalkboard" charset="0"/>
                <a:ea typeface="Chalkboard" charset="0"/>
                <a:cs typeface="Chalkboard" charset="0"/>
              </a:rPr>
              <a:t>-security. Nontrivial proof</a:t>
            </a:r>
          </a:p>
        </p:txBody>
      </p:sp>
      <p:sp>
        <p:nvSpPr>
          <p:cNvPr id="16" name="Rectangle 15"/>
          <p:cNvSpPr/>
          <p:nvPr/>
        </p:nvSpPr>
        <p:spPr>
          <a:xfrm>
            <a:off x="899592" y="5085184"/>
            <a:ext cx="734481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Construction of AE from-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 SKE + </a:t>
            </a:r>
            <a:r>
              <a:rPr lang="en-US" dirty="0" err="1" smtClean="0">
                <a:solidFill>
                  <a:srgbClr val="0000FF"/>
                </a:solidFill>
                <a:latin typeface="Chalkboard" charset="0"/>
                <a:ea typeface="Chalkboard" charset="0"/>
                <a:cs typeface="Chalkboard" charset="0"/>
              </a:rPr>
              <a:t>cma</a:t>
            </a:r>
            <a:r>
              <a:rPr lang="en-US" dirty="0" smtClean="0">
                <a:solidFill>
                  <a:srgbClr val="0000FF"/>
                </a:solidFill>
                <a:latin typeface="Chalkboard" charset="0"/>
                <a:ea typeface="Chalkboard" charset="0"/>
                <a:cs typeface="Chalkboard" charset="0"/>
              </a:rPr>
              <a:t>-secure MAC</a:t>
            </a:r>
          </a:p>
        </p:txBody>
      </p:sp>
    </p:spTree>
    <p:extLst>
      <p:ext uri="{BB962C8B-B14F-4D97-AF65-F5344CB8AC3E}">
        <p14:creationId xmlns:p14="http://schemas.microsoft.com/office/powerpoint/2010/main" val="5873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p:bldP spid="11" grpId="0"/>
      <p:bldP spid="7" grpId="0"/>
      <p:bldP spid="10" grpId="0"/>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80528" y="44624"/>
            <a:ext cx="957706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AE: Encrypt then Authenticate</a:t>
            </a:r>
            <a:endParaRPr lang="en-US" sz="3200" kern="0" dirty="0">
              <a:solidFill>
                <a:srgbClr val="009900"/>
              </a:solidFill>
              <a:latin typeface="Chalkboard" charset="0"/>
              <a:ea typeface="Chalkboard" charset="0"/>
              <a:cs typeface="Chalkboard" charset="0"/>
            </a:endParaRPr>
          </a:p>
        </p:txBody>
      </p:sp>
      <p:sp>
        <p:nvSpPr>
          <p:cNvPr id="10" name="Text Box 7"/>
          <p:cNvSpPr txBox="1">
            <a:spLocks noChangeArrowheads="1"/>
          </p:cNvSpPr>
          <p:nvPr/>
        </p:nvSpPr>
        <p:spPr bwMode="auto">
          <a:xfrm>
            <a:off x="485546" y="903204"/>
            <a:ext cx="799288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16" name="Text Box 7"/>
          <p:cNvSpPr txBox="1">
            <a:spLocks noChangeArrowheads="1"/>
          </p:cNvSpPr>
          <p:nvPr/>
        </p:nvSpPr>
        <p:spPr bwMode="auto">
          <a:xfrm>
            <a:off x="2195736" y="620688"/>
            <a:ext cx="57606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 (Gen’, Enc’, Dec’): authenticated encryption</a:t>
            </a:r>
            <a:endParaRPr lang="en-US" sz="1600" baseline="-25000" dirty="0" smtClean="0">
              <a:solidFill>
                <a:srgbClr val="0000FF"/>
              </a:solidFill>
              <a:latin typeface="Chalkboard" charset="0"/>
              <a:ea typeface="Chalkboard" charset="0"/>
              <a:cs typeface="Chalkboard" charset="0"/>
            </a:endParaRPr>
          </a:p>
        </p:txBody>
      </p:sp>
      <p:grpSp>
        <p:nvGrpSpPr>
          <p:cNvPr id="2" name="Group 56"/>
          <p:cNvGrpSpPr/>
          <p:nvPr/>
        </p:nvGrpSpPr>
        <p:grpSpPr>
          <a:xfrm>
            <a:off x="5896979" y="1266304"/>
            <a:ext cx="3643573" cy="1490682"/>
            <a:chOff x="5032883" y="1578278"/>
            <a:chExt cx="3643573" cy="1490682"/>
          </a:xfrm>
        </p:grpSpPr>
        <p:grpSp>
          <p:nvGrpSpPr>
            <p:cNvPr id="3" name="Group 31"/>
            <p:cNvGrpSpPr/>
            <p:nvPr/>
          </p:nvGrpSpPr>
          <p:grpSpPr>
            <a:xfrm>
              <a:off x="5032883" y="2082334"/>
              <a:ext cx="3571565" cy="986626"/>
              <a:chOff x="676399" y="2586390"/>
              <a:chExt cx="3571565" cy="986626"/>
            </a:xfrm>
          </p:grpSpPr>
          <p:grpSp>
            <p:nvGrpSpPr>
              <p:cNvPr id="4" name="Group 16"/>
              <p:cNvGrpSpPr/>
              <p:nvPr/>
            </p:nvGrpSpPr>
            <p:grpSpPr>
              <a:xfrm>
                <a:off x="1619672" y="2780928"/>
                <a:ext cx="648072" cy="307777"/>
                <a:chOff x="1763688" y="2708920"/>
                <a:chExt cx="648072" cy="307777"/>
              </a:xfrm>
            </p:grpSpPr>
            <p:sp>
              <p:nvSpPr>
                <p:cNvPr id="69" name="Rectangle 68"/>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0"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64" name="Straight Arrow Connector 63"/>
              <p:cNvCxnSpPr/>
              <p:nvPr/>
            </p:nvCxnSpPr>
            <p:spPr>
              <a:xfrm>
                <a:off x="676399" y="2996952"/>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719572" y="2636912"/>
                <a:ext cx="7560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(c, t)</a:t>
                </a:r>
                <a:endParaRPr lang="en-US" sz="1600" baseline="30000" dirty="0" smtClean="0">
                  <a:solidFill>
                    <a:srgbClr val="0000FF"/>
                  </a:solidFill>
                  <a:latin typeface="Chalkboard" charset="0"/>
                  <a:ea typeface="Chalkboard" charset="0"/>
                  <a:cs typeface="Chalkboard" charset="0"/>
                </a:endParaRPr>
              </a:p>
            </p:txBody>
          </p:sp>
          <p:cxnSp>
            <p:nvCxnSpPr>
              <p:cNvPr id="66" name="Straight Arrow Connector 65"/>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 Box 7"/>
              <p:cNvSpPr txBox="1">
                <a:spLocks noChangeArrowheads="1"/>
              </p:cNvSpPr>
              <p:nvPr/>
            </p:nvSpPr>
            <p:spPr bwMode="auto">
              <a:xfrm>
                <a:off x="2123728" y="2586390"/>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 if </a:t>
                </a:r>
                <a:r>
                  <a:rPr lang="en-US" sz="1400" dirty="0" err="1" smtClean="0">
                    <a:latin typeface="Chalkboard" charset="0"/>
                    <a:ea typeface="Chalkboard" charset="0"/>
                    <a:cs typeface="Chalkboard" charset="0"/>
                    <a:sym typeface="Symbol"/>
                  </a:rPr>
                  <a:t>Vrfy</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(c) = 0</a:t>
                </a:r>
                <a:endParaRPr lang="en-US" sz="1400" baseline="30000" dirty="0" smtClean="0">
                  <a:latin typeface="Chalkboard" charset="0"/>
                  <a:ea typeface="Chalkboard" charset="0"/>
                  <a:cs typeface="Chalkboard" charset="0"/>
                </a:endParaRPr>
              </a:p>
            </p:txBody>
          </p:sp>
          <p:cxnSp>
            <p:nvCxnSpPr>
              <p:cNvPr id="68" name="Straight Arrow Connector 67"/>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9" name="Text Box 7"/>
            <p:cNvSpPr txBox="1">
              <a:spLocks noChangeArrowheads="1"/>
            </p:cNvSpPr>
            <p:nvPr/>
          </p:nvSpPr>
          <p:spPr bwMode="auto">
            <a:xfrm>
              <a:off x="5868144" y="2708920"/>
              <a:ext cx="42366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endParaRPr lang="en-US" baseline="-25000" dirty="0" smtClean="0">
                <a:solidFill>
                  <a:srgbClr val="0000FF"/>
                </a:solidFill>
                <a:latin typeface="Chalkboard" charset="0"/>
                <a:ea typeface="Chalkboard" charset="0"/>
                <a:cs typeface="Chalkboard" charset="0"/>
              </a:endParaRPr>
            </a:p>
          </p:txBody>
        </p:sp>
        <p:cxnSp>
          <p:nvCxnSpPr>
            <p:cNvPr id="60" name="Straight Arrow Connector 59"/>
            <p:cNvCxnSpPr/>
            <p:nvPr/>
          </p:nvCxnSpPr>
          <p:spPr>
            <a:xfrm flipH="1" flipV="1">
              <a:off x="6228184" y="1772816"/>
              <a:ext cx="16768" cy="5040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1" name="Text Box 7"/>
            <p:cNvSpPr txBox="1">
              <a:spLocks noChangeArrowheads="1"/>
            </p:cNvSpPr>
            <p:nvPr/>
          </p:nvSpPr>
          <p:spPr bwMode="auto">
            <a:xfrm>
              <a:off x="6236568" y="1578278"/>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endParaRPr lang="en-US" baseline="-25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a:off x="6552220" y="2492896"/>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m:= </a:t>
              </a:r>
              <a:r>
                <a:rPr lang="en-US" sz="1400" dirty="0" err="1" smtClean="0">
                  <a:latin typeface="Chalkboard" charset="0"/>
                  <a:ea typeface="Chalkboard" charset="0"/>
                  <a:cs typeface="Chalkboard" charset="0"/>
                  <a:sym typeface="Symbol"/>
                </a:rPr>
                <a:t>Dec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E</a:t>
              </a:r>
              <a:r>
                <a:rPr lang="en-US" sz="1400" dirty="0" smtClean="0">
                  <a:latin typeface="Chalkboard" charset="0"/>
                  <a:ea typeface="Chalkboard" charset="0"/>
                  <a:cs typeface="Chalkboard" charset="0"/>
                  <a:sym typeface="Symbol"/>
                </a:rPr>
                <a:t>(c)</a:t>
              </a:r>
              <a:endParaRPr lang="en-US" sz="1400" baseline="30000" dirty="0" smtClean="0">
                <a:latin typeface="Chalkboard" charset="0"/>
                <a:ea typeface="Chalkboard" charset="0"/>
                <a:cs typeface="Chalkboard" charset="0"/>
              </a:endParaRPr>
            </a:p>
          </p:txBody>
        </p:sp>
      </p:grpSp>
      <p:grpSp>
        <p:nvGrpSpPr>
          <p:cNvPr id="5" name="Group 77"/>
          <p:cNvGrpSpPr/>
          <p:nvPr/>
        </p:nvGrpSpPr>
        <p:grpSpPr>
          <a:xfrm>
            <a:off x="107504" y="1700808"/>
            <a:ext cx="2664296" cy="1104062"/>
            <a:chOff x="539552" y="1892890"/>
            <a:chExt cx="2664296" cy="1104062"/>
          </a:xfrm>
        </p:grpSpPr>
        <p:grpSp>
          <p:nvGrpSpPr>
            <p:cNvPr id="6" name="Group 30"/>
            <p:cNvGrpSpPr/>
            <p:nvPr/>
          </p:nvGrpSpPr>
          <p:grpSpPr>
            <a:xfrm>
              <a:off x="575556" y="1892890"/>
              <a:ext cx="2628292" cy="1104062"/>
              <a:chOff x="1187624" y="2564904"/>
              <a:chExt cx="2628292" cy="1104062"/>
            </a:xfrm>
          </p:grpSpPr>
          <p:grpSp>
            <p:nvGrpSpPr>
              <p:cNvPr id="7" name="Group 16"/>
              <p:cNvGrpSpPr/>
              <p:nvPr/>
            </p:nvGrpSpPr>
            <p:grpSpPr>
              <a:xfrm>
                <a:off x="1619672" y="2780928"/>
                <a:ext cx="648072" cy="307777"/>
                <a:chOff x="1763688" y="2708920"/>
                <a:chExt cx="648072" cy="307777"/>
              </a:xfrm>
            </p:grpSpPr>
            <p:sp>
              <p:nvSpPr>
                <p:cNvPr id="18" name="Rectangle 17"/>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9"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Gen’</a:t>
                  </a:r>
                  <a:endParaRPr lang="en-US" sz="1400" dirty="0" smtClean="0">
                    <a:solidFill>
                      <a:srgbClr val="0000FF"/>
                    </a:solidFill>
                    <a:latin typeface="Chalkboard" charset="0"/>
                    <a:ea typeface="Chalkboard" charset="0"/>
                    <a:cs typeface="Chalkboard" charset="0"/>
                  </a:endParaRPr>
                </a:p>
              </p:txBody>
            </p:sp>
          </p:grpSp>
          <p:sp>
            <p:nvSpPr>
              <p:cNvPr id="24" name="Text Box 7"/>
              <p:cNvSpPr txBox="1">
                <a:spLocks noChangeArrowheads="1"/>
              </p:cNvSpPr>
              <p:nvPr/>
            </p:nvSpPr>
            <p:spPr bwMode="auto">
              <a:xfrm>
                <a:off x="1187624" y="2636912"/>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25" name="Straight Arrow Connector 24"/>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
              <p:cNvSpPr txBox="1">
                <a:spLocks noChangeArrowheads="1"/>
              </p:cNvSpPr>
              <p:nvPr/>
            </p:nvSpPr>
            <p:spPr bwMode="auto">
              <a:xfrm>
                <a:off x="2195736" y="2564904"/>
                <a:ext cx="1620180" cy="307777"/>
              </a:xfrm>
              <a:prstGeom prst="rect">
                <a:avLst/>
              </a:prstGeom>
              <a:noFill/>
              <a:ln w="9525">
                <a:noFill/>
                <a:miter lim="800000"/>
                <a:headEnd/>
                <a:tailEnd/>
              </a:ln>
            </p:spPr>
            <p:txBody>
              <a:bodyPr wrap="square">
                <a:spAutoFit/>
              </a:bodyPr>
              <a:lstStyle/>
              <a:p>
                <a:pPr>
                  <a:spcBef>
                    <a:spcPct val="50000"/>
                  </a:spcBef>
                </a:pPr>
                <a:r>
                  <a:rPr lang="en-US" sz="14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r>
                  <a:rPr lang="en-US" sz="1400" dirty="0" smtClean="0">
                    <a:latin typeface="Chalkboard" charset="0"/>
                    <a:ea typeface="Chalkboard" charset="0"/>
                    <a:cs typeface="Chalkboard" charset="0"/>
                  </a:rPr>
                  <a:t> </a:t>
                </a:r>
                <a:r>
                  <a:rPr lang="en-US" sz="1400" dirty="0" smtClean="0">
                    <a:latin typeface="Chalkboard" charset="0"/>
                    <a:ea typeface="Chalkboard" charset="0"/>
                    <a:cs typeface="Chalkboard" charset="0"/>
                    <a:sym typeface="Symbol"/>
                  </a:rPr>
                  <a:t></a:t>
                </a:r>
                <a:r>
                  <a:rPr lang="en-US" baseline="-25000" dirty="0" smtClean="0">
                    <a:latin typeface="Chalkboard" charset="0"/>
                    <a:ea typeface="Chalkboard" charset="0"/>
                    <a:cs typeface="Chalkboard" charset="0"/>
                    <a:sym typeface="Symbol"/>
                  </a:rPr>
                  <a:t>R</a:t>
                </a:r>
                <a:r>
                  <a:rPr lang="en-US" sz="14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cxnSp>
            <p:nvCxnSpPr>
              <p:cNvPr id="27" name="Straight Arrow Connector 26"/>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284984"/>
                <a:ext cx="159992" cy="383982"/>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 Box 7"/>
              <p:cNvSpPr txBox="1">
                <a:spLocks noChangeArrowheads="1"/>
              </p:cNvSpPr>
              <p:nvPr/>
            </p:nvSpPr>
            <p:spPr bwMode="auto">
              <a:xfrm>
                <a:off x="2159732" y="2977207"/>
                <a:ext cx="1620180" cy="307777"/>
              </a:xfrm>
              <a:prstGeom prst="rect">
                <a:avLst/>
              </a:prstGeom>
              <a:noFill/>
              <a:ln w="9525">
                <a:noFill/>
                <a:miter lim="800000"/>
                <a:headEnd/>
                <a:tailEnd/>
              </a:ln>
            </p:spPr>
            <p:txBody>
              <a:bodyPr wrap="square">
                <a:spAutoFit/>
              </a:bodyPr>
              <a:lstStyle/>
              <a:p>
                <a:pPr>
                  <a:spcBef>
                    <a:spcPct val="50000"/>
                  </a:spcBef>
                </a:pPr>
                <a:r>
                  <a:rPr lang="en-US" sz="14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r>
                  <a:rPr lang="en-US" sz="1400" dirty="0" smtClean="0">
                    <a:latin typeface="Chalkboard" charset="0"/>
                    <a:ea typeface="Chalkboard" charset="0"/>
                    <a:cs typeface="Chalkboard" charset="0"/>
                  </a:rPr>
                  <a:t> </a:t>
                </a:r>
                <a:r>
                  <a:rPr lang="en-US" sz="1400" dirty="0" smtClean="0">
                    <a:latin typeface="Chalkboard" charset="0"/>
                    <a:ea typeface="Chalkboard" charset="0"/>
                    <a:cs typeface="Chalkboard" charset="0"/>
                    <a:sym typeface="Symbol"/>
                  </a:rPr>
                  <a:t></a:t>
                </a:r>
                <a:r>
                  <a:rPr lang="en-US" baseline="-25000" dirty="0" smtClean="0">
                    <a:latin typeface="Chalkboard" charset="0"/>
                    <a:ea typeface="Chalkboard" charset="0"/>
                    <a:cs typeface="Chalkboard" charset="0"/>
                    <a:sym typeface="Symbol"/>
                  </a:rPr>
                  <a:t>R</a:t>
                </a:r>
                <a:r>
                  <a:rPr lang="en-US" sz="14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grpSp>
        <p:cxnSp>
          <p:nvCxnSpPr>
            <p:cNvPr id="77" name="Straight Arrow Connector 76"/>
            <p:cNvCxnSpPr/>
            <p:nvPr/>
          </p:nvCxnSpPr>
          <p:spPr>
            <a:xfrm>
              <a:off x="539552" y="2276872"/>
              <a:ext cx="4320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9"/>
          <p:cNvGrpSpPr/>
          <p:nvPr/>
        </p:nvGrpSpPr>
        <p:grpSpPr>
          <a:xfrm>
            <a:off x="3059832" y="1338312"/>
            <a:ext cx="3139517" cy="1490682"/>
            <a:chOff x="3275856" y="1722294"/>
            <a:chExt cx="3139517" cy="1490682"/>
          </a:xfrm>
        </p:grpSpPr>
        <p:grpSp>
          <p:nvGrpSpPr>
            <p:cNvPr id="11" name="Group 55"/>
            <p:cNvGrpSpPr/>
            <p:nvPr/>
          </p:nvGrpSpPr>
          <p:grpSpPr>
            <a:xfrm>
              <a:off x="3311860" y="1722294"/>
              <a:ext cx="3103513" cy="1490682"/>
              <a:chOff x="5572943" y="1578278"/>
              <a:chExt cx="3103513" cy="1490682"/>
            </a:xfrm>
          </p:grpSpPr>
          <p:grpSp>
            <p:nvGrpSpPr>
              <p:cNvPr id="12" name="Group 31"/>
              <p:cNvGrpSpPr/>
              <p:nvPr/>
            </p:nvGrpSpPr>
            <p:grpSpPr>
              <a:xfrm>
                <a:off x="5572943" y="2060848"/>
                <a:ext cx="3103513" cy="1008112"/>
                <a:chOff x="1216459" y="2564904"/>
                <a:chExt cx="3103513" cy="1008112"/>
              </a:xfrm>
            </p:grpSpPr>
            <p:grpSp>
              <p:nvGrpSpPr>
                <p:cNvPr id="13" name="Group 16"/>
                <p:cNvGrpSpPr/>
                <p:nvPr/>
              </p:nvGrpSpPr>
              <p:grpSpPr>
                <a:xfrm>
                  <a:off x="1619672" y="2780928"/>
                  <a:ext cx="648072" cy="307777"/>
                  <a:chOff x="1763688" y="2708920"/>
                  <a:chExt cx="648072" cy="307777"/>
                </a:xfrm>
              </p:grpSpPr>
              <p:sp>
                <p:nvSpPr>
                  <p:cNvPr id="50" name="Rectangle 49"/>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51"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sp>
              <p:nvSpPr>
                <p:cNvPr id="35" name="Text Box 7"/>
                <p:cNvSpPr txBox="1">
                  <a:spLocks noChangeArrowheads="1"/>
                </p:cNvSpPr>
                <p:nvPr/>
              </p:nvSpPr>
              <p:spPr bwMode="auto">
                <a:xfrm>
                  <a:off x="1216459" y="2564904"/>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t>
                  </a:r>
                  <a:endParaRPr lang="en-US" sz="1600" baseline="30000" dirty="0" smtClean="0">
                    <a:solidFill>
                      <a:srgbClr val="0000FF"/>
                    </a:solidFill>
                    <a:latin typeface="Chalkboard" charset="0"/>
                    <a:ea typeface="Chalkboard" charset="0"/>
                    <a:cs typeface="Chalkboard" charset="0"/>
                  </a:endParaRPr>
                </a:p>
              </p:txBody>
            </p:sp>
            <p:cxnSp>
              <p:nvCxnSpPr>
                <p:cNvPr id="44" name="Straight Arrow Connector 43"/>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2195736" y="2564904"/>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a:t>
                  </a:r>
                  <a:r>
                    <a:rPr lang="en-US" sz="1400" dirty="0" err="1" smtClean="0">
                      <a:latin typeface="Chalkboard" charset="0"/>
                      <a:ea typeface="Chalkboard" charset="0"/>
                      <a:cs typeface="Chalkboard" charset="0"/>
                      <a:sym typeface="Symbol"/>
                    </a:rPr>
                    <a:t>Enc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E</a:t>
                  </a:r>
                  <a:r>
                    <a:rPr lang="en-US" sz="1400" dirty="0" smtClean="0">
                      <a:latin typeface="Chalkboard" charset="0"/>
                      <a:ea typeface="Chalkboard" charset="0"/>
                      <a:cs typeface="Chalkboard" charset="0"/>
                      <a:sym typeface="Symbol"/>
                    </a:rPr>
                    <a:t>(m)</a:t>
                  </a:r>
                  <a:endParaRPr lang="en-US" sz="1400" baseline="30000" dirty="0" smtClean="0">
                    <a:latin typeface="Chalkboard" charset="0"/>
                    <a:ea typeface="Chalkboard" charset="0"/>
                    <a:cs typeface="Chalkboard" charset="0"/>
                  </a:endParaRPr>
                </a:p>
              </p:txBody>
            </p:sp>
            <p:cxnSp>
              <p:nvCxnSpPr>
                <p:cNvPr id="47" name="Straight Arrow Connector 46"/>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 Box 7"/>
              <p:cNvSpPr txBox="1">
                <a:spLocks noChangeArrowheads="1"/>
              </p:cNvSpPr>
              <p:nvPr/>
            </p:nvSpPr>
            <p:spPr bwMode="auto">
              <a:xfrm>
                <a:off x="5868144" y="2708920"/>
                <a:ext cx="42366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endParaRPr lang="en-US" baseline="-25000" dirty="0" smtClean="0">
                  <a:solidFill>
                    <a:srgbClr val="0000FF"/>
                  </a:solidFill>
                  <a:latin typeface="Chalkboard" charset="0"/>
                  <a:ea typeface="Chalkboard" charset="0"/>
                  <a:cs typeface="Chalkboard" charset="0"/>
                </a:endParaRPr>
              </a:p>
            </p:txBody>
          </p:sp>
          <p:cxnSp>
            <p:nvCxnSpPr>
              <p:cNvPr id="53" name="Straight Arrow Connector 52"/>
              <p:cNvCxnSpPr/>
              <p:nvPr/>
            </p:nvCxnSpPr>
            <p:spPr>
              <a:xfrm flipH="1" flipV="1">
                <a:off x="6228184" y="1772816"/>
                <a:ext cx="16768" cy="5040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 Box 7"/>
              <p:cNvSpPr txBox="1">
                <a:spLocks noChangeArrowheads="1"/>
              </p:cNvSpPr>
              <p:nvPr/>
            </p:nvSpPr>
            <p:spPr bwMode="auto">
              <a:xfrm>
                <a:off x="6236568" y="1578278"/>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endParaRPr lang="en-US" baseline="-250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6552220" y="2492896"/>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t  </a:t>
                </a:r>
                <a:r>
                  <a:rPr lang="en-US" sz="1400" dirty="0" err="1" smtClean="0">
                    <a:latin typeface="Chalkboard" charset="0"/>
                    <a:ea typeface="Chalkboard" charset="0"/>
                    <a:cs typeface="Chalkboard" charset="0"/>
                    <a:sym typeface="Symbol"/>
                  </a:rPr>
                  <a:t>Mac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(c)</a:t>
                </a:r>
                <a:endParaRPr lang="en-US" sz="1400" baseline="30000" dirty="0" smtClean="0">
                  <a:latin typeface="Chalkboard" charset="0"/>
                  <a:ea typeface="Chalkboard" charset="0"/>
                  <a:cs typeface="Chalkboard" charset="0"/>
                </a:endParaRPr>
              </a:p>
            </p:txBody>
          </p:sp>
        </p:grpSp>
        <p:cxnSp>
          <p:nvCxnSpPr>
            <p:cNvPr id="79" name="Straight Arrow Connector 78"/>
            <p:cNvCxnSpPr/>
            <p:nvPr/>
          </p:nvCxnSpPr>
          <p:spPr>
            <a:xfrm>
              <a:off x="3275856" y="2564904"/>
              <a:ext cx="4320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6512" y="2996952"/>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2699792" y="1268760"/>
            <a:ext cx="0"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796136" y="1268760"/>
            <a:ext cx="0" cy="1728192"/>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 Box 7"/>
          <p:cNvSpPr txBox="1">
            <a:spLocks noChangeArrowheads="1"/>
          </p:cNvSpPr>
          <p:nvPr/>
        </p:nvSpPr>
        <p:spPr bwMode="auto">
          <a:xfrm>
            <a:off x="35496" y="3140968"/>
            <a:ext cx="6048672"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Lemma: If </a:t>
            </a:r>
            <a:r>
              <a:rPr lang="en-US" baseline="-25000" dirty="0" smtClean="0">
                <a:solidFill>
                  <a:srgbClr val="FF0000"/>
                </a:solidFill>
                <a:latin typeface="Chalkboard" charset="0"/>
                <a:ea typeface="Chalkboard" charset="0"/>
                <a:cs typeface="Chalkboard" charset="0"/>
                <a:sym typeface="Symbol"/>
              </a:rPr>
              <a:t>E</a:t>
            </a:r>
            <a:r>
              <a:rPr lang="en-US" sz="1600" dirty="0" smtClean="0">
                <a:solidFill>
                  <a:srgbClr val="FF0000"/>
                </a:solidFill>
                <a:latin typeface="Chalkboard" charset="0"/>
                <a:ea typeface="Chalkboard" charset="0"/>
                <a:cs typeface="Chalkboard" charset="0"/>
                <a:sym typeface="Symbol"/>
              </a:rPr>
              <a:t> is </a:t>
            </a:r>
            <a:r>
              <a:rPr lang="en-US" sz="1600" dirty="0" err="1" smtClean="0">
                <a:solidFill>
                  <a:srgbClr val="FF0000"/>
                </a:solidFill>
                <a:latin typeface="Chalkboard" charset="0"/>
                <a:ea typeface="Chalkboard" charset="0"/>
                <a:cs typeface="Chalkboard" charset="0"/>
                <a:sym typeface="Symbol"/>
              </a:rPr>
              <a:t>scma</a:t>
            </a:r>
            <a:r>
              <a:rPr lang="en-US" sz="1600" dirty="0" smtClean="0">
                <a:solidFill>
                  <a:srgbClr val="FF0000"/>
                </a:solidFill>
                <a:latin typeface="Chalkboard" charset="0"/>
                <a:ea typeface="Chalkboard" charset="0"/>
                <a:cs typeface="Chalkboard" charset="0"/>
                <a:sym typeface="Symbol"/>
              </a:rPr>
              <a:t>-secure then  has </a:t>
            </a:r>
            <a:r>
              <a:rPr lang="en-US" sz="1600" dirty="0" err="1" smtClean="0">
                <a:solidFill>
                  <a:srgbClr val="FF0000"/>
                </a:solidFill>
                <a:latin typeface="Chalkboard" charset="0"/>
                <a:ea typeface="Chalkboard" charset="0"/>
                <a:cs typeface="Chalkboard" charset="0"/>
                <a:sym typeface="Symbol"/>
              </a:rPr>
              <a:t>ciphertext</a:t>
            </a:r>
            <a:r>
              <a:rPr lang="en-US" sz="1600" dirty="0" smtClean="0">
                <a:solidFill>
                  <a:srgbClr val="FF0000"/>
                </a:solidFill>
                <a:latin typeface="Chalkboard" charset="0"/>
                <a:ea typeface="Chalkboard" charset="0"/>
                <a:cs typeface="Chalkboard" charset="0"/>
                <a:sym typeface="Symbol"/>
              </a:rPr>
              <a:t> integrity.</a:t>
            </a:r>
            <a:endParaRPr lang="en-US" sz="1600" baseline="-25000" dirty="0" smtClean="0">
              <a:solidFill>
                <a:srgbClr val="0000FF"/>
              </a:solidFill>
              <a:latin typeface="Chalkboard" charset="0"/>
              <a:ea typeface="Chalkboard" charset="0"/>
              <a:cs typeface="Chalkboard" charset="0"/>
            </a:endParaRPr>
          </a:p>
        </p:txBody>
      </p:sp>
      <p:pic>
        <p:nvPicPr>
          <p:cNvPr id="154" name="Picture 2" descr="https://encrypted-tbn2.gstatic.com/images?q=tbn:ANd9GcTzn8pYNTIsYJz-1hUwTp5TSpxO5EgNfXDt7DtIKuSZFDDgZWG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5113" y="3789040"/>
            <a:ext cx="836476" cy="915653"/>
          </a:xfrm>
          <a:prstGeom prst="rect">
            <a:avLst/>
          </a:prstGeom>
          <a:noFill/>
          <a:extLst>
            <a:ext uri="{909E8E84-426E-40dd-AFC4-6F175D3DCCD1}">
              <a14:hiddenFill xmlns="" xmlns:a14="http://schemas.microsoft.com/office/drawing/2010/main">
                <a:solidFill>
                  <a:srgbClr val="FFFFFF"/>
                </a:solidFill>
              </a14:hiddenFill>
            </a:ext>
          </a:extLst>
        </p:spPr>
      </p:pic>
      <p:sp>
        <p:nvSpPr>
          <p:cNvPr id="155" name="Text Box 7"/>
          <p:cNvSpPr txBox="1">
            <a:spLocks noChangeArrowheads="1"/>
          </p:cNvSpPr>
          <p:nvPr/>
        </p:nvSpPr>
        <p:spPr bwMode="auto">
          <a:xfrm>
            <a:off x="4151313" y="3429000"/>
            <a:ext cx="708719"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A</a:t>
            </a:r>
            <a:r>
              <a:rPr lang="en-US" baseline="-25000" dirty="0" smtClean="0">
                <a:latin typeface="Chalkboard" charset="0"/>
                <a:ea typeface="Chalkboard" charset="0"/>
                <a:cs typeface="Chalkboard" charset="0"/>
                <a:sym typeface="Symbol"/>
              </a:rPr>
              <a:t></a:t>
            </a:r>
            <a:r>
              <a:rPr lang="en-US" baseline="-45000" dirty="0">
                <a:latin typeface="Chalkboard" charset="0"/>
                <a:ea typeface="Chalkboard" charset="0"/>
                <a:cs typeface="Chalkboard" charset="0"/>
                <a:sym typeface="Symbol"/>
              </a:rPr>
              <a:t>M</a:t>
            </a:r>
            <a:endParaRPr lang="en-US" baseline="-25000" dirty="0" smtClean="0">
              <a:solidFill>
                <a:srgbClr val="0000FF"/>
              </a:solidFill>
              <a:latin typeface="Chalkboard" charset="0"/>
              <a:ea typeface="Chalkboard" charset="0"/>
              <a:cs typeface="Chalkboard" charset="0"/>
            </a:endParaRPr>
          </a:p>
        </p:txBody>
      </p:sp>
      <p:sp>
        <p:nvSpPr>
          <p:cNvPr id="156" name="Text Box 7"/>
          <p:cNvSpPr txBox="1">
            <a:spLocks noChangeArrowheads="1"/>
          </p:cNvSpPr>
          <p:nvPr/>
        </p:nvSpPr>
        <p:spPr bwMode="auto">
          <a:xfrm>
            <a:off x="8403465" y="3450486"/>
            <a:ext cx="489015"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A</a:t>
            </a:r>
            <a:r>
              <a:rPr lang="en-US" baseline="-25000" dirty="0" smtClean="0">
                <a:latin typeface="Chalkboard" charset="0"/>
                <a:ea typeface="Chalkboard" charset="0"/>
                <a:cs typeface="Chalkboard" charset="0"/>
                <a:sym typeface="Symbol"/>
              </a:rPr>
              <a:t></a:t>
            </a:r>
            <a:endParaRPr lang="en-US" baseline="-25000" dirty="0" smtClean="0">
              <a:solidFill>
                <a:srgbClr val="0000FF"/>
              </a:solidFill>
              <a:latin typeface="Chalkboard" charset="0"/>
              <a:ea typeface="Chalkboard" charset="0"/>
              <a:cs typeface="Chalkboard" charset="0"/>
            </a:endParaRPr>
          </a:p>
        </p:txBody>
      </p:sp>
      <p:pic>
        <p:nvPicPr>
          <p:cNvPr id="157" name="Picture 2"/>
          <p:cNvPicPr>
            <a:picLocks noChangeAspect="1" noChangeArrowheads="1"/>
          </p:cNvPicPr>
          <p:nvPr/>
        </p:nvPicPr>
        <p:blipFill>
          <a:blip r:embed="rId5" cstate="print"/>
          <a:srcRect/>
          <a:stretch>
            <a:fillRect/>
          </a:stretch>
        </p:blipFill>
        <p:spPr bwMode="auto">
          <a:xfrm>
            <a:off x="35496" y="3717032"/>
            <a:ext cx="793201" cy="936104"/>
          </a:xfrm>
          <a:prstGeom prst="rect">
            <a:avLst/>
          </a:prstGeom>
          <a:noFill/>
          <a:ln w="9525">
            <a:noFill/>
            <a:miter lim="800000"/>
            <a:headEnd/>
            <a:tailEnd/>
          </a:ln>
        </p:spPr>
      </p:pic>
      <p:sp>
        <p:nvSpPr>
          <p:cNvPr id="158" name="Text Box 7"/>
          <p:cNvSpPr txBox="1">
            <a:spLocks noChangeArrowheads="1"/>
          </p:cNvSpPr>
          <p:nvPr/>
        </p:nvSpPr>
        <p:spPr bwMode="auto">
          <a:xfrm>
            <a:off x="35496" y="4653136"/>
            <a:ext cx="42366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err="1" smtClean="0">
                <a:latin typeface="Chalkboard" charset="0"/>
                <a:ea typeface="Chalkboard" charset="0"/>
                <a:cs typeface="Chalkboard" charset="0"/>
                <a:sym typeface="Symbol"/>
              </a:rPr>
              <a:t>k</a:t>
            </a:r>
            <a:r>
              <a:rPr lang="en-US" baseline="-25000" dirty="0" err="1">
                <a:latin typeface="Chalkboard" charset="0"/>
                <a:ea typeface="Chalkboard" charset="0"/>
                <a:cs typeface="Chalkboard" charset="0"/>
                <a:sym typeface="Symbol"/>
              </a:rPr>
              <a:t>M</a:t>
            </a:r>
            <a:endParaRPr lang="en-US" baseline="-25000" dirty="0" smtClean="0">
              <a:solidFill>
                <a:srgbClr val="0000FF"/>
              </a:solidFill>
              <a:latin typeface="Chalkboard" charset="0"/>
              <a:ea typeface="Chalkboard" charset="0"/>
              <a:cs typeface="Chalkboard" charset="0"/>
            </a:endParaRPr>
          </a:p>
        </p:txBody>
      </p:sp>
      <p:pic>
        <p:nvPicPr>
          <p:cNvPr id="159" name="Picture 4"/>
          <p:cNvPicPr>
            <a:picLocks noChangeAspect="1" noChangeArrowheads="1"/>
          </p:cNvPicPr>
          <p:nvPr/>
        </p:nvPicPr>
        <p:blipFill>
          <a:blip r:embed="rId6" cstate="print"/>
          <a:srcRect/>
          <a:stretch>
            <a:fillRect/>
          </a:stretch>
        </p:blipFill>
        <p:spPr bwMode="auto">
          <a:xfrm>
            <a:off x="395536" y="4725144"/>
            <a:ext cx="395532" cy="432048"/>
          </a:xfrm>
          <a:prstGeom prst="rect">
            <a:avLst/>
          </a:prstGeom>
          <a:noFill/>
          <a:ln w="9525">
            <a:noFill/>
            <a:miter lim="800000"/>
            <a:headEnd/>
            <a:tailEnd/>
          </a:ln>
        </p:spPr>
      </p:pic>
      <p:sp>
        <p:nvSpPr>
          <p:cNvPr id="160" name="Text Box 7"/>
          <p:cNvSpPr txBox="1">
            <a:spLocks noChangeArrowheads="1"/>
          </p:cNvSpPr>
          <p:nvPr/>
        </p:nvSpPr>
        <p:spPr bwMode="auto">
          <a:xfrm>
            <a:off x="4058003" y="4653136"/>
            <a:ext cx="57606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err="1" smtClean="0">
                <a:latin typeface="Chalkboard" charset="0"/>
                <a:ea typeface="Chalkboard" charset="0"/>
                <a:cs typeface="Chalkboard" charset="0"/>
                <a:sym typeface="Symbol"/>
              </a:rPr>
              <a:t>k</a:t>
            </a:r>
            <a:r>
              <a:rPr lang="en-US" baseline="-25000" dirty="0" err="1">
                <a:latin typeface="Chalkboard" charset="0"/>
                <a:ea typeface="Chalkboard" charset="0"/>
                <a:cs typeface="Chalkboard" charset="0"/>
                <a:sym typeface="Symbol"/>
              </a:rPr>
              <a:t>E</a:t>
            </a:r>
            <a:endParaRPr lang="en-US" baseline="-25000" dirty="0" smtClean="0">
              <a:solidFill>
                <a:srgbClr val="0000FF"/>
              </a:solidFill>
              <a:latin typeface="Chalkboard" charset="0"/>
              <a:ea typeface="Chalkboard" charset="0"/>
              <a:cs typeface="Chalkboard" charset="0"/>
            </a:endParaRPr>
          </a:p>
        </p:txBody>
      </p:sp>
      <p:pic>
        <p:nvPicPr>
          <p:cNvPr id="161" name="Picture 4"/>
          <p:cNvPicPr>
            <a:picLocks noChangeAspect="1" noChangeArrowheads="1"/>
          </p:cNvPicPr>
          <p:nvPr/>
        </p:nvPicPr>
        <p:blipFill>
          <a:blip r:embed="rId6" cstate="print"/>
          <a:srcRect/>
          <a:stretch>
            <a:fillRect/>
          </a:stretch>
        </p:blipFill>
        <p:spPr bwMode="auto">
          <a:xfrm>
            <a:off x="4536508" y="4653136"/>
            <a:ext cx="395532" cy="432048"/>
          </a:xfrm>
          <a:prstGeom prst="rect">
            <a:avLst/>
          </a:prstGeom>
          <a:noFill/>
          <a:ln w="9525">
            <a:noFill/>
            <a:miter lim="800000"/>
            <a:headEnd/>
            <a:tailEnd/>
          </a:ln>
        </p:spPr>
      </p:pic>
      <p:sp>
        <p:nvSpPr>
          <p:cNvPr id="162" name="Text Box 7"/>
          <p:cNvSpPr txBox="1">
            <a:spLocks noChangeArrowheads="1"/>
          </p:cNvSpPr>
          <p:nvPr/>
        </p:nvSpPr>
        <p:spPr bwMode="auto">
          <a:xfrm>
            <a:off x="3867476" y="5085184"/>
            <a:ext cx="1640628"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a:t>
            </a:r>
            <a:r>
              <a:rPr lang="en-US" sz="1400" dirty="0" err="1" smtClean="0">
                <a:latin typeface="Chalkboard" charset="0"/>
                <a:ea typeface="Chalkboard" charset="0"/>
                <a:cs typeface="Chalkboard" charset="0"/>
                <a:sym typeface="Symbol"/>
              </a:rPr>
              <a:t>Enc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E</a:t>
            </a:r>
            <a:r>
              <a:rPr lang="en-US" sz="1400" dirty="0" smtClean="0">
                <a:latin typeface="Chalkboard" charset="0"/>
                <a:ea typeface="Chalkboard" charset="0"/>
                <a:cs typeface="Chalkboard" charset="0"/>
                <a:sym typeface="Symbol"/>
              </a:rPr>
              <a:t>(</a:t>
            </a:r>
            <a:r>
              <a:rPr lang="en-US" sz="1400" dirty="0">
                <a:latin typeface="Chalkboard" charset="0"/>
                <a:ea typeface="Chalkboard" charset="0"/>
                <a:cs typeface="Chalkboard" charset="0"/>
                <a:sym typeface="Symbol"/>
              </a:rPr>
              <a:t>m</a:t>
            </a:r>
            <a:r>
              <a:rPr lang="en-US" baseline="-25000" dirty="0"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a:t>
            </a:r>
            <a:endParaRPr lang="en-US" sz="1400" baseline="30000" dirty="0" smtClean="0">
              <a:latin typeface="Chalkboard" charset="0"/>
              <a:ea typeface="Chalkboard" charset="0"/>
              <a:cs typeface="Chalkboard" charset="0"/>
            </a:endParaRPr>
          </a:p>
        </p:txBody>
      </p:sp>
      <p:cxnSp>
        <p:nvCxnSpPr>
          <p:cNvPr id="167" name="Straight Arrow Connector 166"/>
          <p:cNvCxnSpPr/>
          <p:nvPr/>
        </p:nvCxnSpPr>
        <p:spPr>
          <a:xfrm>
            <a:off x="1835696" y="5013176"/>
            <a:ext cx="1152128" cy="3413"/>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8" name="Text Box 7"/>
          <p:cNvSpPr txBox="1">
            <a:spLocks noChangeArrowheads="1"/>
          </p:cNvSpPr>
          <p:nvPr/>
        </p:nvSpPr>
        <p:spPr bwMode="auto">
          <a:xfrm>
            <a:off x="1907704" y="4653136"/>
            <a:ext cx="870688"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charset="0"/>
                <a:ea typeface="Chalkboard" charset="0"/>
                <a:cs typeface="Chalkboard" charset="0"/>
                <a:sym typeface="Symbol"/>
              </a:rPr>
              <a:t>(c*, t</a:t>
            </a:r>
            <a:r>
              <a:rPr lang="en-US" sz="1600" dirty="0" smtClean="0">
                <a:latin typeface="Chalkboard" charset="0"/>
                <a:ea typeface="Chalkboard" charset="0"/>
                <a:cs typeface="Chalkboard" charset="0"/>
                <a:sym typeface="Symbol"/>
              </a:rPr>
              <a:t>*)</a:t>
            </a:r>
            <a:endParaRPr lang="en-US" sz="1600" baseline="-25000" dirty="0">
              <a:solidFill>
                <a:srgbClr val="0000FF"/>
              </a:solidFill>
              <a:latin typeface="Chalkboard" charset="0"/>
              <a:ea typeface="Chalkboard" charset="0"/>
              <a:cs typeface="Chalkboard" charset="0"/>
            </a:endParaRPr>
          </a:p>
        </p:txBody>
      </p:sp>
      <p:cxnSp>
        <p:nvCxnSpPr>
          <p:cNvPr id="170" name="Straight Arrow Connector 169"/>
          <p:cNvCxnSpPr/>
          <p:nvPr/>
        </p:nvCxnSpPr>
        <p:spPr>
          <a:xfrm flipV="1">
            <a:off x="5868144" y="5010218"/>
            <a:ext cx="1656184" cy="2958"/>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1" name="Text Box 7"/>
          <p:cNvSpPr txBox="1">
            <a:spLocks noChangeArrowheads="1"/>
          </p:cNvSpPr>
          <p:nvPr/>
        </p:nvSpPr>
        <p:spPr bwMode="auto">
          <a:xfrm>
            <a:off x="6228761" y="4650178"/>
            <a:ext cx="935527"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 t*)</a:t>
            </a:r>
            <a:endParaRPr lang="en-US" baseline="-25000" dirty="0" smtClean="0">
              <a:solidFill>
                <a:srgbClr val="0000FF"/>
              </a:solidFill>
              <a:latin typeface="Chalkboard" charset="0"/>
              <a:ea typeface="Chalkboard" charset="0"/>
              <a:cs typeface="Chalkboard" charset="0"/>
            </a:endParaRPr>
          </a:p>
        </p:txBody>
      </p:sp>
      <p:sp>
        <p:nvSpPr>
          <p:cNvPr id="177" name="Text Box 7"/>
          <p:cNvSpPr txBox="1">
            <a:spLocks noChangeArrowheads="1"/>
          </p:cNvSpPr>
          <p:nvPr/>
        </p:nvSpPr>
        <p:spPr bwMode="auto">
          <a:xfrm>
            <a:off x="5724128" y="6381328"/>
            <a:ext cx="29439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Non-negligible advantage</a:t>
            </a:r>
            <a:endParaRPr lang="en-US" baseline="-25000" dirty="0" smtClean="0">
              <a:solidFill>
                <a:srgbClr val="0000FF"/>
              </a:solidFill>
              <a:latin typeface="Chalkboard" charset="0"/>
              <a:ea typeface="Chalkboard" charset="0"/>
              <a:cs typeface="Chalkboard" charset="0"/>
            </a:endParaRPr>
          </a:p>
        </p:txBody>
      </p:sp>
      <p:sp>
        <p:nvSpPr>
          <p:cNvPr id="178" name="Right Arrow 177"/>
          <p:cNvSpPr/>
          <p:nvPr/>
        </p:nvSpPr>
        <p:spPr>
          <a:xfrm flipH="1" flipV="1">
            <a:off x="3851920" y="6381328"/>
            <a:ext cx="1080120" cy="42734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79" name="Text Box 7"/>
          <p:cNvSpPr txBox="1">
            <a:spLocks noChangeArrowheads="1"/>
          </p:cNvSpPr>
          <p:nvPr/>
        </p:nvSpPr>
        <p:spPr bwMode="auto">
          <a:xfrm>
            <a:off x="691952" y="6381328"/>
            <a:ext cx="29439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Non-negligible advantage</a:t>
            </a:r>
            <a:endParaRPr lang="en-US" baseline="-25000" dirty="0" smtClean="0">
              <a:solidFill>
                <a:srgbClr val="0000FF"/>
              </a:solidFill>
              <a:latin typeface="Chalkboard" charset="0"/>
              <a:ea typeface="Chalkboard" charset="0"/>
              <a:cs typeface="Chalkboard" charset="0"/>
            </a:endParaRPr>
          </a:p>
        </p:txBody>
      </p:sp>
      <p:grpSp>
        <p:nvGrpSpPr>
          <p:cNvPr id="180" name="Group 12"/>
          <p:cNvGrpSpPr/>
          <p:nvPr/>
        </p:nvGrpSpPr>
        <p:grpSpPr>
          <a:xfrm>
            <a:off x="5076056" y="4077072"/>
            <a:ext cx="3222746" cy="377752"/>
            <a:chOff x="2555776" y="1772816"/>
            <a:chExt cx="3222746" cy="377752"/>
          </a:xfrm>
        </p:grpSpPr>
        <p:grpSp>
          <p:nvGrpSpPr>
            <p:cNvPr id="181" name="Group 5"/>
            <p:cNvGrpSpPr/>
            <p:nvPr/>
          </p:nvGrpSpPr>
          <p:grpSpPr>
            <a:xfrm>
              <a:off x="3395297" y="1772816"/>
              <a:ext cx="1608751" cy="377752"/>
              <a:chOff x="3187080" y="1772816"/>
              <a:chExt cx="1608751" cy="377752"/>
            </a:xfrm>
          </p:grpSpPr>
          <p:sp>
            <p:nvSpPr>
              <p:cNvPr id="184" name="Rectangle 18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8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82" name="Straight Arrow Connector 18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86" name="Group 12"/>
          <p:cNvGrpSpPr/>
          <p:nvPr/>
        </p:nvGrpSpPr>
        <p:grpSpPr>
          <a:xfrm>
            <a:off x="755576" y="4077072"/>
            <a:ext cx="3222746" cy="377752"/>
            <a:chOff x="2555776" y="1772816"/>
            <a:chExt cx="3222746" cy="377752"/>
          </a:xfrm>
        </p:grpSpPr>
        <p:grpSp>
          <p:nvGrpSpPr>
            <p:cNvPr id="187" name="Group 5"/>
            <p:cNvGrpSpPr/>
            <p:nvPr/>
          </p:nvGrpSpPr>
          <p:grpSpPr>
            <a:xfrm>
              <a:off x="3395297" y="1772816"/>
              <a:ext cx="1608751" cy="377752"/>
              <a:chOff x="3187080" y="1772816"/>
              <a:chExt cx="1608751" cy="377752"/>
            </a:xfrm>
          </p:grpSpPr>
          <p:sp>
            <p:nvSpPr>
              <p:cNvPr id="190" name="Rectangle 189"/>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91"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88" name="Straight Arrow Connector 187"/>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204" name="Picture 2" descr="http://www.mytinyphone.com/uploads/users/redding666/5603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9425" y="3819179"/>
            <a:ext cx="697093" cy="871367"/>
          </a:xfrm>
          <a:prstGeom prst="rect">
            <a:avLst/>
          </a:prstGeom>
          <a:noFill/>
          <a:extLst>
            <a:ext uri="{909E8E84-426E-40DD-AFC4-6F175D3DCCD1}">
              <a14:hiddenFill xmlns:a14="http://schemas.microsoft.com/office/drawing/2010/main">
                <a:solidFill>
                  <a:srgbClr val="FFFFFF"/>
                </a:solidFill>
              </a14:hiddenFill>
            </a:ext>
          </a:extLst>
        </p:spPr>
      </p:pic>
      <p:sp>
        <p:nvSpPr>
          <p:cNvPr id="205" name="Rectangle 204"/>
          <p:cNvSpPr/>
          <p:nvPr/>
        </p:nvSpPr>
        <p:spPr>
          <a:xfrm>
            <a:off x="5796136" y="3522494"/>
            <a:ext cx="1632178" cy="338554"/>
          </a:xfrm>
          <a:prstGeom prst="rect">
            <a:avLst/>
          </a:prstGeom>
        </p:spPr>
        <p:txBody>
          <a:bodyPr wrap="none">
            <a:spAutoFit/>
          </a:bodyPr>
          <a:lstStyle/>
          <a:p>
            <a:r>
              <a:rPr lang="en-US" sz="1600" dirty="0" err="1" smtClean="0">
                <a:solidFill>
                  <a:srgbClr val="FF0000"/>
                </a:solidFill>
                <a:latin typeface="Chalkboard" charset="0"/>
                <a:ea typeface="Chalkboard" charset="0"/>
                <a:cs typeface="Chalkboard" charset="0"/>
                <a:sym typeface="Symbol"/>
              </a:rPr>
              <a:t>CiIn</a:t>
            </a:r>
            <a:r>
              <a:rPr lang="en-US" sz="1600" dirty="0" smtClean="0">
                <a:solidFill>
                  <a:srgbClr val="FF0000"/>
                </a:solidFill>
                <a:latin typeface="Chalkboard" charset="0"/>
                <a:ea typeface="Chalkboard" charset="0"/>
                <a:cs typeface="Chalkboard" charset="0"/>
                <a:sym typeface="Symbol"/>
              </a:rPr>
              <a:t> game for </a:t>
            </a:r>
            <a:endParaRPr lang="en-US" sz="1600" dirty="0">
              <a:solidFill>
                <a:srgbClr val="FF0000"/>
              </a:solidFill>
            </a:endParaRPr>
          </a:p>
        </p:txBody>
      </p:sp>
      <p:sp>
        <p:nvSpPr>
          <p:cNvPr id="206" name="Rectangle 205"/>
          <p:cNvSpPr/>
          <p:nvPr/>
        </p:nvSpPr>
        <p:spPr>
          <a:xfrm>
            <a:off x="1475656" y="3522494"/>
            <a:ext cx="1574470" cy="338554"/>
          </a:xfrm>
          <a:prstGeom prst="rect">
            <a:avLst/>
          </a:prstGeom>
        </p:spPr>
        <p:txBody>
          <a:bodyPr wrap="none">
            <a:spAutoFit/>
          </a:bodyPr>
          <a:lstStyle/>
          <a:p>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 game </a:t>
            </a:r>
            <a:r>
              <a:rPr lang="en-US" sz="1600" baseline="-25000" dirty="0" smtClean="0">
                <a:solidFill>
                  <a:srgbClr val="0000FF"/>
                </a:solidFill>
                <a:latin typeface="Chalkboard" charset="0"/>
                <a:ea typeface="Chalkboard" charset="0"/>
                <a:cs typeface="Chalkboard" charset="0"/>
                <a:sym typeface="Symbol"/>
              </a:rPr>
              <a:t>M</a:t>
            </a:r>
            <a:endParaRPr lang="en-US" sz="1600" dirty="0">
              <a:solidFill>
                <a:srgbClr val="0000FF"/>
              </a:solidFill>
            </a:endParaRPr>
          </a:p>
        </p:txBody>
      </p:sp>
      <p:sp>
        <p:nvSpPr>
          <p:cNvPr id="207" name="Text Box 7"/>
          <p:cNvSpPr txBox="1">
            <a:spLocks noChangeArrowheads="1"/>
          </p:cNvSpPr>
          <p:nvPr/>
        </p:nvSpPr>
        <p:spPr bwMode="auto">
          <a:xfrm>
            <a:off x="899592" y="5301208"/>
            <a:ext cx="3096344" cy="584775"/>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 t*)   {(c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t</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a:latin typeface="Chalkboard" charset="0"/>
                <a:ea typeface="Chalkboard" charset="0"/>
                <a:cs typeface="Chalkboard" charset="0"/>
                <a:sym typeface="Symbol"/>
              </a:rPr>
              <a:t>c</a:t>
            </a:r>
            <a:r>
              <a:rPr lang="en-US" sz="1600" baseline="-25000" dirty="0" err="1" smtClean="0">
                <a:latin typeface="Chalkboard" charset="0"/>
                <a:ea typeface="Chalkboard" charset="0"/>
                <a:cs typeface="Chalkboard" charset="0"/>
                <a:sym typeface="Symbol"/>
              </a:rPr>
              <a:t>q</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t</a:t>
            </a:r>
            <a:r>
              <a:rPr lang="en-US" sz="1600" baseline="-25000" dirty="0" err="1" smtClean="0">
                <a:latin typeface="Chalkboard" charset="0"/>
                <a:ea typeface="Chalkboard" charset="0"/>
                <a:cs typeface="Chalkboard" charset="0"/>
                <a:sym typeface="Symbol"/>
              </a:rPr>
              <a:t>q</a:t>
            </a:r>
            <a:r>
              <a:rPr lang="en-US" sz="1600" dirty="0" smtClean="0">
                <a:latin typeface="Chalkboard" charset="0"/>
                <a:ea typeface="Chalkboard" charset="0"/>
                <a:cs typeface="Chalkboard" charset="0"/>
                <a:sym typeface="Symbol"/>
              </a:rPr>
              <a:t>)} and is a valid forgery</a:t>
            </a:r>
            <a:endParaRPr lang="en-US" baseline="-25000" dirty="0" smtClean="0">
              <a:solidFill>
                <a:srgbClr val="0000FF"/>
              </a:solidFill>
              <a:latin typeface="Chalkboard" charset="0"/>
              <a:ea typeface="Chalkboard" charset="0"/>
              <a:cs typeface="Chalkboard" charset="0"/>
            </a:endParaRPr>
          </a:p>
        </p:txBody>
      </p:sp>
      <p:sp>
        <p:nvSpPr>
          <p:cNvPr id="208" name="Text Box 7"/>
          <p:cNvSpPr txBox="1">
            <a:spLocks noChangeArrowheads="1"/>
          </p:cNvSpPr>
          <p:nvPr/>
        </p:nvSpPr>
        <p:spPr bwMode="auto">
          <a:xfrm>
            <a:off x="5256588" y="5301208"/>
            <a:ext cx="3096344" cy="584775"/>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 t*)   {(c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t</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a:latin typeface="Chalkboard" charset="0"/>
                <a:ea typeface="Chalkboard" charset="0"/>
                <a:cs typeface="Chalkboard" charset="0"/>
                <a:sym typeface="Symbol"/>
              </a:rPr>
              <a:t>c</a:t>
            </a:r>
            <a:r>
              <a:rPr lang="en-US" sz="1600" baseline="-25000" dirty="0" err="1" smtClean="0">
                <a:latin typeface="Chalkboard" charset="0"/>
                <a:ea typeface="Chalkboard" charset="0"/>
                <a:cs typeface="Chalkboard" charset="0"/>
                <a:sym typeface="Symbol"/>
              </a:rPr>
              <a:t>q</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t</a:t>
            </a:r>
            <a:r>
              <a:rPr lang="en-US" sz="1600" baseline="-25000" dirty="0" err="1" smtClean="0">
                <a:latin typeface="Chalkboard" charset="0"/>
                <a:ea typeface="Chalkboard" charset="0"/>
                <a:cs typeface="Chalkboard" charset="0"/>
                <a:sym typeface="Symbol"/>
              </a:rPr>
              <a:t>q</a:t>
            </a:r>
            <a:r>
              <a:rPr lang="en-US" sz="1600" dirty="0" smtClean="0">
                <a:latin typeface="Chalkboard" charset="0"/>
                <a:ea typeface="Chalkboard" charset="0"/>
                <a:cs typeface="Chalkboard" charset="0"/>
                <a:sym typeface="Symbol"/>
              </a:rPr>
              <a:t>)} and </a:t>
            </a:r>
            <a:r>
              <a:rPr lang="en-US" sz="1600" dirty="0" err="1" smtClean="0">
                <a:latin typeface="Chalkboard" charset="0"/>
                <a:ea typeface="Chalkboard" charset="0"/>
                <a:cs typeface="Chalkboard" charset="0"/>
                <a:sym typeface="Symbol"/>
              </a:rPr>
              <a:t>Dec’</a:t>
            </a:r>
            <a:r>
              <a:rPr lang="en-US" sz="1600" baseline="-25000" dirty="0" err="1" smtClean="0">
                <a:latin typeface="Chalkboard" charset="0"/>
                <a:ea typeface="Chalkboard" charset="0"/>
                <a:cs typeface="Chalkboard" charset="0"/>
                <a:sym typeface="Symbol"/>
              </a:rPr>
              <a:t>k</a:t>
            </a:r>
            <a:r>
              <a:rPr lang="en-US" sz="1600" baseline="-45000" dirty="0" err="1" smtClean="0">
                <a:latin typeface="Chalkboard" charset="0"/>
                <a:ea typeface="Chalkboard" charset="0"/>
                <a:cs typeface="Chalkboard" charset="0"/>
                <a:sym typeface="Symbol"/>
              </a:rPr>
              <a:t>M</a:t>
            </a:r>
            <a:r>
              <a:rPr lang="en-US" sz="1600" baseline="-45000" dirty="0" smtClean="0">
                <a:latin typeface="Chalkboard" charset="0"/>
                <a:ea typeface="Chalkboard" charset="0"/>
                <a:cs typeface="Chalkboard" charset="0"/>
                <a:sym typeface="Symbol"/>
              </a:rPr>
              <a:t>, </a:t>
            </a:r>
            <a:r>
              <a:rPr lang="en-US" sz="1600" baseline="-25000" dirty="0" err="1" smtClean="0">
                <a:latin typeface="Chalkboard" charset="0"/>
                <a:ea typeface="Chalkboard" charset="0"/>
                <a:cs typeface="Chalkboard" charset="0"/>
                <a:sym typeface="Symbol"/>
              </a:rPr>
              <a:t>k</a:t>
            </a:r>
            <a:r>
              <a:rPr lang="en-US" sz="1600" baseline="-45000" dirty="0" err="1"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(c*, t*) = 1</a:t>
            </a:r>
            <a:endParaRPr lang="en-US" baseline="-25000" dirty="0" smtClean="0">
              <a:solidFill>
                <a:srgbClr val="0000FF"/>
              </a:solidFill>
              <a:latin typeface="Chalkboard" charset="0"/>
              <a:ea typeface="Chalkboard" charset="0"/>
              <a:cs typeface="Chalkboard" charset="0"/>
            </a:endParaRPr>
          </a:p>
        </p:txBody>
      </p:sp>
      <p:grpSp>
        <p:nvGrpSpPr>
          <p:cNvPr id="209" name="Group 208"/>
          <p:cNvGrpSpPr/>
          <p:nvPr/>
        </p:nvGrpSpPr>
        <p:grpSpPr>
          <a:xfrm>
            <a:off x="6738518" y="1409584"/>
            <a:ext cx="2065143" cy="2542090"/>
            <a:chOff x="10081583" y="2545359"/>
            <a:chExt cx="1598934" cy="2387296"/>
          </a:xfrm>
        </p:grpSpPr>
        <p:pic>
          <p:nvPicPr>
            <p:cNvPr id="210" name="Picture 209"/>
            <p:cNvPicPr>
              <a:picLocks noChangeAspect="1"/>
            </p:cNvPicPr>
            <p:nvPr/>
          </p:nvPicPr>
          <p:blipFill>
            <a:blip r:embed="rId8"/>
            <a:stretch>
              <a:fillRect/>
            </a:stretch>
          </p:blipFill>
          <p:spPr>
            <a:xfrm>
              <a:off x="10116406" y="2790220"/>
              <a:ext cx="1564111" cy="2142435"/>
            </a:xfrm>
            <a:prstGeom prst="rect">
              <a:avLst/>
            </a:prstGeom>
            <a:noFill/>
            <a:ln w="1905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1" name="Oval 210"/>
            <p:cNvSpPr/>
            <p:nvPr/>
          </p:nvSpPr>
          <p:spPr>
            <a:xfrm>
              <a:off x="10620463" y="2545359"/>
              <a:ext cx="432048" cy="36933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p:cNvSpPr txBox="1"/>
            <p:nvPr/>
          </p:nvSpPr>
          <p:spPr>
            <a:xfrm rot="21225297">
              <a:off x="10081583" y="3256378"/>
              <a:ext cx="1574971" cy="1387370"/>
            </a:xfrm>
            <a:prstGeom prst="rect">
              <a:avLst/>
            </a:prstGeom>
            <a:noFill/>
          </p:spPr>
          <p:txBody>
            <a:bodyPr wrap="square" rtlCol="0">
              <a:spAutoFit/>
            </a:bodyPr>
            <a:lstStyle/>
            <a:p>
              <a:pPr algn="ctr"/>
              <a:r>
                <a:rPr lang="en-US" dirty="0" smtClean="0">
                  <a:latin typeface="Bradley Hand" charset="0"/>
                  <a:ea typeface="Bradley Hand" charset="0"/>
                  <a:cs typeface="Bradley Hand" charset="0"/>
                </a:rPr>
                <a:t>Food for thought: Does a similar </a:t>
              </a:r>
              <a:r>
                <a:rPr lang="en-US" smtClean="0">
                  <a:latin typeface="Bradley Hand" charset="0"/>
                  <a:ea typeface="Bradley Hand" charset="0"/>
                  <a:cs typeface="Bradley Hand" charset="0"/>
                </a:rPr>
                <a:t>reduction hold </a:t>
              </a:r>
              <a:r>
                <a:rPr lang="en-US" dirty="0" smtClean="0">
                  <a:latin typeface="Bradley Hand" charset="0"/>
                  <a:ea typeface="Bradley Hand" charset="0"/>
                  <a:cs typeface="Bradley Hand" charset="0"/>
                </a:rPr>
                <a:t>for authenticate-then-encrypt??</a:t>
              </a:r>
              <a:endParaRPr lang="en-US" dirty="0">
                <a:latin typeface="Bradley Hand" charset="0"/>
                <a:ea typeface="Bradley Hand" charset="0"/>
                <a:cs typeface="Bradley Hand" charset="0"/>
              </a:endParaRPr>
            </a:p>
          </p:txBody>
        </p:sp>
      </p:grpSp>
    </p:spTree>
    <p:extLst>
      <p:ext uri="{BB962C8B-B14F-4D97-AF65-F5344CB8AC3E}">
        <p14:creationId xmlns:p14="http://schemas.microsoft.com/office/powerpoint/2010/main" val="9444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wipe(down)">
                                      <p:cBhvr>
                                        <p:cTn id="17" dur="580">
                                          <p:stCondLst>
                                            <p:cond delay="0"/>
                                          </p:stCondLst>
                                        </p:cTn>
                                        <p:tgtEl>
                                          <p:spTgt spid="154"/>
                                        </p:tgtEl>
                                      </p:cBhvr>
                                    </p:animEffect>
                                    <p:anim calcmode="lin" valueType="num">
                                      <p:cBhvr>
                                        <p:cTn id="18" dur="1822" tmFilter="0,0; 0.14,0.36; 0.43,0.73; 0.71,0.91; 1.0,1.0">
                                          <p:stCondLst>
                                            <p:cond delay="0"/>
                                          </p:stCondLst>
                                        </p:cTn>
                                        <p:tgtEl>
                                          <p:spTgt spid="15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4"/>
                                        </p:tgtEl>
                                        <p:attrNameLst>
                                          <p:attrName>ppt_y</p:attrName>
                                        </p:attrNameLst>
                                      </p:cBhvr>
                                      <p:tavLst>
                                        <p:tav tm="0" fmla="#ppt_y-sin(pi*$)/81">
                                          <p:val>
                                            <p:fltVal val="0"/>
                                          </p:val>
                                        </p:tav>
                                        <p:tav tm="100000">
                                          <p:val>
                                            <p:fltVal val="1"/>
                                          </p:val>
                                        </p:tav>
                                      </p:tavLst>
                                    </p:anim>
                                    <p:animScale>
                                      <p:cBhvr>
                                        <p:cTn id="23" dur="26">
                                          <p:stCondLst>
                                            <p:cond delay="650"/>
                                          </p:stCondLst>
                                        </p:cTn>
                                        <p:tgtEl>
                                          <p:spTgt spid="154"/>
                                        </p:tgtEl>
                                      </p:cBhvr>
                                      <p:to x="100000" y="60000"/>
                                    </p:animScale>
                                    <p:animScale>
                                      <p:cBhvr>
                                        <p:cTn id="24" dur="166" decel="50000">
                                          <p:stCondLst>
                                            <p:cond delay="676"/>
                                          </p:stCondLst>
                                        </p:cTn>
                                        <p:tgtEl>
                                          <p:spTgt spid="154"/>
                                        </p:tgtEl>
                                      </p:cBhvr>
                                      <p:to x="100000" y="100000"/>
                                    </p:animScale>
                                    <p:animScale>
                                      <p:cBhvr>
                                        <p:cTn id="25" dur="26">
                                          <p:stCondLst>
                                            <p:cond delay="1312"/>
                                          </p:stCondLst>
                                        </p:cTn>
                                        <p:tgtEl>
                                          <p:spTgt spid="154"/>
                                        </p:tgtEl>
                                      </p:cBhvr>
                                      <p:to x="100000" y="80000"/>
                                    </p:animScale>
                                    <p:animScale>
                                      <p:cBhvr>
                                        <p:cTn id="26" dur="166" decel="50000">
                                          <p:stCondLst>
                                            <p:cond delay="1338"/>
                                          </p:stCondLst>
                                        </p:cTn>
                                        <p:tgtEl>
                                          <p:spTgt spid="154"/>
                                        </p:tgtEl>
                                      </p:cBhvr>
                                      <p:to x="100000" y="100000"/>
                                    </p:animScale>
                                    <p:animScale>
                                      <p:cBhvr>
                                        <p:cTn id="27" dur="26">
                                          <p:stCondLst>
                                            <p:cond delay="1642"/>
                                          </p:stCondLst>
                                        </p:cTn>
                                        <p:tgtEl>
                                          <p:spTgt spid="154"/>
                                        </p:tgtEl>
                                      </p:cBhvr>
                                      <p:to x="100000" y="90000"/>
                                    </p:animScale>
                                    <p:animScale>
                                      <p:cBhvr>
                                        <p:cTn id="28" dur="166" decel="50000">
                                          <p:stCondLst>
                                            <p:cond delay="1668"/>
                                          </p:stCondLst>
                                        </p:cTn>
                                        <p:tgtEl>
                                          <p:spTgt spid="154"/>
                                        </p:tgtEl>
                                      </p:cBhvr>
                                      <p:to x="100000" y="100000"/>
                                    </p:animScale>
                                    <p:animScale>
                                      <p:cBhvr>
                                        <p:cTn id="29" dur="26">
                                          <p:stCondLst>
                                            <p:cond delay="1808"/>
                                          </p:stCondLst>
                                        </p:cTn>
                                        <p:tgtEl>
                                          <p:spTgt spid="154"/>
                                        </p:tgtEl>
                                      </p:cBhvr>
                                      <p:to x="100000" y="95000"/>
                                    </p:animScale>
                                    <p:animScale>
                                      <p:cBhvr>
                                        <p:cTn id="30" dur="166" decel="50000">
                                          <p:stCondLst>
                                            <p:cond delay="1834"/>
                                          </p:stCondLst>
                                        </p:cTn>
                                        <p:tgtEl>
                                          <p:spTgt spid="154"/>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animEffect transition="in" filter="wipe(down)">
                                      <p:cBhvr>
                                        <p:cTn id="33" dur="580">
                                          <p:stCondLst>
                                            <p:cond delay="0"/>
                                          </p:stCondLst>
                                        </p:cTn>
                                        <p:tgtEl>
                                          <p:spTgt spid="155"/>
                                        </p:tgtEl>
                                      </p:cBhvr>
                                    </p:animEffect>
                                    <p:anim calcmode="lin" valueType="num">
                                      <p:cBhvr>
                                        <p:cTn id="34" dur="1822" tmFilter="0,0; 0.14,0.36; 0.43,0.73; 0.71,0.91; 1.0,1.0">
                                          <p:stCondLst>
                                            <p:cond delay="0"/>
                                          </p:stCondLst>
                                        </p:cTn>
                                        <p:tgtEl>
                                          <p:spTgt spid="15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5"/>
                                        </p:tgtEl>
                                      </p:cBhvr>
                                      <p:to x="100000" y="60000"/>
                                    </p:animScale>
                                    <p:animScale>
                                      <p:cBhvr>
                                        <p:cTn id="40" dur="166" decel="50000">
                                          <p:stCondLst>
                                            <p:cond delay="676"/>
                                          </p:stCondLst>
                                        </p:cTn>
                                        <p:tgtEl>
                                          <p:spTgt spid="155"/>
                                        </p:tgtEl>
                                      </p:cBhvr>
                                      <p:to x="100000" y="100000"/>
                                    </p:animScale>
                                    <p:animScale>
                                      <p:cBhvr>
                                        <p:cTn id="41" dur="26">
                                          <p:stCondLst>
                                            <p:cond delay="1312"/>
                                          </p:stCondLst>
                                        </p:cTn>
                                        <p:tgtEl>
                                          <p:spTgt spid="155"/>
                                        </p:tgtEl>
                                      </p:cBhvr>
                                      <p:to x="100000" y="80000"/>
                                    </p:animScale>
                                    <p:animScale>
                                      <p:cBhvr>
                                        <p:cTn id="42" dur="166" decel="50000">
                                          <p:stCondLst>
                                            <p:cond delay="1338"/>
                                          </p:stCondLst>
                                        </p:cTn>
                                        <p:tgtEl>
                                          <p:spTgt spid="155"/>
                                        </p:tgtEl>
                                      </p:cBhvr>
                                      <p:to x="100000" y="100000"/>
                                    </p:animScale>
                                    <p:animScale>
                                      <p:cBhvr>
                                        <p:cTn id="43" dur="26">
                                          <p:stCondLst>
                                            <p:cond delay="1642"/>
                                          </p:stCondLst>
                                        </p:cTn>
                                        <p:tgtEl>
                                          <p:spTgt spid="155"/>
                                        </p:tgtEl>
                                      </p:cBhvr>
                                      <p:to x="100000" y="90000"/>
                                    </p:animScale>
                                    <p:animScale>
                                      <p:cBhvr>
                                        <p:cTn id="44" dur="166" decel="50000">
                                          <p:stCondLst>
                                            <p:cond delay="1668"/>
                                          </p:stCondLst>
                                        </p:cTn>
                                        <p:tgtEl>
                                          <p:spTgt spid="155"/>
                                        </p:tgtEl>
                                      </p:cBhvr>
                                      <p:to x="100000" y="100000"/>
                                    </p:animScale>
                                    <p:animScale>
                                      <p:cBhvr>
                                        <p:cTn id="45" dur="26">
                                          <p:stCondLst>
                                            <p:cond delay="1808"/>
                                          </p:stCondLst>
                                        </p:cTn>
                                        <p:tgtEl>
                                          <p:spTgt spid="155"/>
                                        </p:tgtEl>
                                      </p:cBhvr>
                                      <p:to x="100000" y="95000"/>
                                    </p:animScale>
                                    <p:animScale>
                                      <p:cBhvr>
                                        <p:cTn id="46" dur="166" decel="50000">
                                          <p:stCondLst>
                                            <p:cond delay="1834"/>
                                          </p:stCondLst>
                                        </p:cTn>
                                        <p:tgtEl>
                                          <p:spTgt spid="15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0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7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7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55" grpId="0"/>
      <p:bldP spid="156" grpId="0"/>
      <p:bldP spid="158" grpId="0"/>
      <p:bldP spid="160" grpId="0"/>
      <p:bldP spid="162" grpId="0"/>
      <p:bldP spid="168" grpId="0"/>
      <p:bldP spid="171" grpId="0"/>
      <p:bldP spid="177" grpId="0"/>
      <p:bldP spid="178" grpId="0" animBg="1"/>
      <p:bldP spid="179" grpId="0"/>
      <p:bldP spid="205" grpId="0"/>
      <p:bldP spid="206" grpId="0"/>
      <p:bldP spid="207" grpId="0"/>
      <p:bldP spid="2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80528" y="-27384"/>
            <a:ext cx="957706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Need for Independent Keys</a:t>
            </a:r>
            <a:endParaRPr lang="en-US" sz="3200" kern="0" dirty="0">
              <a:solidFill>
                <a:srgbClr val="009900"/>
              </a:solidFill>
              <a:latin typeface="Chalkboard" charset="0"/>
              <a:ea typeface="Chalkboard" charset="0"/>
              <a:cs typeface="Chalkboard" charset="0"/>
            </a:endParaRPr>
          </a:p>
        </p:txBody>
      </p:sp>
      <p:sp>
        <p:nvSpPr>
          <p:cNvPr id="80" name="Text Box 7"/>
          <p:cNvSpPr txBox="1">
            <a:spLocks noChangeArrowheads="1"/>
          </p:cNvSpPr>
          <p:nvPr/>
        </p:nvSpPr>
        <p:spPr bwMode="auto">
          <a:xfrm>
            <a:off x="179512" y="3779748"/>
            <a:ext cx="8496944" cy="369332"/>
          </a:xfrm>
          <a:prstGeom prst="rect">
            <a:avLst/>
          </a:prstGeom>
          <a:noFill/>
          <a:ln w="9525">
            <a:noFill/>
            <a:miter lim="800000"/>
            <a:headEnd/>
            <a:tailEnd/>
          </a:ln>
        </p:spPr>
        <p:txBody>
          <a:bodyPr wrap="square">
            <a:spAutoFit/>
          </a:bodyPr>
          <a:lstStyle/>
          <a:p>
            <a:pPr>
              <a:spcBef>
                <a:spcPct val="50000"/>
              </a:spcBef>
            </a:pPr>
            <a:r>
              <a:rPr lang="en-US" dirty="0">
                <a:solidFill>
                  <a:srgbClr val="0000FF"/>
                </a:solidFill>
                <a:latin typeface="Chalkboard" charset="0"/>
                <a:ea typeface="Chalkboard" charset="0"/>
                <a:cs typeface="Chalkboard" charset="0"/>
                <a:sym typeface="Symbol"/>
              </a:rPr>
              <a:t></a:t>
            </a:r>
            <a:r>
              <a:rPr lang="en-US" baseline="-25000" dirty="0">
                <a:solidFill>
                  <a:srgbClr val="0000FF"/>
                </a:solidFill>
                <a:latin typeface="Chalkboard" charset="0"/>
                <a:ea typeface="Chalkboard" charset="0"/>
                <a:cs typeface="Chalkboard" charset="0"/>
                <a:sym typeface="Symbol"/>
              </a:rPr>
              <a:t>E </a:t>
            </a:r>
            <a:r>
              <a:rPr lang="en-US" baseline="-25000" dirty="0" smtClean="0">
                <a:solidFill>
                  <a:srgbClr val="0000FF"/>
                </a:solidFill>
                <a:latin typeface="Chalkboard" charset="0"/>
                <a:ea typeface="Chalkboard" charset="0"/>
                <a:cs typeface="Chalkboard" charset="0"/>
                <a:sym typeface="Symbol"/>
              </a:rPr>
              <a:t> :</a:t>
            </a:r>
            <a:r>
              <a:rPr lang="en-US" sz="1600" baseline="-25000" dirty="0" smtClean="0">
                <a:solidFill>
                  <a:srgbClr val="0000FF"/>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To encrypt </a:t>
            </a:r>
            <a:r>
              <a:rPr lang="en-US" sz="1600" dirty="0" smtClean="0">
                <a:solidFill>
                  <a:srgbClr val="FF0000"/>
                </a:solidFill>
                <a:latin typeface="Chalkboard" charset="0"/>
                <a:ea typeface="Chalkboard" charset="0"/>
                <a:cs typeface="Chalkboard" charset="0"/>
                <a:sym typeface="Symbol"/>
              </a:rPr>
              <a:t>m  {0, 1}</a:t>
            </a:r>
            <a:r>
              <a:rPr lang="en-US" sz="1600" baseline="30000" dirty="0" smtClean="0">
                <a:solidFill>
                  <a:srgbClr val="FF0000"/>
                </a:solidFill>
                <a:latin typeface="Chalkboard" charset="0"/>
                <a:ea typeface="Chalkboard" charset="0"/>
                <a:cs typeface="Chalkboard" charset="0"/>
                <a:sym typeface="Symbol"/>
              </a:rPr>
              <a:t>n/2</a:t>
            </a:r>
            <a:r>
              <a:rPr lang="en-US" sz="1600" dirty="0" smtClean="0">
                <a:latin typeface="Chalkboard" charset="0"/>
                <a:ea typeface="Chalkboard" charset="0"/>
                <a:cs typeface="Chalkboard" charset="0"/>
                <a:sym typeface="Symbol"/>
              </a:rPr>
              <a:t>, select a random </a:t>
            </a:r>
            <a:r>
              <a:rPr lang="en-US" sz="1600" dirty="0" smtClean="0">
                <a:solidFill>
                  <a:srgbClr val="FF0000"/>
                </a:solidFill>
                <a:latin typeface="Chalkboard" charset="0"/>
                <a:ea typeface="Chalkboard" charset="0"/>
                <a:cs typeface="Chalkboard" charset="0"/>
                <a:sym typeface="Symbol"/>
              </a:rPr>
              <a:t>r  {0, 1}</a:t>
            </a:r>
            <a:r>
              <a:rPr lang="en-US" sz="1600" baseline="30000" dirty="0" smtClean="0">
                <a:solidFill>
                  <a:srgbClr val="FF0000"/>
                </a:solidFill>
                <a:latin typeface="Chalkboard" charset="0"/>
                <a:ea typeface="Chalkboard" charset="0"/>
                <a:cs typeface="Chalkboard" charset="0"/>
                <a:sym typeface="Symbol"/>
              </a:rPr>
              <a:t>n/2</a:t>
            </a:r>
            <a:r>
              <a:rPr lang="en-US" sz="1600" dirty="0" smtClean="0">
                <a:solidFill>
                  <a:srgbClr val="FF0000"/>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and output </a:t>
            </a:r>
            <a:r>
              <a:rPr lang="en-US" sz="1600" dirty="0" smtClean="0">
                <a:solidFill>
                  <a:srgbClr val="0000FF"/>
                </a:solidFill>
                <a:latin typeface="Chalkboard" charset="0"/>
                <a:ea typeface="Chalkboard" charset="0"/>
                <a:cs typeface="Chalkboard" charset="0"/>
                <a:sym typeface="Symbol"/>
              </a:rPr>
              <a:t>c  </a:t>
            </a:r>
            <a:r>
              <a:rPr lang="en-US" sz="1600" dirty="0" err="1" smtClean="0">
                <a:solidFill>
                  <a:srgbClr val="0000FF"/>
                </a:solidFill>
                <a:latin typeface="Chalkboard" charset="0"/>
                <a:ea typeface="Chalkboard" charset="0"/>
                <a:cs typeface="Chalkboard" charset="0"/>
                <a:sym typeface="Symbol"/>
              </a:rPr>
              <a:t>F</a:t>
            </a:r>
            <a:r>
              <a:rPr lang="en-US" sz="2000" baseline="-25000" dirty="0" err="1" smtClean="0">
                <a:solidFill>
                  <a:srgbClr val="0000FF"/>
                </a:solidFill>
                <a:latin typeface="Chalkboard" charset="0"/>
                <a:ea typeface="Chalkboard" charset="0"/>
                <a:cs typeface="Chalkboard" charset="0"/>
                <a:sym typeface="Symbol"/>
              </a:rPr>
              <a:t>k</a:t>
            </a:r>
            <a:r>
              <a:rPr lang="en-US" sz="1600" dirty="0" smtClean="0">
                <a:solidFill>
                  <a:srgbClr val="0000FF"/>
                </a:solidFill>
                <a:latin typeface="Chalkboard" charset="0"/>
                <a:ea typeface="Chalkboard" charset="0"/>
                <a:cs typeface="Chalkboard" charset="0"/>
                <a:sym typeface="Symbol"/>
              </a:rPr>
              <a:t>(m || r).</a:t>
            </a:r>
            <a:endParaRPr lang="en-US" sz="1600" baseline="-25000" dirty="0" smtClean="0">
              <a:solidFill>
                <a:srgbClr val="0000FF"/>
              </a:solidFill>
              <a:latin typeface="Chalkboard" charset="0"/>
              <a:ea typeface="Chalkboard" charset="0"/>
              <a:cs typeface="Chalkboard" charset="0"/>
            </a:endParaRPr>
          </a:p>
        </p:txBody>
      </p:sp>
      <p:grpSp>
        <p:nvGrpSpPr>
          <p:cNvPr id="13" name="Group 86"/>
          <p:cNvGrpSpPr/>
          <p:nvPr/>
        </p:nvGrpSpPr>
        <p:grpSpPr>
          <a:xfrm>
            <a:off x="7524328" y="3082898"/>
            <a:ext cx="1512168" cy="778150"/>
            <a:chOff x="4355976" y="4797152"/>
            <a:chExt cx="3960440" cy="1332728"/>
          </a:xfrm>
        </p:grpSpPr>
        <p:sp>
          <p:nvSpPr>
            <p:cNvPr id="86" name="Cloud Callout 85"/>
            <p:cNvSpPr/>
            <p:nvPr/>
          </p:nvSpPr>
          <p:spPr>
            <a:xfrm>
              <a:off x="4355976" y="4797152"/>
              <a:ext cx="3888432" cy="13327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4" name="Text Box 7"/>
            <p:cNvSpPr txBox="1">
              <a:spLocks noChangeArrowheads="1"/>
            </p:cNvSpPr>
            <p:nvPr/>
          </p:nvSpPr>
          <p:spPr bwMode="auto">
            <a:xfrm>
              <a:off x="4508376" y="5229200"/>
              <a:ext cx="3808040" cy="51218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err="1" smtClean="0">
                  <a:solidFill>
                    <a:srgbClr val="FF0000"/>
                  </a:solidFill>
                  <a:latin typeface="Chalkboard" charset="0"/>
                  <a:ea typeface="Chalkboard" charset="0"/>
                  <a:cs typeface="Chalkboard" charset="0"/>
                  <a:sym typeface="Symbol"/>
                </a:rPr>
                <a:t>cca</a:t>
              </a:r>
              <a:r>
                <a:rPr lang="en-US" sz="1600" dirty="0" smtClean="0">
                  <a:solidFill>
                    <a:srgbClr val="FF0000"/>
                  </a:solidFill>
                  <a:latin typeface="Chalkboard" charset="0"/>
                  <a:ea typeface="Chalkboard" charset="0"/>
                  <a:cs typeface="Chalkboard" charset="0"/>
                  <a:sym typeface="Symbol"/>
                </a:rPr>
                <a:t>-secure</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179512" y="4293096"/>
            <a:ext cx="5184576" cy="369332"/>
          </a:xfrm>
          <a:prstGeom prst="rect">
            <a:avLst/>
          </a:prstGeom>
          <a:noFill/>
          <a:ln w="9525">
            <a:noFill/>
            <a:miter lim="800000"/>
            <a:headEnd/>
            <a:tailEnd/>
          </a:ln>
        </p:spPr>
        <p:txBody>
          <a:bodyPr wrap="square">
            <a:spAutoFit/>
          </a:bodyPr>
          <a:lstStyle/>
          <a:p>
            <a:pPr>
              <a:spcBef>
                <a:spcPct val="50000"/>
              </a:spcBef>
            </a:pPr>
            <a:r>
              <a:rPr lang="en-US" dirty="0">
                <a:solidFill>
                  <a:srgbClr val="0000FF"/>
                </a:solidFill>
                <a:latin typeface="Chalkboard" charset="0"/>
                <a:ea typeface="Chalkboard" charset="0"/>
                <a:cs typeface="Chalkboard" charset="0"/>
                <a:sym typeface="Symbol"/>
              </a:rPr>
              <a:t></a:t>
            </a:r>
            <a:r>
              <a:rPr lang="en-US" baseline="-25000" dirty="0">
                <a:solidFill>
                  <a:srgbClr val="0000FF"/>
                </a:solidFill>
                <a:latin typeface="Chalkboard" charset="0"/>
                <a:ea typeface="Chalkboard" charset="0"/>
                <a:cs typeface="Chalkboard" charset="0"/>
                <a:sym typeface="Symbol"/>
              </a:rPr>
              <a:t>M </a:t>
            </a:r>
            <a:r>
              <a:rPr lang="en-US" baseline="-25000" dirty="0" smtClean="0">
                <a:solidFill>
                  <a:srgbClr val="0000FF"/>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To authenticate c  {0, 1}</a:t>
            </a:r>
            <a:r>
              <a:rPr lang="en-US" sz="2000" baseline="300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sym typeface="Symbol"/>
              </a:rPr>
              <a:t>, output tag </a:t>
            </a:r>
            <a:r>
              <a:rPr lang="en-US" sz="1600" dirty="0" smtClean="0">
                <a:solidFill>
                  <a:srgbClr val="FF0000"/>
                </a:solidFill>
                <a:latin typeface="Chalkboard" charset="0"/>
                <a:ea typeface="Chalkboard" charset="0"/>
                <a:cs typeface="Chalkboard" charset="0"/>
                <a:sym typeface="Symbol"/>
              </a:rPr>
              <a:t>t := F</a:t>
            </a:r>
            <a:r>
              <a:rPr lang="en-US" sz="2000" baseline="-25000" dirty="0" smtClean="0">
                <a:solidFill>
                  <a:srgbClr val="FF0000"/>
                </a:solidFill>
                <a:latin typeface="Chalkboard" charset="0"/>
                <a:ea typeface="Chalkboard" charset="0"/>
                <a:cs typeface="Chalkboard" charset="0"/>
                <a:sym typeface="Symbol"/>
              </a:rPr>
              <a:t>k</a:t>
            </a:r>
            <a:r>
              <a:rPr lang="en-US" sz="2000" baseline="30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(c)</a:t>
            </a:r>
            <a:endParaRPr lang="en-US" sz="1600" baseline="-25000" dirty="0" smtClean="0">
              <a:solidFill>
                <a:srgbClr val="FF0000"/>
              </a:solidFill>
              <a:latin typeface="Chalkboard" charset="0"/>
              <a:ea typeface="Chalkboard" charset="0"/>
              <a:cs typeface="Chalkboard" charset="0"/>
            </a:endParaRPr>
          </a:p>
        </p:txBody>
      </p:sp>
      <p:grpSp>
        <p:nvGrpSpPr>
          <p:cNvPr id="14" name="Group 90"/>
          <p:cNvGrpSpPr/>
          <p:nvPr/>
        </p:nvGrpSpPr>
        <p:grpSpPr>
          <a:xfrm>
            <a:off x="5220072" y="3789040"/>
            <a:ext cx="3024336" cy="1263172"/>
            <a:chOff x="4355976" y="4797152"/>
            <a:chExt cx="4057036" cy="1580656"/>
          </a:xfrm>
        </p:grpSpPr>
        <p:sp>
          <p:nvSpPr>
            <p:cNvPr id="92" name="Cloud Callout 91"/>
            <p:cNvSpPr/>
            <p:nvPr/>
          </p:nvSpPr>
          <p:spPr>
            <a:xfrm>
              <a:off x="4355976" y="4797152"/>
              <a:ext cx="3888432" cy="13327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3" name="Text Box 7"/>
            <p:cNvSpPr txBox="1">
              <a:spLocks noChangeArrowheads="1"/>
            </p:cNvSpPr>
            <p:nvPr/>
          </p:nvSpPr>
          <p:spPr bwMode="auto">
            <a:xfrm>
              <a:off x="4604972" y="5046421"/>
              <a:ext cx="3808040" cy="1331387"/>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F is a PRP then so is F</a:t>
              </a:r>
              <a:r>
                <a:rPr lang="en-US" sz="1600" baseline="30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a:t>
              </a:r>
            </a:p>
            <a:p>
              <a:pPr>
                <a:spcBef>
                  <a:spcPct val="50000"/>
                </a:spcBef>
              </a:pPr>
              <a:r>
                <a:rPr lang="en-US" sz="1600" dirty="0">
                  <a:solidFill>
                    <a:srgbClr val="FF0000"/>
                  </a:solidFill>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         </a:t>
              </a:r>
              <a:r>
                <a:rPr lang="en-US" sz="1600" dirty="0" err="1" smtClean="0">
                  <a:solidFill>
                    <a:srgbClr val="FF0000"/>
                  </a:solidFill>
                  <a:latin typeface="Chalkboard" charset="0"/>
                  <a:ea typeface="Chalkboard" charset="0"/>
                  <a:cs typeface="Chalkboard" charset="0"/>
                  <a:sym typeface="Symbol"/>
                </a:rPr>
                <a:t>scma</a:t>
              </a:r>
              <a:r>
                <a:rPr lang="en-US" sz="1600" dirty="0" smtClean="0">
                  <a:solidFill>
                    <a:srgbClr val="FF0000"/>
                  </a:solidFill>
                  <a:latin typeface="Chalkboard" charset="0"/>
                  <a:ea typeface="Chalkboard" charset="0"/>
                  <a:cs typeface="Chalkboard" charset="0"/>
                  <a:sym typeface="Symbol"/>
                </a:rPr>
                <a:t>-secure</a:t>
              </a:r>
              <a:endParaRPr lang="en-US" sz="1600" baseline="30000" dirty="0" smtClean="0">
                <a:solidFill>
                  <a:srgbClr val="FF0000"/>
                </a:solidFill>
                <a:latin typeface="Chalkboard" charset="0"/>
                <a:ea typeface="Chalkboard" charset="0"/>
                <a:cs typeface="Chalkboard" charset="0"/>
                <a:sym typeface="Symbol"/>
              </a:endParaRPr>
            </a:p>
          </p:txBody>
        </p:sp>
      </p:grpSp>
      <p:sp>
        <p:nvSpPr>
          <p:cNvPr id="95" name="Text Box 7"/>
          <p:cNvSpPr txBox="1">
            <a:spLocks noChangeArrowheads="1"/>
          </p:cNvSpPr>
          <p:nvPr/>
        </p:nvSpPr>
        <p:spPr bwMode="auto">
          <a:xfrm>
            <a:off x="107504" y="5373216"/>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Assume </a:t>
            </a:r>
            <a:r>
              <a:rPr lang="en-US" sz="1600" dirty="0" err="1" smtClean="0">
                <a:solidFill>
                  <a:srgbClr val="0000FF"/>
                </a:solidFill>
                <a:latin typeface="Chalkboard" charset="0"/>
                <a:ea typeface="Chalkboard" charset="0"/>
                <a:cs typeface="Chalkboard" charset="0"/>
                <a:sym typeface="Symbol"/>
              </a:rPr>
              <a:t>k</a:t>
            </a:r>
            <a:r>
              <a:rPr lang="en-US" sz="2000" baseline="-25000" dirty="0" err="1" smtClean="0">
                <a:solidFill>
                  <a:srgbClr val="0000FF"/>
                </a:solidFill>
                <a:latin typeface="Chalkboard" charset="0"/>
                <a:ea typeface="Chalkboard" charset="0"/>
                <a:cs typeface="Chalkboard" charset="0"/>
                <a:sym typeface="Symbol"/>
              </a:rPr>
              <a:t>E</a:t>
            </a:r>
            <a:r>
              <a:rPr lang="en-US" sz="1600" dirty="0" smtClean="0">
                <a:solidFill>
                  <a:srgbClr val="0000FF"/>
                </a:solidFill>
                <a:latin typeface="Chalkboard" charset="0"/>
                <a:ea typeface="Chalkboard" charset="0"/>
                <a:cs typeface="Chalkboard" charset="0"/>
                <a:sym typeface="Symbol"/>
              </a:rPr>
              <a:t> = </a:t>
            </a:r>
            <a:r>
              <a:rPr lang="en-US" sz="1600" dirty="0" err="1" smtClean="0">
                <a:solidFill>
                  <a:srgbClr val="0000FF"/>
                </a:solidFill>
                <a:latin typeface="Chalkboard" charset="0"/>
                <a:ea typeface="Chalkboard" charset="0"/>
                <a:cs typeface="Chalkboard" charset="0"/>
                <a:sym typeface="Symbol"/>
              </a:rPr>
              <a:t>k</a:t>
            </a:r>
            <a:r>
              <a:rPr lang="en-US" sz="2000" baseline="-25000" dirty="0" err="1" smtClean="0">
                <a:solidFill>
                  <a:srgbClr val="0000FF"/>
                </a:solidFill>
                <a:latin typeface="Chalkboard" charset="0"/>
                <a:ea typeface="Chalkboard" charset="0"/>
                <a:cs typeface="Chalkboard" charset="0"/>
                <a:sym typeface="Symbol"/>
              </a:rPr>
              <a:t>M</a:t>
            </a:r>
            <a:r>
              <a:rPr lang="en-US" sz="1600" dirty="0" smtClean="0">
                <a:solidFill>
                  <a:srgbClr val="0000FF"/>
                </a:solidFill>
                <a:latin typeface="Chalkboard" charset="0"/>
                <a:ea typeface="Chalkboard" charset="0"/>
                <a:cs typeface="Chalkboard" charset="0"/>
                <a:sym typeface="Symbol"/>
              </a:rPr>
              <a:t> = k </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96" name="Text Box 7"/>
          <p:cNvSpPr txBox="1">
            <a:spLocks noChangeArrowheads="1"/>
          </p:cNvSpPr>
          <p:nvPr/>
        </p:nvSpPr>
        <p:spPr bwMode="auto">
          <a:xfrm>
            <a:off x="611560" y="5837781"/>
            <a:ext cx="16561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a:t>
            </a:r>
            <a:endParaRPr lang="en-US" sz="1600" baseline="30000" dirty="0" smtClean="0">
              <a:latin typeface="Chalkboard" charset="0"/>
              <a:ea typeface="Chalkboard" charset="0"/>
              <a:cs typeface="Chalkboard" charset="0"/>
            </a:endParaRPr>
          </a:p>
        </p:txBody>
      </p:sp>
      <p:sp>
        <p:nvSpPr>
          <p:cNvPr id="97" name="Text Box 7"/>
          <p:cNvSpPr txBox="1">
            <a:spLocks noChangeArrowheads="1"/>
          </p:cNvSpPr>
          <p:nvPr/>
        </p:nvSpPr>
        <p:spPr bwMode="auto">
          <a:xfrm>
            <a:off x="1835696" y="5857526"/>
            <a:ext cx="187220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Mac</a:t>
            </a:r>
            <a:r>
              <a:rPr lang="en-US" sz="16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 </a:t>
            </a:r>
            <a:endParaRPr lang="en-US" sz="1600" baseline="30000" dirty="0" smtClean="0">
              <a:latin typeface="Chalkboard" charset="0"/>
              <a:ea typeface="Chalkboard" charset="0"/>
              <a:cs typeface="Chalkboard" charset="0"/>
            </a:endParaRPr>
          </a:p>
        </p:txBody>
      </p:sp>
      <p:sp>
        <p:nvSpPr>
          <p:cNvPr id="98" name="Text Box 7"/>
          <p:cNvSpPr txBox="1">
            <a:spLocks noChangeArrowheads="1"/>
          </p:cNvSpPr>
          <p:nvPr/>
        </p:nvSpPr>
        <p:spPr bwMode="auto">
          <a:xfrm>
            <a:off x="3491880" y="5857527"/>
            <a:ext cx="266429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F</a:t>
            </a:r>
            <a:r>
              <a:rPr lang="en-US" sz="1600" baseline="-25000" dirty="0" smtClean="0">
                <a:latin typeface="Chalkboard" charset="0"/>
                <a:ea typeface="Chalkboard" charset="0"/>
                <a:cs typeface="Chalkboard" charset="0"/>
                <a:sym typeface="Symbol"/>
              </a:rPr>
              <a:t>k</a:t>
            </a:r>
            <a:r>
              <a:rPr lang="en-US" sz="1600" baseline="30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 r)) = m || r</a:t>
            </a:r>
            <a:endParaRPr lang="en-US" sz="1600" baseline="30000" dirty="0" smtClean="0">
              <a:latin typeface="Chalkboard" charset="0"/>
              <a:ea typeface="Chalkboard" charset="0"/>
              <a:cs typeface="Chalkboard" charset="0"/>
            </a:endParaRPr>
          </a:p>
        </p:txBody>
      </p:sp>
      <p:sp>
        <p:nvSpPr>
          <p:cNvPr id="99" name="Text Box 7"/>
          <p:cNvSpPr txBox="1">
            <a:spLocks noChangeArrowheads="1"/>
          </p:cNvSpPr>
          <p:nvPr/>
        </p:nvSpPr>
        <p:spPr bwMode="auto">
          <a:xfrm>
            <a:off x="107504" y="6330806"/>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Does this mean that Encrypt-then-authenticate approach is insecure ?</a:t>
            </a:r>
            <a:endParaRPr lang="en-US" sz="1600" baseline="-25000" dirty="0" smtClean="0">
              <a:solidFill>
                <a:srgbClr val="0000FF"/>
              </a:solidFill>
              <a:latin typeface="Chalkboard" charset="0"/>
              <a:ea typeface="Chalkboard" charset="0"/>
              <a:cs typeface="Chalkboard" charset="0"/>
            </a:endParaRPr>
          </a:p>
        </p:txBody>
      </p:sp>
      <p:grpSp>
        <p:nvGrpSpPr>
          <p:cNvPr id="15" name="Group 99"/>
          <p:cNvGrpSpPr/>
          <p:nvPr/>
        </p:nvGrpSpPr>
        <p:grpSpPr>
          <a:xfrm>
            <a:off x="5148064" y="4806754"/>
            <a:ext cx="4024064" cy="1332728"/>
            <a:chOff x="4355976" y="4797152"/>
            <a:chExt cx="4024064" cy="1332728"/>
          </a:xfrm>
        </p:grpSpPr>
        <p:sp>
          <p:nvSpPr>
            <p:cNvPr id="101" name="Cloud Callout 100"/>
            <p:cNvSpPr/>
            <p:nvPr/>
          </p:nvSpPr>
          <p:spPr>
            <a:xfrm>
              <a:off x="4355976" y="4797152"/>
              <a:ext cx="3888432" cy="13327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02" name="Text Box 7"/>
            <p:cNvSpPr txBox="1">
              <a:spLocks noChangeArrowheads="1"/>
            </p:cNvSpPr>
            <p:nvPr/>
          </p:nvSpPr>
          <p:spPr bwMode="auto">
            <a:xfrm>
              <a:off x="4572000" y="5210887"/>
              <a:ext cx="3808040"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No it is secure provided the </a:t>
              </a:r>
              <a:r>
                <a:rPr lang="en-US" sz="1600" dirty="0" smtClean="0">
                  <a:solidFill>
                    <a:srgbClr val="0000FF"/>
                  </a:solidFill>
                  <a:latin typeface="Chalkboard" charset="0"/>
                  <a:ea typeface="Chalkboard" charset="0"/>
                  <a:cs typeface="Chalkboard" charset="0"/>
                  <a:sym typeface="Symbol"/>
                </a:rPr>
                <a:t>encryption and MAC keys are independent</a:t>
              </a:r>
              <a:endParaRPr lang="en-US" sz="1600" baseline="30000" dirty="0" smtClean="0">
                <a:solidFill>
                  <a:srgbClr val="0000FF"/>
                </a:solidFill>
                <a:latin typeface="Chalkboard" charset="0"/>
                <a:ea typeface="Chalkboard" charset="0"/>
                <a:cs typeface="Chalkboard" charset="0"/>
              </a:endParaRPr>
            </a:p>
          </p:txBody>
        </p:sp>
      </p:grpSp>
      <p:sp>
        <p:nvSpPr>
          <p:cNvPr id="76" name="Text Box 7"/>
          <p:cNvSpPr txBox="1">
            <a:spLocks noChangeArrowheads="1"/>
          </p:cNvSpPr>
          <p:nvPr/>
        </p:nvSpPr>
        <p:spPr bwMode="auto">
          <a:xfrm>
            <a:off x="485546" y="903204"/>
            <a:ext cx="799288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81" name="Text Box 7"/>
          <p:cNvSpPr txBox="1">
            <a:spLocks noChangeArrowheads="1"/>
          </p:cNvSpPr>
          <p:nvPr/>
        </p:nvSpPr>
        <p:spPr bwMode="auto">
          <a:xfrm>
            <a:off x="2195736" y="620688"/>
            <a:ext cx="57606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 (Gen’, Enc’, Dec’): authenticated encryption</a:t>
            </a:r>
            <a:endParaRPr lang="en-US" sz="1600" baseline="-25000" dirty="0" smtClean="0">
              <a:solidFill>
                <a:srgbClr val="0000FF"/>
              </a:solidFill>
              <a:latin typeface="Chalkboard" charset="0"/>
              <a:ea typeface="Chalkboard" charset="0"/>
              <a:cs typeface="Chalkboard" charset="0"/>
            </a:endParaRPr>
          </a:p>
        </p:txBody>
      </p:sp>
      <p:grpSp>
        <p:nvGrpSpPr>
          <p:cNvPr id="82" name="Group 56"/>
          <p:cNvGrpSpPr/>
          <p:nvPr/>
        </p:nvGrpSpPr>
        <p:grpSpPr>
          <a:xfrm>
            <a:off x="5896979" y="1266304"/>
            <a:ext cx="3643573" cy="1490682"/>
            <a:chOff x="5032883" y="1578278"/>
            <a:chExt cx="3643573" cy="1490682"/>
          </a:xfrm>
        </p:grpSpPr>
        <p:grpSp>
          <p:nvGrpSpPr>
            <p:cNvPr id="83" name="Group 31"/>
            <p:cNvGrpSpPr/>
            <p:nvPr/>
          </p:nvGrpSpPr>
          <p:grpSpPr>
            <a:xfrm>
              <a:off x="5032883" y="2082334"/>
              <a:ext cx="3571565" cy="986626"/>
              <a:chOff x="676399" y="2586390"/>
              <a:chExt cx="3571565" cy="986626"/>
            </a:xfrm>
          </p:grpSpPr>
          <p:grpSp>
            <p:nvGrpSpPr>
              <p:cNvPr id="100" name="Group 16"/>
              <p:cNvGrpSpPr/>
              <p:nvPr/>
            </p:nvGrpSpPr>
            <p:grpSpPr>
              <a:xfrm>
                <a:off x="1619672" y="2780928"/>
                <a:ext cx="648072" cy="307777"/>
                <a:chOff x="1763688" y="2708920"/>
                <a:chExt cx="648072" cy="307777"/>
              </a:xfrm>
            </p:grpSpPr>
            <p:sp>
              <p:nvSpPr>
                <p:cNvPr id="108" name="Rectangle 107"/>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09"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03" name="Straight Arrow Connector 102"/>
              <p:cNvCxnSpPr/>
              <p:nvPr/>
            </p:nvCxnSpPr>
            <p:spPr>
              <a:xfrm>
                <a:off x="676399" y="2996952"/>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719572" y="2636912"/>
                <a:ext cx="7560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(c, t)</a:t>
                </a:r>
                <a:endParaRPr lang="en-US" sz="1600" baseline="30000" dirty="0" smtClean="0">
                  <a:solidFill>
                    <a:srgbClr val="0000FF"/>
                  </a:solidFill>
                  <a:latin typeface="Chalkboard" charset="0"/>
                  <a:ea typeface="Chalkboard" charset="0"/>
                  <a:cs typeface="Chalkboard" charset="0"/>
                </a:endParaRPr>
              </a:p>
            </p:txBody>
          </p:sp>
          <p:cxnSp>
            <p:nvCxnSpPr>
              <p:cNvPr id="105" name="Straight Arrow Connector 104"/>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 Box 7"/>
              <p:cNvSpPr txBox="1">
                <a:spLocks noChangeArrowheads="1"/>
              </p:cNvSpPr>
              <p:nvPr/>
            </p:nvSpPr>
            <p:spPr bwMode="auto">
              <a:xfrm>
                <a:off x="2123728" y="2586390"/>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 if </a:t>
                </a:r>
                <a:r>
                  <a:rPr lang="en-US" sz="1400" dirty="0" err="1" smtClean="0">
                    <a:latin typeface="Chalkboard" charset="0"/>
                    <a:ea typeface="Chalkboard" charset="0"/>
                    <a:cs typeface="Chalkboard" charset="0"/>
                    <a:sym typeface="Symbol"/>
                  </a:rPr>
                  <a:t>Vrfy</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(c) = 0</a:t>
                </a:r>
                <a:endParaRPr lang="en-US" sz="1400" baseline="30000" dirty="0" smtClean="0">
                  <a:latin typeface="Chalkboard" charset="0"/>
                  <a:ea typeface="Chalkboard" charset="0"/>
                  <a:cs typeface="Chalkboard" charset="0"/>
                </a:endParaRPr>
              </a:p>
            </p:txBody>
          </p:sp>
          <p:cxnSp>
            <p:nvCxnSpPr>
              <p:cNvPr id="107" name="Straight Arrow Connector 106"/>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 name="Text Box 7"/>
            <p:cNvSpPr txBox="1">
              <a:spLocks noChangeArrowheads="1"/>
            </p:cNvSpPr>
            <p:nvPr/>
          </p:nvSpPr>
          <p:spPr bwMode="auto">
            <a:xfrm>
              <a:off x="5868144" y="2708920"/>
              <a:ext cx="42366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endParaRPr lang="en-US" baseline="-25000" dirty="0" smtClean="0">
                <a:solidFill>
                  <a:srgbClr val="0000FF"/>
                </a:solidFill>
                <a:latin typeface="Chalkboard" charset="0"/>
                <a:ea typeface="Chalkboard" charset="0"/>
                <a:cs typeface="Chalkboard" charset="0"/>
              </a:endParaRPr>
            </a:p>
          </p:txBody>
        </p:sp>
        <p:cxnSp>
          <p:nvCxnSpPr>
            <p:cNvPr id="90" name="Straight Arrow Connector 89"/>
            <p:cNvCxnSpPr/>
            <p:nvPr/>
          </p:nvCxnSpPr>
          <p:spPr>
            <a:xfrm flipH="1" flipV="1">
              <a:off x="6228184" y="1772816"/>
              <a:ext cx="16768" cy="5040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6236568" y="1578278"/>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endParaRPr lang="en-US" baseline="-25000" dirty="0" smtClean="0">
                <a:solidFill>
                  <a:srgbClr val="0000FF"/>
                </a:solidFill>
                <a:latin typeface="Chalkboard" charset="0"/>
                <a:ea typeface="Chalkboard" charset="0"/>
                <a:cs typeface="Chalkboard" charset="0"/>
              </a:endParaRPr>
            </a:p>
          </p:txBody>
        </p:sp>
        <p:sp>
          <p:nvSpPr>
            <p:cNvPr id="94" name="Text Box 7"/>
            <p:cNvSpPr txBox="1">
              <a:spLocks noChangeArrowheads="1"/>
            </p:cNvSpPr>
            <p:nvPr/>
          </p:nvSpPr>
          <p:spPr bwMode="auto">
            <a:xfrm>
              <a:off x="6552220" y="2492896"/>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m:= </a:t>
              </a:r>
              <a:r>
                <a:rPr lang="en-US" sz="1400" dirty="0" err="1" smtClean="0">
                  <a:latin typeface="Chalkboard" charset="0"/>
                  <a:ea typeface="Chalkboard" charset="0"/>
                  <a:cs typeface="Chalkboard" charset="0"/>
                  <a:sym typeface="Symbol"/>
                </a:rPr>
                <a:t>Dec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E</a:t>
              </a:r>
              <a:r>
                <a:rPr lang="en-US" sz="1400" dirty="0" smtClean="0">
                  <a:latin typeface="Chalkboard" charset="0"/>
                  <a:ea typeface="Chalkboard" charset="0"/>
                  <a:cs typeface="Chalkboard" charset="0"/>
                  <a:sym typeface="Symbol"/>
                </a:rPr>
                <a:t>(c)</a:t>
              </a:r>
              <a:endParaRPr lang="en-US" sz="1400" baseline="30000" dirty="0" smtClean="0">
                <a:latin typeface="Chalkboard" charset="0"/>
                <a:ea typeface="Chalkboard" charset="0"/>
                <a:cs typeface="Chalkboard" charset="0"/>
              </a:endParaRPr>
            </a:p>
          </p:txBody>
        </p:sp>
      </p:grpSp>
      <p:grpSp>
        <p:nvGrpSpPr>
          <p:cNvPr id="110" name="Group 77"/>
          <p:cNvGrpSpPr/>
          <p:nvPr/>
        </p:nvGrpSpPr>
        <p:grpSpPr>
          <a:xfrm>
            <a:off x="107504" y="1700808"/>
            <a:ext cx="2664296" cy="1104062"/>
            <a:chOff x="539552" y="1892890"/>
            <a:chExt cx="2664296" cy="1104062"/>
          </a:xfrm>
        </p:grpSpPr>
        <p:grpSp>
          <p:nvGrpSpPr>
            <p:cNvPr id="111" name="Group 30"/>
            <p:cNvGrpSpPr/>
            <p:nvPr/>
          </p:nvGrpSpPr>
          <p:grpSpPr>
            <a:xfrm>
              <a:off x="575556" y="1892890"/>
              <a:ext cx="2628292" cy="1104062"/>
              <a:chOff x="1187624" y="2564904"/>
              <a:chExt cx="2628292" cy="1104062"/>
            </a:xfrm>
          </p:grpSpPr>
          <p:grpSp>
            <p:nvGrpSpPr>
              <p:cNvPr id="113" name="Group 16"/>
              <p:cNvGrpSpPr/>
              <p:nvPr/>
            </p:nvGrpSpPr>
            <p:grpSpPr>
              <a:xfrm>
                <a:off x="1619672" y="2780928"/>
                <a:ext cx="648072" cy="307777"/>
                <a:chOff x="1763688" y="2708920"/>
                <a:chExt cx="648072" cy="307777"/>
              </a:xfrm>
            </p:grpSpPr>
            <p:sp>
              <p:nvSpPr>
                <p:cNvPr id="120" name="Rectangle 119"/>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21"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Gen’</a:t>
                  </a:r>
                  <a:endParaRPr lang="en-US" sz="1400" dirty="0" smtClean="0">
                    <a:solidFill>
                      <a:srgbClr val="0000FF"/>
                    </a:solidFill>
                    <a:latin typeface="Chalkboard" charset="0"/>
                    <a:ea typeface="Chalkboard" charset="0"/>
                    <a:cs typeface="Chalkboard" charset="0"/>
                  </a:endParaRPr>
                </a:p>
              </p:txBody>
            </p:sp>
          </p:grpSp>
          <p:sp>
            <p:nvSpPr>
              <p:cNvPr id="114" name="Text Box 7"/>
              <p:cNvSpPr txBox="1">
                <a:spLocks noChangeArrowheads="1"/>
              </p:cNvSpPr>
              <p:nvPr/>
            </p:nvSpPr>
            <p:spPr bwMode="auto">
              <a:xfrm>
                <a:off x="1187624" y="2636912"/>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115" name="Straight Arrow Connector 114"/>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 Box 7"/>
              <p:cNvSpPr txBox="1">
                <a:spLocks noChangeArrowheads="1"/>
              </p:cNvSpPr>
              <p:nvPr/>
            </p:nvSpPr>
            <p:spPr bwMode="auto">
              <a:xfrm>
                <a:off x="2195736" y="2564904"/>
                <a:ext cx="1620180" cy="307777"/>
              </a:xfrm>
              <a:prstGeom prst="rect">
                <a:avLst/>
              </a:prstGeom>
              <a:noFill/>
              <a:ln w="9525">
                <a:noFill/>
                <a:miter lim="800000"/>
                <a:headEnd/>
                <a:tailEnd/>
              </a:ln>
            </p:spPr>
            <p:txBody>
              <a:bodyPr wrap="square">
                <a:spAutoFit/>
              </a:bodyPr>
              <a:lstStyle/>
              <a:p>
                <a:pPr>
                  <a:spcBef>
                    <a:spcPct val="50000"/>
                  </a:spcBef>
                </a:pPr>
                <a:r>
                  <a:rPr lang="en-US" sz="14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r>
                  <a:rPr lang="en-US" sz="1400" dirty="0" smtClean="0">
                    <a:latin typeface="Chalkboard" charset="0"/>
                    <a:ea typeface="Chalkboard" charset="0"/>
                    <a:cs typeface="Chalkboard" charset="0"/>
                  </a:rPr>
                  <a:t> </a:t>
                </a:r>
                <a:r>
                  <a:rPr lang="en-US" sz="1400" dirty="0" smtClean="0">
                    <a:latin typeface="Chalkboard" charset="0"/>
                    <a:ea typeface="Chalkboard" charset="0"/>
                    <a:cs typeface="Chalkboard" charset="0"/>
                    <a:sym typeface="Symbol"/>
                  </a:rPr>
                  <a:t></a:t>
                </a:r>
                <a:r>
                  <a:rPr lang="en-US" baseline="-25000" dirty="0" smtClean="0">
                    <a:latin typeface="Chalkboard" charset="0"/>
                    <a:ea typeface="Chalkboard" charset="0"/>
                    <a:cs typeface="Chalkboard" charset="0"/>
                    <a:sym typeface="Symbol"/>
                  </a:rPr>
                  <a:t>R</a:t>
                </a:r>
                <a:r>
                  <a:rPr lang="en-US" sz="14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cxnSp>
            <p:nvCxnSpPr>
              <p:cNvPr id="117" name="Straight Arrow Connector 116"/>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8" name="Picture 2" descr="https://encrypted-tbn2.gstatic.com/images?q=tbn:ANd9GcSwsTqLN4QJQ_gBHvsPOVo5uM-ChpYI_wzBq-lnR91wydomJrIkUCXi65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284984"/>
                <a:ext cx="159992" cy="383982"/>
              </a:xfrm>
              <a:prstGeom prst="rect">
                <a:avLst/>
              </a:prstGeom>
              <a:noFill/>
              <a:extLst>
                <a:ext uri="{909E8E84-426E-40dd-AFC4-6F175D3DCCD1}">
                  <a14:hiddenFill xmlns="" xmlns:a14="http://schemas.microsoft.com/office/drawing/2010/main">
                    <a:solidFill>
                      <a:srgbClr val="FFFFFF"/>
                    </a:solidFill>
                  </a14:hiddenFill>
                </a:ext>
              </a:extLst>
            </p:spPr>
          </p:pic>
          <p:sp>
            <p:nvSpPr>
              <p:cNvPr id="119" name="Text Box 7"/>
              <p:cNvSpPr txBox="1">
                <a:spLocks noChangeArrowheads="1"/>
              </p:cNvSpPr>
              <p:nvPr/>
            </p:nvSpPr>
            <p:spPr bwMode="auto">
              <a:xfrm>
                <a:off x="2159732" y="2977207"/>
                <a:ext cx="1620180" cy="307777"/>
              </a:xfrm>
              <a:prstGeom prst="rect">
                <a:avLst/>
              </a:prstGeom>
              <a:noFill/>
              <a:ln w="9525">
                <a:noFill/>
                <a:miter lim="800000"/>
                <a:headEnd/>
                <a:tailEnd/>
              </a:ln>
            </p:spPr>
            <p:txBody>
              <a:bodyPr wrap="square">
                <a:spAutoFit/>
              </a:bodyPr>
              <a:lstStyle/>
              <a:p>
                <a:pPr>
                  <a:spcBef>
                    <a:spcPct val="50000"/>
                  </a:spcBef>
                </a:pPr>
                <a:r>
                  <a:rPr lang="en-US" sz="14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r>
                  <a:rPr lang="en-US" sz="1400" dirty="0" smtClean="0">
                    <a:latin typeface="Chalkboard" charset="0"/>
                    <a:ea typeface="Chalkboard" charset="0"/>
                    <a:cs typeface="Chalkboard" charset="0"/>
                  </a:rPr>
                  <a:t> </a:t>
                </a:r>
                <a:r>
                  <a:rPr lang="en-US" sz="1400" dirty="0" smtClean="0">
                    <a:latin typeface="Chalkboard" charset="0"/>
                    <a:ea typeface="Chalkboard" charset="0"/>
                    <a:cs typeface="Chalkboard" charset="0"/>
                    <a:sym typeface="Symbol"/>
                  </a:rPr>
                  <a:t></a:t>
                </a:r>
                <a:r>
                  <a:rPr lang="en-US" baseline="-25000" dirty="0" smtClean="0">
                    <a:latin typeface="Chalkboard" charset="0"/>
                    <a:ea typeface="Chalkboard" charset="0"/>
                    <a:cs typeface="Chalkboard" charset="0"/>
                    <a:sym typeface="Symbol"/>
                  </a:rPr>
                  <a:t>R</a:t>
                </a:r>
                <a:r>
                  <a:rPr lang="en-US" sz="14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grpSp>
        <p:cxnSp>
          <p:nvCxnSpPr>
            <p:cNvPr id="112" name="Straight Arrow Connector 111"/>
            <p:cNvCxnSpPr/>
            <p:nvPr/>
          </p:nvCxnSpPr>
          <p:spPr>
            <a:xfrm>
              <a:off x="539552" y="2276872"/>
              <a:ext cx="4320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2" name="Group 79"/>
          <p:cNvGrpSpPr/>
          <p:nvPr/>
        </p:nvGrpSpPr>
        <p:grpSpPr>
          <a:xfrm>
            <a:off x="3059832" y="1338312"/>
            <a:ext cx="3139517" cy="1490682"/>
            <a:chOff x="3275856" y="1722294"/>
            <a:chExt cx="3139517" cy="1490682"/>
          </a:xfrm>
        </p:grpSpPr>
        <p:grpSp>
          <p:nvGrpSpPr>
            <p:cNvPr id="123" name="Group 55"/>
            <p:cNvGrpSpPr/>
            <p:nvPr/>
          </p:nvGrpSpPr>
          <p:grpSpPr>
            <a:xfrm>
              <a:off x="3311860" y="1722294"/>
              <a:ext cx="3103513" cy="1490682"/>
              <a:chOff x="5572943" y="1578278"/>
              <a:chExt cx="3103513" cy="1490682"/>
            </a:xfrm>
          </p:grpSpPr>
          <p:grpSp>
            <p:nvGrpSpPr>
              <p:cNvPr id="125" name="Group 31"/>
              <p:cNvGrpSpPr/>
              <p:nvPr/>
            </p:nvGrpSpPr>
            <p:grpSpPr>
              <a:xfrm>
                <a:off x="5572943" y="2060848"/>
                <a:ext cx="3103513" cy="1008112"/>
                <a:chOff x="1216459" y="2564904"/>
                <a:chExt cx="3103513" cy="1008112"/>
              </a:xfrm>
            </p:grpSpPr>
            <p:grpSp>
              <p:nvGrpSpPr>
                <p:cNvPr id="130" name="Group 16"/>
                <p:cNvGrpSpPr/>
                <p:nvPr/>
              </p:nvGrpSpPr>
              <p:grpSpPr>
                <a:xfrm>
                  <a:off x="1619672" y="2780928"/>
                  <a:ext cx="648072" cy="307777"/>
                  <a:chOff x="1763688" y="2708920"/>
                  <a:chExt cx="648072" cy="307777"/>
                </a:xfrm>
              </p:grpSpPr>
              <p:sp>
                <p:nvSpPr>
                  <p:cNvPr id="135" name="Rectangle 134"/>
                  <p:cNvSpPr/>
                  <p:nvPr/>
                </p:nvSpPr>
                <p:spPr>
                  <a:xfrm>
                    <a:off x="1763688"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136" name="Text Box 7"/>
                  <p:cNvSpPr txBox="1">
                    <a:spLocks noChangeArrowheads="1"/>
                  </p:cNvSpPr>
                  <p:nvPr/>
                </p:nvSpPr>
                <p:spPr bwMode="auto">
                  <a:xfrm>
                    <a:off x="1763688" y="2708920"/>
                    <a:ext cx="64807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1216459" y="2564904"/>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t>
                  </a:r>
                  <a:endParaRPr lang="en-US" sz="1600" baseline="30000" dirty="0" smtClean="0">
                    <a:solidFill>
                      <a:srgbClr val="0000FF"/>
                    </a:solidFill>
                    <a:latin typeface="Chalkboard" charset="0"/>
                    <a:ea typeface="Chalkboard" charset="0"/>
                    <a:cs typeface="Chalkboard" charset="0"/>
                  </a:endParaRPr>
                </a:p>
              </p:txBody>
            </p:sp>
            <p:cxnSp>
              <p:nvCxnSpPr>
                <p:cNvPr id="132" name="Straight Arrow Connector 131"/>
                <p:cNvCxnSpPr/>
                <p:nvPr/>
              </p:nvCxnSpPr>
              <p:spPr>
                <a:xfrm>
                  <a:off x="2123728" y="2924944"/>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Text Box 7"/>
                <p:cNvSpPr txBox="1">
                  <a:spLocks noChangeArrowheads="1"/>
                </p:cNvSpPr>
                <p:nvPr/>
              </p:nvSpPr>
              <p:spPr bwMode="auto">
                <a:xfrm>
                  <a:off x="2195736" y="2564904"/>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a:t>
                  </a:r>
                  <a:r>
                    <a:rPr lang="en-US" sz="1400" dirty="0" err="1" smtClean="0">
                      <a:latin typeface="Chalkboard" charset="0"/>
                      <a:ea typeface="Chalkboard" charset="0"/>
                      <a:cs typeface="Chalkboard" charset="0"/>
                      <a:sym typeface="Symbol"/>
                    </a:rPr>
                    <a:t>Enc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E</a:t>
                  </a:r>
                  <a:r>
                    <a:rPr lang="en-US" sz="1400" dirty="0" smtClean="0">
                      <a:latin typeface="Chalkboard" charset="0"/>
                      <a:ea typeface="Chalkboard" charset="0"/>
                      <a:cs typeface="Chalkboard" charset="0"/>
                      <a:sym typeface="Symbol"/>
                    </a:rPr>
                    <a:t>(m)</a:t>
                  </a:r>
                  <a:endParaRPr lang="en-US" sz="1400" baseline="30000" dirty="0" smtClean="0">
                    <a:latin typeface="Chalkboard" charset="0"/>
                    <a:ea typeface="Chalkboard" charset="0"/>
                    <a:cs typeface="Chalkboard" charset="0"/>
                  </a:endParaRPr>
                </a:p>
              </p:txBody>
            </p:sp>
            <p:cxnSp>
              <p:nvCxnSpPr>
                <p:cNvPr id="134" name="Straight Arrow Connector 133"/>
                <p:cNvCxnSpPr/>
                <p:nvPr/>
              </p:nvCxnSpPr>
              <p:spPr>
                <a:xfrm flipH="1" flipV="1">
                  <a:off x="1907704" y="3068960"/>
                  <a:ext cx="1676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6" name="Text Box 7"/>
              <p:cNvSpPr txBox="1">
                <a:spLocks noChangeArrowheads="1"/>
              </p:cNvSpPr>
              <p:nvPr/>
            </p:nvSpPr>
            <p:spPr bwMode="auto">
              <a:xfrm>
                <a:off x="5868144" y="2708920"/>
                <a:ext cx="42366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E</a:t>
                </a:r>
                <a:endParaRPr lang="en-US" baseline="-25000" dirty="0" smtClean="0">
                  <a:solidFill>
                    <a:srgbClr val="0000FF"/>
                  </a:solidFill>
                  <a:latin typeface="Chalkboard" charset="0"/>
                  <a:ea typeface="Chalkboard" charset="0"/>
                  <a:cs typeface="Chalkboard" charset="0"/>
                </a:endParaRPr>
              </a:p>
            </p:txBody>
          </p:sp>
          <p:cxnSp>
            <p:nvCxnSpPr>
              <p:cNvPr id="127" name="Straight Arrow Connector 126"/>
              <p:cNvCxnSpPr/>
              <p:nvPr/>
            </p:nvCxnSpPr>
            <p:spPr>
              <a:xfrm flipH="1" flipV="1">
                <a:off x="6228184" y="1772816"/>
                <a:ext cx="16768" cy="5040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6236568" y="1578278"/>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baseline="-25000" dirty="0" err="1" smtClean="0">
                    <a:latin typeface="Chalkboard" charset="0"/>
                    <a:ea typeface="Chalkboard" charset="0"/>
                    <a:cs typeface="Chalkboard" charset="0"/>
                  </a:rPr>
                  <a:t>M</a:t>
                </a:r>
                <a:endParaRPr lang="en-US"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6552220" y="2492896"/>
                <a:ext cx="21242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t  </a:t>
                </a:r>
                <a:r>
                  <a:rPr lang="en-US" sz="1400" dirty="0" err="1" smtClean="0">
                    <a:latin typeface="Chalkboard" charset="0"/>
                    <a:ea typeface="Chalkboard" charset="0"/>
                    <a:cs typeface="Chalkboard" charset="0"/>
                    <a:sym typeface="Symbol"/>
                  </a:rPr>
                  <a:t>Mac</a:t>
                </a:r>
                <a:r>
                  <a:rPr lang="en-US" sz="1400" baseline="-25000" dirty="0" err="1" smtClean="0">
                    <a:latin typeface="Chalkboard" charset="0"/>
                    <a:ea typeface="Chalkboard" charset="0"/>
                    <a:cs typeface="Chalkboard" charset="0"/>
                    <a:sym typeface="Symbol"/>
                  </a:rPr>
                  <a:t>k</a:t>
                </a:r>
                <a:r>
                  <a:rPr lang="en-US" sz="1400" baseline="-50000" dirty="0" err="1" smtClean="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(c)</a:t>
                </a:r>
                <a:endParaRPr lang="en-US" sz="1400" baseline="30000" dirty="0" smtClean="0">
                  <a:latin typeface="Chalkboard" charset="0"/>
                  <a:ea typeface="Chalkboard" charset="0"/>
                  <a:cs typeface="Chalkboard" charset="0"/>
                </a:endParaRPr>
              </a:p>
            </p:txBody>
          </p:sp>
        </p:grpSp>
        <p:cxnSp>
          <p:nvCxnSpPr>
            <p:cNvPr id="124" name="Straight Arrow Connector 123"/>
            <p:cNvCxnSpPr/>
            <p:nvPr/>
          </p:nvCxnSpPr>
          <p:spPr>
            <a:xfrm>
              <a:off x="3275856" y="2564904"/>
              <a:ext cx="4320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6512" y="2996952"/>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2699792" y="1268760"/>
            <a:ext cx="0"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5796136" y="1268760"/>
            <a:ext cx="0" cy="1728192"/>
          </a:xfrm>
          <a:prstGeom prst="line">
            <a:avLst/>
          </a:prstGeom>
        </p:spPr>
        <p:style>
          <a:lnRef idx="2">
            <a:schemeClr val="accent1"/>
          </a:lnRef>
          <a:fillRef idx="0">
            <a:schemeClr val="accent1"/>
          </a:fillRef>
          <a:effectRef idx="1">
            <a:schemeClr val="accent1"/>
          </a:effectRef>
          <a:fontRef idx="minor">
            <a:schemeClr val="tx1"/>
          </a:fontRef>
        </p:style>
      </p:cxnSp>
      <p:sp>
        <p:nvSpPr>
          <p:cNvPr id="141" name="Text Box 7"/>
          <p:cNvSpPr txBox="1">
            <a:spLocks noChangeArrowheads="1"/>
          </p:cNvSpPr>
          <p:nvPr/>
        </p:nvSpPr>
        <p:spPr bwMode="auto">
          <a:xfrm>
            <a:off x="3995936" y="3212976"/>
            <a:ext cx="1872208" cy="336097"/>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F: SPRP</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85729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linds(horizontal)">
                                      <p:cBhvr>
                                        <p:cTn id="17" dur="500"/>
                                        <p:tgtEl>
                                          <p:spTgt spid="88"/>
                                        </p:tgtEl>
                                      </p:cBhvr>
                                    </p:animEffect>
                                  </p:childTnLst>
                                </p:cTn>
                              </p:par>
                              <p:par>
                                <p:cTn id="18" presetID="3" presetClass="exit" presetSubtype="10" fill="hold" nodeType="withEffect">
                                  <p:stCondLst>
                                    <p:cond delay="0"/>
                                  </p:stCondLst>
                                  <p:childTnLst>
                                    <p:animEffect transition="out" filter="blinds(horizontal)">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blinds(horizontal)">
                                      <p:cBhvr>
                                        <p:cTn id="30" dur="500"/>
                                        <p:tgtEl>
                                          <p:spTgt spid="95"/>
                                        </p:tgtEl>
                                      </p:cBhvr>
                                    </p:animEffect>
                                  </p:childTnLst>
                                </p:cTn>
                              </p:par>
                              <p:par>
                                <p:cTn id="31" presetID="3" presetClass="exit" presetSubtype="10" fill="hold" nodeType="withEffect">
                                  <p:stCondLst>
                                    <p:cond delay="0"/>
                                  </p:stCondLst>
                                  <p:childTnLst>
                                    <p:animEffect transition="out" filter="blinds(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blinds(horizontal)">
                                      <p:cBhvr>
                                        <p:cTn id="38" dur="500"/>
                                        <p:tgtEl>
                                          <p:spTgt spid="9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blinds(horizontal)">
                                      <p:cBhvr>
                                        <p:cTn id="43" dur="500"/>
                                        <p:tgtEl>
                                          <p:spTgt spid="9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blinds(horizontal)">
                                      <p:cBhvr>
                                        <p:cTn id="48" dur="500"/>
                                        <p:tgtEl>
                                          <p:spTgt spid="9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blinds(horizontal)">
                                      <p:cBhvr>
                                        <p:cTn id="53" dur="500"/>
                                        <p:tgtEl>
                                          <p:spTgt spid="9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8" grpId="0"/>
      <p:bldP spid="95" grpId="0"/>
      <p:bldP spid="96" grpId="0"/>
      <p:bldP spid="97" grpId="0"/>
      <p:bldP spid="98" grpId="0"/>
      <p:bldP spid="9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843808"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2026061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MAC </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107504" y="2481007"/>
            <a:ext cx="3960440"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Attack (CMA)</a:t>
            </a:r>
            <a:endParaRPr lang="en-US" dirty="0" smtClean="0">
              <a:solidFill>
                <a:srgbClr val="00B0F0"/>
              </a:solidFill>
              <a:latin typeface="Chalkboard" charset="0"/>
              <a:ea typeface="Chalkboard" charset="0"/>
              <a:cs typeface="Chalkboard" charset="0"/>
            </a:endParaRP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716016" y="2492896"/>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no tag on m is not seen before</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107504" y="4796296"/>
            <a:ext cx="4032448" cy="1200329"/>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
            </a:r>
            <a:r>
              <a:rPr lang="en-US" dirty="0" smtClean="0">
                <a:solidFill>
                  <a:srgbClr val="0000FF"/>
                </a:solidFill>
                <a:latin typeface="Chalkboard" charset="0"/>
                <a:ea typeface="Chalkboard" charset="0"/>
                <a:cs typeface="Chalkboard" charset="0"/>
              </a:rPr>
              <a:t>and Verification Attack </a:t>
            </a:r>
            <a:r>
              <a:rPr lang="en-US" dirty="0">
                <a:solidFill>
                  <a:srgbClr val="0000FF"/>
                </a:solidFill>
                <a:latin typeface="Chalkboard" charset="0"/>
                <a:ea typeface="Chalkboard" charset="0"/>
                <a:cs typeface="Chalkboard" charset="0"/>
              </a:rPr>
              <a:t>(</a:t>
            </a:r>
            <a:r>
              <a:rPr lang="en-US" dirty="0" smtClean="0">
                <a:solidFill>
                  <a:srgbClr val="0000FF"/>
                </a:solidFill>
                <a:latin typeface="Chalkboard" charset="0"/>
                <a:ea typeface="Chalkboard" charset="0"/>
                <a:cs typeface="Chalkboard" charset="0"/>
              </a:rPr>
              <a:t>CMVA)</a:t>
            </a:r>
            <a:endParaRPr lang="en-US" dirty="0">
              <a:solidFill>
                <a:srgbClr val="00B0F0"/>
              </a:solidFill>
              <a:latin typeface="Chalkboard" charset="0"/>
              <a:ea typeface="Chalkboard" charset="0"/>
              <a:cs typeface="Chalkboard" charset="0"/>
            </a:endParaRPr>
          </a:p>
        </p:txBody>
      </p:sp>
      <p:sp>
        <p:nvSpPr>
          <p:cNvPr id="19" name="Rectangle 18"/>
          <p:cNvSpPr/>
          <p:nvPr/>
        </p:nvSpPr>
        <p:spPr>
          <a:xfrm>
            <a:off x="4684636" y="479715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has not been seen before.</a:t>
            </a:r>
            <a:endParaRPr lang="en-US" dirty="0">
              <a:solidFill>
                <a:srgbClr val="00B0F0"/>
              </a:solidFill>
              <a:latin typeface="Chalkboard" charset="0"/>
              <a:ea typeface="Chalkboard" charset="0"/>
              <a:cs typeface="Chalkboard" charset="0"/>
            </a:endParaRPr>
          </a:p>
        </p:txBody>
      </p:sp>
      <p:sp>
        <p:nvSpPr>
          <p:cNvPr id="11" name="Rectangle 10"/>
          <p:cNvSpPr/>
          <p:nvPr/>
        </p:nvSpPr>
        <p:spPr>
          <a:xfrm>
            <a:off x="4716016" y="335699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is not seen before</a:t>
            </a:r>
            <a:endParaRPr lang="en-US" dirty="0">
              <a:solidFill>
                <a:srgbClr val="00B0F0"/>
              </a:solidFill>
              <a:latin typeface="Chalkboard" charset="0"/>
              <a:ea typeface="Chalkboard" charset="0"/>
              <a:cs typeface="Chalkboard" charset="0"/>
            </a:endParaRPr>
          </a:p>
        </p:txBody>
      </p:sp>
      <p:sp>
        <p:nvSpPr>
          <p:cNvPr id="16" name="Rectangle 15"/>
          <p:cNvSpPr/>
          <p:nvPr/>
        </p:nvSpPr>
        <p:spPr>
          <a:xfrm>
            <a:off x="4716016" y="5661248"/>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is not seen before</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207945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CMA Security for MAC</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589240"/>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latin typeface="Chalkboard" charset="0"/>
                <a:ea typeface="Chalkboard" charset="0"/>
                <a:cs typeface="Chalkboard" charset="0"/>
                <a:sym typeface="Symbol"/>
              </a:rPr>
              <a:t>i</a:t>
            </a:r>
            <a:r>
              <a:rPr lang="en-US" sz="1600" dirty="0" smtClean="0">
                <a:latin typeface="Chalkboard" charset="0"/>
                <a:ea typeface="Chalkboard" charset="0"/>
                <a:cs typeface="Chalkboard" charset="0"/>
                <a:sym typeface="Symbol"/>
              </a:rPr>
              <a:t>s CMA- secure if for every A, there is a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 such that</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051720" y="6146720"/>
            <a:ext cx="4824536" cy="522640"/>
            <a:chOff x="-1080120" y="868650"/>
            <a:chExt cx="4824536" cy="522640"/>
          </a:xfrm>
        </p:grpSpPr>
        <p:sp>
          <p:nvSpPr>
            <p:cNvPr id="49" name="Text Box 7"/>
            <p:cNvSpPr txBox="1">
              <a:spLocks noChangeArrowheads="1"/>
            </p:cNvSpPr>
            <p:nvPr/>
          </p:nvSpPr>
          <p:spPr bwMode="auto">
            <a:xfrm>
              <a:off x="-1080120" y="868650"/>
              <a:ext cx="48245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[Mac-forge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54" name="Text Box 7"/>
          <p:cNvSpPr txBox="1">
            <a:spLocks noChangeArrowheads="1"/>
          </p:cNvSpPr>
          <p:nvPr/>
        </p:nvSpPr>
        <p:spPr bwMode="auto">
          <a:xfrm>
            <a:off x="2636168" y="642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4211960" y="5952182"/>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114610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Strong CMA </a:t>
            </a:r>
            <a:r>
              <a:rPr lang="en-US" sz="3000" kern="0" dirty="0">
                <a:solidFill>
                  <a:srgbClr val="009900"/>
                </a:solidFill>
                <a:latin typeface="Chalkboard" charset="0"/>
                <a:ea typeface="Chalkboard" charset="0"/>
                <a:cs typeface="Chalkboard" charset="0"/>
              </a:rPr>
              <a:t>Security for MAC</a:t>
            </a: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a:t>
              </a:r>
              <a:r>
                <a:rPr lang="en-US" sz="1600" dirty="0" err="1" smtClean="0">
                  <a:solidFill>
                    <a:srgbClr val="FF0000"/>
                  </a:solidFill>
                  <a:latin typeface="Chalkboard" charset="0"/>
                  <a:ea typeface="Chalkboard" charset="0"/>
                  <a:cs typeface="Chalkboard" charset="0"/>
                </a:rPr>
                <a:t>s</a:t>
              </a:r>
              <a:r>
                <a:rPr lang="en-US" sz="1600" dirty="0" err="1" smtClean="0">
                  <a:latin typeface="Chalkboard" charset="0"/>
                  <a:ea typeface="Chalkboard" charset="0"/>
                  <a:cs typeface="Chalkboard" charset="0"/>
                </a:rPr>
                <a:t>forge</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400110"/>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t</a:t>
            </a:r>
            <a:r>
              <a:rPr lang="en-US" sz="16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2000" dirty="0" smtClean="0">
                <a:solidFill>
                  <a:srgbClr val="FF0000"/>
                </a:solidFill>
                <a:latin typeface="Chalkboard" charset="0"/>
                <a:ea typeface="Chalkboard" charset="0"/>
                <a:cs typeface="Chalkboard" charset="0"/>
                <a:sym typeface="Symbol"/>
              </a:rPr>
              <a:t>, </a:t>
            </a:r>
            <a:r>
              <a:rPr lang="en-US" sz="2000" dirty="0" err="1" smtClean="0">
                <a:solidFill>
                  <a:srgbClr val="FF0000"/>
                </a:solidFill>
                <a:latin typeface="Chalkboard" charset="0"/>
                <a:ea typeface="Chalkboard" charset="0"/>
                <a:cs typeface="Chalkboard" charset="0"/>
                <a:sym typeface="Symbol"/>
              </a:rPr>
              <a:t>t</a:t>
            </a:r>
            <a:r>
              <a:rPr lang="en-US" sz="2000" baseline="-25000" dirty="0" err="1" smtClean="0">
                <a:solidFill>
                  <a:srgbClr val="FF0000"/>
                </a:solidFill>
                <a:latin typeface="Chalkboard" charset="0"/>
                <a:ea typeface="Chalkboard" charset="0"/>
                <a:cs typeface="Chalkboard" charset="0"/>
                <a:sym typeface="Symbol"/>
              </a:rPr>
              <a:t>l</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t)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251520" y="5520134"/>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latin typeface="Chalkboard" charset="0"/>
                <a:ea typeface="Chalkboard" charset="0"/>
                <a:cs typeface="Chalkboard" charset="0"/>
                <a:sym typeface="Symbol"/>
              </a:rPr>
              <a:t>i</a:t>
            </a:r>
            <a:r>
              <a:rPr lang="en-US" sz="1600" dirty="0" smtClean="0">
                <a:latin typeface="Chalkboard" charset="0"/>
                <a:ea typeface="Chalkboard" charset="0"/>
                <a:cs typeface="Chalkboard" charset="0"/>
                <a:sym typeface="Symbol"/>
              </a:rPr>
              <a:t>s </a:t>
            </a:r>
            <a:r>
              <a:rPr lang="en-US" sz="1600" dirty="0" smtClean="0">
                <a:solidFill>
                  <a:srgbClr val="FF0000"/>
                </a:solidFill>
                <a:latin typeface="Chalkboard" charset="0"/>
                <a:ea typeface="Chalkboard" charset="0"/>
                <a:cs typeface="Chalkboard" charset="0"/>
                <a:sym typeface="Symbol"/>
              </a:rPr>
              <a:t>strong</a:t>
            </a:r>
            <a:r>
              <a:rPr lang="en-US" sz="1600" dirty="0" smtClean="0">
                <a:latin typeface="Chalkboard" charset="0"/>
                <a:ea typeface="Chalkboard" charset="0"/>
                <a:cs typeface="Chalkboard" charset="0"/>
                <a:sym typeface="Symbol"/>
              </a:rPr>
              <a:t> CMA-secure if for every A, there is a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 such that</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1547664" y="6074712"/>
            <a:ext cx="5040560" cy="522640"/>
            <a:chOff x="-1080120" y="868650"/>
            <a:chExt cx="5040560" cy="522640"/>
          </a:xfrm>
        </p:grpSpPr>
        <p:sp>
          <p:nvSpPr>
            <p:cNvPr id="49" name="Text Box 7"/>
            <p:cNvSpPr txBox="1">
              <a:spLocks noChangeArrowheads="1"/>
            </p:cNvSpPr>
            <p:nvPr/>
          </p:nvSpPr>
          <p:spPr bwMode="auto">
            <a:xfrm>
              <a:off x="-1080120" y="868650"/>
              <a:ext cx="504056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a:t>
              </a:r>
              <a:r>
                <a:rPr lang="en-US" sz="1600" dirty="0" err="1" smtClean="0">
                  <a:solidFill>
                    <a:srgbClr val="FF0000"/>
                  </a:solidFill>
                  <a:latin typeface="Chalkboard" charset="0"/>
                  <a:ea typeface="Chalkboard" charset="0"/>
                  <a:cs typeface="Chalkboard" charset="0"/>
                </a:rPr>
                <a:t>s</a:t>
              </a:r>
              <a:r>
                <a:rPr lang="en-US" sz="1600" dirty="0" err="1" smtClean="0">
                  <a:latin typeface="Chalkboard" charset="0"/>
                  <a:ea typeface="Chalkboard" charset="0"/>
                  <a:cs typeface="Chalkboard" charset="0"/>
                </a:rPr>
                <a:t>forge</a:t>
              </a:r>
              <a:r>
                <a:rPr lang="en-US" sz="1600" dirty="0" smtClean="0">
                  <a:latin typeface="Chalkboard" charset="0"/>
                  <a:ea typeface="Chalkboard" charset="0"/>
                  <a:cs typeface="Chalkboard" charset="0"/>
                </a:rPr>
                <a:t>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16051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54" name="Text Box 7"/>
          <p:cNvSpPr txBox="1">
            <a:spLocks noChangeArrowheads="1"/>
          </p:cNvSpPr>
          <p:nvPr/>
        </p:nvSpPr>
        <p:spPr bwMode="auto">
          <a:xfrm>
            <a:off x="2636168" y="642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3788296" y="5880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45609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23528" y="95966"/>
            <a:ext cx="8712968"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CMA and strong CMA Security </a:t>
            </a:r>
            <a:endParaRPr lang="en-US" sz="3200" kern="0" dirty="0">
              <a:solidFill>
                <a:srgbClr val="009900"/>
              </a:solidFill>
              <a:latin typeface="Chalkboard" charset="0"/>
              <a:ea typeface="Chalkboard" charset="0"/>
              <a:cs typeface="Chalkboard" charset="0"/>
            </a:endParaRPr>
          </a:p>
        </p:txBody>
      </p:sp>
      <p:sp>
        <p:nvSpPr>
          <p:cNvPr id="27" name="Text Box 7"/>
          <p:cNvSpPr txBox="1">
            <a:spLocks noChangeArrowheads="1"/>
          </p:cNvSpPr>
          <p:nvPr/>
        </p:nvSpPr>
        <p:spPr bwMode="auto">
          <a:xfrm>
            <a:off x="395536" y="1124744"/>
            <a:ext cx="8064896" cy="338554"/>
          </a:xfrm>
          <a:prstGeom prst="rect">
            <a:avLst/>
          </a:prstGeom>
          <a:noFill/>
          <a:ln w="9525">
            <a:noFill/>
            <a:miter lim="800000"/>
            <a:headEnd/>
            <a:tailEnd/>
          </a:ln>
        </p:spPr>
        <p:txBody>
          <a:bodyPr wrap="square">
            <a:spAutoFit/>
          </a:bodyPr>
          <a:lstStyle/>
          <a:p>
            <a:pPr>
              <a:spcBef>
                <a:spcPct val="50000"/>
              </a:spcBef>
            </a:pPr>
            <a:r>
              <a:rPr lang="en-US" sz="1600" smtClean="0">
                <a:solidFill>
                  <a:srgbClr val="0000FF"/>
                </a:solidFill>
                <a:latin typeface="Chalkboard" charset="0"/>
                <a:ea typeface="Chalkboard" charset="0"/>
                <a:cs typeface="Chalkboard" charset="0"/>
              </a:rPr>
              <a:t>- It </a:t>
            </a:r>
            <a:r>
              <a:rPr lang="en-US" sz="1600" dirty="0" smtClean="0">
                <a:solidFill>
                  <a:srgbClr val="0000FF"/>
                </a:solidFill>
                <a:latin typeface="Chalkboard" charset="0"/>
                <a:ea typeface="Chalkboard" charset="0"/>
                <a:cs typeface="Chalkboard" charset="0"/>
              </a:rPr>
              <a:t>is NOT true that you need randomized MAC </a:t>
            </a:r>
            <a:r>
              <a:rPr lang="en-US" sz="1600" dirty="0">
                <a:solidFill>
                  <a:srgbClr val="0000FF"/>
                </a:solidFill>
                <a:latin typeface="Chalkboard" charset="0"/>
                <a:ea typeface="Chalkboard" charset="0"/>
                <a:cs typeface="Chalkboard" charset="0"/>
              </a:rPr>
              <a:t>to satisfy </a:t>
            </a:r>
            <a:r>
              <a:rPr lang="en-US" sz="1600" dirty="0" err="1">
                <a:solidFill>
                  <a:srgbClr val="0000FF"/>
                </a:solidFill>
                <a:latin typeface="Chalkboard" charset="0"/>
                <a:ea typeface="Chalkboard" charset="0"/>
                <a:cs typeface="Chalkboard" charset="0"/>
              </a:rPr>
              <a:t>scma</a:t>
            </a:r>
            <a:r>
              <a:rPr lang="en-US" sz="1600" dirty="0">
                <a:solidFill>
                  <a:srgbClr val="0000FF"/>
                </a:solidFill>
                <a:latin typeface="Chalkboard" charset="0"/>
                <a:ea typeface="Chalkboard" charset="0"/>
                <a:cs typeface="Chalkboard" charset="0"/>
              </a:rPr>
              <a:t>-security </a:t>
            </a:r>
            <a:endParaRPr lang="en-US" sz="16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395536" y="1722294"/>
            <a:ext cx="806489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Any MAC that has canonical verification and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is also </a:t>
            </a:r>
            <a:r>
              <a:rPr lang="en-US" sz="1600" dirty="0" err="1" smtClean="0">
                <a:latin typeface="Chalkboard" charset="0"/>
                <a:ea typeface="Chalkboard" charset="0"/>
                <a:cs typeface="Chalkboard" charset="0"/>
                <a:sym typeface="Symbol"/>
              </a:rPr>
              <a:t>scma</a:t>
            </a:r>
            <a:r>
              <a:rPr lang="en-US" sz="1600" dirty="0" smtClean="0">
                <a:latin typeface="Chalkboard" charset="0"/>
                <a:ea typeface="Chalkboard" charset="0"/>
                <a:cs typeface="Chalkboard" charset="0"/>
                <a:sym typeface="Symbol"/>
              </a:rPr>
              <a:t>-secure. </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395536" y="2348879"/>
            <a:ext cx="56166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Every deterministic MAC has canonical verification </a:t>
            </a:r>
            <a:endParaRPr lang="en-US" sz="1600" baseline="-25000" dirty="0" smtClean="0">
              <a:solidFill>
                <a:srgbClr val="0000FF"/>
              </a:solidFill>
              <a:latin typeface="Chalkboard" charset="0"/>
              <a:ea typeface="Chalkboard" charset="0"/>
              <a:cs typeface="Chalkboard" charset="0"/>
            </a:endParaRPr>
          </a:p>
        </p:txBody>
      </p:sp>
      <p:sp>
        <p:nvSpPr>
          <p:cNvPr id="6" name="Text Box 7"/>
          <p:cNvSpPr txBox="1">
            <a:spLocks noChangeArrowheads="1"/>
          </p:cNvSpPr>
          <p:nvPr/>
        </p:nvSpPr>
        <p:spPr bwMode="auto">
          <a:xfrm>
            <a:off x="395536" y="3018438"/>
            <a:ext cx="849694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For deterministic MAC, enough to prove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-security as </a:t>
            </a:r>
            <a:r>
              <a:rPr lang="en-US" sz="1600" dirty="0" err="1" smtClean="0">
                <a:latin typeface="Chalkboard" charset="0"/>
                <a:ea typeface="Chalkboard" charset="0"/>
                <a:cs typeface="Chalkboard" charset="0"/>
                <a:sym typeface="Symbol"/>
              </a:rPr>
              <a:t>scma</a:t>
            </a:r>
            <a:r>
              <a:rPr lang="en-US" sz="1600" dirty="0" smtClean="0">
                <a:latin typeface="Chalkboard" charset="0"/>
                <a:ea typeface="Chalkboard" charset="0"/>
                <a:cs typeface="Chalkboard" charset="0"/>
                <a:sym typeface="Symbol"/>
              </a:rPr>
              <a:t> security is ‘free’ </a:t>
            </a:r>
            <a:endParaRPr lang="en-US" sz="1600" baseline="-25000" dirty="0" smtClean="0">
              <a:solidFill>
                <a:srgbClr val="0000FF"/>
              </a:solidFill>
              <a:latin typeface="Chalkboard" charset="0"/>
              <a:ea typeface="Chalkboard" charset="0"/>
              <a:cs typeface="Chalkboard" charset="0"/>
            </a:endParaRPr>
          </a:p>
        </p:txBody>
      </p:sp>
      <p:sp>
        <p:nvSpPr>
          <p:cNvPr id="8" name="Text Box 7"/>
          <p:cNvSpPr txBox="1">
            <a:spLocks noChangeArrowheads="1"/>
          </p:cNvSpPr>
          <p:nvPr/>
        </p:nvSpPr>
        <p:spPr bwMode="auto">
          <a:xfrm>
            <a:off x="395536" y="3666510"/>
            <a:ext cx="87484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PRF-based scheme is </a:t>
            </a:r>
            <a:r>
              <a:rPr lang="en-US" sz="1600" dirty="0" err="1" smtClean="0">
                <a:latin typeface="Chalkboard" charset="0"/>
                <a:ea typeface="Chalkboard" charset="0"/>
                <a:cs typeface="Chalkboard" charset="0"/>
                <a:sym typeface="Symbol"/>
              </a:rPr>
              <a:t>scma</a:t>
            </a:r>
            <a:r>
              <a:rPr lang="en-US" sz="1600" dirty="0" smtClean="0">
                <a:latin typeface="Chalkboard" charset="0"/>
                <a:ea typeface="Chalkboard" charset="0"/>
                <a:cs typeface="Chalkboard" charset="0"/>
                <a:sym typeface="Symbol"/>
              </a:rPr>
              <a:t>-secure (because it is deterministic and provably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8019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80528" y="-27384"/>
            <a:ext cx="946854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What is not Captured in MAC Security Definition</a:t>
            </a:r>
            <a:endParaRPr lang="en-US" sz="3000" kern="0" dirty="0">
              <a:solidFill>
                <a:srgbClr val="009900"/>
              </a:solidFill>
              <a:latin typeface="Chalkboard" charset="0"/>
              <a:ea typeface="Chalkboard" charset="0"/>
              <a:cs typeface="Chalkboard" charset="0"/>
            </a:endParaRPr>
          </a:p>
        </p:txBody>
      </p:sp>
      <p:sp>
        <p:nvSpPr>
          <p:cNvPr id="46" name="Text Box 7"/>
          <p:cNvSpPr txBox="1">
            <a:spLocks noChangeArrowheads="1"/>
          </p:cNvSpPr>
          <p:nvPr/>
        </p:nvSpPr>
        <p:spPr bwMode="auto">
          <a:xfrm>
            <a:off x="467544" y="2780928"/>
            <a:ext cx="88569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Let a bank user X sends the following instruction to the bank:</a:t>
            </a:r>
            <a:endParaRPr lang="en-US" sz="16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475656" y="3068960"/>
            <a:ext cx="5040560"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“transfer $1000 from account #X to account #Y“</a:t>
            </a:r>
            <a:endParaRPr lang="en-US" sz="1600" baseline="-25000" dirty="0" smtClean="0">
              <a:solidFill>
                <a:srgbClr val="0000FF"/>
              </a:solidFill>
              <a:latin typeface="Chalkboard" charset="0"/>
              <a:ea typeface="Chalkboard" charset="0"/>
              <a:cs typeface="Chalkboard" charset="0"/>
            </a:endParaRPr>
          </a:p>
        </p:txBody>
      </p:sp>
      <p:sp>
        <p:nvSpPr>
          <p:cNvPr id="58" name="Text Box 7"/>
          <p:cNvSpPr txBox="1">
            <a:spLocks noChangeArrowheads="1"/>
          </p:cNvSpPr>
          <p:nvPr/>
        </p:nvSpPr>
        <p:spPr bwMode="auto">
          <a:xfrm>
            <a:off x="467544" y="3573016"/>
            <a:ext cx="8856984"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What if an attacker simply sends 10 copies of the original (message, tag) pair </a:t>
            </a:r>
            <a:r>
              <a:rPr lang="en-US" sz="1600" dirty="0">
                <a:latin typeface="Chalkboard" charset="0"/>
                <a:ea typeface="Chalkboard" charset="0"/>
                <a:cs typeface="Chalkboard" charset="0"/>
                <a:sym typeface="Symbol"/>
              </a:rPr>
              <a:t>--Bank will consider each request genuine --- disaster for </a:t>
            </a:r>
            <a:r>
              <a:rPr lang="en-US" sz="1600" dirty="0" smtClean="0">
                <a:latin typeface="Chalkboard" charset="0"/>
                <a:ea typeface="Chalkboard" charset="0"/>
                <a:cs typeface="Chalkboard" charset="0"/>
                <a:sym typeface="Symbol"/>
              </a:rPr>
              <a:t>X</a:t>
            </a:r>
            <a:endParaRPr lang="en-US" sz="1600" baseline="-25000" dirty="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467544" y="4293096"/>
            <a:ext cx="482453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The above attack is called </a:t>
            </a:r>
            <a:r>
              <a:rPr lang="en-US" sz="1600" dirty="0" smtClean="0">
                <a:solidFill>
                  <a:srgbClr val="0000FF"/>
                </a:solidFill>
                <a:latin typeface="Chalkboard" charset="0"/>
                <a:ea typeface="Chalkboard" charset="0"/>
                <a:cs typeface="Chalkboard" charset="0"/>
                <a:sym typeface="Symbol"/>
              </a:rPr>
              <a:t>replay attack</a:t>
            </a:r>
            <a:endParaRPr lang="en-US" sz="1600" baseline="-25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a:off x="251520" y="479715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600" dirty="0" smtClean="0">
                <a:latin typeface="Chalkboard" charset="0"/>
                <a:ea typeface="Chalkboard" charset="0"/>
                <a:cs typeface="Chalkboard" charset="0"/>
                <a:sym typeface="Symbol"/>
              </a:rPr>
              <a:t>Why Replay Attack is not taken care in MAC Definition</a:t>
            </a:r>
            <a:endParaRPr lang="en-US" sz="1600" baseline="-25000" dirty="0" smtClean="0">
              <a:solidFill>
                <a:srgbClr val="0000FF"/>
              </a:solidFill>
              <a:latin typeface="Chalkboard" charset="0"/>
              <a:ea typeface="Chalkboard" charset="0"/>
              <a:cs typeface="Chalkboard" charset="0"/>
            </a:endParaRPr>
          </a:p>
        </p:txBody>
      </p:sp>
      <p:sp>
        <p:nvSpPr>
          <p:cNvPr id="63" name="Text Box 7"/>
          <p:cNvSpPr txBox="1">
            <a:spLocks noChangeArrowheads="1"/>
          </p:cNvSpPr>
          <p:nvPr/>
        </p:nvSpPr>
        <p:spPr bwMode="auto">
          <a:xfrm>
            <a:off x="467544" y="6186790"/>
            <a:ext cx="81369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Additional techniques like </a:t>
            </a:r>
            <a:r>
              <a:rPr lang="en-US" sz="1600" dirty="0" smtClean="0">
                <a:solidFill>
                  <a:srgbClr val="FF0000"/>
                </a:solidFill>
                <a:latin typeface="Chalkboard" charset="0"/>
                <a:ea typeface="Chalkboard" charset="0"/>
                <a:cs typeface="Chalkboard" charset="0"/>
                <a:sym typeface="Symbol"/>
              </a:rPr>
              <a:t>(synchronized) counters, timestamp</a:t>
            </a:r>
            <a:r>
              <a:rPr lang="en-US" sz="1600" dirty="0" smtClean="0">
                <a:latin typeface="Chalkboard" charset="0"/>
                <a:ea typeface="Chalkboard" charset="0"/>
                <a:cs typeface="Chalkboard" charset="0"/>
                <a:sym typeface="Symbol"/>
              </a:rPr>
              <a:t>, etc are used</a:t>
            </a:r>
            <a:endParaRPr lang="en-US" sz="1600" baseline="-25000" dirty="0" smtClean="0">
              <a:solidFill>
                <a:srgbClr val="0000FF"/>
              </a:solidFill>
              <a:latin typeface="Chalkboard" charset="0"/>
              <a:ea typeface="Chalkboard" charset="0"/>
              <a:cs typeface="Chalkboard" charset="0"/>
            </a:endParaRPr>
          </a:p>
        </p:txBody>
      </p:sp>
      <p:sp>
        <p:nvSpPr>
          <p:cNvPr id="2" name="Rectangle 1"/>
          <p:cNvSpPr/>
          <p:nvPr/>
        </p:nvSpPr>
        <p:spPr>
          <a:xfrm>
            <a:off x="251520" y="764704"/>
            <a:ext cx="8640960" cy="646331"/>
          </a:xfrm>
          <a:prstGeom prst="rect">
            <a:avLst/>
          </a:prstGeom>
        </p:spPr>
        <p:txBody>
          <a:bodyPr wrap="square">
            <a:spAutoFit/>
          </a:bodyPr>
          <a:lstStyle/>
          <a:p>
            <a:pPr marL="285750" indent="-285750">
              <a:spcBef>
                <a:spcPct val="50000"/>
              </a:spcBef>
              <a:buFont typeface="Wingdings" pitchFamily="2" charset="2"/>
              <a:buChar char="q"/>
            </a:pPr>
            <a:r>
              <a:rPr lang="en-US" dirty="0" smtClean="0">
                <a:latin typeface="Chalkboard" charset="0"/>
                <a:ea typeface="Chalkboard" charset="0"/>
                <a:cs typeface="Chalkboard" charset="0"/>
                <a:sym typeface="Symbol"/>
              </a:rPr>
              <a:t>If A returns (</a:t>
            </a:r>
            <a:r>
              <a:rPr lang="en-US" dirty="0" err="1" smtClean="0">
                <a:latin typeface="Chalkboard" charset="0"/>
                <a:ea typeface="Chalkboard" charset="0"/>
                <a:cs typeface="Chalkboard" charset="0"/>
                <a:sym typeface="Symbol"/>
              </a:rPr>
              <a:t>m,t</a:t>
            </a:r>
            <a:r>
              <a:rPr lang="en-US" dirty="0" smtClean="0">
                <a:latin typeface="Chalkboard" charset="0"/>
                <a:ea typeface="Chalkboard" charset="0"/>
                <a:cs typeface="Chalkboard" charset="0"/>
                <a:sym typeface="Symbol"/>
              </a:rPr>
              <a:t>) for a already queried message, we don’t consider that as the break.</a:t>
            </a:r>
            <a:endParaRPr lang="en-US" baseline="-25000" dirty="0">
              <a:solidFill>
                <a:srgbClr val="0000FF"/>
              </a:solidFill>
              <a:latin typeface="Chalkboard" charset="0"/>
              <a:ea typeface="Chalkboard" charset="0"/>
              <a:cs typeface="Chalkboard" charset="0"/>
            </a:endParaRPr>
          </a:p>
        </p:txBody>
      </p:sp>
      <p:sp>
        <p:nvSpPr>
          <p:cNvPr id="17" name="Rectangle 16"/>
          <p:cNvSpPr/>
          <p:nvPr/>
        </p:nvSpPr>
        <p:spPr>
          <a:xfrm>
            <a:off x="467544" y="1486525"/>
            <a:ext cx="8640960" cy="830997"/>
          </a:xfrm>
          <a:prstGeom prst="rect">
            <a:avLst/>
          </a:prstGeom>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What it captures in real scenario?  if (</a:t>
            </a:r>
            <a:r>
              <a:rPr lang="en-US" sz="1600" dirty="0" err="1" smtClean="0">
                <a:latin typeface="Chalkboard" charset="0"/>
                <a:ea typeface="Chalkboard" charset="0"/>
                <a:cs typeface="Chalkboard" charset="0"/>
                <a:sym typeface="Symbol"/>
              </a:rPr>
              <a:t>m,t</a:t>
            </a:r>
            <a:r>
              <a:rPr lang="en-US" sz="1600" dirty="0" smtClean="0">
                <a:latin typeface="Chalkboard" charset="0"/>
                <a:ea typeface="Chalkboard" charset="0"/>
                <a:cs typeface="Chalkboard" charset="0"/>
                <a:sym typeface="Symbol"/>
              </a:rPr>
              <a:t>) is a valid pair generated by the sender, then there is no harm if the receiver accepts it even though </a:t>
            </a:r>
            <a:r>
              <a:rPr lang="en-US" sz="1600" dirty="0" err="1" smtClean="0">
                <a:latin typeface="Chalkboard" charset="0"/>
                <a:ea typeface="Chalkboard" charset="0"/>
                <a:cs typeface="Chalkboard" charset="0"/>
                <a:sym typeface="Symbol"/>
              </a:rPr>
              <a:t>adv</a:t>
            </a:r>
            <a:r>
              <a:rPr lang="en-US" sz="1600" dirty="0" smtClean="0">
                <a:latin typeface="Chalkboard" charset="0"/>
                <a:ea typeface="Chalkboard" charset="0"/>
                <a:cs typeface="Chalkboard" charset="0"/>
                <a:sym typeface="Symbol"/>
              </a:rPr>
              <a:t> forwards it (may be at a later point of time)</a:t>
            </a:r>
            <a:endParaRPr lang="en-US" sz="1600" baseline="-25000" dirty="0">
              <a:solidFill>
                <a:srgbClr val="0000FF"/>
              </a:solidFill>
              <a:latin typeface="Chalkboard" charset="0"/>
              <a:ea typeface="Chalkboard" charset="0"/>
              <a:cs typeface="Chalkboard" charset="0"/>
            </a:endParaRPr>
          </a:p>
        </p:txBody>
      </p:sp>
      <p:sp>
        <p:nvSpPr>
          <p:cNvPr id="18" name="Rectangle 17"/>
          <p:cNvSpPr/>
          <p:nvPr/>
        </p:nvSpPr>
        <p:spPr>
          <a:xfrm>
            <a:off x="467544" y="2348880"/>
            <a:ext cx="3096344" cy="338554"/>
          </a:xfrm>
          <a:prstGeom prst="rect">
            <a:avLst/>
          </a:prstGeom>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Is it problematic?</a:t>
            </a:r>
            <a:endParaRPr lang="en-US" sz="1600" baseline="-25000" dirty="0">
              <a:solidFill>
                <a:srgbClr val="0000FF"/>
              </a:solidFill>
              <a:latin typeface="Chalkboard" charset="0"/>
              <a:ea typeface="Chalkboard" charset="0"/>
              <a:cs typeface="Chalkboard" charset="0"/>
            </a:endParaRPr>
          </a:p>
        </p:txBody>
      </p:sp>
      <p:sp>
        <p:nvSpPr>
          <p:cNvPr id="19" name="Text Box 7"/>
          <p:cNvSpPr txBox="1">
            <a:spLocks noChangeArrowheads="1"/>
          </p:cNvSpPr>
          <p:nvPr/>
        </p:nvSpPr>
        <p:spPr bwMode="auto">
          <a:xfrm>
            <a:off x="467544" y="5250686"/>
            <a:ext cx="86764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Whether this attack is of concern depends on actual application scenario</a:t>
            </a:r>
            <a:endParaRPr lang="en-US" sz="1600" baseline="-25000" dirty="0" smtClean="0">
              <a:solidFill>
                <a:srgbClr val="0000FF"/>
              </a:solidFill>
              <a:latin typeface="Chalkboard" charset="0"/>
              <a:ea typeface="Chalkboard" charset="0"/>
              <a:cs typeface="Chalkboard" charset="0"/>
            </a:endParaRPr>
          </a:p>
        </p:txBody>
      </p:sp>
      <p:sp>
        <p:nvSpPr>
          <p:cNvPr id="21" name="Text Box 7"/>
          <p:cNvSpPr txBox="1">
            <a:spLocks noChangeArrowheads="1"/>
          </p:cNvSpPr>
          <p:nvPr/>
        </p:nvSpPr>
        <p:spPr bwMode="auto">
          <a:xfrm>
            <a:off x="467544" y="5610726"/>
            <a:ext cx="86764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So it is better to deal with this in the outer protocol (that used MAC for authentication)</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365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58" grpId="0"/>
      <p:bldP spid="60" grpId="0"/>
      <p:bldP spid="62" grpId="0"/>
      <p:bldP spid="63" grpId="0"/>
      <p:bldP spid="17" grpId="0"/>
      <p:bldP spid="18"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Fixed-length MAC from PRF</a:t>
            </a:r>
            <a:endParaRPr lang="en-US" sz="3000" kern="0" dirty="0">
              <a:solidFill>
                <a:srgbClr val="009900"/>
              </a:solidFill>
              <a:latin typeface="Chalkboard" charset="0"/>
              <a:ea typeface="Chalkboard" charset="0"/>
              <a:cs typeface="Chalkboard" charset="0"/>
            </a:endParaRPr>
          </a:p>
        </p:txBody>
      </p:sp>
      <p:sp>
        <p:nvSpPr>
          <p:cNvPr id="18" name="Text Box 7"/>
          <p:cNvSpPr txBox="1">
            <a:spLocks noChangeArrowheads="1"/>
          </p:cNvSpPr>
          <p:nvPr/>
        </p:nvSpPr>
        <p:spPr bwMode="auto">
          <a:xfrm>
            <a:off x="350640" y="5157192"/>
            <a:ext cx="8424936" cy="584775"/>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charset="0"/>
                <a:ea typeface="Chalkboard" charset="0"/>
                <a:cs typeface="Chalkboard" charset="0"/>
                <a:sym typeface="Symbol"/>
              </a:rPr>
              <a:t>If instead a </a:t>
            </a:r>
            <a:r>
              <a:rPr lang="en-US" sz="1600" dirty="0" smtClean="0">
                <a:solidFill>
                  <a:srgbClr val="0000FF"/>
                </a:solidFill>
                <a:latin typeface="Chalkboard" charset="0"/>
                <a:ea typeface="Chalkboard" charset="0"/>
                <a:cs typeface="Chalkboard" charset="0"/>
                <a:sym typeface="Symbol"/>
              </a:rPr>
              <a:t>TRF f</a:t>
            </a:r>
            <a:r>
              <a:rPr lang="en-US" sz="1600" dirty="0" smtClean="0">
                <a:latin typeface="Chalkboard" charset="0"/>
                <a:ea typeface="Chalkboard" charset="0"/>
                <a:cs typeface="Chalkboard" charset="0"/>
                <a:sym typeface="Symbol"/>
              </a:rPr>
              <a:t> was used to compute tag then </a:t>
            </a:r>
            <a:r>
              <a:rPr lang="en-US" sz="1600" dirty="0" smtClean="0">
                <a:solidFill>
                  <a:srgbClr val="0000FF"/>
                </a:solidFill>
                <a:latin typeface="Chalkboard" charset="0"/>
                <a:ea typeface="Chalkboard" charset="0"/>
                <a:cs typeface="Chalkboard" charset="0"/>
                <a:sym typeface="Symbol"/>
              </a:rPr>
              <a:t>an attacker can guess f(m) for a “new” m </a:t>
            </a:r>
            <a:r>
              <a:rPr lang="en-US" sz="1600" dirty="0" smtClean="0">
                <a:latin typeface="Chalkboard" charset="0"/>
                <a:ea typeface="Chalkboard" charset="0"/>
                <a:cs typeface="Chalkboard" charset="0"/>
                <a:sym typeface="Symbol"/>
              </a:rPr>
              <a:t>with probability at most </a:t>
            </a:r>
            <a:r>
              <a:rPr lang="en-US" sz="1600" dirty="0" smtClean="0">
                <a:solidFill>
                  <a:srgbClr val="0000FF"/>
                </a:solidFill>
                <a:latin typeface="Chalkboard" charset="0"/>
                <a:ea typeface="Chalkboard" charset="0"/>
                <a:cs typeface="Chalkboard" charset="0"/>
                <a:sym typeface="Symbol"/>
              </a:rPr>
              <a:t>2</a:t>
            </a:r>
            <a:r>
              <a:rPr lang="en-US" sz="2000" baseline="30000" dirty="0" smtClean="0">
                <a:solidFill>
                  <a:srgbClr val="0000FF"/>
                </a:solidFill>
                <a:latin typeface="Chalkboard" charset="0"/>
                <a:ea typeface="Chalkboard" charset="0"/>
                <a:cs typeface="Chalkboard" charset="0"/>
                <a:sym typeface="Symbol"/>
              </a:rPr>
              <a:t>-n </a:t>
            </a:r>
            <a:endParaRPr lang="en-US" sz="2000" baseline="30000" dirty="0" smtClean="0">
              <a:solidFill>
                <a:srgbClr val="0000FF"/>
              </a:solidFill>
              <a:latin typeface="Chalkboard" charset="0"/>
              <a:ea typeface="Chalkboard" charset="0"/>
              <a:cs typeface="Chalkboard" charset="0"/>
            </a:endParaRPr>
          </a:p>
        </p:txBody>
      </p:sp>
      <p:sp>
        <p:nvSpPr>
          <p:cNvPr id="19" name="Text Box 7"/>
          <p:cNvSpPr txBox="1">
            <a:spLocks noChangeArrowheads="1"/>
          </p:cNvSpPr>
          <p:nvPr/>
        </p:nvSpPr>
        <p:spPr bwMode="auto">
          <a:xfrm>
            <a:off x="350640" y="5805264"/>
            <a:ext cx="8855968"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charset="0"/>
                <a:ea typeface="Chalkboard" charset="0"/>
                <a:cs typeface="Chalkboard" charset="0"/>
                <a:sym typeface="Symbol"/>
              </a:rPr>
              <a:t>The same should hold even if a PRF is used (as key is unknown)</a:t>
            </a:r>
            <a:endParaRPr lang="en-US" sz="2000" baseline="30000" dirty="0" smtClean="0">
              <a:solidFill>
                <a:srgbClr val="0000FF"/>
              </a:solidFill>
              <a:latin typeface="Chalkboard" charset="0"/>
              <a:ea typeface="Chalkboard" charset="0"/>
              <a:cs typeface="Chalkboard" charset="0"/>
            </a:endParaRPr>
          </a:p>
        </p:txBody>
      </p:sp>
      <p:sp>
        <p:nvSpPr>
          <p:cNvPr id="21" name="Text Box 7"/>
          <p:cNvSpPr txBox="1">
            <a:spLocks noChangeArrowheads="1"/>
          </p:cNvSpPr>
          <p:nvPr/>
        </p:nvSpPr>
        <p:spPr bwMode="auto">
          <a:xfrm>
            <a:off x="107504" y="764704"/>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a:t>
            </a:r>
            <a:r>
              <a:rPr lang="en-US" sz="1600" dirty="0" smtClean="0">
                <a:latin typeface="Chalkboard" charset="0"/>
                <a:ea typeface="Chalkboard" charset="0"/>
                <a:cs typeface="Chalkboard" charset="0"/>
                <a:sym typeface="Symbol"/>
              </a:rPr>
              <a:t>et </a:t>
            </a:r>
            <a:r>
              <a:rPr lang="en-US" sz="1600" dirty="0" smtClean="0">
                <a:solidFill>
                  <a:srgbClr val="FF0000"/>
                </a:solidFill>
                <a:latin typeface="Chalkboard" charset="0"/>
                <a:ea typeface="Chalkboard" charset="0"/>
                <a:cs typeface="Chalkboard" charset="0"/>
                <a:sym typeface="Symbol"/>
              </a:rPr>
              <a:t>F:{0,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x {0,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 {0,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be a PRF</a:t>
            </a:r>
            <a:endParaRPr lang="en-US" sz="1600" baseline="-25000" dirty="0" smtClean="0">
              <a:solidFill>
                <a:srgbClr val="0000FF"/>
              </a:solidFill>
              <a:latin typeface="Chalkboard" charset="0"/>
              <a:ea typeface="Chalkboard" charset="0"/>
              <a:cs typeface="Chalkboard" charset="0"/>
            </a:endParaRPr>
          </a:p>
        </p:txBody>
      </p:sp>
      <p:sp>
        <p:nvSpPr>
          <p:cNvPr id="22" name="Text Box 7"/>
          <p:cNvSpPr txBox="1">
            <a:spLocks noChangeArrowheads="1"/>
          </p:cNvSpPr>
          <p:nvPr/>
        </p:nvSpPr>
        <p:spPr bwMode="auto">
          <a:xfrm>
            <a:off x="396552" y="1247274"/>
            <a:ext cx="88559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Then  = (Gen, Mac, </a:t>
            </a:r>
            <a:r>
              <a:rPr lang="en-US" sz="1600" dirty="0" err="1" smtClean="0">
                <a:latin typeface="Chalkboard" charset="0"/>
                <a:ea typeface="Chalkboard" charset="0"/>
                <a:cs typeface="Chalkboard" charset="0"/>
                <a:sym typeface="Symbol"/>
              </a:rPr>
              <a:t>Vrfy</a:t>
            </a:r>
            <a:r>
              <a:rPr lang="en-US" sz="1600" dirty="0" smtClean="0">
                <a:latin typeface="Chalkboard" charset="0"/>
                <a:ea typeface="Chalkboard" charset="0"/>
                <a:cs typeface="Chalkboard" charset="0"/>
                <a:sym typeface="Symbol"/>
              </a:rPr>
              <a:t>) is a </a:t>
            </a:r>
            <a:r>
              <a:rPr lang="en-US" sz="1600" dirty="0" smtClean="0">
                <a:solidFill>
                  <a:srgbClr val="0000FF"/>
                </a:solidFill>
                <a:latin typeface="Chalkboard" charset="0"/>
                <a:ea typeface="Chalkboard" charset="0"/>
                <a:cs typeface="Chalkboard" charset="0"/>
                <a:sym typeface="Symbol"/>
              </a:rPr>
              <a:t>fixed-length</a:t>
            </a:r>
            <a:r>
              <a:rPr lang="en-US" sz="1600" dirty="0" smtClean="0">
                <a:latin typeface="Chalkboard" charset="0"/>
                <a:ea typeface="Chalkboard" charset="0"/>
                <a:cs typeface="Chalkboard" charset="0"/>
                <a:sym typeface="Symbol"/>
              </a:rPr>
              <a:t> MAC for n-bit strings where :</a:t>
            </a:r>
            <a:endParaRPr lang="en-US" sz="1600" baseline="-25000" dirty="0" smtClean="0">
              <a:solidFill>
                <a:srgbClr val="0000FF"/>
              </a:solidFill>
              <a:latin typeface="Chalkboard" charset="0"/>
              <a:ea typeface="Chalkboard" charset="0"/>
              <a:cs typeface="Chalkboard" charset="0"/>
            </a:endParaRPr>
          </a:p>
        </p:txBody>
      </p:sp>
      <p:grpSp>
        <p:nvGrpSpPr>
          <p:cNvPr id="38" name="Group 37"/>
          <p:cNvGrpSpPr/>
          <p:nvPr/>
        </p:nvGrpSpPr>
        <p:grpSpPr>
          <a:xfrm>
            <a:off x="179512" y="2442374"/>
            <a:ext cx="2520280" cy="626586"/>
            <a:chOff x="467544" y="4386590"/>
            <a:chExt cx="2520280" cy="626586"/>
          </a:xfrm>
        </p:grpSpPr>
        <p:grpSp>
          <p:nvGrpSpPr>
            <p:cNvPr id="23" name="Group 22"/>
            <p:cNvGrpSpPr/>
            <p:nvPr/>
          </p:nvGrpSpPr>
          <p:grpSpPr>
            <a:xfrm>
              <a:off x="1043608" y="4509120"/>
              <a:ext cx="783704" cy="504056"/>
              <a:chOff x="1763688" y="2708920"/>
              <a:chExt cx="783704" cy="504056"/>
            </a:xfrm>
          </p:grpSpPr>
          <p:sp>
            <p:nvSpPr>
              <p:cNvPr id="24" name="Rectangle 23"/>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5"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Gen</a:t>
                </a:r>
                <a:endParaRPr lang="en-US" sz="1600" dirty="0" smtClean="0">
                  <a:solidFill>
                    <a:srgbClr val="0000FF"/>
                  </a:solidFill>
                  <a:latin typeface="Chalkboard" charset="0"/>
                  <a:ea typeface="Chalkboard" charset="0"/>
                  <a:cs typeface="Chalkboard" charset="0"/>
                </a:endParaRPr>
              </a:p>
            </p:txBody>
          </p:sp>
        </p:grpSp>
        <p:cxnSp>
          <p:nvCxnSpPr>
            <p:cNvPr id="26" name="Straight Arrow Connector 25"/>
            <p:cNvCxnSpPr/>
            <p:nvPr/>
          </p:nvCxnSpPr>
          <p:spPr>
            <a:xfrm>
              <a:off x="467544" y="4725144"/>
              <a:ext cx="5832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a:off x="611560" y="4386590"/>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28" name="Straight Arrow Connector 27"/>
            <p:cNvCxnSpPr/>
            <p:nvPr/>
          </p:nvCxnSpPr>
          <p:spPr>
            <a:xfrm>
              <a:off x="1691680" y="4725144"/>
              <a:ext cx="115212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Box 7"/>
            <p:cNvSpPr txBox="1">
              <a:spLocks noChangeArrowheads="1"/>
            </p:cNvSpPr>
            <p:nvPr/>
          </p:nvSpPr>
          <p:spPr bwMode="auto">
            <a:xfrm>
              <a:off x="1691680" y="4386590"/>
              <a:ext cx="129614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sz="1600" dirty="0" err="1" smtClean="0">
                  <a:latin typeface="Chalkboard" charset="0"/>
                  <a:ea typeface="Chalkboard" charset="0"/>
                  <a:cs typeface="Chalkboard" charset="0"/>
                  <a:sym typeface="Symbol"/>
                </a:rPr>
                <a:t></a:t>
              </a:r>
              <a:r>
                <a:rPr lang="en-US" sz="1600" baseline="-25000" dirty="0" err="1" smtClean="0">
                  <a:latin typeface="Chalkboard" charset="0"/>
                  <a:ea typeface="Chalkboard" charset="0"/>
                  <a:cs typeface="Chalkboard" charset="0"/>
                  <a:sym typeface="Symbol"/>
                </a:rPr>
                <a:t>R</a:t>
              </a:r>
              <a:r>
                <a:rPr lang="en-US" sz="16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grpSp>
      <p:grpSp>
        <p:nvGrpSpPr>
          <p:cNvPr id="68" name="Group 67"/>
          <p:cNvGrpSpPr/>
          <p:nvPr/>
        </p:nvGrpSpPr>
        <p:grpSpPr>
          <a:xfrm>
            <a:off x="2843808" y="2060848"/>
            <a:ext cx="2772308" cy="1368152"/>
            <a:chOff x="3023828" y="4149080"/>
            <a:chExt cx="2772308" cy="1368152"/>
          </a:xfrm>
        </p:grpSpPr>
        <p:grpSp>
          <p:nvGrpSpPr>
            <p:cNvPr id="39" name="Group 32"/>
            <p:cNvGrpSpPr/>
            <p:nvPr/>
          </p:nvGrpSpPr>
          <p:grpSpPr>
            <a:xfrm>
              <a:off x="4039109" y="4653136"/>
              <a:ext cx="783704" cy="504056"/>
              <a:chOff x="1763688" y="2708920"/>
              <a:chExt cx="783704" cy="504056"/>
            </a:xfrm>
          </p:grpSpPr>
          <p:sp>
            <p:nvSpPr>
              <p:cNvPr id="40" name="Rectangle 39"/>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42"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Mac</a:t>
                </a:r>
                <a:endParaRPr lang="en-US" sz="1600" dirty="0" smtClean="0">
                  <a:solidFill>
                    <a:srgbClr val="0000FF"/>
                  </a:solidFill>
                  <a:latin typeface="Chalkboard" charset="0"/>
                  <a:ea typeface="Chalkboard" charset="0"/>
                  <a:cs typeface="Chalkboard" charset="0"/>
                </a:endParaRPr>
              </a:p>
            </p:txBody>
          </p:sp>
        </p:grpSp>
        <p:grpSp>
          <p:nvGrpSpPr>
            <p:cNvPr id="43" name="Group 45"/>
            <p:cNvGrpSpPr/>
            <p:nvPr/>
          </p:nvGrpSpPr>
          <p:grpSpPr>
            <a:xfrm>
              <a:off x="3023828" y="4509120"/>
              <a:ext cx="1151271" cy="360040"/>
              <a:chOff x="503548" y="5733256"/>
              <a:chExt cx="1151271" cy="360040"/>
            </a:xfrm>
          </p:grpSpPr>
          <p:cxnSp>
            <p:nvCxnSpPr>
              <p:cNvPr id="44" name="Straight Arrow Connector 43"/>
              <p:cNvCxnSpPr/>
              <p:nvPr/>
            </p:nvCxnSpPr>
            <p:spPr>
              <a:xfrm>
                <a:off x="575556"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503548" y="5733256"/>
                <a:ext cx="115127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grpSp>
        <p:cxnSp>
          <p:nvCxnSpPr>
            <p:cNvPr id="47" name="Straight Arrow Connector 46"/>
            <p:cNvCxnSpPr/>
            <p:nvPr/>
          </p:nvCxnSpPr>
          <p:spPr>
            <a:xfrm>
              <a:off x="4687181" y="4941168"/>
              <a:ext cx="11089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319972" y="4149080"/>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319972" y="4149080"/>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61" name="Text Box 7"/>
            <p:cNvSpPr txBox="1">
              <a:spLocks noChangeArrowheads="1"/>
            </p:cNvSpPr>
            <p:nvPr/>
          </p:nvSpPr>
          <p:spPr bwMode="auto">
            <a:xfrm>
              <a:off x="3203848" y="5178678"/>
              <a:ext cx="208823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rPr>
                <a:t>(Deterministic Mac)</a:t>
              </a:r>
              <a:endParaRPr lang="en-US" sz="1600" baseline="300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4688396" y="4602614"/>
              <a:ext cx="11077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t:= </a:t>
              </a:r>
              <a:r>
                <a:rPr lang="en-US" sz="1600" dirty="0" err="1" smtClean="0">
                  <a:latin typeface="Chalkboard" charset="0"/>
                  <a:ea typeface="Chalkboard" charset="0"/>
                  <a:cs typeface="Chalkboard" charset="0"/>
                </a:rPr>
                <a:t>F</a:t>
              </a:r>
              <a:r>
                <a:rPr lang="en-US" sz="24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a:t>
              </a:r>
              <a:endParaRPr lang="en-US" sz="1600" baseline="30000" dirty="0" smtClean="0">
                <a:solidFill>
                  <a:srgbClr val="0000FF"/>
                </a:solidFill>
                <a:latin typeface="Chalkboard" charset="0"/>
                <a:ea typeface="Chalkboard" charset="0"/>
                <a:cs typeface="Chalkboard" charset="0"/>
              </a:endParaRPr>
            </a:p>
          </p:txBody>
        </p:sp>
      </p:grpSp>
      <p:grpSp>
        <p:nvGrpSpPr>
          <p:cNvPr id="88" name="Group 87"/>
          <p:cNvGrpSpPr/>
          <p:nvPr/>
        </p:nvGrpSpPr>
        <p:grpSpPr>
          <a:xfrm>
            <a:off x="5940152" y="2060848"/>
            <a:ext cx="3059832" cy="1080120"/>
            <a:chOff x="6084168" y="4293096"/>
            <a:chExt cx="3059832" cy="1080120"/>
          </a:xfrm>
        </p:grpSpPr>
        <p:grpSp>
          <p:nvGrpSpPr>
            <p:cNvPr id="69" name="Group 51"/>
            <p:cNvGrpSpPr/>
            <p:nvPr/>
          </p:nvGrpSpPr>
          <p:grpSpPr>
            <a:xfrm>
              <a:off x="7027441" y="4797152"/>
              <a:ext cx="783704" cy="504056"/>
              <a:chOff x="1763688" y="2708920"/>
              <a:chExt cx="783704" cy="504056"/>
            </a:xfrm>
          </p:grpSpPr>
          <p:sp>
            <p:nvSpPr>
              <p:cNvPr id="70" name="Rectangle 69"/>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1"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endParaRPr lang="en-US" sz="1600" dirty="0" smtClean="0">
                  <a:solidFill>
                    <a:srgbClr val="0000FF"/>
                  </a:solidFill>
                  <a:latin typeface="Chalkboard" charset="0"/>
                  <a:ea typeface="Chalkboard" charset="0"/>
                  <a:cs typeface="Chalkboard" charset="0"/>
                </a:endParaRPr>
              </a:p>
            </p:txBody>
          </p:sp>
        </p:grpSp>
        <p:grpSp>
          <p:nvGrpSpPr>
            <p:cNvPr id="72" name="Group 54"/>
            <p:cNvGrpSpPr/>
            <p:nvPr/>
          </p:nvGrpSpPr>
          <p:grpSpPr>
            <a:xfrm>
              <a:off x="6084168" y="4746630"/>
              <a:ext cx="1656184" cy="338554"/>
              <a:chOff x="575556" y="5970766"/>
              <a:chExt cx="1656184" cy="338554"/>
            </a:xfrm>
          </p:grpSpPr>
          <p:cxnSp>
            <p:nvCxnSpPr>
              <p:cNvPr id="73" name="Straight Arrow Connector 72"/>
              <p:cNvCxnSpPr/>
              <p:nvPr/>
            </p:nvCxnSpPr>
            <p:spPr>
              <a:xfrm>
                <a:off x="575556" y="6309320"/>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864445" y="5970766"/>
                <a:ext cx="1367295" cy="338554"/>
              </a:xfrm>
              <a:prstGeom prst="rect">
                <a:avLst/>
              </a:prstGeom>
              <a:noFill/>
              <a:ln w="9525">
                <a:noFill/>
                <a:miter lim="800000"/>
                <a:headEnd/>
                <a:tailEnd/>
              </a:ln>
            </p:spPr>
            <p:txBody>
              <a:bodyPr wrap="square">
                <a:spAutoFit/>
              </a:bodyPr>
              <a:lstStyle/>
              <a:p>
                <a:pPr>
                  <a:spcBef>
                    <a:spcPct val="50000"/>
                  </a:spcBef>
                </a:pPr>
                <a:r>
                  <a:rPr lang="en-US" sz="1600" dirty="0" err="1">
                    <a:latin typeface="Chalkboard" charset="0"/>
                    <a:ea typeface="Chalkboard" charset="0"/>
                    <a:cs typeface="Chalkboard" charset="0"/>
                  </a:rPr>
                  <a:t>m</a:t>
                </a:r>
                <a:r>
                  <a:rPr lang="en-US" sz="1600" dirty="0" err="1" smtClean="0">
                    <a:latin typeface="Chalkboard" charset="0"/>
                    <a:ea typeface="Chalkboard" charset="0"/>
                    <a:cs typeface="Chalkboard" charset="0"/>
                  </a:rPr>
                  <a:t>,t</a:t>
                </a:r>
                <a:endParaRPr lang="en-US" sz="1600" baseline="30000" dirty="0" smtClean="0">
                  <a:solidFill>
                    <a:srgbClr val="0000FF"/>
                  </a:solidFill>
                  <a:latin typeface="Chalkboard" charset="0"/>
                  <a:ea typeface="Chalkboard" charset="0"/>
                  <a:cs typeface="Chalkboard" charset="0"/>
                </a:endParaRPr>
              </a:p>
            </p:txBody>
          </p:sp>
        </p:grpSp>
        <p:cxnSp>
          <p:nvCxnSpPr>
            <p:cNvPr id="75" name="Straight Arrow Connector 74"/>
            <p:cNvCxnSpPr/>
            <p:nvPr/>
          </p:nvCxnSpPr>
          <p:spPr>
            <a:xfrm>
              <a:off x="7675513" y="5085184"/>
              <a:ext cx="1468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308304" y="4293096"/>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 Box 7"/>
            <p:cNvSpPr txBox="1">
              <a:spLocks noChangeArrowheads="1"/>
            </p:cNvSpPr>
            <p:nvPr/>
          </p:nvSpPr>
          <p:spPr bwMode="auto">
            <a:xfrm>
              <a:off x="7308304" y="429309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7632848" y="4746630"/>
              <a:ext cx="14756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0, if 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endParaRPr lang="en-US" sz="1600" baseline="30000" dirty="0" smtClean="0">
                <a:solidFill>
                  <a:srgbClr val="0000FF"/>
                </a:solidFill>
                <a:latin typeface="Chalkboard" charset="0"/>
                <a:ea typeface="Chalkboard" charset="0"/>
                <a:cs typeface="Chalkboard" charset="0"/>
              </a:endParaRPr>
            </a:p>
          </p:txBody>
        </p:sp>
        <p:sp>
          <p:nvSpPr>
            <p:cNvPr id="87" name="Text Box 7"/>
            <p:cNvSpPr txBox="1">
              <a:spLocks noChangeArrowheads="1"/>
            </p:cNvSpPr>
            <p:nvPr/>
          </p:nvSpPr>
          <p:spPr bwMode="auto">
            <a:xfrm>
              <a:off x="7668344" y="5034662"/>
              <a:ext cx="14756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 if 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endParaRPr lang="en-US" sz="1600" baseline="30000" dirty="0" smtClean="0">
                <a:solidFill>
                  <a:srgbClr val="0000FF"/>
                </a:solidFill>
                <a:latin typeface="Chalkboard" charset="0"/>
                <a:ea typeface="Chalkboard" charset="0"/>
                <a:cs typeface="Chalkboard" charset="0"/>
              </a:endParaRPr>
            </a:p>
          </p:txBody>
        </p:sp>
      </p:grpSp>
      <p:sp>
        <p:nvSpPr>
          <p:cNvPr id="89" name="Text Box 7"/>
          <p:cNvSpPr txBox="1">
            <a:spLocks noChangeArrowheads="1"/>
          </p:cNvSpPr>
          <p:nvPr/>
        </p:nvSpPr>
        <p:spPr bwMode="auto">
          <a:xfrm>
            <a:off x="179512" y="4077072"/>
            <a:ext cx="6264696" cy="338554"/>
          </a:xfrm>
          <a:prstGeom prst="rect">
            <a:avLst/>
          </a:prstGeom>
          <a:noFill/>
          <a:ln w="9525">
            <a:solidFill>
              <a:srgbClr val="333399"/>
            </a:solid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Theorem: If F is a PRF then  is a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MAC.</a:t>
            </a:r>
            <a:endParaRPr lang="en-US" sz="1600" baseline="-25000" dirty="0" smtClean="0">
              <a:solidFill>
                <a:srgbClr val="0000FF"/>
              </a:solidFill>
              <a:latin typeface="Chalkboard" charset="0"/>
              <a:ea typeface="Chalkboard" charset="0"/>
              <a:cs typeface="Chalkboard" charset="0"/>
            </a:endParaRPr>
          </a:p>
        </p:txBody>
      </p:sp>
      <p:sp>
        <p:nvSpPr>
          <p:cNvPr id="90" name="Text Box 7"/>
          <p:cNvSpPr txBox="1">
            <a:spLocks noChangeArrowheads="1"/>
          </p:cNvSpPr>
          <p:nvPr/>
        </p:nvSpPr>
        <p:spPr bwMode="auto">
          <a:xfrm>
            <a:off x="323528" y="4653136"/>
            <a:ext cx="8855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Show that if  is not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then F is not a PRF by designing a distinguisher for F</a:t>
            </a:r>
            <a:endParaRPr lang="en-US" sz="1600" baseline="-25000" dirty="0" smtClean="0">
              <a:solidFill>
                <a:srgbClr val="0000FF"/>
              </a:solidFill>
              <a:latin typeface="Chalkboard" charset="0"/>
              <a:ea typeface="Chalkboard" charset="0"/>
              <a:cs typeface="Chalkboard" charset="0"/>
            </a:endParaRPr>
          </a:p>
        </p:txBody>
      </p:sp>
      <p:cxnSp>
        <p:nvCxnSpPr>
          <p:cNvPr id="48" name="Straight Connector 47"/>
          <p:cNvCxnSpPr/>
          <p:nvPr/>
        </p:nvCxnSpPr>
        <p:spPr>
          <a:xfrm>
            <a:off x="0" y="1844824"/>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512" y="357301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99792" y="1844824"/>
            <a:ext cx="0"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796136" y="1844824"/>
            <a:ext cx="0" cy="172819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27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blinds(horizontal)">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blinds(horizontal)">
                                      <p:cBhvr>
                                        <p:cTn id="25" dur="500"/>
                                        <p:tgtEl>
                                          <p:spTgt spid="8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blinds(horizontal)">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blinds(horizontal)">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89" grpId="0" animBg="1"/>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61761</TotalTime>
  <Words>3657</Words>
  <Application>Microsoft Macintosh PowerPoint</Application>
  <PresentationFormat>On-screen Show (4:3)</PresentationFormat>
  <Paragraphs>652</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Bradley Hand</vt:lpstr>
      <vt:lpstr>Chalkboard</vt:lpstr>
      <vt:lpstr>Comic Sans MS</vt:lpstr>
      <vt:lpstr>Courier New</vt:lpstr>
      <vt:lpstr>Gigi</vt:lpstr>
      <vt:lpstr>Symbol</vt:lpstr>
      <vt:lpstr>Wingdings</vt:lpstr>
      <vt:lpstr>Arial</vt:lpstr>
      <vt:lpstr>Default Design</vt:lpstr>
      <vt:lpstr>Cryptography</vt:lpstr>
      <vt:lpstr>Recall</vt:lpstr>
      <vt:lpstr>Today’s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ARPITA PATRA</dc:creator>
  <cp:lastModifiedBy>Arpita Patra</cp:lastModifiedBy>
  <cp:revision>3956</cp:revision>
  <dcterms:created xsi:type="dcterms:W3CDTF">2003-02-23T15:18:48Z</dcterms:created>
  <dcterms:modified xsi:type="dcterms:W3CDTF">2017-02-09T12:06:13Z</dcterms:modified>
</cp:coreProperties>
</file>