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9"/>
  </p:notesMasterIdLst>
  <p:handoutMasterIdLst>
    <p:handoutMasterId r:id="rId40"/>
  </p:handoutMasterIdLst>
  <p:sldIdLst>
    <p:sldId id="1773" r:id="rId2"/>
    <p:sldId id="1799" r:id="rId3"/>
    <p:sldId id="1800" r:id="rId4"/>
    <p:sldId id="1801" r:id="rId5"/>
    <p:sldId id="1777" r:id="rId6"/>
    <p:sldId id="1720" r:id="rId7"/>
    <p:sldId id="1721" r:id="rId8"/>
    <p:sldId id="1747" r:id="rId9"/>
    <p:sldId id="1748" r:id="rId10"/>
    <p:sldId id="1749" r:id="rId11"/>
    <p:sldId id="1778" r:id="rId12"/>
    <p:sldId id="1779" r:id="rId13"/>
    <p:sldId id="1780" r:id="rId14"/>
    <p:sldId id="1781" r:id="rId15"/>
    <p:sldId id="1782" r:id="rId16"/>
    <p:sldId id="1783" r:id="rId17"/>
    <p:sldId id="1784" r:id="rId18"/>
    <p:sldId id="1785" r:id="rId19"/>
    <p:sldId id="1755" r:id="rId20"/>
    <p:sldId id="1722" r:id="rId21"/>
    <p:sldId id="1723" r:id="rId22"/>
    <p:sldId id="1724" r:id="rId23"/>
    <p:sldId id="1725" r:id="rId24"/>
    <p:sldId id="1726" r:id="rId25"/>
    <p:sldId id="1727" r:id="rId26"/>
    <p:sldId id="1728" r:id="rId27"/>
    <p:sldId id="1730" r:id="rId28"/>
    <p:sldId id="1787" r:id="rId29"/>
    <p:sldId id="1798" r:id="rId30"/>
    <p:sldId id="1788" r:id="rId31"/>
    <p:sldId id="1790" r:id="rId32"/>
    <p:sldId id="1791" r:id="rId33"/>
    <p:sldId id="1802" r:id="rId34"/>
    <p:sldId id="1803" r:id="rId35"/>
    <p:sldId id="1804" r:id="rId36"/>
    <p:sldId id="1805" r:id="rId37"/>
    <p:sldId id="1772" r:id="rId38"/>
  </p:sldIdLst>
  <p:sldSz cx="9144000" cy="6858000" type="screen4x3"/>
  <p:notesSz cx="6858000" cy="9144000"/>
  <p:custDataLst>
    <p:tags r:id="rId41"/>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FF00"/>
    <a:srgbClr val="FFFF99"/>
    <a:srgbClr val="D2F5FA"/>
    <a:srgbClr val="0BC1E5"/>
    <a:srgbClr val="5E1EF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5"/>
    <p:restoredTop sz="92743" autoAdjust="0"/>
  </p:normalViewPr>
  <p:slideViewPr>
    <p:cSldViewPr>
      <p:cViewPr varScale="1">
        <p:scale>
          <a:sx n="121" d="100"/>
          <a:sy n="121" d="100"/>
        </p:scale>
        <p:origin x="189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2890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7906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4367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7153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92849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4599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6442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0352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4832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ym typeface="Symbol"/>
              </a:rPr>
              <a:t>Attacker </a:t>
            </a:r>
            <a:r>
              <a:rPr lang="en-US" sz="1200" dirty="0" smtClean="0">
                <a:solidFill>
                  <a:srgbClr val="0000FF"/>
                </a:solidFill>
                <a:sym typeface="Symbol"/>
              </a:rPr>
              <a:t>given both encryption and decryption oracle service </a:t>
            </a:r>
            <a:r>
              <a:rPr lang="en-US" sz="1200" dirty="0" smtClean="0">
                <a:sym typeface="Symbol"/>
              </a:rPr>
              <a:t>for messages of its choice</a:t>
            </a:r>
            <a:r>
              <a:rPr lang="en-US" sz="1200" dirty="0" smtClean="0">
                <a:latin typeface="Arial" pitchFamily="34" charset="0"/>
                <a:sym typeface="Symbol"/>
              </a:rPr>
              <a:t>. </a:t>
            </a:r>
            <a:r>
              <a:rPr lang="en-US" sz="1200" dirty="0" smtClean="0">
                <a:sym typeface="Symbol"/>
              </a:rPr>
              <a:t>Still should not be able to distinguish between encryptions of two messages w. h. p</a:t>
            </a:r>
            <a:endParaRPr lang="en-US" sz="1200" baseline="-25000" dirty="0" smtClean="0">
              <a:solidFill>
                <a:srgbClr val="0000FF"/>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25000" dirty="0" smtClean="0">
              <a:solidFill>
                <a:srgbClr val="0000FF"/>
              </a:solidFill>
            </a:endParaRPr>
          </a:p>
        </p:txBody>
      </p:sp>
    </p:spTree>
    <p:extLst>
      <p:ext uri="{BB962C8B-B14F-4D97-AF65-F5344CB8AC3E}">
        <p14:creationId xmlns:p14="http://schemas.microsoft.com/office/powerpoint/2010/main" val="149486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3777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8629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1832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0702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1925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8535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9907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7413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But building CCA-secure scheme is just one application of MAC. The prime cause of MAC</a:t>
            </a:r>
            <a:r>
              <a:rPr lang="en-US" baseline="0" dirty="0" smtClean="0">
                <a:latin typeface="Arial" pitchFamily="34" charset="0"/>
              </a:rPr>
              <a:t> being a celebrated primitive is because it offers message integrity and authentication– two fundamental needs of cryptography.</a:t>
            </a:r>
            <a:endParaRPr lang="en-US" dirty="0" smtClean="0">
              <a:latin typeface="Arial" pitchFamily="34" charset="0"/>
            </a:endParaRPr>
          </a:p>
        </p:txBody>
      </p:sp>
    </p:spTree>
    <p:extLst>
      <p:ext uri="{BB962C8B-B14F-4D97-AF65-F5344CB8AC3E}">
        <p14:creationId xmlns:p14="http://schemas.microsoft.com/office/powerpoint/2010/main" val="292128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5245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1171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309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1890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M is independent of the scheme so it should</a:t>
            </a:r>
            <a:r>
              <a:rPr lang="en-US" baseline="0" dirty="0" smtClean="0">
                <a:latin typeface="Arial" pitchFamily="34" charset="0"/>
              </a:rPr>
              <a:t> be a part of the description. Other sets are subsumed in the triple algorithms description.</a:t>
            </a:r>
            <a:endParaRPr lang="en-US" dirty="0" smtClean="0">
              <a:latin typeface="Arial" pitchFamily="34" charset="0"/>
            </a:endParaRPr>
          </a:p>
        </p:txBody>
      </p:sp>
    </p:spTree>
    <p:extLst>
      <p:ext uri="{BB962C8B-B14F-4D97-AF65-F5344CB8AC3E}">
        <p14:creationId xmlns:p14="http://schemas.microsoft.com/office/powerpoint/2010/main" val="213711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2919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7760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04722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3557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281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7150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7084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Let’s be concrete. In case of AES L = 16 Bytes (128 bits) DES = 8 Bytes (64 bits).</a:t>
            </a:r>
          </a:p>
        </p:txBody>
      </p:sp>
    </p:spTree>
    <p:extLst>
      <p:ext uri="{BB962C8B-B14F-4D97-AF65-F5344CB8AC3E}">
        <p14:creationId xmlns:p14="http://schemas.microsoft.com/office/powerpoint/2010/main" val="202820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This</a:t>
            </a:r>
            <a:r>
              <a:rPr lang="en-US" baseline="0" dirty="0" smtClean="0">
                <a:latin typeface="Arial" pitchFamily="34" charset="0"/>
              </a:rPr>
              <a:t> mere piece of information that a decryption is successful or not can cost you something that you cannot even think in your wildest dream. The adversary can use it to complete learn the entire message. All that is needed for this is to be able to carefully change the </a:t>
            </a:r>
            <a:r>
              <a:rPr lang="en-US" baseline="0" dirty="0" err="1" smtClean="0">
                <a:latin typeface="Arial" pitchFamily="34" charset="0"/>
              </a:rPr>
              <a:t>ciphertext</a:t>
            </a:r>
            <a:r>
              <a:rPr lang="en-US" baseline="0" dirty="0" smtClean="0">
                <a:latin typeface="Arial" pitchFamily="34" charset="0"/>
              </a:rPr>
              <a:t> during the message transmission. </a:t>
            </a:r>
            <a:endParaRPr lang="en-US" dirty="0" smtClean="0">
              <a:latin typeface="Arial" pitchFamily="34" charset="0"/>
            </a:endParaRPr>
          </a:p>
        </p:txBody>
      </p:sp>
    </p:spTree>
    <p:extLst>
      <p:ext uri="{BB962C8B-B14F-4D97-AF65-F5344CB8AC3E}">
        <p14:creationId xmlns:p14="http://schemas.microsoft.com/office/powerpoint/2010/main" val="111338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71802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2129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2/8/18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2/8/18</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dblp.uni-trier.de/db/conf/eurocrypt/eurocrypt2002.html#Vaudenay02"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8.jpeg"/><Relationship Id="rId6"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halkboard"/>
                <a:cs typeface="Comic Sans MS"/>
              </a:rPr>
              <a:t>Cryptography</a:t>
            </a:r>
            <a:endParaRPr lang="en-US" dirty="0">
              <a:solidFill>
                <a:srgbClr val="008000"/>
              </a:solidFill>
              <a:latin typeface="Chalkboard"/>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halkboard"/>
                <a:cs typeface="Comic Sans MS"/>
              </a:rPr>
              <a:t>Lecture 10</a:t>
            </a:r>
          </a:p>
          <a:p>
            <a:endParaRPr lang="en-US" dirty="0">
              <a:solidFill>
                <a:srgbClr val="0000FF"/>
              </a:solidFill>
              <a:latin typeface="Chalkboard"/>
              <a:cs typeface="Comic Sans MS"/>
            </a:endParaRPr>
          </a:p>
          <a:p>
            <a:endParaRPr lang="en-US" dirty="0" smtClean="0">
              <a:solidFill>
                <a:srgbClr val="0000FF"/>
              </a:solidFill>
              <a:latin typeface="Chalkboard"/>
              <a:cs typeface="Comic Sans MS"/>
            </a:endParaRPr>
          </a:p>
          <a:p>
            <a:r>
              <a:rPr lang="en-US" dirty="0" err="1" smtClean="0">
                <a:solidFill>
                  <a:srgbClr val="0000FF"/>
                </a:solidFill>
                <a:latin typeface="Chalkboard"/>
                <a:cs typeface="Comic Sans MS"/>
              </a:rPr>
              <a:t>Arpita</a:t>
            </a:r>
            <a:r>
              <a:rPr lang="en-US" dirty="0" smtClean="0">
                <a:solidFill>
                  <a:srgbClr val="0000FF"/>
                </a:solidFill>
                <a:latin typeface="Chalkboard"/>
                <a:cs typeface="Comic Sans MS"/>
              </a:rPr>
              <a:t> </a:t>
            </a:r>
            <a:r>
              <a:rPr lang="en-US" dirty="0" err="1" smtClean="0">
                <a:solidFill>
                  <a:srgbClr val="0000FF"/>
                </a:solidFill>
                <a:latin typeface="Chalkboard"/>
                <a:cs typeface="Comic Sans MS"/>
              </a:rPr>
              <a:t>Patra</a:t>
            </a:r>
            <a:endParaRPr lang="en-US" dirty="0">
              <a:solidFill>
                <a:srgbClr val="0000FF"/>
              </a:solidFill>
              <a:latin typeface="Chalkboard"/>
              <a:cs typeface="Comic Sans MS"/>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extLst>
      <p:ext uri="{BB962C8B-B14F-4D97-AF65-F5344CB8AC3E}">
        <p14:creationId xmlns:p14="http://schemas.microsoft.com/office/powerpoint/2010/main" val="27205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1</a:t>
            </a:r>
            <a:r>
              <a:rPr lang="en-US" sz="1400" baseline="30000" dirty="0"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6012160" y="5229200"/>
            <a:ext cx="2376264" cy="307777"/>
            <a:chOff x="6012160" y="5229200"/>
            <a:chExt cx="2376264" cy="307777"/>
          </a:xfrm>
        </p:grpSpPr>
        <p:cxnSp>
          <p:nvCxnSpPr>
            <p:cNvPr id="165" name="Straight Arrow Connector 164"/>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 Box 7"/>
            <p:cNvSpPr txBox="1">
              <a:spLocks noChangeArrowheads="1"/>
            </p:cNvSpPr>
            <p:nvPr/>
          </p:nvSpPr>
          <p:spPr bwMode="auto">
            <a:xfrm>
              <a:off x="6012160" y="5229200"/>
              <a:ext cx="237626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 Retransmit please</a:t>
              </a:r>
              <a:endParaRPr lang="en-US" sz="1400" baseline="-25000" dirty="0" smtClean="0">
                <a:solidFill>
                  <a:srgbClr val="0000FF"/>
                </a:solidFill>
                <a:latin typeface="Chalkboard" charset="0"/>
                <a:ea typeface="Chalkboard" charset="0"/>
                <a:cs typeface="Chalkboard" charset="0"/>
              </a:endParaRPr>
            </a:p>
          </p:txBody>
        </p:sp>
      </p:grpSp>
      <p:sp>
        <p:nvSpPr>
          <p:cNvPr id="168"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 L</a:t>
            </a:r>
            <a:endParaRPr lang="en-US" sz="1400" baseline="-25000" dirty="0" smtClean="0">
              <a:solidFill>
                <a:srgbClr val="0000FF"/>
              </a:solidFill>
              <a:latin typeface="Chalkboard" charset="0"/>
              <a:ea typeface="Chalkboard" charset="0"/>
              <a:cs typeface="Chalkboard" charset="0"/>
            </a:endParaRPr>
          </a:p>
        </p:txBody>
      </p: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17"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21"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linds(horizontal)">
                                      <p:cBhvr>
                                        <p:cTn id="7" dur="500"/>
                                        <p:tgtEl>
                                          <p:spTgt spid="111"/>
                                        </p:tgtEl>
                                      </p:cBhvr>
                                    </p:animEffect>
                                  </p:childTnLst>
                                </p:cTn>
                              </p:par>
                              <p:par>
                                <p:cTn id="8" presetID="3"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linds(horizontal)">
                                      <p:cBhvr>
                                        <p:cTn id="10" dur="500"/>
                                        <p:tgtEl>
                                          <p:spTgt spid="1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blinds(horizontal)">
                                      <p:cBhvr>
                                        <p:cTn id="13" dur="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blinds(horizontal)">
                                      <p:cBhvr>
                                        <p:cTn id="18" dur="500"/>
                                        <p:tgtEl>
                                          <p:spTgt spid="123"/>
                                        </p:tgtEl>
                                      </p:cBhvr>
                                    </p:animEffect>
                                  </p:childTnLst>
                                </p:cTn>
                              </p:par>
                              <p:par>
                                <p:cTn id="19" presetID="3" presetClass="entr" presetSubtype="1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blinds(horizontal)">
                                      <p:cBhvr>
                                        <p:cTn id="21" dur="500"/>
                                        <p:tgtEl>
                                          <p:spTgt spid="1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blinds(horizontal)">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blinds(horizontal)">
                                      <p:cBhvr>
                                        <p:cTn id="3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6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1</a:t>
            </a:r>
            <a:r>
              <a:rPr lang="en-US" sz="1400" baseline="30000" dirty="0"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&lt; L</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5535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508104"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16024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2</a:t>
            </a:r>
            <a:r>
              <a:rPr lang="en-US" sz="1400" baseline="30000" dirty="0" smtClean="0">
                <a:solidFill>
                  <a:srgbClr val="FF0000"/>
                </a:solidFill>
                <a:latin typeface="Chalkboard" charset="0"/>
                <a:ea typeface="Chalkboard" charset="0"/>
                <a:cs typeface="Chalkboard" charset="0"/>
                <a:sym typeface="Symbol"/>
              </a:rPr>
              <a:t>nd</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=L-1 / b &lt; L-1</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4428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latin typeface="Chalkboard" charset="0"/>
                <a:ea typeface="Chalkboard" charset="0"/>
                <a:cs typeface="Chalkboard" charset="0"/>
                <a:sym typeface="Symbol"/>
              </a:rPr>
              <a:t>i</a:t>
            </a:r>
            <a:r>
              <a:rPr lang="en-US" sz="1400" baseline="30000" dirty="0" err="1" smtClean="0">
                <a:solidFill>
                  <a:srgbClr val="FF0000"/>
                </a:solidFill>
                <a:latin typeface="Chalkboard" charset="0"/>
                <a:ea typeface="Chalkboard" charset="0"/>
                <a:cs typeface="Chalkboard" charset="0"/>
                <a:sym typeface="Symbol"/>
              </a:rPr>
              <a:t>th</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971599" y="5733256"/>
            <a:ext cx="2064231"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 </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 / b &lt; L- </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289915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latin typeface="Chalkboard" charset="0"/>
                <a:ea typeface="Chalkboard" charset="0"/>
                <a:cs typeface="Chalkboard" charset="0"/>
                <a:sym typeface="Symbol"/>
              </a:rPr>
              <a:t>i</a:t>
            </a:r>
            <a:r>
              <a:rPr lang="en-US" sz="1400" baseline="30000" dirty="0" err="1"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 </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4608512" y="5858108"/>
            <a:ext cx="4283968" cy="73866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latin typeface="Chalkboard" charset="0"/>
                <a:ea typeface="Chalkboard" charset="0"/>
                <a:cs typeface="Chalkboard" charset="0"/>
                <a:sym typeface="Symbol"/>
              </a:rPr>
              <a:t>If </a:t>
            </a:r>
            <a:r>
              <a:rPr lang="en-US" sz="1400" dirty="0" err="1" smtClean="0">
                <a:solidFill>
                  <a:srgbClr val="0000FF"/>
                </a:solidFill>
                <a:latin typeface="Chalkboard" charset="0"/>
                <a:ea typeface="Chalkboard" charset="0"/>
                <a:cs typeface="Chalkboard" charset="0"/>
                <a:sym typeface="Symbol"/>
              </a:rPr>
              <a:t>i</a:t>
            </a:r>
            <a:r>
              <a:rPr lang="en-US" sz="1400" dirty="0" smtClean="0">
                <a:solidFill>
                  <a:srgbClr val="0000FF"/>
                </a:solidFill>
                <a:latin typeface="Chalkboard" charset="0"/>
                <a:ea typeface="Chalkboard" charset="0"/>
                <a:cs typeface="Chalkboard" charset="0"/>
                <a:sym typeface="Symbol"/>
              </a:rPr>
              <a:t> is the least indexed modified </a:t>
            </a:r>
            <a:r>
              <a:rPr lang="en-US" sz="1400" dirty="0" err="1" smtClean="0">
                <a:solidFill>
                  <a:srgbClr val="0000FF"/>
                </a:solidFill>
                <a:latin typeface="Chalkboard" charset="0"/>
                <a:ea typeface="Chalkboard" charset="0"/>
                <a:cs typeface="Chalkboard" charset="0"/>
                <a:sym typeface="Symbol"/>
              </a:rPr>
              <a:t>ciphertext</a:t>
            </a:r>
            <a:r>
              <a:rPr lang="en-US" sz="1400" dirty="0" smtClean="0">
                <a:solidFill>
                  <a:srgbClr val="0000FF"/>
                </a:solidFill>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corresponding to which “Failure” comes for then </a:t>
            </a:r>
            <a:r>
              <a:rPr lang="en-US" sz="1400" dirty="0" smtClean="0">
                <a:solidFill>
                  <a:srgbClr val="FF0000"/>
                </a:solidFill>
                <a:latin typeface="Chalkboard" charset="0"/>
                <a:ea typeface="Chalkboard" charset="0"/>
                <a:cs typeface="Chalkboard" charset="0"/>
                <a:sym typeface="Symbol"/>
              </a:rPr>
              <a:t>b = L – </a:t>
            </a:r>
            <a:r>
              <a:rPr lang="en-US" sz="1400" dirty="0" err="1" smtClean="0">
                <a:solidFill>
                  <a:srgbClr val="FF0000"/>
                </a:solidFill>
                <a:latin typeface="Chalkboard" charset="0"/>
                <a:ea typeface="Chalkboard" charset="0"/>
                <a:cs typeface="Chalkboard" charset="0"/>
                <a:sym typeface="Symbol"/>
              </a:rPr>
              <a:t>i</a:t>
            </a:r>
            <a:r>
              <a:rPr lang="en-US" sz="1400" dirty="0" smtClean="0">
                <a:solidFill>
                  <a:srgbClr val="FF0000"/>
                </a:solidFill>
                <a:latin typeface="Chalkboard" charset="0"/>
                <a:ea typeface="Chalkboard" charset="0"/>
                <a:cs typeface="Chalkboard" charset="0"/>
                <a:sym typeface="Symbol"/>
              </a:rPr>
              <a:t> + 1 </a:t>
            </a:r>
            <a:r>
              <a:rPr lang="en-US" sz="1400" dirty="0" smtClean="0">
                <a:solidFill>
                  <a:srgbClr val="FF0000"/>
                </a:solidFill>
                <a:latin typeface="Chalkboard" charset="0"/>
                <a:ea typeface="Chalkboard" charset="0"/>
                <a:cs typeface="Chalkboard" charset="0"/>
                <a:sym typeface="Wingdings"/>
              </a:rPr>
              <a:t></a:t>
            </a:r>
            <a:endParaRPr lang="en-US" sz="1400" baseline="-25000" dirty="0" smtClean="0">
              <a:solidFill>
                <a:srgbClr val="FF0000"/>
              </a:solidFill>
              <a:latin typeface="Chalkboard" charset="0"/>
              <a:ea typeface="Chalkboard" charset="0"/>
              <a:cs typeface="Chalkboard" charset="0"/>
            </a:endParaRPr>
          </a:p>
        </p:txBody>
      </p:sp>
      <p:sp>
        <p:nvSpPr>
          <p:cNvPr id="129" name="Text Box 7"/>
          <p:cNvSpPr txBox="1">
            <a:spLocks noChangeArrowheads="1"/>
          </p:cNvSpPr>
          <p:nvPr/>
        </p:nvSpPr>
        <p:spPr bwMode="auto">
          <a:xfrm>
            <a:off x="6588224" y="6289575"/>
            <a:ext cx="241176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a:solidFill>
                  <a:srgbClr val="FF0000"/>
                </a:solidFill>
                <a:latin typeface="Chalkboard" charset="0"/>
                <a:ea typeface="Chalkboard" charset="0"/>
                <a:cs typeface="Chalkboard" charset="0"/>
                <a:sym typeface="Symbol"/>
              </a:rPr>
              <a:t>b</a:t>
            </a:r>
            <a:r>
              <a:rPr lang="en-US" sz="1400" dirty="0" smtClean="0">
                <a:solidFill>
                  <a:srgbClr val="FF0000"/>
                </a:solidFill>
                <a:latin typeface="Chalkboard" charset="0"/>
                <a:ea typeface="Chalkboard" charset="0"/>
                <a:cs typeface="Chalkboard" charset="0"/>
                <a:sym typeface="Symbol"/>
              </a:rPr>
              <a:t> is leaked. |m| is leaked!!</a:t>
            </a:r>
            <a:endParaRPr lang="en-US" sz="1400" baseline="-25000" dirty="0" smtClean="0">
              <a:solidFill>
                <a:srgbClr val="FF0000"/>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4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2311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4608512" y="5733256"/>
            <a:ext cx="4644008" cy="846386"/>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To do: find m. </a:t>
            </a:r>
          </a:p>
          <a:p>
            <a:pPr>
              <a:spcBef>
                <a:spcPct val="50000"/>
              </a:spcBef>
            </a:pPr>
            <a:r>
              <a:rPr lang="en-US" sz="1400" dirty="0" smtClean="0">
                <a:latin typeface="Chalkboard" charset="0"/>
                <a:ea typeface="Chalkboard" charset="0"/>
                <a:cs typeface="Chalkboard" charset="0"/>
                <a:sym typeface="Symbol"/>
              </a:rPr>
              <a:t>We will see how </a:t>
            </a:r>
            <a:r>
              <a:rPr lang="en-US" sz="1400" dirty="0" err="1" smtClean="0">
                <a:latin typeface="Chalkboard" charset="0"/>
                <a:ea typeface="Chalkboard" charset="0"/>
                <a:cs typeface="Chalkboard" charset="0"/>
                <a:sym typeface="Symbol"/>
              </a:rPr>
              <a:t>adv</a:t>
            </a:r>
            <a:r>
              <a:rPr lang="en-US" sz="1400" dirty="0" smtClean="0">
                <a:latin typeface="Chalkboard" charset="0"/>
                <a:ea typeface="Chalkboard" charset="0"/>
                <a:cs typeface="Chalkboard" charset="0"/>
                <a:sym typeface="Symbol"/>
              </a:rPr>
              <a:t> can find the last byte of m. This can be extended for rest of the message bytes  </a:t>
            </a:r>
            <a:endParaRPr lang="en-US" sz="1400" baseline="-25000" dirty="0" smtClean="0">
              <a:solidFill>
                <a:srgbClr val="FF0000"/>
              </a:solidFill>
              <a:latin typeface="Chalkboard" charset="0"/>
              <a:ea typeface="Chalkboard" charset="0"/>
              <a:cs typeface="Chalkboard" charset="0"/>
            </a:endParaRPr>
          </a:p>
        </p:txBody>
      </p:sp>
      <p:sp>
        <p:nvSpPr>
          <p:cNvPr id="10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04"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06"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7558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4499992" y="5517233"/>
            <a:ext cx="464400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Once b is known attacker knows m</a:t>
            </a:r>
            <a:r>
              <a:rPr lang="en-US" sz="20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is of the form:</a:t>
            </a:r>
            <a:endParaRPr lang="en-US" sz="1400" baseline="-25000" dirty="0" smtClean="0">
              <a:solidFill>
                <a:srgbClr val="0000FF"/>
              </a:solidFill>
              <a:latin typeface="Chalkboard" charset="0"/>
              <a:ea typeface="Chalkboard" charset="0"/>
              <a:cs typeface="Chalkboard" charset="0"/>
            </a:endParaRPr>
          </a:p>
        </p:txBody>
      </p:sp>
      <p:grpSp>
        <p:nvGrpSpPr>
          <p:cNvPr id="133" name="Group 132"/>
          <p:cNvGrpSpPr/>
          <p:nvPr/>
        </p:nvGrpSpPr>
        <p:grpSpPr>
          <a:xfrm>
            <a:off x="6948264" y="6021288"/>
            <a:ext cx="1584176" cy="432048"/>
            <a:chOff x="6948264" y="5733256"/>
            <a:chExt cx="1584176" cy="432048"/>
          </a:xfrm>
        </p:grpSpPr>
        <p:sp>
          <p:nvSpPr>
            <p:cNvPr id="135" name="Rectangle 134"/>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137" name="Group 92"/>
            <p:cNvGrpSpPr/>
            <p:nvPr/>
          </p:nvGrpSpPr>
          <p:grpSpPr>
            <a:xfrm>
              <a:off x="7524328" y="5733256"/>
              <a:ext cx="1008112" cy="432048"/>
              <a:chOff x="3995936" y="1556792"/>
              <a:chExt cx="1008112" cy="432048"/>
            </a:xfrm>
          </p:grpSpPr>
          <p:sp>
            <p:nvSpPr>
              <p:cNvPr id="140" name="Rectangle 139"/>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3"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4" name="Straight Connector 14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9" name="Straight Connector 148"/>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2" name="Straight Connector 151"/>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sp>
          <p:nvSpPr>
            <p:cNvPr id="138" name="Rectangle 137"/>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39"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p>
          </p:txBody>
        </p:sp>
      </p:grpSp>
      <p:sp>
        <p:nvSpPr>
          <p:cNvPr id="115"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17"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21"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23"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26500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5" name="Group 114"/>
          <p:cNvGrpSpPr/>
          <p:nvPr/>
        </p:nvGrpSpPr>
        <p:grpSpPr>
          <a:xfrm>
            <a:off x="395536" y="6237312"/>
            <a:ext cx="1584176" cy="432048"/>
            <a:chOff x="6948264" y="5733256"/>
            <a:chExt cx="1584176" cy="432048"/>
          </a:xfrm>
        </p:grpSpPr>
        <p:sp>
          <p:nvSpPr>
            <p:cNvPr id="117" name="Rectangle 116"/>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120" name="Group 92"/>
            <p:cNvGrpSpPr/>
            <p:nvPr/>
          </p:nvGrpSpPr>
          <p:grpSpPr>
            <a:xfrm>
              <a:off x="7524328" y="5733256"/>
              <a:ext cx="1008112" cy="432048"/>
              <a:chOff x="3995936" y="1556792"/>
              <a:chExt cx="1008112" cy="432048"/>
            </a:xfrm>
          </p:grpSpPr>
          <p:sp>
            <p:nvSpPr>
              <p:cNvPr id="123" name="Rectangle 122"/>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4"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4" name="Straight Connector 15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8" name="Straight Connector 157"/>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60" name="Straight Connector 15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sp>
          <p:nvSpPr>
            <p:cNvPr id="121" name="Rectangle 120"/>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2"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p>
          </p:txBody>
        </p:sp>
      </p:grpSp>
      <p:grpSp>
        <p:nvGrpSpPr>
          <p:cNvPr id="162" name="Group 103"/>
          <p:cNvGrpSpPr/>
          <p:nvPr/>
        </p:nvGrpSpPr>
        <p:grpSpPr>
          <a:xfrm>
            <a:off x="4427984" y="4581128"/>
            <a:ext cx="2160240" cy="432048"/>
            <a:chOff x="5364088" y="6165304"/>
            <a:chExt cx="2160240" cy="432048"/>
          </a:xfrm>
        </p:grpSpPr>
        <p:grpSp>
          <p:nvGrpSpPr>
            <p:cNvPr id="165" name="Group 231"/>
            <p:cNvGrpSpPr/>
            <p:nvPr/>
          </p:nvGrpSpPr>
          <p:grpSpPr>
            <a:xfrm>
              <a:off x="5364088" y="6165304"/>
              <a:ext cx="2160240" cy="432048"/>
              <a:chOff x="1979712" y="1686406"/>
              <a:chExt cx="3240360" cy="518458"/>
            </a:xfrm>
          </p:grpSpPr>
          <p:sp>
            <p:nvSpPr>
              <p:cNvPr id="167" name="Rectangle 166"/>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68" name="Straight Connector 167"/>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 Box 7"/>
              <p:cNvSpPr txBox="1">
                <a:spLocks noChangeArrowheads="1"/>
              </p:cNvSpPr>
              <p:nvPr/>
            </p:nvSpPr>
            <p:spPr bwMode="auto">
              <a:xfrm>
                <a:off x="2195736"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85"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66" name="Rectangle 165"/>
            <p:cNvSpPr/>
            <p:nvPr/>
          </p:nvSpPr>
          <p:spPr>
            <a:xfrm>
              <a:off x="608416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86" name="Group 110"/>
          <p:cNvGrpSpPr/>
          <p:nvPr/>
        </p:nvGrpSpPr>
        <p:grpSpPr>
          <a:xfrm>
            <a:off x="3707904" y="4797152"/>
            <a:ext cx="720080" cy="864096"/>
            <a:chOff x="3923928" y="4797152"/>
            <a:chExt cx="720080" cy="864096"/>
          </a:xfrm>
        </p:grpSpPr>
        <p:cxnSp>
          <p:nvCxnSpPr>
            <p:cNvPr id="189" name="Straight Arrow Connector 188"/>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Text Box 7"/>
          <p:cNvSpPr txBox="1">
            <a:spLocks noChangeArrowheads="1"/>
          </p:cNvSpPr>
          <p:nvPr/>
        </p:nvSpPr>
        <p:spPr bwMode="auto">
          <a:xfrm>
            <a:off x="3707904" y="4022194"/>
            <a:ext cx="3528392" cy="630942"/>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Last b+1 bytes of c</a:t>
            </a:r>
            <a:r>
              <a:rPr lang="en-US" sz="1400"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 by </a:t>
            </a:r>
            <a:r>
              <a:rPr lang="en-US" sz="1400" baseline="-25000" dirty="0" smtClean="0">
                <a:solidFill>
                  <a:srgbClr val="FF0000"/>
                </a:solidFill>
                <a:latin typeface="Chalkboard" charset="0"/>
                <a:ea typeface="Chalkboard" charset="0"/>
                <a:cs typeface="Chalkboard" charset="0"/>
                <a:sym typeface="Symbol"/>
              </a:rPr>
              <a:t>1</a:t>
            </a:r>
          </a:p>
          <a:p>
            <a:pPr marL="285750" indent="-285750">
              <a:spcBef>
                <a:spcPct val="50000"/>
              </a:spcBef>
            </a:pPr>
            <a:r>
              <a:rPr lang="en-US" sz="1400" dirty="0" smtClean="0">
                <a:solidFill>
                  <a:srgbClr val="FF0000"/>
                </a:solidFill>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a:t>
            </a:r>
            <a:r>
              <a:rPr lang="en-US" sz="1400" dirty="0">
                <a:latin typeface="Chalkboard" charset="0"/>
                <a:ea typeface="Chalkboard" charset="0"/>
                <a:cs typeface="Chalkboard" charset="0"/>
                <a:sym typeface="Symbol"/>
              </a:rPr>
              <a:t>= (000…  </a:t>
            </a:r>
            <a:r>
              <a:rPr lang="en-US" sz="1400" u="sng"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(b+1)b</a:t>
            </a:r>
            <a:r>
              <a:rPr lang="en-US" sz="1400" dirty="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(b+1)b</a:t>
            </a:r>
            <a:r>
              <a:rPr lang="en-US" sz="1400" dirty="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a:t>
            </a:r>
            <a:r>
              <a:rPr lang="en-US" sz="1400" u="sng" dirty="0" smtClean="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a:t>
            </a:r>
            <a:endParaRPr lang="en-US" sz="1400" baseline="-25000" dirty="0">
              <a:solidFill>
                <a:srgbClr val="0000FF"/>
              </a:solidFill>
              <a:latin typeface="Chalkboard" charset="0"/>
              <a:ea typeface="Chalkboard" charset="0"/>
              <a:cs typeface="Chalkboard" charset="0"/>
            </a:endParaRPr>
          </a:p>
        </p:txBody>
      </p:sp>
      <p:cxnSp>
        <p:nvCxnSpPr>
          <p:cNvPr id="200" name="Straight Arrow Connector 199"/>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53004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sp>
        <p:nvSpPr>
          <p:cNvPr id="202" name="Rectangle 201"/>
          <p:cNvSpPr/>
          <p:nvPr/>
        </p:nvSpPr>
        <p:spPr>
          <a:xfrm>
            <a:off x="54528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nvGrpSpPr>
          <p:cNvPr id="203" name="Group 166"/>
          <p:cNvGrpSpPr/>
          <p:nvPr/>
        </p:nvGrpSpPr>
        <p:grpSpPr>
          <a:xfrm>
            <a:off x="6084168" y="5229200"/>
            <a:ext cx="2304256" cy="307777"/>
            <a:chOff x="6084168" y="5229200"/>
            <a:chExt cx="2304256" cy="307777"/>
          </a:xfrm>
        </p:grpSpPr>
        <p:cxnSp>
          <p:nvCxnSpPr>
            <p:cNvPr id="204" name="Straight Arrow Connector 203"/>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2"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Success/Failure</a:t>
              </a:r>
              <a:endParaRPr lang="en-US" sz="1400" baseline="-25000" dirty="0" smtClean="0">
                <a:solidFill>
                  <a:srgbClr val="0000FF"/>
                </a:solidFill>
                <a:latin typeface="Chalkboard" charset="0"/>
                <a:ea typeface="Chalkboard" charset="0"/>
                <a:cs typeface="Chalkboard" charset="0"/>
              </a:endParaRPr>
            </a:p>
          </p:txBody>
        </p:sp>
      </p:grpSp>
      <p:sp>
        <p:nvSpPr>
          <p:cNvPr id="243" name="Text Box 7"/>
          <p:cNvSpPr txBox="1">
            <a:spLocks noChangeArrowheads="1"/>
          </p:cNvSpPr>
          <p:nvPr/>
        </p:nvSpPr>
        <p:spPr bwMode="auto">
          <a:xfrm>
            <a:off x="971600" y="5733256"/>
            <a:ext cx="199945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 b / B </a:t>
            </a:r>
            <a:r>
              <a:rPr lang="en-US" sz="1400" dirty="0">
                <a:solidFill>
                  <a:srgbClr val="0000FF"/>
                </a:solidFill>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 b</a:t>
            </a:r>
            <a:endParaRPr lang="en-US" sz="1400" baseline="-25000" dirty="0" smtClean="0">
              <a:solidFill>
                <a:srgbClr val="0000FF"/>
              </a:solidFill>
              <a:latin typeface="Chalkboard" charset="0"/>
              <a:ea typeface="Chalkboard" charset="0"/>
              <a:cs typeface="Chalkboard" charset="0"/>
            </a:endParaRPr>
          </a:p>
        </p:txBody>
      </p:sp>
      <p:grpSp>
        <p:nvGrpSpPr>
          <p:cNvPr id="244" name="Group 243"/>
          <p:cNvGrpSpPr/>
          <p:nvPr/>
        </p:nvGrpSpPr>
        <p:grpSpPr>
          <a:xfrm>
            <a:off x="7236296" y="5733256"/>
            <a:ext cx="1996545" cy="432048"/>
            <a:chOff x="4788024" y="6165304"/>
            <a:chExt cx="1852529" cy="432048"/>
          </a:xfrm>
        </p:grpSpPr>
        <p:grpSp>
          <p:nvGrpSpPr>
            <p:cNvPr id="245" name="Group 244"/>
            <p:cNvGrpSpPr/>
            <p:nvPr/>
          </p:nvGrpSpPr>
          <p:grpSpPr>
            <a:xfrm>
              <a:off x="4788024" y="6165304"/>
              <a:ext cx="1728192" cy="432048"/>
              <a:chOff x="6588224" y="5733256"/>
              <a:chExt cx="1728192" cy="432048"/>
            </a:xfrm>
          </p:grpSpPr>
          <p:sp>
            <p:nvSpPr>
              <p:cNvPr id="249" name="Rectangle 248"/>
              <p:cNvSpPr/>
              <p:nvPr/>
            </p:nvSpPr>
            <p:spPr>
              <a:xfrm>
                <a:off x="658822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250" name="Group 92"/>
              <p:cNvGrpSpPr/>
              <p:nvPr/>
            </p:nvGrpSpPr>
            <p:grpSpPr>
              <a:xfrm>
                <a:off x="7092280" y="5733256"/>
                <a:ext cx="1224136" cy="432048"/>
                <a:chOff x="3923928" y="1556792"/>
                <a:chExt cx="1224136" cy="432048"/>
              </a:xfrm>
            </p:grpSpPr>
            <p:sp>
              <p:nvSpPr>
                <p:cNvPr id="253" name="Rectangle 252"/>
                <p:cNvSpPr/>
                <p:nvPr/>
              </p:nvSpPr>
              <p:spPr>
                <a:xfrm>
                  <a:off x="3995936" y="1556792"/>
                  <a:ext cx="1152128"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54" name="Text Box 7"/>
                <p:cNvSpPr txBox="1">
                  <a:spLocks noChangeArrowheads="1"/>
                </p:cNvSpPr>
                <p:nvPr/>
              </p:nvSpPr>
              <p:spPr bwMode="auto">
                <a:xfrm>
                  <a:off x="3923928" y="1681063"/>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cxnSp>
              <p:nvCxnSpPr>
                <p:cNvPr id="255" name="Straight Connector 254"/>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572000"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860032"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Rectangle 250"/>
              <p:cNvSpPr/>
              <p:nvPr/>
            </p:nvSpPr>
            <p:spPr>
              <a:xfrm>
                <a:off x="6876256" y="5733256"/>
                <a:ext cx="288032" cy="432048"/>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52" name="Text Box 7"/>
              <p:cNvSpPr txBox="1">
                <a:spLocks noChangeArrowheads="1"/>
              </p:cNvSpPr>
              <p:nvPr/>
            </p:nvSpPr>
            <p:spPr bwMode="auto">
              <a:xfrm>
                <a:off x="6804248" y="5888305"/>
                <a:ext cx="432048"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Chalkboard" charset="0"/>
                    <a:ea typeface="Chalkboard" charset="0"/>
                    <a:cs typeface="Chalkboard" charset="0"/>
                    <a:sym typeface="Symbol"/>
                  </a:rPr>
                  <a:t>B+1</a:t>
                </a:r>
                <a:endParaRPr lang="en-US" sz="1200" baseline="-25000" dirty="0" smtClean="0">
                  <a:solidFill>
                    <a:srgbClr val="0000FF"/>
                  </a:solidFill>
                  <a:latin typeface="Chalkboard" charset="0"/>
                  <a:ea typeface="Chalkboard" charset="0"/>
                  <a:cs typeface="Chalkboard" charset="0"/>
                </a:endParaRPr>
              </a:p>
            </p:txBody>
          </p:sp>
        </p:grpSp>
        <p:sp>
          <p:nvSpPr>
            <p:cNvPr id="246" name="Text Box 7"/>
            <p:cNvSpPr txBox="1">
              <a:spLocks noChangeArrowheads="1"/>
            </p:cNvSpPr>
            <p:nvPr/>
          </p:nvSpPr>
          <p:spPr bwMode="auto">
            <a:xfrm>
              <a:off x="5580112"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sp>
          <p:nvSpPr>
            <p:cNvPr id="247" name="Text Box 7"/>
            <p:cNvSpPr txBox="1">
              <a:spLocks noChangeArrowheads="1"/>
            </p:cNvSpPr>
            <p:nvPr/>
          </p:nvSpPr>
          <p:spPr bwMode="auto">
            <a:xfrm>
              <a:off x="5868144"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sp>
          <p:nvSpPr>
            <p:cNvPr id="248" name="Text Box 7"/>
            <p:cNvSpPr txBox="1">
              <a:spLocks noChangeArrowheads="1"/>
            </p:cNvSpPr>
            <p:nvPr/>
          </p:nvSpPr>
          <p:spPr bwMode="auto">
            <a:xfrm>
              <a:off x="6156176"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grpSp>
      <p:sp>
        <p:nvSpPr>
          <p:cNvPr id="2" name="Rectangle 1"/>
          <p:cNvSpPr/>
          <p:nvPr/>
        </p:nvSpPr>
        <p:spPr>
          <a:xfrm>
            <a:off x="4499992" y="6330806"/>
            <a:ext cx="4442242" cy="338554"/>
          </a:xfrm>
          <a:prstGeom prst="rect">
            <a:avLst/>
          </a:prstGeom>
        </p:spPr>
        <p:txBody>
          <a:bodyPr wrap="none">
            <a:spAutoFit/>
          </a:bodyPr>
          <a:lstStyle/>
          <a:p>
            <a:pPr marL="285750" indent="-285750">
              <a:spcBef>
                <a:spcPct val="50000"/>
              </a:spcBef>
            </a:pPr>
            <a:r>
              <a:rPr lang="en-US" sz="1600" b="1" dirty="0" smtClean="0">
                <a:solidFill>
                  <a:srgbClr val="FF0000"/>
                </a:solidFill>
                <a:latin typeface="Chalkboard" charset="0"/>
                <a:ea typeface="Chalkboard" charset="0"/>
                <a:cs typeface="Chalkboard" charset="0"/>
                <a:sym typeface="Symbol"/>
              </a:rPr>
              <a:t>Run at most 256 times to know B exactly!!</a:t>
            </a:r>
            <a:endParaRPr lang="en-US" sz="1600" b="1" baseline="-25000" dirty="0">
              <a:solidFill>
                <a:srgbClr val="FF0000"/>
              </a:solidFill>
              <a:latin typeface="Chalkboard" charset="0"/>
              <a:ea typeface="Chalkboard" charset="0"/>
              <a:cs typeface="Chalkboard" charset="0"/>
            </a:endParaRPr>
          </a:p>
        </p:txBody>
      </p:sp>
      <p:sp>
        <p:nvSpPr>
          <p:cNvPr id="15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5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5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25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25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26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grpSp>
        <p:nvGrpSpPr>
          <p:cNvPr id="5" name="Group 4"/>
          <p:cNvGrpSpPr/>
          <p:nvPr/>
        </p:nvGrpSpPr>
        <p:grpSpPr>
          <a:xfrm>
            <a:off x="1619672" y="476672"/>
            <a:ext cx="5040560" cy="3816424"/>
            <a:chOff x="2339752" y="1340768"/>
            <a:chExt cx="4320480" cy="2520280"/>
          </a:xfrm>
        </p:grpSpPr>
        <p:sp>
          <p:nvSpPr>
            <p:cNvPr id="3" name="Explosion 1 2"/>
            <p:cNvSpPr/>
            <p:nvPr/>
          </p:nvSpPr>
          <p:spPr>
            <a:xfrm>
              <a:off x="2339752" y="1340768"/>
              <a:ext cx="4320480" cy="252028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latin typeface="Chalkboard" charset="0"/>
                <a:ea typeface="Chalkboard" charset="0"/>
                <a:cs typeface="Chalkboard" charset="0"/>
              </a:endParaRPr>
            </a:p>
          </p:txBody>
        </p:sp>
        <p:sp>
          <p:nvSpPr>
            <p:cNvPr id="4" name="Rectangle 3"/>
            <p:cNvSpPr/>
            <p:nvPr/>
          </p:nvSpPr>
          <p:spPr>
            <a:xfrm>
              <a:off x="3327290" y="2016768"/>
              <a:ext cx="2160240" cy="1036568"/>
            </a:xfrm>
            <a:prstGeom prst="rect">
              <a:avLst/>
            </a:prstGeom>
          </p:spPr>
          <p:txBody>
            <a:bodyPr wrap="square">
              <a:spAutoFit/>
            </a:bodyPr>
            <a:lstStyle/>
            <a:p>
              <a:pPr algn="ctr"/>
              <a:r>
                <a:rPr lang="en-US" sz="2400" b="1" dirty="0" smtClean="0">
                  <a:solidFill>
                    <a:srgbClr val="FF0000"/>
                  </a:solidFill>
                  <a:latin typeface="Chalkboard" charset="0"/>
                  <a:ea typeface="Chalkboard" charset="0"/>
                  <a:cs typeface="Chalkboard" charset="0"/>
                  <a:sym typeface="Symbol"/>
                </a:rPr>
                <a:t>CPA Secure CBC Mode Scheme Broken </a:t>
              </a:r>
              <a:r>
                <a:rPr lang="en-US" sz="2400" b="1" dirty="0" smtClean="0">
                  <a:solidFill>
                    <a:srgbClr val="FF0000"/>
                  </a:solidFill>
                  <a:latin typeface="Chalkboard" charset="0"/>
                  <a:ea typeface="Chalkboard" charset="0"/>
                  <a:cs typeface="Chalkboard" charset="0"/>
                  <a:sym typeface="Wingdings"/>
                </a:rPr>
                <a:t></a:t>
              </a:r>
              <a:r>
                <a:rPr lang="en-US" sz="2400" b="1" dirty="0" smtClean="0">
                  <a:solidFill>
                    <a:srgbClr val="FF0000"/>
                  </a:solidFill>
                  <a:latin typeface="Chalkboard" charset="0"/>
                  <a:ea typeface="Chalkboard" charset="0"/>
                  <a:cs typeface="Chalkboard" charset="0"/>
                  <a:sym typeface="Symbol"/>
                </a:rPr>
                <a:t> </a:t>
              </a:r>
              <a:endParaRPr lang="en-US" sz="2400" dirty="0">
                <a:latin typeface="Chalkboard" charset="0"/>
                <a:ea typeface="Chalkboard" charset="0"/>
                <a:cs typeface="Chalkboard" charset="0"/>
              </a:endParaRPr>
            </a:p>
          </p:txBody>
        </p:sp>
      </p:grpSp>
    </p:spTree>
    <p:extLst>
      <p:ext uri="{BB962C8B-B14F-4D97-AF65-F5344CB8AC3E}">
        <p14:creationId xmlns:p14="http://schemas.microsoft.com/office/powerpoint/2010/main" val="23718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blinds(horizontal)">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latin typeface="Chalkboard" charset="0"/>
                <a:ea typeface="Chalkboard" charset="0"/>
                <a:cs typeface="Chalkboard" charset="0"/>
              </a:rPr>
              <a:t>Padding Oracle Attack</a:t>
            </a:r>
            <a:endParaRPr lang="en-US" sz="4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 name="Picture 1"/>
          <p:cNvPicPr>
            <a:picLocks noChangeAspect="1"/>
          </p:cNvPicPr>
          <p:nvPr/>
        </p:nvPicPr>
        <p:blipFill>
          <a:blip r:embed="rId3"/>
          <a:stretch>
            <a:fillRect/>
          </a:stretch>
        </p:blipFill>
        <p:spPr>
          <a:xfrm>
            <a:off x="107504" y="2492896"/>
            <a:ext cx="2068166"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286000" y="3081734"/>
            <a:ext cx="6858000" cy="923330"/>
          </a:xfrm>
          <a:prstGeom prst="rect">
            <a:avLst/>
          </a:prstGeom>
        </p:spPr>
        <p:txBody>
          <a:bodyPr wrap="square">
            <a:spAutoFit/>
          </a:bodyPr>
          <a:lstStyle/>
          <a:p>
            <a:r>
              <a:rPr lang="en-US" dirty="0">
                <a:latin typeface="Chalkboard" charset="0"/>
                <a:ea typeface="Chalkboard" charset="0"/>
                <a:cs typeface="Chalkboard" charset="0"/>
              </a:rPr>
              <a:t>Serge </a:t>
            </a:r>
            <a:r>
              <a:rPr lang="en-US" dirty="0" err="1">
                <a:latin typeface="Chalkboard" charset="0"/>
                <a:ea typeface="Chalkboard" charset="0"/>
                <a:cs typeface="Chalkboard" charset="0"/>
              </a:rPr>
              <a:t>Vaudenay</a:t>
            </a:r>
            <a:r>
              <a:rPr lang="en-US" dirty="0">
                <a:latin typeface="Chalkboard" charset="0"/>
                <a:ea typeface="Chalkboard" charset="0"/>
                <a:cs typeface="Chalkboard" charset="0"/>
              </a:rPr>
              <a:t>:</a:t>
            </a:r>
          </a:p>
          <a:p>
            <a:r>
              <a:rPr lang="en-US" b="1" dirty="0">
                <a:latin typeface="Chalkboard" charset="0"/>
                <a:ea typeface="Chalkboard" charset="0"/>
                <a:cs typeface="Chalkboard" charset="0"/>
              </a:rPr>
              <a:t>Security Flaws Induced by CBC Padding - Applications to SSL, IPSEC, WTLS ....</a:t>
            </a:r>
            <a:r>
              <a:rPr lang="en-US" dirty="0">
                <a:latin typeface="Chalkboard" charset="0"/>
                <a:ea typeface="Chalkboard" charset="0"/>
                <a:cs typeface="Chalkboard" charset="0"/>
              </a:rPr>
              <a:t> </a:t>
            </a:r>
            <a:r>
              <a:rPr lang="en-US" dirty="0">
                <a:latin typeface="Chalkboard" charset="0"/>
                <a:ea typeface="Chalkboard" charset="0"/>
                <a:cs typeface="Chalkboard" charset="0"/>
                <a:hlinkClick r:id="rId4"/>
              </a:rPr>
              <a:t>EUROCRYPT 2002: 534-546	</a:t>
            </a:r>
          </a:p>
        </p:txBody>
      </p:sp>
    </p:spTree>
    <p:extLst>
      <p:ext uri="{BB962C8B-B14F-4D97-AF65-F5344CB8AC3E}">
        <p14:creationId xmlns:p14="http://schemas.microsoft.com/office/powerpoint/2010/main" val="3199413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latin typeface="Chalkboard" charset="0"/>
                <a:ea typeface="Chalkboard" charset="0"/>
                <a:cs typeface="Chalkboard" charset="0"/>
              </a:rPr>
              <a:t>Morale of the Story</a:t>
            </a:r>
            <a:endParaRPr lang="en-US" sz="4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44" name="Text Box 7"/>
          <p:cNvSpPr txBox="1">
            <a:spLocks noChangeArrowheads="1"/>
          </p:cNvSpPr>
          <p:nvPr/>
        </p:nvSpPr>
        <p:spPr bwMode="auto">
          <a:xfrm>
            <a:off x="35496" y="1268760"/>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latin typeface="Chalkboard" charset="0"/>
                <a:ea typeface="Chalkboard" charset="0"/>
                <a:cs typeface="Chalkboard" charset="0"/>
                <a:sym typeface="Symbol"/>
              </a:rPr>
              <a:t>Attacker can have </a:t>
            </a:r>
            <a:r>
              <a:rPr lang="en-US" sz="2000" dirty="0" smtClean="0">
                <a:solidFill>
                  <a:srgbClr val="0000FF"/>
                </a:solidFill>
                <a:latin typeface="Chalkboard" charset="0"/>
                <a:ea typeface="Chalkboard" charset="0"/>
                <a:cs typeface="Chalkboard" charset="0"/>
                <a:sym typeface="Symbol"/>
              </a:rPr>
              <a:t>control over “what” is decrypted</a:t>
            </a:r>
            <a:endParaRPr lang="en-US" sz="20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95536" y="1937737"/>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Will help the attacker to break the secrecy !!</a:t>
            </a:r>
            <a:endParaRPr lang="en-US" sz="2000" baseline="-25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35496" y="2585809"/>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latin typeface="Chalkboard" charset="0"/>
                <a:ea typeface="Chalkboard" charset="0"/>
                <a:cs typeface="Chalkboard" charset="0"/>
                <a:sym typeface="Symbol"/>
              </a:rPr>
              <a:t>Remedy:</a:t>
            </a:r>
            <a:endParaRPr lang="en-US" sz="2000" baseline="-25000" dirty="0" smtClean="0">
              <a:solidFill>
                <a:srgbClr val="0000FF"/>
              </a:solidFill>
              <a:latin typeface="Chalkboard" charset="0"/>
              <a:ea typeface="Chalkboard" charset="0"/>
              <a:cs typeface="Chalkboard" charset="0"/>
            </a:endParaRPr>
          </a:p>
        </p:txBody>
      </p:sp>
      <p:sp>
        <p:nvSpPr>
          <p:cNvPr id="47" name="Text Box 7"/>
          <p:cNvSpPr txBox="1">
            <a:spLocks noChangeArrowheads="1"/>
          </p:cNvSpPr>
          <p:nvPr/>
        </p:nvSpPr>
        <p:spPr bwMode="auto">
          <a:xfrm>
            <a:off x="395536" y="3161873"/>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Capture CCA in the security definition.  </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395536" y="3820978"/>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Chosen-</a:t>
            </a:r>
            <a:r>
              <a:rPr lang="en-US" sz="2000" dirty="0" err="1" smtClean="0">
                <a:latin typeface="Chalkboard" charset="0"/>
                <a:ea typeface="Chalkboard" charset="0"/>
                <a:cs typeface="Chalkboard" charset="0"/>
                <a:sym typeface="Symbol"/>
              </a:rPr>
              <a:t>ciphertext</a:t>
            </a:r>
            <a:r>
              <a:rPr lang="en-US" sz="2000" dirty="0" smtClean="0">
                <a:latin typeface="Chalkboard" charset="0"/>
                <a:ea typeface="Chalkboard" charset="0"/>
                <a:cs typeface="Chalkboard" charset="0"/>
                <a:sym typeface="Symbol"/>
              </a:rPr>
              <a:t> attack (CCA) security</a:t>
            </a:r>
            <a:endParaRPr lang="en-US" sz="20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linds(horizontal)">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539552" y="241159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Proof of security</a:t>
            </a:r>
          </a:p>
        </p:txBody>
      </p:sp>
      <p:sp>
        <p:nvSpPr>
          <p:cNvPr id="5" name="Rectangle 4"/>
          <p:cNvSpPr/>
          <p:nvPr/>
        </p:nvSpPr>
        <p:spPr>
          <a:xfrm>
            <a:off x="251520" y="1268760"/>
            <a:ext cx="7704856" cy="369332"/>
          </a:xfrm>
          <a:prstGeom prst="rect">
            <a:avLst/>
          </a:prstGeom>
        </p:spPr>
        <p:txBody>
          <a:bodyPr wrap="square">
            <a:spAutoFit/>
          </a:bodyPr>
          <a:lstStyle/>
          <a:p>
            <a:r>
              <a:rPr lang="en-US" dirty="0" smtClean="0">
                <a:latin typeface="Chalkboard" charset="0"/>
                <a:ea typeface="Chalkboard" charset="0"/>
                <a:cs typeface="Chalkboard" charset="0"/>
              </a:rPr>
              <a:t>&gt;&gt; </a:t>
            </a:r>
            <a:r>
              <a:rPr lang="en-US" dirty="0" err="1" smtClean="0">
                <a:latin typeface="Chalkboard" charset="0"/>
                <a:ea typeface="Chalkboard" charset="0"/>
                <a:cs typeface="Chalkboard" charset="0"/>
              </a:rPr>
              <a:t>cpa</a:t>
            </a:r>
            <a:r>
              <a:rPr lang="en-US" dirty="0" smtClean="0">
                <a:latin typeface="Chalkboard" charset="0"/>
                <a:ea typeface="Chalkboard" charset="0"/>
                <a:cs typeface="Chalkboard" charset="0"/>
              </a:rPr>
              <a:t>-security </a:t>
            </a:r>
            <a:endParaRPr lang="en-US" dirty="0">
              <a:latin typeface="Chalkboard" charset="0"/>
              <a:ea typeface="Chalkboard" charset="0"/>
              <a:cs typeface="Chalkboard" charset="0"/>
            </a:endParaRPr>
          </a:p>
        </p:txBody>
      </p:sp>
      <p:sp>
        <p:nvSpPr>
          <p:cNvPr id="9" name="Rectangle 8"/>
          <p:cNvSpPr/>
          <p:nvPr/>
        </p:nvSpPr>
        <p:spPr>
          <a:xfrm>
            <a:off x="467544" y="422108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ECB, CBC, OFB, CTR </a:t>
            </a:r>
          </a:p>
        </p:txBody>
      </p:sp>
      <p:sp>
        <p:nvSpPr>
          <p:cNvPr id="6" name="Rectangle 5"/>
          <p:cNvSpPr/>
          <p:nvPr/>
        </p:nvSpPr>
        <p:spPr>
          <a:xfrm>
            <a:off x="323528" y="3635732"/>
            <a:ext cx="7704856" cy="369332"/>
          </a:xfrm>
          <a:prstGeom prst="rect">
            <a:avLst/>
          </a:prstGeom>
        </p:spPr>
        <p:txBody>
          <a:bodyPr wrap="square">
            <a:spAutoFit/>
          </a:bodyPr>
          <a:lstStyle/>
          <a:p>
            <a:r>
              <a:rPr lang="en-US" dirty="0" smtClean="0">
                <a:latin typeface="Chalkboard" charset="0"/>
                <a:ea typeface="Chalkboard" charset="0"/>
                <a:cs typeface="Chalkboard" charset="0"/>
              </a:rPr>
              <a:t>&gt;&gt; Practical SKEs from PRF/PRP/SPRP (modes of operations)</a:t>
            </a:r>
            <a:endParaRPr lang="en-US" dirty="0">
              <a:latin typeface="Chalkboard" charset="0"/>
              <a:ea typeface="Chalkboard" charset="0"/>
              <a:cs typeface="Chalkboard" charset="0"/>
            </a:endParaRPr>
          </a:p>
        </p:txBody>
      </p:sp>
      <p:sp>
        <p:nvSpPr>
          <p:cNvPr id="7" name="Rectangle 6"/>
          <p:cNvSpPr/>
          <p:nvPr/>
        </p:nvSpPr>
        <p:spPr>
          <a:xfrm>
            <a:off x="467544" y="4715852"/>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Except ECB,  the rest are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a:t>
            </a:r>
          </a:p>
        </p:txBody>
      </p:sp>
      <p:sp>
        <p:nvSpPr>
          <p:cNvPr id="10" name="Rectangle 9"/>
          <p:cNvSpPr/>
          <p:nvPr/>
        </p:nvSpPr>
        <p:spPr>
          <a:xfrm>
            <a:off x="467544" y="5219908"/>
            <a:ext cx="4176464"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CTR is the most attractive mode</a:t>
            </a:r>
          </a:p>
        </p:txBody>
      </p:sp>
      <p:sp>
        <p:nvSpPr>
          <p:cNvPr id="11" name="Rectangle 10"/>
          <p:cNvSpPr/>
          <p:nvPr/>
        </p:nvSpPr>
        <p:spPr>
          <a:xfrm>
            <a:off x="899592" y="5661248"/>
            <a:ext cx="5544616" cy="369332"/>
          </a:xfrm>
          <a:prstGeom prst="rect">
            <a:avLst/>
          </a:prstGeom>
        </p:spPr>
        <p:txBody>
          <a:bodyPr wrap="square">
            <a:spAutoFit/>
          </a:bodyPr>
          <a:lstStyle/>
          <a:p>
            <a:r>
              <a:rPr lang="en-US" dirty="0" smtClean="0">
                <a:solidFill>
                  <a:srgbClr val="0070C0"/>
                </a:solidFill>
                <a:latin typeface="Chalkboard" charset="0"/>
                <a:ea typeface="Chalkboard" charset="0"/>
                <a:cs typeface="Chalkboard" charset="0"/>
              </a:rPr>
              <a:t>RA10: Proof of security of CTR mode</a:t>
            </a:r>
          </a:p>
        </p:txBody>
      </p:sp>
      <p:sp>
        <p:nvSpPr>
          <p:cNvPr id="12" name="Rectangle 11"/>
          <p:cNvSpPr/>
          <p:nvPr/>
        </p:nvSpPr>
        <p:spPr>
          <a:xfrm>
            <a:off x="909936" y="6093296"/>
            <a:ext cx="8126560" cy="646331"/>
          </a:xfrm>
          <a:prstGeom prst="rect">
            <a:avLst/>
          </a:prstGeom>
        </p:spPr>
        <p:txBody>
          <a:bodyPr wrap="square">
            <a:spAutoFit/>
          </a:bodyPr>
          <a:lstStyle/>
          <a:p>
            <a:r>
              <a:rPr lang="en-US" dirty="0" smtClean="0">
                <a:solidFill>
                  <a:srgbClr val="0070C0"/>
                </a:solidFill>
                <a:latin typeface="Chalkboard" charset="0"/>
                <a:ea typeface="Chalkboard" charset="0"/>
                <a:cs typeface="Chalkboard" charset="0"/>
              </a:rPr>
              <a:t>RA11: Two SKEs, one is CPA other is not, we do not know which one, construct a SKE using the above two which is </a:t>
            </a:r>
            <a:r>
              <a:rPr lang="en-US" dirty="0" err="1" smtClean="0">
                <a:solidFill>
                  <a:srgbClr val="0070C0"/>
                </a:solidFill>
                <a:latin typeface="Chalkboard" charset="0"/>
                <a:ea typeface="Chalkboard" charset="0"/>
                <a:cs typeface="Chalkboard" charset="0"/>
              </a:rPr>
              <a:t>cpa</a:t>
            </a:r>
            <a:r>
              <a:rPr lang="en-US" dirty="0" smtClean="0">
                <a:solidFill>
                  <a:srgbClr val="0070C0"/>
                </a:solidFill>
                <a:latin typeface="Chalkboard" charset="0"/>
                <a:ea typeface="Chalkboard" charset="0"/>
                <a:cs typeface="Chalkboard" charset="0"/>
              </a:rPr>
              <a:t>-secure, prove security  </a:t>
            </a:r>
          </a:p>
        </p:txBody>
      </p:sp>
      <p:sp>
        <p:nvSpPr>
          <p:cNvPr id="13" name="Rectangle 12"/>
          <p:cNvSpPr/>
          <p:nvPr/>
        </p:nvSpPr>
        <p:spPr>
          <a:xfrm>
            <a:off x="539552" y="169151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PRFs</a:t>
            </a:r>
          </a:p>
        </p:txBody>
      </p:sp>
      <p:sp>
        <p:nvSpPr>
          <p:cNvPr id="14" name="Rectangle 13"/>
          <p:cNvSpPr/>
          <p:nvPr/>
        </p:nvSpPr>
        <p:spPr>
          <a:xfrm>
            <a:off x="539552" y="205155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SKE from PRF</a:t>
            </a:r>
          </a:p>
        </p:txBody>
      </p:sp>
    </p:spTree>
    <p:extLst>
      <p:ext uri="{BB962C8B-B14F-4D97-AF65-F5344CB8AC3E}">
        <p14:creationId xmlns:p14="http://schemas.microsoft.com/office/powerpoint/2010/main" val="19559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6" grpId="0"/>
      <p:bldP spid="7"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27384"/>
            <a:ext cx="9144000" cy="576064"/>
          </a:xfrm>
          <a:prstGeom prst="rect">
            <a:avLst/>
          </a:prstGeom>
        </p:spPr>
        <p:txBody>
          <a:bodyPr/>
          <a:lstStyle/>
          <a:p>
            <a:pPr algn="ctr">
              <a:defRPr/>
            </a:pPr>
            <a:r>
              <a:rPr lang="en-US" sz="3600" kern="0" dirty="0" smtClean="0">
                <a:solidFill>
                  <a:srgbClr val="009900"/>
                </a:solidFill>
                <a:latin typeface="Chalkboard" charset="0"/>
                <a:ea typeface="Chalkboard" charset="0"/>
                <a:cs typeface="Chalkboard" charset="0"/>
              </a:rPr>
              <a:t>CCA </a:t>
            </a:r>
            <a:r>
              <a:rPr lang="en-US" sz="3600" kern="0" dirty="0" err="1" smtClean="0">
                <a:solidFill>
                  <a:srgbClr val="009900"/>
                </a:solidFill>
                <a:latin typeface="Chalkboard" charset="0"/>
                <a:ea typeface="Chalkboard" charset="0"/>
                <a:cs typeface="Chalkboard" charset="0"/>
              </a:rPr>
              <a:t>Indistinguishability</a:t>
            </a:r>
            <a:r>
              <a:rPr lang="en-US" sz="3600" kern="0" dirty="0" smtClean="0">
                <a:solidFill>
                  <a:srgbClr val="009900"/>
                </a:solidFill>
                <a:latin typeface="Chalkboard" charset="0"/>
                <a:ea typeface="Chalkboard" charset="0"/>
                <a:cs typeface="Chalkboard" charset="0"/>
              </a:rPr>
              <a:t> Experiment</a:t>
            </a:r>
            <a:endParaRPr lang="en-US" sz="36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grpSp>
        <p:nvGrpSpPr>
          <p:cNvPr id="26" name="Group 25"/>
          <p:cNvGrpSpPr/>
          <p:nvPr/>
        </p:nvGrpSpPr>
        <p:grpSpPr>
          <a:xfrm>
            <a:off x="2445441" y="1455749"/>
            <a:ext cx="3385537" cy="338554"/>
            <a:chOff x="2517449" y="2154342"/>
            <a:chExt cx="3385537" cy="338554"/>
          </a:xfrm>
        </p:grpSpPr>
        <p:cxnSp>
          <p:nvCxnSpPr>
            <p:cNvPr id="27" name="Straight Connector 2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Plain-text</a:t>
              </a:r>
              <a:endParaRPr lang="en-US" sz="1600" dirty="0" smtClean="0">
                <a:solidFill>
                  <a:srgbClr val="0000FF"/>
                </a:solidFill>
                <a:latin typeface="Chalkboard" charset="0"/>
                <a:ea typeface="Chalkboard" charset="0"/>
                <a:cs typeface="Chalkboard" charset="0"/>
              </a:endParaRPr>
            </a:p>
          </p:txBody>
        </p:sp>
      </p:grpSp>
      <p:grpSp>
        <p:nvGrpSpPr>
          <p:cNvPr id="29" name="Group 28"/>
          <p:cNvGrpSpPr/>
          <p:nvPr/>
        </p:nvGrpSpPr>
        <p:grpSpPr>
          <a:xfrm>
            <a:off x="2411760" y="1938318"/>
            <a:ext cx="3385537" cy="338554"/>
            <a:chOff x="2483768" y="2730406"/>
            <a:chExt cx="3385537" cy="338554"/>
          </a:xfrm>
        </p:grpSpPr>
        <p:cxnSp>
          <p:nvCxnSpPr>
            <p:cNvPr id="30" name="Straight Connector 2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a:t>
              </a:r>
              <a:r>
                <a:rPr lang="en-US" sz="1600" dirty="0" err="1" smtClean="0">
                  <a:latin typeface="Chalkboard" charset="0"/>
                  <a:ea typeface="Chalkboard" charset="0"/>
                  <a:cs typeface="Chalkboard" charset="0"/>
                </a:rPr>
                <a:t>Ciphertext</a:t>
              </a:r>
              <a:endParaRPr lang="en-US" sz="1600" dirty="0" smtClean="0">
                <a:solidFill>
                  <a:srgbClr val="0000FF"/>
                </a:solidFill>
                <a:latin typeface="Chalkboard" charset="0"/>
                <a:ea typeface="Chalkboard" charset="0"/>
                <a:cs typeface="Chalkboard" charset="0"/>
              </a:endParaRPr>
            </a:p>
          </p:txBody>
        </p:sp>
      </p:grpSp>
      <p:sp>
        <p:nvSpPr>
          <p:cNvPr id="33" name="Text Box 7"/>
          <p:cNvSpPr txBox="1">
            <a:spLocks noChangeArrowheads="1"/>
          </p:cNvSpPr>
          <p:nvPr/>
        </p:nvSpPr>
        <p:spPr bwMode="auto">
          <a:xfrm>
            <a:off x="-43480" y="5013176"/>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nvGrpSpPr>
          <p:cNvPr id="34" name="Group 33"/>
          <p:cNvGrpSpPr/>
          <p:nvPr/>
        </p:nvGrpSpPr>
        <p:grpSpPr>
          <a:xfrm>
            <a:off x="35496" y="5416188"/>
            <a:ext cx="8827440" cy="1016823"/>
            <a:chOff x="611560" y="4386590"/>
            <a:chExt cx="8827440" cy="1016823"/>
          </a:xfrm>
        </p:grpSpPr>
        <p:sp>
          <p:nvSpPr>
            <p:cNvPr id="35"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given </a:t>
              </a:r>
              <a:r>
                <a:rPr lang="en-US" sz="1600" dirty="0" smtClean="0">
                  <a:solidFill>
                    <a:srgbClr val="0000FF"/>
                  </a:solidFill>
                  <a:latin typeface="Chalkboard" charset="0"/>
                  <a:ea typeface="Chalkboard" charset="0"/>
                  <a:cs typeface="Chalkboard" charset="0"/>
                  <a:sym typeface="Symbol"/>
                </a:rPr>
                <a:t>oracle access </a:t>
              </a:r>
              <a:r>
                <a:rPr lang="en-US" sz="1600" dirty="0" smtClean="0">
                  <a:latin typeface="Chalkboard" charset="0"/>
                  <a:ea typeface="Chalkboard" charset="0"/>
                  <a:cs typeface="Chalkboard" charset="0"/>
                  <a:sym typeface="Symbol"/>
                </a:rPr>
                <a:t>to </a:t>
              </a:r>
              <a:r>
                <a:rPr lang="en-US" sz="1600" dirty="0" smtClean="0">
                  <a:solidFill>
                    <a:srgbClr val="FF0000"/>
                  </a:solidFill>
                  <a:latin typeface="Chalkboard" charset="0"/>
                  <a:ea typeface="Chalkboard" charset="0"/>
                  <a:cs typeface="Chalkboard" charset="0"/>
                  <a:sym typeface="Symbol"/>
                </a:rPr>
                <a:t>both</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 and Dec</a:t>
              </a:r>
              <a:r>
                <a:rPr lang="en-US" sz="20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611560" y="4818638"/>
              <a:ext cx="8827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a:t>
              </a:r>
              <a:r>
                <a:rPr lang="en-US" sz="1600" dirty="0" smtClean="0">
                  <a:solidFill>
                    <a:srgbClr val="FF0000"/>
                  </a:solidFill>
                  <a:latin typeface="Chalkboard" charset="0"/>
                  <a:ea typeface="Chalkboard" charset="0"/>
                  <a:cs typeface="Chalkboard" charset="0"/>
                  <a:sym typeface="Symbol"/>
                </a:rPr>
                <a:t>adaptively</a:t>
              </a:r>
              <a:r>
                <a:rPr lang="en-US" sz="1600" dirty="0" smtClean="0">
                  <a:latin typeface="Chalkboard" charset="0"/>
                  <a:ea typeface="Chalkboard" charset="0"/>
                  <a:cs typeface="Chalkboard" charset="0"/>
                  <a:sym typeface="Symbol"/>
                </a:rPr>
                <a:t> submits its queries (any query is allowed in any order) and receives  response</a:t>
              </a:r>
              <a:endParaRPr lang="en-US" sz="1600" dirty="0" smtClean="0">
                <a:solidFill>
                  <a:srgbClr val="FF0000"/>
                </a:solidFill>
                <a:latin typeface="Chalkboard" charset="0"/>
                <a:ea typeface="Chalkboard" charset="0"/>
                <a:cs typeface="Chalkboard" charset="0"/>
              </a:endParaRPr>
            </a:p>
          </p:txBody>
        </p:sp>
      </p:grpSp>
      <p:pic>
        <p:nvPicPr>
          <p:cNvPr id="41" name="Picture 3"/>
          <p:cNvPicPr>
            <a:picLocks noChangeAspect="1" noChangeArrowheads="1"/>
          </p:cNvPicPr>
          <p:nvPr/>
        </p:nvPicPr>
        <p:blipFill>
          <a:blip r:embed="rId3" cstate="print"/>
          <a:srcRect/>
          <a:stretch>
            <a:fillRect/>
          </a:stretch>
        </p:blipFill>
        <p:spPr bwMode="auto">
          <a:xfrm>
            <a:off x="608778" y="2721839"/>
            <a:ext cx="1514272" cy="872663"/>
          </a:xfrm>
          <a:prstGeom prst="rect">
            <a:avLst/>
          </a:prstGeom>
          <a:noFill/>
          <a:ln w="9525">
            <a:noFill/>
            <a:miter lim="800000"/>
            <a:headEnd/>
            <a:tailEnd/>
          </a:ln>
        </p:spPr>
      </p:pic>
      <p:sp>
        <p:nvSpPr>
          <p:cNvPr id="48" name="Text Box 7"/>
          <p:cNvSpPr txBox="1">
            <a:spLocks noChangeArrowheads="1"/>
          </p:cNvSpPr>
          <p:nvPr/>
        </p:nvSpPr>
        <p:spPr bwMode="auto">
          <a:xfrm>
            <a:off x="395536" y="3594502"/>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grpSp>
        <p:nvGrpSpPr>
          <p:cNvPr id="66" name="Group 65"/>
          <p:cNvGrpSpPr/>
          <p:nvPr/>
        </p:nvGrpSpPr>
        <p:grpSpPr>
          <a:xfrm>
            <a:off x="5850530" y="2397680"/>
            <a:ext cx="3257974" cy="1391360"/>
            <a:chOff x="5850530" y="3088724"/>
            <a:chExt cx="3257974" cy="1391360"/>
          </a:xfrm>
        </p:grpSpPr>
        <p:grpSp>
          <p:nvGrpSpPr>
            <p:cNvPr id="21" name="Group 48"/>
            <p:cNvGrpSpPr/>
            <p:nvPr/>
          </p:nvGrpSpPr>
          <p:grpSpPr>
            <a:xfrm>
              <a:off x="8037512" y="4098557"/>
              <a:ext cx="1070992" cy="338554"/>
              <a:chOff x="7514955" y="5223801"/>
              <a:chExt cx="1207300" cy="617860"/>
            </a:xfrm>
          </p:grpSpPr>
          <p:sp>
            <p:nvSpPr>
              <p:cNvPr id="22" name="Rectangle 21"/>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3"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24" name="Straight Connector 23"/>
            <p:cNvCxnSpPr/>
            <p:nvPr/>
          </p:nvCxnSpPr>
          <p:spPr>
            <a:xfrm flipH="1" flipV="1">
              <a:off x="7596336" y="393678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7"/>
            <p:cNvSpPr txBox="1">
              <a:spLocks noChangeArrowheads="1"/>
            </p:cNvSpPr>
            <p:nvPr/>
          </p:nvSpPr>
          <p:spPr bwMode="auto">
            <a:xfrm rot="18882211">
              <a:off x="7762799" y="381005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pic>
          <p:nvPicPr>
            <p:cNvPr id="38" name="Picture 2"/>
            <p:cNvPicPr>
              <a:picLocks noChangeAspect="1" noChangeArrowheads="1"/>
            </p:cNvPicPr>
            <p:nvPr/>
          </p:nvPicPr>
          <p:blipFill>
            <a:blip r:embed="rId4" cstate="print"/>
            <a:srcRect/>
            <a:stretch>
              <a:fillRect/>
            </a:stretch>
          </p:blipFill>
          <p:spPr bwMode="auto">
            <a:xfrm>
              <a:off x="5850530" y="3088724"/>
              <a:ext cx="1742830" cy="1052806"/>
            </a:xfrm>
            <a:prstGeom prst="rect">
              <a:avLst/>
            </a:prstGeom>
            <a:noFill/>
            <a:ln w="9525">
              <a:noFill/>
              <a:miter lim="800000"/>
              <a:headEnd/>
              <a:tailEnd/>
            </a:ln>
          </p:spPr>
        </p:pic>
        <p:sp>
          <p:nvSpPr>
            <p:cNvPr id="49" name="Text Box 7"/>
            <p:cNvSpPr txBox="1">
              <a:spLocks noChangeArrowheads="1"/>
            </p:cNvSpPr>
            <p:nvPr/>
          </p:nvSpPr>
          <p:spPr bwMode="auto">
            <a:xfrm>
              <a:off x="6116034" y="414153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sp>
        <p:nvSpPr>
          <p:cNvPr id="50" name="Text Box 7"/>
          <p:cNvSpPr txBox="1">
            <a:spLocks noChangeArrowheads="1"/>
          </p:cNvSpPr>
          <p:nvPr/>
        </p:nvSpPr>
        <p:spPr bwMode="auto">
          <a:xfrm>
            <a:off x="251520" y="2276872"/>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56" name="Group 74"/>
          <p:cNvGrpSpPr/>
          <p:nvPr/>
        </p:nvGrpSpPr>
        <p:grpSpPr>
          <a:xfrm>
            <a:off x="395536" y="548680"/>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8"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grpSp>
        <p:nvGrpSpPr>
          <p:cNvPr id="60" name="Group 59"/>
          <p:cNvGrpSpPr/>
          <p:nvPr/>
        </p:nvGrpSpPr>
        <p:grpSpPr>
          <a:xfrm>
            <a:off x="2445441" y="2420889"/>
            <a:ext cx="3385537" cy="338554"/>
            <a:chOff x="2517449" y="2154342"/>
            <a:chExt cx="3385537" cy="338554"/>
          </a:xfrm>
        </p:grpSpPr>
        <p:cxnSp>
          <p:nvCxnSpPr>
            <p:cNvPr id="61" name="Straight Connector 60"/>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Cipher-text</a:t>
              </a:r>
              <a:endParaRPr lang="en-US" sz="1600" dirty="0" smtClean="0">
                <a:solidFill>
                  <a:srgbClr val="0000FF"/>
                </a:solidFill>
                <a:latin typeface="Chalkboard" charset="0"/>
                <a:ea typeface="Chalkboard" charset="0"/>
                <a:cs typeface="Chalkboard" charset="0"/>
              </a:endParaRPr>
            </a:p>
          </p:txBody>
        </p:sp>
      </p:grpSp>
      <p:grpSp>
        <p:nvGrpSpPr>
          <p:cNvPr id="63" name="Group 62"/>
          <p:cNvGrpSpPr/>
          <p:nvPr/>
        </p:nvGrpSpPr>
        <p:grpSpPr>
          <a:xfrm>
            <a:off x="2411760" y="2903458"/>
            <a:ext cx="3385537" cy="338554"/>
            <a:chOff x="2483768" y="2730406"/>
            <a:chExt cx="3385537" cy="338554"/>
          </a:xfrm>
        </p:grpSpPr>
        <p:cxnSp>
          <p:nvCxnSpPr>
            <p:cNvPr id="64" name="Straight Connector 63"/>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Plaintext</a:t>
              </a:r>
              <a:endParaRPr lang="en-US" sz="1600" dirty="0" smtClean="0">
                <a:solidFill>
                  <a:srgbClr val="0000FF"/>
                </a:solidFill>
                <a:latin typeface="Chalkboard" charset="0"/>
                <a:ea typeface="Chalkboard" charset="0"/>
                <a:cs typeface="Chalkboard" charset="0"/>
              </a:endParaRPr>
            </a:p>
          </p:txBody>
        </p:sp>
      </p:grpSp>
      <p:cxnSp>
        <p:nvCxnSpPr>
          <p:cNvPr id="44" name="Straight Connector 4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496"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linds(horizontal)">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linds(horizontal)">
                                      <p:cBhvr>
                                        <p:cTn id="40" dur="500"/>
                                        <p:tgtEl>
                                          <p:spTgt spid="60"/>
                                        </p:tgtEl>
                                      </p:cBhvr>
                                    </p:animEffect>
                                  </p:childTnLst>
                                </p:cTn>
                              </p:par>
                              <p:par>
                                <p:cTn id="41" presetID="3" presetClass="entr" presetSubtype="1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98" name="Text Box 7"/>
          <p:cNvSpPr txBox="1">
            <a:spLocks noChangeArrowheads="1"/>
          </p:cNvSpPr>
          <p:nvPr/>
        </p:nvSpPr>
        <p:spPr bwMode="auto">
          <a:xfrm>
            <a:off x="-43480" y="4941168"/>
            <a:ext cx="512034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Challenge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 name="Group 40"/>
          <p:cNvGrpSpPr/>
          <p:nvPr/>
        </p:nvGrpSpPr>
        <p:grpSpPr>
          <a:xfrm>
            <a:off x="107504" y="5322694"/>
            <a:ext cx="8927976" cy="1316469"/>
            <a:chOff x="179512" y="4123530"/>
            <a:chExt cx="8532440" cy="1316469"/>
          </a:xfrm>
        </p:grpSpPr>
        <p:sp>
          <p:nvSpPr>
            <p:cNvPr id="42" name="Text Box 7"/>
            <p:cNvSpPr txBox="1">
              <a:spLocks noChangeArrowheads="1"/>
            </p:cNvSpPr>
            <p:nvPr/>
          </p:nvSpPr>
          <p:spPr bwMode="auto">
            <a:xfrm>
              <a:off x="179512" y="412353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submits two equal length </a:t>
              </a:r>
              <a:r>
                <a:rPr lang="en-US" sz="1600" dirty="0" smtClean="0">
                  <a:solidFill>
                    <a:srgbClr val="0000FF"/>
                  </a:solidFill>
                  <a:latin typeface="Chalkboard" charset="0"/>
                  <a:ea typeface="Chalkboard" charset="0"/>
                  <a:cs typeface="Chalkboard" charset="0"/>
                  <a:sym typeface="Symbol"/>
                </a:rPr>
                <a:t>challenge plaintexts</a:t>
              </a:r>
              <a:endParaRPr lang="en-US" sz="16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79512" y="4525381"/>
              <a:ext cx="8532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a:t>
              </a:r>
              <a:r>
                <a:rPr lang="en-US" sz="1600" dirty="0" smtClean="0">
                  <a:solidFill>
                    <a:srgbClr val="FF0000"/>
                  </a:solidFill>
                  <a:latin typeface="Chalkboard" charset="0"/>
                  <a:ea typeface="Chalkboard" charset="0"/>
                  <a:cs typeface="Chalkboard" charset="0"/>
                  <a:sym typeface="Symbol"/>
                </a:rPr>
                <a:t>free to submit any message </a:t>
              </a:r>
              <a:r>
                <a:rPr lang="en-US" sz="1600" dirty="0" smtClean="0">
                  <a:latin typeface="Chalkboard" charset="0"/>
                  <a:ea typeface="Chalkboard" charset="0"/>
                  <a:cs typeface="Chalkboard" charset="0"/>
                  <a:sym typeface="Symbol"/>
                </a:rPr>
                <a:t>of its choice (including the ones </a:t>
              </a:r>
              <a:r>
                <a:rPr lang="en-US" sz="1600" dirty="0" smtClean="0">
                  <a:solidFill>
                    <a:srgbClr val="FF0000"/>
                  </a:solidFill>
                  <a:latin typeface="Chalkboard" charset="0"/>
                  <a:ea typeface="Chalkboard" charset="0"/>
                  <a:cs typeface="Chalkboard" charset="0"/>
                  <a:sym typeface="Symbol"/>
                </a:rPr>
                <a:t>already queried during the training phase</a:t>
              </a:r>
              <a:r>
                <a:rPr lang="en-US" sz="1600" dirty="0" smtClean="0">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sp>
          <p:nvSpPr>
            <p:cNvPr id="44" name="Text Box 7"/>
            <p:cNvSpPr txBox="1">
              <a:spLocks noChangeArrowheads="1"/>
            </p:cNvSpPr>
            <p:nvPr/>
          </p:nvSpPr>
          <p:spPr bwMode="auto">
            <a:xfrm>
              <a:off x="179512" y="5101445"/>
              <a:ext cx="8532440"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olidFill>
                    <a:srgbClr val="0000FF"/>
                  </a:solidFill>
                  <a:latin typeface="Chalkboard" charset="0"/>
                  <a:ea typeface="Chalkboard" charset="0"/>
                  <a:cs typeface="Chalkboard" charset="0"/>
                  <a:sym typeface="Symbol"/>
                </a:rPr>
                <a:t>One of the challenge plaintexts is randomly encrypted </a:t>
              </a:r>
              <a:r>
                <a:rPr lang="en-US" sz="1600" dirty="0" smtClean="0">
                  <a:latin typeface="Chalkboard" charset="0"/>
                  <a:ea typeface="Chalkboard" charset="0"/>
                  <a:cs typeface="Chalkboard" charset="0"/>
                  <a:sym typeface="Symbol"/>
                </a:rPr>
                <a:t>for A (using fresh randomness)</a:t>
              </a:r>
              <a:endParaRPr lang="en-US" sz="1600" dirty="0" smtClean="0">
                <a:solidFill>
                  <a:srgbClr val="0000FF"/>
                </a:solidFill>
                <a:latin typeface="Chalkboard" charset="0"/>
                <a:ea typeface="Chalkboard" charset="0"/>
                <a:cs typeface="Chalkboard" charset="0"/>
              </a:endParaRPr>
            </a:p>
          </p:txBody>
        </p: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3" cstate="print"/>
          <a:srcRect/>
          <a:stretch>
            <a:fillRect/>
          </a:stretch>
        </p:blipFill>
        <p:spPr bwMode="auto">
          <a:xfrm>
            <a:off x="7776864" y="1340768"/>
            <a:ext cx="699465" cy="432048"/>
          </a:xfrm>
          <a:prstGeom prst="rect">
            <a:avLst/>
          </a:prstGeom>
          <a:noFill/>
          <a:ln w="9525">
            <a:noFill/>
            <a:miter lim="800000"/>
            <a:headEnd/>
            <a:tailEnd/>
          </a:ln>
        </p:spPr>
      </p:pic>
      <p:grpSp>
        <p:nvGrpSpPr>
          <p:cNvPr id="10"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pic>
        <p:nvPicPr>
          <p:cNvPr id="63" name="Picture 2"/>
          <p:cNvPicPr>
            <a:picLocks noChangeAspect="1" noChangeArrowheads="1"/>
          </p:cNvPicPr>
          <p:nvPr/>
        </p:nvPicPr>
        <p:blipFill>
          <a:blip r:embed="rId4" cstate="print"/>
          <a:srcRect/>
          <a:stretch>
            <a:fillRect/>
          </a:stretch>
        </p:blipFill>
        <p:spPr bwMode="auto">
          <a:xfrm>
            <a:off x="5850530" y="2325672"/>
            <a:ext cx="1742830" cy="1052806"/>
          </a:xfrm>
          <a:prstGeom prst="rect">
            <a:avLst/>
          </a:prstGeom>
          <a:noFill/>
          <a:ln w="9525">
            <a:noFill/>
            <a:miter lim="800000"/>
            <a:headEnd/>
            <a:tailEnd/>
          </a:ln>
        </p:spPr>
      </p:pic>
      <p:pic>
        <p:nvPicPr>
          <p:cNvPr id="64" name="Picture 3"/>
          <p:cNvPicPr>
            <a:picLocks noChangeAspect="1" noChangeArrowheads="1"/>
          </p:cNvPicPr>
          <p:nvPr/>
        </p:nvPicPr>
        <p:blipFill>
          <a:blip r:embed="rId5" cstate="print"/>
          <a:srcRect/>
          <a:stretch>
            <a:fillRect/>
          </a:stretch>
        </p:blipFill>
        <p:spPr bwMode="auto">
          <a:xfrm>
            <a:off x="608778" y="2649831"/>
            <a:ext cx="1514272" cy="872663"/>
          </a:xfrm>
          <a:prstGeom prst="rect">
            <a:avLst/>
          </a:prstGeom>
          <a:noFill/>
          <a:ln w="9525">
            <a:noFill/>
            <a:miter lim="800000"/>
            <a:headEnd/>
            <a:tailEnd/>
          </a:ln>
        </p:spPr>
      </p:pic>
      <p:sp>
        <p:nvSpPr>
          <p:cNvPr id="65"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cxnSp>
        <p:nvCxnSpPr>
          <p:cNvPr id="41" name="Straight Connector 40"/>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6512"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63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9"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98" name="Text Box 7"/>
          <p:cNvSpPr txBox="1">
            <a:spLocks noChangeArrowheads="1"/>
          </p:cNvSpPr>
          <p:nvPr/>
        </p:nvSpPr>
        <p:spPr bwMode="auto">
          <a:xfrm>
            <a:off x="110549" y="5076473"/>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52"/>
          <p:cNvGrpSpPr/>
          <p:nvPr/>
        </p:nvGrpSpPr>
        <p:grpSpPr>
          <a:xfrm>
            <a:off x="251520" y="5580529"/>
            <a:ext cx="8352928" cy="770602"/>
            <a:chOff x="611560" y="4386590"/>
            <a:chExt cx="8352928" cy="770602"/>
          </a:xfrm>
        </p:grpSpPr>
        <p:sp>
          <p:nvSpPr>
            <p:cNvPr id="63"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given </a:t>
              </a:r>
              <a:r>
                <a:rPr lang="en-US" sz="1600" dirty="0" smtClean="0">
                  <a:solidFill>
                    <a:srgbClr val="0000FF"/>
                  </a:solidFill>
                  <a:latin typeface="Chalkboard" charset="0"/>
                  <a:ea typeface="Chalkboard" charset="0"/>
                  <a:cs typeface="Chalkboard" charset="0"/>
                  <a:sym typeface="Symbol"/>
                </a:rPr>
                <a:t>oracle access </a:t>
              </a:r>
              <a:r>
                <a:rPr lang="en-US" sz="1600" dirty="0" smtClean="0">
                  <a:latin typeface="Chalkboard" charset="0"/>
                  <a:ea typeface="Chalkboard" charset="0"/>
                  <a:cs typeface="Chalkboard" charset="0"/>
                  <a:sym typeface="Symbol"/>
                </a:rPr>
                <a:t>to both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 and Deck()</a:t>
              </a:r>
              <a:endParaRPr lang="en-US" sz="1600" dirty="0" smtClean="0">
                <a:solidFill>
                  <a:srgbClr val="0000FF"/>
                </a:solidFill>
                <a:latin typeface="Chalkboard" charset="0"/>
                <a:ea typeface="Chalkboard" charset="0"/>
                <a:cs typeface="Chalkboard" charset="0"/>
              </a:endParaRPr>
            </a:p>
          </p:txBody>
        </p:sp>
        <p:sp>
          <p:nvSpPr>
            <p:cNvPr id="64" name="Text Box 7"/>
            <p:cNvSpPr txBox="1">
              <a:spLocks noChangeArrowheads="1"/>
            </p:cNvSpPr>
            <p:nvPr/>
          </p:nvSpPr>
          <p:spPr bwMode="auto">
            <a:xfrm>
              <a:off x="611560" y="4818638"/>
              <a:ext cx="8352928"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a:t>
              </a:r>
              <a:r>
                <a:rPr lang="en-US" sz="1600" dirty="0" smtClean="0">
                  <a:solidFill>
                    <a:srgbClr val="FF0000"/>
                  </a:solidFill>
                  <a:latin typeface="Chalkboard" charset="0"/>
                  <a:ea typeface="Chalkboard" charset="0"/>
                  <a:cs typeface="Chalkboard" charset="0"/>
                  <a:sym typeface="Symbol"/>
                </a:rPr>
                <a:t>adaptively</a:t>
              </a:r>
              <a:r>
                <a:rPr lang="en-US" sz="1600" dirty="0" smtClean="0">
                  <a:latin typeface="Chalkboard" charset="0"/>
                  <a:ea typeface="Chalkboard" charset="0"/>
                  <a:cs typeface="Chalkboard" charset="0"/>
                  <a:sym typeface="Symbol"/>
                </a:rPr>
                <a:t> submits its encryption/decryption query and receives the response</a:t>
              </a:r>
              <a:endParaRPr lang="en-US" sz="1600" dirty="0" smtClean="0">
                <a:solidFill>
                  <a:srgbClr val="FF0000"/>
                </a:solidFill>
                <a:latin typeface="Chalkboard" charset="0"/>
                <a:ea typeface="Chalkboard" charset="0"/>
                <a:cs typeface="Chalkboard" charset="0"/>
              </a:endParaRPr>
            </a:p>
          </p:txBody>
        </p:sp>
      </p:grpSp>
      <p:grpSp>
        <p:nvGrpSpPr>
          <p:cNvPr id="11" name="Group 65"/>
          <p:cNvGrpSpPr/>
          <p:nvPr/>
        </p:nvGrpSpPr>
        <p:grpSpPr>
          <a:xfrm>
            <a:off x="2517449" y="3183941"/>
            <a:ext cx="3385537" cy="338554"/>
            <a:chOff x="2517449" y="2154342"/>
            <a:chExt cx="3385537" cy="338554"/>
          </a:xfrm>
        </p:grpSpPr>
        <p:cxnSp>
          <p:nvCxnSpPr>
            <p:cNvPr id="67" name="Straight Connector 6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555776" y="2154342"/>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Plain-text/</a:t>
              </a:r>
              <a:r>
                <a:rPr lang="en-US" sz="1600" dirty="0" err="1" smtClean="0">
                  <a:latin typeface="Chalkboard" charset="0"/>
                  <a:ea typeface="Chalkboard" charset="0"/>
                  <a:cs typeface="Chalkboard" charset="0"/>
                </a:rPr>
                <a:t>Ciphertext</a:t>
              </a:r>
              <a:endParaRPr lang="en-US" sz="1600" dirty="0" smtClean="0">
                <a:solidFill>
                  <a:srgbClr val="0000FF"/>
                </a:solidFill>
                <a:latin typeface="Chalkboard" charset="0"/>
                <a:ea typeface="Chalkboard" charset="0"/>
                <a:cs typeface="Chalkboard" charset="0"/>
              </a:endParaRPr>
            </a:p>
          </p:txBody>
        </p:sp>
      </p:grpSp>
      <p:grpSp>
        <p:nvGrpSpPr>
          <p:cNvPr id="13" name="Group 68"/>
          <p:cNvGrpSpPr/>
          <p:nvPr/>
        </p:nvGrpSpPr>
        <p:grpSpPr>
          <a:xfrm>
            <a:off x="2483768" y="3666510"/>
            <a:ext cx="3528392" cy="338554"/>
            <a:chOff x="2483768" y="2730406"/>
            <a:chExt cx="3528392" cy="338554"/>
          </a:xfrm>
        </p:grpSpPr>
        <p:cxnSp>
          <p:nvCxnSpPr>
            <p:cNvPr id="70" name="Straight Connector 6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Text Box 7"/>
            <p:cNvSpPr txBox="1">
              <a:spLocks noChangeArrowheads="1"/>
            </p:cNvSpPr>
            <p:nvPr/>
          </p:nvSpPr>
          <p:spPr bwMode="auto">
            <a:xfrm>
              <a:off x="2627784" y="2730406"/>
              <a:ext cx="33843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a:t>
              </a:r>
              <a:r>
                <a:rPr lang="en-US" sz="1600" dirty="0" err="1" smtClean="0">
                  <a:latin typeface="Chalkboard" charset="0"/>
                  <a:ea typeface="Chalkboard" charset="0"/>
                  <a:cs typeface="Chalkboard" charset="0"/>
                </a:rPr>
                <a:t>Ciphertext</a:t>
              </a:r>
              <a:r>
                <a:rPr lang="en-US" sz="1600" dirty="0" smtClean="0">
                  <a:latin typeface="Chalkboard" charset="0"/>
                  <a:ea typeface="Chalkboard" charset="0"/>
                  <a:cs typeface="Chalkboard" charset="0"/>
                </a:rPr>
                <a:t>/Plaintext</a:t>
              </a:r>
              <a:endParaRPr lang="en-US" sz="1600" dirty="0" smtClean="0">
                <a:solidFill>
                  <a:srgbClr val="0000FF"/>
                </a:solidFill>
                <a:latin typeface="Chalkboard" charset="0"/>
                <a:ea typeface="Chalkboard" charset="0"/>
                <a:cs typeface="Chalkboard" charset="0"/>
              </a:endParaRPr>
            </a:p>
          </p:txBody>
        </p:sp>
      </p:grpSp>
      <p:sp>
        <p:nvSpPr>
          <p:cNvPr id="53" name="Text Box 7"/>
          <p:cNvSpPr txBox="1">
            <a:spLocks noChangeArrowheads="1"/>
          </p:cNvSpPr>
          <p:nvPr/>
        </p:nvSpPr>
        <p:spPr bwMode="auto">
          <a:xfrm>
            <a:off x="683568" y="5868561"/>
            <a:ext cx="8352928" cy="584775"/>
          </a:xfrm>
          <a:prstGeom prst="rect">
            <a:avLst/>
          </a:prstGeom>
          <a:solidFill>
            <a:schemeClr val="accent1"/>
          </a:solid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A is restricted from submitting the challenge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 as the decryption query  --- otherwise impossible to achieve any security</a:t>
            </a:r>
            <a:endParaRPr lang="en-US" sz="1600" dirty="0" smtClean="0">
              <a:solidFill>
                <a:srgbClr val="FF0000"/>
              </a:solidFill>
              <a:latin typeface="Chalkboard" charset="0"/>
              <a:ea typeface="Chalkboard" charset="0"/>
              <a:cs typeface="Chalkboard" charset="0"/>
            </a:endParaRPr>
          </a:p>
        </p:txBody>
      </p:sp>
      <p:cxnSp>
        <p:nvCxnSpPr>
          <p:cNvPr id="56" name="Straight Connector 55"/>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horizont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indefinite"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294307"/>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18466"/>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491129"/>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47113"/>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04140"/>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42371"/>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1563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173499"/>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98" name="Text Box 7"/>
          <p:cNvSpPr txBox="1">
            <a:spLocks noChangeArrowheads="1"/>
          </p:cNvSpPr>
          <p:nvPr/>
        </p:nvSpPr>
        <p:spPr bwMode="auto">
          <a:xfrm>
            <a:off x="110549" y="5322694"/>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Response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41451"/>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34582"/>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274541"/>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09403"/>
            <a:ext cx="699465" cy="432048"/>
          </a:xfrm>
          <a:prstGeom prst="rect">
            <a:avLst/>
          </a:prstGeom>
          <a:noFill/>
          <a:ln w="9525">
            <a:noFill/>
            <a:miter lim="800000"/>
            <a:headEnd/>
            <a:tailEnd/>
          </a:ln>
        </p:spPr>
      </p:pic>
      <p:grpSp>
        <p:nvGrpSpPr>
          <p:cNvPr id="9" name="Group 59"/>
          <p:cNvGrpSpPr/>
          <p:nvPr/>
        </p:nvGrpSpPr>
        <p:grpSpPr>
          <a:xfrm>
            <a:off x="7002666" y="1669443"/>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08297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49563"/>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71"/>
          <p:cNvGrpSpPr/>
          <p:nvPr/>
        </p:nvGrpSpPr>
        <p:grpSpPr>
          <a:xfrm>
            <a:off x="2339752" y="3307915"/>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3" name="Group 78"/>
          <p:cNvGrpSpPr/>
          <p:nvPr/>
        </p:nvGrpSpPr>
        <p:grpSpPr>
          <a:xfrm>
            <a:off x="395536" y="5826750"/>
            <a:ext cx="7639816" cy="770602"/>
            <a:chOff x="611560" y="4386590"/>
            <a:chExt cx="7639816" cy="770602"/>
          </a:xfrm>
        </p:grpSpPr>
        <p:sp>
          <p:nvSpPr>
            <p:cNvPr id="80"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finally submits its guess regarding encrypted challenge plain-text</a:t>
              </a:r>
              <a:endParaRPr lang="en-US" sz="1600" dirty="0" smtClean="0">
                <a:solidFill>
                  <a:srgbClr val="0000FF"/>
                </a:solidFill>
                <a:latin typeface="Chalkboard" charset="0"/>
                <a:ea typeface="Chalkboard" charset="0"/>
                <a:cs typeface="Chalkboard" charset="0"/>
              </a:endParaRPr>
            </a:p>
          </p:txBody>
        </p:sp>
        <p:sp>
          <p:nvSpPr>
            <p:cNvPr id="81" name="Text Box 7"/>
            <p:cNvSpPr txBox="1">
              <a:spLocks noChangeArrowheads="1"/>
            </p:cNvSpPr>
            <p:nvPr/>
          </p:nvSpPr>
          <p:spPr bwMode="auto">
            <a:xfrm>
              <a:off x="611560" y="4818638"/>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wins the experiment if its guess is correct</a:t>
              </a:r>
              <a:endParaRPr lang="en-US" sz="1600" dirty="0" smtClean="0">
                <a:solidFill>
                  <a:srgbClr val="FF0000"/>
                </a:solidFill>
                <a:latin typeface="Chalkboard" charset="0"/>
                <a:ea typeface="Chalkboard" charset="0"/>
                <a:cs typeface="Chalkboard" charset="0"/>
              </a:endParaRPr>
            </a:p>
          </p:txBody>
        </p:sp>
      </p:grpSp>
      <p:cxnSp>
        <p:nvCxnSpPr>
          <p:cNvPr id="82" name="Straight Connector 81"/>
          <p:cNvCxnSpPr/>
          <p:nvPr/>
        </p:nvCxnSpPr>
        <p:spPr>
          <a:xfrm>
            <a:off x="2554615" y="4086150"/>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779161"/>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511624" y="4192052"/>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4" name="Group 66"/>
          <p:cNvGrpSpPr/>
          <p:nvPr/>
        </p:nvGrpSpPr>
        <p:grpSpPr>
          <a:xfrm>
            <a:off x="2539516" y="4189723"/>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755576" y="460261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5" name="Group 70"/>
          <p:cNvGrpSpPr/>
          <p:nvPr/>
        </p:nvGrpSpPr>
        <p:grpSpPr>
          <a:xfrm>
            <a:off x="4903004" y="4391883"/>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652120" y="4530606"/>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cxnSp>
        <p:nvCxnSpPr>
          <p:cNvPr id="64" name="Straight Connector 6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4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83" grpId="0"/>
      <p:bldP spid="84" grpId="0"/>
      <p:bldP spid="88"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a:t>
            </a:r>
            <a:r>
              <a:rPr lang="en-US" sz="1600" dirty="0" smtClean="0">
                <a:latin typeface="Chalkboard" charset="0"/>
                <a:ea typeface="Chalkboard" charset="0"/>
                <a:cs typeface="Chalkboard" charset="0"/>
              </a:rPr>
              <a:t>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71"/>
          <p:cNvGrpSpPr/>
          <p:nvPr/>
        </p:nvGrpSpPr>
        <p:grpSpPr>
          <a:xfrm>
            <a:off x="2339752" y="3339280"/>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554615" y="411751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81052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511624" y="4223417"/>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3" name="Group 66"/>
          <p:cNvGrpSpPr/>
          <p:nvPr/>
        </p:nvGrpSpPr>
        <p:grpSpPr>
          <a:xfrm>
            <a:off x="2539516" y="4221088"/>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755576" y="4633979"/>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4" name="Group 70"/>
          <p:cNvGrpSpPr/>
          <p:nvPr/>
        </p:nvGrpSpPr>
        <p:grpSpPr>
          <a:xfrm>
            <a:off x="4903004" y="4423248"/>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652120" y="4561971"/>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grpSp>
        <p:nvGrpSpPr>
          <p:cNvPr id="15" name="Group 62"/>
          <p:cNvGrpSpPr/>
          <p:nvPr/>
        </p:nvGrpSpPr>
        <p:grpSpPr>
          <a:xfrm>
            <a:off x="1196008" y="5691446"/>
            <a:ext cx="3808040" cy="977914"/>
            <a:chOff x="1196008" y="8643774"/>
            <a:chExt cx="3808040" cy="977914"/>
          </a:xfrm>
        </p:grpSpPr>
        <p:sp>
          <p:nvSpPr>
            <p:cNvPr id="64"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sym typeface="Symbol"/>
                </a:rPr>
                <a:t>½</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a:p>
              <a:pPr marL="457200" indent="-457200">
                <a:spcBef>
                  <a:spcPct val="50000"/>
                </a:spcBef>
              </a:pPr>
              <a:endParaRPr lang="en-US" sz="1600" dirty="0" smtClean="0">
                <a:solidFill>
                  <a:srgbClr val="0000FF"/>
                </a:solidFill>
                <a:latin typeface="Chalkboard" charset="0"/>
                <a:ea typeface="Chalkboard" charset="0"/>
                <a:cs typeface="Chalkboard" charset="0"/>
              </a:endParaRPr>
            </a:p>
          </p:txBody>
        </p:sp>
        <p:grpSp>
          <p:nvGrpSpPr>
            <p:cNvPr id="16" name="Group 83"/>
            <p:cNvGrpSpPr/>
            <p:nvPr/>
          </p:nvGrpSpPr>
          <p:grpSpPr>
            <a:xfrm>
              <a:off x="1196008" y="8643774"/>
              <a:ext cx="2799928" cy="792088"/>
              <a:chOff x="5588496" y="5013176"/>
              <a:chExt cx="2799928" cy="792088"/>
            </a:xfrm>
          </p:grpSpPr>
          <p:grpSp>
            <p:nvGrpSpPr>
              <p:cNvPr id="17" name="Group 81"/>
              <p:cNvGrpSpPr/>
              <p:nvPr/>
            </p:nvGrpSpPr>
            <p:grpSpPr>
              <a:xfrm>
                <a:off x="5588496" y="5013176"/>
                <a:ext cx="2143472" cy="792088"/>
                <a:chOff x="5588496" y="4869160"/>
                <a:chExt cx="2143472" cy="792088"/>
              </a:xfrm>
            </p:grpSpPr>
            <p:sp>
              <p:nvSpPr>
                <p:cNvPr id="68"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18" name="Group 80"/>
                <p:cNvGrpSpPr/>
                <p:nvPr/>
              </p:nvGrpSpPr>
              <p:grpSpPr>
                <a:xfrm>
                  <a:off x="5940152" y="4869160"/>
                  <a:ext cx="1791816" cy="792088"/>
                  <a:chOff x="5940152" y="4869160"/>
                  <a:chExt cx="1791816" cy="792088"/>
                </a:xfrm>
              </p:grpSpPr>
              <p:grpSp>
                <p:nvGrpSpPr>
                  <p:cNvPr id="19" name="Group 54"/>
                  <p:cNvGrpSpPr/>
                  <p:nvPr/>
                </p:nvGrpSpPr>
                <p:grpSpPr>
                  <a:xfrm>
                    <a:off x="5948536" y="4869160"/>
                    <a:ext cx="1503784" cy="792088"/>
                    <a:chOff x="700336" y="5013176"/>
                    <a:chExt cx="1503784" cy="792088"/>
                  </a:xfrm>
                </p:grpSpPr>
                <p:sp>
                  <p:nvSpPr>
                    <p:cNvPr id="94"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95"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1124000" y="501317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1</a:t>
                    </a:r>
                    <a:endParaRPr lang="en-US" sz="1600" dirty="0" smtClean="0">
                      <a:solidFill>
                        <a:srgbClr val="0000FF"/>
                      </a:solidFill>
                      <a:latin typeface="Chalkboard" charset="0"/>
                      <a:ea typeface="Chalkboard" charset="0"/>
                      <a:cs typeface="Chalkboard" charset="0"/>
                    </a:endParaRPr>
                  </a:p>
                </p:txBody>
              </p:sp>
              <p:sp>
                <p:nvSpPr>
                  <p:cNvPr id="93" name="Double Bracket 92"/>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67"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sp>
        <p:nvSpPr>
          <p:cNvPr id="97" name="Text Box 7"/>
          <p:cNvSpPr txBox="1">
            <a:spLocks noChangeArrowheads="1"/>
          </p:cNvSpPr>
          <p:nvPr/>
        </p:nvSpPr>
        <p:spPr bwMode="auto">
          <a:xfrm>
            <a:off x="107504" y="5259398"/>
            <a:ext cx="900100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FF0000"/>
                </a:solidFill>
                <a:latin typeface="Chalkboard" charset="0"/>
                <a:ea typeface="Chalkboard" charset="0"/>
                <a:cs typeface="Chalkboard" charset="0"/>
                <a:sym typeface="Symbol"/>
              </a:rPr>
              <a:t>CCA-secure</a:t>
            </a:r>
            <a:r>
              <a:rPr lang="en-US" sz="1600" dirty="0" smtClean="0">
                <a:latin typeface="Chalkboard" charset="0"/>
                <a:ea typeface="Chalkboard" charset="0"/>
                <a:cs typeface="Chalkboard" charset="0"/>
                <a:sym typeface="Symbol"/>
              </a:rPr>
              <a:t> if for every PPT A, there is a negligible function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 such that:</a:t>
            </a:r>
            <a:endParaRPr lang="en-US" sz="1600" dirty="0" smtClean="0">
              <a:solidFill>
                <a:srgbClr val="0000FF"/>
              </a:solidFill>
              <a:latin typeface="Chalkboard" charset="0"/>
              <a:ea typeface="Chalkboard" charset="0"/>
              <a:cs typeface="Chalkboard" charset="0"/>
            </a:endParaRPr>
          </a:p>
        </p:txBody>
      </p: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Security for Multiple Encryptions</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796136"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061640"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907704"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056312"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411760" y="168309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8"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grpSp>
        <p:nvGrpSpPr>
          <p:cNvPr id="9" name="Group 71"/>
          <p:cNvGrpSpPr/>
          <p:nvPr/>
        </p:nvGrpSpPr>
        <p:grpSpPr>
          <a:xfrm>
            <a:off x="2267744" y="3501008"/>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339752" y="424004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496995" y="393305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439616" y="4367433"/>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1" name="Group 66"/>
          <p:cNvGrpSpPr/>
          <p:nvPr/>
        </p:nvGrpSpPr>
        <p:grpSpPr>
          <a:xfrm>
            <a:off x="2467508" y="4365104"/>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683568" y="472514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3" name="Group 70"/>
          <p:cNvGrpSpPr/>
          <p:nvPr/>
        </p:nvGrpSpPr>
        <p:grpSpPr>
          <a:xfrm>
            <a:off x="4830996" y="4567264"/>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580112" y="4705987"/>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cxnSp>
        <p:nvCxnSpPr>
          <p:cNvPr id="79" name="Straight Connector 78"/>
          <p:cNvCxnSpPr/>
          <p:nvPr/>
        </p:nvCxnSpPr>
        <p:spPr>
          <a:xfrm>
            <a:off x="2339752" y="2564904"/>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2615008" y="2514382"/>
            <a:ext cx="325778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(freedom to choose any pair)</a:t>
            </a:r>
            <a:endParaRPr lang="en-US" sz="1600" dirty="0" smtClean="0">
              <a:solidFill>
                <a:srgbClr val="0000FF"/>
              </a:solidFill>
              <a:latin typeface="Chalkboard" charset="0"/>
              <a:ea typeface="Chalkboard" charset="0"/>
              <a:cs typeface="Chalkboard" charset="0"/>
            </a:endParaRPr>
          </a:p>
        </p:txBody>
      </p:sp>
      <p:grpSp>
        <p:nvGrpSpPr>
          <p:cNvPr id="19" name="Group 80"/>
          <p:cNvGrpSpPr/>
          <p:nvPr/>
        </p:nvGrpSpPr>
        <p:grpSpPr>
          <a:xfrm>
            <a:off x="2195736" y="2045895"/>
            <a:ext cx="2016224" cy="497523"/>
            <a:chOff x="2987824" y="1347301"/>
            <a:chExt cx="2016224" cy="497523"/>
          </a:xfrm>
        </p:grpSpPr>
        <p:sp>
          <p:nvSpPr>
            <p:cNvPr id="98" name="Text Box 7"/>
            <p:cNvSpPr txBox="1">
              <a:spLocks noChangeArrowheads="1"/>
            </p:cNvSpPr>
            <p:nvPr/>
          </p:nvSpPr>
          <p:spPr bwMode="auto">
            <a:xfrm>
              <a:off x="2987824" y="1506270"/>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0,1</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 t</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3059832" y="1347301"/>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nvGrpSpPr>
          <p:cNvPr id="21" name="Group 99"/>
          <p:cNvGrpSpPr/>
          <p:nvPr/>
        </p:nvGrpSpPr>
        <p:grpSpPr>
          <a:xfrm>
            <a:off x="4211960" y="2060848"/>
            <a:ext cx="2016224" cy="482570"/>
            <a:chOff x="5148064" y="1196752"/>
            <a:chExt cx="2016224" cy="482570"/>
          </a:xfrm>
        </p:grpSpPr>
        <p:sp>
          <p:nvSpPr>
            <p:cNvPr id="101" name="Text Box 7"/>
            <p:cNvSpPr txBox="1">
              <a:spLocks noChangeArrowheads="1"/>
            </p:cNvSpPr>
            <p:nvPr/>
          </p:nvSpPr>
          <p:spPr bwMode="auto">
            <a:xfrm>
              <a:off x="5148064" y="1340768"/>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a:latin typeface="Chalkboard" charset="0"/>
                  <a:ea typeface="Chalkboard" charset="0"/>
                  <a:cs typeface="Chalkboard" charset="0"/>
                </a:rPr>
                <a:t>1</a:t>
              </a:r>
              <a:r>
                <a:rPr lang="en-US" sz="1600" dirty="0" smtClean="0">
                  <a:latin typeface="Chalkboard" charset="0"/>
                  <a:ea typeface="Chalkboard" charset="0"/>
                  <a:cs typeface="Chalkboard" charset="0"/>
                </a:rPr>
                <a:t> = (m</a:t>
              </a:r>
              <a:r>
                <a:rPr lang="en-US" sz="1600" baseline="-25000" dirty="0">
                  <a:latin typeface="Chalkboard" charset="0"/>
                  <a:ea typeface="Chalkboard" charset="0"/>
                  <a:cs typeface="Chalkboard" charset="0"/>
                </a:rPr>
                <a:t>1</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 m</a:t>
              </a:r>
              <a:r>
                <a:rPr lang="en-US" sz="1600" baseline="-25000" dirty="0">
                  <a:latin typeface="Chalkboard" charset="0"/>
                  <a:ea typeface="Chalkboard" charset="0"/>
                  <a:cs typeface="Chalkboard" charset="0"/>
                </a:rPr>
                <a:t>1</a:t>
              </a:r>
              <a:r>
                <a:rPr lang="en-US" sz="1600" baseline="-25000" dirty="0" smtClean="0">
                  <a:latin typeface="Chalkboard" charset="0"/>
                  <a:ea typeface="Chalkboard" charset="0"/>
                  <a:cs typeface="Chalkboard" charset="0"/>
                </a:rPr>
                <a:t>, t</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5220072" y="119675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103" name="Straight Connector 102"/>
          <p:cNvCxnSpPr/>
          <p:nvPr/>
        </p:nvCxnSpPr>
        <p:spPr>
          <a:xfrm>
            <a:off x="2351366" y="3279837"/>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2339752" y="2946430"/>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b,1</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4119515" y="2924944"/>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a:t>
            </a:r>
            <a:r>
              <a:rPr lang="en-US" sz="1600" baseline="-25000" dirty="0" err="1" smtClean="0">
                <a:latin typeface="Chalkboard" charset="0"/>
                <a:ea typeface="Chalkboard" charset="0"/>
                <a:cs typeface="Chalkboard" charset="0"/>
              </a:rPr>
              <a:t>t</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baseline="-25000" dirty="0" smtClean="0">
                <a:latin typeface="Chalkboard" charset="0"/>
                <a:ea typeface="Chalkboard" charset="0"/>
                <a:cs typeface="Chalkboard" charset="0"/>
                <a:sym typeface="Symbol"/>
              </a:rPr>
              <a:t>, t</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6" name="Text Box 7"/>
          <p:cNvSpPr txBox="1">
            <a:spLocks noChangeArrowheads="1"/>
          </p:cNvSpPr>
          <p:nvPr/>
        </p:nvSpPr>
        <p:spPr bwMode="auto">
          <a:xfrm>
            <a:off x="3779912" y="2946430"/>
            <a:ext cx="70937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22" name="Group 106"/>
          <p:cNvGrpSpPr/>
          <p:nvPr/>
        </p:nvGrpSpPr>
        <p:grpSpPr>
          <a:xfrm>
            <a:off x="3140224" y="5661248"/>
            <a:ext cx="3808040" cy="1008112"/>
            <a:chOff x="1196008" y="8613576"/>
            <a:chExt cx="3808040" cy="1008112"/>
          </a:xfrm>
        </p:grpSpPr>
        <p:sp>
          <p:nvSpPr>
            <p:cNvPr id="108"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sym typeface="Symbol"/>
                </a:rPr>
                <a:t>½</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a:p>
              <a:pPr marL="457200" indent="-457200">
                <a:spcBef>
                  <a:spcPct val="50000"/>
                </a:spcBef>
              </a:pPr>
              <a:endParaRPr lang="en-US" sz="1600" dirty="0" smtClean="0">
                <a:solidFill>
                  <a:srgbClr val="0000FF"/>
                </a:solidFill>
                <a:latin typeface="Chalkboard" charset="0"/>
                <a:ea typeface="Chalkboard" charset="0"/>
                <a:cs typeface="Chalkboard" charset="0"/>
              </a:endParaRPr>
            </a:p>
          </p:txBody>
        </p:sp>
        <p:grpSp>
          <p:nvGrpSpPr>
            <p:cNvPr id="23" name="Group 83"/>
            <p:cNvGrpSpPr/>
            <p:nvPr/>
          </p:nvGrpSpPr>
          <p:grpSpPr>
            <a:xfrm>
              <a:off x="1196008" y="8613576"/>
              <a:ext cx="2799928" cy="822286"/>
              <a:chOff x="5588496" y="4982978"/>
              <a:chExt cx="2799928" cy="822286"/>
            </a:xfrm>
          </p:grpSpPr>
          <p:grpSp>
            <p:nvGrpSpPr>
              <p:cNvPr id="24" name="Group 81"/>
              <p:cNvGrpSpPr/>
              <p:nvPr/>
            </p:nvGrpSpPr>
            <p:grpSpPr>
              <a:xfrm>
                <a:off x="5588496" y="4982978"/>
                <a:ext cx="2143472" cy="822286"/>
                <a:chOff x="5588496" y="4838962"/>
                <a:chExt cx="2143472" cy="822286"/>
              </a:xfrm>
            </p:grpSpPr>
            <p:sp>
              <p:nvSpPr>
                <p:cNvPr id="112"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25" name="Group 80"/>
                <p:cNvGrpSpPr/>
                <p:nvPr/>
              </p:nvGrpSpPr>
              <p:grpSpPr>
                <a:xfrm>
                  <a:off x="5940152" y="4838962"/>
                  <a:ext cx="1791816" cy="822286"/>
                  <a:chOff x="5940152" y="4838962"/>
                  <a:chExt cx="1791816" cy="822286"/>
                </a:xfrm>
              </p:grpSpPr>
              <p:grpSp>
                <p:nvGrpSpPr>
                  <p:cNvPr id="26" name="Group 54"/>
                  <p:cNvGrpSpPr/>
                  <p:nvPr/>
                </p:nvGrpSpPr>
                <p:grpSpPr>
                  <a:xfrm>
                    <a:off x="5948536" y="4838962"/>
                    <a:ext cx="1503784" cy="822286"/>
                    <a:chOff x="700336" y="4982978"/>
                    <a:chExt cx="1503784" cy="822286"/>
                  </a:xfrm>
                </p:grpSpPr>
                <p:sp>
                  <p:nvSpPr>
                    <p:cNvPr id="117"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118"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19" name="Text Box 7"/>
                    <p:cNvSpPr txBox="1">
                      <a:spLocks noChangeArrowheads="1"/>
                    </p:cNvSpPr>
                    <p:nvPr/>
                  </p:nvSpPr>
                  <p:spPr bwMode="auto">
                    <a:xfrm>
                      <a:off x="1051992" y="4982978"/>
                      <a:ext cx="107500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sp>
                <p:nvSpPr>
                  <p:cNvPr id="115"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1</a:t>
                    </a:r>
                    <a:endParaRPr lang="en-US" sz="1600" dirty="0" smtClean="0">
                      <a:solidFill>
                        <a:srgbClr val="0000FF"/>
                      </a:solidFill>
                      <a:latin typeface="Chalkboard" charset="0"/>
                      <a:ea typeface="Chalkboard" charset="0"/>
                      <a:cs typeface="Chalkboard" charset="0"/>
                    </a:endParaRPr>
                  </a:p>
                </p:txBody>
              </p:sp>
              <p:sp>
                <p:nvSpPr>
                  <p:cNvPr id="116" name="Double Bracket 115"/>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111"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sp>
        <p:nvSpPr>
          <p:cNvPr id="120" name="Text Box 7"/>
          <p:cNvSpPr txBox="1">
            <a:spLocks noChangeArrowheads="1"/>
          </p:cNvSpPr>
          <p:nvPr/>
        </p:nvSpPr>
        <p:spPr bwMode="auto">
          <a:xfrm>
            <a:off x="107504" y="5229200"/>
            <a:ext cx="9001000"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FF0000"/>
                </a:solidFill>
                <a:latin typeface="Chalkboard" charset="0"/>
                <a:ea typeface="Chalkboard" charset="0"/>
                <a:cs typeface="Chalkboard" charset="0"/>
                <a:sym typeface="Symbol"/>
              </a:rPr>
              <a:t>CCA-secure for multiple encryptions </a:t>
            </a:r>
            <a:r>
              <a:rPr lang="en-US" sz="1600" dirty="0" smtClean="0">
                <a:latin typeface="Chalkboard" charset="0"/>
                <a:ea typeface="Chalkboard" charset="0"/>
                <a:cs typeface="Chalkboard" charset="0"/>
                <a:sym typeface="Symbol"/>
              </a:rPr>
              <a:t> if for every PPT A, there is a negligible function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 such that:</a:t>
            </a:r>
            <a:endParaRPr lang="en-US" sz="1600" dirty="0" smtClean="0">
              <a:solidFill>
                <a:srgbClr val="0000FF"/>
              </a:solidFill>
              <a:latin typeface="Chalkboard" charset="0"/>
              <a:ea typeface="Chalkboard" charset="0"/>
              <a:cs typeface="Chalkboard" charset="0"/>
            </a:endParaRPr>
          </a:p>
        </p:txBody>
      </p:sp>
      <p:cxnSp>
        <p:nvCxnSpPr>
          <p:cNvPr id="89" name="Straight Connector 88"/>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0" y="5013176"/>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2" grpId="0"/>
      <p:bldP spid="54" grpId="0"/>
      <p:bldP spid="83" grpId="0"/>
      <p:bldP spid="84" grpId="0"/>
      <p:bldP spid="88" grpId="0"/>
      <p:bldP spid="92" grpId="0"/>
      <p:bldP spid="80" grpId="0"/>
      <p:bldP spid="104" grpId="0"/>
      <p:bldP spid="105" grpId="0"/>
      <p:bldP spid="106" grpId="0"/>
      <p:bldP spid="1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Multiple-message </a:t>
            </a:r>
            <a:r>
              <a:rPr lang="en-US" sz="3000" kern="0" dirty="0" err="1" smtClean="0">
                <a:solidFill>
                  <a:srgbClr val="009900"/>
                </a:solidFill>
                <a:latin typeface="Chalkboard" charset="0"/>
                <a:ea typeface="Chalkboard" charset="0"/>
                <a:cs typeface="Chalkboard" charset="0"/>
              </a:rPr>
              <a:t>vs</a:t>
            </a:r>
            <a:r>
              <a:rPr lang="en-US" sz="3000" kern="0" dirty="0" smtClean="0">
                <a:solidFill>
                  <a:srgbClr val="009900"/>
                </a:solidFill>
                <a:latin typeface="Chalkboard" charset="0"/>
                <a:ea typeface="Chalkboard" charset="0"/>
                <a:cs typeface="Chalkboard" charset="0"/>
              </a:rPr>
              <a:t> Single-message Security</a:t>
            </a:r>
            <a:endParaRPr lang="en-US" sz="3000" kern="0" dirty="0">
              <a:solidFill>
                <a:srgbClr val="009900"/>
              </a:solidFill>
              <a:latin typeface="Chalkboard" charset="0"/>
              <a:ea typeface="Chalkboard" charset="0"/>
              <a:cs typeface="Chalkboard" charset="0"/>
            </a:endParaRPr>
          </a:p>
        </p:txBody>
      </p:sp>
      <p:grpSp>
        <p:nvGrpSpPr>
          <p:cNvPr id="3" name="Group 7"/>
          <p:cNvGrpSpPr/>
          <p:nvPr/>
        </p:nvGrpSpPr>
        <p:grpSpPr>
          <a:xfrm>
            <a:off x="179512" y="836712"/>
            <a:ext cx="8609148" cy="864096"/>
            <a:chOff x="283332" y="1124744"/>
            <a:chExt cx="8609148" cy="864096"/>
          </a:xfrm>
        </p:grpSpPr>
        <p:sp>
          <p:nvSpPr>
            <p:cNvPr id="95" name="Text Box 7"/>
            <p:cNvSpPr txBox="1">
              <a:spLocks noChangeArrowheads="1"/>
            </p:cNvSpPr>
            <p:nvPr/>
          </p:nvSpPr>
          <p:spPr bwMode="auto">
            <a:xfrm>
              <a:off x="283332" y="137270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Experiment                   is a </a:t>
              </a:r>
              <a:r>
                <a:rPr lang="en-US" sz="2000" dirty="0" smtClean="0">
                  <a:solidFill>
                    <a:srgbClr val="0000FF"/>
                  </a:solidFill>
                  <a:latin typeface="Chalkboard" charset="0"/>
                  <a:ea typeface="Chalkboard" charset="0"/>
                  <a:cs typeface="Chalkboard" charset="0"/>
                  <a:sym typeface="Symbol"/>
                </a:rPr>
                <a:t>special case </a:t>
              </a:r>
              <a:r>
                <a:rPr lang="en-US" sz="2000" dirty="0" smtClean="0">
                  <a:latin typeface="Chalkboard" charset="0"/>
                  <a:ea typeface="Chalkboard" charset="0"/>
                  <a:cs typeface="Chalkboard" charset="0"/>
                  <a:sym typeface="Symbol"/>
                </a:rPr>
                <a:t>of</a:t>
              </a:r>
              <a:endParaRPr lang="en-US" sz="2000" dirty="0" smtClean="0">
                <a:solidFill>
                  <a:srgbClr val="0000FF"/>
                </a:solidFill>
                <a:latin typeface="Chalkboard" charset="0"/>
                <a:ea typeface="Chalkboard" charset="0"/>
                <a:cs typeface="Chalkboard" charset="0"/>
              </a:endParaRPr>
            </a:p>
          </p:txBody>
        </p:sp>
        <p:grpSp>
          <p:nvGrpSpPr>
            <p:cNvPr id="4" name="Group 2"/>
            <p:cNvGrpSpPr/>
            <p:nvPr/>
          </p:nvGrpSpPr>
          <p:grpSpPr>
            <a:xfrm>
              <a:off x="2204120" y="1124744"/>
              <a:ext cx="1719808" cy="864096"/>
              <a:chOff x="1708448" y="3212976"/>
              <a:chExt cx="1719808" cy="864096"/>
            </a:xfrm>
          </p:grpSpPr>
          <p:sp>
            <p:nvSpPr>
              <p:cNvPr id="83"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97" name="Text Box 7"/>
              <p:cNvSpPr txBox="1">
                <a:spLocks noChangeArrowheads="1"/>
              </p:cNvSpPr>
              <p:nvPr/>
            </p:nvSpPr>
            <p:spPr bwMode="auto">
              <a:xfrm>
                <a:off x="2140496" y="3212976"/>
                <a:ext cx="128776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grpSp>
          <p:nvGrpSpPr>
            <p:cNvPr id="5" name="Group 97"/>
            <p:cNvGrpSpPr/>
            <p:nvPr/>
          </p:nvGrpSpPr>
          <p:grpSpPr>
            <a:xfrm>
              <a:off x="5732512" y="1124744"/>
              <a:ext cx="1575792" cy="864096"/>
              <a:chOff x="1708448" y="3212976"/>
              <a:chExt cx="1575792" cy="864096"/>
            </a:xfrm>
          </p:grpSpPr>
          <p:sp>
            <p:nvSpPr>
              <p:cNvPr id="99"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2060104" y="3212976"/>
                <a:ext cx="12241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grpSp>
      <p:grpSp>
        <p:nvGrpSpPr>
          <p:cNvPr id="8" name="Group 11"/>
          <p:cNvGrpSpPr/>
          <p:nvPr/>
        </p:nvGrpSpPr>
        <p:grpSpPr>
          <a:xfrm>
            <a:off x="715380" y="1628800"/>
            <a:ext cx="8609148" cy="576064"/>
            <a:chOff x="715380" y="2132856"/>
            <a:chExt cx="8609148" cy="576064"/>
          </a:xfrm>
        </p:grpSpPr>
        <p:sp>
          <p:nvSpPr>
            <p:cNvPr id="103" name="Text Box 7"/>
            <p:cNvSpPr txBox="1">
              <a:spLocks noChangeArrowheads="1"/>
            </p:cNvSpPr>
            <p:nvPr/>
          </p:nvSpPr>
          <p:spPr bwMode="auto">
            <a:xfrm>
              <a:off x="715380" y="2308810"/>
              <a:ext cx="8609148" cy="400110"/>
            </a:xfrm>
            <a:prstGeom prst="rect">
              <a:avLst/>
            </a:prstGeom>
            <a:noFill/>
            <a:ln w="9525">
              <a:noFill/>
              <a:miter lim="800000"/>
              <a:headEnd/>
              <a:tailEnd/>
            </a:ln>
          </p:spPr>
          <p:txBody>
            <a:bodyPr wrap="square">
              <a:spAutoFit/>
            </a:bodyPr>
            <a:lstStyle/>
            <a:p>
              <a:pPr marL="342900" indent="-342900">
                <a:spcBef>
                  <a:spcPct val="50000"/>
                </a:spcBef>
                <a:buFont typeface="Wingdings" pitchFamily="2" charset="2"/>
                <a:buChar char="Ø"/>
              </a:pPr>
              <a:r>
                <a:rPr lang="en-US" sz="2000" dirty="0" smtClean="0">
                  <a:latin typeface="Chalkboard" charset="0"/>
                  <a:ea typeface="Chalkboard" charset="0"/>
                  <a:cs typeface="Chalkboard" charset="0"/>
                  <a:sym typeface="Symbol"/>
                </a:rPr>
                <a:t>Set  </a:t>
              </a:r>
              <a:r>
                <a:rPr lang="en-US" sz="2000" dirty="0" smtClean="0">
                  <a:solidFill>
                    <a:srgbClr val="FF0000"/>
                  </a:solidFill>
                  <a:latin typeface="Chalkboard" charset="0"/>
                  <a:ea typeface="Chalkboard" charset="0"/>
                  <a:cs typeface="Chalkboard" charset="0"/>
                  <a:sym typeface="Symbol"/>
                </a:rPr>
                <a:t>|M</a:t>
              </a:r>
              <a:r>
                <a:rPr lang="en-US" sz="2000" baseline="-25000" dirty="0" smtClean="0">
                  <a:solidFill>
                    <a:srgbClr val="FF0000"/>
                  </a:solidFill>
                  <a:latin typeface="Chalkboard" charset="0"/>
                  <a:ea typeface="Chalkboard" charset="0"/>
                  <a:cs typeface="Chalkboard" charset="0"/>
                  <a:sym typeface="Symbol"/>
                </a:rPr>
                <a:t>0</a:t>
              </a:r>
              <a:r>
                <a:rPr lang="en-US" sz="2000" dirty="0" smtClean="0">
                  <a:solidFill>
                    <a:srgbClr val="FF0000"/>
                  </a:solidFill>
                  <a:latin typeface="Chalkboard" charset="0"/>
                  <a:ea typeface="Chalkboard" charset="0"/>
                  <a:cs typeface="Chalkboard" charset="0"/>
                  <a:sym typeface="Symbol"/>
                </a:rPr>
                <a:t>| = |M</a:t>
              </a:r>
              <a:r>
                <a:rPr lang="en-US" sz="2000" baseline="-25000" dirty="0" smtClean="0">
                  <a:solidFill>
                    <a:srgbClr val="FF0000"/>
                  </a:solidFill>
                  <a:latin typeface="Chalkboard" charset="0"/>
                  <a:ea typeface="Chalkboard" charset="0"/>
                  <a:cs typeface="Chalkboard" charset="0"/>
                  <a:sym typeface="Symbol"/>
                </a:rPr>
                <a:t>1</a:t>
              </a:r>
              <a:r>
                <a:rPr lang="en-US" sz="2000" dirty="0" smtClean="0">
                  <a:solidFill>
                    <a:srgbClr val="FF0000"/>
                  </a:solidFill>
                  <a:latin typeface="Chalkboard" charset="0"/>
                  <a:ea typeface="Chalkboard" charset="0"/>
                  <a:cs typeface="Chalkboard" charset="0"/>
                  <a:sym typeface="Symbol"/>
                </a:rPr>
                <a:t>| = 1 </a:t>
              </a:r>
              <a:endParaRPr lang="en-US" sz="2000" dirty="0" smtClean="0">
                <a:solidFill>
                  <a:srgbClr val="FF0000"/>
                </a:solidFill>
                <a:latin typeface="Chalkboard" charset="0"/>
                <a:ea typeface="Chalkboard" charset="0"/>
                <a:cs typeface="Chalkboard" charset="0"/>
              </a:endParaRPr>
            </a:p>
          </p:txBody>
        </p:sp>
        <p:sp>
          <p:nvSpPr>
            <p:cNvPr id="112" name="Text Box 7"/>
            <p:cNvSpPr txBox="1">
              <a:spLocks noChangeArrowheads="1"/>
            </p:cNvSpPr>
            <p:nvPr/>
          </p:nvSpPr>
          <p:spPr bwMode="auto">
            <a:xfrm>
              <a:off x="1763688" y="2132856"/>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sp>
          <p:nvSpPr>
            <p:cNvPr id="113" name="Text Box 7"/>
            <p:cNvSpPr txBox="1">
              <a:spLocks noChangeArrowheads="1"/>
            </p:cNvSpPr>
            <p:nvPr/>
          </p:nvSpPr>
          <p:spPr bwMode="auto">
            <a:xfrm>
              <a:off x="2483768" y="215434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grpSp>
      <p:sp>
        <p:nvSpPr>
          <p:cNvPr id="114" name="Text Box 7"/>
          <p:cNvSpPr txBox="1">
            <a:spLocks noChangeArrowheads="1"/>
          </p:cNvSpPr>
          <p:nvPr/>
        </p:nvSpPr>
        <p:spPr bwMode="auto">
          <a:xfrm>
            <a:off x="107504" y="2348880"/>
            <a:ext cx="8609148" cy="707886"/>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Any cipher that is </a:t>
            </a:r>
            <a:r>
              <a:rPr lang="en-US" sz="2000" dirty="0" smtClean="0">
                <a:solidFill>
                  <a:srgbClr val="0000FF"/>
                </a:solidFill>
                <a:latin typeface="Chalkboard" charset="0"/>
                <a:ea typeface="Chalkboard" charset="0"/>
                <a:cs typeface="Chalkboard" charset="0"/>
                <a:sym typeface="Symbol"/>
              </a:rPr>
              <a:t>CCA-secure for multiple encryptions </a:t>
            </a:r>
            <a:r>
              <a:rPr lang="en-US" sz="2000" dirty="0" smtClean="0">
                <a:latin typeface="Chalkboard" charset="0"/>
                <a:ea typeface="Chalkboard" charset="0"/>
                <a:cs typeface="Chalkboard" charset="0"/>
                <a:sym typeface="Symbol"/>
              </a:rPr>
              <a:t>is also CCA-secure (for single encryption)</a:t>
            </a:r>
            <a:endParaRPr lang="en-US" sz="2000" dirty="0" smtClean="0">
              <a:solidFill>
                <a:srgbClr val="0000FF"/>
              </a:solidFill>
              <a:latin typeface="Chalkboard" charset="0"/>
              <a:ea typeface="Chalkboard" charset="0"/>
              <a:cs typeface="Chalkboard" charset="0"/>
            </a:endParaRPr>
          </a:p>
        </p:txBody>
      </p:sp>
      <p:sp>
        <p:nvSpPr>
          <p:cNvPr id="115" name="Text Box 7"/>
          <p:cNvSpPr txBox="1">
            <a:spLocks noChangeArrowheads="1"/>
          </p:cNvSpPr>
          <p:nvPr/>
        </p:nvSpPr>
        <p:spPr bwMode="auto">
          <a:xfrm>
            <a:off x="107504" y="321297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What about the </a:t>
            </a:r>
            <a:r>
              <a:rPr lang="en-US" sz="2000" dirty="0" smtClean="0">
                <a:solidFill>
                  <a:srgbClr val="FF0000"/>
                </a:solidFill>
                <a:latin typeface="Chalkboard" charset="0"/>
                <a:ea typeface="Chalkboard" charset="0"/>
                <a:cs typeface="Chalkboard" charset="0"/>
                <a:sym typeface="Symbol"/>
              </a:rPr>
              <a:t>converse</a:t>
            </a:r>
            <a:r>
              <a:rPr lang="en-US" sz="2000" dirty="0" smtClean="0">
                <a:latin typeface="Chalkboard" charset="0"/>
                <a:ea typeface="Chalkboard" charset="0"/>
                <a:cs typeface="Chalkboard" charset="0"/>
                <a:sym typeface="Symbol"/>
              </a:rPr>
              <a:t> ?</a:t>
            </a:r>
            <a:endParaRPr lang="en-US" sz="20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23528" y="4593322"/>
            <a:ext cx="8496944" cy="707886"/>
          </a:xfrm>
          <a:prstGeom prst="rect">
            <a:avLst/>
          </a:prstGeom>
          <a:noFill/>
          <a:ln w="9525">
            <a:solidFill>
              <a:srgbClr val="333399"/>
            </a:solid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Theorem: Any cipher that is </a:t>
            </a:r>
            <a:r>
              <a:rPr lang="en-US" sz="2000" dirty="0" smtClean="0">
                <a:solidFill>
                  <a:srgbClr val="FF0000"/>
                </a:solidFill>
                <a:latin typeface="Chalkboard" charset="0"/>
                <a:ea typeface="Chalkboard" charset="0"/>
                <a:cs typeface="Chalkboard" charset="0"/>
                <a:sym typeface="Symbol"/>
              </a:rPr>
              <a:t>CCA-secure is also CCA-secure for multiple encryptions</a:t>
            </a:r>
            <a:endParaRPr lang="en-US" sz="2000" dirty="0" smtClean="0">
              <a:solidFill>
                <a:srgbClr val="FF0000"/>
              </a:solidFill>
              <a:latin typeface="Chalkboard" charset="0"/>
              <a:ea typeface="Chalkboard" charset="0"/>
              <a:cs typeface="Chalkboard" charset="0"/>
            </a:endParaRPr>
          </a:p>
        </p:txBody>
      </p:sp>
      <p:sp>
        <p:nvSpPr>
          <p:cNvPr id="37" name="Text Box 7"/>
          <p:cNvSpPr txBox="1">
            <a:spLocks noChangeArrowheads="1"/>
          </p:cNvSpPr>
          <p:nvPr/>
        </p:nvSpPr>
        <p:spPr bwMode="auto">
          <a:xfrm>
            <a:off x="467544" y="5601434"/>
            <a:ext cx="8321116" cy="707886"/>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&gt;&gt; Sufficient to prove CCA-security for </a:t>
            </a:r>
            <a:r>
              <a:rPr lang="en-US" sz="2000" dirty="0" smtClean="0">
                <a:solidFill>
                  <a:srgbClr val="FF0000"/>
                </a:solidFill>
                <a:latin typeface="Chalkboard" charset="0"/>
                <a:ea typeface="Chalkboard" charset="0"/>
                <a:cs typeface="Chalkboard" charset="0"/>
                <a:sym typeface="Symbol"/>
              </a:rPr>
              <a:t>single message</a:t>
            </a:r>
            <a:r>
              <a:rPr lang="en-US" sz="2000" dirty="0" smtClean="0">
                <a:latin typeface="Chalkboard" charset="0"/>
                <a:ea typeface="Chalkboard" charset="0"/>
                <a:cs typeface="Chalkboard" charset="0"/>
                <a:sym typeface="Symbol"/>
              </a:rPr>
              <a:t>; rest is </a:t>
            </a:r>
            <a:r>
              <a:rPr lang="en-US" sz="2000" dirty="0" smtClean="0">
                <a:solidFill>
                  <a:srgbClr val="FF0000"/>
                </a:solidFill>
                <a:latin typeface="Chalkboard" charset="0"/>
                <a:ea typeface="Chalkboard" charset="0"/>
                <a:cs typeface="Chalkboard" charset="0"/>
                <a:sym typeface="Symbol"/>
              </a:rPr>
              <a:t>“for free”</a:t>
            </a:r>
            <a:endParaRPr lang="en-US" sz="2000" dirty="0" smtClean="0">
              <a:solidFill>
                <a:srgbClr val="FF0000"/>
              </a:solidFill>
              <a:latin typeface="Chalkboard" charset="0"/>
              <a:ea typeface="Chalkboard" charset="0"/>
              <a:cs typeface="Chalkboard" charset="0"/>
            </a:endParaRPr>
          </a:p>
        </p:txBody>
      </p:sp>
    </p:spTree>
    <p:extLst>
      <p:ext uri="{BB962C8B-B14F-4D97-AF65-F5344CB8AC3E}">
        <p14:creationId xmlns:p14="http://schemas.microsoft.com/office/powerpoint/2010/main" val="343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36"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0" y="458112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Security is Stronger Than CPA-security </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652120" y="2164221"/>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762" y="2577823"/>
            <a:ext cx="1514272" cy="872663"/>
          </a:xfrm>
          <a:prstGeom prst="rect">
            <a:avLst/>
          </a:prstGeom>
          <a:noFill/>
          <a:ln w="9525">
            <a:noFill/>
            <a:miter lim="800000"/>
            <a:headEnd/>
            <a:tailEnd/>
          </a:ln>
        </p:spPr>
      </p:pic>
      <p:sp>
        <p:nvSpPr>
          <p:cNvPr id="30" name="Text Box 7"/>
          <p:cNvSpPr txBox="1">
            <a:spLocks noChangeArrowheads="1"/>
          </p:cNvSpPr>
          <p:nvPr/>
        </p:nvSpPr>
        <p:spPr bwMode="auto">
          <a:xfrm>
            <a:off x="2522095" y="69269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251520" y="345048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5917624" y="330647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7893496" y="3016108"/>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991233" y="270563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8163876" y="257890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9512"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344344"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07504" y="213285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506438" y="1276567"/>
            <a:ext cx="699465" cy="432048"/>
          </a:xfrm>
          <a:prstGeom prst="rect">
            <a:avLst/>
          </a:prstGeom>
          <a:noFill/>
          <a:ln w="9525">
            <a:noFill/>
            <a:miter lim="800000"/>
            <a:headEnd/>
            <a:tailEnd/>
          </a:ln>
        </p:spPr>
      </p:pic>
      <p:grpSp>
        <p:nvGrpSpPr>
          <p:cNvPr id="8" name="Group 59"/>
          <p:cNvGrpSpPr/>
          <p:nvPr/>
        </p:nvGrpSpPr>
        <p:grpSpPr>
          <a:xfrm>
            <a:off x="6732240" y="1636607"/>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sp>
        <p:nvSpPr>
          <p:cNvPr id="89" name="Text Box 7"/>
          <p:cNvSpPr txBox="1">
            <a:spLocks noChangeArrowheads="1"/>
          </p:cNvSpPr>
          <p:nvPr/>
        </p:nvSpPr>
        <p:spPr bwMode="auto">
          <a:xfrm>
            <a:off x="5690447" y="764704"/>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 </a:t>
            </a:r>
            <a:r>
              <a:rPr lang="en-US" sz="1600" dirty="0" smtClean="0">
                <a:latin typeface="Chalkboard" charset="0"/>
                <a:ea typeface="Chalkboard" charset="0"/>
                <a:cs typeface="Chalkboard" charset="0"/>
                <a:sym typeface="Symbol"/>
              </a:rPr>
              <a:t> (r, </a:t>
            </a:r>
            <a:r>
              <a:rPr lang="en-US" sz="1600" dirty="0" err="1" smtClean="0">
                <a:latin typeface="Chalkboard" charset="0"/>
                <a:ea typeface="Chalkboard" charset="0"/>
                <a:cs typeface="Chalkboard" charset="0"/>
                <a:sym typeface="Symbol"/>
              </a:rPr>
              <a:t>F</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(r)  m)</a:t>
            </a:r>
            <a:endParaRPr lang="en-US" sz="1600" dirty="0" smtClean="0">
              <a:solidFill>
                <a:srgbClr val="0000FF"/>
              </a:solidFill>
              <a:latin typeface="Chalkboard" charset="0"/>
              <a:ea typeface="Chalkboard" charset="0"/>
              <a:cs typeface="Chalkboard" charset="0"/>
            </a:endParaRPr>
          </a:p>
        </p:txBody>
      </p:sp>
      <p:pic>
        <p:nvPicPr>
          <p:cNvPr id="100" name="Picture 2"/>
          <p:cNvPicPr>
            <a:picLocks noChangeAspect="1" noChangeArrowheads="1"/>
          </p:cNvPicPr>
          <p:nvPr/>
        </p:nvPicPr>
        <p:blipFill>
          <a:blip r:embed="rId6" cstate="print"/>
          <a:srcRect/>
          <a:stretch>
            <a:fillRect/>
          </a:stretch>
        </p:blipFill>
        <p:spPr bwMode="auto">
          <a:xfrm>
            <a:off x="7452320" y="2204864"/>
            <a:ext cx="511790" cy="665067"/>
          </a:xfrm>
          <a:prstGeom prst="rect">
            <a:avLst/>
          </a:prstGeom>
          <a:noFill/>
          <a:ln w="9525">
            <a:noFill/>
            <a:miter lim="800000"/>
            <a:headEnd/>
            <a:tailEnd/>
          </a:ln>
        </p:spPr>
      </p:pic>
      <p:sp>
        <p:nvSpPr>
          <p:cNvPr id="107" name="Text Box 7"/>
          <p:cNvSpPr txBox="1">
            <a:spLocks noChangeArrowheads="1"/>
          </p:cNvSpPr>
          <p:nvPr/>
        </p:nvSpPr>
        <p:spPr bwMode="auto">
          <a:xfrm rot="182692">
            <a:off x="7533050" y="286287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a:t>
            </a:r>
            <a:endParaRPr lang="en-US" sz="1600" dirty="0" smtClean="0">
              <a:solidFill>
                <a:srgbClr val="0000FF"/>
              </a:solidFill>
              <a:latin typeface="Chalkboard" charset="0"/>
              <a:ea typeface="Chalkboard" charset="0"/>
              <a:cs typeface="Chalkboard" charset="0"/>
            </a:endParaRPr>
          </a:p>
        </p:txBody>
      </p:sp>
      <p:grpSp>
        <p:nvGrpSpPr>
          <p:cNvPr id="113" name="Group 112"/>
          <p:cNvGrpSpPr/>
          <p:nvPr/>
        </p:nvGrpSpPr>
        <p:grpSpPr>
          <a:xfrm>
            <a:off x="2195736" y="1340768"/>
            <a:ext cx="3528392" cy="379197"/>
            <a:chOff x="2195736" y="1506270"/>
            <a:chExt cx="3528392" cy="379197"/>
          </a:xfrm>
        </p:grpSpPr>
        <p:cxnSp>
          <p:nvCxnSpPr>
            <p:cNvPr id="79" name="Straight Connector 78"/>
            <p:cNvCxnSpPr/>
            <p:nvPr/>
          </p:nvCxnSpPr>
          <p:spPr>
            <a:xfrm>
              <a:off x="2195736" y="188546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7"/>
            <p:cNvSpPr txBox="1">
              <a:spLocks noChangeArrowheads="1"/>
            </p:cNvSpPr>
            <p:nvPr/>
          </p:nvSpPr>
          <p:spPr bwMode="auto">
            <a:xfrm>
              <a:off x="2267744" y="1525427"/>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(00…0)</a:t>
              </a:r>
              <a:endParaRPr lang="en-US" sz="16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4355976" y="1506270"/>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 (11…1)</a:t>
              </a:r>
              <a:endParaRPr lang="en-US" sz="1600" dirty="0" smtClean="0">
                <a:solidFill>
                  <a:srgbClr val="0000FF"/>
                </a:solidFill>
                <a:latin typeface="Chalkboard" charset="0"/>
                <a:ea typeface="Chalkboard" charset="0"/>
                <a:cs typeface="Chalkboard" charset="0"/>
              </a:endParaRPr>
            </a:p>
          </p:txBody>
        </p:sp>
      </p:grpSp>
      <p:grpSp>
        <p:nvGrpSpPr>
          <p:cNvPr id="114" name="Group 113"/>
          <p:cNvGrpSpPr/>
          <p:nvPr/>
        </p:nvGrpSpPr>
        <p:grpSpPr>
          <a:xfrm>
            <a:off x="2207350" y="1895346"/>
            <a:ext cx="3385537" cy="360040"/>
            <a:chOff x="2207350" y="2060848"/>
            <a:chExt cx="3385537" cy="360040"/>
          </a:xfrm>
        </p:grpSpPr>
        <p:cxnSp>
          <p:nvCxnSpPr>
            <p:cNvPr id="103" name="Straight Connector 102"/>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0" name="Text Box 7"/>
            <p:cNvSpPr txBox="1">
              <a:spLocks noChangeArrowheads="1"/>
            </p:cNvSpPr>
            <p:nvPr/>
          </p:nvSpPr>
          <p:spPr bwMode="auto">
            <a:xfrm>
              <a:off x="2411760"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 (r, s*) = (r, </a:t>
              </a:r>
              <a:r>
                <a:rPr lang="en-US" sz="1600" dirty="0" err="1" smtClean="0">
                  <a:latin typeface="Chalkboard" charset="0"/>
                  <a:ea typeface="Chalkboard" charset="0"/>
                  <a:cs typeface="Chalkboard" charset="0"/>
                </a:rPr>
                <a:t>F</a:t>
              </a:r>
              <a:r>
                <a:rPr lang="en-US" sz="20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(r)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grpSp>
        <p:nvGrpSpPr>
          <p:cNvPr id="123" name="Group 122"/>
          <p:cNvGrpSpPr/>
          <p:nvPr/>
        </p:nvGrpSpPr>
        <p:grpSpPr>
          <a:xfrm>
            <a:off x="2195736" y="2399402"/>
            <a:ext cx="3528392" cy="698594"/>
            <a:chOff x="2195736" y="2399402"/>
            <a:chExt cx="3528392" cy="698594"/>
          </a:xfrm>
        </p:grpSpPr>
        <p:cxnSp>
          <p:nvCxnSpPr>
            <p:cNvPr id="82" name="Straight Connector 81"/>
            <p:cNvCxnSpPr/>
            <p:nvPr/>
          </p:nvCxnSpPr>
          <p:spPr>
            <a:xfrm>
              <a:off x="2195736" y="2759442"/>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2411760" y="239940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decrypt c = (r, s)  for me</a:t>
              </a:r>
              <a:endParaRPr lang="en-US" sz="16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2195736" y="2759442"/>
              <a:ext cx="352839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(s is same as s* with 1</a:t>
              </a:r>
              <a:r>
                <a:rPr lang="en-US" sz="1600" baseline="30000" dirty="0" smtClean="0">
                  <a:latin typeface="Chalkboard" charset="0"/>
                  <a:ea typeface="Chalkboard" charset="0"/>
                  <a:cs typeface="Chalkboard" charset="0"/>
                </a:rPr>
                <a:t>st</a:t>
              </a:r>
              <a:r>
                <a:rPr lang="en-US" sz="1600" dirty="0" smtClean="0">
                  <a:latin typeface="Chalkboard" charset="0"/>
                  <a:ea typeface="Chalkboard" charset="0"/>
                  <a:cs typeface="Chalkboard" charset="0"/>
                </a:rPr>
                <a:t> bit flipped)</a:t>
              </a:r>
              <a:endParaRPr lang="en-US" sz="1600" dirty="0" smtClean="0">
                <a:solidFill>
                  <a:srgbClr val="0000FF"/>
                </a:solidFill>
                <a:latin typeface="Chalkboard" charset="0"/>
                <a:ea typeface="Chalkboard" charset="0"/>
                <a:cs typeface="Chalkboard" charset="0"/>
              </a:endParaRPr>
            </a:p>
          </p:txBody>
        </p:sp>
      </p:grpSp>
      <p:grpSp>
        <p:nvGrpSpPr>
          <p:cNvPr id="124" name="Group 123"/>
          <p:cNvGrpSpPr/>
          <p:nvPr/>
        </p:nvGrpSpPr>
        <p:grpSpPr>
          <a:xfrm>
            <a:off x="2267744" y="3212976"/>
            <a:ext cx="4176464" cy="360040"/>
            <a:chOff x="2207350" y="2060848"/>
            <a:chExt cx="4176464" cy="360040"/>
          </a:xfrm>
        </p:grpSpPr>
        <p:cxnSp>
          <p:nvCxnSpPr>
            <p:cNvPr id="125" name="Straight Connector 124"/>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6" name="Text Box 7"/>
            <p:cNvSpPr txBox="1">
              <a:spLocks noChangeArrowheads="1"/>
            </p:cNvSpPr>
            <p:nvPr/>
          </p:nvSpPr>
          <p:spPr bwMode="auto">
            <a:xfrm>
              <a:off x="335947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 = Dec</a:t>
              </a:r>
              <a:r>
                <a:rPr lang="en-US" sz="2400" baseline="-25000" dirty="0" smtClean="0">
                  <a:latin typeface="Chalkboard" charset="0"/>
                  <a:ea typeface="Chalkboard" charset="0"/>
                  <a:cs typeface="Chalkboard" charset="0"/>
                </a:rPr>
                <a:t>k</a:t>
              </a:r>
              <a:r>
                <a:rPr lang="en-US" sz="1600" dirty="0" smtClean="0">
                  <a:latin typeface="Chalkboard" charset="0"/>
                  <a:ea typeface="Chalkboard" charset="0"/>
                  <a:cs typeface="Chalkboard" charset="0"/>
                </a:rPr>
                <a:t>(c)</a:t>
              </a:r>
              <a:endParaRPr lang="en-US" sz="1600" dirty="0" smtClean="0">
                <a:solidFill>
                  <a:srgbClr val="0000FF"/>
                </a:solidFill>
                <a:latin typeface="Chalkboard" charset="0"/>
                <a:ea typeface="Chalkboard" charset="0"/>
                <a:cs typeface="Chalkboard" charset="0"/>
              </a:endParaRPr>
            </a:p>
          </p:txBody>
        </p:sp>
      </p:grpSp>
      <p:grpSp>
        <p:nvGrpSpPr>
          <p:cNvPr id="131" name="Group 130"/>
          <p:cNvGrpSpPr/>
          <p:nvPr/>
        </p:nvGrpSpPr>
        <p:grpSpPr>
          <a:xfrm>
            <a:off x="2267744" y="3717032"/>
            <a:ext cx="3816424" cy="698594"/>
            <a:chOff x="2267744" y="3717032"/>
            <a:chExt cx="3816424" cy="698594"/>
          </a:xfrm>
        </p:grpSpPr>
        <p:grpSp>
          <p:nvGrpSpPr>
            <p:cNvPr id="127" name="Group 126"/>
            <p:cNvGrpSpPr/>
            <p:nvPr/>
          </p:nvGrpSpPr>
          <p:grpSpPr>
            <a:xfrm>
              <a:off x="2267744" y="3717032"/>
              <a:ext cx="3816424" cy="360040"/>
              <a:chOff x="2207350" y="2060848"/>
              <a:chExt cx="3816424" cy="360040"/>
            </a:xfrm>
          </p:grpSpPr>
          <p:cxnSp>
            <p:nvCxnSpPr>
              <p:cNvPr id="128" name="Straight Connector 127"/>
              <p:cNvCxnSpPr/>
              <p:nvPr/>
            </p:nvCxnSpPr>
            <p:spPr>
              <a:xfrm>
                <a:off x="2207350" y="2420888"/>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Text Box 7"/>
              <p:cNvSpPr txBox="1">
                <a:spLocks noChangeArrowheads="1"/>
              </p:cNvSpPr>
              <p:nvPr/>
            </p:nvSpPr>
            <p:spPr bwMode="auto">
              <a:xfrm>
                <a:off x="299943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 0 if m = 100…0</a:t>
                </a:r>
                <a:endParaRPr lang="en-US" sz="1600" dirty="0" smtClean="0">
                  <a:solidFill>
                    <a:srgbClr val="0000FF"/>
                  </a:solidFill>
                  <a:latin typeface="Chalkboard" charset="0"/>
                  <a:ea typeface="Chalkboard" charset="0"/>
                  <a:cs typeface="Chalkboard" charset="0"/>
                </a:endParaRPr>
              </a:p>
            </p:txBody>
          </p:sp>
        </p:grpSp>
        <p:sp>
          <p:nvSpPr>
            <p:cNvPr id="130" name="Text Box 7"/>
            <p:cNvSpPr txBox="1">
              <a:spLocks noChangeArrowheads="1"/>
            </p:cNvSpPr>
            <p:nvPr/>
          </p:nvSpPr>
          <p:spPr bwMode="auto">
            <a:xfrm>
              <a:off x="3059832" y="407707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 1 if m = 011…1</a:t>
              </a:r>
              <a:endParaRPr lang="en-US" sz="1600" dirty="0" smtClean="0">
                <a:solidFill>
                  <a:srgbClr val="0000FF"/>
                </a:solidFill>
                <a:latin typeface="Chalkboard" charset="0"/>
                <a:ea typeface="Chalkboard" charset="0"/>
                <a:cs typeface="Chalkboard" charset="0"/>
              </a:endParaRPr>
            </a:p>
          </p:txBody>
        </p:sp>
      </p:grpSp>
      <p:sp>
        <p:nvSpPr>
          <p:cNvPr id="133" name="Text Box 7"/>
          <p:cNvSpPr txBox="1">
            <a:spLocks noChangeArrowheads="1"/>
          </p:cNvSpPr>
          <p:nvPr/>
        </p:nvSpPr>
        <p:spPr bwMode="auto">
          <a:xfrm>
            <a:off x="35496" y="460261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No encryption-oracle service used in the above attack !!</a:t>
            </a:r>
            <a:endParaRPr lang="en-US" sz="1600" baseline="-25000" dirty="0" smtClean="0">
              <a:solidFill>
                <a:srgbClr val="0000FF"/>
              </a:solidFill>
              <a:latin typeface="Chalkboard" charset="0"/>
              <a:ea typeface="Chalkboard" charset="0"/>
              <a:cs typeface="Chalkboard" charset="0"/>
            </a:endParaRPr>
          </a:p>
        </p:txBody>
      </p:sp>
      <p:sp>
        <p:nvSpPr>
          <p:cNvPr id="134" name="Text Box 7"/>
          <p:cNvSpPr txBox="1">
            <a:spLocks noChangeArrowheads="1"/>
          </p:cNvSpPr>
          <p:nvPr/>
        </p:nvSpPr>
        <p:spPr bwMode="auto">
          <a:xfrm>
            <a:off x="35496" y="503466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What is the probability of A winning the game above ?</a:t>
            </a:r>
            <a:endParaRPr lang="en-US" sz="16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323528" y="546671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If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 = (00…0) then m = (100…0). So A outputs b’ = 0 = b with probability 1</a:t>
            </a:r>
            <a:endParaRPr lang="en-US" sz="1600" baseline="-25000" dirty="0" smtClean="0">
              <a:solidFill>
                <a:srgbClr val="0000FF"/>
              </a:solidFill>
              <a:latin typeface="Chalkboard" charset="0"/>
              <a:ea typeface="Chalkboard" charset="0"/>
              <a:cs typeface="Chalkboard" charset="0"/>
            </a:endParaRPr>
          </a:p>
        </p:txBody>
      </p:sp>
      <p:sp>
        <p:nvSpPr>
          <p:cNvPr id="136" name="Text Box 7"/>
          <p:cNvSpPr txBox="1">
            <a:spLocks noChangeArrowheads="1"/>
          </p:cNvSpPr>
          <p:nvPr/>
        </p:nvSpPr>
        <p:spPr bwMode="auto">
          <a:xfrm>
            <a:off x="323528" y="589875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If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 = (11…1) then m = (011…1). So A outputs b’ = 1 = b with probability 1</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755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linds(horizont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linds(horizontal)">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blinds(horizontal)">
                                      <p:cBhvr>
                                        <p:cTn id="36" dur="500"/>
                                        <p:tgtEl>
                                          <p:spTgt spid="1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linds(horizontal)">
                                      <p:cBhvr>
                                        <p:cTn id="41" dur="500"/>
                                        <p:tgtEl>
                                          <p:spTgt spid="1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blinds(horizontal)">
                                      <p:cBhvr>
                                        <p:cTn id="46" dur="500"/>
                                        <p:tgtEl>
                                          <p:spTgt spid="1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blinds(horizontal)">
                                      <p:cBhvr>
                                        <p:cTn id="56" dur="500"/>
                                        <p:tgtEl>
                                          <p:spTgt spid="1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35"/>
                                        </p:tgtEl>
                                        <p:attrNameLst>
                                          <p:attrName>style.visibility</p:attrName>
                                        </p:attrNameLst>
                                      </p:cBhvr>
                                      <p:to>
                                        <p:strVal val="visible"/>
                                      </p:to>
                                    </p:set>
                                    <p:animEffect transition="in" filter="blinds(horizontal)">
                                      <p:cBhvr>
                                        <p:cTn id="61" dur="500"/>
                                        <p:tgtEl>
                                          <p:spTgt spid="1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blinds(horizontal)">
                                      <p:cBhvr>
                                        <p:cTn id="6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33" grpId="0"/>
      <p:bldP spid="134" grpId="0"/>
      <p:bldP spid="135" grpId="0"/>
      <p:bldP spid="1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Towards Achieving CCA-Security </a:t>
            </a:r>
            <a:endParaRPr lang="en-US" sz="3000" kern="0" dirty="0">
              <a:solidFill>
                <a:srgbClr val="009900"/>
              </a:solidFill>
              <a:latin typeface="Chalkboard" charset="0"/>
              <a:ea typeface="Chalkboard" charset="0"/>
              <a:cs typeface="Chalkboard" charset="0"/>
            </a:endParaRPr>
          </a:p>
        </p:txBody>
      </p:sp>
      <p:sp>
        <p:nvSpPr>
          <p:cNvPr id="28" name="Text Box 7"/>
          <p:cNvSpPr txBox="1">
            <a:spLocks noChangeArrowheads="1"/>
          </p:cNvSpPr>
          <p:nvPr/>
        </p:nvSpPr>
        <p:spPr bwMode="auto">
          <a:xfrm>
            <a:off x="827584" y="2700208"/>
            <a:ext cx="82089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This is called malleability.  CPA-secure scheme does not guarantee non-malleability </a:t>
            </a:r>
            <a:endParaRPr lang="en-US" sz="1600" baseline="-25000" dirty="0" smtClean="0">
              <a:solidFill>
                <a:srgbClr val="0000FF"/>
              </a:solidFill>
              <a:latin typeface="Chalkboard" charset="0"/>
              <a:ea typeface="Chalkboard" charset="0"/>
              <a:cs typeface="Chalkboard" charset="0"/>
            </a:endParaRPr>
          </a:p>
        </p:txBody>
      </p:sp>
      <p:sp>
        <p:nvSpPr>
          <p:cNvPr id="29" name="Text Box 7"/>
          <p:cNvSpPr txBox="1">
            <a:spLocks noChangeArrowheads="1"/>
          </p:cNvSpPr>
          <p:nvPr/>
        </p:nvSpPr>
        <p:spPr bwMode="auto">
          <a:xfrm>
            <a:off x="323528" y="930206"/>
            <a:ext cx="4392488"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What capability of </a:t>
            </a: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lets him win?</a:t>
            </a:r>
            <a:endParaRPr lang="en-US" baseline="-25000" dirty="0" smtClean="0">
              <a:solidFill>
                <a:srgbClr val="0000FF"/>
              </a:solidFill>
              <a:latin typeface="Chalkboard" charset="0"/>
              <a:ea typeface="Chalkboard" charset="0"/>
              <a:cs typeface="Chalkboard" charset="0"/>
            </a:endParaRPr>
          </a:p>
        </p:txBody>
      </p:sp>
      <p:sp>
        <p:nvSpPr>
          <p:cNvPr id="30" name="Rectangle 29"/>
          <p:cNvSpPr/>
          <p:nvPr/>
        </p:nvSpPr>
        <p:spPr>
          <a:xfrm>
            <a:off x="467544" y="3626440"/>
            <a:ext cx="8352928" cy="369332"/>
          </a:xfrm>
          <a:prstGeom prst="rect">
            <a:avLst/>
          </a:prstGeom>
        </p:spPr>
        <p:txBody>
          <a:bodyPr wrap="square">
            <a:spAutoFit/>
          </a:bodyPr>
          <a:lstStyle/>
          <a:p>
            <a:pPr>
              <a:spcBef>
                <a:spcPct val="50000"/>
              </a:spcBef>
            </a:pPr>
            <a:r>
              <a:rPr lang="en-US" dirty="0" smtClean="0">
                <a:latin typeface="Chalkboard" charset="0"/>
                <a:ea typeface="Chalkboard" charset="0"/>
                <a:cs typeface="Chalkboard" charset="0"/>
                <a:sym typeface="Symbol"/>
              </a:rPr>
              <a:t>Need a SKE so that</a:t>
            </a:r>
          </a:p>
        </p:txBody>
      </p:sp>
      <p:sp>
        <p:nvSpPr>
          <p:cNvPr id="31" name="Text Box 7"/>
          <p:cNvSpPr txBox="1">
            <a:spLocks noChangeArrowheads="1"/>
          </p:cNvSpPr>
          <p:nvPr/>
        </p:nvSpPr>
        <p:spPr bwMode="auto">
          <a:xfrm>
            <a:off x="827584" y="1487686"/>
            <a:ext cx="8136904" cy="1077218"/>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Easy to manipulate</a:t>
            </a:r>
            <a:r>
              <a:rPr lang="en-US" sz="1600" dirty="0">
                <a:solidFill>
                  <a:srgbClr val="0000FF"/>
                </a:solidFill>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known </a:t>
            </a:r>
            <a:r>
              <a:rPr lang="en-US" sz="1600" dirty="0" err="1" smtClean="0">
                <a:solidFill>
                  <a:srgbClr val="0000FF"/>
                </a:solidFill>
                <a:latin typeface="Chalkboard" charset="0"/>
                <a:ea typeface="Chalkboard" charset="0"/>
                <a:cs typeface="Chalkboard" charset="0"/>
                <a:sym typeface="Symbol"/>
              </a:rPr>
              <a:t>ciphertexts</a:t>
            </a:r>
            <a:r>
              <a:rPr lang="en-US" sz="16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to obtain new </a:t>
            </a:r>
            <a:r>
              <a:rPr lang="en-US" sz="1600" dirty="0" err="1" smtClean="0">
                <a:latin typeface="Chalkboard" charset="0"/>
                <a:ea typeface="Chalkboard" charset="0"/>
                <a:cs typeface="Chalkboard" charset="0"/>
                <a:sym typeface="Symbol"/>
              </a:rPr>
              <a:t>ciphertexts</a:t>
            </a:r>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so that the relation between the underlying messages are known to him. then he gets DO service on the changed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to get the message.. Using the relation retrieve the original message</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827584" y="5589240"/>
            <a:ext cx="806489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Together, the above two makes DO useless to the adversary.</a:t>
            </a:r>
            <a:endParaRPr lang="en-US" sz="1600" baseline="-25000" dirty="0" smtClean="0">
              <a:solidFill>
                <a:srgbClr val="0000FF"/>
              </a:solidFill>
              <a:latin typeface="Chalkboard" charset="0"/>
              <a:ea typeface="Chalkboard" charset="0"/>
              <a:cs typeface="Chalkboard" charset="0"/>
            </a:endParaRPr>
          </a:p>
        </p:txBody>
      </p:sp>
      <p:sp>
        <p:nvSpPr>
          <p:cNvPr id="2" name="Rectangle 1"/>
          <p:cNvSpPr/>
          <p:nvPr/>
        </p:nvSpPr>
        <p:spPr>
          <a:xfrm>
            <a:off x="755576" y="4149080"/>
            <a:ext cx="8172400" cy="338554"/>
          </a:xfrm>
          <a:prstGeom prst="rect">
            <a:avLst/>
          </a:prstGeom>
        </p:spPr>
        <p:txBody>
          <a:bodyPr wrap="square">
            <a:spAutoFit/>
          </a:bodyPr>
          <a:lstStyle/>
          <a:p>
            <a:r>
              <a:rPr lang="en-US" sz="1600" dirty="0">
                <a:latin typeface="Chalkboard" charset="0"/>
                <a:ea typeface="Chalkboard" charset="0"/>
                <a:cs typeface="Chalkboard" charset="0"/>
                <a:sym typeface="Symbol"/>
              </a:rPr>
              <a:t> &gt;&gt; Creating a new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will be nearly impossible…</a:t>
            </a:r>
            <a:endParaRPr lang="en-US" sz="1600" dirty="0">
              <a:latin typeface="Chalkboard" charset="0"/>
              <a:ea typeface="Chalkboard" charset="0"/>
              <a:cs typeface="Chalkboard" charset="0"/>
            </a:endParaRPr>
          </a:p>
        </p:txBody>
      </p:sp>
      <p:sp>
        <p:nvSpPr>
          <p:cNvPr id="9" name="Rectangle 8"/>
          <p:cNvSpPr/>
          <p:nvPr/>
        </p:nvSpPr>
        <p:spPr>
          <a:xfrm>
            <a:off x="827584" y="4676943"/>
            <a:ext cx="8207896"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&gt;&gt; Changing </a:t>
            </a:r>
            <a:r>
              <a:rPr lang="en-US" sz="1600" dirty="0">
                <a:latin typeface="Chalkboard" charset="0"/>
                <a:ea typeface="Chalkboard" charset="0"/>
                <a:cs typeface="Chalkboard" charset="0"/>
                <a:sym typeface="Symbol"/>
              </a:rPr>
              <a:t>a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should either result in an incorrect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or should decrypt to a plaintext which is unrelated to the original plaintext</a:t>
            </a:r>
            <a:endParaRPr lang="en-US" sz="1600" dirty="0">
              <a:latin typeface="Chalkboard" charset="0"/>
              <a:ea typeface="Chalkboard" charset="0"/>
              <a:cs typeface="Chalkboard" charset="0"/>
            </a:endParaRPr>
          </a:p>
        </p:txBody>
      </p:sp>
      <p:sp>
        <p:nvSpPr>
          <p:cNvPr id="10" name="Rectangle 9"/>
          <p:cNvSpPr/>
          <p:nvPr/>
        </p:nvSpPr>
        <p:spPr>
          <a:xfrm>
            <a:off x="962532" y="6237312"/>
            <a:ext cx="7071168" cy="369332"/>
          </a:xfrm>
          <a:prstGeom prst="rect">
            <a:avLst/>
          </a:prstGeom>
          <a:solidFill>
            <a:srgbClr val="FFFF00"/>
          </a:solidFill>
        </p:spPr>
        <p:txBody>
          <a:bodyPr wrap="none">
            <a:spAutoFit/>
          </a:bodyPr>
          <a:lstStyle/>
          <a:p>
            <a:pPr algn="ctr">
              <a:defRPr/>
            </a:pPr>
            <a:r>
              <a:rPr lang="en-US" kern="0" dirty="0">
                <a:solidFill>
                  <a:srgbClr val="009900"/>
                </a:solidFill>
                <a:latin typeface="Chalkboard" charset="0"/>
                <a:ea typeface="Chalkboard" charset="0"/>
                <a:cs typeface="Chalkboard" charset="0"/>
              </a:rPr>
              <a:t>Message Authentication Codes (MAC</a:t>
            </a:r>
            <a:r>
              <a:rPr lang="en-US" kern="0" dirty="0" smtClean="0">
                <a:solidFill>
                  <a:srgbClr val="009900"/>
                </a:solidFill>
                <a:latin typeface="Chalkboard" charset="0"/>
                <a:ea typeface="Chalkboard" charset="0"/>
                <a:cs typeface="Chalkboard" charset="0"/>
              </a:rPr>
              <a:t>) helps us to get such a SKE!!</a:t>
            </a:r>
            <a:endParaRPr lang="en-US" kern="0" dirty="0">
              <a:solidFill>
                <a:srgbClr val="009900"/>
              </a:solidFill>
              <a:latin typeface="Chalkboard" charset="0"/>
              <a:ea typeface="Chalkboard" charset="0"/>
              <a:cs typeface="Chalkboard" charset="0"/>
            </a:endParaRPr>
          </a:p>
        </p:txBody>
      </p:sp>
    </p:spTree>
    <p:extLst>
      <p:ext uri="{BB962C8B-B14F-4D97-AF65-F5344CB8AC3E}">
        <p14:creationId xmlns:p14="http://schemas.microsoft.com/office/powerpoint/2010/main" val="13013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2"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a:ea typeface="+mj-ea"/>
                <a:cs typeface="+mj-cs"/>
              </a:rPr>
              <a:t>Message Integrity and Authentication</a:t>
            </a:r>
            <a:endParaRPr lang="en-US" sz="3000" kern="0" dirty="0">
              <a:solidFill>
                <a:srgbClr val="009900"/>
              </a:solidFill>
              <a:latin typeface="Chalkboard"/>
              <a:ea typeface="+mj-ea"/>
              <a:cs typeface="+mj-cs"/>
            </a:endParaRPr>
          </a:p>
        </p:txBody>
      </p:sp>
      <p:sp>
        <p:nvSpPr>
          <p:cNvPr id="61" name="Text Box 7"/>
          <p:cNvSpPr txBox="1">
            <a:spLocks noChangeArrowheads="1"/>
          </p:cNvSpPr>
          <p:nvPr/>
        </p:nvSpPr>
        <p:spPr bwMode="auto">
          <a:xfrm>
            <a:off x="35496" y="828001"/>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a:sym typeface="Symbol"/>
              </a:rPr>
              <a:t>In secure-communication, is it enough to keep privacy of the message?</a:t>
            </a:r>
            <a:endParaRPr lang="en-US" sz="1600" baseline="-25000" dirty="0" smtClean="0">
              <a:solidFill>
                <a:srgbClr val="0000FF"/>
              </a:solidFill>
              <a:latin typeface="Chalkboard"/>
            </a:endParaRPr>
          </a:p>
        </p:txBody>
      </p:sp>
      <p:sp>
        <p:nvSpPr>
          <p:cNvPr id="63" name="Text Box 7"/>
          <p:cNvSpPr txBox="1">
            <a:spLocks noChangeArrowheads="1"/>
          </p:cNvSpPr>
          <p:nvPr/>
        </p:nvSpPr>
        <p:spPr bwMode="auto">
          <a:xfrm>
            <a:off x="323528" y="1332057"/>
            <a:ext cx="8820472"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What is the guarantee that a message received by R indeed originated from S and vice-versa ? --- </a:t>
            </a:r>
            <a:r>
              <a:rPr lang="en-US" sz="1600" dirty="0" smtClean="0">
                <a:solidFill>
                  <a:srgbClr val="0000FF"/>
                </a:solidFill>
                <a:latin typeface="Chalkboard"/>
                <a:sym typeface="Symbol"/>
              </a:rPr>
              <a:t>issue of message authentication</a:t>
            </a:r>
            <a:endParaRPr lang="en-US" sz="1600" baseline="-25000" dirty="0" smtClean="0">
              <a:solidFill>
                <a:srgbClr val="0000FF"/>
              </a:solidFill>
              <a:latin typeface="Chalkboard"/>
            </a:endParaRPr>
          </a:p>
        </p:txBody>
      </p:sp>
      <p:sp>
        <p:nvSpPr>
          <p:cNvPr id="64" name="Text Box 7"/>
          <p:cNvSpPr txBox="1">
            <a:spLocks noChangeArrowheads="1"/>
          </p:cNvSpPr>
          <p:nvPr/>
        </p:nvSpPr>
        <p:spPr bwMode="auto">
          <a:xfrm>
            <a:off x="323528" y="1988840"/>
            <a:ext cx="8820472"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Even if it is confirmed that the message received by R originated from S, what is the guarantee that the message content is genuine ? --- </a:t>
            </a:r>
            <a:r>
              <a:rPr lang="en-US" sz="1600" dirty="0" smtClean="0">
                <a:solidFill>
                  <a:srgbClr val="FF0000"/>
                </a:solidFill>
                <a:latin typeface="Chalkboard"/>
                <a:sym typeface="Symbol"/>
              </a:rPr>
              <a:t>issue of message integrity</a:t>
            </a:r>
            <a:endParaRPr lang="en-US" sz="1600" baseline="-25000" dirty="0" smtClean="0">
              <a:solidFill>
                <a:srgbClr val="FF0000"/>
              </a:solidFill>
              <a:latin typeface="Chalkboard"/>
            </a:endParaRPr>
          </a:p>
        </p:txBody>
      </p:sp>
      <p:sp>
        <p:nvSpPr>
          <p:cNvPr id="65" name="Text Box 7"/>
          <p:cNvSpPr txBox="1">
            <a:spLocks noChangeArrowheads="1"/>
          </p:cNvSpPr>
          <p:nvPr/>
        </p:nvSpPr>
        <p:spPr bwMode="auto">
          <a:xfrm>
            <a:off x="323528" y="270892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Message integrity and authentication are also part of secure communication</a:t>
            </a:r>
            <a:endParaRPr lang="en-US" sz="1600" baseline="-25000" dirty="0" smtClean="0">
              <a:solidFill>
                <a:srgbClr val="0000FF"/>
              </a:solidFill>
              <a:latin typeface="Chalkboard"/>
            </a:endParaRPr>
          </a:p>
        </p:txBody>
      </p:sp>
      <p:sp>
        <p:nvSpPr>
          <p:cNvPr id="70" name="Text Box 7"/>
          <p:cNvSpPr txBox="1">
            <a:spLocks noChangeArrowheads="1"/>
          </p:cNvSpPr>
          <p:nvPr/>
        </p:nvSpPr>
        <p:spPr bwMode="auto">
          <a:xfrm>
            <a:off x="179512" y="472514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latin typeface="Chalkboard"/>
                <a:sym typeface="Symbol"/>
              </a:rPr>
              <a:t>Encryption scheme does not help (unless designed with specific purpose of MI and MA).</a:t>
            </a:r>
            <a:endParaRPr lang="en-US" sz="1600" baseline="-25000" dirty="0" smtClean="0">
              <a:solidFill>
                <a:srgbClr val="0000FF"/>
              </a:solidFill>
              <a:latin typeface="Chalkboard"/>
            </a:endParaRPr>
          </a:p>
        </p:txBody>
      </p:sp>
      <p:sp>
        <p:nvSpPr>
          <p:cNvPr id="13" name="Text Box 7"/>
          <p:cNvSpPr txBox="1">
            <a:spLocks noChangeArrowheads="1"/>
          </p:cNvSpPr>
          <p:nvPr/>
        </p:nvSpPr>
        <p:spPr bwMode="auto">
          <a:xfrm>
            <a:off x="35496" y="352249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a:sym typeface="Symbol"/>
              </a:rPr>
              <a:t>Message authentication/integrity is important even when privacy is not a concern</a:t>
            </a:r>
            <a:endParaRPr lang="en-US" sz="1600" baseline="-25000" dirty="0" smtClean="0">
              <a:solidFill>
                <a:srgbClr val="0000FF"/>
              </a:solidFill>
              <a:latin typeface="Chalkboard"/>
            </a:endParaRPr>
          </a:p>
        </p:txBody>
      </p:sp>
      <p:sp>
        <p:nvSpPr>
          <p:cNvPr id="14" name="Text Box 7"/>
          <p:cNvSpPr txBox="1">
            <a:spLocks noChangeArrowheads="1"/>
          </p:cNvSpPr>
          <p:nvPr/>
        </p:nvSpPr>
        <p:spPr bwMode="auto">
          <a:xfrm>
            <a:off x="323528" y="402655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Any kind of access control system needs them. Think of bank, institute, any organization </a:t>
            </a:r>
            <a:endParaRPr lang="en-US" sz="1600" baseline="-25000" dirty="0" smtClean="0">
              <a:solidFill>
                <a:srgbClr val="0000FF"/>
              </a:solidFill>
              <a:latin typeface="Chalkboard"/>
            </a:endParaRPr>
          </a:p>
        </p:txBody>
      </p:sp>
      <p:sp>
        <p:nvSpPr>
          <p:cNvPr id="15" name="Text Box 7"/>
          <p:cNvSpPr txBox="1">
            <a:spLocks noChangeArrowheads="1"/>
          </p:cNvSpPr>
          <p:nvPr/>
        </p:nvSpPr>
        <p:spPr bwMode="auto">
          <a:xfrm>
            <a:off x="395536" y="5250686"/>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a:sym typeface="Symbol"/>
              </a:rPr>
              <a:t>Consider all the CPA secure schemes considered so far (PRF-based, modes of operations); none provide MI/MA </a:t>
            </a:r>
            <a:endParaRPr lang="en-US" sz="1600" baseline="-25000" dirty="0" smtClean="0">
              <a:solidFill>
                <a:srgbClr val="0000FF"/>
              </a:solidFill>
              <a:latin typeface="Chalkboard"/>
            </a:endParaRPr>
          </a:p>
        </p:txBody>
      </p:sp>
      <p:sp>
        <p:nvSpPr>
          <p:cNvPr id="16" name="Text Box 7"/>
          <p:cNvSpPr txBox="1">
            <a:spLocks noChangeArrowheads="1"/>
          </p:cNvSpPr>
          <p:nvPr/>
        </p:nvSpPr>
        <p:spPr bwMode="auto">
          <a:xfrm>
            <a:off x="395536" y="586856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a:sym typeface="Symbol"/>
              </a:rPr>
              <a:t>Spoofing attack is easy. Changing </a:t>
            </a:r>
            <a:r>
              <a:rPr lang="en-US" sz="1600" dirty="0" err="1" smtClean="0">
                <a:latin typeface="Chalkboard"/>
                <a:sym typeface="Symbol"/>
              </a:rPr>
              <a:t>ciphertext</a:t>
            </a:r>
            <a:r>
              <a:rPr lang="en-US" sz="1600" dirty="0" smtClean="0">
                <a:latin typeface="Chalkboard"/>
                <a:sym typeface="Symbol"/>
              </a:rPr>
              <a:t> and thereby changing the underlying message is easy!!</a:t>
            </a:r>
            <a:endParaRPr lang="en-US" sz="1600" baseline="-25000" dirty="0" smtClean="0">
              <a:solidFill>
                <a:srgbClr val="0000FF"/>
              </a:solidFill>
              <a:latin typeface="Chalkboard"/>
            </a:endParaRPr>
          </a:p>
        </p:txBody>
      </p:sp>
    </p:spTree>
    <p:extLst>
      <p:ext uri="{BB962C8B-B14F-4D97-AF65-F5344CB8AC3E}">
        <p14:creationId xmlns:p14="http://schemas.microsoft.com/office/powerpoint/2010/main" val="34137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70"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13" name="Rectangle 12"/>
          <p:cNvSpPr/>
          <p:nvPr/>
        </p:nvSpPr>
        <p:spPr>
          <a:xfrm>
            <a:off x="395536" y="1187460"/>
            <a:ext cx="615873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Chosen </a:t>
            </a:r>
            <a:r>
              <a:rPr lang="en-US" dirty="0" err="1">
                <a:latin typeface="Chalkboard" charset="0"/>
                <a:ea typeface="Chalkboard" charset="0"/>
                <a:cs typeface="Chalkboard" charset="0"/>
              </a:rPr>
              <a:t>C</a:t>
            </a:r>
            <a:r>
              <a:rPr lang="en-US" dirty="0" err="1" smtClean="0">
                <a:latin typeface="Chalkboard" charset="0"/>
                <a:ea typeface="Chalkboard" charset="0"/>
                <a:cs typeface="Chalkboard" charset="0"/>
              </a:rPr>
              <a:t>hiphertext</a:t>
            </a:r>
            <a:r>
              <a:rPr lang="en-US" dirty="0" smtClean="0">
                <a:latin typeface="Chalkboard" charset="0"/>
                <a:ea typeface="Chalkboard" charset="0"/>
                <a:cs typeface="Chalkboard" charset="0"/>
              </a:rPr>
              <a:t> Attack (CCA)- Stronger than CPA </a:t>
            </a:r>
            <a:endParaRPr lang="en-US" dirty="0">
              <a:latin typeface="Chalkboard" charset="0"/>
              <a:ea typeface="Chalkboard" charset="0"/>
              <a:cs typeface="Chalkboard" charset="0"/>
            </a:endParaRPr>
          </a:p>
        </p:txBody>
      </p:sp>
      <p:sp>
        <p:nvSpPr>
          <p:cNvPr id="15" name="Rectangle 14"/>
          <p:cNvSpPr/>
          <p:nvPr/>
        </p:nvSpPr>
        <p:spPr>
          <a:xfrm>
            <a:off x="395536" y="1619508"/>
            <a:ext cx="202247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CCA-security  </a:t>
            </a:r>
            <a:endParaRPr lang="en-US" dirty="0">
              <a:latin typeface="Chalkboard" charset="0"/>
              <a:ea typeface="Chalkboard" charset="0"/>
              <a:cs typeface="Chalkboard" charset="0"/>
            </a:endParaRPr>
          </a:p>
        </p:txBody>
      </p:sp>
      <p:sp>
        <p:nvSpPr>
          <p:cNvPr id="12" name="Rectangle 11"/>
          <p:cNvSpPr/>
          <p:nvPr/>
        </p:nvSpPr>
        <p:spPr>
          <a:xfrm>
            <a:off x="395536" y="2132856"/>
            <a:ext cx="6787692"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Strictly stronger than CPA-security and subsumes the later</a:t>
            </a:r>
            <a:endParaRPr lang="en-US" dirty="0">
              <a:latin typeface="Chalkboard" charset="0"/>
              <a:ea typeface="Chalkboard" charset="0"/>
              <a:cs typeface="Chalkboard" charset="0"/>
            </a:endParaRPr>
          </a:p>
        </p:txBody>
      </p:sp>
      <p:sp>
        <p:nvSpPr>
          <p:cNvPr id="11" name="Rectangle 10"/>
          <p:cNvSpPr/>
          <p:nvPr/>
        </p:nvSpPr>
        <p:spPr>
          <a:xfrm>
            <a:off x="899592" y="2699628"/>
            <a:ext cx="7776864" cy="646331"/>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Real life attack on CBC-mode that is proven to be CPA-secure </a:t>
            </a:r>
          </a:p>
          <a:p>
            <a:pPr marL="285750" indent="-285750">
              <a:buFont typeface="Courier New" charset="0"/>
              <a:buChar char="o"/>
            </a:pPr>
            <a:r>
              <a:rPr lang="en-US" dirty="0" smtClean="0">
                <a:solidFill>
                  <a:srgbClr val="0000FF"/>
                </a:solidFill>
                <a:latin typeface="Chalkboard" charset="0"/>
                <a:ea typeface="Chalkboard" charset="0"/>
                <a:cs typeface="Chalkboard" charset="0"/>
              </a:rPr>
              <a:t>Attack on the PRF-based theoretical construction</a:t>
            </a:r>
          </a:p>
        </p:txBody>
      </p:sp>
      <p:sp>
        <p:nvSpPr>
          <p:cNvPr id="7" name="Rectangle 6"/>
          <p:cNvSpPr/>
          <p:nvPr/>
        </p:nvSpPr>
        <p:spPr>
          <a:xfrm>
            <a:off x="395536" y="3707740"/>
            <a:ext cx="647651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Assumptions/primitives to build a </a:t>
            </a:r>
            <a:r>
              <a:rPr lang="en-US" dirty="0" err="1" smtClean="0">
                <a:latin typeface="Chalkboard" charset="0"/>
                <a:ea typeface="Chalkboard" charset="0"/>
                <a:cs typeface="Chalkboard" charset="0"/>
              </a:rPr>
              <a:t>cca</a:t>
            </a:r>
            <a:r>
              <a:rPr lang="en-US" dirty="0" smtClean="0">
                <a:latin typeface="Chalkboard" charset="0"/>
                <a:ea typeface="Chalkboard" charset="0"/>
                <a:cs typeface="Chalkboard" charset="0"/>
              </a:rPr>
              <a:t>-secure construction</a:t>
            </a:r>
            <a:endParaRPr lang="en-US" dirty="0">
              <a:latin typeface="Chalkboard" charset="0"/>
              <a:ea typeface="Chalkboard" charset="0"/>
              <a:cs typeface="Chalkboard" charset="0"/>
            </a:endParaRPr>
          </a:p>
        </p:txBody>
      </p:sp>
      <p:sp>
        <p:nvSpPr>
          <p:cNvPr id="8" name="Rectangle 7"/>
          <p:cNvSpPr/>
          <p:nvPr/>
        </p:nvSpPr>
        <p:spPr>
          <a:xfrm>
            <a:off x="395536" y="4283804"/>
            <a:ext cx="588693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Introduction to </a:t>
            </a:r>
            <a:r>
              <a:rPr lang="en-US" smtClean="0">
                <a:latin typeface="Chalkboard" charset="0"/>
                <a:ea typeface="Chalkboard" charset="0"/>
                <a:cs typeface="Chalkboard" charset="0"/>
              </a:rPr>
              <a:t>Message Authentication </a:t>
            </a:r>
            <a:r>
              <a:rPr lang="en-US" dirty="0" smtClean="0">
                <a:latin typeface="Chalkboard" charset="0"/>
                <a:ea typeface="Chalkboard" charset="0"/>
                <a:cs typeface="Chalkboard" charset="0"/>
              </a:rPr>
              <a:t>Code (MAC)</a:t>
            </a:r>
            <a:endParaRPr lang="en-US" dirty="0">
              <a:latin typeface="Chalkboard" charset="0"/>
              <a:ea typeface="Chalkboard" charset="0"/>
              <a:cs typeface="Chalkboard" charset="0"/>
            </a:endParaRPr>
          </a:p>
        </p:txBody>
      </p:sp>
    </p:spTree>
    <p:extLst>
      <p:ext uri="{BB962C8B-B14F-4D97-AF65-F5344CB8AC3E}">
        <p14:creationId xmlns:p14="http://schemas.microsoft.com/office/powerpoint/2010/main" val="16097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P spid="11"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757808"/>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Message Authentication in Private Key Setting</a:t>
            </a:r>
            <a:endParaRPr lang="en-US" sz="3200" kern="0" dirty="0">
              <a:solidFill>
                <a:srgbClr val="009900"/>
              </a:solidFill>
              <a:latin typeface="Chalkboard" charset="0"/>
              <a:ea typeface="Chalkboard" charset="0"/>
              <a:cs typeface="Chalkboard" charset="0"/>
            </a:endParaRPr>
          </a:p>
        </p:txBody>
      </p:sp>
      <p:sp>
        <p:nvSpPr>
          <p:cNvPr id="15" name="Text Box 7"/>
          <p:cNvSpPr txBox="1">
            <a:spLocks noChangeArrowheads="1"/>
          </p:cNvSpPr>
          <p:nvPr/>
        </p:nvSpPr>
        <p:spPr bwMode="auto">
          <a:xfrm>
            <a:off x="107504" y="3284984"/>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Secret key k </a:t>
            </a:r>
            <a:r>
              <a:rPr lang="en-US" sz="2000" dirty="0" smtClean="0">
                <a:solidFill>
                  <a:srgbClr val="0000FF"/>
                </a:solidFill>
                <a:latin typeface="Chalkboard" charset="0"/>
                <a:ea typeface="Chalkboard" charset="0"/>
                <a:cs typeface="Chalkboard" charset="0"/>
              </a:rPr>
              <a:t>shared in advance </a:t>
            </a:r>
            <a:r>
              <a:rPr lang="en-US" sz="2000" dirty="0" smtClean="0">
                <a:latin typeface="Chalkboard" charset="0"/>
                <a:ea typeface="Chalkboard" charset="0"/>
                <a:cs typeface="Chalkboard" charset="0"/>
              </a:rPr>
              <a:t>(by “some” mechanism)</a:t>
            </a:r>
            <a:endParaRPr lang="en-US" sz="2000" dirty="0" smtClean="0">
              <a:solidFill>
                <a:srgbClr val="0000FF"/>
              </a:solidFill>
              <a:latin typeface="Chalkboard" charset="0"/>
              <a:ea typeface="Chalkboard" charset="0"/>
              <a:cs typeface="Chalkboard" charset="0"/>
            </a:endParaRPr>
          </a:p>
        </p:txBody>
      </p:sp>
      <p:pic>
        <p:nvPicPr>
          <p:cNvPr id="26626" name="Picture 2"/>
          <p:cNvPicPr>
            <a:picLocks noChangeAspect="1" noChangeArrowheads="1"/>
          </p:cNvPicPr>
          <p:nvPr/>
        </p:nvPicPr>
        <p:blipFill>
          <a:blip r:embed="rId3" cstate="print"/>
          <a:srcRect/>
          <a:stretch>
            <a:fillRect/>
          </a:stretch>
        </p:blipFill>
        <p:spPr bwMode="auto">
          <a:xfrm>
            <a:off x="8028384" y="1224817"/>
            <a:ext cx="792088" cy="105205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899592" y="1124745"/>
            <a:ext cx="792088" cy="1058758"/>
          </a:xfrm>
          <a:prstGeom prst="rect">
            <a:avLst/>
          </a:prstGeom>
          <a:noFill/>
          <a:ln w="9525">
            <a:noFill/>
            <a:miter lim="800000"/>
            <a:headEnd/>
            <a:tailEnd/>
          </a:ln>
        </p:spPr>
      </p:pic>
      <p:cxnSp>
        <p:nvCxnSpPr>
          <p:cNvPr id="27" name="Straight Arrow Connector 26"/>
          <p:cNvCxnSpPr>
            <a:endCxn id="44" idx="1"/>
          </p:cNvCxnSpPr>
          <p:nvPr/>
        </p:nvCxnSpPr>
        <p:spPr>
          <a:xfrm>
            <a:off x="4067944" y="1700808"/>
            <a:ext cx="180020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Text Box 7"/>
          <p:cNvSpPr txBox="1">
            <a:spLocks noChangeArrowheads="1"/>
          </p:cNvSpPr>
          <p:nvPr/>
        </p:nvSpPr>
        <p:spPr bwMode="auto">
          <a:xfrm>
            <a:off x="619944" y="2132856"/>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k</a:t>
            </a:r>
            <a:endParaRPr lang="en-US"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8252792" y="2276872"/>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k</a:t>
            </a:r>
            <a:endParaRPr lang="en-US" dirty="0" smtClean="0">
              <a:solidFill>
                <a:srgbClr val="0000FF"/>
              </a:solidFill>
              <a:latin typeface="Chalkboard" charset="0"/>
              <a:ea typeface="Chalkboard" charset="0"/>
              <a:cs typeface="Chalkboard" charset="0"/>
            </a:endParaRPr>
          </a:p>
        </p:txBody>
      </p:sp>
      <p:pic>
        <p:nvPicPr>
          <p:cNvPr id="26628" name="Picture 4"/>
          <p:cNvPicPr>
            <a:picLocks noChangeAspect="1" noChangeArrowheads="1"/>
          </p:cNvPicPr>
          <p:nvPr/>
        </p:nvPicPr>
        <p:blipFill>
          <a:blip r:embed="rId5" cstate="print"/>
          <a:srcRect/>
          <a:stretch>
            <a:fillRect/>
          </a:stretch>
        </p:blipFill>
        <p:spPr bwMode="auto">
          <a:xfrm>
            <a:off x="3851920" y="2204864"/>
            <a:ext cx="864096" cy="864096"/>
          </a:xfrm>
          <a:prstGeom prst="rect">
            <a:avLst/>
          </a:prstGeom>
          <a:noFill/>
          <a:ln w="9525">
            <a:noFill/>
            <a:miter lim="800000"/>
            <a:headEnd/>
            <a:tailEnd/>
          </a:ln>
        </p:spPr>
      </p:pic>
      <p:grpSp>
        <p:nvGrpSpPr>
          <p:cNvPr id="2" name="Group 18"/>
          <p:cNvGrpSpPr/>
          <p:nvPr/>
        </p:nvGrpSpPr>
        <p:grpSpPr>
          <a:xfrm>
            <a:off x="4644008" y="1916832"/>
            <a:ext cx="648072" cy="576064"/>
            <a:chOff x="5868144" y="4293096"/>
            <a:chExt cx="648072" cy="576064"/>
          </a:xfrm>
        </p:grpSpPr>
        <p:cxnSp>
          <p:nvCxnSpPr>
            <p:cNvPr id="21" name="Straight Connector 20"/>
            <p:cNvCxnSpPr/>
            <p:nvPr/>
          </p:nvCxnSpPr>
          <p:spPr>
            <a:xfrm>
              <a:off x="5868144" y="4869160"/>
              <a:ext cx="6480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516216" y="4293096"/>
              <a:ext cx="0" cy="576064"/>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grpSp>
      <p:pic>
        <p:nvPicPr>
          <p:cNvPr id="76803" name="Picture 3"/>
          <p:cNvPicPr>
            <a:picLocks noChangeAspect="1" noChangeArrowheads="1"/>
          </p:cNvPicPr>
          <p:nvPr/>
        </p:nvPicPr>
        <p:blipFill>
          <a:blip r:embed="rId6" cstate="print"/>
          <a:srcRect/>
          <a:stretch>
            <a:fillRect/>
          </a:stretch>
        </p:blipFill>
        <p:spPr bwMode="auto">
          <a:xfrm>
            <a:off x="971600" y="2235952"/>
            <a:ext cx="576064" cy="568218"/>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rot="10800000">
            <a:off x="7740352" y="2348880"/>
            <a:ext cx="576064" cy="568218"/>
          </a:xfrm>
          <a:prstGeom prst="rect">
            <a:avLst/>
          </a:prstGeom>
          <a:noFill/>
          <a:ln w="9525">
            <a:noFill/>
            <a:miter lim="800000"/>
            <a:headEnd/>
            <a:tailEnd/>
          </a:ln>
        </p:spPr>
      </p:pic>
      <p:sp>
        <p:nvSpPr>
          <p:cNvPr id="32" name="Text Box 7"/>
          <p:cNvSpPr txBox="1">
            <a:spLocks noChangeArrowheads="1"/>
          </p:cNvSpPr>
          <p:nvPr/>
        </p:nvSpPr>
        <p:spPr bwMode="auto">
          <a:xfrm>
            <a:off x="251520" y="1239143"/>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m</a:t>
            </a:r>
            <a:endParaRPr lang="en-US" dirty="0" smtClean="0">
              <a:solidFill>
                <a:srgbClr val="0000FF"/>
              </a:solidFill>
              <a:latin typeface="Chalkboard" charset="0"/>
              <a:ea typeface="Chalkboard" charset="0"/>
              <a:cs typeface="Chalkboard" charset="0"/>
            </a:endParaRPr>
          </a:p>
        </p:txBody>
      </p:sp>
      <p:cxnSp>
        <p:nvCxnSpPr>
          <p:cNvPr id="33" name="Straight Arrow Connector 32"/>
          <p:cNvCxnSpPr/>
          <p:nvPr/>
        </p:nvCxnSpPr>
        <p:spPr>
          <a:xfrm>
            <a:off x="179512" y="1700808"/>
            <a:ext cx="64807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07504" y="3903439"/>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m is the </a:t>
            </a:r>
            <a:r>
              <a:rPr lang="en-US" sz="2000" dirty="0" smtClean="0">
                <a:solidFill>
                  <a:srgbClr val="0000FF"/>
                </a:solidFill>
                <a:latin typeface="Chalkboard" charset="0"/>
                <a:ea typeface="Chalkboard" charset="0"/>
                <a:cs typeface="Chalkboard" charset="0"/>
              </a:rPr>
              <a:t>plain-text</a:t>
            </a:r>
          </a:p>
        </p:txBody>
      </p:sp>
      <p:grpSp>
        <p:nvGrpSpPr>
          <p:cNvPr id="42" name="Group 41"/>
          <p:cNvGrpSpPr/>
          <p:nvPr/>
        </p:nvGrpSpPr>
        <p:grpSpPr>
          <a:xfrm>
            <a:off x="2195736" y="1412776"/>
            <a:ext cx="2232248" cy="576064"/>
            <a:chOff x="2123728" y="1916832"/>
            <a:chExt cx="2232248" cy="576064"/>
          </a:xfrm>
        </p:grpSpPr>
        <p:sp>
          <p:nvSpPr>
            <p:cNvPr id="40" name="Rectangle 39"/>
            <p:cNvSpPr/>
            <p:nvPr/>
          </p:nvSpPr>
          <p:spPr>
            <a:xfrm>
              <a:off x="2123728" y="1916832"/>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1" name="Text Box 7"/>
            <p:cNvSpPr txBox="1">
              <a:spLocks noChangeArrowheads="1"/>
            </p:cNvSpPr>
            <p:nvPr/>
          </p:nvSpPr>
          <p:spPr bwMode="auto">
            <a:xfrm>
              <a:off x="2195736" y="2020778"/>
              <a:ext cx="216024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charset="0"/>
                  <a:ea typeface="Chalkboard" charset="0"/>
                  <a:cs typeface="Chalkboard" charset="0"/>
                </a:rPr>
                <a:t>Tag Generation</a:t>
              </a:r>
            </a:p>
          </p:txBody>
        </p:sp>
      </p:grpSp>
      <p:grpSp>
        <p:nvGrpSpPr>
          <p:cNvPr id="43" name="Group 42"/>
          <p:cNvGrpSpPr/>
          <p:nvPr/>
        </p:nvGrpSpPr>
        <p:grpSpPr>
          <a:xfrm>
            <a:off x="5868144" y="1412776"/>
            <a:ext cx="1512168" cy="576064"/>
            <a:chOff x="2123728" y="1916832"/>
            <a:chExt cx="1512168" cy="576064"/>
          </a:xfrm>
        </p:grpSpPr>
        <p:sp>
          <p:nvSpPr>
            <p:cNvPr id="44" name="Rectangle 43"/>
            <p:cNvSpPr/>
            <p:nvPr/>
          </p:nvSpPr>
          <p:spPr>
            <a:xfrm>
              <a:off x="2123728" y="1916832"/>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Chalkboard" charset="0"/>
                <a:ea typeface="Chalkboard" charset="0"/>
                <a:cs typeface="Chalkboard" charset="0"/>
              </a:endParaRPr>
            </a:p>
          </p:txBody>
        </p:sp>
        <p:sp>
          <p:nvSpPr>
            <p:cNvPr id="45" name="Text Box 7"/>
            <p:cNvSpPr txBox="1">
              <a:spLocks noChangeArrowheads="1"/>
            </p:cNvSpPr>
            <p:nvPr/>
          </p:nvSpPr>
          <p:spPr bwMode="auto">
            <a:xfrm>
              <a:off x="2123728" y="2020778"/>
              <a:ext cx="151216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charset="0"/>
                  <a:ea typeface="Chalkboard" charset="0"/>
                  <a:cs typeface="Chalkboard" charset="0"/>
                </a:rPr>
                <a:t>Verification</a:t>
              </a:r>
            </a:p>
          </p:txBody>
        </p:sp>
      </p:grpSp>
      <p:cxnSp>
        <p:nvCxnSpPr>
          <p:cNvPr id="55" name="Straight Arrow Connector 54"/>
          <p:cNvCxnSpPr/>
          <p:nvPr/>
        </p:nvCxnSpPr>
        <p:spPr>
          <a:xfrm>
            <a:off x="1763688" y="1700808"/>
            <a:ext cx="43204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Text Box 7"/>
          <p:cNvSpPr txBox="1">
            <a:spLocks noChangeArrowheads="1"/>
          </p:cNvSpPr>
          <p:nvPr/>
        </p:nvSpPr>
        <p:spPr bwMode="auto">
          <a:xfrm>
            <a:off x="1691680" y="1239143"/>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m</a:t>
            </a:r>
            <a:endParaRPr lang="en-US" sz="2400" dirty="0" smtClean="0">
              <a:solidFill>
                <a:srgbClr val="0000FF"/>
              </a:solidFill>
              <a:latin typeface="Chalkboard" charset="0"/>
              <a:ea typeface="Chalkboard" charset="0"/>
              <a:cs typeface="Chalkboard" charset="0"/>
            </a:endParaRPr>
          </a:p>
        </p:txBody>
      </p:sp>
      <p:grpSp>
        <p:nvGrpSpPr>
          <p:cNvPr id="63" name="Group 62"/>
          <p:cNvGrpSpPr/>
          <p:nvPr/>
        </p:nvGrpSpPr>
        <p:grpSpPr>
          <a:xfrm>
            <a:off x="1619672" y="2060848"/>
            <a:ext cx="1080120" cy="576064"/>
            <a:chOff x="1619672" y="2636912"/>
            <a:chExt cx="1080120" cy="576064"/>
          </a:xfrm>
        </p:grpSpPr>
        <p:cxnSp>
          <p:nvCxnSpPr>
            <p:cNvPr id="60" name="Straight Connector 59"/>
            <p:cNvCxnSpPr/>
            <p:nvPr/>
          </p:nvCxnSpPr>
          <p:spPr>
            <a:xfrm>
              <a:off x="1619672" y="3212976"/>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699792" y="2636912"/>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64" name="Text Box 7"/>
          <p:cNvSpPr txBox="1">
            <a:spLocks noChangeArrowheads="1"/>
          </p:cNvSpPr>
          <p:nvPr/>
        </p:nvSpPr>
        <p:spPr bwMode="auto">
          <a:xfrm>
            <a:off x="4508376" y="1268760"/>
            <a:ext cx="855712" cy="369332"/>
          </a:xfrm>
          <a:prstGeom prst="rect">
            <a:avLst/>
          </a:prstGeom>
          <a:noFill/>
          <a:ln w="9525">
            <a:noFill/>
            <a:miter lim="800000"/>
            <a:headEnd/>
            <a:tailEnd/>
          </a:ln>
        </p:spPr>
        <p:txBody>
          <a:bodyPr wrap="square">
            <a:spAutoFit/>
          </a:bodyPr>
          <a:lstStyle/>
          <a:p>
            <a:pPr marL="457200" indent="-457200">
              <a:spcBef>
                <a:spcPct val="50000"/>
              </a:spcBef>
            </a:pPr>
            <a:r>
              <a:rPr lang="en-US" dirty="0" err="1" smtClean="0">
                <a:latin typeface="Chalkboard" charset="0"/>
                <a:ea typeface="Chalkboard" charset="0"/>
                <a:cs typeface="Chalkboard" charset="0"/>
              </a:rPr>
              <a:t>m,t</a:t>
            </a:r>
            <a:endParaRPr lang="en-US" dirty="0" smtClean="0">
              <a:solidFill>
                <a:srgbClr val="0000FF"/>
              </a:solidFill>
              <a:latin typeface="Chalkboard" charset="0"/>
              <a:ea typeface="Chalkboard" charset="0"/>
              <a:cs typeface="Chalkboard" charset="0"/>
            </a:endParaRPr>
          </a:p>
        </p:txBody>
      </p:sp>
      <p:sp>
        <p:nvSpPr>
          <p:cNvPr id="65" name="Text Box 7"/>
          <p:cNvSpPr txBox="1">
            <a:spLocks noChangeArrowheads="1"/>
          </p:cNvSpPr>
          <p:nvPr/>
        </p:nvSpPr>
        <p:spPr bwMode="auto">
          <a:xfrm>
            <a:off x="107504" y="4437112"/>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a:latin typeface="Chalkboard" charset="0"/>
                <a:ea typeface="Chalkboard" charset="0"/>
                <a:cs typeface="Chalkboard" charset="0"/>
              </a:rPr>
              <a:t>t</a:t>
            </a:r>
            <a:r>
              <a:rPr lang="en-US" sz="2000" dirty="0" smtClean="0">
                <a:latin typeface="Chalkboard" charset="0"/>
                <a:ea typeface="Chalkboard" charset="0"/>
                <a:cs typeface="Chalkboard" charset="0"/>
              </a:rPr>
              <a:t> is the </a:t>
            </a:r>
            <a:r>
              <a:rPr lang="en-US" sz="2000" dirty="0" smtClean="0">
                <a:solidFill>
                  <a:srgbClr val="0000FF"/>
                </a:solidFill>
                <a:latin typeface="Chalkboard" charset="0"/>
                <a:ea typeface="Chalkboard" charset="0"/>
                <a:cs typeface="Chalkboard" charset="0"/>
              </a:rPr>
              <a:t>tag</a:t>
            </a:r>
            <a:r>
              <a:rPr lang="en-US" sz="2000" dirty="0" smtClean="0">
                <a:latin typeface="Chalkboard" charset="0"/>
                <a:ea typeface="Chalkboard" charset="0"/>
                <a:cs typeface="Chalkboard" charset="0"/>
              </a:rPr>
              <a:t> </a:t>
            </a:r>
            <a:endParaRPr lang="en-US" sz="2000" dirty="0" smtClean="0">
              <a:solidFill>
                <a:srgbClr val="0000FF"/>
              </a:solidFill>
              <a:latin typeface="Chalkboard" charset="0"/>
              <a:ea typeface="Chalkboard" charset="0"/>
              <a:cs typeface="Chalkboard" charset="0"/>
            </a:endParaRPr>
          </a:p>
        </p:txBody>
      </p:sp>
      <p:grpSp>
        <p:nvGrpSpPr>
          <p:cNvPr id="69" name="Group 68"/>
          <p:cNvGrpSpPr/>
          <p:nvPr/>
        </p:nvGrpSpPr>
        <p:grpSpPr>
          <a:xfrm>
            <a:off x="6516216" y="1988840"/>
            <a:ext cx="1080120" cy="576064"/>
            <a:chOff x="6516216" y="2564904"/>
            <a:chExt cx="1080120" cy="576064"/>
          </a:xfrm>
        </p:grpSpPr>
        <p:cxnSp>
          <p:nvCxnSpPr>
            <p:cNvPr id="67" name="Straight Connector 66"/>
            <p:cNvCxnSpPr/>
            <p:nvPr/>
          </p:nvCxnSpPr>
          <p:spPr>
            <a:xfrm>
              <a:off x="6516216" y="3140968"/>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516216" y="2564904"/>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a:off x="7452320" y="1700808"/>
            <a:ext cx="576064"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1" name="Text Box 7"/>
          <p:cNvSpPr txBox="1">
            <a:spLocks noChangeArrowheads="1"/>
          </p:cNvSpPr>
          <p:nvPr/>
        </p:nvSpPr>
        <p:spPr bwMode="auto">
          <a:xfrm>
            <a:off x="7452320" y="1268760"/>
            <a:ext cx="57606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0/1</a:t>
            </a:r>
            <a:endParaRPr lang="en-US" dirty="0" smtClean="0">
              <a:solidFill>
                <a:srgbClr val="0000FF"/>
              </a:solidFill>
              <a:latin typeface="Chalkboard" charset="0"/>
              <a:ea typeface="Chalkboard" charset="0"/>
              <a:cs typeface="Chalkboard" charset="0"/>
            </a:endParaRPr>
          </a:p>
        </p:txBody>
      </p:sp>
      <p:sp>
        <p:nvSpPr>
          <p:cNvPr id="76" name="Text Box 7"/>
          <p:cNvSpPr txBox="1">
            <a:spLocks noChangeArrowheads="1"/>
          </p:cNvSpPr>
          <p:nvPr/>
        </p:nvSpPr>
        <p:spPr bwMode="auto">
          <a:xfrm>
            <a:off x="107504" y="5013176"/>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olidFill>
                  <a:srgbClr val="0000FF"/>
                </a:solidFill>
                <a:latin typeface="Chalkboard" charset="0"/>
                <a:ea typeface="Chalkboard" charset="0"/>
                <a:cs typeface="Chalkboard" charset="0"/>
              </a:rPr>
              <a:t>Symmetry</a:t>
            </a:r>
            <a:r>
              <a:rPr lang="en-US" sz="2000" dirty="0" smtClean="0">
                <a:latin typeface="Chalkboard" charset="0"/>
                <a:ea typeface="Chalkboard" charset="0"/>
                <a:cs typeface="Chalkboard" charset="0"/>
              </a:rPr>
              <a:t>: same key used for tag generation and verification</a:t>
            </a:r>
            <a:endParaRPr lang="en-US" sz="2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9291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76803"/>
                                        </p:tgtEl>
                                        <p:attrNameLst>
                                          <p:attrName>style.visibility</p:attrName>
                                        </p:attrNameLst>
                                      </p:cBhvr>
                                      <p:to>
                                        <p:strVal val="visible"/>
                                      </p:to>
                                    </p:set>
                                    <p:animEffect transition="in" filter="blinds(horizontal)">
                                      <p:cBhvr>
                                        <p:cTn id="10" dur="500"/>
                                        <p:tgtEl>
                                          <p:spTgt spid="7680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par>
                                <p:cTn id="25" presetID="3"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linds(horizontal)">
                                      <p:cBhvr>
                                        <p:cTn id="35" dur="500"/>
                                        <p:tgtEl>
                                          <p:spTgt spid="5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3" presetClass="entr" presetSubtype="1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linds(horizontal)">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linds(horizontal)">
                                      <p:cBhvr>
                                        <p:cTn id="49" dur="500"/>
                                        <p:tgtEl>
                                          <p:spTgt spid="65"/>
                                        </p:tgtEl>
                                      </p:cBhvr>
                                    </p:animEffect>
                                  </p:childTnLst>
                                </p:cTn>
                              </p:par>
                              <p:par>
                                <p:cTn id="50" presetID="3"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blinds(horizontal)">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par>
                                <p:cTn id="61" presetID="3" presetClass="entr" presetSubtype="1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par>
                                <p:cTn id="69" presetID="3" presetClass="entr" presetSubtype="1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26628"/>
                                        </p:tgtEl>
                                        <p:attrNameLst>
                                          <p:attrName>style.visibility</p:attrName>
                                        </p:attrNameLst>
                                      </p:cBhvr>
                                      <p:to>
                                        <p:strVal val="visible"/>
                                      </p:to>
                                    </p:set>
                                    <p:animEffect transition="in" filter="blinds(horizontal)">
                                      <p:cBhvr>
                                        <p:cTn id="76" dur="500"/>
                                        <p:tgtEl>
                                          <p:spTgt spid="26628"/>
                                        </p:tgtEl>
                                      </p:cBhvr>
                                    </p:animEffect>
                                  </p:childTnLst>
                                </p:cTn>
                              </p:par>
                              <p:par>
                                <p:cTn id="77" presetID="3" presetClass="entr" presetSubtype="1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linds(horizont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blinds(horizontal)">
                                      <p:cBhvr>
                                        <p:cTn id="8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2" grpId="0"/>
      <p:bldP spid="39" grpId="0"/>
      <p:bldP spid="58" grpId="0"/>
      <p:bldP spid="64" grpId="0"/>
      <p:bldP spid="65" grpId="0"/>
      <p:bldP spid="71"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8620"/>
            <a:ext cx="9144000"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Syntax of Message Authentication Codes (MAC)</a:t>
            </a:r>
            <a:endParaRPr lang="en-US" sz="3000" kern="0" dirty="0">
              <a:solidFill>
                <a:srgbClr val="009900"/>
              </a:solidFill>
              <a:latin typeface="Chalkboard" charset="0"/>
              <a:ea typeface="Chalkboard" charset="0"/>
              <a:cs typeface="Chalkboard" charset="0"/>
            </a:endParaRPr>
          </a:p>
        </p:txBody>
      </p:sp>
      <p:sp>
        <p:nvSpPr>
          <p:cNvPr id="18" name="Text Box 7"/>
          <p:cNvSpPr txBox="1">
            <a:spLocks noChangeArrowheads="1"/>
          </p:cNvSpPr>
          <p:nvPr/>
        </p:nvSpPr>
        <p:spPr bwMode="auto">
          <a:xfrm>
            <a:off x="331912" y="692696"/>
            <a:ext cx="76964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 MAC is a 3-tuple </a:t>
            </a:r>
            <a:r>
              <a:rPr lang="en-US" sz="1600" dirty="0" smtClean="0">
                <a:solidFill>
                  <a:srgbClr val="0000FF"/>
                </a:solidFill>
                <a:latin typeface="Chalkboard" charset="0"/>
                <a:ea typeface="Chalkboard" charset="0"/>
                <a:cs typeface="Chalkboard" charset="0"/>
                <a:sym typeface="Symbol"/>
              </a:rPr>
              <a:t>(Gen, Mac, </a:t>
            </a:r>
            <a:r>
              <a:rPr lang="en-US" sz="1600" dirty="0" err="1" smtClean="0">
                <a:solidFill>
                  <a:srgbClr val="0000FF"/>
                </a:solidFill>
                <a:latin typeface="Chalkboard" charset="0"/>
                <a:ea typeface="Chalkboard" charset="0"/>
                <a:cs typeface="Chalkboard" charset="0"/>
                <a:sym typeface="Symbol"/>
              </a:rPr>
              <a:t>Vrfy</a:t>
            </a:r>
            <a:r>
              <a:rPr lang="en-US" sz="16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of algorithms with the following syntax </a:t>
            </a:r>
            <a:endParaRPr lang="en-US" sz="1600" baseline="-25000" dirty="0" smtClean="0">
              <a:solidFill>
                <a:srgbClr val="0000FF"/>
              </a:solidFill>
              <a:latin typeface="Chalkboard" charset="0"/>
              <a:ea typeface="Chalkboard" charset="0"/>
              <a:cs typeface="Chalkboard" charset="0"/>
            </a:endParaRPr>
          </a:p>
        </p:txBody>
      </p:sp>
      <p:grpSp>
        <p:nvGrpSpPr>
          <p:cNvPr id="19" name="Group 18"/>
          <p:cNvGrpSpPr/>
          <p:nvPr/>
        </p:nvGrpSpPr>
        <p:grpSpPr>
          <a:xfrm>
            <a:off x="1403648" y="1916832"/>
            <a:ext cx="783704" cy="504056"/>
            <a:chOff x="1763688" y="2708920"/>
            <a:chExt cx="783704" cy="504056"/>
          </a:xfrm>
        </p:grpSpPr>
        <p:sp>
          <p:nvSpPr>
            <p:cNvPr id="21" name="Rectangle 20"/>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Gen</a:t>
              </a:r>
              <a:endParaRPr lang="en-US" sz="1600" dirty="0" smtClean="0">
                <a:solidFill>
                  <a:srgbClr val="0000FF"/>
                </a:solidFill>
                <a:latin typeface="Chalkboard" charset="0"/>
                <a:ea typeface="Chalkboard" charset="0"/>
                <a:cs typeface="Chalkboard" charset="0"/>
              </a:endParaRPr>
            </a:p>
          </p:txBody>
        </p:sp>
      </p:grpSp>
      <p:cxnSp>
        <p:nvCxnSpPr>
          <p:cNvPr id="23" name="Straight Arrow Connector 22"/>
          <p:cNvCxnSpPr/>
          <p:nvPr/>
        </p:nvCxnSpPr>
        <p:spPr>
          <a:xfrm>
            <a:off x="460375"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79158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5" name="Straight Arrow Connector 24"/>
          <p:cNvCxnSpPr/>
          <p:nvPr/>
        </p:nvCxnSpPr>
        <p:spPr>
          <a:xfrm>
            <a:off x="2051720"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223174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29" name="Text Box 7"/>
          <p:cNvSpPr txBox="1">
            <a:spLocks noChangeArrowheads="1"/>
          </p:cNvSpPr>
          <p:nvPr/>
        </p:nvSpPr>
        <p:spPr bwMode="auto">
          <a:xfrm>
            <a:off x="3923928" y="2154342"/>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key k (usually </a:t>
            </a:r>
            <a:r>
              <a:rPr lang="en-US" sz="1600" dirty="0" smtClean="0">
                <a:solidFill>
                  <a:srgbClr val="FF0000"/>
                </a:solidFill>
                <a:latin typeface="Chalkboard" charset="0"/>
                <a:ea typeface="Chalkboard" charset="0"/>
                <a:cs typeface="Chalkboard" charset="0"/>
              </a:rPr>
              <a:t>uniform at random </a:t>
            </a:r>
            <a:r>
              <a:rPr lang="en-US" sz="1600" dirty="0" smtClean="0">
                <a:latin typeface="Chalkboard" charset="0"/>
                <a:ea typeface="Chalkboard" charset="0"/>
                <a:cs typeface="Chalkboard" charset="0"/>
              </a:rPr>
              <a:t>from {0, 1}</a:t>
            </a:r>
            <a:r>
              <a:rPr lang="en-US" sz="20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 </a:t>
            </a:r>
            <a:endParaRPr lang="en-US" sz="1600" baseline="30000" dirty="0" smtClean="0">
              <a:solidFill>
                <a:srgbClr val="0000FF"/>
              </a:solidFill>
              <a:latin typeface="Chalkboard" charset="0"/>
              <a:ea typeface="Chalkboard" charset="0"/>
              <a:cs typeface="Chalkboard" charset="0"/>
            </a:endParaRPr>
          </a:p>
        </p:txBody>
      </p:sp>
      <p:sp>
        <p:nvSpPr>
          <p:cNvPr id="30" name="Text Box 7"/>
          <p:cNvSpPr txBox="1">
            <a:spLocks noChangeArrowheads="1"/>
          </p:cNvSpPr>
          <p:nvPr/>
        </p:nvSpPr>
        <p:spPr bwMode="auto">
          <a:xfrm>
            <a:off x="3923928" y="1772816"/>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smtClean="0">
                <a:latin typeface="Chalkboard" charset="0"/>
                <a:ea typeface="Chalkboard" charset="0"/>
                <a:cs typeface="Chalkboard" charset="0"/>
                <a:sym typeface="Symbol"/>
              </a:rPr>
              <a:t>1</a:t>
            </a:r>
            <a:r>
              <a:rPr lang="en-US" sz="1600" baseline="30000" dirty="0" smtClean="0">
                <a:latin typeface="Chalkboard" charset="0"/>
                <a:ea typeface="Chalkboard" charset="0"/>
                <a:cs typeface="Chalkboard" charset="0"/>
                <a:sym typeface="Symbol"/>
              </a:rPr>
              <a:t>n</a:t>
            </a:r>
            <a:endParaRPr lang="en-US" sz="1600" baseline="300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923928" y="2564904"/>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MUST be randomized</a:t>
            </a:r>
            <a:endParaRPr lang="en-US" sz="1600" baseline="30000" dirty="0" smtClean="0">
              <a:solidFill>
                <a:srgbClr val="0000FF"/>
              </a:solidFill>
              <a:latin typeface="Chalkboard" charset="0"/>
              <a:ea typeface="Chalkboard" charset="0"/>
              <a:cs typeface="Chalkboard" charset="0"/>
            </a:endParaRPr>
          </a:p>
        </p:txBody>
      </p:sp>
      <p:grpSp>
        <p:nvGrpSpPr>
          <p:cNvPr id="33" name="Group 32"/>
          <p:cNvGrpSpPr/>
          <p:nvPr/>
        </p:nvGrpSpPr>
        <p:grpSpPr>
          <a:xfrm>
            <a:off x="1518829" y="4005064"/>
            <a:ext cx="783704" cy="504056"/>
            <a:chOff x="1763688" y="2708920"/>
            <a:chExt cx="783704" cy="504056"/>
          </a:xfrm>
        </p:grpSpPr>
        <p:sp>
          <p:nvSpPr>
            <p:cNvPr id="34" name="Rectangle 3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Mac</a:t>
              </a:r>
              <a:endParaRPr lang="en-US" sz="1600" dirty="0" smtClean="0">
                <a:solidFill>
                  <a:srgbClr val="0000FF"/>
                </a:solidFill>
                <a:latin typeface="Chalkboard" charset="0"/>
                <a:ea typeface="Chalkboard" charset="0"/>
                <a:cs typeface="Chalkboard" charset="0"/>
              </a:endParaRPr>
            </a:p>
          </p:txBody>
        </p:sp>
      </p:grpSp>
      <p:grpSp>
        <p:nvGrpSpPr>
          <p:cNvPr id="46" name="Group 45"/>
          <p:cNvGrpSpPr/>
          <p:nvPr/>
        </p:nvGrpSpPr>
        <p:grpSpPr>
          <a:xfrm>
            <a:off x="503548" y="3933056"/>
            <a:ext cx="1151271" cy="360040"/>
            <a:chOff x="503548" y="5733256"/>
            <a:chExt cx="1151271" cy="360040"/>
          </a:xfrm>
        </p:grpSpPr>
        <p:cxnSp>
          <p:nvCxnSpPr>
            <p:cNvPr id="36" name="Straight Arrow Connector 35"/>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a:latin typeface="Chalkboard" charset="0"/>
                  <a:ea typeface="Chalkboard" charset="0"/>
                  <a:cs typeface="Chalkboard" charset="0"/>
                </a:rPr>
                <a:t>*</a:t>
              </a:r>
              <a:endParaRPr lang="en-US" sz="1600" baseline="30000" dirty="0" smtClean="0">
                <a:solidFill>
                  <a:srgbClr val="0000FF"/>
                </a:solidFill>
                <a:latin typeface="Chalkboard" charset="0"/>
                <a:ea typeface="Chalkboard" charset="0"/>
                <a:cs typeface="Chalkboard" charset="0"/>
              </a:endParaRPr>
            </a:p>
          </p:txBody>
        </p:sp>
      </p:grpSp>
      <p:cxnSp>
        <p:nvCxnSpPr>
          <p:cNvPr id="38" name="Straight Arrow Connector 37"/>
          <p:cNvCxnSpPr/>
          <p:nvPr/>
        </p:nvCxnSpPr>
        <p:spPr>
          <a:xfrm>
            <a:off x="2166901" y="42930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2159732" y="39545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Tag t</a:t>
            </a:r>
            <a:endParaRPr lang="en-US" sz="1600" baseline="30000" dirty="0" smtClean="0">
              <a:solidFill>
                <a:srgbClr val="0000FF"/>
              </a:solidFill>
              <a:latin typeface="Chalkboard" charset="0"/>
              <a:ea typeface="Chalkboard" charset="0"/>
              <a:cs typeface="Chalkboard" charset="0"/>
            </a:endParaRPr>
          </a:p>
        </p:txBody>
      </p:sp>
      <p:cxnSp>
        <p:nvCxnSpPr>
          <p:cNvPr id="42" name="Straight Arrow Connector 41"/>
          <p:cNvCxnSpPr/>
          <p:nvPr/>
        </p:nvCxnSpPr>
        <p:spPr>
          <a:xfrm>
            <a:off x="1799692" y="35010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
          <p:cNvSpPr txBox="1">
            <a:spLocks noChangeArrowheads="1"/>
          </p:cNvSpPr>
          <p:nvPr/>
        </p:nvSpPr>
        <p:spPr bwMode="auto">
          <a:xfrm>
            <a:off x="1799692" y="35010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grpSp>
        <p:nvGrpSpPr>
          <p:cNvPr id="52" name="Group 51"/>
          <p:cNvGrpSpPr/>
          <p:nvPr/>
        </p:nvGrpSpPr>
        <p:grpSpPr>
          <a:xfrm>
            <a:off x="1482825" y="5805264"/>
            <a:ext cx="783704" cy="504056"/>
            <a:chOff x="1763688" y="2708920"/>
            <a:chExt cx="783704" cy="504056"/>
          </a:xfrm>
        </p:grpSpPr>
        <p:sp>
          <p:nvSpPr>
            <p:cNvPr id="53" name="Rectangle 52"/>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54"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endParaRPr lang="en-US" sz="1600" dirty="0" smtClean="0">
                <a:solidFill>
                  <a:srgbClr val="0000FF"/>
                </a:solidFill>
                <a:latin typeface="Chalkboard" charset="0"/>
                <a:ea typeface="Chalkboard" charset="0"/>
                <a:cs typeface="Chalkboard" charset="0"/>
              </a:endParaRPr>
            </a:p>
          </p:txBody>
        </p:sp>
      </p:grpSp>
      <p:grpSp>
        <p:nvGrpSpPr>
          <p:cNvPr id="55" name="Group 54"/>
          <p:cNvGrpSpPr/>
          <p:nvPr/>
        </p:nvGrpSpPr>
        <p:grpSpPr>
          <a:xfrm>
            <a:off x="179512" y="5661248"/>
            <a:ext cx="1296144" cy="432048"/>
            <a:chOff x="359532" y="5661248"/>
            <a:chExt cx="1296144" cy="432048"/>
          </a:xfrm>
        </p:grpSpPr>
        <p:cxnSp>
          <p:nvCxnSpPr>
            <p:cNvPr id="56" name="Straight Arrow Connector 55"/>
            <p:cNvCxnSpPr/>
            <p:nvPr/>
          </p:nvCxnSpPr>
          <p:spPr>
            <a:xfrm>
              <a:off x="712403"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9532" y="5661248"/>
              <a:ext cx="1296144"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a:t>
              </a:r>
              <a:r>
                <a:rPr lang="en-US" sz="1600" dirty="0" smtClean="0">
                  <a:latin typeface="Chalkboard" charset="0"/>
                  <a:ea typeface="Chalkboard" charset="0"/>
                  <a:cs typeface="Chalkboard" charset="0"/>
                </a:rPr>
                <a:t>,</a:t>
              </a:r>
              <a:r>
                <a:rPr lang="en-US" sz="1600" baseline="30000" dirty="0" smtClean="0">
                  <a:latin typeface="Chalkboard" charset="0"/>
                  <a:ea typeface="Chalkboard" charset="0"/>
                  <a:cs typeface="Chalkboard" charset="0"/>
                </a:rPr>
                <a:t> </a:t>
              </a:r>
              <a:r>
                <a:rPr lang="en-US" sz="1600" dirty="0" smtClean="0">
                  <a:latin typeface="Chalkboard" charset="0"/>
                  <a:ea typeface="Chalkboard" charset="0"/>
                  <a:cs typeface="Chalkboard" charset="0"/>
                </a:rPr>
                <a:t>t</a:t>
              </a:r>
              <a:endParaRPr lang="en-US" sz="1600" dirty="0" smtClean="0">
                <a:solidFill>
                  <a:srgbClr val="0000FF"/>
                </a:solidFill>
                <a:latin typeface="Chalkboard" charset="0"/>
                <a:ea typeface="Chalkboard" charset="0"/>
                <a:cs typeface="Chalkboard" charset="0"/>
              </a:endParaRPr>
            </a:p>
          </p:txBody>
        </p:sp>
      </p:grpSp>
      <p:cxnSp>
        <p:nvCxnSpPr>
          <p:cNvPr id="58" name="Straight Arrow Connector 57"/>
          <p:cNvCxnSpPr/>
          <p:nvPr/>
        </p:nvCxnSpPr>
        <p:spPr>
          <a:xfrm>
            <a:off x="2130897" y="60932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231740" y="57547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0/1</a:t>
            </a:r>
            <a:endParaRPr lang="en-US" sz="1600" baseline="30000" dirty="0" smtClean="0">
              <a:solidFill>
                <a:srgbClr val="0000FF"/>
              </a:solidFill>
              <a:latin typeface="Chalkboard" charset="0"/>
              <a:ea typeface="Chalkboard" charset="0"/>
              <a:cs typeface="Chalkboard" charset="0"/>
            </a:endParaRPr>
          </a:p>
        </p:txBody>
      </p:sp>
      <p:cxnSp>
        <p:nvCxnSpPr>
          <p:cNvPr id="72" name="Straight Arrow Connector 71"/>
          <p:cNvCxnSpPr/>
          <p:nvPr/>
        </p:nvCxnSpPr>
        <p:spPr>
          <a:xfrm>
            <a:off x="1763688" y="53012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a:off x="1763688" y="53012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2051720" y="6114782"/>
            <a:ext cx="16561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(Invalid/Valid)</a:t>
            </a:r>
            <a:endParaRPr lang="en-US" sz="1600" baseline="30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179512" y="1340768"/>
            <a:ext cx="8496944"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latin typeface="Chalkboard" charset="0"/>
                <a:ea typeface="Chalkboard" charset="0"/>
                <a:cs typeface="Chalkboard" charset="0"/>
              </a:rPr>
              <a:t>Key-generation Algorithm </a:t>
            </a:r>
            <a:r>
              <a:rPr lang="en-US" sz="2000" dirty="0" smtClean="0">
                <a:solidFill>
                  <a:srgbClr val="0000FF"/>
                </a:solidFill>
                <a:latin typeface="Chalkboard" charset="0"/>
                <a:ea typeface="Chalkboard" charset="0"/>
                <a:cs typeface="Chalkboard" charset="0"/>
              </a:rPr>
              <a:t>(Gen(1</a:t>
            </a:r>
            <a:r>
              <a:rPr lang="en-US" sz="2000" baseline="30000" dirty="0" smtClean="0">
                <a:solidFill>
                  <a:srgbClr val="0000FF"/>
                </a:solidFill>
                <a:latin typeface="Chalkboard" charset="0"/>
                <a:ea typeface="Chalkboard" charset="0"/>
                <a:cs typeface="Chalkboard" charset="0"/>
              </a:rPr>
              <a:t>n</a:t>
            </a:r>
            <a:r>
              <a:rPr lang="en-US" sz="2000" dirty="0" smtClean="0">
                <a:solidFill>
                  <a:srgbClr val="0000FF"/>
                </a:solidFill>
                <a:latin typeface="Chalkboard" charset="0"/>
                <a:ea typeface="Chalkboard" charset="0"/>
                <a:cs typeface="Chalkboard" charset="0"/>
              </a:rPr>
              <a:t>)):</a:t>
            </a:r>
          </a:p>
        </p:txBody>
      </p:sp>
      <p:sp>
        <p:nvSpPr>
          <p:cNvPr id="63" name="Text Box 7"/>
          <p:cNvSpPr txBox="1">
            <a:spLocks noChangeArrowheads="1"/>
          </p:cNvSpPr>
          <p:nvPr/>
        </p:nvSpPr>
        <p:spPr bwMode="auto">
          <a:xfrm>
            <a:off x="179512" y="3068960"/>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2. Tag Generation Algorithm </a:t>
            </a:r>
            <a:r>
              <a:rPr lang="en-US" sz="2000" dirty="0" smtClean="0">
                <a:solidFill>
                  <a:srgbClr val="0000FF"/>
                </a:solidFill>
                <a:latin typeface="Chalkboard" charset="0"/>
                <a:ea typeface="Chalkboard" charset="0"/>
                <a:cs typeface="Chalkboard" charset="0"/>
              </a:rPr>
              <a:t>(Mac</a:t>
            </a:r>
            <a:r>
              <a:rPr lang="en-US" sz="2000" baseline="-25000" dirty="0" smtClean="0">
                <a:solidFill>
                  <a:srgbClr val="0000FF"/>
                </a:solidFill>
                <a:latin typeface="Chalkboard" charset="0"/>
                <a:ea typeface="Chalkboard" charset="0"/>
                <a:cs typeface="Chalkboard" charset="0"/>
              </a:rPr>
              <a:t>k</a:t>
            </a:r>
            <a:r>
              <a:rPr lang="en-US" sz="2000" dirty="0" smtClean="0">
                <a:solidFill>
                  <a:srgbClr val="0000FF"/>
                </a:solidFill>
                <a:latin typeface="Chalkboard" charset="0"/>
                <a:ea typeface="Chalkboard" charset="0"/>
                <a:cs typeface="Chalkboard" charset="0"/>
              </a:rPr>
              <a:t>(m)); m from {0,1}*:</a:t>
            </a:r>
          </a:p>
        </p:txBody>
      </p:sp>
      <p:sp>
        <p:nvSpPr>
          <p:cNvPr id="64" name="Text Box 7"/>
          <p:cNvSpPr txBox="1">
            <a:spLocks noChangeArrowheads="1"/>
          </p:cNvSpPr>
          <p:nvPr/>
        </p:nvSpPr>
        <p:spPr bwMode="auto">
          <a:xfrm>
            <a:off x="179512" y="4797152"/>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3. Verification Algorithm </a:t>
            </a:r>
            <a:r>
              <a:rPr lang="en-US" sz="2000" dirty="0" smtClean="0">
                <a:solidFill>
                  <a:srgbClr val="0000FF"/>
                </a:solidFill>
                <a:latin typeface="Chalkboard" charset="0"/>
                <a:ea typeface="Chalkboard" charset="0"/>
                <a:cs typeface="Chalkboard" charset="0"/>
              </a:rPr>
              <a:t>(</a:t>
            </a:r>
            <a:r>
              <a:rPr lang="en-US" sz="2000" dirty="0" err="1" smtClean="0">
                <a:solidFill>
                  <a:srgbClr val="0000FF"/>
                </a:solidFill>
                <a:latin typeface="Chalkboard" charset="0"/>
                <a:ea typeface="Chalkboard" charset="0"/>
                <a:cs typeface="Chalkboard" charset="0"/>
              </a:rPr>
              <a:t>Vrfy</a:t>
            </a:r>
            <a:r>
              <a:rPr lang="en-US" sz="2000" baseline="-25000" dirty="0" err="1" smtClean="0">
                <a:solidFill>
                  <a:srgbClr val="0000FF"/>
                </a:solidFill>
                <a:latin typeface="Chalkboard" charset="0"/>
                <a:ea typeface="Chalkboard" charset="0"/>
                <a:cs typeface="Chalkboard" charset="0"/>
              </a:rPr>
              <a:t>k</a:t>
            </a:r>
            <a:r>
              <a:rPr lang="en-US" sz="2000" dirty="0" smtClean="0">
                <a:solidFill>
                  <a:srgbClr val="0000FF"/>
                </a:solidFill>
                <a:latin typeface="Chalkboard" charset="0"/>
                <a:ea typeface="Chalkboard" charset="0"/>
                <a:cs typeface="Chalkboard" charset="0"/>
              </a:rPr>
              <a:t>(</a:t>
            </a:r>
            <a:r>
              <a:rPr lang="en-US" sz="2000" dirty="0" err="1" smtClean="0">
                <a:solidFill>
                  <a:srgbClr val="0000FF"/>
                </a:solidFill>
                <a:latin typeface="Chalkboard" charset="0"/>
                <a:ea typeface="Chalkboard" charset="0"/>
                <a:cs typeface="Chalkboard" charset="0"/>
              </a:rPr>
              <a:t>m,t</a:t>
            </a:r>
            <a:r>
              <a:rPr lang="en-US" sz="2000" dirty="0" smtClean="0">
                <a:solidFill>
                  <a:srgbClr val="0000FF"/>
                </a:solidFill>
                <a:latin typeface="Chalkboard" charset="0"/>
                <a:ea typeface="Chalkboard" charset="0"/>
                <a:cs typeface="Chalkboard" charset="0"/>
              </a:rPr>
              <a:t>)):</a:t>
            </a:r>
          </a:p>
        </p:txBody>
      </p:sp>
      <p:sp>
        <p:nvSpPr>
          <p:cNvPr id="65" name="Text Box 7"/>
          <p:cNvSpPr txBox="1">
            <a:spLocks noChangeArrowheads="1"/>
          </p:cNvSpPr>
          <p:nvPr/>
        </p:nvSpPr>
        <p:spPr bwMode="auto">
          <a:xfrm>
            <a:off x="3923928" y="39040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Tag t</a:t>
            </a:r>
            <a:endParaRPr lang="en-US" sz="1600" baseline="300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3923928" y="35224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err="1" smtClean="0">
                <a:latin typeface="Chalkboard" charset="0"/>
                <a:ea typeface="Chalkboard" charset="0"/>
                <a:cs typeface="Chalkboard" charset="0"/>
                <a:sym typeface="Symbol"/>
              </a:rPr>
              <a:t>m,k</a:t>
            </a:r>
            <a:endParaRPr lang="en-US" sz="1600" baseline="30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3923928" y="43145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Deterministic/Randomized</a:t>
            </a:r>
            <a:endParaRPr lang="en-US" sz="1600" baseline="30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923928" y="57042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0/1</a:t>
            </a:r>
            <a:endParaRPr lang="en-US" sz="1600" baseline="30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53226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err="1" smtClean="0">
                <a:latin typeface="Chalkboard" charset="0"/>
                <a:ea typeface="Chalkboard" charset="0"/>
                <a:cs typeface="Chalkboard" charset="0"/>
                <a:sym typeface="Symbol"/>
              </a:rPr>
              <a:t>m,t</a:t>
            </a:r>
            <a:r>
              <a:rPr lang="en-US" sz="1600" dirty="0" smtClean="0">
                <a:latin typeface="Chalkboard" charset="0"/>
                <a:ea typeface="Chalkboard" charset="0"/>
                <a:cs typeface="Chalkboard" charset="0"/>
                <a:sym typeface="Symbol"/>
              </a:rPr>
              <a:t>),k</a:t>
            </a:r>
            <a:endParaRPr lang="en-US" sz="1600" baseline="300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3923928" y="61147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Deterministic (usually)</a:t>
            </a:r>
            <a:endParaRPr lang="en-US" sz="1600" baseline="30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3635896" y="6402814"/>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rPr>
              <a:t>Canonical</a:t>
            </a:r>
            <a:r>
              <a:rPr lang="en-US" sz="1600" dirty="0" smtClean="0">
                <a:latin typeface="Chalkboard" charset="0"/>
                <a:ea typeface="Chalkboard" charset="0"/>
                <a:cs typeface="Chalkboard" charset="0"/>
              </a:rPr>
              <a:t>- if it is runs Mac and check the output with t </a:t>
            </a:r>
            <a:endParaRPr lang="en-US" sz="1600" baseline="30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6517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par>
                                <p:cTn id="45" presetID="3" presetClass="entr" presetSubtype="1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linds(horizontal)">
                                      <p:cBhvr>
                                        <p:cTn id="56" dur="500"/>
                                        <p:tgtEl>
                                          <p:spTgt spid="6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ntr" presetSubtype="1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linds(horizontal)">
                                      <p:cBhvr>
                                        <p:cTn id="73" dur="500"/>
                                        <p:tgtEl>
                                          <p:spTgt spid="55"/>
                                        </p:tgtEl>
                                      </p:cBhvr>
                                    </p:animEffect>
                                  </p:childTnLst>
                                </p:cTn>
                              </p:par>
                              <p:par>
                                <p:cTn id="74" presetID="3" presetClass="entr" presetSubtype="1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linds(horizontal)">
                                      <p:cBhvr>
                                        <p:cTn id="76" dur="500"/>
                                        <p:tgtEl>
                                          <p:spTgt spid="5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3" presetClass="entr" presetSubtype="10"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linds(horizontal)">
                                      <p:cBhvr>
                                        <p:cTn id="82" dur="500"/>
                                        <p:tgtEl>
                                          <p:spTgt spid="7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blinds(horizontal)">
                                      <p:cBhvr>
                                        <p:cTn id="85" dur="500"/>
                                        <p:tgtEl>
                                          <p:spTgt spid="7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blinds(horizontal)">
                                      <p:cBhvr>
                                        <p:cTn id="88" dur="500"/>
                                        <p:tgtEl>
                                          <p:spTgt spid="9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blinds(horizontal)">
                                      <p:cBhvr>
                                        <p:cTn id="91" dur="500"/>
                                        <p:tgtEl>
                                          <p:spTgt spid="6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blinds(horizontal)">
                                      <p:cBhvr>
                                        <p:cTn id="94" dur="500"/>
                                        <p:tgtEl>
                                          <p:spTgt spid="6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linds(horizontal)">
                                      <p:cBhvr>
                                        <p:cTn id="97" dur="500"/>
                                        <p:tgtEl>
                                          <p:spTgt spid="7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linds(horizontal)">
                                      <p:cBhvr>
                                        <p:cTn id="10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1" grpId="0"/>
      <p:bldP spid="39" grpId="0"/>
      <p:bldP spid="43" grpId="0"/>
      <p:bldP spid="59" grpId="0"/>
      <p:bldP spid="73" grpId="0"/>
      <p:bldP spid="99" grpId="0"/>
      <p:bldP spid="62" grpId="0"/>
      <p:bldP spid="63" grpId="0"/>
      <p:bldP spid="64" grpId="0"/>
      <p:bldP spid="65" grpId="0"/>
      <p:bldP spid="66" grpId="0"/>
      <p:bldP spid="67" grpId="0"/>
      <p:bldP spid="68" grpId="0"/>
      <p:bldP spid="69" grpId="0"/>
      <p:bldP spid="70"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648072"/>
          </a:xfrm>
          <a:prstGeom prst="rect">
            <a:avLst/>
          </a:prstGeom>
        </p:spPr>
        <p:txBody>
          <a:bodyPr/>
          <a:lstStyle/>
          <a:p>
            <a:pPr algn="ctr">
              <a:defRPr/>
            </a:pPr>
            <a:r>
              <a:rPr lang="en-US" sz="3800" kern="0" dirty="0" smtClean="0">
                <a:solidFill>
                  <a:srgbClr val="009900"/>
                </a:solidFill>
                <a:latin typeface="Chalkboard" charset="0"/>
                <a:ea typeface="Chalkboard" charset="0"/>
                <a:cs typeface="Chalkboard" charset="0"/>
              </a:rPr>
              <a:t>  Syntax of MAC</a:t>
            </a:r>
            <a:endParaRPr lang="en-US" sz="3800" kern="0" dirty="0">
              <a:solidFill>
                <a:srgbClr val="009900"/>
              </a:solidFill>
              <a:latin typeface="Chalkboard" charset="0"/>
              <a:ea typeface="Chalkboard" charset="0"/>
              <a:cs typeface="Chalkboard" charset="0"/>
            </a:endParaRPr>
          </a:p>
        </p:txBody>
      </p:sp>
      <p:sp>
        <p:nvSpPr>
          <p:cNvPr id="15" name="Text Box 7"/>
          <p:cNvSpPr txBox="1">
            <a:spLocks noChangeArrowheads="1"/>
          </p:cNvSpPr>
          <p:nvPr/>
        </p:nvSpPr>
        <p:spPr bwMode="auto">
          <a:xfrm>
            <a:off x="107504" y="836712"/>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Any MAC defines the following </a:t>
            </a:r>
            <a:r>
              <a:rPr lang="en-US" sz="2000" dirty="0" smtClean="0">
                <a:solidFill>
                  <a:srgbClr val="0000FF"/>
                </a:solidFill>
                <a:latin typeface="Chalkboard" charset="0"/>
                <a:ea typeface="Chalkboard" charset="0"/>
                <a:cs typeface="Chalkboard" charset="0"/>
              </a:rPr>
              <a:t>three space </a:t>
            </a:r>
            <a:r>
              <a:rPr lang="en-US" sz="2000" dirty="0" smtClean="0">
                <a:latin typeface="Chalkboard" charset="0"/>
                <a:ea typeface="Chalkboard" charset="0"/>
                <a:cs typeface="Chalkboard" charset="0"/>
              </a:rPr>
              <a:t>(sets):</a:t>
            </a:r>
            <a:endParaRPr lang="en-US" sz="2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611560" y="194644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possible keys output by algorithm Gen</a:t>
            </a:r>
            <a:endParaRPr lang="en-US" sz="1600" dirty="0" smtClean="0">
              <a:solidFill>
                <a:srgbClr val="0000FF"/>
              </a:solidFill>
              <a:latin typeface="Chalkboard" charset="0"/>
              <a:ea typeface="Chalkboard" charset="0"/>
              <a:cs typeface="Chalkboard" charset="0"/>
            </a:endParaRPr>
          </a:p>
        </p:txBody>
      </p:sp>
      <p:sp>
        <p:nvSpPr>
          <p:cNvPr id="39" name="Text Box 7"/>
          <p:cNvSpPr txBox="1">
            <a:spLocks noChangeArrowheads="1"/>
          </p:cNvSpPr>
          <p:nvPr/>
        </p:nvSpPr>
        <p:spPr bwMode="auto">
          <a:xfrm>
            <a:off x="323528" y="1340768"/>
            <a:ext cx="3312368"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latin typeface="Chalkboard" charset="0"/>
                <a:ea typeface="Chalkboard" charset="0"/>
                <a:cs typeface="Chalkboard" charset="0"/>
              </a:rPr>
              <a:t>Key space (</a:t>
            </a:r>
            <a:r>
              <a:rPr lang="en-US" sz="2000" dirty="0" smtClean="0">
                <a:latin typeface="Brush Script MT" charset="0"/>
                <a:ea typeface="Brush Script MT" charset="0"/>
                <a:cs typeface="Brush Script MT" charset="0"/>
              </a:rPr>
              <a:t>K</a:t>
            </a:r>
            <a:r>
              <a:rPr lang="en-US" sz="2000" dirty="0" smtClean="0">
                <a:latin typeface="Chalkboard" charset="0"/>
                <a:ea typeface="Chalkboard" charset="0"/>
                <a:cs typeface="Chalkboard" charset="0"/>
              </a:rPr>
              <a:t>):</a:t>
            </a:r>
          </a:p>
        </p:txBody>
      </p:sp>
      <p:sp>
        <p:nvSpPr>
          <p:cNvPr id="26" name="Text Box 7"/>
          <p:cNvSpPr txBox="1">
            <a:spLocks noChangeArrowheads="1"/>
          </p:cNvSpPr>
          <p:nvPr/>
        </p:nvSpPr>
        <p:spPr bwMode="auto">
          <a:xfrm>
            <a:off x="323528" y="245050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2.  Plain-text (message) space (</a:t>
            </a:r>
            <a:r>
              <a:rPr lang="en-US" sz="2000" dirty="0" smtClean="0">
                <a:latin typeface="Brush Script MT" charset="0"/>
                <a:ea typeface="Brush Script MT" charset="0"/>
                <a:cs typeface="Brush Script MT" charset="0"/>
              </a:rPr>
              <a:t>M</a:t>
            </a:r>
            <a:r>
              <a:rPr lang="en-US" sz="2000" dirty="0" smtClean="0">
                <a:latin typeface="Chalkboard" charset="0"/>
                <a:ea typeface="Chalkboard" charset="0"/>
                <a:cs typeface="Chalkboard" charset="0"/>
              </a:rPr>
              <a:t>):</a:t>
            </a:r>
          </a:p>
        </p:txBody>
      </p:sp>
      <p:sp>
        <p:nvSpPr>
          <p:cNvPr id="29" name="Text Box 7"/>
          <p:cNvSpPr txBox="1">
            <a:spLocks noChangeArrowheads="1"/>
          </p:cNvSpPr>
          <p:nvPr/>
        </p:nvSpPr>
        <p:spPr bwMode="auto">
          <a:xfrm>
            <a:off x="611560" y="3016116"/>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possible “legal” message (i.e. those supported by Mac)</a:t>
            </a:r>
            <a:endParaRPr lang="en-US" sz="16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23528" y="353062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3.  Tag space (</a:t>
            </a:r>
            <a:r>
              <a:rPr lang="en-US" sz="2000" dirty="0" smtClean="0">
                <a:latin typeface="Brush Script MT" charset="0"/>
                <a:ea typeface="Brush Script MT" charset="0"/>
                <a:cs typeface="Brush Script MT" charset="0"/>
              </a:rPr>
              <a:t>T</a:t>
            </a:r>
            <a:r>
              <a:rPr lang="en-US" sz="2000" dirty="0" smtClean="0">
                <a:latin typeface="Chalkboard" charset="0"/>
                <a:ea typeface="Chalkboard" charset="0"/>
                <a:cs typeface="Chalkboard" charset="0"/>
              </a:rPr>
              <a:t>):</a:t>
            </a:r>
          </a:p>
        </p:txBody>
      </p:sp>
      <p:sp>
        <p:nvSpPr>
          <p:cNvPr id="35" name="Text Box 7"/>
          <p:cNvSpPr txBox="1">
            <a:spLocks noChangeArrowheads="1"/>
          </p:cNvSpPr>
          <p:nvPr/>
        </p:nvSpPr>
        <p:spPr bwMode="auto">
          <a:xfrm>
            <a:off x="611560" y="406661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tags output by algorithm Mac</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611560" y="4498667"/>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The sets  </a:t>
            </a:r>
            <a:r>
              <a:rPr lang="en-US" sz="1600" dirty="0" smtClean="0">
                <a:latin typeface="Brush Script MT" panose="03060802040406070304" pitchFamily="66" charset="0"/>
                <a:ea typeface="Chalkboard" charset="0"/>
                <a:cs typeface="Chalkboard" charset="0"/>
              </a:rPr>
              <a:t>M</a:t>
            </a:r>
            <a:r>
              <a:rPr lang="en-US" sz="1600" dirty="0" smtClean="0">
                <a:latin typeface="Chalkboard" charset="0"/>
                <a:ea typeface="Chalkboard" charset="0"/>
                <a:cs typeface="Chalkboard" charset="0"/>
              </a:rPr>
              <a:t> and  </a:t>
            </a:r>
            <a:r>
              <a:rPr lang="en-US" sz="1600" dirty="0" smtClean="0">
                <a:latin typeface="Brush Script MT" panose="03060802040406070304" pitchFamily="66" charset="0"/>
                <a:ea typeface="Chalkboard" charset="0"/>
                <a:cs typeface="Chalkboard" charset="0"/>
              </a:rPr>
              <a:t>K</a:t>
            </a:r>
            <a:r>
              <a:rPr lang="en-US" sz="1600" dirty="0" smtClean="0">
                <a:latin typeface="Chalkboard" charset="0"/>
                <a:ea typeface="Chalkboard" charset="0"/>
                <a:cs typeface="Chalkboard" charset="0"/>
              </a:rPr>
              <a:t> </a:t>
            </a:r>
            <a:r>
              <a:rPr lang="en-US" sz="1600" dirty="0" smtClean="0">
                <a:solidFill>
                  <a:srgbClr val="0000FF"/>
                </a:solidFill>
                <a:latin typeface="Chalkboard" charset="0"/>
                <a:ea typeface="Chalkboard" charset="0"/>
                <a:cs typeface="Chalkboard" charset="0"/>
              </a:rPr>
              <a:t>together define </a:t>
            </a:r>
            <a:r>
              <a:rPr lang="en-US" sz="1600" dirty="0" smtClean="0">
                <a:latin typeface="Chalkboard" charset="0"/>
                <a:ea typeface="Chalkboard" charset="0"/>
                <a:cs typeface="Chalkboard" charset="0"/>
              </a:rPr>
              <a:t>the set </a:t>
            </a:r>
            <a:r>
              <a:rPr lang="en-US" sz="1600" dirty="0" smtClean="0">
                <a:latin typeface="Brush Script MT" panose="03060802040406070304" pitchFamily="66" charset="0"/>
                <a:ea typeface="Chalkboard" charset="0"/>
                <a:cs typeface="Chalkboard" charset="0"/>
              </a:rPr>
              <a:t>T</a:t>
            </a:r>
            <a:endParaRPr lang="en-US" sz="1600" dirty="0" smtClean="0">
              <a:solidFill>
                <a:srgbClr val="0000FF"/>
              </a:solidFill>
              <a:latin typeface="Brush Script MT" panose="03060802040406070304" pitchFamily="66" charset="0"/>
              <a:ea typeface="Chalkboard" charset="0"/>
              <a:cs typeface="Chalkboard" charset="0"/>
            </a:endParaRPr>
          </a:p>
        </p:txBody>
      </p:sp>
      <p:sp>
        <p:nvSpPr>
          <p:cNvPr id="44" name="Text Box 7"/>
          <p:cNvSpPr txBox="1">
            <a:spLocks noChangeArrowheads="1"/>
          </p:cNvSpPr>
          <p:nvPr/>
        </p:nvSpPr>
        <p:spPr bwMode="auto">
          <a:xfrm>
            <a:off x="144016" y="5085184"/>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Any MAC is defined by specifying (Gen, Mac, </a:t>
            </a:r>
            <a:r>
              <a:rPr lang="en-US" sz="2000" dirty="0" err="1" smtClean="0">
                <a:latin typeface="Chalkboard" charset="0"/>
                <a:ea typeface="Chalkboard" charset="0"/>
                <a:cs typeface="Chalkboard" charset="0"/>
              </a:rPr>
              <a:t>Vrfy</a:t>
            </a:r>
            <a:r>
              <a:rPr lang="en-US" sz="2000" dirty="0" smtClean="0">
                <a:latin typeface="Chalkboard" charset="0"/>
                <a:ea typeface="Chalkboard" charset="0"/>
                <a:cs typeface="Chalkboard" charset="0"/>
              </a:rPr>
              <a:t>) and </a:t>
            </a:r>
            <a:r>
              <a:rPr lang="en-US" sz="2000" dirty="0" smtClean="0">
                <a:latin typeface="Brush Script MT" charset="0"/>
                <a:ea typeface="Brush Script MT" charset="0"/>
                <a:cs typeface="Brush Script MT" charset="0"/>
              </a:rPr>
              <a:t>M</a:t>
            </a:r>
            <a:endParaRPr lang="en-US" sz="2000" dirty="0" smtClean="0">
              <a:solidFill>
                <a:srgbClr val="0000FF"/>
              </a:solidFill>
              <a:latin typeface="Brush Script MT" charset="0"/>
              <a:ea typeface="Brush Script MT" charset="0"/>
              <a:cs typeface="Brush Script MT" charset="0"/>
            </a:endParaRPr>
          </a:p>
        </p:txBody>
      </p:sp>
      <p:sp>
        <p:nvSpPr>
          <p:cNvPr id="12" name="Text Box 7"/>
          <p:cNvSpPr txBox="1">
            <a:spLocks noChangeArrowheads="1"/>
          </p:cNvSpPr>
          <p:nvPr/>
        </p:nvSpPr>
        <p:spPr bwMode="auto">
          <a:xfrm>
            <a:off x="251520" y="5805264"/>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Correctness: For every n, every k output by Gen and every message m the following should hold :</a:t>
            </a:r>
            <a:endParaRPr lang="en-US" sz="1600" baseline="-25000" dirty="0" smtClean="0">
              <a:solidFill>
                <a:srgbClr val="0000FF"/>
              </a:solidFill>
              <a:latin typeface="Chalkboard" charset="0"/>
              <a:ea typeface="Chalkboard" charset="0"/>
              <a:cs typeface="Chalkboard" charset="0"/>
            </a:endParaRPr>
          </a:p>
        </p:txBody>
      </p:sp>
      <p:sp>
        <p:nvSpPr>
          <p:cNvPr id="13" name="Text Box 7"/>
          <p:cNvSpPr txBox="1">
            <a:spLocks noChangeArrowheads="1"/>
          </p:cNvSpPr>
          <p:nvPr/>
        </p:nvSpPr>
        <p:spPr bwMode="auto">
          <a:xfrm>
            <a:off x="3275856" y="6287834"/>
            <a:ext cx="2880320"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r>
              <a:rPr lang="en-US" sz="24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 Mac</a:t>
            </a:r>
            <a:r>
              <a:rPr lang="en-US" sz="2400" baseline="-25000" dirty="0" smtClean="0">
                <a:latin typeface="Chalkboard" charset="0"/>
                <a:ea typeface="Chalkboard" charset="0"/>
                <a:cs typeface="Chalkboard" charset="0"/>
              </a:rPr>
              <a:t>k</a:t>
            </a:r>
            <a:r>
              <a:rPr lang="en-US" sz="1600" dirty="0" smtClean="0">
                <a:latin typeface="Chalkboard" charset="0"/>
                <a:ea typeface="Chalkboard" charset="0"/>
                <a:cs typeface="Chalkboard" charset="0"/>
              </a:rPr>
              <a:t>(m)) = 1</a:t>
            </a:r>
            <a:endParaRPr lang="en-US" sz="2000" baseline="30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356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9" grpId="0"/>
      <p:bldP spid="35" grpId="0"/>
      <p:bldP spid="36" grpId="0"/>
      <p:bldP spid="44"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MAC </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107504" y="2481007"/>
            <a:ext cx="3960440"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Attack (CMA)</a:t>
            </a:r>
            <a:endParaRPr lang="en-US" dirty="0" smtClean="0">
              <a:solidFill>
                <a:srgbClr val="00B0F0"/>
              </a:solidFill>
              <a:latin typeface="Chalkboard" charset="0"/>
              <a:ea typeface="Chalkboard" charset="0"/>
              <a:cs typeface="Chalkboard" charset="0"/>
            </a:endParaRP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16016" y="2492896"/>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no tag on m is not seen before</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107504" y="4796296"/>
            <a:ext cx="4032448" cy="1200329"/>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
            </a:r>
            <a:r>
              <a:rPr lang="en-US" dirty="0" smtClean="0">
                <a:solidFill>
                  <a:srgbClr val="0000FF"/>
                </a:solidFill>
                <a:latin typeface="Chalkboard" charset="0"/>
                <a:ea typeface="Chalkboard" charset="0"/>
                <a:cs typeface="Chalkboard" charset="0"/>
              </a:rPr>
              <a:t>and Verification Attack </a:t>
            </a:r>
            <a:r>
              <a:rPr lang="en-US" dirty="0">
                <a:solidFill>
                  <a:srgbClr val="0000FF"/>
                </a:solidFill>
                <a:latin typeface="Chalkboard" charset="0"/>
                <a:ea typeface="Chalkboard" charset="0"/>
                <a:cs typeface="Chalkboard" charset="0"/>
              </a:rPr>
              <a:t>(</a:t>
            </a:r>
            <a:r>
              <a:rPr lang="en-US" dirty="0" smtClean="0">
                <a:solidFill>
                  <a:srgbClr val="0000FF"/>
                </a:solidFill>
                <a:latin typeface="Chalkboard" charset="0"/>
                <a:ea typeface="Chalkboard" charset="0"/>
                <a:cs typeface="Chalkboard" charset="0"/>
              </a:rPr>
              <a:t>CMVA)</a:t>
            </a:r>
            <a:endParaRPr lang="en-US" dirty="0">
              <a:solidFill>
                <a:srgbClr val="00B0F0"/>
              </a:solidFill>
              <a:latin typeface="Chalkboard" charset="0"/>
              <a:ea typeface="Chalkboard" charset="0"/>
              <a:cs typeface="Chalkboard" charset="0"/>
            </a:endParaRPr>
          </a:p>
        </p:txBody>
      </p:sp>
      <p:sp>
        <p:nvSpPr>
          <p:cNvPr id="19" name="Rectangle 18"/>
          <p:cNvSpPr/>
          <p:nvPr/>
        </p:nvSpPr>
        <p:spPr>
          <a:xfrm>
            <a:off x="4684636" y="479715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has not been seen before.</a:t>
            </a:r>
            <a:endParaRPr lang="en-US" dirty="0">
              <a:solidFill>
                <a:srgbClr val="00B0F0"/>
              </a:solidFill>
              <a:latin typeface="Chalkboard" charset="0"/>
              <a:ea typeface="Chalkboard" charset="0"/>
              <a:cs typeface="Chalkboard" charset="0"/>
            </a:endParaRPr>
          </a:p>
        </p:txBody>
      </p:sp>
      <p:sp>
        <p:nvSpPr>
          <p:cNvPr id="11" name="Rectangle 10"/>
          <p:cNvSpPr/>
          <p:nvPr/>
        </p:nvSpPr>
        <p:spPr>
          <a:xfrm>
            <a:off x="4716016" y="335699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is not seen before</a:t>
            </a:r>
            <a:endParaRPr lang="en-US" dirty="0">
              <a:solidFill>
                <a:srgbClr val="00B0F0"/>
              </a:solidFill>
              <a:latin typeface="Chalkboard" charset="0"/>
              <a:ea typeface="Chalkboard" charset="0"/>
              <a:cs typeface="Chalkboard" charset="0"/>
            </a:endParaRPr>
          </a:p>
        </p:txBody>
      </p:sp>
      <p:sp>
        <p:nvSpPr>
          <p:cNvPr id="16" name="Rectangle 15"/>
          <p:cNvSpPr/>
          <p:nvPr/>
        </p:nvSpPr>
        <p:spPr>
          <a:xfrm>
            <a:off x="4716016" y="5661248"/>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is not seen before</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1578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59"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971600"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74"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35496" y="5373216"/>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Training phase :</a:t>
            </a:r>
            <a:endParaRPr lang="en-US" sz="1600" baseline="-25000" dirty="0" smtClean="0">
              <a:solidFill>
                <a:srgbClr val="0000FF"/>
              </a:solidFill>
              <a:latin typeface="Chalkboard" charset="0"/>
              <a:ea typeface="Chalkboard" charset="0"/>
              <a:cs typeface="Chalkboard" charset="0"/>
            </a:endParaRPr>
          </a:p>
        </p:txBody>
      </p:sp>
      <p:sp>
        <p:nvSpPr>
          <p:cNvPr id="79" name="Text Box 7"/>
          <p:cNvSpPr txBox="1">
            <a:spLocks noChangeArrowheads="1"/>
          </p:cNvSpPr>
          <p:nvPr/>
        </p:nvSpPr>
        <p:spPr bwMode="auto">
          <a:xfrm>
            <a:off x="395536" y="5754742"/>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 gets tag for several messages of its choice adaptively --- </a:t>
            </a:r>
            <a:r>
              <a:rPr lang="en-US" sz="1600" dirty="0" smtClean="0">
                <a:solidFill>
                  <a:srgbClr val="0000FF"/>
                </a:solidFill>
                <a:latin typeface="Chalkboard" charset="0"/>
                <a:ea typeface="Chalkboard" charset="0"/>
                <a:cs typeface="Chalkboard" charset="0"/>
                <a:sym typeface="Symbol"/>
              </a:rPr>
              <a:t>access to Mac-oracle</a:t>
            </a:r>
            <a:endParaRPr lang="en-US" sz="1600" baseline="-25000" dirty="0" smtClean="0">
              <a:solidFill>
                <a:srgbClr val="0000FF"/>
              </a:solidFill>
              <a:latin typeface="Chalkboard" charset="0"/>
              <a:ea typeface="Chalkboard" charset="0"/>
              <a:cs typeface="Chalkboard" charset="0"/>
            </a:endParaRPr>
          </a:p>
        </p:txBody>
      </p:sp>
      <p:grpSp>
        <p:nvGrpSpPr>
          <p:cNvPr id="88" name="Group 87"/>
          <p:cNvGrpSpPr/>
          <p:nvPr/>
        </p:nvGrpSpPr>
        <p:grpSpPr>
          <a:xfrm>
            <a:off x="2482607" y="2298358"/>
            <a:ext cx="3745577" cy="338554"/>
            <a:chOff x="2482607" y="2298358"/>
            <a:chExt cx="3745577" cy="338554"/>
          </a:xfrm>
        </p:grpSpPr>
        <p:cxnSp>
          <p:nvCxnSpPr>
            <p:cNvPr id="81" name="Straight Connector 80"/>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smtClean="0">
                  <a:latin typeface="Chalkboard" charset="0"/>
                  <a:ea typeface="Chalkboard" charset="0"/>
                  <a:cs typeface="Chalkboard" charset="0"/>
                </a:rPr>
                <a:t>1</a:t>
              </a:r>
              <a:endParaRPr lang="en-US" sz="1600" baseline="-25000" dirty="0" smtClean="0">
                <a:solidFill>
                  <a:srgbClr val="0000FF"/>
                </a:solidFill>
                <a:latin typeface="Chalkboard" charset="0"/>
                <a:ea typeface="Chalkboard" charset="0"/>
                <a:cs typeface="Chalkboard" charset="0"/>
              </a:endParaRPr>
            </a:p>
          </p:txBody>
        </p:sp>
      </p:grpSp>
      <p:grpSp>
        <p:nvGrpSpPr>
          <p:cNvPr id="83"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96" name="Group 95"/>
          <p:cNvGrpSpPr/>
          <p:nvPr/>
        </p:nvGrpSpPr>
        <p:grpSpPr>
          <a:xfrm>
            <a:off x="2483768" y="2780928"/>
            <a:ext cx="3385537" cy="405415"/>
            <a:chOff x="2483768" y="2780928"/>
            <a:chExt cx="3385537" cy="405415"/>
          </a:xfrm>
        </p:grpSpPr>
        <p:cxnSp>
          <p:nvCxnSpPr>
            <p:cNvPr id="90" name="Straight Connector 89"/>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3"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t</a:t>
              </a:r>
              <a:r>
                <a:rPr lang="en-US" sz="20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cxnSp>
        <p:nvCxnSpPr>
          <p:cNvPr id="30" name="Straight Connector 29"/>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482607" y="2276872"/>
            <a:ext cx="3745577" cy="338554"/>
            <a:chOff x="2482607" y="2298358"/>
            <a:chExt cx="3745577" cy="338554"/>
          </a:xfrm>
        </p:grpSpPr>
        <p:cxnSp>
          <p:nvCxnSpPr>
            <p:cNvPr id="34" name="Straight Connector 33"/>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a:latin typeface="Chalkboard" charset="0"/>
                  <a:ea typeface="Chalkboard" charset="0"/>
                  <a:cs typeface="Chalkboard" charset="0"/>
                </a:rPr>
                <a:t>2</a:t>
              </a:r>
              <a:endParaRPr lang="en-US" sz="1600" baseline="-25000" dirty="0" smtClean="0">
                <a:solidFill>
                  <a:srgbClr val="0000FF"/>
                </a:solidFill>
                <a:latin typeface="Chalkboard" charset="0"/>
                <a:ea typeface="Chalkboard" charset="0"/>
                <a:cs typeface="Chalkboard" charset="0"/>
              </a:endParaRPr>
            </a:p>
          </p:txBody>
        </p:sp>
      </p:grpSp>
      <p:grpSp>
        <p:nvGrpSpPr>
          <p:cNvPr id="36" name="Group 35"/>
          <p:cNvGrpSpPr/>
          <p:nvPr/>
        </p:nvGrpSpPr>
        <p:grpSpPr>
          <a:xfrm>
            <a:off x="2483768" y="2759442"/>
            <a:ext cx="3385537" cy="405415"/>
            <a:chOff x="2483768" y="2780928"/>
            <a:chExt cx="3385537" cy="405415"/>
          </a:xfrm>
        </p:grpSpPr>
        <p:cxnSp>
          <p:nvCxnSpPr>
            <p:cNvPr id="37" name="Straight Connector 36"/>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t</a:t>
              </a:r>
              <a:r>
                <a:rPr lang="en-US" sz="2000" baseline="-25000" dirty="0">
                  <a:latin typeface="Chalkboard" charset="0"/>
                  <a:ea typeface="Chalkboard" charset="0"/>
                  <a:cs typeface="Chalkboard" charset="0"/>
                </a:rPr>
                <a:t>2</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grpSp>
        <p:nvGrpSpPr>
          <p:cNvPr id="39" name="Group 38"/>
          <p:cNvGrpSpPr/>
          <p:nvPr/>
        </p:nvGrpSpPr>
        <p:grpSpPr>
          <a:xfrm>
            <a:off x="2483768" y="2276872"/>
            <a:ext cx="3745577" cy="338554"/>
            <a:chOff x="2482607" y="2298358"/>
            <a:chExt cx="3745577" cy="338554"/>
          </a:xfrm>
        </p:grpSpPr>
        <p:cxnSp>
          <p:nvCxnSpPr>
            <p:cNvPr id="40" name="Straight Connector 39"/>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a:latin typeface="Chalkboard" charset="0"/>
                  <a:ea typeface="Chalkboard" charset="0"/>
                  <a:cs typeface="Chalkboard" charset="0"/>
                </a:rPr>
                <a:t>l</a:t>
              </a:r>
              <a:endParaRPr lang="en-US" sz="1600" baseline="-25000" dirty="0" smtClean="0">
                <a:solidFill>
                  <a:srgbClr val="0000FF"/>
                </a:solidFill>
                <a:latin typeface="Chalkboard" charset="0"/>
                <a:ea typeface="Chalkboard" charset="0"/>
                <a:cs typeface="Chalkboard" charset="0"/>
              </a:endParaRPr>
            </a:p>
          </p:txBody>
        </p:sp>
      </p:grpSp>
      <p:grpSp>
        <p:nvGrpSpPr>
          <p:cNvPr id="42" name="Group 41"/>
          <p:cNvGrpSpPr/>
          <p:nvPr/>
        </p:nvGrpSpPr>
        <p:grpSpPr>
          <a:xfrm>
            <a:off x="2484929" y="2759442"/>
            <a:ext cx="3385537" cy="405415"/>
            <a:chOff x="2483768" y="2780928"/>
            <a:chExt cx="3385537" cy="405415"/>
          </a:xfrm>
        </p:grpSpPr>
        <p:cxnSp>
          <p:nvCxnSpPr>
            <p:cNvPr id="43" name="Straight Connector 42"/>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t</a:t>
              </a:r>
              <a:r>
                <a:rPr lang="en-US" sz="2000" baseline="-25000" dirty="0" err="1">
                  <a:latin typeface="Chalkboard" charset="0"/>
                  <a:ea typeface="Chalkboard" charset="0"/>
                  <a:cs typeface="Chalkboard" charset="0"/>
                </a:rPr>
                <a:t>l</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l</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spTree>
    <p:extLst>
      <p:ext uri="{BB962C8B-B14F-4D97-AF65-F5344CB8AC3E}">
        <p14:creationId xmlns:p14="http://schemas.microsoft.com/office/powerpoint/2010/main" val="7054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linds(horizontal)">
                                      <p:cBhvr>
                                        <p:cTn id="10" dur="500"/>
                                        <p:tgtEl>
                                          <p:spTgt spid="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linds(horizontal)">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linds(horizontal)">
                                      <p:cBhvr>
                                        <p:cTn id="18" dur="500"/>
                                        <p:tgtEl>
                                          <p:spTgt spid="88"/>
                                        </p:tgtEl>
                                      </p:cBhvr>
                                    </p:animEffect>
                                  </p:childTnLst>
                                </p:cTn>
                              </p:par>
                              <p:par>
                                <p:cTn id="19" presetID="3" presetClass="entr" presetSubtype="1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blinds(horizontal)">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par>
                                <p:cTn id="30" presetID="1" presetClass="exit" presetSubtype="0" fill="hold" nodeType="withEffect">
                                  <p:stCondLst>
                                    <p:cond delay="0"/>
                                  </p:stCondLst>
                                  <p:childTnLst>
                                    <p:set>
                                      <p:cBhvr>
                                        <p:cTn id="31" dur="1" fill="hold">
                                          <p:stCondLst>
                                            <p:cond delay="0"/>
                                          </p:stCondLst>
                                        </p:cTn>
                                        <p:tgtEl>
                                          <p:spTgt spid="8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907976"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0000FF"/>
                </a:solidFill>
                <a:latin typeface="Chalkboard" charset="0"/>
                <a:ea typeface="Chalkboard" charset="0"/>
                <a:cs typeface="Chalkboard" charset="0"/>
                <a:sym typeface="Symbol"/>
              </a:rPr>
              <a:t>existentially unforgeable under an adaptive chosen message attack </a:t>
            </a:r>
            <a:r>
              <a:rPr lang="en-US" sz="1600" dirty="0" smtClean="0">
                <a:latin typeface="Chalkboard" charset="0"/>
                <a:ea typeface="Chalkboard" charset="0"/>
                <a:cs typeface="Chalkboard" charset="0"/>
                <a:sym typeface="Symbol"/>
              </a:rPr>
              <a:t>or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 secure if</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267744" y="5999802"/>
            <a:ext cx="5040560"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[Mac-forge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719877"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8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a:t>
              </a:r>
              <a:r>
                <a:rPr lang="en-US" sz="1600" dirty="0" err="1" smtClean="0">
                  <a:latin typeface="Chalkboard" charset="0"/>
                  <a:ea typeface="Chalkboard" charset="0"/>
                  <a:cs typeface="Chalkboard" charset="0"/>
                </a:rPr>
                <a:t>sforge</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t</a:t>
            </a:r>
            <a:r>
              <a:rPr lang="en-US" sz="16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2000" dirty="0" smtClean="0">
                <a:solidFill>
                  <a:srgbClr val="FF0000"/>
                </a:solidFill>
                <a:latin typeface="Chalkboard" charset="0"/>
                <a:ea typeface="Chalkboard" charset="0"/>
                <a:cs typeface="Chalkboard" charset="0"/>
                <a:sym typeface="Symbol"/>
              </a:rPr>
              <a:t>, </a:t>
            </a:r>
            <a:r>
              <a:rPr lang="en-US" sz="2000" dirty="0" err="1" smtClean="0">
                <a:solidFill>
                  <a:srgbClr val="FF0000"/>
                </a:solidFill>
                <a:latin typeface="Chalkboard" charset="0"/>
                <a:ea typeface="Chalkboard" charset="0"/>
                <a:cs typeface="Chalkboard" charset="0"/>
                <a:sym typeface="Symbol"/>
              </a:rPr>
              <a:t>t</a:t>
            </a:r>
            <a:r>
              <a:rPr lang="en-US" sz="2000" baseline="-25000" dirty="0" err="1" smtClean="0">
                <a:solidFill>
                  <a:srgbClr val="FF0000"/>
                </a:solidFill>
                <a:latin typeface="Chalkboard" charset="0"/>
                <a:ea typeface="Chalkboard" charset="0"/>
                <a:cs typeface="Chalkboard" charset="0"/>
                <a:sym typeface="Symbol"/>
              </a:rPr>
              <a:t>l</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t)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898758"/>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0000FF"/>
                </a:solidFill>
                <a:latin typeface="Chalkboard" charset="0"/>
                <a:ea typeface="Chalkboard" charset="0"/>
                <a:cs typeface="Chalkboard" charset="0"/>
                <a:sym typeface="Symbol"/>
              </a:rPr>
              <a:t>existentially unforgeable under an adaptive chosen message attack </a:t>
            </a:r>
            <a:r>
              <a:rPr lang="en-US" sz="1600" dirty="0" smtClean="0">
                <a:latin typeface="Chalkboard" charset="0"/>
                <a:ea typeface="Chalkboard" charset="0"/>
                <a:cs typeface="Chalkboard" charset="0"/>
                <a:sym typeface="Symbol"/>
              </a:rPr>
              <a:t>or strong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if</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267744" y="6309320"/>
            <a:ext cx="5256584"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a:t>
              </a:r>
              <a:r>
                <a:rPr lang="en-US" sz="1600" dirty="0" err="1" smtClean="0">
                  <a:latin typeface="Chalkboard" charset="0"/>
                  <a:ea typeface="Chalkboard" charset="0"/>
                  <a:cs typeface="Chalkboard" charset="0"/>
                </a:rPr>
                <a:t>sforge</a:t>
              </a:r>
              <a:r>
                <a:rPr lang="en-US" sz="1600" dirty="0" smtClean="0">
                  <a:latin typeface="Chalkboard" charset="0"/>
                  <a:ea typeface="Chalkboard" charset="0"/>
                  <a:cs typeface="Chalkboard" charset="0"/>
                </a:rPr>
                <a:t>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7691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5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051720"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123906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SKE with CPA to CCA</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107504" y="2481007"/>
            <a:ext cx="3168352"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smtClean="0">
                <a:solidFill>
                  <a:srgbClr val="00B0F0"/>
                </a:solidFill>
                <a:latin typeface="Chalkboard" charset="0"/>
                <a:ea typeface="Chalkboard" charset="0"/>
                <a:cs typeface="Chalkboard" charset="0"/>
              </a:rPr>
              <a:t>CPA</a:t>
            </a: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644008" y="2444695"/>
            <a:ext cx="4419368" cy="1477328"/>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Given the knowledge of two messages (vector of messages), it cannot be distinguished if the </a:t>
            </a:r>
            <a:r>
              <a:rPr lang="en-US" dirty="0" err="1" smtClean="0">
                <a:solidFill>
                  <a:srgbClr val="00B0F0"/>
                </a:solidFill>
                <a:latin typeface="Chalkboard" charset="0"/>
                <a:ea typeface="Chalkboard" charset="0"/>
                <a:cs typeface="Chalkboard" charset="0"/>
              </a:rPr>
              <a:t>ciphertext</a:t>
            </a:r>
            <a:r>
              <a:rPr lang="en-US" dirty="0" smtClean="0">
                <a:solidFill>
                  <a:srgbClr val="00B0F0"/>
                </a:solidFill>
                <a:latin typeface="Chalkboard" charset="0"/>
                <a:ea typeface="Chalkboard" charset="0"/>
                <a:cs typeface="Chalkboard" charset="0"/>
              </a:rPr>
              <a:t> corresponds to the first or second message (message vector).</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107504" y="4796296"/>
            <a:ext cx="3168352"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smtClean="0">
                <a:solidFill>
                  <a:srgbClr val="FF0000"/>
                </a:solidFill>
                <a:latin typeface="Chalkboard" charset="0"/>
                <a:ea typeface="Chalkboard" charset="0"/>
                <a:cs typeface="Chalkboard" charset="0"/>
              </a:rPr>
              <a:t>CCA</a:t>
            </a:r>
          </a:p>
        </p:txBody>
      </p:sp>
      <p:sp>
        <p:nvSpPr>
          <p:cNvPr id="19" name="Rectangle 18"/>
          <p:cNvSpPr/>
          <p:nvPr/>
        </p:nvSpPr>
        <p:spPr>
          <a:xfrm>
            <a:off x="4644008" y="4759984"/>
            <a:ext cx="4419368" cy="1477328"/>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Given the knowledge of two messages (vector of messages), it cannot be distinguished if the </a:t>
            </a:r>
            <a:r>
              <a:rPr lang="en-US" dirty="0" err="1" smtClean="0">
                <a:solidFill>
                  <a:srgbClr val="00B0F0"/>
                </a:solidFill>
                <a:latin typeface="Chalkboard" charset="0"/>
                <a:ea typeface="Chalkboard" charset="0"/>
                <a:cs typeface="Chalkboard" charset="0"/>
              </a:rPr>
              <a:t>ciphertext</a:t>
            </a:r>
            <a:r>
              <a:rPr lang="en-US" dirty="0" smtClean="0">
                <a:solidFill>
                  <a:srgbClr val="00B0F0"/>
                </a:solidFill>
                <a:latin typeface="Chalkboard" charset="0"/>
                <a:ea typeface="Chalkboard" charset="0"/>
                <a:cs typeface="Chalkboard" charset="0"/>
              </a:rPr>
              <a:t> corresponds to the first or second message (message vector).</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3145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683568" y="44624"/>
            <a:ext cx="7920880" cy="648072"/>
          </a:xfrm>
          <a:prstGeom prst="rect">
            <a:avLst/>
          </a:prstGeom>
        </p:spPr>
        <p:txBody>
          <a:bodyPr/>
          <a:lstStyle/>
          <a:p>
            <a:pPr algn="ctr">
              <a:defRPr/>
            </a:pPr>
            <a:r>
              <a:rPr lang="en-US" sz="3400" kern="0" dirty="0" smtClean="0">
                <a:solidFill>
                  <a:srgbClr val="009900"/>
                </a:solidFill>
                <a:latin typeface="Chalkboard" charset="0"/>
                <a:ea typeface="Chalkboard" charset="0"/>
                <a:cs typeface="Chalkboard" charset="0"/>
              </a:rPr>
              <a:t> Chosen </a:t>
            </a:r>
            <a:r>
              <a:rPr lang="en-US" sz="3400" kern="0" dirty="0" err="1" smtClean="0">
                <a:solidFill>
                  <a:srgbClr val="009900"/>
                </a:solidFill>
                <a:latin typeface="Chalkboard" charset="0"/>
                <a:ea typeface="Chalkboard" charset="0"/>
                <a:cs typeface="Chalkboard" charset="0"/>
              </a:rPr>
              <a:t>Ciphertext</a:t>
            </a:r>
            <a:r>
              <a:rPr lang="en-US" sz="3400" kern="0" dirty="0" smtClean="0">
                <a:solidFill>
                  <a:srgbClr val="009900"/>
                </a:solidFill>
                <a:latin typeface="Chalkboard" charset="0"/>
                <a:ea typeface="Chalkboard" charset="0"/>
                <a:cs typeface="Chalkboard" charset="0"/>
              </a:rPr>
              <a:t> Attacks (CCA)</a:t>
            </a:r>
          </a:p>
        </p:txBody>
      </p:sp>
      <p:pic>
        <p:nvPicPr>
          <p:cNvPr id="11" name="Picture 2"/>
          <p:cNvPicPr>
            <a:picLocks noChangeAspect="1" noChangeArrowheads="1"/>
          </p:cNvPicPr>
          <p:nvPr/>
        </p:nvPicPr>
        <p:blipFill>
          <a:blip r:embed="rId3" cstate="print"/>
          <a:srcRect/>
          <a:stretch>
            <a:fillRect/>
          </a:stretch>
        </p:blipFill>
        <p:spPr bwMode="auto">
          <a:xfrm>
            <a:off x="7668344" y="1584857"/>
            <a:ext cx="792088" cy="1052055"/>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31168" y="1484785"/>
            <a:ext cx="792088" cy="1058758"/>
          </a:xfrm>
          <a:prstGeom prst="rect">
            <a:avLst/>
          </a:prstGeom>
          <a:noFill/>
          <a:ln w="9525">
            <a:noFill/>
            <a:miter lim="800000"/>
            <a:headEnd/>
            <a:tailEnd/>
          </a:ln>
        </p:spPr>
      </p:pic>
      <p:sp>
        <p:nvSpPr>
          <p:cNvPr id="15" name="Text Box 7"/>
          <p:cNvSpPr txBox="1">
            <a:spLocks noChangeArrowheads="1"/>
          </p:cNvSpPr>
          <p:nvPr/>
        </p:nvSpPr>
        <p:spPr bwMode="auto">
          <a:xfrm>
            <a:off x="251520" y="2492896"/>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k</a:t>
            </a:r>
            <a:endParaRPr lang="en-US" sz="2400" dirty="0" smtClean="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8252792" y="2564904"/>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k</a:t>
            </a:r>
            <a:endParaRPr lang="en-US" sz="2400" dirty="0" smtClean="0">
              <a:solidFill>
                <a:srgbClr val="0000FF"/>
              </a:solidFill>
              <a:latin typeface="Chalkboard" charset="0"/>
              <a:ea typeface="Chalkboard" charset="0"/>
              <a:cs typeface="Chalkboard" charset="0"/>
            </a:endParaRPr>
          </a:p>
        </p:txBody>
      </p:sp>
      <p:cxnSp>
        <p:nvCxnSpPr>
          <p:cNvPr id="25" name="Straight Connector 24"/>
          <p:cNvCxnSpPr/>
          <p:nvPr/>
        </p:nvCxnSpPr>
        <p:spPr>
          <a:xfrm>
            <a:off x="5364088" y="2780928"/>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52120" y="2060848"/>
            <a:ext cx="0" cy="720080"/>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5292080" y="2132856"/>
            <a:ext cx="43204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a:t>
            </a:r>
            <a:endParaRPr lang="en-US" dirty="0" smtClean="0">
              <a:solidFill>
                <a:srgbClr val="0000FF"/>
              </a:solidFill>
              <a:latin typeface="Chalkboard" charset="0"/>
              <a:ea typeface="Chalkboard" charset="0"/>
              <a:cs typeface="Chalkboard" charset="0"/>
            </a:endParaRPr>
          </a:p>
        </p:txBody>
      </p:sp>
      <p:pic>
        <p:nvPicPr>
          <p:cNvPr id="28" name="Picture 3"/>
          <p:cNvPicPr>
            <a:picLocks noChangeAspect="1" noChangeArrowheads="1"/>
          </p:cNvPicPr>
          <p:nvPr/>
        </p:nvPicPr>
        <p:blipFill>
          <a:blip r:embed="rId5" cstate="print"/>
          <a:srcRect/>
          <a:stretch>
            <a:fillRect/>
          </a:stretch>
        </p:blipFill>
        <p:spPr bwMode="auto">
          <a:xfrm>
            <a:off x="603176" y="2595992"/>
            <a:ext cx="576064" cy="568218"/>
          </a:xfrm>
          <a:prstGeom prst="rect">
            <a:avLst/>
          </a:prstGeom>
          <a:noFill/>
          <a:ln w="9525">
            <a:noFill/>
            <a:miter lim="800000"/>
            <a:headEnd/>
            <a:tailEnd/>
          </a:ln>
        </p:spPr>
      </p:pic>
      <p:pic>
        <p:nvPicPr>
          <p:cNvPr id="29" name="Picture 3"/>
          <p:cNvPicPr>
            <a:picLocks noChangeAspect="1" noChangeArrowheads="1"/>
          </p:cNvPicPr>
          <p:nvPr/>
        </p:nvPicPr>
        <p:blipFill>
          <a:blip r:embed="rId5" cstate="print"/>
          <a:srcRect/>
          <a:stretch>
            <a:fillRect/>
          </a:stretch>
        </p:blipFill>
        <p:spPr bwMode="auto">
          <a:xfrm rot="10800000">
            <a:off x="7740352" y="2636912"/>
            <a:ext cx="576064" cy="568218"/>
          </a:xfrm>
          <a:prstGeom prst="rect">
            <a:avLst/>
          </a:prstGeom>
          <a:noFill/>
          <a:ln w="9525">
            <a:noFill/>
            <a:miter lim="800000"/>
            <a:headEnd/>
            <a:tailEnd/>
          </a:ln>
        </p:spPr>
      </p:pic>
      <p:grpSp>
        <p:nvGrpSpPr>
          <p:cNvPr id="3" name="Group 31"/>
          <p:cNvGrpSpPr/>
          <p:nvPr/>
        </p:nvGrpSpPr>
        <p:grpSpPr>
          <a:xfrm>
            <a:off x="2051720" y="1772816"/>
            <a:ext cx="1512168" cy="576064"/>
            <a:chOff x="2123728" y="1916832"/>
            <a:chExt cx="1512168" cy="576064"/>
          </a:xfrm>
        </p:grpSpPr>
        <p:sp>
          <p:nvSpPr>
            <p:cNvPr id="33" name="Rectangle 32"/>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34"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Enc</a:t>
              </a:r>
              <a:endParaRPr lang="en-US" sz="2000" dirty="0" smtClean="0">
                <a:solidFill>
                  <a:srgbClr val="0000FF"/>
                </a:solidFill>
                <a:latin typeface="Chalkboard" charset="0"/>
                <a:ea typeface="Chalkboard" charset="0"/>
                <a:cs typeface="Chalkboard" charset="0"/>
              </a:endParaRPr>
            </a:p>
          </p:txBody>
        </p:sp>
      </p:grpSp>
      <p:cxnSp>
        <p:nvCxnSpPr>
          <p:cNvPr id="38" name="Straight Arrow Connector 37"/>
          <p:cNvCxnSpPr/>
          <p:nvPr/>
        </p:nvCxnSpPr>
        <p:spPr>
          <a:xfrm>
            <a:off x="1475656" y="2060848"/>
            <a:ext cx="504056"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475656" y="1660738"/>
            <a:ext cx="50405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 </a:t>
            </a:r>
            <a:endParaRPr lang="en-US" sz="2000" baseline="-25000" dirty="0" smtClean="0">
              <a:solidFill>
                <a:srgbClr val="0000FF"/>
              </a:solidFill>
              <a:latin typeface="Chalkboard" charset="0"/>
              <a:ea typeface="Chalkboard" charset="0"/>
              <a:cs typeface="Chalkboard" charset="0"/>
            </a:endParaRPr>
          </a:p>
        </p:txBody>
      </p:sp>
      <p:cxnSp>
        <p:nvCxnSpPr>
          <p:cNvPr id="42" name="Straight Arrow Connector 41"/>
          <p:cNvCxnSpPr/>
          <p:nvPr/>
        </p:nvCxnSpPr>
        <p:spPr>
          <a:xfrm flipV="1">
            <a:off x="2267744"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3419872" y="1628800"/>
            <a:ext cx="180020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 = </a:t>
            </a:r>
            <a:r>
              <a:rPr lang="en-US" sz="20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2000" dirty="0" smtClean="0">
                <a:latin typeface="Chalkboard" charset="0"/>
                <a:ea typeface="Chalkboard" charset="0"/>
                <a:cs typeface="Chalkboard" charset="0"/>
              </a:rPr>
              <a:t>(m)</a:t>
            </a:r>
            <a:endParaRPr lang="en-US" sz="2000" baseline="-25000" dirty="0" smtClean="0">
              <a:solidFill>
                <a:srgbClr val="0000FF"/>
              </a:solidFill>
              <a:latin typeface="Chalkboard" charset="0"/>
              <a:ea typeface="Chalkboard" charset="0"/>
              <a:cs typeface="Chalkboard" charset="0"/>
            </a:endParaRPr>
          </a:p>
        </p:txBody>
      </p:sp>
      <p:cxnSp>
        <p:nvCxnSpPr>
          <p:cNvPr id="36" name="Straight Arrow Connector 35"/>
          <p:cNvCxnSpPr/>
          <p:nvPr/>
        </p:nvCxnSpPr>
        <p:spPr>
          <a:xfrm>
            <a:off x="1331640"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sp>
        <p:nvSpPr>
          <p:cNvPr id="43" name="Text Box 7"/>
          <p:cNvSpPr txBox="1">
            <a:spLocks noChangeArrowheads="1"/>
          </p:cNvSpPr>
          <p:nvPr/>
        </p:nvSpPr>
        <p:spPr bwMode="auto">
          <a:xfrm>
            <a:off x="2411760" y="393305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 (</a:t>
            </a: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t</a:t>
            </a:r>
            <a:r>
              <a:rPr lang="en-US" sz="2000" dirty="0" smtClean="0">
                <a:latin typeface="Chalkboard" charset="0"/>
                <a:ea typeface="Chalkboard" charset="0"/>
                <a:cs typeface="Chalkboard" charset="0"/>
              </a:rPr>
              <a:t>): </a:t>
            </a:r>
            <a:r>
              <a:rPr lang="en-US" sz="2000" dirty="0" err="1" smtClean="0">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i</a:t>
            </a:r>
            <a:r>
              <a:rPr lang="en-US" sz="2000" dirty="0" smtClean="0">
                <a:latin typeface="Chalkboard" charset="0"/>
                <a:ea typeface="Chalkboard" charset="0"/>
                <a:cs typeface="Chalkboard" charset="0"/>
              </a:rPr>
              <a:t> = </a:t>
            </a:r>
            <a:r>
              <a:rPr lang="en-US" sz="20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a:t>
            </a:r>
            <a:endParaRPr lang="en-US" sz="2000" baseline="-25000" dirty="0" smtClean="0">
              <a:solidFill>
                <a:srgbClr val="0000FF"/>
              </a:solidFill>
              <a:latin typeface="Chalkboard" charset="0"/>
              <a:ea typeface="Chalkboard" charset="0"/>
              <a:cs typeface="Chalkboard" charset="0"/>
            </a:endParaRPr>
          </a:p>
        </p:txBody>
      </p:sp>
      <p:cxnSp>
        <p:nvCxnSpPr>
          <p:cNvPr id="45" name="Straight Arrow Connector 44"/>
          <p:cNvCxnSpPr/>
          <p:nvPr/>
        </p:nvCxnSpPr>
        <p:spPr>
          <a:xfrm>
            <a:off x="2771800" y="2060848"/>
            <a:ext cx="367240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3" name="Text Box 7"/>
          <p:cNvSpPr txBox="1">
            <a:spLocks noChangeArrowheads="1"/>
          </p:cNvSpPr>
          <p:nvPr/>
        </p:nvSpPr>
        <p:spPr bwMode="auto">
          <a:xfrm>
            <a:off x="251520" y="5405153"/>
            <a:ext cx="8892480"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&gt;&gt;  Adversary </a:t>
            </a:r>
            <a:r>
              <a:rPr lang="en-US" sz="1600" dirty="0" smtClean="0">
                <a:solidFill>
                  <a:srgbClr val="FF0000"/>
                </a:solidFill>
                <a:latin typeface="Chalkboard" charset="0"/>
                <a:ea typeface="Chalkboard" charset="0"/>
                <a:cs typeface="Chalkboard" charset="0"/>
              </a:rPr>
              <a:t>influences</a:t>
            </a:r>
            <a:r>
              <a:rPr lang="en-US" sz="1600" dirty="0" smtClean="0">
                <a:latin typeface="Chalkboard" charset="0"/>
                <a:ea typeface="Chalkboard" charset="0"/>
                <a:cs typeface="Chalkboard" charset="0"/>
              </a:rPr>
              <a:t> the honest parties to get </a:t>
            </a:r>
            <a:r>
              <a:rPr lang="en-US" sz="1600" dirty="0" smtClean="0">
                <a:solidFill>
                  <a:srgbClr val="0000FF"/>
                </a:solidFill>
                <a:latin typeface="Chalkboard" charset="0"/>
                <a:ea typeface="Chalkboard" charset="0"/>
                <a:cs typeface="Chalkboard" charset="0"/>
              </a:rPr>
              <a:t>encryption</a:t>
            </a:r>
            <a:r>
              <a:rPr lang="en-US" sz="1600" dirty="0" smtClean="0">
                <a:latin typeface="Chalkboard" charset="0"/>
                <a:ea typeface="Chalkboard" charset="0"/>
                <a:cs typeface="Chalkboard" charset="0"/>
              </a:rPr>
              <a:t> of plain-texts + decryption of </a:t>
            </a:r>
            <a:r>
              <a:rPr lang="en-US" sz="1600" dirty="0" err="1" smtClean="0">
                <a:latin typeface="Chalkboard" charset="0"/>
                <a:ea typeface="Chalkboard" charset="0"/>
                <a:cs typeface="Chalkboard" charset="0"/>
              </a:rPr>
              <a:t>ciphertexts</a:t>
            </a:r>
            <a:r>
              <a:rPr lang="en-US" sz="1600" dirty="0" smtClean="0">
                <a:latin typeface="Chalkboard" charset="0"/>
                <a:ea typeface="Chalkboard" charset="0"/>
                <a:cs typeface="Chalkboard" charset="0"/>
              </a:rPr>
              <a:t> of </a:t>
            </a:r>
            <a:r>
              <a:rPr lang="en-US" sz="1600" dirty="0" smtClean="0">
                <a:solidFill>
                  <a:srgbClr val="0000FF"/>
                </a:solidFill>
                <a:latin typeface="Chalkboard" charset="0"/>
                <a:ea typeface="Chalkboard" charset="0"/>
                <a:cs typeface="Chalkboard" charset="0"/>
              </a:rPr>
              <a:t>its choice</a:t>
            </a:r>
          </a:p>
        </p:txBody>
      </p:sp>
      <p:pic>
        <p:nvPicPr>
          <p:cNvPr id="80898" name="Picture 2"/>
          <p:cNvPicPr>
            <a:picLocks noChangeAspect="1" noChangeArrowheads="1"/>
          </p:cNvPicPr>
          <p:nvPr/>
        </p:nvPicPr>
        <p:blipFill>
          <a:blip r:embed="rId6" cstate="print"/>
          <a:srcRect/>
          <a:stretch>
            <a:fillRect/>
          </a:stretch>
        </p:blipFill>
        <p:spPr bwMode="auto">
          <a:xfrm>
            <a:off x="4283967" y="2492896"/>
            <a:ext cx="1129867" cy="1080120"/>
          </a:xfrm>
          <a:prstGeom prst="rect">
            <a:avLst/>
          </a:prstGeom>
          <a:noFill/>
          <a:ln w="9525">
            <a:noFill/>
            <a:miter lim="800000"/>
            <a:headEnd/>
            <a:tailEnd/>
          </a:ln>
        </p:spPr>
      </p:pic>
      <p:grpSp>
        <p:nvGrpSpPr>
          <p:cNvPr id="56" name="Group 55"/>
          <p:cNvGrpSpPr/>
          <p:nvPr/>
        </p:nvGrpSpPr>
        <p:grpSpPr>
          <a:xfrm>
            <a:off x="2699792" y="2348880"/>
            <a:ext cx="1440160" cy="1080120"/>
            <a:chOff x="2771800" y="2636912"/>
            <a:chExt cx="1440160" cy="1080120"/>
          </a:xfrm>
        </p:grpSpPr>
        <p:cxnSp>
          <p:nvCxnSpPr>
            <p:cNvPr id="46" name="Straight Arrow Connector 45"/>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cxnSp>
          <p:nvCxnSpPr>
            <p:cNvPr id="54" name="Straight Arrow Connector 53"/>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699792" y="2348880"/>
            <a:ext cx="1440160" cy="1080120"/>
            <a:chOff x="2771800" y="2636912"/>
            <a:chExt cx="1440160" cy="1080120"/>
          </a:xfrm>
        </p:grpSpPr>
        <p:cxnSp>
          <p:nvCxnSpPr>
            <p:cNvPr id="60" name="Straight Arrow Connector 59"/>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1"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cxnSp>
          <p:nvCxnSpPr>
            <p:cNvPr id="63" name="Straight Arrow Connector 62"/>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699792" y="2348880"/>
            <a:ext cx="1440160" cy="1080120"/>
            <a:chOff x="2771800" y="2636912"/>
            <a:chExt cx="1440160" cy="1080120"/>
          </a:xfrm>
        </p:grpSpPr>
        <p:cxnSp>
          <p:nvCxnSpPr>
            <p:cNvPr id="65" name="Straight Arrow Connector 64"/>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6" name="Text Box 7"/>
            <p:cNvSpPr txBox="1">
              <a:spLocks noChangeArrowheads="1"/>
            </p:cNvSpPr>
            <p:nvPr/>
          </p:nvSpPr>
          <p:spPr bwMode="auto">
            <a:xfrm rot="1857484">
              <a:off x="3502009" y="2693198"/>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cxnSp>
          <p:nvCxnSpPr>
            <p:cNvPr id="68" name="Straight Arrow Connector 67"/>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0" name="Text Box 7"/>
          <p:cNvSpPr txBox="1">
            <a:spLocks noChangeArrowheads="1"/>
          </p:cNvSpPr>
          <p:nvPr/>
        </p:nvSpPr>
        <p:spPr bwMode="auto">
          <a:xfrm>
            <a:off x="216024" y="6165304"/>
            <a:ext cx="88924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&gt;&gt; </a:t>
            </a:r>
            <a:r>
              <a:rPr lang="en-US" sz="1600" dirty="0" err="1" smtClean="0">
                <a:latin typeface="Chalkboard" charset="0"/>
                <a:ea typeface="Chalkboard" charset="0"/>
                <a:cs typeface="Chalkboard" charset="0"/>
              </a:rPr>
              <a:t>Adv’s</a:t>
            </a:r>
            <a:r>
              <a:rPr lang="en-US" sz="1600" dirty="0" smtClean="0">
                <a:latin typeface="Chalkboard" charset="0"/>
                <a:ea typeface="Chalkboard" charset="0"/>
                <a:cs typeface="Chalkboard" charset="0"/>
              </a:rPr>
              <a:t> Goal: to determine the plain-text encrypted in a </a:t>
            </a:r>
            <a:r>
              <a:rPr lang="en-US" sz="1600" dirty="0" smtClean="0">
                <a:solidFill>
                  <a:srgbClr val="0000FF"/>
                </a:solidFill>
                <a:latin typeface="Chalkboard" charset="0"/>
                <a:ea typeface="Chalkboard" charset="0"/>
                <a:cs typeface="Chalkboard" charset="0"/>
              </a:rPr>
              <a:t>new</a:t>
            </a:r>
            <a:r>
              <a:rPr lang="en-US" sz="1600" dirty="0" smtClean="0">
                <a:latin typeface="Chalkboard" charset="0"/>
                <a:ea typeface="Chalkboard" charset="0"/>
                <a:cs typeface="Chalkboard" charset="0"/>
              </a:rPr>
              <a:t> cipher-text</a:t>
            </a:r>
            <a:endParaRPr lang="en-US" sz="1600" dirty="0" smtClean="0">
              <a:solidFill>
                <a:srgbClr val="0000FF"/>
              </a:solidFill>
              <a:latin typeface="Chalkboard" charset="0"/>
              <a:ea typeface="Chalkboard" charset="0"/>
              <a:cs typeface="Chalkboard" charset="0"/>
            </a:endParaRPr>
          </a:p>
        </p:txBody>
      </p:sp>
      <p:pic>
        <p:nvPicPr>
          <p:cNvPr id="48" name="Picture 2"/>
          <p:cNvPicPr>
            <a:picLocks noChangeAspect="1" noChangeArrowheads="1"/>
          </p:cNvPicPr>
          <p:nvPr/>
        </p:nvPicPr>
        <p:blipFill>
          <a:blip r:embed="rId6" cstate="print"/>
          <a:srcRect/>
          <a:stretch>
            <a:fillRect/>
          </a:stretch>
        </p:blipFill>
        <p:spPr bwMode="auto">
          <a:xfrm>
            <a:off x="1187623" y="5129808"/>
            <a:ext cx="1129867" cy="877240"/>
          </a:xfrm>
          <a:prstGeom prst="rect">
            <a:avLst/>
          </a:prstGeom>
          <a:noFill/>
          <a:ln w="9525">
            <a:noFill/>
            <a:miter lim="800000"/>
            <a:headEnd/>
            <a:tailEnd/>
          </a:ln>
        </p:spPr>
      </p:pic>
      <p:grpSp>
        <p:nvGrpSpPr>
          <p:cNvPr id="23" name="Group 22"/>
          <p:cNvGrpSpPr/>
          <p:nvPr/>
        </p:nvGrpSpPr>
        <p:grpSpPr>
          <a:xfrm>
            <a:off x="2411758" y="5048508"/>
            <a:ext cx="2016225" cy="972780"/>
            <a:chOff x="-2196753" y="3896380"/>
            <a:chExt cx="2016225" cy="972780"/>
          </a:xfrm>
        </p:grpSpPr>
        <p:pic>
          <p:nvPicPr>
            <p:cNvPr id="2" name="Picture 1"/>
            <p:cNvPicPr>
              <a:picLocks noChangeAspect="1"/>
            </p:cNvPicPr>
            <p:nvPr/>
          </p:nvPicPr>
          <p:blipFill>
            <a:blip r:embed="rId7"/>
            <a:stretch>
              <a:fillRect/>
            </a:stretch>
          </p:blipFill>
          <p:spPr>
            <a:xfrm>
              <a:off x="-2183684" y="3933056"/>
              <a:ext cx="2003155" cy="936104"/>
            </a:xfrm>
            <a:prstGeom prst="rect">
              <a:avLst/>
            </a:prstGeom>
          </p:spPr>
        </p:pic>
        <p:sp>
          <p:nvSpPr>
            <p:cNvPr id="4" name="Rectangle 3"/>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latin typeface="Chalkboard" charset="0"/>
                  <a:ea typeface="Chalkboard" charset="0"/>
                  <a:cs typeface="Chalkboard" charset="0"/>
                </a:rPr>
                <a:t>Encryption Oracle</a:t>
              </a:r>
              <a:endParaRPr lang="en-US" sz="1400" dirty="0">
                <a:solidFill>
                  <a:srgbClr val="0000FF"/>
                </a:solidFill>
                <a:latin typeface="Chalkboard" charset="0"/>
                <a:ea typeface="Chalkboard" charset="0"/>
                <a:cs typeface="Chalkboard" charset="0"/>
              </a:endParaRPr>
            </a:p>
          </p:txBody>
        </p:sp>
      </p:grpSp>
      <p:grpSp>
        <p:nvGrpSpPr>
          <p:cNvPr id="44" name="Group 31"/>
          <p:cNvGrpSpPr/>
          <p:nvPr/>
        </p:nvGrpSpPr>
        <p:grpSpPr>
          <a:xfrm>
            <a:off x="6444208" y="1772816"/>
            <a:ext cx="1512168" cy="576064"/>
            <a:chOff x="2123728" y="1916832"/>
            <a:chExt cx="1512168" cy="576064"/>
          </a:xfrm>
        </p:grpSpPr>
        <p:sp>
          <p:nvSpPr>
            <p:cNvPr id="47" name="Rectangle 46"/>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51"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Dec</a:t>
              </a:r>
              <a:endParaRPr lang="en-US" sz="2000" dirty="0" smtClean="0">
                <a:solidFill>
                  <a:srgbClr val="0000FF"/>
                </a:solidFill>
                <a:latin typeface="Chalkboard" charset="0"/>
                <a:ea typeface="Chalkboard" charset="0"/>
                <a:cs typeface="Chalkboard" charset="0"/>
              </a:endParaRPr>
            </a:p>
          </p:txBody>
        </p:sp>
      </p:grpSp>
      <p:cxnSp>
        <p:nvCxnSpPr>
          <p:cNvPr id="52" name="Straight Arrow Connector 51"/>
          <p:cNvCxnSpPr/>
          <p:nvPr/>
        </p:nvCxnSpPr>
        <p:spPr>
          <a:xfrm flipV="1">
            <a:off x="6804248"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04248"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436096" y="2346689"/>
            <a:ext cx="1161480" cy="1082311"/>
            <a:chOff x="2699792" y="2202673"/>
            <a:chExt cx="1161480" cy="1082311"/>
          </a:xfrm>
        </p:grpSpPr>
        <p:cxnSp>
          <p:nvCxnSpPr>
            <p:cNvPr id="72" name="Straight Arrow Connector 71"/>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cxnSp>
          <p:nvCxnSpPr>
            <p:cNvPr id="75" name="Straight Arrow Connector 74"/>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6" name="Text Box 7"/>
          <p:cNvSpPr txBox="1">
            <a:spLocks noChangeArrowheads="1"/>
          </p:cNvSpPr>
          <p:nvPr/>
        </p:nvSpPr>
        <p:spPr bwMode="auto">
          <a:xfrm>
            <a:off x="2411760" y="425302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 (</a:t>
            </a:r>
            <a:r>
              <a:rPr lang="en-US" sz="2000" dirty="0" err="1">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a:t>
            </a: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 = Dec</a:t>
            </a:r>
            <a:r>
              <a:rPr lang="en-US" sz="2000" baseline="-25000" dirty="0" smtClean="0">
                <a:latin typeface="Chalkboard" charset="0"/>
                <a:ea typeface="Chalkboard" charset="0"/>
                <a:cs typeface="Chalkboard" charset="0"/>
              </a:rPr>
              <a:t>k</a:t>
            </a: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a:t>
            </a:r>
            <a:endParaRPr lang="en-US" sz="2000" baseline="-25000" dirty="0" smtClean="0">
              <a:solidFill>
                <a:srgbClr val="0000FF"/>
              </a:solidFill>
              <a:latin typeface="Chalkboard" charset="0"/>
              <a:ea typeface="Chalkboard" charset="0"/>
              <a:cs typeface="Chalkboard" charset="0"/>
            </a:endParaRPr>
          </a:p>
        </p:txBody>
      </p:sp>
      <p:grpSp>
        <p:nvGrpSpPr>
          <p:cNvPr id="77" name="Group 76"/>
          <p:cNvGrpSpPr/>
          <p:nvPr/>
        </p:nvGrpSpPr>
        <p:grpSpPr>
          <a:xfrm>
            <a:off x="5436096" y="2348880"/>
            <a:ext cx="1161480" cy="1082311"/>
            <a:chOff x="2699792" y="2202673"/>
            <a:chExt cx="1161480" cy="1082311"/>
          </a:xfrm>
        </p:grpSpPr>
        <p:cxnSp>
          <p:nvCxnSpPr>
            <p:cNvPr id="78" name="Straight Arrow Connector 77"/>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9"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c</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sp>
          <p:nvSpPr>
            <p:cNvPr id="80"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cxnSp>
          <p:nvCxnSpPr>
            <p:cNvPr id="81" name="Straight Arrow Connector 80"/>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436096" y="2348880"/>
            <a:ext cx="1161480" cy="1082311"/>
            <a:chOff x="2699792" y="2202673"/>
            <a:chExt cx="1161480" cy="1082311"/>
          </a:xfrm>
        </p:grpSpPr>
        <p:cxnSp>
          <p:nvCxnSpPr>
            <p:cNvPr id="83" name="Straight Arrow Connector 82"/>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4"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cxnSp>
          <p:nvCxnSpPr>
            <p:cNvPr id="86" name="Straight Arrow Connector 85"/>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499991" y="5048508"/>
            <a:ext cx="2016225" cy="972780"/>
            <a:chOff x="-2196753" y="3896380"/>
            <a:chExt cx="2016225" cy="972780"/>
          </a:xfrm>
        </p:grpSpPr>
        <p:pic>
          <p:nvPicPr>
            <p:cNvPr id="88" name="Picture 87"/>
            <p:cNvPicPr>
              <a:picLocks noChangeAspect="1"/>
            </p:cNvPicPr>
            <p:nvPr/>
          </p:nvPicPr>
          <p:blipFill>
            <a:blip r:embed="rId7"/>
            <a:stretch>
              <a:fillRect/>
            </a:stretch>
          </p:blipFill>
          <p:spPr>
            <a:xfrm>
              <a:off x="-2183684" y="3933056"/>
              <a:ext cx="2003155" cy="936104"/>
            </a:xfrm>
            <a:prstGeom prst="rect">
              <a:avLst/>
            </a:prstGeom>
          </p:spPr>
        </p:pic>
        <p:sp>
          <p:nvSpPr>
            <p:cNvPr id="89" name="Rectangle 88"/>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latin typeface="Chalkboard" charset="0"/>
                  <a:ea typeface="Chalkboard" charset="0"/>
                  <a:cs typeface="Chalkboard" charset="0"/>
                </a:rPr>
                <a:t>Decryption Oracle</a:t>
              </a:r>
              <a:endParaRPr lang="en-US" sz="1400" dirty="0">
                <a:solidFill>
                  <a:srgbClr val="0000FF"/>
                </a:solidFill>
                <a:latin typeface="Chalkboard" charset="0"/>
                <a:ea typeface="Chalkboard" charset="0"/>
                <a:cs typeface="Chalkboard" charset="0"/>
              </a:endParaRPr>
            </a:p>
          </p:txBody>
        </p:sp>
      </p:grpSp>
      <p:sp>
        <p:nvSpPr>
          <p:cNvPr id="5" name="Rectangle 4"/>
          <p:cNvSpPr/>
          <p:nvPr/>
        </p:nvSpPr>
        <p:spPr>
          <a:xfrm>
            <a:off x="288032" y="4730368"/>
            <a:ext cx="8748464" cy="1938992"/>
          </a:xfrm>
          <a:prstGeom prst="rect">
            <a:avLst/>
          </a:prstGeom>
          <a:solidFill>
            <a:srgbClr val="CCFFCC"/>
          </a:solidFill>
        </p:spPr>
        <p:txBody>
          <a:bodyPr wrap="square">
            <a:spAutoFit/>
          </a:bodyPr>
          <a:lstStyle/>
          <a:p>
            <a:r>
              <a:rPr lang="en-US" sz="2000" dirty="0" smtClean="0">
                <a:latin typeface="Chalkboard" charset="0"/>
                <a:ea typeface="Chalkboard" charset="0"/>
                <a:cs typeface="Chalkboard" charset="0"/>
              </a:rPr>
              <a:t>&gt;&gt; CCA is more powerful than CPA (subsumes CPA)</a:t>
            </a:r>
          </a:p>
          <a:p>
            <a:endParaRPr lang="en-US" sz="2000" dirty="0" smtClean="0">
              <a:latin typeface="Chalkboard" charset="0"/>
              <a:ea typeface="Chalkboard" charset="0"/>
              <a:cs typeface="Chalkboard" charset="0"/>
            </a:endParaRPr>
          </a:p>
          <a:p>
            <a:r>
              <a:rPr lang="en-US" sz="2000" dirty="0" smtClean="0">
                <a:latin typeface="Chalkboard" charset="0"/>
                <a:ea typeface="Chalkboard" charset="0"/>
                <a:cs typeface="Chalkboard" charset="0"/>
              </a:rPr>
              <a:t>&gt;&gt; Getting Decryption Oracle (DO) Service is much easier than getting Encryption Oracle service</a:t>
            </a:r>
          </a:p>
          <a:p>
            <a:endParaRPr lang="en-US" sz="2000" dirty="0" smtClean="0">
              <a:latin typeface="Chalkboard" charset="0"/>
              <a:ea typeface="Chalkboard" charset="0"/>
              <a:cs typeface="Chalkboard" charset="0"/>
            </a:endParaRPr>
          </a:p>
          <a:p>
            <a:r>
              <a:rPr lang="en-US" sz="2000" dirty="0" smtClean="0">
                <a:latin typeface="Chalkboard" charset="0"/>
                <a:ea typeface="Chalkboard" charset="0"/>
                <a:cs typeface="Chalkboard" charset="0"/>
              </a:rPr>
              <a:t>&gt;&gt;  A little help from DO can be very very detrimental.</a:t>
            </a:r>
            <a:endParaRPr lang="en-US" sz="2000" dirty="0">
              <a:latin typeface="Chalkboard" charset="0"/>
              <a:ea typeface="Chalkboard" charset="0"/>
              <a:cs typeface="Chalkboard" charset="0"/>
            </a:endParaRPr>
          </a:p>
        </p:txBody>
      </p:sp>
    </p:spTree>
    <p:extLst>
      <p:ext uri="{BB962C8B-B14F-4D97-AF65-F5344CB8AC3E}">
        <p14:creationId xmlns:p14="http://schemas.microsoft.com/office/powerpoint/2010/main" val="27878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blinds(horizontal)">
                                      <p:cBhvr>
                                        <p:cTn id="12" dur="500"/>
                                        <p:tgtEl>
                                          <p:spTgt spid="80898"/>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linds(horizontal)">
                                      <p:cBhvr>
                                        <p:cTn id="18" dur="500"/>
                                        <p:tgtEl>
                                          <p:spTgt spid="4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3" presetClass="entr" presetSubtype="1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linds(horizont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77"/>
                                        </p:tgtEl>
                                        <p:attrNameLst>
                                          <p:attrName>style.visibility</p:attrName>
                                        </p:attrNameLst>
                                      </p:cBhvr>
                                      <p:to>
                                        <p:strVal val="hidden"/>
                                      </p:to>
                                    </p:set>
                                  </p:childTnLst>
                                </p:cTn>
                              </p:par>
                              <p:par>
                                <p:cTn id="80" presetID="3" presetClass="entr" presetSubtype="1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2"/>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55" grpId="0"/>
      <p:bldP spid="43" grpId="0"/>
      <p:bldP spid="53" grpId="0"/>
      <p:bldP spid="70" grpId="0"/>
      <p:bldP spid="7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11560" y="44624"/>
            <a:ext cx="7560840" cy="720080"/>
          </a:xfrm>
          <a:prstGeom prst="rect">
            <a:avLst/>
          </a:prstGeom>
        </p:spPr>
        <p:txBody>
          <a:bodyPr/>
          <a:lstStyle/>
          <a:p>
            <a:pPr algn="ctr">
              <a:defRPr/>
            </a:pPr>
            <a:r>
              <a:rPr lang="en-US" sz="3200" kern="0" dirty="0" smtClean="0">
                <a:solidFill>
                  <a:srgbClr val="009900"/>
                </a:solidFill>
                <a:latin typeface="Chalkboard"/>
                <a:ea typeface="+mj-ea"/>
                <a:cs typeface="+mj-cs"/>
              </a:rPr>
              <a:t>DO Service is Practical</a:t>
            </a:r>
            <a:endParaRPr lang="en-US" sz="3200" kern="0" dirty="0">
              <a:solidFill>
                <a:srgbClr val="009900"/>
              </a:solidFill>
              <a:latin typeface="Chalkboard"/>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32" name="Text Box 7"/>
          <p:cNvSpPr txBox="1">
            <a:spLocks noChangeArrowheads="1"/>
          </p:cNvSpPr>
          <p:nvPr/>
        </p:nvSpPr>
        <p:spPr bwMode="auto">
          <a:xfrm>
            <a:off x="251520" y="1127646"/>
            <a:ext cx="1619672" cy="1077218"/>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m = transfer $x from my account to account #y</a:t>
            </a:r>
            <a:endParaRPr lang="en-US" sz="1600" baseline="-25000" dirty="0" smtClean="0">
              <a:solidFill>
                <a:srgbClr val="0000FF"/>
              </a:solidFill>
              <a:latin typeface="Chalkboard"/>
            </a:endParaRPr>
          </a:p>
        </p:txBody>
      </p:sp>
      <p:pic>
        <p:nvPicPr>
          <p:cNvPr id="39" name="Picture 38" descr="download.jpg"/>
          <p:cNvPicPr>
            <a:picLocks noChangeAspect="1"/>
          </p:cNvPicPr>
          <p:nvPr/>
        </p:nvPicPr>
        <p:blipFill>
          <a:blip r:embed="rId3" cstate="print"/>
          <a:stretch>
            <a:fillRect/>
          </a:stretch>
        </p:blipFill>
        <p:spPr>
          <a:xfrm>
            <a:off x="467544" y="2276872"/>
            <a:ext cx="717997" cy="1106747"/>
          </a:xfrm>
          <a:prstGeom prst="rect">
            <a:avLst/>
          </a:prstGeom>
        </p:spPr>
      </p:pic>
      <p:sp>
        <p:nvSpPr>
          <p:cNvPr id="40"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Bank customer </a:t>
            </a:r>
            <a:endParaRPr lang="en-US" sz="1600" baseline="-25000" dirty="0" smtClean="0">
              <a:solidFill>
                <a:srgbClr val="0000FF"/>
              </a:solidFill>
              <a:latin typeface="Chalkboard"/>
            </a:endParaRPr>
          </a:p>
        </p:txBody>
      </p:sp>
      <p:grpSp>
        <p:nvGrpSpPr>
          <p:cNvPr id="41" name="Group 27"/>
          <p:cNvGrpSpPr/>
          <p:nvPr/>
        </p:nvGrpSpPr>
        <p:grpSpPr>
          <a:xfrm>
            <a:off x="2339752" y="2636912"/>
            <a:ext cx="711696" cy="360040"/>
            <a:chOff x="2771800" y="2636912"/>
            <a:chExt cx="711696" cy="360040"/>
          </a:xfrm>
        </p:grpSpPr>
        <p:sp>
          <p:nvSpPr>
            <p:cNvPr id="42" name="Rectangle 41"/>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a:endParaRPr>
            </a:p>
          </p:txBody>
        </p:sp>
        <p:sp>
          <p:nvSpPr>
            <p:cNvPr id="43"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Enc</a:t>
              </a:r>
              <a:endParaRPr lang="en-US" sz="1600" baseline="-25000" dirty="0" smtClean="0">
                <a:solidFill>
                  <a:srgbClr val="0000FF"/>
                </a:solidFill>
                <a:latin typeface="Chalkboard"/>
              </a:endParaRPr>
            </a:p>
          </p:txBody>
        </p:sp>
      </p:grpSp>
      <p:cxnSp>
        <p:nvCxnSpPr>
          <p:cNvPr id="44" name="Straight Arrow Connector 43"/>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m</a:t>
            </a:r>
            <a:endParaRPr lang="en-US" sz="1600" baseline="-25000" dirty="0" smtClean="0">
              <a:solidFill>
                <a:srgbClr val="0000FF"/>
              </a:solidFill>
              <a:latin typeface="Chalkboard"/>
            </a:endParaRPr>
          </a:p>
        </p:txBody>
      </p:sp>
      <p:cxnSp>
        <p:nvCxnSpPr>
          <p:cNvPr id="46" name="Straight Arrow Connector 45"/>
          <p:cNvCxnSpPr/>
          <p:nvPr/>
        </p:nvCxnSpPr>
        <p:spPr>
          <a:xfrm>
            <a:off x="2915816" y="2852936"/>
            <a:ext cx="108012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c</a:t>
            </a:r>
            <a:endParaRPr lang="en-US" sz="1600" baseline="-25000" dirty="0" smtClean="0">
              <a:solidFill>
                <a:srgbClr val="0000FF"/>
              </a:solidFill>
              <a:latin typeface="Chalkboard"/>
            </a:endParaRPr>
          </a:p>
        </p:txBody>
      </p:sp>
      <p:pic>
        <p:nvPicPr>
          <p:cNvPr id="52" name="Picture 51" descr="download.jpg"/>
          <p:cNvPicPr>
            <a:picLocks noChangeAspect="1"/>
          </p:cNvPicPr>
          <p:nvPr/>
        </p:nvPicPr>
        <p:blipFill>
          <a:blip r:embed="rId4" cstate="print"/>
          <a:stretch>
            <a:fillRect/>
          </a:stretch>
        </p:blipFill>
        <p:spPr>
          <a:xfrm>
            <a:off x="7884368" y="2204864"/>
            <a:ext cx="1152128" cy="1080119"/>
          </a:xfrm>
          <a:prstGeom prst="rect">
            <a:avLst/>
          </a:prstGeom>
        </p:spPr>
      </p:pic>
      <p:sp>
        <p:nvSpPr>
          <p:cNvPr id="5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Bank</a:t>
            </a:r>
            <a:endParaRPr lang="en-US" sz="1600" baseline="-25000" dirty="0" smtClean="0">
              <a:solidFill>
                <a:srgbClr val="0000FF"/>
              </a:solidFill>
              <a:latin typeface="Chalkboard"/>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7"/>
          <p:cNvSpPr txBox="1">
            <a:spLocks noChangeArrowheads="1"/>
          </p:cNvSpPr>
          <p:nvPr/>
        </p:nvSpPr>
        <p:spPr bwMode="auto">
          <a:xfrm>
            <a:off x="6084168"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a:t>
            </a:r>
            <a:endParaRPr lang="en-US" sz="1600" baseline="-25000" dirty="0" smtClean="0">
              <a:solidFill>
                <a:srgbClr val="0000FF"/>
              </a:solidFill>
              <a:latin typeface="Chalkboard" charset="0"/>
              <a:ea typeface="Chalkboard" charset="0"/>
              <a:cs typeface="Chalkboard" charset="0"/>
            </a:endParaRPr>
          </a:p>
        </p:txBody>
      </p:sp>
      <p:grpSp>
        <p:nvGrpSpPr>
          <p:cNvPr id="40" name="Group 27"/>
          <p:cNvGrpSpPr/>
          <p:nvPr/>
        </p:nvGrpSpPr>
        <p:grpSpPr>
          <a:xfrm>
            <a:off x="6516216" y="2636912"/>
            <a:ext cx="711696" cy="360040"/>
            <a:chOff x="2771800" y="2636912"/>
            <a:chExt cx="711696" cy="360040"/>
          </a:xfrm>
        </p:grpSpPr>
        <p:sp>
          <p:nvSpPr>
            <p:cNvPr id="41" name="Rectangle 40"/>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2"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a:t>
              </a:r>
              <a:endParaRPr lang="en-US" sz="1600" baseline="-25000" dirty="0" smtClean="0">
                <a:solidFill>
                  <a:srgbClr val="0000FF"/>
                </a:solidFill>
                <a:latin typeface="Chalkboard" charset="0"/>
                <a:ea typeface="Chalkboard" charset="0"/>
                <a:cs typeface="Chalkboard" charset="0"/>
              </a:endParaRPr>
            </a:p>
          </p:txBody>
        </p:sp>
      </p:grpSp>
      <p:sp>
        <p:nvSpPr>
          <p:cNvPr id="45" name="Text Box 7"/>
          <p:cNvSpPr txBox="1">
            <a:spLocks noChangeArrowheads="1"/>
          </p:cNvSpPr>
          <p:nvPr/>
        </p:nvSpPr>
        <p:spPr bwMode="auto">
          <a:xfrm>
            <a:off x="7316688" y="2492896"/>
            <a:ext cx="495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endParaRPr lang="en-US" sz="1600" baseline="-25000" dirty="0" smtClean="0">
              <a:solidFill>
                <a:srgbClr val="0000FF"/>
              </a:solidFill>
              <a:latin typeface="Chalkboard" charset="0"/>
              <a:ea typeface="Chalkboard" charset="0"/>
              <a:cs typeface="Chalkboard" charset="0"/>
            </a:endParaRPr>
          </a:p>
        </p:txBody>
      </p:sp>
      <p:pic>
        <p:nvPicPr>
          <p:cNvPr id="22" name="Picture 21" descr="download.jpg"/>
          <p:cNvPicPr>
            <a:picLocks noChangeAspect="1"/>
          </p:cNvPicPr>
          <p:nvPr/>
        </p:nvPicPr>
        <p:blipFill>
          <a:blip r:embed="rId3" cstate="print"/>
          <a:stretch>
            <a:fillRect/>
          </a:stretch>
        </p:blipFill>
        <p:spPr>
          <a:xfrm>
            <a:off x="7884368" y="2204864"/>
            <a:ext cx="1152128" cy="1080119"/>
          </a:xfrm>
          <a:prstGeom prst="rect">
            <a:avLst/>
          </a:prstGeom>
        </p:spPr>
      </p:pic>
      <p:sp>
        <p:nvSpPr>
          <p:cNvPr id="53" name="Down Arrow 52"/>
          <p:cNvSpPr/>
          <p:nvPr/>
        </p:nvSpPr>
        <p:spPr>
          <a:xfrm>
            <a:off x="4860032" y="1890773"/>
            <a:ext cx="504056" cy="1034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3" name="Cloud Callout 2"/>
          <p:cNvSpPr/>
          <p:nvPr/>
        </p:nvSpPr>
        <p:spPr>
          <a:xfrm>
            <a:off x="3563888" y="2132856"/>
            <a:ext cx="5472608" cy="7920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pic>
        <p:nvPicPr>
          <p:cNvPr id="29" name="Picture 28" descr="download.jpg"/>
          <p:cNvPicPr>
            <a:picLocks noChangeAspect="1"/>
          </p:cNvPicPr>
          <p:nvPr/>
        </p:nvPicPr>
        <p:blipFill>
          <a:blip r:embed="rId4" cstate="print"/>
          <a:stretch>
            <a:fillRect/>
          </a:stretch>
        </p:blipFill>
        <p:spPr>
          <a:xfrm>
            <a:off x="4525830" y="3068960"/>
            <a:ext cx="1126290" cy="908298"/>
          </a:xfrm>
          <a:prstGeom prst="rect">
            <a:avLst/>
          </a:prstGeom>
        </p:spPr>
      </p:pic>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15" name="Picture 14" descr="download.jpg"/>
          <p:cNvPicPr>
            <a:picLocks noChangeAspect="1"/>
          </p:cNvPicPr>
          <p:nvPr/>
        </p:nvPicPr>
        <p:blipFill>
          <a:blip r:embed="rId5" cstate="print"/>
          <a:stretch>
            <a:fillRect/>
          </a:stretch>
        </p:blipFill>
        <p:spPr>
          <a:xfrm>
            <a:off x="467544" y="2276872"/>
            <a:ext cx="717997" cy="1106747"/>
          </a:xfrm>
          <a:prstGeom prst="rect">
            <a:avLst/>
          </a:prstGeom>
        </p:spPr>
      </p:pic>
      <p:sp>
        <p:nvSpPr>
          <p:cNvPr id="21"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Bank customer </a:t>
            </a:r>
            <a:endParaRPr lang="en-US" sz="1600" baseline="-25000" dirty="0" smtClean="0">
              <a:solidFill>
                <a:srgbClr val="0000FF"/>
              </a:solidFill>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Bank</a:t>
            </a:r>
            <a:endParaRPr lang="en-US" sz="1600" baseline="-25000" dirty="0" smtClean="0">
              <a:solidFill>
                <a:srgbClr val="0000FF"/>
              </a:solidFill>
              <a:latin typeface="Chalkboard" charset="0"/>
              <a:ea typeface="Chalkboard" charset="0"/>
              <a:cs typeface="Chalkboard" charset="0"/>
            </a:endParaRPr>
          </a:p>
        </p:txBody>
      </p:sp>
      <p:grpSp>
        <p:nvGrpSpPr>
          <p:cNvPr id="2" name="Group 27"/>
          <p:cNvGrpSpPr/>
          <p:nvPr/>
        </p:nvGrpSpPr>
        <p:grpSpPr>
          <a:xfrm>
            <a:off x="2339752" y="2636912"/>
            <a:ext cx="711696" cy="360040"/>
            <a:chOff x="2771800" y="2636912"/>
            <a:chExt cx="711696" cy="360040"/>
          </a:xfrm>
        </p:grpSpPr>
        <p:sp>
          <p:nvSpPr>
            <p:cNvPr id="26" name="Rectangle 25"/>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7"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a:t>
              </a:r>
              <a:endParaRPr lang="en-US" sz="1600" baseline="-25000" dirty="0" smtClean="0">
                <a:solidFill>
                  <a:srgbClr val="0000FF"/>
                </a:solidFill>
                <a:latin typeface="Chalkboard" charset="0"/>
                <a:ea typeface="Chalkboard" charset="0"/>
                <a:cs typeface="Chalkboard" charset="0"/>
              </a:endParaRPr>
            </a:p>
          </p:txBody>
        </p:sp>
      </p:grpSp>
      <p:cxnSp>
        <p:nvCxnSpPr>
          <p:cNvPr id="30" name="Straight Arrow Connector 29"/>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72008" y="1127646"/>
            <a:ext cx="1619672" cy="1107996"/>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 = transfer </a:t>
            </a:r>
            <a:r>
              <a:rPr lang="en-US" sz="1600" dirty="0" smtClean="0"/>
              <a:t>₹</a:t>
            </a:r>
            <a:r>
              <a:rPr lang="en-US" sz="1600" dirty="0" smtClean="0">
                <a:latin typeface="Chalkboard" charset="0"/>
                <a:ea typeface="Chalkboard" charset="0"/>
                <a:cs typeface="Chalkboard" charset="0"/>
                <a:sym typeface="Symbol"/>
              </a:rPr>
              <a:t>x from my account to account #y</a:t>
            </a:r>
            <a:endParaRPr lang="en-US" sz="1600" baseline="-25000" dirty="0" smtClean="0">
              <a:solidFill>
                <a:srgbClr val="0000FF"/>
              </a:solidFill>
              <a:latin typeface="Chalkboard" charset="0"/>
              <a:ea typeface="Chalkboard" charset="0"/>
              <a:cs typeface="Chalkboard" charset="0"/>
            </a:endParaRPr>
          </a:p>
        </p:txBody>
      </p:sp>
      <p:cxnSp>
        <p:nvCxnSpPr>
          <p:cNvPr id="33" name="Straight Arrow Connector 32"/>
          <p:cNvCxnSpPr/>
          <p:nvPr/>
        </p:nvCxnSpPr>
        <p:spPr>
          <a:xfrm>
            <a:off x="2915816" y="2852936"/>
            <a:ext cx="108012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a:t>
            </a:r>
            <a:endParaRPr lang="en-US" sz="1600" baseline="-25000" dirty="0" smtClean="0">
              <a:solidFill>
                <a:srgbClr val="0000FF"/>
              </a:solidFill>
              <a:latin typeface="Chalkboard" charset="0"/>
              <a:ea typeface="Chalkboard" charset="0"/>
              <a:cs typeface="Chalkboard" charset="0"/>
            </a:endParaRPr>
          </a:p>
        </p:txBody>
      </p:sp>
      <p:cxnSp>
        <p:nvCxnSpPr>
          <p:cNvPr id="24" name="Straight Connector 23"/>
          <p:cNvCxnSpPr/>
          <p:nvPr/>
        </p:nvCxnSpPr>
        <p:spPr>
          <a:xfrm>
            <a:off x="3995936"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95936" y="3429000"/>
            <a:ext cx="504056" cy="0"/>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36096" y="3429000"/>
            <a:ext cx="504056"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40152"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40152" y="2852936"/>
            <a:ext cx="57606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20272" y="2852936"/>
            <a:ext cx="86409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7020272" y="1055638"/>
            <a:ext cx="2151856" cy="86177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 = transfer </a:t>
            </a:r>
            <a:r>
              <a:rPr lang="en-US" sz="1600" dirty="0"/>
              <a:t>₹</a:t>
            </a:r>
            <a:r>
              <a:rPr lang="en-US" sz="1600" dirty="0" smtClean="0">
                <a:latin typeface="Chalkboard" charset="0"/>
                <a:ea typeface="Chalkboard" charset="0"/>
                <a:cs typeface="Chalkboard" charset="0"/>
                <a:sym typeface="Symbol"/>
              </a:rPr>
              <a:t>10000x from my account to account #y</a:t>
            </a:r>
            <a:endParaRPr lang="en-US" sz="1600" baseline="-25000" dirty="0" smtClean="0">
              <a:solidFill>
                <a:srgbClr val="0000FF"/>
              </a:solidFill>
              <a:latin typeface="Chalkboard" charset="0"/>
              <a:ea typeface="Chalkboard" charset="0"/>
              <a:cs typeface="Chalkboard" charset="0"/>
            </a:endParaRPr>
          </a:p>
        </p:txBody>
      </p:sp>
      <p:cxnSp>
        <p:nvCxnSpPr>
          <p:cNvPr id="48" name="Straight Arrow Connector 47"/>
          <p:cNvCxnSpPr/>
          <p:nvPr/>
        </p:nvCxnSpPr>
        <p:spPr>
          <a:xfrm flipH="1">
            <a:off x="1979712" y="1700808"/>
            <a:ext cx="46085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1907704" y="980728"/>
            <a:ext cx="5104184"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Dear customer: “did you instructed us to transfer  </a:t>
            </a:r>
            <a:endParaRPr lang="en-US" sz="16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907704" y="1268760"/>
            <a:ext cx="5112568"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a:t>₹ </a:t>
            </a:r>
            <a:r>
              <a:rPr lang="en-US" sz="1600" smtClean="0">
                <a:latin typeface="Chalkboard" charset="0"/>
                <a:ea typeface="Chalkboard" charset="0"/>
                <a:cs typeface="Chalkboard" charset="0"/>
                <a:sym typeface="Symbol"/>
              </a:rPr>
              <a:t>10000x </a:t>
            </a:r>
            <a:r>
              <a:rPr lang="en-US" sz="1600" dirty="0" smtClean="0">
                <a:latin typeface="Chalkboard" charset="0"/>
                <a:ea typeface="Chalkboard" charset="0"/>
                <a:cs typeface="Chalkboard" charset="0"/>
                <a:sym typeface="Symbol"/>
              </a:rPr>
              <a:t>from your account to account #y ?”</a:t>
            </a:r>
            <a:endParaRPr lang="en-US" sz="1600" baseline="-25000" dirty="0" smtClean="0">
              <a:solidFill>
                <a:srgbClr val="0000FF"/>
              </a:solidFill>
              <a:latin typeface="Chalkboard" charset="0"/>
              <a:ea typeface="Chalkboard" charset="0"/>
              <a:cs typeface="Chalkboard" charset="0"/>
            </a:endParaRPr>
          </a:p>
        </p:txBody>
      </p:sp>
      <p:pic>
        <p:nvPicPr>
          <p:cNvPr id="52" name="Picture 51" descr="download.jpg"/>
          <p:cNvPicPr>
            <a:picLocks noChangeAspect="1"/>
          </p:cNvPicPr>
          <p:nvPr/>
        </p:nvPicPr>
        <p:blipFill>
          <a:blip r:embed="rId6" cstate="print"/>
          <a:stretch>
            <a:fillRect/>
          </a:stretch>
        </p:blipFill>
        <p:spPr>
          <a:xfrm>
            <a:off x="1115616" y="548680"/>
            <a:ext cx="571699" cy="635323"/>
          </a:xfrm>
          <a:prstGeom prst="rect">
            <a:avLst/>
          </a:prstGeom>
        </p:spPr>
      </p:pic>
      <p:sp>
        <p:nvSpPr>
          <p:cNvPr id="54" name="Text Box 7"/>
          <p:cNvSpPr txBox="1">
            <a:spLocks noChangeArrowheads="1"/>
          </p:cNvSpPr>
          <p:nvPr/>
        </p:nvSpPr>
        <p:spPr bwMode="auto">
          <a:xfrm>
            <a:off x="4004320" y="2298358"/>
            <a:ext cx="510418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I see! So c’ is the encryption for the message m’ !</a:t>
            </a:r>
            <a:endParaRPr lang="en-US" sz="16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115888" y="4602614"/>
            <a:ext cx="88486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S</a:t>
            </a:r>
            <a:r>
              <a:rPr lang="en-US" sz="1600" dirty="0" smtClean="0">
                <a:latin typeface="Chalkboard" charset="0"/>
                <a:ea typeface="Chalkboard" charset="0"/>
                <a:cs typeface="Chalkboard" charset="0"/>
                <a:sym typeface="Symbol"/>
              </a:rPr>
              <a:t>imilar scenarios:</a:t>
            </a:r>
            <a:endParaRPr lang="en-US" sz="1600" baseline="-25000" dirty="0" smtClean="0">
              <a:solidFill>
                <a:srgbClr val="0000FF"/>
              </a:solidFill>
              <a:latin typeface="Chalkboard" charset="0"/>
              <a:ea typeface="Chalkboard" charset="0"/>
              <a:cs typeface="Chalkboard" charset="0"/>
            </a:endParaRPr>
          </a:p>
        </p:txBody>
      </p:sp>
      <p:sp>
        <p:nvSpPr>
          <p:cNvPr id="57" name="Text Box 7"/>
          <p:cNvSpPr txBox="1">
            <a:spLocks noChangeArrowheads="1"/>
          </p:cNvSpPr>
          <p:nvPr/>
        </p:nvSpPr>
        <p:spPr bwMode="auto">
          <a:xfrm>
            <a:off x="504056" y="5046275"/>
            <a:ext cx="8676456" cy="83099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An attacker sends an arbitrary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c’(for an unknown message) to army headquarters and waits for the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to be decrypted and observes the behavior/movements of the army --- will </a:t>
            </a:r>
            <a:r>
              <a:rPr lang="en-US" sz="1600" smtClean="0">
                <a:latin typeface="Chalkboard" charset="0"/>
                <a:ea typeface="Chalkboard" charset="0"/>
                <a:cs typeface="Chalkboard" charset="0"/>
                <a:sym typeface="Symbol"/>
              </a:rPr>
              <a:t>give a </a:t>
            </a:r>
            <a:r>
              <a:rPr lang="en-US" sz="1600" dirty="0" smtClean="0">
                <a:latin typeface="Chalkboard" charset="0"/>
                <a:ea typeface="Chalkboard" charset="0"/>
                <a:cs typeface="Chalkboard" charset="0"/>
                <a:sym typeface="Symbol"/>
              </a:rPr>
              <a:t>hint what c’ corresponds to</a:t>
            </a:r>
            <a:endParaRPr lang="en-US" sz="1600" baseline="-25000" dirty="0" smtClean="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539552" y="5949280"/>
            <a:ext cx="8280920"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As a part of the protocol, an honest party may give DO service; Think of a simple authentication protocol used in a small company.</a:t>
            </a:r>
            <a:endParaRPr lang="en-US" sz="1600" baseline="-25000" dirty="0" smtClean="0">
              <a:solidFill>
                <a:srgbClr val="0000FF"/>
              </a:solidFill>
              <a:latin typeface="Chalkboard" charset="0"/>
              <a:ea typeface="Chalkboard" charset="0"/>
              <a:cs typeface="Chalkboard" charset="0"/>
            </a:endParaRPr>
          </a:p>
        </p:txBody>
      </p:sp>
      <p:sp>
        <p:nvSpPr>
          <p:cNvPr id="51" name="Rectangle 2"/>
          <p:cNvSpPr txBox="1">
            <a:spLocks noChangeArrowheads="1"/>
          </p:cNvSpPr>
          <p:nvPr/>
        </p:nvSpPr>
        <p:spPr>
          <a:xfrm>
            <a:off x="0" y="44624"/>
            <a:ext cx="9144000" cy="72008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DO Service is Practical</a:t>
            </a:r>
            <a:endParaRPr lang="en-US" sz="3200" kern="0" dirty="0">
              <a:solidFill>
                <a:srgbClr val="009900"/>
              </a:solidFill>
              <a:latin typeface="Chalkboard" charset="0"/>
              <a:ea typeface="Chalkboard" charset="0"/>
              <a:cs typeface="Chalkboard" charset="0"/>
            </a:endParaRPr>
          </a:p>
        </p:txBody>
      </p:sp>
      <p:sp>
        <p:nvSpPr>
          <p:cNvPr id="4" name="Rectangle 3"/>
          <p:cNvSpPr/>
          <p:nvPr/>
        </p:nvSpPr>
        <p:spPr>
          <a:xfrm>
            <a:off x="1619672" y="4005064"/>
            <a:ext cx="6481838" cy="369332"/>
          </a:xfrm>
          <a:prstGeom prst="rect">
            <a:avLst/>
          </a:prstGeom>
          <a:solidFill>
            <a:srgbClr val="CCFFCC"/>
          </a:solidFill>
        </p:spPr>
        <p:txBody>
          <a:bodyPr wrap="none">
            <a:spAutoFit/>
          </a:bodyPr>
          <a:lstStyle/>
          <a:p>
            <a:pPr marL="285750" indent="-285750">
              <a:spcBef>
                <a:spcPct val="50000"/>
              </a:spcBef>
            </a:pP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no longer an eavesdropper, he is  active and malicious!!</a:t>
            </a:r>
            <a:endParaRPr lang="en-US" baseline="-25000" dirty="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linds(horizontal)">
                                      <p:cBhvr>
                                        <p:cTn id="24" dur="500"/>
                                        <p:tgtEl>
                                          <p:spTgt spid="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linds(horizontal)">
                                      <p:cBhvr>
                                        <p:cTn id="38" dur="500"/>
                                        <p:tgtEl>
                                          <p:spTgt spid="5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linds(horizont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linds(horizontal)">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3" presetClass="entr" presetSubtype="1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linds(horizontal)">
                                      <p:cBhvr>
                                        <p:cTn id="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53" grpId="0" animBg="1"/>
      <p:bldP spid="3" grpId="0" animBg="1"/>
      <p:bldP spid="46" grpId="0"/>
      <p:bldP spid="49" grpId="0" animBg="1"/>
      <p:bldP spid="50" grpId="0" animBg="1"/>
      <p:bldP spid="54" grpId="0"/>
      <p:bldP spid="56" grpId="0"/>
      <p:bldP spid="57" grpId="0"/>
      <p:bldP spid="60"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2051720" y="-27384"/>
            <a:ext cx="6120680" cy="504056"/>
          </a:xfrm>
          <a:prstGeom prst="rect">
            <a:avLst/>
          </a:prstGeom>
        </p:spPr>
        <p:txBody>
          <a:bodyPr/>
          <a:lstStyle/>
          <a:p>
            <a:pPr>
              <a:defRPr/>
            </a:pPr>
            <a:r>
              <a:rPr lang="en-US" sz="3200" kern="0" dirty="0" smtClean="0">
                <a:solidFill>
                  <a:srgbClr val="009900"/>
                </a:solidFill>
                <a:latin typeface="Chalkboard" charset="0"/>
                <a:ea typeface="Chalkboard" charset="0"/>
                <a:cs typeface="Chalkboard" charset="0"/>
              </a:rPr>
              <a:t>DO is Extremely Powerful</a:t>
            </a:r>
            <a:endParaRPr lang="en-US" sz="3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47" name="Text Box 7"/>
          <p:cNvSpPr txBox="1">
            <a:spLocks noChangeArrowheads="1"/>
          </p:cNvSpPr>
          <p:nvPr/>
        </p:nvSpPr>
        <p:spPr bwMode="auto">
          <a:xfrm>
            <a:off x="35496" y="620688"/>
            <a:ext cx="910850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ven the knowledge of </a:t>
            </a:r>
            <a:r>
              <a:rPr lang="en-US" sz="1600" dirty="0" smtClean="0">
                <a:solidFill>
                  <a:srgbClr val="FF0000"/>
                </a:solidFill>
                <a:latin typeface="Chalkboard" charset="0"/>
                <a:ea typeface="Chalkboard" charset="0"/>
                <a:cs typeface="Chalkboard" charset="0"/>
                <a:sym typeface="Symbol"/>
              </a:rPr>
              <a:t>whether a modified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decrypted correctly or not</a:t>
            </a:r>
            <a:r>
              <a:rPr lang="en-US" sz="1600" dirty="0" smtClean="0">
                <a:latin typeface="Chalkboard" charset="0"/>
                <a:ea typeface="Chalkboard" charset="0"/>
                <a:cs typeface="Chalkboard" charset="0"/>
                <a:sym typeface="Symbol"/>
              </a:rPr>
              <a:t> can help an attacker to completely find the underlying plaintext !!</a:t>
            </a:r>
            <a:endParaRPr lang="en-US" sz="16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35496" y="1340768"/>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0000FF"/>
                </a:solidFill>
                <a:latin typeface="Chalkboard" charset="0"/>
                <a:ea typeface="Chalkboard" charset="0"/>
                <a:cs typeface="Chalkboard" charset="0"/>
                <a:sym typeface="Symbol"/>
              </a:rPr>
              <a:t>Padding oracle attack </a:t>
            </a:r>
            <a:r>
              <a:rPr lang="en-US" sz="1600" dirty="0" smtClean="0">
                <a:latin typeface="Chalkboard" charset="0"/>
                <a:ea typeface="Chalkboard" charset="0"/>
                <a:cs typeface="Chalkboard" charset="0"/>
                <a:sym typeface="Symbol"/>
              </a:rPr>
              <a:t>--- can be easily launched on several practically deployed SKEs</a:t>
            </a:r>
            <a:endParaRPr lang="en-US" sz="1600" baseline="-250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35496" y="1794302"/>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CBC-mode of encryption and decryption when |m| </a:t>
            </a:r>
            <a:r>
              <a:rPr lang="en-US" sz="1600" dirty="0">
                <a:latin typeface="Chalkboard" charset="0"/>
                <a:ea typeface="Chalkboard" charset="0"/>
                <a:cs typeface="Chalkboard" charset="0"/>
                <a:sym typeface="Symbol"/>
              </a:rPr>
              <a:t>=</a:t>
            </a:r>
            <a:r>
              <a:rPr lang="en-US" sz="1600" dirty="0" smtClean="0">
                <a:latin typeface="Chalkboard" charset="0"/>
                <a:ea typeface="Chalkboard" charset="0"/>
                <a:cs typeface="Chalkboard" charset="0"/>
                <a:sym typeface="Symbol"/>
              </a:rPr>
              <a:t> multiple of block length L in bytes</a:t>
            </a:r>
            <a:endParaRPr lang="en-US" sz="1600" baseline="-25000" dirty="0" smtClean="0">
              <a:solidFill>
                <a:srgbClr val="0000FF"/>
              </a:solidFill>
              <a:latin typeface="Chalkboard" charset="0"/>
              <a:ea typeface="Chalkboard" charset="0"/>
              <a:cs typeface="Chalkboard" charset="0"/>
            </a:endParaRPr>
          </a:p>
        </p:txBody>
      </p:sp>
      <p:grpSp>
        <p:nvGrpSpPr>
          <p:cNvPr id="130" name="Group 129"/>
          <p:cNvGrpSpPr/>
          <p:nvPr/>
        </p:nvGrpSpPr>
        <p:grpSpPr>
          <a:xfrm>
            <a:off x="899592" y="2852933"/>
            <a:ext cx="3240360" cy="2448275"/>
            <a:chOff x="35496" y="2636912"/>
            <a:chExt cx="3240360" cy="2448275"/>
          </a:xfrm>
        </p:grpSpPr>
        <p:grpSp>
          <p:nvGrpSpPr>
            <p:cNvPr id="121" name="Group 120"/>
            <p:cNvGrpSpPr/>
            <p:nvPr/>
          </p:nvGrpSpPr>
          <p:grpSpPr>
            <a:xfrm>
              <a:off x="35496" y="2636912"/>
              <a:ext cx="3240360" cy="2448275"/>
              <a:chOff x="35496" y="2636912"/>
              <a:chExt cx="3240360" cy="2448275"/>
            </a:xfrm>
          </p:grpSpPr>
          <p:grpSp>
            <p:nvGrpSpPr>
              <p:cNvPr id="63" name="Group 44"/>
              <p:cNvGrpSpPr/>
              <p:nvPr/>
            </p:nvGrpSpPr>
            <p:grpSpPr>
              <a:xfrm>
                <a:off x="1417767" y="2636912"/>
                <a:ext cx="1858089" cy="400113"/>
                <a:chOff x="1979712" y="1677018"/>
                <a:chExt cx="3212290" cy="532309"/>
              </a:xfrm>
            </p:grpSpPr>
            <p:sp>
              <p:nvSpPr>
                <p:cNvPr id="64" name="Rectangle 63"/>
                <p:cNvSpPr/>
                <p:nvPr/>
              </p:nvSpPr>
              <p:spPr>
                <a:xfrm>
                  <a:off x="1979712" y="1772816"/>
                  <a:ext cx="321229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66" name="Straight Connector 6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471483" y="1677018"/>
                  <a:ext cx="853192" cy="532304"/>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4003180" y="1677022"/>
                  <a:ext cx="1064334" cy="532305"/>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593865" y="2699631"/>
                <a:ext cx="593759" cy="369332"/>
              </a:xfrm>
              <a:prstGeom prst="rect">
                <a:avLst/>
              </a:prstGeom>
              <a:noFill/>
              <a:ln w="9525">
                <a:noFill/>
                <a:miter lim="800000"/>
                <a:headEnd/>
                <a:tailEnd/>
              </a:ln>
            </p:spPr>
            <p:txBody>
              <a:bodyPr wrap="square">
                <a:spAutoFit/>
              </a:bodyPr>
              <a:lstStyle/>
              <a:p>
                <a:pPr>
                  <a:spcBef>
                    <a:spcPct val="50000"/>
                  </a:spcBef>
                </a:pPr>
                <a:r>
                  <a:rPr lang="en-US" dirty="0">
                    <a:latin typeface="Chalkboard" charset="0"/>
                    <a:ea typeface="Chalkboard" charset="0"/>
                    <a:cs typeface="Chalkboard" charset="0"/>
                    <a:sym typeface="Symbol"/>
                  </a:rPr>
                  <a:t>m</a:t>
                </a:r>
                <a:endParaRPr lang="en-US" baseline="-25000" dirty="0" smtClean="0">
                  <a:solidFill>
                    <a:srgbClr val="0000FF"/>
                  </a:solidFill>
                  <a:latin typeface="Chalkboard" charset="0"/>
                  <a:ea typeface="Chalkboard" charset="0"/>
                  <a:cs typeface="Chalkboard" charset="0"/>
                </a:endParaRPr>
              </a:p>
            </p:txBody>
          </p:sp>
          <p:cxnSp>
            <p:nvCxnSpPr>
              <p:cNvPr id="72" name="Straight Arrow Connector 71"/>
              <p:cNvCxnSpPr/>
              <p:nvPr/>
            </p:nvCxnSpPr>
            <p:spPr>
              <a:xfrm>
                <a:off x="978000" y="2867590"/>
                <a:ext cx="3564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6" name="Group 77"/>
              <p:cNvGrpSpPr/>
              <p:nvPr/>
            </p:nvGrpSpPr>
            <p:grpSpPr>
              <a:xfrm>
                <a:off x="1709329" y="3629051"/>
                <a:ext cx="990463" cy="216504"/>
                <a:chOff x="2555776" y="2492896"/>
                <a:chExt cx="1712325" cy="288036"/>
              </a:xfrm>
            </p:grpSpPr>
            <p:cxnSp>
              <p:nvCxnSpPr>
                <p:cNvPr id="78" name="Straight Arrow Connector 77"/>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268101" y="249290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2" name="Text Box 7"/>
              <p:cNvSpPr txBox="1">
                <a:spLocks noChangeArrowheads="1"/>
              </p:cNvSpPr>
              <p:nvPr/>
            </p:nvSpPr>
            <p:spPr bwMode="auto">
              <a:xfrm>
                <a:off x="755576" y="3645027"/>
                <a:ext cx="309963"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k</a:t>
                </a:r>
                <a:endParaRPr lang="en-US" baseline="-25000" dirty="0" smtClean="0">
                  <a:solidFill>
                    <a:srgbClr val="0000FF"/>
                  </a:solidFill>
                  <a:latin typeface="Chalkboard" charset="0"/>
                  <a:ea typeface="Chalkboard" charset="0"/>
                  <a:cs typeface="Chalkboard" charset="0"/>
                </a:endParaRPr>
              </a:p>
            </p:txBody>
          </p:sp>
          <p:grpSp>
            <p:nvGrpSpPr>
              <p:cNvPr id="84" name="Group 50"/>
              <p:cNvGrpSpPr/>
              <p:nvPr/>
            </p:nvGrpSpPr>
            <p:grpSpPr>
              <a:xfrm>
                <a:off x="1667677" y="3829621"/>
                <a:ext cx="596675" cy="524296"/>
                <a:chOff x="2483768" y="2759728"/>
                <a:chExt cx="1031540" cy="697520"/>
              </a:xfrm>
            </p:grpSpPr>
            <p:pic>
              <p:nvPicPr>
                <p:cNvPr id="8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86" name="Text Box 7"/>
                <p:cNvSpPr txBox="1">
                  <a:spLocks noChangeArrowheads="1"/>
                </p:cNvSpPr>
                <p:nvPr/>
              </p:nvSpPr>
              <p:spPr bwMode="auto">
                <a:xfrm>
                  <a:off x="3131840" y="2924944"/>
                  <a:ext cx="383468" cy="532304"/>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87" name="Text Box 7"/>
              <p:cNvSpPr txBox="1">
                <a:spLocks noChangeArrowheads="1"/>
              </p:cNvSpPr>
              <p:nvPr/>
            </p:nvSpPr>
            <p:spPr bwMode="auto">
              <a:xfrm>
                <a:off x="1685894" y="3200265"/>
                <a:ext cx="22181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88" name="Text Box 7"/>
              <p:cNvSpPr txBox="1">
                <a:spLocks noChangeArrowheads="1"/>
              </p:cNvSpPr>
              <p:nvPr/>
            </p:nvSpPr>
            <p:spPr bwMode="auto">
              <a:xfrm>
                <a:off x="2699792" y="3140971"/>
                <a:ext cx="22181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90" name="Group 51"/>
              <p:cNvGrpSpPr/>
              <p:nvPr/>
            </p:nvGrpSpPr>
            <p:grpSpPr>
              <a:xfrm>
                <a:off x="2612115" y="3829621"/>
                <a:ext cx="596675" cy="524296"/>
                <a:chOff x="2483768" y="2759728"/>
                <a:chExt cx="1031540" cy="697520"/>
              </a:xfrm>
            </p:grpSpPr>
            <p:pic>
              <p:nvPicPr>
                <p:cNvPr id="91"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92" name="Text Box 7"/>
                <p:cNvSpPr txBox="1">
                  <a:spLocks noChangeArrowheads="1"/>
                </p:cNvSpPr>
                <p:nvPr/>
              </p:nvSpPr>
              <p:spPr bwMode="auto">
                <a:xfrm>
                  <a:off x="3131840" y="2924944"/>
                  <a:ext cx="383468" cy="532304"/>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96" name="Text Box 7"/>
              <p:cNvSpPr txBox="1">
                <a:spLocks noChangeArrowheads="1"/>
              </p:cNvSpPr>
              <p:nvPr/>
            </p:nvSpPr>
            <p:spPr bwMode="auto">
              <a:xfrm>
                <a:off x="179512" y="3275695"/>
                <a:ext cx="537282"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IV</a:t>
                </a:r>
                <a:endParaRPr lang="en-US" baseline="-25000" dirty="0" smtClean="0">
                  <a:solidFill>
                    <a:srgbClr val="0000FF"/>
                  </a:solidFill>
                  <a:latin typeface="Chalkboard" charset="0"/>
                  <a:ea typeface="Chalkboard" charset="0"/>
                  <a:cs typeface="Chalkboard" charset="0"/>
                </a:endParaRPr>
              </a:p>
            </p:txBody>
          </p:sp>
          <p:cxnSp>
            <p:nvCxnSpPr>
              <p:cNvPr id="97" name="Straight Arrow Connector 96"/>
              <p:cNvCxnSpPr/>
              <p:nvPr/>
            </p:nvCxnSpPr>
            <p:spPr>
              <a:xfrm>
                <a:off x="698393" y="3356995"/>
                <a:ext cx="106529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59778" y="3683179"/>
                <a:ext cx="7766" cy="8979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 Box 7"/>
              <p:cNvSpPr txBox="1">
                <a:spLocks noChangeArrowheads="1"/>
              </p:cNvSpPr>
              <p:nvPr/>
            </p:nvSpPr>
            <p:spPr bwMode="auto">
              <a:xfrm>
                <a:off x="1664148" y="4685077"/>
                <a:ext cx="675604"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262815" y="4653139"/>
                <a:ext cx="564769"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0</a:t>
                </a:r>
                <a:r>
                  <a:rPr lang="en-US" sz="2000" dirty="0" smtClean="0">
                    <a:latin typeface="Chalkboard" charset="0"/>
                    <a:ea typeface="Chalkboard" charset="0"/>
                    <a:cs typeface="Chalkboard" charset="0"/>
                    <a:sym typeface="Symbol"/>
                  </a:rPr>
                  <a:t> </a:t>
                </a:r>
                <a:endParaRPr lang="en-US" sz="2000" baseline="-25000" dirty="0" smtClean="0">
                  <a:solidFill>
                    <a:srgbClr val="0000FF"/>
                  </a:solidFill>
                  <a:latin typeface="Chalkboard" charset="0"/>
                  <a:ea typeface="Chalkboard" charset="0"/>
                  <a:cs typeface="Chalkboard" charset="0"/>
                </a:endParaRPr>
              </a:p>
            </p:txBody>
          </p:sp>
          <p:cxnSp>
            <p:nvCxnSpPr>
              <p:cNvPr id="101" name="Straight Arrow Connector 100"/>
              <p:cNvCxnSpPr/>
              <p:nvPr/>
            </p:nvCxnSpPr>
            <p:spPr>
              <a:xfrm>
                <a:off x="1875936"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2" name="Group 108"/>
              <p:cNvGrpSpPr/>
              <p:nvPr/>
            </p:nvGrpSpPr>
            <p:grpSpPr>
              <a:xfrm>
                <a:off x="1875936" y="3356995"/>
                <a:ext cx="957989" cy="1192191"/>
                <a:chOff x="2843808" y="2130951"/>
                <a:chExt cx="1656184" cy="1586083"/>
              </a:xfrm>
            </p:grpSpPr>
            <p:cxnSp>
              <p:nvCxnSpPr>
                <p:cNvPr id="103" name="Straight Arrow Connector 102"/>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770148" y="2130952"/>
                  <a:ext cx="9764" cy="158608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79912" y="2130951"/>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6" name="Text Box 7"/>
              <p:cNvSpPr txBox="1">
                <a:spLocks noChangeArrowheads="1"/>
              </p:cNvSpPr>
              <p:nvPr/>
            </p:nvSpPr>
            <p:spPr bwMode="auto">
              <a:xfrm>
                <a:off x="2638281" y="4711561"/>
                <a:ext cx="493559"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2</a:t>
                </a:r>
                <a:endParaRPr lang="en-US" baseline="-25000" dirty="0" smtClean="0">
                  <a:solidFill>
                    <a:srgbClr val="0000FF"/>
                  </a:solidFill>
                  <a:latin typeface="Chalkboard" charset="0"/>
                  <a:ea typeface="Chalkboard" charset="0"/>
                  <a:cs typeface="Chalkboard" charset="0"/>
                </a:endParaRPr>
              </a:p>
            </p:txBody>
          </p:sp>
          <p:cxnSp>
            <p:nvCxnSpPr>
              <p:cNvPr id="107" name="Straight Arrow Connector 106"/>
              <p:cNvCxnSpPr/>
              <p:nvPr/>
            </p:nvCxnSpPr>
            <p:spPr>
              <a:xfrm>
                <a:off x="2833925"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1"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35496" y="2707968"/>
                <a:ext cx="333213" cy="433003"/>
              </a:xfrm>
              <a:prstGeom prst="rect">
                <a:avLst/>
              </a:prstGeom>
              <a:noFill/>
            </p:spPr>
          </p:pic>
          <p:cxnSp>
            <p:nvCxnSpPr>
              <p:cNvPr id="112" name="Straight Arrow Connector 111"/>
              <p:cNvCxnSpPr/>
              <p:nvPr/>
            </p:nvCxnSpPr>
            <p:spPr>
              <a:xfrm>
                <a:off x="1907704"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907704" y="3501011"/>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915816"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915816" y="3429003"/>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a:off x="899592" y="3645024"/>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Text Box 7"/>
          <p:cNvSpPr txBox="1">
            <a:spLocks noChangeArrowheads="1"/>
          </p:cNvSpPr>
          <p:nvPr/>
        </p:nvSpPr>
        <p:spPr bwMode="auto">
          <a:xfrm>
            <a:off x="5590608" y="2987660"/>
            <a:ext cx="1861711"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2</a:t>
            </a:r>
            <a:r>
              <a:rPr lang="en-US" dirty="0" smtClean="0">
                <a:latin typeface="Chalkboard" charset="0"/>
                <a:ea typeface="Chalkboard" charset="0"/>
                <a:cs typeface="Chalkboard" charset="0"/>
                <a:sym typeface="Symbol"/>
              </a:rPr>
              <a:t> = F</a:t>
            </a:r>
            <a:r>
              <a:rPr lang="en-US" baseline="30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2</a:t>
            </a:r>
            <a:r>
              <a:rPr lang="en-US" dirty="0" smtClean="0">
                <a:latin typeface="Chalkboard" charset="0"/>
                <a:ea typeface="Chalkboard" charset="0"/>
                <a:cs typeface="Chalkboard" charset="0"/>
                <a:sym typeface="Symbol"/>
              </a:rPr>
              <a:t>)  c</a:t>
            </a:r>
            <a:r>
              <a:rPr lang="en-US" baseline="-25000" dirty="0" smtClean="0">
                <a:latin typeface="Chalkboard" charset="0"/>
                <a:ea typeface="Chalkboard" charset="0"/>
                <a:cs typeface="Chalkboard" charset="0"/>
                <a:sym typeface="Symbol"/>
              </a:rPr>
              <a:t>1</a:t>
            </a:r>
            <a:endParaRPr lang="en-US" baseline="-25000" dirty="0" smtClean="0">
              <a:solidFill>
                <a:srgbClr val="0000FF"/>
              </a:solidFill>
              <a:latin typeface="Chalkboard" charset="0"/>
              <a:ea typeface="Chalkboard" charset="0"/>
              <a:cs typeface="Chalkboard" charset="0"/>
            </a:endParaRPr>
          </a:p>
        </p:txBody>
      </p:sp>
      <p:sp>
        <p:nvSpPr>
          <p:cNvPr id="171" name="Text Box 7"/>
          <p:cNvSpPr txBox="1">
            <a:spLocks noChangeArrowheads="1"/>
          </p:cNvSpPr>
          <p:nvPr/>
        </p:nvSpPr>
        <p:spPr bwMode="auto">
          <a:xfrm>
            <a:off x="5580112" y="3419708"/>
            <a:ext cx="1944216"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 = F</a:t>
            </a:r>
            <a:r>
              <a:rPr lang="en-US" baseline="30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  c</a:t>
            </a:r>
            <a:r>
              <a:rPr lang="en-US" baseline="-25000" dirty="0" smtClean="0">
                <a:latin typeface="Chalkboard" charset="0"/>
                <a:ea typeface="Chalkboard" charset="0"/>
                <a:cs typeface="Chalkboard" charset="0"/>
                <a:sym typeface="Symbol"/>
              </a:rPr>
              <a:t>0</a:t>
            </a:r>
            <a:endParaRPr lang="en-US" baseline="-25000" dirty="0" smtClean="0">
              <a:solidFill>
                <a:srgbClr val="0000FF"/>
              </a:solidFill>
              <a:latin typeface="Chalkboard" charset="0"/>
              <a:ea typeface="Chalkboard" charset="0"/>
              <a:cs typeface="Chalkboard" charset="0"/>
            </a:endParaRPr>
          </a:p>
        </p:txBody>
      </p:sp>
      <p:sp>
        <p:nvSpPr>
          <p:cNvPr id="173" name="Text Box 7"/>
          <p:cNvSpPr txBox="1">
            <a:spLocks noChangeArrowheads="1"/>
          </p:cNvSpPr>
          <p:nvPr/>
        </p:nvSpPr>
        <p:spPr bwMode="auto">
          <a:xfrm>
            <a:off x="3347864" y="1700808"/>
            <a:ext cx="2952328" cy="400110"/>
          </a:xfrm>
          <a:prstGeom prst="rect">
            <a:avLst/>
          </a:prstGeom>
          <a:solidFill>
            <a:srgbClr val="CCFFCC"/>
          </a:solid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But what if </a:t>
            </a:r>
            <a:r>
              <a:rPr lang="en-US" sz="2000" dirty="0" smtClean="0">
                <a:solidFill>
                  <a:srgbClr val="0000FF"/>
                </a:solidFill>
                <a:latin typeface="Chalkboard" charset="0"/>
                <a:ea typeface="Chalkboard" charset="0"/>
                <a:cs typeface="Chalkboard" charset="0"/>
                <a:sym typeface="Symbol"/>
              </a:rPr>
              <a:t>|m|  l L</a:t>
            </a:r>
            <a:r>
              <a:rPr lang="en-US" sz="2000" dirty="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sp>
        <p:nvSpPr>
          <p:cNvPr id="174" name="Text Box 7"/>
          <p:cNvSpPr txBox="1">
            <a:spLocks noChangeArrowheads="1"/>
          </p:cNvSpPr>
          <p:nvPr/>
        </p:nvSpPr>
        <p:spPr bwMode="auto">
          <a:xfrm>
            <a:off x="0" y="5394702"/>
            <a:ext cx="51125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FF0000"/>
                </a:solidFill>
                <a:latin typeface="Chalkboard" charset="0"/>
                <a:ea typeface="Chalkboard" charset="0"/>
                <a:cs typeface="Chalkboard" charset="0"/>
                <a:sym typeface="Symbol"/>
              </a:rPr>
              <a:t>PKCS#5 padding </a:t>
            </a:r>
            <a:r>
              <a:rPr lang="en-US" sz="1600" dirty="0" smtClean="0">
                <a:latin typeface="Chalkboard" charset="0"/>
                <a:ea typeface="Chalkboard" charset="0"/>
                <a:cs typeface="Chalkboard" charset="0"/>
                <a:sym typeface="Symbol"/>
              </a:rPr>
              <a:t>--- a popular padding</a:t>
            </a:r>
            <a:endParaRPr lang="en-US" sz="1600" baseline="-25000" dirty="0" smtClean="0">
              <a:solidFill>
                <a:srgbClr val="0000FF"/>
              </a:solidFill>
              <a:latin typeface="Chalkboard" charset="0"/>
              <a:ea typeface="Chalkboard" charset="0"/>
              <a:cs typeface="Chalkboard" charset="0"/>
            </a:endParaRPr>
          </a:p>
        </p:txBody>
      </p:sp>
      <p:sp>
        <p:nvSpPr>
          <p:cNvPr id="175" name="Text Box 7"/>
          <p:cNvSpPr txBox="1">
            <a:spLocks noChangeArrowheads="1"/>
          </p:cNvSpPr>
          <p:nvPr/>
        </p:nvSpPr>
        <p:spPr bwMode="auto">
          <a:xfrm>
            <a:off x="107504" y="5725706"/>
            <a:ext cx="8784976"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&gt;&gt; Let </a:t>
            </a:r>
            <a:r>
              <a:rPr lang="en-US" sz="1600" dirty="0" smtClean="0">
                <a:solidFill>
                  <a:srgbClr val="FF0000"/>
                </a:solidFill>
                <a:latin typeface="Chalkboard" charset="0"/>
                <a:ea typeface="Chalkboard" charset="0"/>
                <a:cs typeface="Chalkboard" charset="0"/>
                <a:sym typeface="Symbol"/>
              </a:rPr>
              <a:t>b be the number of bytes</a:t>
            </a:r>
            <a:r>
              <a:rPr lang="en-US" sz="1600" dirty="0" smtClean="0">
                <a:latin typeface="Chalkboard" charset="0"/>
                <a:ea typeface="Chalkboard" charset="0"/>
                <a:cs typeface="Chalkboard" charset="0"/>
                <a:sym typeface="Symbol"/>
              </a:rPr>
              <a:t> need to be appended in the last block of m to make its length L bytes</a:t>
            </a:r>
            <a:endParaRPr lang="en-US" sz="1600" baseline="-25000" dirty="0" smtClean="0">
              <a:solidFill>
                <a:srgbClr val="0000FF"/>
              </a:solidFill>
              <a:latin typeface="Chalkboard" charset="0"/>
              <a:ea typeface="Chalkboard" charset="0"/>
              <a:cs typeface="Chalkboard" charset="0"/>
            </a:endParaRPr>
          </a:p>
        </p:txBody>
      </p:sp>
      <p:sp>
        <p:nvSpPr>
          <p:cNvPr id="176" name="Text Box 7"/>
          <p:cNvSpPr txBox="1">
            <a:spLocks noChangeArrowheads="1"/>
          </p:cNvSpPr>
          <p:nvPr/>
        </p:nvSpPr>
        <p:spPr bwMode="auto">
          <a:xfrm>
            <a:off x="2564160" y="5970766"/>
            <a:ext cx="207984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1  b  L</a:t>
            </a:r>
            <a:endParaRPr lang="en-US" sz="1600" baseline="-25000" dirty="0" smtClean="0">
              <a:solidFill>
                <a:srgbClr val="0000FF"/>
              </a:solidFill>
              <a:latin typeface="Chalkboard" charset="0"/>
              <a:ea typeface="Chalkboard" charset="0"/>
              <a:cs typeface="Chalkboard" charset="0"/>
            </a:endParaRPr>
          </a:p>
        </p:txBody>
      </p:sp>
      <p:sp>
        <p:nvSpPr>
          <p:cNvPr id="178" name="Text Box 7"/>
          <p:cNvSpPr txBox="1">
            <a:spLocks noChangeArrowheads="1"/>
          </p:cNvSpPr>
          <p:nvPr/>
        </p:nvSpPr>
        <p:spPr bwMode="auto">
          <a:xfrm>
            <a:off x="179512" y="6402814"/>
            <a:ext cx="907300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&gt;&gt; Append b bytes to the last block of m</a:t>
            </a:r>
            <a:r>
              <a:rPr lang="en-US" sz="1600" dirty="0" smtClean="0">
                <a:latin typeface="Chalkboard" charset="0"/>
                <a:ea typeface="Chalkboard" charset="0"/>
                <a:cs typeface="Chalkboard" charset="0"/>
                <a:sym typeface="Symbol"/>
              </a:rPr>
              <a:t>, each of them representing the </a:t>
            </a:r>
            <a:r>
              <a:rPr lang="en-US" sz="1600" dirty="0" smtClean="0">
                <a:solidFill>
                  <a:srgbClr val="FF0000"/>
                </a:solidFill>
                <a:latin typeface="Chalkboard" charset="0"/>
                <a:ea typeface="Chalkboard" charset="0"/>
                <a:cs typeface="Chalkboard" charset="0"/>
                <a:sym typeface="Symbol"/>
              </a:rPr>
              <a:t>integer value b</a:t>
            </a:r>
            <a:endParaRPr lang="en-US" sz="1600" baseline="-25000" dirty="0" smtClean="0">
              <a:solidFill>
                <a:srgbClr val="FF0000"/>
              </a:solidFill>
              <a:latin typeface="Chalkboard" charset="0"/>
              <a:ea typeface="Chalkboard" charset="0"/>
              <a:cs typeface="Chalkboard" charset="0"/>
            </a:endParaRPr>
          </a:p>
        </p:txBody>
      </p:sp>
      <p:sp>
        <p:nvSpPr>
          <p:cNvPr id="7" name="Rectangle 6"/>
          <p:cNvSpPr/>
          <p:nvPr/>
        </p:nvSpPr>
        <p:spPr>
          <a:xfrm>
            <a:off x="1865471" y="23395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67" name="Rectangle 66"/>
          <p:cNvSpPr/>
          <p:nvPr/>
        </p:nvSpPr>
        <p:spPr>
          <a:xfrm>
            <a:off x="6301902" y="23395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9" name="Group 8"/>
          <p:cNvGrpSpPr/>
          <p:nvPr/>
        </p:nvGrpSpPr>
        <p:grpSpPr>
          <a:xfrm>
            <a:off x="0" y="2276872"/>
            <a:ext cx="9180512" cy="3096344"/>
            <a:chOff x="0" y="2132856"/>
            <a:chExt cx="9180512" cy="3096344"/>
          </a:xfrm>
        </p:grpSpPr>
        <p:cxnSp>
          <p:nvCxnSpPr>
            <p:cNvPr id="60" name="Straight Connector 59"/>
            <p:cNvCxnSpPr/>
            <p:nvPr/>
          </p:nvCxnSpPr>
          <p:spPr>
            <a:xfrm>
              <a:off x="4860032" y="2132856"/>
              <a:ext cx="0" cy="3096344"/>
            </a:xfrm>
            <a:prstGeom prst="line">
              <a:avLst/>
            </a:prstGeom>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a:off x="0" y="2132856"/>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0" y="5229200"/>
              <a:ext cx="9180512"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linds(horizontal)">
                                      <p:cBhvr>
                                        <p:cTn id="28" dur="500"/>
                                        <p:tgtEl>
                                          <p:spTgt spid="1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animEffect transition="in" filter="blinds(horizontal)">
                                      <p:cBhvr>
                                        <p:cTn id="33" dur="500"/>
                                        <p:tgtEl>
                                          <p:spTgt spid="17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blinds(horizontal)">
                                      <p:cBhvr>
                                        <p:cTn id="36" dur="500"/>
                                        <p:tgtEl>
                                          <p:spTgt spid="17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animEffect transition="in" filter="blinds(horizontal)">
                                      <p:cBhvr>
                                        <p:cTn id="41" dur="500"/>
                                        <p:tgtEl>
                                          <p:spTgt spid="17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blinds(horizontal)">
                                      <p:cBhvr>
                                        <p:cTn id="46" dur="500"/>
                                        <p:tgtEl>
                                          <p:spTgt spid="17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blinds(horizontal)">
                                      <p:cBhvr>
                                        <p:cTn id="51" dur="500"/>
                                        <p:tgtEl>
                                          <p:spTgt spid="1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blinds(horizontal)">
                                      <p:cBhvr>
                                        <p:cTn id="54" dur="500"/>
                                        <p:tgtEl>
                                          <p:spTgt spid="17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78"/>
                                        </p:tgtEl>
                                        <p:attrNameLst>
                                          <p:attrName>style.visibility</p:attrName>
                                        </p:attrNameLst>
                                      </p:cBhvr>
                                      <p:to>
                                        <p:strVal val="visible"/>
                                      </p:to>
                                    </p:set>
                                    <p:animEffect transition="in" filter="blinds(horizontal)">
                                      <p:cBhvr>
                                        <p:cTn id="59"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9" grpId="0"/>
      <p:bldP spid="170" grpId="0"/>
      <p:bldP spid="171" grpId="0"/>
      <p:bldP spid="173" grpId="0" animBg="1"/>
      <p:bldP spid="174" grpId="0"/>
      <p:bldP spid="175" grpId="0"/>
      <p:bldP spid="176" grpId="0"/>
      <p:bldP spid="178" grpId="0"/>
      <p:bldP spid="7"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512" y="548680"/>
            <a:ext cx="9217024" cy="3600400"/>
            <a:chOff x="-36512" y="548680"/>
            <a:chExt cx="9217024" cy="3600400"/>
          </a:xfrm>
        </p:grpSpPr>
        <p:sp>
          <p:nvSpPr>
            <p:cNvPr id="101" name="Rectangle 100"/>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95" name="Group 94"/>
            <p:cNvGrpSpPr/>
            <p:nvPr/>
          </p:nvGrpSpPr>
          <p:grpSpPr>
            <a:xfrm>
              <a:off x="-36512" y="548680"/>
              <a:ext cx="9217024" cy="3600400"/>
              <a:chOff x="0" y="1484784"/>
              <a:chExt cx="9217024" cy="3600400"/>
            </a:xfrm>
          </p:grpSpPr>
          <p:cxnSp>
            <p:nvCxnSpPr>
              <p:cNvPr id="96" name="Straight Connector 95"/>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8" name="Straight Connector 97"/>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0"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CBC Mode with PKCS#5 Padding </a:t>
            </a:r>
            <a:endParaRPr lang="en-US" sz="3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grpSp>
        <p:nvGrpSpPr>
          <p:cNvPr id="60" name="Group 44"/>
          <p:cNvGrpSpPr/>
          <p:nvPr/>
        </p:nvGrpSpPr>
        <p:grpSpPr>
          <a:xfrm>
            <a:off x="1259632" y="1351221"/>
            <a:ext cx="2264060" cy="432048"/>
            <a:chOff x="1979712" y="1772816"/>
            <a:chExt cx="2264060" cy="432048"/>
          </a:xfrm>
        </p:grpSpPr>
        <p:sp>
          <p:nvSpPr>
            <p:cNvPr id="61" name="Rectangle 60"/>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62" name="Straight Connector 61"/>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73"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93" name="Group 92"/>
          <p:cNvGrpSpPr/>
          <p:nvPr/>
        </p:nvGrpSpPr>
        <p:grpSpPr>
          <a:xfrm>
            <a:off x="3491880" y="1351221"/>
            <a:ext cx="1008112" cy="432048"/>
            <a:chOff x="3995936" y="1556792"/>
            <a:chExt cx="1008112" cy="432048"/>
          </a:xfrm>
        </p:grpSpPr>
        <p:sp>
          <p:nvSpPr>
            <p:cNvPr id="75" name="Rectangle 74"/>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76"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77" name="Straight Connector 76"/>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84" name="Straight Connector 83"/>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08" name="Straight Arrow Connector 107"/>
          <p:cNvCxnSpPr>
            <a:endCxn id="61"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259632" y="1043444"/>
            <a:ext cx="1656184" cy="307777"/>
            <a:chOff x="827584" y="816967"/>
            <a:chExt cx="1656184" cy="307777"/>
          </a:xfrm>
        </p:grpSpPr>
        <p:cxnSp>
          <p:nvCxnSpPr>
            <p:cNvPr id="110" name="Straight Arrow Connector 10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19" name="Group 118"/>
          <p:cNvGrpSpPr/>
          <p:nvPr/>
        </p:nvGrpSpPr>
        <p:grpSpPr>
          <a:xfrm>
            <a:off x="2915816" y="1043444"/>
            <a:ext cx="1656184" cy="307777"/>
            <a:chOff x="827584" y="816967"/>
            <a:chExt cx="1656184" cy="307777"/>
          </a:xfrm>
        </p:grpSpPr>
        <p:cxnSp>
          <p:nvCxnSpPr>
            <p:cNvPr id="120" name="Straight Arrow Connector 11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98" name="Group 197"/>
          <p:cNvGrpSpPr/>
          <p:nvPr/>
        </p:nvGrpSpPr>
        <p:grpSpPr>
          <a:xfrm>
            <a:off x="107504" y="1619508"/>
            <a:ext cx="4384104" cy="2468016"/>
            <a:chOff x="107504" y="1216497"/>
            <a:chExt cx="4384104" cy="2468016"/>
          </a:xfrm>
        </p:grpSpPr>
        <p:cxnSp>
          <p:nvCxnSpPr>
            <p:cNvPr id="129" name="Straight Arrow Connector 128"/>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35" name="Straight Arrow Connector 134"/>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6" name="Group 50"/>
            <p:cNvGrpSpPr/>
            <p:nvPr/>
          </p:nvGrpSpPr>
          <p:grpSpPr>
            <a:xfrm>
              <a:off x="1651484" y="2243479"/>
              <a:ext cx="1031540" cy="669272"/>
              <a:chOff x="2483768" y="2759728"/>
              <a:chExt cx="1031540" cy="669272"/>
            </a:xfrm>
          </p:grpSpPr>
          <p:pic>
            <p:nvPicPr>
              <p:cNvPr id="137"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38"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39"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40"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42" name="Group 51"/>
            <p:cNvGrpSpPr/>
            <p:nvPr/>
          </p:nvGrpSpPr>
          <p:grpSpPr>
            <a:xfrm>
              <a:off x="3284240" y="2243479"/>
              <a:ext cx="1031540" cy="669272"/>
              <a:chOff x="2483768" y="2759728"/>
              <a:chExt cx="1031540" cy="669272"/>
            </a:xfrm>
          </p:grpSpPr>
          <p:pic>
            <p:nvPicPr>
              <p:cNvPr id="143"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4"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49"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51" name="Straight Arrow Connector 150"/>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53"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54" name="Straight Arrow Connector 153"/>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6" name="Group 108"/>
            <p:cNvGrpSpPr/>
            <p:nvPr/>
          </p:nvGrpSpPr>
          <p:grpSpPr>
            <a:xfrm>
              <a:off x="2011524" y="1760623"/>
              <a:ext cx="1656184" cy="1440160"/>
              <a:chOff x="2843808" y="2276872"/>
              <a:chExt cx="1656184" cy="1440160"/>
            </a:xfrm>
          </p:grpSpPr>
          <p:cxnSp>
            <p:nvCxnSpPr>
              <p:cNvPr id="157" name="Straight Arrow Connector 156"/>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62" name="Straight Arrow Connector 161"/>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0"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107504" y="1216497"/>
              <a:ext cx="360040" cy="360040"/>
            </a:xfrm>
            <a:prstGeom prst="rect">
              <a:avLst/>
            </a:prstGeom>
            <a:noFill/>
          </p:spPr>
        </p:pic>
        <p:cxnSp>
          <p:nvCxnSpPr>
            <p:cNvPr id="185" name="Straight Connector 184"/>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201"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202"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203"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pic>
        <p:nvPicPr>
          <p:cNvPr id="205" name="Picture 2"/>
          <p:cNvPicPr>
            <a:picLocks noChangeAspect="1" noChangeArrowheads="1"/>
          </p:cNvPicPr>
          <p:nvPr/>
        </p:nvPicPr>
        <p:blipFill>
          <a:blip r:embed="rId5" cstate="print"/>
          <a:srcRect/>
          <a:stretch>
            <a:fillRect/>
          </a:stretch>
        </p:blipFill>
        <p:spPr bwMode="auto">
          <a:xfrm>
            <a:off x="8172400" y="4562544"/>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6" cstate="print"/>
          <a:srcRect/>
          <a:stretch>
            <a:fillRect/>
          </a:stretch>
        </p:blipFill>
        <p:spPr bwMode="auto">
          <a:xfrm>
            <a:off x="683568" y="4562544"/>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262879"/>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190871"/>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nvGrpSpPr>
          <p:cNvPr id="219" name="Group 218"/>
          <p:cNvGrpSpPr/>
          <p:nvPr/>
        </p:nvGrpSpPr>
        <p:grpSpPr>
          <a:xfrm>
            <a:off x="1763688" y="4706560"/>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225" name="Group 224"/>
          <p:cNvGrpSpPr/>
          <p:nvPr/>
        </p:nvGrpSpPr>
        <p:grpSpPr>
          <a:xfrm>
            <a:off x="1259632" y="4490536"/>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cxnSp>
        <p:nvCxnSpPr>
          <p:cNvPr id="231" name="Straight Arrow Connector 230"/>
          <p:cNvCxnSpPr/>
          <p:nvPr/>
        </p:nvCxnSpPr>
        <p:spPr>
          <a:xfrm>
            <a:off x="2411760" y="4922584"/>
            <a:ext cx="56886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3275856" y="4418528"/>
            <a:ext cx="3240360" cy="432048"/>
            <a:chOff x="1979712" y="1772816"/>
            <a:chExt cx="3240360" cy="43204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239" name="Text Box 7"/>
          <p:cNvSpPr txBox="1">
            <a:spLocks noChangeArrowheads="1"/>
          </p:cNvSpPr>
          <p:nvPr/>
        </p:nvSpPr>
        <p:spPr bwMode="auto">
          <a:xfrm>
            <a:off x="107504" y="5589240"/>
            <a:ext cx="90364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A</a:t>
            </a:r>
            <a:r>
              <a:rPr lang="en-US" sz="1600" dirty="0" smtClean="0">
                <a:latin typeface="Chalkboard" charset="0"/>
                <a:ea typeface="Chalkboard" charset="0"/>
                <a:cs typeface="Chalkboard" charset="0"/>
                <a:sym typeface="Symbol"/>
              </a:rPr>
              <a:t>n attacker can modify the </a:t>
            </a:r>
            <a:r>
              <a:rPr lang="en-US" sz="1600" dirty="0" err="1" smtClean="0">
                <a:latin typeface="Chalkboard" charset="0"/>
                <a:ea typeface="Chalkboard" charset="0"/>
                <a:cs typeface="Chalkboard" charset="0"/>
                <a:sym typeface="Symbol"/>
              </a:rPr>
              <a:t>ciphertext</a:t>
            </a:r>
            <a:r>
              <a:rPr lang="en-US" sz="1600" dirty="0" err="1">
                <a:latin typeface="Chalkboard" charset="0"/>
                <a:ea typeface="Chalkboard" charset="0"/>
                <a:cs typeface="Chalkboard" charset="0"/>
                <a:sym typeface="Symbol"/>
              </a:rPr>
              <a:t>s</a:t>
            </a:r>
            <a:r>
              <a:rPr lang="en-US" sz="1600" dirty="0" smtClean="0">
                <a:latin typeface="Chalkboard" charset="0"/>
                <a:ea typeface="Chalkboard" charset="0"/>
                <a:cs typeface="Chalkboard" charset="0"/>
                <a:sym typeface="Symbol"/>
              </a:rPr>
              <a:t> and </a:t>
            </a:r>
            <a:r>
              <a:rPr lang="en-US" sz="1600" dirty="0" smtClean="0">
                <a:solidFill>
                  <a:srgbClr val="FF0000"/>
                </a:solidFill>
                <a:latin typeface="Chalkboard" charset="0"/>
                <a:ea typeface="Chalkboard" charset="0"/>
                <a:cs typeface="Chalkboard" charset="0"/>
                <a:sym typeface="Symbol"/>
              </a:rPr>
              <a:t>learn b</a:t>
            </a: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(|m| leaked) and m.</a:t>
            </a:r>
            <a:endParaRPr lang="en-US" sz="1600" baseline="-25000" dirty="0" smtClean="0">
              <a:solidFill>
                <a:srgbClr val="FF0000"/>
              </a:solidFill>
              <a:latin typeface="Chalkboard" charset="0"/>
              <a:ea typeface="Chalkboard" charset="0"/>
              <a:cs typeface="Chalkboard" charset="0"/>
            </a:endParaRPr>
          </a:p>
        </p:txBody>
      </p:sp>
      <p:sp>
        <p:nvSpPr>
          <p:cNvPr id="240" name="Text Box 7"/>
          <p:cNvSpPr txBox="1">
            <a:spLocks noChangeArrowheads="1"/>
          </p:cNvSpPr>
          <p:nvPr/>
        </p:nvSpPr>
        <p:spPr bwMode="auto">
          <a:xfrm>
            <a:off x="107504" y="602128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Hint: What will happen to the decryption of m</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if the </a:t>
            </a:r>
            <a:r>
              <a:rPr lang="en-US" sz="1600" dirty="0" err="1" smtClean="0">
                <a:latin typeface="Chalkboard" charset="0"/>
                <a:ea typeface="Chalkboard" charset="0"/>
                <a:cs typeface="Chalkboard" charset="0"/>
                <a:sym typeface="Symbol"/>
              </a:rPr>
              <a:t>i</a:t>
            </a:r>
            <a:r>
              <a:rPr lang="en-US" sz="1600" baseline="30000" dirty="0" err="1" smtClean="0">
                <a:latin typeface="Chalkboard" charset="0"/>
                <a:ea typeface="Chalkboard" charset="0"/>
                <a:cs typeface="Chalkboard" charset="0"/>
                <a:sym typeface="Symbol"/>
              </a:rPr>
              <a:t>th</a:t>
            </a:r>
            <a:r>
              <a:rPr lang="en-US" sz="1600" dirty="0" smtClean="0">
                <a:latin typeface="Chalkboard" charset="0"/>
                <a:ea typeface="Chalkboard" charset="0"/>
                <a:cs typeface="Chalkboard" charset="0"/>
                <a:sym typeface="Symbol"/>
              </a:rPr>
              <a:t> byte of c</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is modified by  ?</a:t>
            </a:r>
            <a:endParaRPr lang="en-US" sz="1600" baseline="-25000" dirty="0" smtClean="0">
              <a:solidFill>
                <a:srgbClr val="FF0000"/>
              </a:solidFill>
              <a:latin typeface="Chalkboard" charset="0"/>
              <a:ea typeface="Chalkboard" charset="0"/>
              <a:cs typeface="Chalkboard" charset="0"/>
            </a:endParaRPr>
          </a:p>
        </p:txBody>
      </p:sp>
      <p:sp>
        <p:nvSpPr>
          <p:cNvPr id="241" name="Text Box 7"/>
          <p:cNvSpPr txBox="1">
            <a:spLocks noChangeArrowheads="1"/>
          </p:cNvSpPr>
          <p:nvPr/>
        </p:nvSpPr>
        <p:spPr bwMode="auto">
          <a:xfrm>
            <a:off x="395536" y="6474822"/>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on decryption will be modified by  at </a:t>
            </a:r>
            <a:r>
              <a:rPr lang="en-US" sz="1600" dirty="0" err="1" smtClean="0">
                <a:latin typeface="Chalkboard" charset="0"/>
                <a:ea typeface="Chalkboard" charset="0"/>
                <a:cs typeface="Chalkboard" charset="0"/>
                <a:sym typeface="Symbol"/>
              </a:rPr>
              <a:t>i</a:t>
            </a:r>
            <a:r>
              <a:rPr lang="en-US" sz="1600" baseline="30000" dirty="0" err="1" smtClean="0">
                <a:latin typeface="Chalkboard" charset="0"/>
                <a:ea typeface="Chalkboard" charset="0"/>
                <a:cs typeface="Chalkboard" charset="0"/>
                <a:sym typeface="Symbol"/>
              </a:rPr>
              <a:t>th</a:t>
            </a:r>
            <a:r>
              <a:rPr lang="en-US" sz="1600" dirty="0" smtClean="0">
                <a:latin typeface="Chalkboard" charset="0"/>
                <a:ea typeface="Chalkboard" charset="0"/>
                <a:cs typeface="Chalkboard" charset="0"/>
                <a:sym typeface="Symbol"/>
              </a:rPr>
              <a:t> byte !!</a:t>
            </a:r>
            <a:endParaRPr lang="en-US" sz="1600" baseline="-25000" dirty="0" smtClean="0">
              <a:solidFill>
                <a:srgbClr val="FF0000"/>
              </a:solidFill>
              <a:latin typeface="Chalkboard" charset="0"/>
              <a:ea typeface="Chalkboard" charset="0"/>
              <a:cs typeface="Chalkboard" charset="0"/>
            </a:endParaRPr>
          </a:p>
        </p:txBody>
      </p:sp>
      <p:sp>
        <p:nvSpPr>
          <p:cNvPr id="92" name="Rectangle 9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94" name="Rectangle 93"/>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sp>
        <p:nvSpPr>
          <p:cNvPr id="2" name="Rectangle 1"/>
          <p:cNvSpPr/>
          <p:nvPr/>
        </p:nvSpPr>
        <p:spPr>
          <a:xfrm>
            <a:off x="5940152" y="4922584"/>
            <a:ext cx="2448272" cy="738664"/>
          </a:xfrm>
          <a:prstGeom prst="rect">
            <a:avLst/>
          </a:prstGeom>
        </p:spPr>
        <p:txBody>
          <a:bodyPr wrap="square">
            <a:spAutoFit/>
          </a:bodyPr>
          <a:lstStyle/>
          <a:p>
            <a:r>
              <a:rPr lang="en-US" sz="1400" dirty="0" smtClean="0">
                <a:latin typeface="Chalkboard" charset="0"/>
                <a:ea typeface="Chalkboard" charset="0"/>
                <a:cs typeface="Chalkboard" charset="0"/>
                <a:sym typeface="Symbol"/>
              </a:rPr>
              <a:t>If decryption successful, do nothing </a:t>
            </a:r>
          </a:p>
          <a:p>
            <a:r>
              <a:rPr lang="en-US" sz="1400" dirty="0" smtClean="0">
                <a:latin typeface="Chalkboard" charset="0"/>
                <a:ea typeface="Chalkboard" charset="0"/>
                <a:cs typeface="Chalkboard" charset="0"/>
                <a:sym typeface="Symbol"/>
              </a:rPr>
              <a:t>else ask for retransmission</a:t>
            </a:r>
            <a:endParaRPr lang="en-US" sz="1400" dirty="0">
              <a:latin typeface="Chalkboard" charset="0"/>
              <a:ea typeface="Chalkboard" charset="0"/>
              <a:cs typeface="Chalkboard" charset="0"/>
            </a:endParaRPr>
          </a:p>
        </p:txBody>
      </p:sp>
      <p:sp>
        <p:nvSpPr>
          <p:cNvPr id="9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par>
                                <p:cTn id="8" presetID="3" presetClass="entr" presetSubtype="1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linds(horizontal)">
                                      <p:cBhvr>
                                        <p:cTn id="10" dur="500"/>
                                        <p:tgtEl>
                                          <p:spTgt spid="108"/>
                                        </p:tgtEl>
                                      </p:cBhvr>
                                    </p:animEffect>
                                  </p:childTnLst>
                                </p:cTn>
                              </p:par>
                              <p:par>
                                <p:cTn id="11" presetID="3"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linds(horizontal)">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blinds(horizontal)">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blinds(horizontal)">
                                      <p:cBhvr>
                                        <p:cTn id="31" dur="500"/>
                                        <p:tgtEl>
                                          <p:spTgt spid="19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blinds(horizontal)">
                                      <p:cBhvr>
                                        <p:cTn id="36" dur="500"/>
                                        <p:tgtEl>
                                          <p:spTgt spid="20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linds(horizontal)">
                                      <p:cBhvr>
                                        <p:cTn id="39" dur="500"/>
                                        <p:tgtEl>
                                          <p:spTgt spid="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blinds(horizontal)">
                                      <p:cBhvr>
                                        <p:cTn id="47" dur="500"/>
                                        <p:tgtEl>
                                          <p:spTgt spid="2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blinds(horizontal)">
                                      <p:cBhvr>
                                        <p:cTn id="52" dur="500"/>
                                        <p:tgtEl>
                                          <p:spTgt spid="20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blinds(horizontal)">
                                      <p:cBhvr>
                                        <p:cTn id="57" dur="500"/>
                                        <p:tgtEl>
                                          <p:spTgt spid="20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blinds(horizontal)">
                                      <p:cBhvr>
                                        <p:cTn id="62" dur="500"/>
                                        <p:tgtEl>
                                          <p:spTgt spid="205"/>
                                        </p:tgtEl>
                                      </p:cBhvr>
                                    </p:animEffect>
                                  </p:childTnLst>
                                </p:cTn>
                              </p:par>
                              <p:par>
                                <p:cTn id="63" presetID="3" presetClass="entr" presetSubtype="10" fill="hold" nodeType="with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blinds(horizontal)">
                                      <p:cBhvr>
                                        <p:cTn id="65" dur="500"/>
                                        <p:tgtEl>
                                          <p:spTgt spid="20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7"/>
                                        </p:tgtEl>
                                        <p:attrNameLst>
                                          <p:attrName>style.visibility</p:attrName>
                                        </p:attrNameLst>
                                      </p:cBhvr>
                                      <p:to>
                                        <p:strVal val="visible"/>
                                      </p:to>
                                    </p:set>
                                    <p:animEffect transition="in" filter="blinds(horizontal)">
                                      <p:cBhvr>
                                        <p:cTn id="68" dur="500"/>
                                        <p:tgtEl>
                                          <p:spTgt spid="20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blinds(horizontal)">
                                      <p:cBhvr>
                                        <p:cTn id="71" dur="500"/>
                                        <p:tgtEl>
                                          <p:spTgt spid="209"/>
                                        </p:tgtEl>
                                      </p:cBhvr>
                                    </p:animEffect>
                                  </p:childTnLst>
                                </p:cTn>
                              </p:par>
                              <p:par>
                                <p:cTn id="72" presetID="3" presetClass="entr" presetSubtype="10" fill="hold" nodeType="withEffect">
                                  <p:stCondLst>
                                    <p:cond delay="0"/>
                                  </p:stCondLst>
                                  <p:childTnLst>
                                    <p:set>
                                      <p:cBhvr>
                                        <p:cTn id="73" dur="1" fill="hold">
                                          <p:stCondLst>
                                            <p:cond delay="0"/>
                                          </p:stCondLst>
                                        </p:cTn>
                                        <p:tgtEl>
                                          <p:spTgt spid="219"/>
                                        </p:tgtEl>
                                        <p:attrNameLst>
                                          <p:attrName>style.visibility</p:attrName>
                                        </p:attrNameLst>
                                      </p:cBhvr>
                                      <p:to>
                                        <p:strVal val="visible"/>
                                      </p:to>
                                    </p:set>
                                    <p:animEffect transition="in" filter="blinds(horizontal)">
                                      <p:cBhvr>
                                        <p:cTn id="74" dur="500"/>
                                        <p:tgtEl>
                                          <p:spTgt spid="219"/>
                                        </p:tgtEl>
                                      </p:cBhvr>
                                    </p:animEffect>
                                  </p:childTnLst>
                                </p:cTn>
                              </p:par>
                              <p:par>
                                <p:cTn id="75" presetID="3" presetClass="entr" presetSubtype="10" fill="hold" nodeType="with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blinds(horizontal)">
                                      <p:cBhvr>
                                        <p:cTn id="77" dur="500"/>
                                        <p:tgtEl>
                                          <p:spTgt spid="225"/>
                                        </p:tgtEl>
                                      </p:cBhvr>
                                    </p:animEffect>
                                  </p:childTnLst>
                                </p:cTn>
                              </p:par>
                              <p:par>
                                <p:cTn id="78" presetID="3" presetClass="entr" presetSubtype="10" fill="hold" nodeType="withEffect">
                                  <p:stCondLst>
                                    <p:cond delay="0"/>
                                  </p:stCondLst>
                                  <p:childTnLst>
                                    <p:set>
                                      <p:cBhvr>
                                        <p:cTn id="79" dur="1" fill="hold">
                                          <p:stCondLst>
                                            <p:cond delay="0"/>
                                          </p:stCondLst>
                                        </p:cTn>
                                        <p:tgtEl>
                                          <p:spTgt spid="231"/>
                                        </p:tgtEl>
                                        <p:attrNameLst>
                                          <p:attrName>style.visibility</p:attrName>
                                        </p:attrNameLst>
                                      </p:cBhvr>
                                      <p:to>
                                        <p:strVal val="visible"/>
                                      </p:to>
                                    </p:set>
                                    <p:animEffect transition="in" filter="blinds(horizontal)">
                                      <p:cBhvr>
                                        <p:cTn id="80" dur="500"/>
                                        <p:tgtEl>
                                          <p:spTgt spid="231"/>
                                        </p:tgtEl>
                                      </p:cBhvr>
                                    </p:animEffect>
                                  </p:childTnLst>
                                </p:cTn>
                              </p:par>
                              <p:par>
                                <p:cTn id="81" presetID="3" presetClass="entr" presetSubtype="10" fill="hold" nodeType="withEffect">
                                  <p:stCondLst>
                                    <p:cond delay="0"/>
                                  </p:stCondLst>
                                  <p:childTnLst>
                                    <p:set>
                                      <p:cBhvr>
                                        <p:cTn id="82" dur="1" fill="hold">
                                          <p:stCondLst>
                                            <p:cond delay="0"/>
                                          </p:stCondLst>
                                        </p:cTn>
                                        <p:tgtEl>
                                          <p:spTgt spid="232"/>
                                        </p:tgtEl>
                                        <p:attrNameLst>
                                          <p:attrName>style.visibility</p:attrName>
                                        </p:attrNameLst>
                                      </p:cBhvr>
                                      <p:to>
                                        <p:strVal val="visible"/>
                                      </p:to>
                                    </p:set>
                                    <p:animEffect transition="in" filter="blinds(horizontal)">
                                      <p:cBhvr>
                                        <p:cTn id="83" dur="500"/>
                                        <p:tgtEl>
                                          <p:spTgt spid="23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blinds(horizontal)">
                                      <p:cBhvr>
                                        <p:cTn id="90" dur="500"/>
                                        <p:tgtEl>
                                          <p:spTgt spid="23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40"/>
                                        </p:tgtEl>
                                        <p:attrNameLst>
                                          <p:attrName>style.visibility</p:attrName>
                                        </p:attrNameLst>
                                      </p:cBhvr>
                                      <p:to>
                                        <p:strVal val="visible"/>
                                      </p:to>
                                    </p:set>
                                    <p:animEffect transition="in" filter="blinds(horizontal)">
                                      <p:cBhvr>
                                        <p:cTn id="95" dur="500"/>
                                        <p:tgtEl>
                                          <p:spTgt spid="2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blinds(horizontal)">
                                      <p:cBhvr>
                                        <p:cTn id="10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00" grpId="0"/>
      <p:bldP spid="201" grpId="0"/>
      <p:bldP spid="202" grpId="0"/>
      <p:bldP spid="203" grpId="0"/>
      <p:bldP spid="207" grpId="0" animBg="1"/>
      <p:bldP spid="209" grpId="0" animBg="1"/>
      <p:bldP spid="239" grpId="0"/>
      <p:bldP spid="240" grpId="0"/>
      <p:bldP spid="241" grpId="0"/>
      <p:bldP spid="2" grpId="0"/>
      <p:bldP spid="99" grpId="0"/>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59235</TotalTime>
  <Words>4131</Words>
  <Application>Microsoft Macintosh PowerPoint</Application>
  <PresentationFormat>On-screen Show (4:3)</PresentationFormat>
  <Paragraphs>867</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Brush Script MT</vt:lpstr>
      <vt:lpstr>Chalkboard</vt:lpstr>
      <vt:lpstr>Comic Sans MS</vt:lpstr>
      <vt:lpstr>Courier New</vt:lpstr>
      <vt:lpstr>Symbol</vt:lpstr>
      <vt:lpstr>Wingdings</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4023</cp:revision>
  <dcterms:created xsi:type="dcterms:W3CDTF">2003-02-23T15:18:48Z</dcterms:created>
  <dcterms:modified xsi:type="dcterms:W3CDTF">2018-02-08T04:40:55Z</dcterms:modified>
</cp:coreProperties>
</file>