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0"/>
  </p:notesMasterIdLst>
  <p:handoutMasterIdLst>
    <p:handoutMasterId r:id="rId21"/>
  </p:handoutMasterIdLst>
  <p:sldIdLst>
    <p:sldId id="1678" r:id="rId2"/>
    <p:sldId id="1730" r:id="rId3"/>
    <p:sldId id="1731" r:id="rId4"/>
    <p:sldId id="1749" r:id="rId5"/>
    <p:sldId id="1746" r:id="rId6"/>
    <p:sldId id="1750" r:id="rId7"/>
    <p:sldId id="1747" r:id="rId8"/>
    <p:sldId id="1748" r:id="rId9"/>
    <p:sldId id="1717" r:id="rId10"/>
    <p:sldId id="1718" r:id="rId11"/>
    <p:sldId id="1719" r:id="rId12"/>
    <p:sldId id="1720" r:id="rId13"/>
    <p:sldId id="1721" r:id="rId14"/>
    <p:sldId id="1722" r:id="rId15"/>
    <p:sldId id="1723" r:id="rId16"/>
    <p:sldId id="1724" r:id="rId17"/>
    <p:sldId id="1736" r:id="rId18"/>
    <p:sldId id="1567" r:id="rId19"/>
  </p:sldIdLst>
  <p:sldSz cx="9144000" cy="6858000" type="screen4x3"/>
  <p:notesSz cx="6858000" cy="9144000"/>
  <p:custDataLst>
    <p:tags r:id="rId22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  <a:srgbClr val="5E1EFE"/>
    <a:srgbClr val="D2F5FA"/>
    <a:srgbClr val="FFFF99"/>
    <a:srgbClr val="0BC1E5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2610" autoAdjust="0"/>
  </p:normalViewPr>
  <p:slideViewPr>
    <p:cSldViewPr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tags" Target="tags/tag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8049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9800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62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2544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9682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1558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8836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41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038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01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624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err="1" smtClean="0">
                <a:latin typeface="Arial" pitchFamily="34" charset="0"/>
              </a:rPr>
              <a:t>Adv</a:t>
            </a:r>
            <a:r>
              <a:rPr lang="en-US" baseline="0" dirty="0" smtClean="0">
                <a:latin typeface="Arial" pitchFamily="34" charset="0"/>
              </a:rPr>
              <a:t> is good at finding a different </a:t>
            </a:r>
            <a:r>
              <a:rPr lang="en-US" baseline="0" dirty="0" err="1" smtClean="0">
                <a:latin typeface="Arial" pitchFamily="34" charset="0"/>
              </a:rPr>
              <a:t>ciphertext</a:t>
            </a:r>
            <a:r>
              <a:rPr lang="en-US" baseline="0" dirty="0" smtClean="0">
                <a:latin typeface="Arial" pitchFamily="34" charset="0"/>
              </a:rPr>
              <a:t> for the same message, he queried before. So though c * is valid is corresponds to same m||t.</a:t>
            </a: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64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027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47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180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88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2/8/18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jpeg"/><Relationship Id="rId8" Type="http://schemas.openxmlformats.org/officeDocument/2006/relationships/image" Target="../media/image8.e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omic Sans MS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smtClean="0">
                <a:solidFill>
                  <a:srgbClr val="0000FF"/>
                </a:solidFill>
                <a:latin typeface="Comic Sans MS"/>
                <a:cs typeface="Comic Sans MS"/>
              </a:rPr>
              <a:t>Lecture 12</a:t>
            </a:r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5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49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25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126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43" name="Group 142"/>
          <p:cNvGrpSpPr/>
          <p:nvPr/>
        </p:nvGrpSpPr>
        <p:grpSpPr>
          <a:xfrm>
            <a:off x="4440560" y="2433081"/>
            <a:ext cx="419472" cy="544126"/>
            <a:chOff x="3576464" y="5157192"/>
            <a:chExt cx="419472" cy="544126"/>
          </a:xfrm>
        </p:grpSpPr>
        <p:sp>
          <p:nvSpPr>
            <p:cNvPr id="144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14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179512" y="3212976"/>
            <a:ext cx="732856" cy="576064"/>
            <a:chOff x="310752" y="3140968"/>
            <a:chExt cx="732856" cy="576064"/>
          </a:xfrm>
        </p:grpSpPr>
        <p:cxnSp>
          <p:nvCxnSpPr>
            <p:cNvPr id="147" name="Straight Arrow Connector 146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5063280" y="3212976"/>
            <a:ext cx="732856" cy="576064"/>
            <a:chOff x="310752" y="3140968"/>
            <a:chExt cx="732856" cy="576064"/>
          </a:xfrm>
        </p:grpSpPr>
        <p:cxnSp>
          <p:nvCxnSpPr>
            <p:cNvPr id="150" name="Straight Arrow Connector 149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877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051720" y="416882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2038944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M*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051720" y="560898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1979712" y="587727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182960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32697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grpSp>
        <p:nvGrpSpPr>
          <p:cNvPr id="80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179512" y="3212976"/>
            <a:ext cx="732856" cy="576064"/>
            <a:chOff x="310752" y="3140968"/>
            <a:chExt cx="732856" cy="576064"/>
          </a:xfrm>
        </p:grpSpPr>
        <p:cxnSp>
          <p:nvCxnSpPr>
            <p:cNvPr id="89" name="Straight Arrow Connector 88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107504" y="5661248"/>
            <a:ext cx="732856" cy="576064"/>
            <a:chOff x="310752" y="3140968"/>
            <a:chExt cx="732856" cy="576064"/>
          </a:xfrm>
        </p:grpSpPr>
        <p:cxnSp>
          <p:nvCxnSpPr>
            <p:cNvPr id="93" name="Straight Arrow Connector 92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4427984" y="4077072"/>
            <a:ext cx="45365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Since the encryption scheme is authenticated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4644008" y="4489375"/>
            <a:ext cx="453650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The attacker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cannot create a “new”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ciphertext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(not received from the encryption oracle) and query it from the decryption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4932040" y="5301208"/>
            <a:ext cx="45365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 smtClean="0">
                <a:sym typeface="Symbol"/>
              </a:rPr>
              <a:t>Will violate </a:t>
            </a:r>
            <a:r>
              <a:rPr lang="en-US" sz="1400" dirty="0" err="1" smtClean="0">
                <a:sym typeface="Symbol"/>
              </a:rPr>
              <a:t>ciphertext</a:t>
            </a:r>
            <a:r>
              <a:rPr lang="en-US" sz="1400" dirty="0" smtClean="0">
                <a:sym typeface="Symbol"/>
              </a:rPr>
              <a:t> integrity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96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5" grpId="0"/>
      <p:bldP spid="56" grpId="0"/>
      <p:bldP spid="57" grpId="0"/>
      <p:bldP spid="57" grpId="1"/>
      <p:bldP spid="58" grpId="0"/>
      <p:bldP spid="60" grpId="0"/>
      <p:bldP spid="61" grpId="0"/>
      <p:bldP spid="64" grpId="0"/>
      <p:bldP spid="65" grpId="0"/>
      <p:bldP spid="65" grpId="1"/>
      <p:bldP spid="74" grpId="0"/>
      <p:bldP spid="77" grpId="0"/>
      <p:bldP spid="95" grpId="0"/>
      <p:bldP spid="96" grpId="0"/>
      <p:bldP spid="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051720" y="416882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051720" y="560898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182960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19573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grpSp>
        <p:nvGrpSpPr>
          <p:cNvPr id="7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0" name="Group 48"/>
          <p:cNvGrpSpPr/>
          <p:nvPr/>
        </p:nvGrpSpPr>
        <p:grpSpPr>
          <a:xfrm>
            <a:off x="4860032" y="4057327"/>
            <a:ext cx="4248472" cy="2179985"/>
            <a:chOff x="35496" y="1628800"/>
            <a:chExt cx="4248472" cy="2179985"/>
          </a:xfrm>
        </p:grpSpPr>
        <p:sp>
          <p:nvSpPr>
            <p:cNvPr id="111" name="Rectangle 110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8" name="Straight Connector 87"/>
          <p:cNvCxnSpPr/>
          <p:nvPr/>
        </p:nvCxnSpPr>
        <p:spPr>
          <a:xfrm>
            <a:off x="5796136" y="4437112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855368" y="414908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5855368" y="441736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6876256" y="4149080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6863480" y="441736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M*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228184" y="5085184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55368" y="558924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855368" y="585752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6876256" y="5589240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6804248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108" name="Straight Connector 107"/>
          <p:cNvCxnSpPr/>
          <p:nvPr/>
        </p:nvCxnSpPr>
        <p:spPr>
          <a:xfrm>
            <a:off x="5796136" y="5877272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5755" y="4643264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715272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6994720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700749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grpSp>
        <p:nvGrpSpPr>
          <p:cNvPr id="116" name="Group 79"/>
          <p:cNvGrpSpPr/>
          <p:nvPr/>
        </p:nvGrpSpPr>
        <p:grpSpPr>
          <a:xfrm>
            <a:off x="6816824" y="3748970"/>
            <a:ext cx="419472" cy="544126"/>
            <a:chOff x="3576464" y="5157192"/>
            <a:chExt cx="419472" cy="544126"/>
          </a:xfrm>
        </p:grpSpPr>
        <p:sp>
          <p:nvSpPr>
            <p:cNvPr id="117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118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5063280" y="3212976"/>
            <a:ext cx="732856" cy="576064"/>
            <a:chOff x="310752" y="3140968"/>
            <a:chExt cx="732856" cy="576064"/>
          </a:xfrm>
        </p:grpSpPr>
        <p:cxnSp>
          <p:nvCxnSpPr>
            <p:cNvPr id="120" name="Straight Arrow Connector 119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4991272" y="5661248"/>
            <a:ext cx="732856" cy="576064"/>
            <a:chOff x="310752" y="3140968"/>
            <a:chExt cx="732856" cy="576064"/>
          </a:xfrm>
        </p:grpSpPr>
        <p:cxnSp>
          <p:nvCxnSpPr>
            <p:cNvPr id="123" name="Straight Arrow Connector 122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25" name="Text Box 7"/>
          <p:cNvSpPr txBox="1">
            <a:spLocks noChangeArrowheads="1"/>
          </p:cNvSpPr>
          <p:nvPr/>
        </p:nvSpPr>
        <p:spPr bwMode="auto">
          <a:xfrm>
            <a:off x="35496" y="6433591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Due to the same argument --- </a:t>
            </a:r>
            <a:r>
              <a:rPr lang="en-US" sz="1400" dirty="0" err="1" smtClean="0">
                <a:sym typeface="Symbol"/>
              </a:rPr>
              <a:t>ciphertext</a:t>
            </a:r>
            <a:r>
              <a:rPr lang="en-US" sz="1400" dirty="0" smtClean="0">
                <a:sym typeface="Symbol"/>
              </a:rPr>
              <a:t> integrity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0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8" grpId="0"/>
      <p:bldP spid="99" grpId="0"/>
      <p:bldP spid="100" grpId="0"/>
      <p:bldP spid="100" grpId="1"/>
      <p:bldP spid="103" grpId="0"/>
      <p:bldP spid="104" grpId="0"/>
      <p:bldP spid="105" grpId="0"/>
      <p:bldP spid="106" grpId="0"/>
      <p:bldP spid="107" grpId="0"/>
      <p:bldP spid="107" grpId="1"/>
      <p:bldP spid="114" grpId="0"/>
      <p:bldP spid="115" grpId="0"/>
      <p:bldP spid="1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051720" y="416882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051720" y="560898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182960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19573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grpSp>
        <p:nvGrpSpPr>
          <p:cNvPr id="7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" name="Group 48"/>
          <p:cNvGrpSpPr/>
          <p:nvPr/>
        </p:nvGrpSpPr>
        <p:grpSpPr>
          <a:xfrm>
            <a:off x="4860032" y="4057327"/>
            <a:ext cx="4248472" cy="2179985"/>
            <a:chOff x="35496" y="1628800"/>
            <a:chExt cx="4248472" cy="2179985"/>
          </a:xfrm>
        </p:grpSpPr>
        <p:sp>
          <p:nvSpPr>
            <p:cNvPr id="111" name="Rectangle 110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8" name="Straight Connector 87"/>
          <p:cNvCxnSpPr/>
          <p:nvPr/>
        </p:nvCxnSpPr>
        <p:spPr>
          <a:xfrm>
            <a:off x="5796136" y="4437112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855368" y="414908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5855368" y="441736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6876256" y="4149080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228184" y="5085184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55368" y="558924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855368" y="585752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6876256" y="5589240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108" name="Straight Connector 107"/>
          <p:cNvCxnSpPr/>
          <p:nvPr/>
        </p:nvCxnSpPr>
        <p:spPr>
          <a:xfrm>
            <a:off x="5796136" y="5877272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5755" y="4643264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715272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6948264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700749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35496" y="6433591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Decryption queries are “useless” for the attacker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93" name="Group 79"/>
          <p:cNvGrpSpPr/>
          <p:nvPr/>
        </p:nvGrpSpPr>
        <p:grpSpPr>
          <a:xfrm>
            <a:off x="6816824" y="3748970"/>
            <a:ext cx="419472" cy="544126"/>
            <a:chOff x="3576464" y="5157192"/>
            <a:chExt cx="419472" cy="544126"/>
          </a:xfrm>
        </p:grpSpPr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93149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4" grpId="0"/>
      <p:bldP spid="74" grpId="0"/>
      <p:bldP spid="77" grpId="0"/>
      <p:bldP spid="99" grpId="0"/>
      <p:bldP spid="106" grpId="0"/>
      <p:bldP spid="114" grpId="0"/>
      <p:bldP spid="115" grpId="0"/>
      <p:bldP spid="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" name="Group 48"/>
          <p:cNvGrpSpPr/>
          <p:nvPr/>
        </p:nvGrpSpPr>
        <p:grpSpPr>
          <a:xfrm>
            <a:off x="4860032" y="4057327"/>
            <a:ext cx="4248472" cy="2179985"/>
            <a:chOff x="35496" y="1628800"/>
            <a:chExt cx="4248472" cy="2179985"/>
          </a:xfrm>
        </p:grpSpPr>
        <p:sp>
          <p:nvSpPr>
            <p:cNvPr id="111" name="Rectangle 110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8" name="Straight Connector 87"/>
          <p:cNvCxnSpPr/>
          <p:nvPr/>
        </p:nvCxnSpPr>
        <p:spPr>
          <a:xfrm>
            <a:off x="5796136" y="4437112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855368" y="414908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5855368" y="441736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228184" y="5085184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55368" y="558924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855368" y="585752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cxnSp>
        <p:nvCxnSpPr>
          <p:cNvPr id="108" name="Straight Connector 107"/>
          <p:cNvCxnSpPr/>
          <p:nvPr/>
        </p:nvCxnSpPr>
        <p:spPr>
          <a:xfrm>
            <a:off x="5796136" y="5877272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5755" y="4643264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715272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9" name="Group 79"/>
          <p:cNvGrpSpPr/>
          <p:nvPr/>
        </p:nvGrpSpPr>
        <p:grpSpPr>
          <a:xfrm>
            <a:off x="4440560" y="5085184"/>
            <a:ext cx="419472" cy="544126"/>
            <a:chOff x="3576464" y="5157192"/>
            <a:chExt cx="419472" cy="544126"/>
          </a:xfrm>
        </p:grpSpPr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179512" y="5661248"/>
            <a:ext cx="732856" cy="576064"/>
            <a:chOff x="310752" y="3140968"/>
            <a:chExt cx="732856" cy="576064"/>
          </a:xfrm>
        </p:grpSpPr>
        <p:cxnSp>
          <p:nvCxnSpPr>
            <p:cNvPr id="96" name="Straight Arrow Connector 95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063280" y="5661248"/>
            <a:ext cx="732856" cy="576064"/>
            <a:chOff x="310752" y="3140968"/>
            <a:chExt cx="732856" cy="576064"/>
          </a:xfrm>
        </p:grpSpPr>
        <p:cxnSp>
          <p:nvCxnSpPr>
            <p:cNvPr id="107" name="Straight Arrow Connector 106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35496" y="6433591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Since the scheme is an authentic encryption  it is CPA-secure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120" name="Group 79"/>
          <p:cNvGrpSpPr/>
          <p:nvPr/>
        </p:nvGrpSpPr>
        <p:grpSpPr>
          <a:xfrm>
            <a:off x="6816824" y="3748970"/>
            <a:ext cx="419472" cy="544126"/>
            <a:chOff x="3576464" y="5157192"/>
            <a:chExt cx="419472" cy="544126"/>
          </a:xfrm>
        </p:grpSpPr>
        <p:sp>
          <p:nvSpPr>
            <p:cNvPr id="121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122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57987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" name="Group 48"/>
          <p:cNvGrpSpPr/>
          <p:nvPr/>
        </p:nvGrpSpPr>
        <p:grpSpPr>
          <a:xfrm>
            <a:off x="4860032" y="4057327"/>
            <a:ext cx="4248472" cy="2179985"/>
            <a:chOff x="35496" y="1628800"/>
            <a:chExt cx="4248472" cy="2179985"/>
          </a:xfrm>
        </p:grpSpPr>
        <p:sp>
          <p:nvSpPr>
            <p:cNvPr id="111" name="Rectangle 110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8" name="Straight Connector 87"/>
          <p:cNvCxnSpPr/>
          <p:nvPr/>
        </p:nvCxnSpPr>
        <p:spPr>
          <a:xfrm>
            <a:off x="5796136" y="4437112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855368" y="414908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5855368" y="441736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228184" y="5085184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55368" y="558924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855368" y="585752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cxnSp>
        <p:nvCxnSpPr>
          <p:cNvPr id="108" name="Straight Connector 107"/>
          <p:cNvCxnSpPr/>
          <p:nvPr/>
        </p:nvCxnSpPr>
        <p:spPr>
          <a:xfrm>
            <a:off x="5796136" y="5877272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5755" y="4643264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715272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79"/>
          <p:cNvGrpSpPr/>
          <p:nvPr/>
        </p:nvGrpSpPr>
        <p:grpSpPr>
          <a:xfrm>
            <a:off x="6816824" y="3748970"/>
            <a:ext cx="419472" cy="544126"/>
            <a:chOff x="3576464" y="5157192"/>
            <a:chExt cx="419472" cy="544126"/>
          </a:xfrm>
        </p:grpSpPr>
        <p:sp>
          <p:nvSpPr>
            <p:cNvPr id="117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118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12" name="Group 79"/>
          <p:cNvGrpSpPr/>
          <p:nvPr/>
        </p:nvGrpSpPr>
        <p:grpSpPr>
          <a:xfrm>
            <a:off x="4440560" y="5085184"/>
            <a:ext cx="419472" cy="544126"/>
            <a:chOff x="3576464" y="5157192"/>
            <a:chExt cx="419472" cy="544126"/>
          </a:xfrm>
        </p:grpSpPr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9" name="Group 79"/>
          <p:cNvGrpSpPr/>
          <p:nvPr/>
        </p:nvGrpSpPr>
        <p:grpSpPr>
          <a:xfrm>
            <a:off x="4427984" y="2564904"/>
            <a:ext cx="419472" cy="544126"/>
            <a:chOff x="3576464" y="5157192"/>
            <a:chExt cx="419472" cy="544126"/>
          </a:xfrm>
        </p:grpSpPr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79921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08520" y="44624"/>
            <a:ext cx="957706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CCA-security </a:t>
            </a:r>
            <a:r>
              <a:rPr lang="en-US" sz="32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vs</a:t>
            </a: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Authenticated Encryption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07504" y="858198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Every authenticated encryption scheme is also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cipher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395536" y="1340768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What about the converse ?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95536" y="1794302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There are encryption schemes which are only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(Assignment problem)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179512" y="2298358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Conceptually the goal of CCA-security and authenticated encryption are different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67544" y="2708920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CCA-security :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aim to achieve only privacy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even if an attacker disrupts the communication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67544" y="3420289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Authenticated encryption: aim is to achieve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both privacy as well as integrity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79512" y="3954542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Which is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more efficient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?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67544" y="4428401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 the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symmetric-key world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both are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almost equivalent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3" name="Text Box 7"/>
          <p:cNvSpPr txBox="1">
            <a:spLocks noChangeArrowheads="1"/>
          </p:cNvSpPr>
          <p:nvPr/>
        </p:nvSpPr>
        <p:spPr bwMode="auto">
          <a:xfrm>
            <a:off x="467544" y="4890646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 reason to just use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scheme (instead of an authenticated encryption) if the major concern is efficiency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467544" y="5589240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 the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public-key world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 difference is more pronounced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755576" y="6021288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Depending upon the application need to determine whether to go for CCA-security or authenticated encryption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00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/>
      <p:bldP spid="75" grpId="0"/>
      <p:bldP spid="76" grpId="0"/>
      <p:bldP spid="81" grpId="0"/>
      <p:bldP spid="82" grpId="0"/>
      <p:bldP spid="83" grpId="0"/>
      <p:bldP spid="87" grpId="0"/>
      <p:bldP spid="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79512" y="4462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Different Definitions of AE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83568" y="980728"/>
            <a:ext cx="3456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Definition 1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535996" y="1529636"/>
            <a:ext cx="41764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Security 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Weak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Intigrity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/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Unforgeability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(the adversary cannot come up with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for a message that he has not queried before).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Does not rule out the adversary’s ability to come up with a valid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for a message that he has queried before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427984" y="1484784"/>
            <a:ext cx="0" cy="331236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83568" y="1484784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83568" y="4797152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788024" y="990020"/>
            <a:ext cx="3456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Definition 2 (KL)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539552" y="1581312"/>
            <a:ext cx="388843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&gt;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Security 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Integrity (the adversary cannot come up with a valid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for ANY message).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Implies if receiver has received a valid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that it is THE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sent by the sender.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489751" y="4285817"/>
            <a:ext cx="39527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Security Implication is Explicit 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39551" y="4164888"/>
            <a:ext cx="3997661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Security Implication is NOT Explicit and trivial– Needs a proof 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75259" y="5100993"/>
            <a:ext cx="8417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CT14 (for two): Authenticate-then-encrypt approach instantiated with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SKE and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cma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MAC yields a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scheme with WEAK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integrity. 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67544" y="5949280"/>
            <a:ext cx="8417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CT15 (for two): F: SPRP, m: n/2 bits, k= n-bits, c =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(m||r), r: n/2 bit random string. Prove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-security. Prove that it is not secure according to Definition 2 of AE.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91813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1" grpId="1" build="allAtOnce"/>
      <p:bldP spid="13" grpId="1"/>
      <p:bldP spid="13" grpId="2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1187460"/>
            <a:ext cx="7154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S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ecurity definitions of MAC-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cma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, strong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cma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,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cmva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, strong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cmva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5536" y="1619508"/>
            <a:ext cx="28269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Construction from PRF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5536" y="2132856"/>
            <a:ext cx="6142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Domain Extension: How to find a tag for long message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9592" y="2699628"/>
            <a:ext cx="1728192" cy="37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CBC-MAC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3707740"/>
            <a:ext cx="6786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Authenticated Encryption (AE)-  message privacy + integrity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9592" y="4139788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Definition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4653136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 of AE from-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-secure SKE +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scma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-secure MAC</a:t>
            </a:r>
          </a:p>
        </p:txBody>
      </p:sp>
    </p:spTree>
    <p:extLst>
      <p:ext uri="{BB962C8B-B14F-4D97-AF65-F5344CB8AC3E}">
        <p14:creationId xmlns:p14="http://schemas.microsoft.com/office/powerpoint/2010/main" val="111459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2" grpId="0"/>
      <p:bldP spid="11" grpId="0"/>
      <p:bldP spid="7" grpId="0"/>
      <p:bldP spid="10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1979548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Authenticated Encryption (AE)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99592" y="2509163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 of AE from-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-secure SKE +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scma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-secure MAC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9592" y="2924944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899592" y="3438292"/>
                <a:ext cx="280831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Courier New" charset="0"/>
                  <a:buChar char="o"/>
                </a:pPr>
                <a:r>
                  <a:rPr lang="en-US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AE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 charset="0"/>
                      </a:rPr>
                      <m:t>→</m:t>
                    </m:r>
                  </m:oMath>
                </a14:m>
                <a:r>
                  <a:rPr lang="en-US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dirty="0" err="1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cca</a:t>
                </a:r>
                <a:r>
                  <a:rPr lang="en-US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-secure SKE</a:t>
                </a:r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3438292"/>
                <a:ext cx="2808312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522" t="-655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432140" y="4787860"/>
            <a:ext cx="2986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Looking back and ahead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89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4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95966"/>
            <a:ext cx="8712968" cy="59673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Authenticated Encryption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611560" y="1124744"/>
            <a:ext cx="56166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= (Gen,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Dec) is an authenticated encryption if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1187624" y="1722294"/>
            <a:ext cx="56166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 = (Gen,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Dec) is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 AND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1187624" y="2154342"/>
            <a:ext cx="78488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 = (Gen,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Dec) has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integrity (hard to come up with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that has valid decryption even after sufficient training 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26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80528" y="44624"/>
            <a:ext cx="957706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AE: Encrypt then Authenticate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5546" y="903204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Dec) be a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SKE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(Mac,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Vrfy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be a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2195736" y="620688"/>
            <a:ext cx="57606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’ = (Gen’, Enc’, Dec’): authenticated encryption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" name="Group 56"/>
          <p:cNvGrpSpPr/>
          <p:nvPr/>
        </p:nvGrpSpPr>
        <p:grpSpPr>
          <a:xfrm>
            <a:off x="5896979" y="1266304"/>
            <a:ext cx="3643573" cy="1490682"/>
            <a:chOff x="5032883" y="1578278"/>
            <a:chExt cx="3643573" cy="1490682"/>
          </a:xfrm>
        </p:grpSpPr>
        <p:grpSp>
          <p:nvGrpSpPr>
            <p:cNvPr id="3" name="Group 31"/>
            <p:cNvGrpSpPr/>
            <p:nvPr/>
          </p:nvGrpSpPr>
          <p:grpSpPr>
            <a:xfrm>
              <a:off x="5032883" y="2082334"/>
              <a:ext cx="3571565" cy="986626"/>
              <a:chOff x="676399" y="2586390"/>
              <a:chExt cx="3571565" cy="986626"/>
            </a:xfrm>
          </p:grpSpPr>
          <p:grpSp>
            <p:nvGrpSpPr>
              <p:cNvPr id="4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69" name="Rectangle 68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7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Dec’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cxnSp>
            <p:nvCxnSpPr>
              <p:cNvPr id="64" name="Straight Arrow Connector 63"/>
              <p:cNvCxnSpPr/>
              <p:nvPr/>
            </p:nvCxnSpPr>
            <p:spPr>
              <a:xfrm>
                <a:off x="676399" y="2996952"/>
                <a:ext cx="94327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 Box 7"/>
              <p:cNvSpPr txBox="1">
                <a:spLocks noChangeArrowheads="1"/>
              </p:cNvSpPr>
              <p:nvPr/>
            </p:nvSpPr>
            <p:spPr bwMode="auto">
              <a:xfrm>
                <a:off x="719572" y="2636912"/>
                <a:ext cx="7560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(c, t)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66" name="Straight Arrow Connector 65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 Box 7"/>
              <p:cNvSpPr txBox="1">
                <a:spLocks noChangeArrowheads="1"/>
              </p:cNvSpPr>
              <p:nvPr/>
            </p:nvSpPr>
            <p:spPr bwMode="auto">
              <a:xfrm>
                <a:off x="2123728" y="2586390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 if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Vrfy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 = 0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68" name="Straight Arrow Connector 67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868144" y="2708920"/>
              <a:ext cx="4236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E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H="1" flipV="1">
              <a:off x="6228184" y="1772816"/>
              <a:ext cx="16768" cy="504056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 Box 7"/>
            <p:cNvSpPr txBox="1">
              <a:spLocks noChangeArrowheads="1"/>
            </p:cNvSpPr>
            <p:nvPr/>
          </p:nvSpPr>
          <p:spPr bwMode="auto">
            <a:xfrm>
              <a:off x="6236568" y="1578278"/>
              <a:ext cx="7837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M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6552220" y="2492896"/>
              <a:ext cx="21242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Else m:= 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Dec</a:t>
              </a:r>
              <a:r>
                <a:rPr lang="en-US" sz="1400" baseline="-25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k</a:t>
              </a:r>
              <a:r>
                <a:rPr lang="en-US" sz="1400" baseline="-50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(c)</a:t>
              </a:r>
              <a:endParaRPr lang="en-US" sz="1400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" name="Group 77"/>
          <p:cNvGrpSpPr/>
          <p:nvPr/>
        </p:nvGrpSpPr>
        <p:grpSpPr>
          <a:xfrm>
            <a:off x="107504" y="1700808"/>
            <a:ext cx="2664296" cy="1104062"/>
            <a:chOff x="539552" y="1892890"/>
            <a:chExt cx="2664296" cy="1104062"/>
          </a:xfrm>
        </p:grpSpPr>
        <p:grpSp>
          <p:nvGrpSpPr>
            <p:cNvPr id="6" name="Group 30"/>
            <p:cNvGrpSpPr/>
            <p:nvPr/>
          </p:nvGrpSpPr>
          <p:grpSpPr>
            <a:xfrm>
              <a:off x="575556" y="1892890"/>
              <a:ext cx="2628292" cy="1104062"/>
              <a:chOff x="1187624" y="2564904"/>
              <a:chExt cx="2628292" cy="1104062"/>
            </a:xfrm>
          </p:grpSpPr>
          <p:grpSp>
            <p:nvGrpSpPr>
              <p:cNvPr id="7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Gen’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sp>
            <p:nvSpPr>
              <p:cNvPr id="24" name="Text Box 7"/>
              <p:cNvSpPr txBox="1">
                <a:spLocks noChangeArrowheads="1"/>
              </p:cNvSpPr>
              <p:nvPr/>
            </p:nvSpPr>
            <p:spPr bwMode="auto">
              <a:xfrm>
                <a:off x="1187624" y="2636912"/>
                <a:ext cx="46805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1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</a:rPr>
                  <a:t>n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 Box 7"/>
              <p:cNvSpPr txBox="1">
                <a:spLocks noChangeArrowheads="1"/>
              </p:cNvSpPr>
              <p:nvPr/>
            </p:nvSpPr>
            <p:spPr bwMode="auto">
              <a:xfrm>
                <a:off x="2195736" y="2564904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8" name="Picture 2" descr="https://encrypted-tbn2.gstatic.com/images?q=tbn:ANd9GcSwsTqLN4QJQ_gBHvsPOVo5uM-ChpYI_wzBq-lnR91wydomJrIkUCXi65xP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19672" y="3284984"/>
                <a:ext cx="159992" cy="3839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" name="Text Box 7"/>
              <p:cNvSpPr txBox="1">
                <a:spLocks noChangeArrowheads="1"/>
              </p:cNvSpPr>
              <p:nvPr/>
            </p:nvSpPr>
            <p:spPr bwMode="auto">
              <a:xfrm>
                <a:off x="2159732" y="2977207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77" name="Straight Arrow Connector 76"/>
            <p:cNvCxnSpPr/>
            <p:nvPr/>
          </p:nvCxnSpPr>
          <p:spPr>
            <a:xfrm>
              <a:off x="539552" y="2276872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9"/>
          <p:cNvGrpSpPr/>
          <p:nvPr/>
        </p:nvGrpSpPr>
        <p:grpSpPr>
          <a:xfrm>
            <a:off x="3059832" y="1338312"/>
            <a:ext cx="3139517" cy="1490682"/>
            <a:chOff x="3275856" y="1722294"/>
            <a:chExt cx="3139517" cy="1490682"/>
          </a:xfrm>
        </p:grpSpPr>
        <p:grpSp>
          <p:nvGrpSpPr>
            <p:cNvPr id="11" name="Group 55"/>
            <p:cNvGrpSpPr/>
            <p:nvPr/>
          </p:nvGrpSpPr>
          <p:grpSpPr>
            <a:xfrm>
              <a:off x="3311860" y="1722294"/>
              <a:ext cx="3103513" cy="1490682"/>
              <a:chOff x="5572943" y="1578278"/>
              <a:chExt cx="3103513" cy="1490682"/>
            </a:xfrm>
          </p:grpSpPr>
          <p:grpSp>
            <p:nvGrpSpPr>
              <p:cNvPr id="12" name="Group 31"/>
              <p:cNvGrpSpPr/>
              <p:nvPr/>
            </p:nvGrpSpPr>
            <p:grpSpPr>
              <a:xfrm>
                <a:off x="5572943" y="2060848"/>
                <a:ext cx="3103513" cy="1008112"/>
                <a:chOff x="1216459" y="2564904"/>
                <a:chExt cx="3103513" cy="1008112"/>
              </a:xfrm>
            </p:grpSpPr>
            <p:grpSp>
              <p:nvGrpSpPr>
                <p:cNvPr id="13" name="Group 16"/>
                <p:cNvGrpSpPr/>
                <p:nvPr/>
              </p:nvGrpSpPr>
              <p:grpSpPr>
                <a:xfrm>
                  <a:off x="1619672" y="2780928"/>
                  <a:ext cx="648072" cy="307777"/>
                  <a:chOff x="1763688" y="2708920"/>
                  <a:chExt cx="648072" cy="307777"/>
                </a:xfrm>
              </p:grpSpPr>
              <p:sp>
                <p:nvSpPr>
                  <p:cNvPr id="50" name="Rectangle 49"/>
                  <p:cNvSpPr/>
                  <p:nvPr/>
                </p:nvSpPr>
                <p:spPr>
                  <a:xfrm>
                    <a:off x="1763688" y="2708920"/>
                    <a:ext cx="504056" cy="28803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5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3688" y="2708920"/>
                    <a:ext cx="648072" cy="3077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400" dirty="0" smtClean="0">
                        <a:latin typeface="Chalkboard" charset="0"/>
                        <a:ea typeface="Chalkboard" charset="0"/>
                        <a:cs typeface="Chalkboard" charset="0"/>
                      </a:rPr>
                      <a:t>Enc’</a:t>
                    </a:r>
                    <a:endParaRPr lang="en-US" sz="14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  <p:sp>
              <p:nvSpPr>
                <p:cNvPr id="3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16459" y="2564904"/>
                  <a:ext cx="46805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</a:rPr>
                    <a:t>m</a:t>
                  </a:r>
                  <a:endParaRPr lang="en-US" sz="1600" baseline="30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44" name="Straight Arrow Connector 43"/>
                <p:cNvCxnSpPr/>
                <p:nvPr/>
              </p:nvCxnSpPr>
              <p:spPr>
                <a:xfrm>
                  <a:off x="2123728" y="2924944"/>
                  <a:ext cx="144016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195736" y="2564904"/>
                  <a:ext cx="2124236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c  </a:t>
                  </a:r>
                  <a:r>
                    <a:rPr lang="en-US" sz="14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Enc</a:t>
                  </a:r>
                  <a:r>
                    <a:rPr lang="en-US" sz="1400" baseline="-25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k</a:t>
                  </a:r>
                  <a:r>
                    <a:rPr lang="en-US" sz="1400" baseline="-50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(m)</a:t>
                  </a:r>
                  <a:endParaRPr lang="en-US" sz="14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47" name="Straight Arrow Connector 46"/>
                <p:cNvCxnSpPr/>
                <p:nvPr/>
              </p:nvCxnSpPr>
              <p:spPr>
                <a:xfrm flipH="1" flipV="1">
                  <a:off x="1907704" y="3068960"/>
                  <a:ext cx="16768" cy="504056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Text Box 7"/>
              <p:cNvSpPr txBox="1">
                <a:spLocks noChangeArrowheads="1"/>
              </p:cNvSpPr>
              <p:nvPr/>
            </p:nvSpPr>
            <p:spPr bwMode="auto">
              <a:xfrm>
                <a:off x="5868144" y="2708920"/>
                <a:ext cx="42366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53" name="Straight Arrow Connector 52"/>
              <p:cNvCxnSpPr/>
              <p:nvPr/>
            </p:nvCxnSpPr>
            <p:spPr>
              <a:xfrm flipH="1" flipV="1">
                <a:off x="6228184" y="1772816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 Box 7"/>
              <p:cNvSpPr txBox="1">
                <a:spLocks noChangeArrowheads="1"/>
              </p:cNvSpPr>
              <p:nvPr/>
            </p:nvSpPr>
            <p:spPr bwMode="auto">
              <a:xfrm>
                <a:off x="6236568" y="1578278"/>
                <a:ext cx="78370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55" name="Text Box 7"/>
              <p:cNvSpPr txBox="1">
                <a:spLocks noChangeArrowheads="1"/>
              </p:cNvSpPr>
              <p:nvPr/>
            </p:nvSpPr>
            <p:spPr bwMode="auto">
              <a:xfrm>
                <a:off x="6552220" y="2492896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 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Mac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79" name="Straight Arrow Connector 78"/>
            <p:cNvCxnSpPr/>
            <p:nvPr/>
          </p:nvCxnSpPr>
          <p:spPr>
            <a:xfrm>
              <a:off x="3275856" y="2564904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6512" y="299695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699792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796136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5" y="3140968"/>
            <a:ext cx="48965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Lemma: If </a:t>
            </a:r>
            <a:r>
              <a:rPr lang="en-US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then  is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7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113" y="3789040"/>
            <a:ext cx="836476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151313" y="3429000"/>
            <a:ext cx="7087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baseline="-4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8403465" y="3450486"/>
            <a:ext cx="4890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8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3717032"/>
            <a:ext cx="7932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5496" y="4653136"/>
            <a:ext cx="4236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9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4725144"/>
            <a:ext cx="3955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4058003" y="4653136"/>
            <a:ext cx="5760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99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36508" y="4653136"/>
            <a:ext cx="3955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3867476" y="5085184"/>
            <a:ext cx="16406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03" name="Straight Arrow Connector 102"/>
          <p:cNvCxnSpPr/>
          <p:nvPr/>
        </p:nvCxnSpPr>
        <p:spPr>
          <a:xfrm flipH="1">
            <a:off x="5652120" y="4837058"/>
            <a:ext cx="2088232" cy="2148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6732240" y="4509120"/>
            <a:ext cx="9806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m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 flipH="1">
            <a:off x="1444216" y="4869160"/>
            <a:ext cx="1975657" cy="2148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2699792" y="4509120"/>
            <a:ext cx="9041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m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 flipH="1">
            <a:off x="1475656" y="5351727"/>
            <a:ext cx="2088232" cy="21489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403648" y="4941168"/>
            <a:ext cx="20892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c* 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3867476" y="5445224"/>
            <a:ext cx="16406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t* 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(c*)</a:t>
            </a:r>
            <a:endParaRPr lang="en-US" sz="1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10" name="Straight Arrow Connector 109"/>
          <p:cNvCxnSpPr/>
          <p:nvPr/>
        </p:nvCxnSpPr>
        <p:spPr>
          <a:xfrm flipH="1">
            <a:off x="5652120" y="5268544"/>
            <a:ext cx="2111660" cy="3266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5580112" y="4921423"/>
            <a:ext cx="1791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867476" y="5949280"/>
            <a:ext cx="16406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 flipH="1">
            <a:off x="5971964" y="6381328"/>
            <a:ext cx="14083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7092280" y="6093296"/>
            <a:ext cx="432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b’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23" name="Straight Arrow Connector 122"/>
          <p:cNvCxnSpPr/>
          <p:nvPr/>
        </p:nvCxnSpPr>
        <p:spPr>
          <a:xfrm flipH="1">
            <a:off x="2051720" y="6381329"/>
            <a:ext cx="1300336" cy="139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 Box 7"/>
          <p:cNvSpPr txBox="1">
            <a:spLocks noChangeArrowheads="1"/>
          </p:cNvSpPr>
          <p:nvPr/>
        </p:nvSpPr>
        <p:spPr bwMode="auto">
          <a:xfrm>
            <a:off x="2919710" y="6042774"/>
            <a:ext cx="5001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b’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5" name="Text Box 7"/>
          <p:cNvSpPr txBox="1">
            <a:spLocks noChangeArrowheads="1"/>
          </p:cNvSpPr>
          <p:nvPr/>
        </p:nvSpPr>
        <p:spPr bwMode="auto">
          <a:xfrm>
            <a:off x="5724128" y="6546830"/>
            <a:ext cx="2943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 advantage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6" name="Right Arrow 125"/>
          <p:cNvSpPr/>
          <p:nvPr/>
        </p:nvSpPr>
        <p:spPr>
          <a:xfrm flipH="1" flipV="1">
            <a:off x="3851920" y="6381328"/>
            <a:ext cx="1080120" cy="42734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691952" y="6481646"/>
            <a:ext cx="2943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 advantage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0" name="Group 12"/>
          <p:cNvGrpSpPr/>
          <p:nvPr/>
        </p:nvGrpSpPr>
        <p:grpSpPr>
          <a:xfrm>
            <a:off x="5076056" y="4077072"/>
            <a:ext cx="3222746" cy="377752"/>
            <a:chOff x="2555776" y="1772816"/>
            <a:chExt cx="3222746" cy="377752"/>
          </a:xfrm>
        </p:grpSpPr>
        <p:grpSp>
          <p:nvGrpSpPr>
            <p:cNvPr id="131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34" name="Rectangle 133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35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32" name="Straight Arrow Connector 131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6" name="Group 12"/>
          <p:cNvGrpSpPr/>
          <p:nvPr/>
        </p:nvGrpSpPr>
        <p:grpSpPr>
          <a:xfrm>
            <a:off x="755576" y="4077072"/>
            <a:ext cx="3222746" cy="377752"/>
            <a:chOff x="2555776" y="1772816"/>
            <a:chExt cx="3222746" cy="377752"/>
          </a:xfrm>
        </p:grpSpPr>
        <p:grpSp>
          <p:nvGrpSpPr>
            <p:cNvPr id="137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41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38" name="Straight Arrow Connector 137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2"/>
          <p:cNvGrpSpPr/>
          <p:nvPr/>
        </p:nvGrpSpPr>
        <p:grpSpPr>
          <a:xfrm>
            <a:off x="5076056" y="5661248"/>
            <a:ext cx="3222746" cy="377752"/>
            <a:chOff x="2555776" y="1772816"/>
            <a:chExt cx="3222746" cy="377752"/>
          </a:xfrm>
        </p:grpSpPr>
        <p:grpSp>
          <p:nvGrpSpPr>
            <p:cNvPr id="143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46" name="Rectangle 145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47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44" name="Straight Arrow Connector 143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Group 12"/>
          <p:cNvGrpSpPr/>
          <p:nvPr/>
        </p:nvGrpSpPr>
        <p:grpSpPr>
          <a:xfrm>
            <a:off x="755576" y="5661248"/>
            <a:ext cx="3222746" cy="377752"/>
            <a:chOff x="2555776" y="1772816"/>
            <a:chExt cx="3222746" cy="377752"/>
          </a:xfrm>
        </p:grpSpPr>
        <p:grpSp>
          <p:nvGrpSpPr>
            <p:cNvPr id="149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52" name="Rectangle 151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53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50" name="Straight Arrow Connector 149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425" y="3819179"/>
            <a:ext cx="697093" cy="871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796136" y="3522494"/>
            <a:ext cx="15985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game for 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1475656" y="3522494"/>
            <a:ext cx="16898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game for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69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5" grpId="0"/>
      <p:bldP spid="78" grpId="0"/>
      <p:bldP spid="94" grpId="0"/>
      <p:bldP spid="98" grpId="0"/>
      <p:bldP spid="100" grpId="0"/>
      <p:bldP spid="104" grpId="0"/>
      <p:bldP spid="106" grpId="0"/>
      <p:bldP spid="108" grpId="0"/>
      <p:bldP spid="109" grpId="0"/>
      <p:bldP spid="111" grpId="0"/>
      <p:bldP spid="120" grpId="0"/>
      <p:bldP spid="122" grpId="0"/>
      <p:bldP spid="124" grpId="0"/>
      <p:bldP spid="125" grpId="0"/>
      <p:bldP spid="126" grpId="0" animBg="1"/>
      <p:bldP spid="127" grpId="0"/>
      <p:bldP spid="14" grpId="0"/>
      <p:bldP spid="1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0" y="44624"/>
            <a:ext cx="9036496" cy="59673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32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Ciphertext</a:t>
            </a: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Integrity Experiment 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388968" y="937756"/>
            <a:ext cx="2071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= (Gen,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Dec)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59904" y="908720"/>
            <a:ext cx="3808040" cy="533092"/>
            <a:chOff x="259904" y="4458598"/>
            <a:chExt cx="3808040" cy="533092"/>
          </a:xfrm>
        </p:grpSpPr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59904" y="4458598"/>
              <a:ext cx="3808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Experiment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CiIn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       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1907704" y="4653136"/>
              <a:ext cx="6313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A, 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6810" y="2340313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83568" y="3212976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 can forge 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39552" y="1895346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Attacker A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0530" y="211137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116034" y="316417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037512" y="3121203"/>
            <a:ext cx="1070992" cy="338554"/>
            <a:chOff x="7514955" y="5223801"/>
            <a:chExt cx="1207300" cy="617860"/>
          </a:xfrm>
        </p:grpSpPr>
        <p:sp>
          <p:nvSpPr>
            <p:cNvPr id="21" name="Rectangle 20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Gen(1</a:t>
              </a:r>
              <a:r>
                <a:rPr lang="en-US" sz="16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 rot="18882211">
            <a:off x="7762799" y="2832697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" name="Group 23"/>
          <p:cNvGrpSpPr/>
          <p:nvPr/>
        </p:nvGrpSpPr>
        <p:grpSpPr>
          <a:xfrm>
            <a:off x="2555776" y="2021650"/>
            <a:ext cx="3222746" cy="377752"/>
            <a:chOff x="2555776" y="1772816"/>
            <a:chExt cx="3222746" cy="377752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24"/>
            <p:cNvGrpSpPr/>
            <p:nvPr/>
          </p:nvGrpSpPr>
          <p:grpSpPr>
            <a:xfrm>
              <a:off x="3131840" y="1772816"/>
              <a:ext cx="1959984" cy="377752"/>
              <a:chOff x="2923623" y="1772816"/>
              <a:chExt cx="1959984" cy="377752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971056" y="1772816"/>
                <a:ext cx="1824775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29" name="Text Box 7"/>
              <p:cNvSpPr txBox="1">
                <a:spLocks noChangeArrowheads="1"/>
              </p:cNvSpPr>
              <p:nvPr/>
            </p:nvSpPr>
            <p:spPr bwMode="auto">
              <a:xfrm>
                <a:off x="2923623" y="1812014"/>
                <a:ext cx="19599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Encryption Oracle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cxnSp>
        <p:nvCxnSpPr>
          <p:cNvPr id="30" name="Straight Connector 29"/>
          <p:cNvCxnSpPr/>
          <p:nvPr/>
        </p:nvCxnSpPr>
        <p:spPr>
          <a:xfrm>
            <a:off x="2418729" y="2815110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483768" y="3263498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3716288" y="2492896"/>
            <a:ext cx="10717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message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539313" y="2975466"/>
            <a:ext cx="1248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Encryption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395536" y="3501008"/>
            <a:ext cx="20162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Q = {c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c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}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2483768" y="3679206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491880" y="3356992"/>
            <a:ext cx="25290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c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84340" y="4077072"/>
            <a:ext cx="529733" cy="648072"/>
          </a:xfrm>
          <a:prstGeom prst="straightConnector1">
            <a:avLst/>
          </a:prstGeom>
          <a:ln w="158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3580656" y="4149080"/>
            <a:ext cx="487288" cy="576064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2467000" y="4005064"/>
            <a:ext cx="18169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Dec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(c) = m  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2755032" y="4489375"/>
            <a:ext cx="10248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  Q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2835424" y="4273351"/>
            <a:ext cx="5124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nd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259088" y="4797152"/>
            <a:ext cx="3215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4483224" y="4005064"/>
            <a:ext cx="18169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Dec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(c) = m = 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4771256" y="4489375"/>
            <a:ext cx="10248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  Q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851648" y="4273351"/>
            <a:ext cx="5124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or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4682480" y="4777407"/>
            <a:ext cx="3215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0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5496" y="5383669"/>
            <a:ext cx="5056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 Has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intigrity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if for every PPT A: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4" name="Group 48"/>
          <p:cNvGrpSpPr/>
          <p:nvPr/>
        </p:nvGrpSpPr>
        <p:grpSpPr>
          <a:xfrm>
            <a:off x="1632024" y="5877272"/>
            <a:ext cx="4236120" cy="792088"/>
            <a:chOff x="1196008" y="8643774"/>
            <a:chExt cx="3733690" cy="792088"/>
          </a:xfrm>
        </p:grpSpPr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3561546" y="8901608"/>
              <a:ext cx="13681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</p:txBody>
        </p:sp>
        <p:grpSp>
          <p:nvGrpSpPr>
            <p:cNvPr id="25" name="Group 83"/>
            <p:cNvGrpSpPr/>
            <p:nvPr/>
          </p:nvGrpSpPr>
          <p:grpSpPr>
            <a:xfrm>
              <a:off x="1196008" y="8643774"/>
              <a:ext cx="2662104" cy="792088"/>
              <a:chOff x="5588496" y="5013176"/>
              <a:chExt cx="2662104" cy="792088"/>
            </a:xfrm>
          </p:grpSpPr>
          <p:grpSp>
            <p:nvGrpSpPr>
              <p:cNvPr id="38" name="Group 81"/>
              <p:cNvGrpSpPr/>
              <p:nvPr/>
            </p:nvGrpSpPr>
            <p:grpSpPr>
              <a:xfrm>
                <a:off x="5588496" y="5013176"/>
                <a:ext cx="2517033" cy="792088"/>
                <a:chOff x="5588496" y="4869160"/>
                <a:chExt cx="2517033" cy="792088"/>
              </a:xfrm>
            </p:grpSpPr>
            <p:sp>
              <p:nvSpPr>
                <p:cNvPr id="54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39" name="Group 80"/>
                <p:cNvGrpSpPr/>
                <p:nvPr/>
              </p:nvGrpSpPr>
              <p:grpSpPr>
                <a:xfrm>
                  <a:off x="5937030" y="4869160"/>
                  <a:ext cx="2168499" cy="792088"/>
                  <a:chOff x="5937030" y="4869160"/>
                  <a:chExt cx="2168499" cy="792088"/>
                </a:xfrm>
              </p:grpSpPr>
              <p:grpSp>
                <p:nvGrpSpPr>
                  <p:cNvPr id="49" name="Group 54"/>
                  <p:cNvGrpSpPr/>
                  <p:nvPr/>
                </p:nvGrpSpPr>
                <p:grpSpPr>
                  <a:xfrm>
                    <a:off x="5948536" y="5085184"/>
                    <a:ext cx="2156993" cy="576064"/>
                    <a:chOff x="700336" y="5229200"/>
                    <a:chExt cx="2156993" cy="576064"/>
                  </a:xfrm>
                </p:grpSpPr>
                <p:sp>
                  <p:nvSpPr>
                    <p:cNvPr id="59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2156993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CiIn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       (n) 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60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27551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58" name="Double Bracket 57"/>
                  <p:cNvSpPr/>
                  <p:nvPr/>
                </p:nvSpPr>
                <p:spPr>
                  <a:xfrm>
                    <a:off x="5937030" y="4869160"/>
                    <a:ext cx="1671536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53" name="Text Box 7"/>
              <p:cNvSpPr txBox="1">
                <a:spLocks noChangeArrowheads="1"/>
              </p:cNvSpPr>
              <p:nvPr/>
            </p:nvSpPr>
            <p:spPr bwMode="auto">
              <a:xfrm>
                <a:off x="7682920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cxnSp>
        <p:nvCxnSpPr>
          <p:cNvPr id="62" name="Straight Connector 61"/>
          <p:cNvCxnSpPr/>
          <p:nvPr/>
        </p:nvCxnSpPr>
        <p:spPr>
          <a:xfrm flipH="1" flipV="1">
            <a:off x="7596336" y="2957712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3563888" y="3717032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ame output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0" y="134076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6512" y="530120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5496" y="3789040"/>
            <a:ext cx="914400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28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80528" y="44624"/>
            <a:ext cx="957706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AE: Encrypt then Authenticate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5546" y="903204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Dec) be a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SKE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(Mac,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Vrfy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be a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2195736" y="620688"/>
            <a:ext cx="57606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’ = (Gen’, Enc’, Dec’): authenticated encryption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" name="Group 56"/>
          <p:cNvGrpSpPr/>
          <p:nvPr/>
        </p:nvGrpSpPr>
        <p:grpSpPr>
          <a:xfrm>
            <a:off x="5896979" y="1266304"/>
            <a:ext cx="3643573" cy="1490682"/>
            <a:chOff x="5032883" y="1578278"/>
            <a:chExt cx="3643573" cy="1490682"/>
          </a:xfrm>
        </p:grpSpPr>
        <p:grpSp>
          <p:nvGrpSpPr>
            <p:cNvPr id="3" name="Group 31"/>
            <p:cNvGrpSpPr/>
            <p:nvPr/>
          </p:nvGrpSpPr>
          <p:grpSpPr>
            <a:xfrm>
              <a:off x="5032883" y="2082334"/>
              <a:ext cx="3571565" cy="986626"/>
              <a:chOff x="676399" y="2586390"/>
              <a:chExt cx="3571565" cy="986626"/>
            </a:xfrm>
          </p:grpSpPr>
          <p:grpSp>
            <p:nvGrpSpPr>
              <p:cNvPr id="4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69" name="Rectangle 68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7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Dec’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cxnSp>
            <p:nvCxnSpPr>
              <p:cNvPr id="64" name="Straight Arrow Connector 63"/>
              <p:cNvCxnSpPr/>
              <p:nvPr/>
            </p:nvCxnSpPr>
            <p:spPr>
              <a:xfrm>
                <a:off x="676399" y="2996952"/>
                <a:ext cx="94327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 Box 7"/>
              <p:cNvSpPr txBox="1">
                <a:spLocks noChangeArrowheads="1"/>
              </p:cNvSpPr>
              <p:nvPr/>
            </p:nvSpPr>
            <p:spPr bwMode="auto">
              <a:xfrm>
                <a:off x="719572" y="2636912"/>
                <a:ext cx="7560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(c, t)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66" name="Straight Arrow Connector 65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 Box 7"/>
              <p:cNvSpPr txBox="1">
                <a:spLocks noChangeArrowheads="1"/>
              </p:cNvSpPr>
              <p:nvPr/>
            </p:nvSpPr>
            <p:spPr bwMode="auto">
              <a:xfrm>
                <a:off x="2123728" y="2586390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 if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Vrfy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 = 0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68" name="Straight Arrow Connector 67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868144" y="2708920"/>
              <a:ext cx="4236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E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H="1" flipV="1">
              <a:off x="6228184" y="1772816"/>
              <a:ext cx="16768" cy="504056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 Box 7"/>
            <p:cNvSpPr txBox="1">
              <a:spLocks noChangeArrowheads="1"/>
            </p:cNvSpPr>
            <p:nvPr/>
          </p:nvSpPr>
          <p:spPr bwMode="auto">
            <a:xfrm>
              <a:off x="6236568" y="1578278"/>
              <a:ext cx="7837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M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6552220" y="2492896"/>
              <a:ext cx="21242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Else m:= 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Dec</a:t>
              </a:r>
              <a:r>
                <a:rPr lang="en-US" sz="1400" baseline="-25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k</a:t>
              </a:r>
              <a:r>
                <a:rPr lang="en-US" sz="1400" baseline="-50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(c)</a:t>
              </a:r>
              <a:endParaRPr lang="en-US" sz="1400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" name="Group 77"/>
          <p:cNvGrpSpPr/>
          <p:nvPr/>
        </p:nvGrpSpPr>
        <p:grpSpPr>
          <a:xfrm>
            <a:off x="107504" y="1700808"/>
            <a:ext cx="2664296" cy="1104062"/>
            <a:chOff x="539552" y="1892890"/>
            <a:chExt cx="2664296" cy="1104062"/>
          </a:xfrm>
        </p:grpSpPr>
        <p:grpSp>
          <p:nvGrpSpPr>
            <p:cNvPr id="6" name="Group 30"/>
            <p:cNvGrpSpPr/>
            <p:nvPr/>
          </p:nvGrpSpPr>
          <p:grpSpPr>
            <a:xfrm>
              <a:off x="575556" y="1892890"/>
              <a:ext cx="2628292" cy="1104062"/>
              <a:chOff x="1187624" y="2564904"/>
              <a:chExt cx="2628292" cy="1104062"/>
            </a:xfrm>
          </p:grpSpPr>
          <p:grpSp>
            <p:nvGrpSpPr>
              <p:cNvPr id="7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Gen’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sp>
            <p:nvSpPr>
              <p:cNvPr id="24" name="Text Box 7"/>
              <p:cNvSpPr txBox="1">
                <a:spLocks noChangeArrowheads="1"/>
              </p:cNvSpPr>
              <p:nvPr/>
            </p:nvSpPr>
            <p:spPr bwMode="auto">
              <a:xfrm>
                <a:off x="1187624" y="2636912"/>
                <a:ext cx="46805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1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</a:rPr>
                  <a:t>n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 Box 7"/>
              <p:cNvSpPr txBox="1">
                <a:spLocks noChangeArrowheads="1"/>
              </p:cNvSpPr>
              <p:nvPr/>
            </p:nvSpPr>
            <p:spPr bwMode="auto">
              <a:xfrm>
                <a:off x="2195736" y="2564904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8" name="Picture 2" descr="https://encrypted-tbn2.gstatic.com/images?q=tbn:ANd9GcSwsTqLN4QJQ_gBHvsPOVo5uM-ChpYI_wzBq-lnR91wydomJrIkUCXi65xP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19672" y="3284984"/>
                <a:ext cx="159992" cy="3839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" name="Text Box 7"/>
              <p:cNvSpPr txBox="1">
                <a:spLocks noChangeArrowheads="1"/>
              </p:cNvSpPr>
              <p:nvPr/>
            </p:nvSpPr>
            <p:spPr bwMode="auto">
              <a:xfrm>
                <a:off x="2159732" y="2977207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77" name="Straight Arrow Connector 76"/>
            <p:cNvCxnSpPr/>
            <p:nvPr/>
          </p:nvCxnSpPr>
          <p:spPr>
            <a:xfrm>
              <a:off x="539552" y="2276872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9"/>
          <p:cNvGrpSpPr/>
          <p:nvPr/>
        </p:nvGrpSpPr>
        <p:grpSpPr>
          <a:xfrm>
            <a:off x="3059832" y="1338312"/>
            <a:ext cx="3139517" cy="1490682"/>
            <a:chOff x="3275856" y="1722294"/>
            <a:chExt cx="3139517" cy="1490682"/>
          </a:xfrm>
        </p:grpSpPr>
        <p:grpSp>
          <p:nvGrpSpPr>
            <p:cNvPr id="11" name="Group 55"/>
            <p:cNvGrpSpPr/>
            <p:nvPr/>
          </p:nvGrpSpPr>
          <p:grpSpPr>
            <a:xfrm>
              <a:off x="3311860" y="1722294"/>
              <a:ext cx="3103513" cy="1490682"/>
              <a:chOff x="5572943" y="1578278"/>
              <a:chExt cx="3103513" cy="1490682"/>
            </a:xfrm>
          </p:grpSpPr>
          <p:grpSp>
            <p:nvGrpSpPr>
              <p:cNvPr id="12" name="Group 31"/>
              <p:cNvGrpSpPr/>
              <p:nvPr/>
            </p:nvGrpSpPr>
            <p:grpSpPr>
              <a:xfrm>
                <a:off x="5572943" y="2060848"/>
                <a:ext cx="3103513" cy="1008112"/>
                <a:chOff x="1216459" y="2564904"/>
                <a:chExt cx="3103513" cy="1008112"/>
              </a:xfrm>
            </p:grpSpPr>
            <p:grpSp>
              <p:nvGrpSpPr>
                <p:cNvPr id="13" name="Group 16"/>
                <p:cNvGrpSpPr/>
                <p:nvPr/>
              </p:nvGrpSpPr>
              <p:grpSpPr>
                <a:xfrm>
                  <a:off x="1619672" y="2780928"/>
                  <a:ext cx="648072" cy="307777"/>
                  <a:chOff x="1763688" y="2708920"/>
                  <a:chExt cx="648072" cy="307777"/>
                </a:xfrm>
              </p:grpSpPr>
              <p:sp>
                <p:nvSpPr>
                  <p:cNvPr id="50" name="Rectangle 49"/>
                  <p:cNvSpPr/>
                  <p:nvPr/>
                </p:nvSpPr>
                <p:spPr>
                  <a:xfrm>
                    <a:off x="1763688" y="2708920"/>
                    <a:ext cx="504056" cy="28803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5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3688" y="2708920"/>
                    <a:ext cx="648072" cy="3077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400" dirty="0" smtClean="0">
                        <a:latin typeface="Chalkboard" charset="0"/>
                        <a:ea typeface="Chalkboard" charset="0"/>
                        <a:cs typeface="Chalkboard" charset="0"/>
                      </a:rPr>
                      <a:t>Enc’</a:t>
                    </a:r>
                    <a:endParaRPr lang="en-US" sz="14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  <p:sp>
              <p:nvSpPr>
                <p:cNvPr id="3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16459" y="2564904"/>
                  <a:ext cx="46805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</a:rPr>
                    <a:t>m</a:t>
                  </a:r>
                  <a:endParaRPr lang="en-US" sz="1600" baseline="30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44" name="Straight Arrow Connector 43"/>
                <p:cNvCxnSpPr/>
                <p:nvPr/>
              </p:nvCxnSpPr>
              <p:spPr>
                <a:xfrm>
                  <a:off x="2123728" y="2924944"/>
                  <a:ext cx="144016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195736" y="2564904"/>
                  <a:ext cx="2124236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c  </a:t>
                  </a:r>
                  <a:r>
                    <a:rPr lang="en-US" sz="14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Enc</a:t>
                  </a:r>
                  <a:r>
                    <a:rPr lang="en-US" sz="1400" baseline="-25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k</a:t>
                  </a:r>
                  <a:r>
                    <a:rPr lang="en-US" sz="1400" baseline="-50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(m)</a:t>
                  </a:r>
                  <a:endParaRPr lang="en-US" sz="14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47" name="Straight Arrow Connector 46"/>
                <p:cNvCxnSpPr/>
                <p:nvPr/>
              </p:nvCxnSpPr>
              <p:spPr>
                <a:xfrm flipH="1" flipV="1">
                  <a:off x="1907704" y="3068960"/>
                  <a:ext cx="16768" cy="504056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Text Box 7"/>
              <p:cNvSpPr txBox="1">
                <a:spLocks noChangeArrowheads="1"/>
              </p:cNvSpPr>
              <p:nvPr/>
            </p:nvSpPr>
            <p:spPr bwMode="auto">
              <a:xfrm>
                <a:off x="5868144" y="2708920"/>
                <a:ext cx="42366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53" name="Straight Arrow Connector 52"/>
              <p:cNvCxnSpPr/>
              <p:nvPr/>
            </p:nvCxnSpPr>
            <p:spPr>
              <a:xfrm flipH="1" flipV="1">
                <a:off x="6228184" y="1772816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 Box 7"/>
              <p:cNvSpPr txBox="1">
                <a:spLocks noChangeArrowheads="1"/>
              </p:cNvSpPr>
              <p:nvPr/>
            </p:nvSpPr>
            <p:spPr bwMode="auto">
              <a:xfrm>
                <a:off x="6236568" y="1578278"/>
                <a:ext cx="78370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55" name="Text Box 7"/>
              <p:cNvSpPr txBox="1">
                <a:spLocks noChangeArrowheads="1"/>
              </p:cNvSpPr>
              <p:nvPr/>
            </p:nvSpPr>
            <p:spPr bwMode="auto">
              <a:xfrm>
                <a:off x="6552220" y="2492896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 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Mac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79" name="Straight Arrow Connector 78"/>
            <p:cNvCxnSpPr/>
            <p:nvPr/>
          </p:nvCxnSpPr>
          <p:spPr>
            <a:xfrm>
              <a:off x="3275856" y="2564904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6512" y="299695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699792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796136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3140968"/>
            <a:ext cx="6048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Lemma: If </a:t>
            </a:r>
            <a:r>
              <a:rPr lang="en-US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then  has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integrity.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5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113" y="3789040"/>
            <a:ext cx="836476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4151313" y="3429000"/>
            <a:ext cx="7087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baseline="-45000" dirty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6" name="Text Box 7"/>
          <p:cNvSpPr txBox="1">
            <a:spLocks noChangeArrowheads="1"/>
          </p:cNvSpPr>
          <p:nvPr/>
        </p:nvSpPr>
        <p:spPr bwMode="auto">
          <a:xfrm>
            <a:off x="8403465" y="3450486"/>
            <a:ext cx="4890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5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3717032"/>
            <a:ext cx="7932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" name="Text Box 7"/>
          <p:cNvSpPr txBox="1">
            <a:spLocks noChangeArrowheads="1"/>
          </p:cNvSpPr>
          <p:nvPr/>
        </p:nvSpPr>
        <p:spPr bwMode="auto">
          <a:xfrm>
            <a:off x="35496" y="4653136"/>
            <a:ext cx="4236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59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4725144"/>
            <a:ext cx="3955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" name="Text Box 7"/>
          <p:cNvSpPr txBox="1">
            <a:spLocks noChangeArrowheads="1"/>
          </p:cNvSpPr>
          <p:nvPr/>
        </p:nvSpPr>
        <p:spPr bwMode="auto">
          <a:xfrm>
            <a:off x="4058003" y="4653136"/>
            <a:ext cx="5760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61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36508" y="4653136"/>
            <a:ext cx="3955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2" name="Text Box 7"/>
          <p:cNvSpPr txBox="1">
            <a:spLocks noChangeArrowheads="1"/>
          </p:cNvSpPr>
          <p:nvPr/>
        </p:nvSpPr>
        <p:spPr bwMode="auto">
          <a:xfrm>
            <a:off x="3867476" y="5085184"/>
            <a:ext cx="16406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67" name="Straight Arrow Connector 166"/>
          <p:cNvCxnSpPr/>
          <p:nvPr/>
        </p:nvCxnSpPr>
        <p:spPr>
          <a:xfrm>
            <a:off x="1835696" y="5013176"/>
            <a:ext cx="1152128" cy="341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 Box 7"/>
          <p:cNvSpPr txBox="1">
            <a:spLocks noChangeArrowheads="1"/>
          </p:cNvSpPr>
          <p:nvPr/>
        </p:nvSpPr>
        <p:spPr bwMode="auto">
          <a:xfrm>
            <a:off x="1907704" y="4653136"/>
            <a:ext cx="8706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(c*, 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*)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70" name="Straight Arrow Connector 169"/>
          <p:cNvCxnSpPr/>
          <p:nvPr/>
        </p:nvCxnSpPr>
        <p:spPr>
          <a:xfrm flipV="1">
            <a:off x="5868144" y="5010218"/>
            <a:ext cx="1656184" cy="295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 Box 7"/>
          <p:cNvSpPr txBox="1">
            <a:spLocks noChangeArrowheads="1"/>
          </p:cNvSpPr>
          <p:nvPr/>
        </p:nvSpPr>
        <p:spPr bwMode="auto">
          <a:xfrm>
            <a:off x="6228761" y="4650178"/>
            <a:ext cx="93552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7" name="Text Box 7"/>
          <p:cNvSpPr txBox="1">
            <a:spLocks noChangeArrowheads="1"/>
          </p:cNvSpPr>
          <p:nvPr/>
        </p:nvSpPr>
        <p:spPr bwMode="auto">
          <a:xfrm>
            <a:off x="5724128" y="6381328"/>
            <a:ext cx="2943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 advantage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8" name="Right Arrow 177"/>
          <p:cNvSpPr/>
          <p:nvPr/>
        </p:nvSpPr>
        <p:spPr>
          <a:xfrm flipH="1" flipV="1">
            <a:off x="3851920" y="6381328"/>
            <a:ext cx="1080120" cy="42734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9" name="Text Box 7"/>
          <p:cNvSpPr txBox="1">
            <a:spLocks noChangeArrowheads="1"/>
          </p:cNvSpPr>
          <p:nvPr/>
        </p:nvSpPr>
        <p:spPr bwMode="auto">
          <a:xfrm>
            <a:off x="691952" y="6381328"/>
            <a:ext cx="2943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 advantage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80" name="Group 12"/>
          <p:cNvGrpSpPr/>
          <p:nvPr/>
        </p:nvGrpSpPr>
        <p:grpSpPr>
          <a:xfrm>
            <a:off x="5076056" y="4077072"/>
            <a:ext cx="3222746" cy="377752"/>
            <a:chOff x="2555776" y="1772816"/>
            <a:chExt cx="3222746" cy="377752"/>
          </a:xfrm>
        </p:grpSpPr>
        <p:grpSp>
          <p:nvGrpSpPr>
            <p:cNvPr id="181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84" name="Rectangle 183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85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82" name="Straight Arrow Connector 181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6" name="Group 12"/>
          <p:cNvGrpSpPr/>
          <p:nvPr/>
        </p:nvGrpSpPr>
        <p:grpSpPr>
          <a:xfrm>
            <a:off x="755576" y="4077072"/>
            <a:ext cx="3222746" cy="377752"/>
            <a:chOff x="2555776" y="1772816"/>
            <a:chExt cx="3222746" cy="377752"/>
          </a:xfrm>
        </p:grpSpPr>
        <p:grpSp>
          <p:nvGrpSpPr>
            <p:cNvPr id="187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90" name="Rectangle 189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91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88" name="Straight Arrow Connector 187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Arrow Connector 188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4" name="Picture 2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425" y="3819179"/>
            <a:ext cx="697093" cy="871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" name="Rectangle 204"/>
          <p:cNvSpPr/>
          <p:nvPr/>
        </p:nvSpPr>
        <p:spPr>
          <a:xfrm>
            <a:off x="5796136" y="3522494"/>
            <a:ext cx="16321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CiIn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game for 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1475656" y="3522494"/>
            <a:ext cx="15744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game 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07" name="Text Box 7"/>
          <p:cNvSpPr txBox="1">
            <a:spLocks noChangeArrowheads="1"/>
          </p:cNvSpPr>
          <p:nvPr/>
        </p:nvSpPr>
        <p:spPr bwMode="auto">
          <a:xfrm>
            <a:off x="899592" y="5301208"/>
            <a:ext cx="30963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   {(c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…, (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q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q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)} and is a valid forgery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8" name="Text Box 7"/>
          <p:cNvSpPr txBox="1">
            <a:spLocks noChangeArrowheads="1"/>
          </p:cNvSpPr>
          <p:nvPr/>
        </p:nvSpPr>
        <p:spPr bwMode="auto">
          <a:xfrm>
            <a:off x="5256588" y="5301208"/>
            <a:ext cx="30963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   {(c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…, (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q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q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)} and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Dec’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baseline="-4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4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baseline="-4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 = 1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09" name="Group 208"/>
          <p:cNvGrpSpPr/>
          <p:nvPr/>
        </p:nvGrpSpPr>
        <p:grpSpPr>
          <a:xfrm>
            <a:off x="6738518" y="1409584"/>
            <a:ext cx="2065143" cy="2542090"/>
            <a:chOff x="10081583" y="2545359"/>
            <a:chExt cx="1598934" cy="2387296"/>
          </a:xfrm>
        </p:grpSpPr>
        <p:pic>
          <p:nvPicPr>
            <p:cNvPr id="210" name="Picture 209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116406" y="2790220"/>
              <a:ext cx="1564111" cy="2142435"/>
            </a:xfrm>
            <a:prstGeom prst="rect">
              <a:avLst/>
            </a:prstGeom>
            <a:noFill/>
            <a:ln w="190500" cap="sq">
              <a:solidFill>
                <a:srgbClr val="FFFF99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sp>
          <p:nvSpPr>
            <p:cNvPr id="211" name="Oval 210"/>
            <p:cNvSpPr/>
            <p:nvPr/>
          </p:nvSpPr>
          <p:spPr>
            <a:xfrm>
              <a:off x="10620463" y="2545359"/>
              <a:ext cx="432048" cy="369332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 rot="21225297">
              <a:off x="10081583" y="3256378"/>
              <a:ext cx="1574971" cy="1387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Bradley Hand" charset="0"/>
                  <a:ea typeface="Bradley Hand" charset="0"/>
                  <a:cs typeface="Bradley Hand" charset="0"/>
                </a:rPr>
                <a:t>Food for thought: Does a similar </a:t>
              </a:r>
              <a:r>
                <a:rPr lang="en-US" smtClean="0">
                  <a:latin typeface="Bradley Hand" charset="0"/>
                  <a:ea typeface="Bradley Hand" charset="0"/>
                  <a:cs typeface="Bradley Hand" charset="0"/>
                </a:rPr>
                <a:t>reduction hold </a:t>
              </a:r>
              <a:r>
                <a:rPr lang="en-US" dirty="0" smtClean="0">
                  <a:latin typeface="Bradley Hand" charset="0"/>
                  <a:ea typeface="Bradley Hand" charset="0"/>
                  <a:cs typeface="Bradley Hand" charset="0"/>
                </a:rPr>
                <a:t>for authenticate-then-encrypt??</a:t>
              </a:r>
              <a:endParaRPr lang="en-US" dirty="0">
                <a:latin typeface="Bradley Hand" charset="0"/>
                <a:ea typeface="Bradley Hand" charset="0"/>
                <a:cs typeface="Bradley Han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991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155" grpId="0"/>
      <p:bldP spid="156" grpId="0"/>
      <p:bldP spid="158" grpId="0"/>
      <p:bldP spid="160" grpId="0"/>
      <p:bldP spid="162" grpId="0"/>
      <p:bldP spid="168" grpId="0"/>
      <p:bldP spid="171" grpId="0"/>
      <p:bldP spid="177" grpId="0"/>
      <p:bldP spid="178" grpId="0" animBg="1"/>
      <p:bldP spid="179" grpId="0"/>
      <p:bldP spid="205" grpId="0"/>
      <p:bldP spid="206" grpId="0"/>
      <p:bldP spid="207" grpId="0"/>
      <p:bldP spid="2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80528" y="-27384"/>
            <a:ext cx="957706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Need for Independent Keys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179512" y="3779748"/>
            <a:ext cx="84969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 </a:t>
            </a:r>
            <a:r>
              <a: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: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To encrypt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  {0, 1}</a:t>
            </a:r>
            <a:r>
              <a:rPr lang="en-US" sz="16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n/2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select a random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  {0, 1}</a:t>
            </a:r>
            <a:r>
              <a:rPr lang="en-US" sz="16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n/2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output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 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(m || r).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" name="Group 86"/>
          <p:cNvGrpSpPr/>
          <p:nvPr/>
        </p:nvGrpSpPr>
        <p:grpSpPr>
          <a:xfrm>
            <a:off x="7524328" y="3082898"/>
            <a:ext cx="1512168" cy="778150"/>
            <a:chOff x="4355976" y="4797152"/>
            <a:chExt cx="3960440" cy="1332728"/>
          </a:xfrm>
        </p:grpSpPr>
        <p:sp>
          <p:nvSpPr>
            <p:cNvPr id="86" name="Cloud Callout 85"/>
            <p:cNvSpPr/>
            <p:nvPr/>
          </p:nvSpPr>
          <p:spPr>
            <a:xfrm>
              <a:off x="4355976" y="4797152"/>
              <a:ext cx="3888432" cy="1332728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4508376" y="5229200"/>
              <a:ext cx="3808040" cy="512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cca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-secure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!!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179512" y="4293096"/>
            <a:ext cx="51845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 </a:t>
            </a:r>
            <a:r>
              <a: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: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To authenticate c 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output tag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t := F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20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(c)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4" name="Group 90"/>
          <p:cNvGrpSpPr/>
          <p:nvPr/>
        </p:nvGrpSpPr>
        <p:grpSpPr>
          <a:xfrm>
            <a:off x="5220072" y="3789040"/>
            <a:ext cx="3024336" cy="1263172"/>
            <a:chOff x="4355976" y="4797152"/>
            <a:chExt cx="4057036" cy="1580656"/>
          </a:xfrm>
        </p:grpSpPr>
        <p:sp>
          <p:nvSpPr>
            <p:cNvPr id="92" name="Cloud Callout 91"/>
            <p:cNvSpPr/>
            <p:nvPr/>
          </p:nvSpPr>
          <p:spPr>
            <a:xfrm>
              <a:off x="4355976" y="4797152"/>
              <a:ext cx="3888432" cy="1332728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4604972" y="5046421"/>
              <a:ext cx="3808040" cy="1331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F is a PRP then so is F</a:t>
              </a:r>
              <a:r>
                <a:rPr lang="en-US" sz="1600" baseline="300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  </a:t>
              </a:r>
            </a:p>
            <a:p>
              <a:pPr>
                <a:spcBef>
                  <a:spcPct val="50000"/>
                </a:spcBef>
              </a:pPr>
              <a:r>
                <a:rPr lang="en-US" sz="1600" dirty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       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scma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-secure</a:t>
              </a:r>
              <a:endParaRPr lang="en-US" sz="16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endParaRPr>
            </a:p>
          </p:txBody>
        </p:sp>
      </p:grp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07504" y="5373216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Assume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k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?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611560" y="5837781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Enc’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(m) =</a:t>
            </a:r>
            <a:endParaRPr lang="en-US" sz="16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1835696" y="5857526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(m)) = </a:t>
            </a:r>
            <a:endParaRPr lang="en-US" sz="16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3491880" y="5857527"/>
            <a:ext cx="26642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(m || r)) = m || r</a:t>
            </a:r>
            <a:endParaRPr lang="en-US" sz="16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107504" y="6330806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Does this mean that Encrypt-then-authenticate approach is insecure ?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5" name="Group 99"/>
          <p:cNvGrpSpPr/>
          <p:nvPr/>
        </p:nvGrpSpPr>
        <p:grpSpPr>
          <a:xfrm>
            <a:off x="5148064" y="4806754"/>
            <a:ext cx="4024064" cy="1332728"/>
            <a:chOff x="4355976" y="4797152"/>
            <a:chExt cx="4024064" cy="1332728"/>
          </a:xfrm>
        </p:grpSpPr>
        <p:sp>
          <p:nvSpPr>
            <p:cNvPr id="101" name="Cloud Callout 100"/>
            <p:cNvSpPr/>
            <p:nvPr/>
          </p:nvSpPr>
          <p:spPr>
            <a:xfrm>
              <a:off x="4355976" y="4797152"/>
              <a:ext cx="3888432" cy="1332728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02" name="Text Box 7"/>
            <p:cNvSpPr txBox="1">
              <a:spLocks noChangeArrowheads="1"/>
            </p:cNvSpPr>
            <p:nvPr/>
          </p:nvSpPr>
          <p:spPr bwMode="auto">
            <a:xfrm>
              <a:off x="4572000" y="5210887"/>
              <a:ext cx="380804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No it is secure provided the 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encryption and MAC keys are independent</a:t>
              </a:r>
              <a:endPara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85546" y="903204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Dec) be a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SKE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(Mac,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Vrfy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be a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195736" y="620688"/>
            <a:ext cx="57606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’ = (Gen’, Enc’, Dec’): authenticated encryption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82" name="Group 56"/>
          <p:cNvGrpSpPr/>
          <p:nvPr/>
        </p:nvGrpSpPr>
        <p:grpSpPr>
          <a:xfrm>
            <a:off x="5896979" y="1266304"/>
            <a:ext cx="3643573" cy="1490682"/>
            <a:chOff x="5032883" y="1578278"/>
            <a:chExt cx="3643573" cy="1490682"/>
          </a:xfrm>
        </p:grpSpPr>
        <p:grpSp>
          <p:nvGrpSpPr>
            <p:cNvPr id="83" name="Group 31"/>
            <p:cNvGrpSpPr/>
            <p:nvPr/>
          </p:nvGrpSpPr>
          <p:grpSpPr>
            <a:xfrm>
              <a:off x="5032883" y="2082334"/>
              <a:ext cx="3571565" cy="986626"/>
              <a:chOff x="676399" y="2586390"/>
              <a:chExt cx="3571565" cy="986626"/>
            </a:xfrm>
          </p:grpSpPr>
          <p:grpSp>
            <p:nvGrpSpPr>
              <p:cNvPr id="100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108" name="Rectangle 107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0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Dec’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cxnSp>
            <p:nvCxnSpPr>
              <p:cNvPr id="103" name="Straight Arrow Connector 102"/>
              <p:cNvCxnSpPr/>
              <p:nvPr/>
            </p:nvCxnSpPr>
            <p:spPr>
              <a:xfrm>
                <a:off x="676399" y="2996952"/>
                <a:ext cx="94327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" name="Text Box 7"/>
              <p:cNvSpPr txBox="1">
                <a:spLocks noChangeArrowheads="1"/>
              </p:cNvSpPr>
              <p:nvPr/>
            </p:nvSpPr>
            <p:spPr bwMode="auto">
              <a:xfrm>
                <a:off x="719572" y="2636912"/>
                <a:ext cx="7560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(c, t)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05" name="Straight Arrow Connector 104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Text Box 7"/>
              <p:cNvSpPr txBox="1">
                <a:spLocks noChangeArrowheads="1"/>
              </p:cNvSpPr>
              <p:nvPr/>
            </p:nvSpPr>
            <p:spPr bwMode="auto">
              <a:xfrm>
                <a:off x="2123728" y="2586390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 if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Vrfy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 = 0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07" name="Straight Arrow Connector 106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5868144" y="2708920"/>
              <a:ext cx="4236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E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 flipH="1" flipV="1">
              <a:off x="6228184" y="1772816"/>
              <a:ext cx="16768" cy="504056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 Box 7"/>
            <p:cNvSpPr txBox="1">
              <a:spLocks noChangeArrowheads="1"/>
            </p:cNvSpPr>
            <p:nvPr/>
          </p:nvSpPr>
          <p:spPr bwMode="auto">
            <a:xfrm>
              <a:off x="6236568" y="1578278"/>
              <a:ext cx="7837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M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6552220" y="2492896"/>
              <a:ext cx="21242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Else m:= 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Dec</a:t>
              </a:r>
              <a:r>
                <a:rPr lang="en-US" sz="1400" baseline="-25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k</a:t>
              </a:r>
              <a:r>
                <a:rPr lang="en-US" sz="1400" baseline="-50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(c)</a:t>
              </a:r>
              <a:endParaRPr lang="en-US" sz="1400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0" name="Group 77"/>
          <p:cNvGrpSpPr/>
          <p:nvPr/>
        </p:nvGrpSpPr>
        <p:grpSpPr>
          <a:xfrm>
            <a:off x="107504" y="1700808"/>
            <a:ext cx="2664296" cy="1104062"/>
            <a:chOff x="539552" y="1892890"/>
            <a:chExt cx="2664296" cy="1104062"/>
          </a:xfrm>
        </p:grpSpPr>
        <p:grpSp>
          <p:nvGrpSpPr>
            <p:cNvPr id="111" name="Group 30"/>
            <p:cNvGrpSpPr/>
            <p:nvPr/>
          </p:nvGrpSpPr>
          <p:grpSpPr>
            <a:xfrm>
              <a:off x="575556" y="1892890"/>
              <a:ext cx="2628292" cy="1104062"/>
              <a:chOff x="1187624" y="2564904"/>
              <a:chExt cx="2628292" cy="1104062"/>
            </a:xfrm>
          </p:grpSpPr>
          <p:grpSp>
            <p:nvGrpSpPr>
              <p:cNvPr id="113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120" name="Rectangle 119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2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Gen’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sp>
            <p:nvSpPr>
              <p:cNvPr id="114" name="Text Box 7"/>
              <p:cNvSpPr txBox="1">
                <a:spLocks noChangeArrowheads="1"/>
              </p:cNvSpPr>
              <p:nvPr/>
            </p:nvSpPr>
            <p:spPr bwMode="auto">
              <a:xfrm>
                <a:off x="1187624" y="2636912"/>
                <a:ext cx="46805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1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</a:rPr>
                  <a:t>n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15" name="Straight Arrow Connector 114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Text Box 7"/>
              <p:cNvSpPr txBox="1">
                <a:spLocks noChangeArrowheads="1"/>
              </p:cNvSpPr>
              <p:nvPr/>
            </p:nvSpPr>
            <p:spPr bwMode="auto">
              <a:xfrm>
                <a:off x="2195736" y="2564904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17" name="Straight Arrow Connector 116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18" name="Picture 2" descr="https://encrypted-tbn2.gstatic.com/images?q=tbn:ANd9GcSwsTqLN4QJQ_gBHvsPOVo5uM-ChpYI_wzBq-lnR91wydomJrIkUCXi65xP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19672" y="3284984"/>
                <a:ext cx="159992" cy="3839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9" name="Text Box 7"/>
              <p:cNvSpPr txBox="1">
                <a:spLocks noChangeArrowheads="1"/>
              </p:cNvSpPr>
              <p:nvPr/>
            </p:nvSpPr>
            <p:spPr bwMode="auto">
              <a:xfrm>
                <a:off x="2159732" y="2977207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12" name="Straight Arrow Connector 111"/>
            <p:cNvCxnSpPr/>
            <p:nvPr/>
          </p:nvCxnSpPr>
          <p:spPr>
            <a:xfrm>
              <a:off x="539552" y="2276872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79"/>
          <p:cNvGrpSpPr/>
          <p:nvPr/>
        </p:nvGrpSpPr>
        <p:grpSpPr>
          <a:xfrm>
            <a:off x="3059832" y="1338312"/>
            <a:ext cx="3139517" cy="1490682"/>
            <a:chOff x="3275856" y="1722294"/>
            <a:chExt cx="3139517" cy="1490682"/>
          </a:xfrm>
        </p:grpSpPr>
        <p:grpSp>
          <p:nvGrpSpPr>
            <p:cNvPr id="123" name="Group 55"/>
            <p:cNvGrpSpPr/>
            <p:nvPr/>
          </p:nvGrpSpPr>
          <p:grpSpPr>
            <a:xfrm>
              <a:off x="3311860" y="1722294"/>
              <a:ext cx="3103513" cy="1490682"/>
              <a:chOff x="5572943" y="1578278"/>
              <a:chExt cx="3103513" cy="1490682"/>
            </a:xfrm>
          </p:grpSpPr>
          <p:grpSp>
            <p:nvGrpSpPr>
              <p:cNvPr id="125" name="Group 31"/>
              <p:cNvGrpSpPr/>
              <p:nvPr/>
            </p:nvGrpSpPr>
            <p:grpSpPr>
              <a:xfrm>
                <a:off x="5572943" y="2060848"/>
                <a:ext cx="3103513" cy="1008112"/>
                <a:chOff x="1216459" y="2564904"/>
                <a:chExt cx="3103513" cy="1008112"/>
              </a:xfrm>
            </p:grpSpPr>
            <p:grpSp>
              <p:nvGrpSpPr>
                <p:cNvPr id="130" name="Group 16"/>
                <p:cNvGrpSpPr/>
                <p:nvPr/>
              </p:nvGrpSpPr>
              <p:grpSpPr>
                <a:xfrm>
                  <a:off x="1619672" y="2780928"/>
                  <a:ext cx="648072" cy="307777"/>
                  <a:chOff x="1763688" y="2708920"/>
                  <a:chExt cx="648072" cy="307777"/>
                </a:xfrm>
              </p:grpSpPr>
              <p:sp>
                <p:nvSpPr>
                  <p:cNvPr id="135" name="Rectangle 134"/>
                  <p:cNvSpPr/>
                  <p:nvPr/>
                </p:nvSpPr>
                <p:spPr>
                  <a:xfrm>
                    <a:off x="1763688" y="2708920"/>
                    <a:ext cx="504056" cy="28803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13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3688" y="2708920"/>
                    <a:ext cx="648072" cy="3077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400" dirty="0" smtClean="0">
                        <a:latin typeface="Chalkboard" charset="0"/>
                        <a:ea typeface="Chalkboard" charset="0"/>
                        <a:cs typeface="Chalkboard" charset="0"/>
                      </a:rPr>
                      <a:t>Enc’</a:t>
                    </a:r>
                    <a:endParaRPr lang="en-US" sz="14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  <p:sp>
              <p:nvSpPr>
                <p:cNvPr id="13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16459" y="2564904"/>
                  <a:ext cx="46805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</a:rPr>
                    <a:t>m</a:t>
                  </a:r>
                  <a:endParaRPr lang="en-US" sz="1600" baseline="30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132" name="Straight Arrow Connector 131"/>
                <p:cNvCxnSpPr/>
                <p:nvPr/>
              </p:nvCxnSpPr>
              <p:spPr>
                <a:xfrm>
                  <a:off x="2123728" y="2924944"/>
                  <a:ext cx="144016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195736" y="2564904"/>
                  <a:ext cx="2124236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c  </a:t>
                  </a:r>
                  <a:r>
                    <a:rPr lang="en-US" sz="14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Enc</a:t>
                  </a:r>
                  <a:r>
                    <a:rPr lang="en-US" sz="1400" baseline="-25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k</a:t>
                  </a:r>
                  <a:r>
                    <a:rPr lang="en-US" sz="1400" baseline="-50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(m)</a:t>
                  </a:r>
                  <a:endParaRPr lang="en-US" sz="14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134" name="Straight Arrow Connector 133"/>
                <p:cNvCxnSpPr/>
                <p:nvPr/>
              </p:nvCxnSpPr>
              <p:spPr>
                <a:xfrm flipH="1" flipV="1">
                  <a:off x="1907704" y="3068960"/>
                  <a:ext cx="16768" cy="504056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6" name="Text Box 7"/>
              <p:cNvSpPr txBox="1">
                <a:spLocks noChangeArrowheads="1"/>
              </p:cNvSpPr>
              <p:nvPr/>
            </p:nvSpPr>
            <p:spPr bwMode="auto">
              <a:xfrm>
                <a:off x="5868144" y="2708920"/>
                <a:ext cx="42366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27" name="Straight Arrow Connector 126"/>
              <p:cNvCxnSpPr/>
              <p:nvPr/>
            </p:nvCxnSpPr>
            <p:spPr>
              <a:xfrm flipH="1" flipV="1">
                <a:off x="6228184" y="1772816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Text Box 7"/>
              <p:cNvSpPr txBox="1">
                <a:spLocks noChangeArrowheads="1"/>
              </p:cNvSpPr>
              <p:nvPr/>
            </p:nvSpPr>
            <p:spPr bwMode="auto">
              <a:xfrm>
                <a:off x="6236568" y="1578278"/>
                <a:ext cx="78370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29" name="Text Box 7"/>
              <p:cNvSpPr txBox="1">
                <a:spLocks noChangeArrowheads="1"/>
              </p:cNvSpPr>
              <p:nvPr/>
            </p:nvSpPr>
            <p:spPr bwMode="auto">
              <a:xfrm>
                <a:off x="6552220" y="2492896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 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Mac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24" name="Straight Arrow Connector 123"/>
            <p:cNvCxnSpPr/>
            <p:nvPr/>
          </p:nvCxnSpPr>
          <p:spPr>
            <a:xfrm>
              <a:off x="3275856" y="2564904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7" name="Straight Connector 136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36512" y="299695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2699792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flipV="1">
            <a:off x="5796136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 Box 7"/>
          <p:cNvSpPr txBox="1">
            <a:spLocks noChangeArrowheads="1"/>
          </p:cNvSpPr>
          <p:nvPr/>
        </p:nvSpPr>
        <p:spPr bwMode="auto">
          <a:xfrm>
            <a:off x="3995936" y="3212976"/>
            <a:ext cx="1872208" cy="336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SPRP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18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8" grpId="0"/>
      <p:bldP spid="95" grpId="0"/>
      <p:bldP spid="96" grpId="0"/>
      <p:bldP spid="97" grpId="0"/>
      <p:bldP spid="98" grpId="0"/>
      <p:bldP spid="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79512" y="4462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Every AE is </a:t>
            </a:r>
            <a:r>
              <a:rPr lang="en-US" sz="32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cca</a:t>
            </a: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-secure 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395536" y="1052736"/>
            <a:ext cx="7200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Theorem: Every Authenticated Encryption is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23528" y="1772816"/>
            <a:ext cx="7200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Proof: 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On the board.</a:t>
            </a:r>
            <a:endParaRPr lang="en-US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37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1" grpId="0"/>
      <p:bldP spid="11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70245</TotalTime>
  <Words>2315</Words>
  <Application>Microsoft Macintosh PowerPoint</Application>
  <PresentationFormat>On-screen Show (4:3)</PresentationFormat>
  <Paragraphs>462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Bradley Hand</vt:lpstr>
      <vt:lpstr>Cambria Math</vt:lpstr>
      <vt:lpstr>Chalkboard</vt:lpstr>
      <vt:lpstr>Comic Sans MS</vt:lpstr>
      <vt:lpstr>Courier New</vt:lpstr>
      <vt:lpstr>Gigi</vt:lpstr>
      <vt:lpstr>Symbol</vt:lpstr>
      <vt:lpstr>Wingdings</vt:lpstr>
      <vt:lpstr>Arial</vt:lpstr>
      <vt:lpstr>Default Design</vt:lpstr>
      <vt:lpstr>Cryptography</vt:lpstr>
      <vt:lpstr>Recall</vt:lpstr>
      <vt:lpstr>Today’s Goal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Ivan Damgård</dc:creator>
  <cp:lastModifiedBy>Arpita Patra</cp:lastModifiedBy>
  <cp:revision>4074</cp:revision>
  <dcterms:created xsi:type="dcterms:W3CDTF">2003-02-23T15:18:48Z</dcterms:created>
  <dcterms:modified xsi:type="dcterms:W3CDTF">2018-02-08T11:48:16Z</dcterms:modified>
</cp:coreProperties>
</file>