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7"/>
  </p:notesMasterIdLst>
  <p:handoutMasterIdLst>
    <p:handoutMasterId r:id="rId38"/>
  </p:handoutMasterIdLst>
  <p:sldIdLst>
    <p:sldId id="1678" r:id="rId2"/>
    <p:sldId id="1736" r:id="rId3"/>
    <p:sldId id="1731" r:id="rId4"/>
    <p:sldId id="1792" r:id="rId5"/>
    <p:sldId id="1793" r:id="rId6"/>
    <p:sldId id="1794" r:id="rId7"/>
    <p:sldId id="1795" r:id="rId8"/>
    <p:sldId id="1796" r:id="rId9"/>
    <p:sldId id="1797" r:id="rId10"/>
    <p:sldId id="1798" r:id="rId11"/>
    <p:sldId id="1799" r:id="rId12"/>
    <p:sldId id="1800" r:id="rId13"/>
    <p:sldId id="1737" r:id="rId14"/>
    <p:sldId id="1738" r:id="rId15"/>
    <p:sldId id="1739" r:id="rId16"/>
    <p:sldId id="1740" r:id="rId17"/>
    <p:sldId id="1741" r:id="rId18"/>
    <p:sldId id="1744" r:id="rId19"/>
    <p:sldId id="1743" r:id="rId20"/>
    <p:sldId id="1745" r:id="rId21"/>
    <p:sldId id="1742" r:id="rId22"/>
    <p:sldId id="1746" r:id="rId23"/>
    <p:sldId id="1747" r:id="rId24"/>
    <p:sldId id="1748" r:id="rId25"/>
    <p:sldId id="1749" r:id="rId26"/>
    <p:sldId id="1750" r:id="rId27"/>
    <p:sldId id="1753" r:id="rId28"/>
    <p:sldId id="1754" r:id="rId29"/>
    <p:sldId id="1756" r:id="rId30"/>
    <p:sldId id="1767" r:id="rId31"/>
    <p:sldId id="1780" r:id="rId32"/>
    <p:sldId id="1781" r:id="rId33"/>
    <p:sldId id="1782" r:id="rId34"/>
    <p:sldId id="1791" r:id="rId35"/>
    <p:sldId id="1766" r:id="rId36"/>
  </p:sldIdLst>
  <p:sldSz cx="9144000" cy="6858000" type="screen4x3"/>
  <p:notesSz cx="6858000" cy="9144000"/>
  <p:custDataLst>
    <p:tags r:id="rId39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4ED9FF"/>
    <a:srgbClr val="D2F5FA"/>
    <a:srgbClr val="FF0000"/>
    <a:srgbClr val="00FF00"/>
    <a:srgbClr val="5E1EFE"/>
    <a:srgbClr val="FFFF99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2761" autoAdjust="0"/>
  </p:normalViewPr>
  <p:slideViewPr>
    <p:cSldViewPr>
      <p:cViewPr>
        <p:scale>
          <a:sx n="76" d="100"/>
          <a:sy n="76" d="100"/>
        </p:scale>
        <p:origin x="1480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tags" Target="tags/tag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596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50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680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9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933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54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543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2396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836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56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22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55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98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9351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899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574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0558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3765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071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28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478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0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57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2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2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72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2/15/18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4" Type="http://schemas.openxmlformats.org/officeDocument/2006/relationships/image" Target="../media/image70.png"/><Relationship Id="rId5" Type="http://schemas.openxmlformats.org/officeDocument/2006/relationships/image" Target="../media/image80.png"/><Relationship Id="rId6" Type="http://schemas.openxmlformats.org/officeDocument/2006/relationships/image" Target="../media/image90.png"/><Relationship Id="rId7" Type="http://schemas.openxmlformats.org/officeDocument/2006/relationships/image" Target="../media/image10.emf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12.png"/><Relationship Id="rId5" Type="http://schemas.openxmlformats.org/officeDocument/2006/relationships/image" Target="../media/image12.jpe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80.png"/><Relationship Id="rId1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12.jpeg"/><Relationship Id="rId5" Type="http://schemas.openxmlformats.org/officeDocument/2006/relationships/image" Target="../media/image180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13.jpe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10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12.jpeg"/><Relationship Id="rId5" Type="http://schemas.openxmlformats.org/officeDocument/2006/relationships/image" Target="../media/image5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12.jpeg"/><Relationship Id="rId5" Type="http://schemas.openxmlformats.org/officeDocument/2006/relationships/image" Target="../media/image60.png"/><Relationship Id="rId6" Type="http://schemas.openxmlformats.org/officeDocument/2006/relationships/image" Target="../media/image70.png"/><Relationship Id="rId7" Type="http://schemas.openxmlformats.org/officeDocument/2006/relationships/image" Target="../media/image8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smtClean="0">
                <a:solidFill>
                  <a:srgbClr val="0000FF"/>
                </a:solidFill>
                <a:latin typeface="Comic Sans MS"/>
                <a:cs typeface="Comic Sans MS"/>
              </a:rPr>
              <a:t>Lecture 13</a:t>
            </a:r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43887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01008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</a:t>
            </a:r>
            <a:r>
              <a:rPr lang="en-US" sz="1400" dirty="0">
                <a:solidFill>
                  <a:srgbClr val="0000FF"/>
                </a:solidFill>
                <a:latin typeface="Chalkboard"/>
              </a:rPr>
              <a:t>D(r</a:t>
            </a:r>
            <a:r>
              <a:rPr lang="en-US" sz="1400" baseline="-25000" dirty="0">
                <a:solidFill>
                  <a:srgbClr val="0000FF"/>
                </a:solidFill>
                <a:latin typeface="Chalkboard"/>
              </a:rPr>
              <a:t>i-1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D(</a:t>
            </a:r>
            <a:r>
              <a:rPr lang="en-US" sz="1400" dirty="0" err="1" smtClean="0">
                <a:solidFill>
                  <a:srgbClr val="0000FF"/>
                </a:solidFill>
                <a:latin typeface="Chalkboard"/>
              </a:rPr>
              <a:t>r</a:t>
            </a:r>
            <a:r>
              <a:rPr lang="en-US" sz="14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= 1]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24474" y="2163633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[D(G(s)) = 1]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627784" y="2123563"/>
            <a:ext cx="25922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[A(r) = 1]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195736" y="206084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23528" y="210091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139952" y="2103239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355976" y="2124725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24474" y="2513803"/>
            <a:ext cx="1239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27784" y="2442955"/>
            <a:ext cx="1440160" cy="3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6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1475492"/>
            <a:ext cx="4434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Lemma: If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G: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 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a PRG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23528" y="2987660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then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34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/>
      <p:bldP spid="62" grpId="0"/>
      <p:bldP spid="63" grpId="0"/>
      <p:bldP spid="64" grpId="0"/>
      <p:bldP spid="66" grpId="0"/>
      <p:bldP spid="20" grpId="0"/>
      <p:bldP spid="23" grpId="0"/>
      <p:bldP spid="24" grpId="0"/>
      <p:bldP spid="27" grpId="0"/>
      <p:bldP spid="28" grpId="0"/>
      <p:bldP spid="29" grpId="0"/>
      <p:bldP spid="30" grpId="0"/>
      <p:bldP spid="31" grpId="0"/>
      <p:bldP spid="2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107504" y="2276872"/>
            <a:ext cx="8906561" cy="25922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33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65287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588224" y="2370366"/>
            <a:ext cx="169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6" name="Picture 35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835" y="2780928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767474" y="2276872"/>
            <a:ext cx="16523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880664" y="3353533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611559" y="2996952"/>
            <a:ext cx="1457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z {0,1}</a:t>
            </a:r>
            <a:r>
              <a:rPr lang="en-US" sz="1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02052" y="2533239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RS or PRS?</a:t>
            </a:r>
            <a:endParaRPr lang="en-US" sz="14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3563888" y="3063813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835695" y="3966681"/>
            <a:ext cx="28083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Flip i-1 random coins z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n+2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,…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n+i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35696" y="4221088"/>
            <a:ext cx="2664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Complete tree and let y be the output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3555132" y="3861048"/>
            <a:ext cx="2859883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782258" y="342835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56" name="Rectangle 55"/>
          <p:cNvSpPr/>
          <p:nvPr/>
        </p:nvSpPr>
        <p:spPr>
          <a:xfrm>
            <a:off x="4788024" y="2598761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y</a:t>
            </a:r>
            <a:endParaRPr lang="en-US" baseline="30000" dirty="0"/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927557" y="3919318"/>
            <a:ext cx="887703" cy="14386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403648" y="3563724"/>
            <a:ext cx="312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942229" y="1772816"/>
            <a:ext cx="1518203" cy="34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875073" y="1794302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82459" y="1794302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PRS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7020273" y="4941168"/>
            <a:ext cx="1440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1889491" y="5027704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96877" y="5034662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/>
      <p:bldP spid="37" grpId="0"/>
      <p:bldP spid="48" grpId="0"/>
      <p:bldP spid="49" grpId="0"/>
      <p:bldP spid="51" grpId="0"/>
      <p:bldP spid="52" grpId="0"/>
      <p:bldP spid="54" grpId="0"/>
      <p:bldP spid="56" grpId="0"/>
      <p:bldP spid="65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899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easy to compute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35896" y="2348880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05200" y="1988840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355976" y="1739111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= f(x)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691680" y="2348880"/>
            <a:ext cx="1008112" cy="2160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263691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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5" name="Straight Arrow Connector 24"/>
          <p:cNvCxnSpPr>
            <a:stCxn id="11" idx="6"/>
          </p:cNvCxnSpPr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204864"/>
            <a:ext cx="1535237" cy="1008712"/>
          </a:xfrm>
          <a:prstGeom prst="rect">
            <a:avLst/>
          </a:prstGeom>
        </p:spPr>
      </p:pic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427984" y="3306470"/>
            <a:ext cx="18722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Easy task: Polynomial in |input|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7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442649" y="1755998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= f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(y)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283968" y="330647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Difficult task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4" name="Straight Arrow Connector 23"/>
          <p:cNvCxnSpPr>
            <a:stCxn id="23" idx="6"/>
          </p:cNvCxnSpPr>
          <p:nvPr/>
        </p:nvCxnSpPr>
        <p:spPr>
          <a:xfrm>
            <a:off x="6876256" y="1916832"/>
            <a:ext cx="864096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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9" name="Picture 2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204864"/>
            <a:ext cx="1095375" cy="104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0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The Inverting Experiment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96344" y="836712"/>
            <a:ext cx="3059832" cy="482570"/>
            <a:chOff x="576064" y="1556792"/>
            <a:chExt cx="3059832" cy="482570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Experiment Invert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339752" y="1700808"/>
              <a:ext cx="5760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A, f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6156176" y="1556792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660432" y="1916832"/>
            <a:ext cx="18000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6785520" y="1578278"/>
            <a:ext cx="19629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8532440" y="1556792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34419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83568" y="4314582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invert f on any input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043608" y="299695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A(1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78114" y="3284984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43618" y="4337790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300192" y="177281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5" name="Straight Arrow Connector 44"/>
          <p:cNvCxnSpPr>
            <a:stCxn id="43" idx="4"/>
          </p:cNvCxnSpPr>
          <p:nvPr/>
        </p:nvCxnSpPr>
        <p:spPr>
          <a:xfrm>
            <a:off x="6372200" y="1916832"/>
            <a:ext cx="504056" cy="14018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 rot="4260684">
            <a:off x="6118494" y="2688159"/>
            <a:ext cx="14401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</a:t>
            </a:r>
            <a:r>
              <a:rPr lang="en-US" sz="14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 1}</a:t>
            </a:r>
            <a:r>
              <a:rPr lang="en-US" sz="1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915816" y="3284984"/>
            <a:ext cx="3600400" cy="360040"/>
            <a:chOff x="2915816" y="3068960"/>
            <a:chExt cx="3600400" cy="360040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y = f(x)</a:t>
              </a:r>
              <a:endPara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2915816" y="4293096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99992" y="39545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’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03848" y="43145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A’s guess about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pre-image of 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943672" y="5128156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6" name="Group 66"/>
          <p:cNvGrpSpPr/>
          <p:nvPr/>
        </p:nvGrpSpPr>
        <p:grpSpPr>
          <a:xfrm>
            <a:off x="2971564" y="5125827"/>
            <a:ext cx="1213683" cy="479995"/>
            <a:chOff x="7452320" y="1544899"/>
            <a:chExt cx="1368152" cy="875989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f(x’) = y</a:t>
              </a:r>
              <a:endPara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743944" y="5538718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0" name="Group 70"/>
          <p:cNvGrpSpPr/>
          <p:nvPr/>
        </p:nvGrpSpPr>
        <p:grpSpPr>
          <a:xfrm>
            <a:off x="5335054" y="5234493"/>
            <a:ext cx="1229879" cy="388069"/>
            <a:chOff x="6948264" y="1590821"/>
            <a:chExt cx="1386409" cy="708226"/>
          </a:xfrm>
        </p:grpSpPr>
        <p:cxnSp>
          <p:nvCxnSpPr>
            <p:cNvPr id="61" name="Straight Connector 60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f(x’)  y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84168" y="5466710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15516" y="6187638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need not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have to find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original x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to win the game --- sufficient to find one pre-image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7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53" grpId="0"/>
      <p:bldP spid="54" grpId="0"/>
      <p:bldP spid="55" grpId="0"/>
      <p:bldP spid="59" grpId="0"/>
      <p:bldP spid="63" grpId="0"/>
      <p:bldP spid="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OWF: Mathematical Formulation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15008" y="2132856"/>
            <a:ext cx="8173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a OWF if the following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two conditions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hold 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67744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123728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012160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47864" y="1196752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617168" y="836712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88032" y="263691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Easy to compute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for every x  {0, 1}*, f(x) can be computed in poly(|x|) times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288032" y="3162454"/>
            <a:ext cx="860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Hard to Invert: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every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PPT algorithm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3664769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7" name="Oval 86"/>
          <p:cNvSpPr/>
          <p:nvPr/>
        </p:nvSpPr>
        <p:spPr>
          <a:xfrm>
            <a:off x="6084168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3769876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644008" y="3861048"/>
            <a:ext cx="4248472" cy="648072"/>
            <a:chOff x="4644008" y="4293096"/>
            <a:chExt cx="4248472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35496" y="4818638"/>
            <a:ext cx="86409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OWF does not exist in the realm of unbounded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powerful adversary.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95536" y="532269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Any function is invertible in principle given enough time/computational power.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95536" y="5754742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The assumption of existence of OWF is about computational hardness.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89" grpId="0"/>
      <p:bldP spid="92" grpId="0"/>
      <p:bldP spid="93" grpId="0"/>
      <p:bldP spid="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1772816"/>
            <a:ext cx="8424936" cy="1143210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55575" y="-27384"/>
            <a:ext cx="8808913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Functions that are not one-way (non-OWFs)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692696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797803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644008" y="888975"/>
            <a:ext cx="4248472" cy="648072"/>
            <a:chOff x="4644008" y="4293096"/>
            <a:chExt cx="4248472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63807" y="178268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a function to be non-OWF, there should exist an A, p(n)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s.t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00171" y="3356992"/>
            <a:ext cx="39117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I: Consider f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s.t.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251519" y="4581128"/>
            <a:ext cx="43924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II: f(x, y) = x. y, where x, y  N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4139952" y="5229200"/>
                <a:ext cx="374441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xy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: even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 (2, 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xy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/2) is a pre-image)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3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39952" y="5229200"/>
                <a:ext cx="3744416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814" t="-5455" b="-2363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>
            <a:off x="2051720" y="4899937"/>
            <a:ext cx="3528392" cy="617295"/>
            <a:chOff x="4644008" y="4293096"/>
            <a:chExt cx="3168352" cy="617295"/>
          </a:xfrm>
        </p:grpSpPr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A(f(x, y),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(f(x, y))]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4317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x, </a:t>
              </a: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y  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{0,1}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n/2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765508" y="2253645"/>
            <a:ext cx="6549083" cy="648072"/>
            <a:chOff x="4635575" y="4293096"/>
            <a:chExt cx="4256905" cy="6480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42484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[ A(f(x),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 f</a:t>
                  </a:r>
                  <a:r>
                    <a:rPr lang="en-US" sz="20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-1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(f(x))]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1/p(n) for infinite many n’s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41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4248472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560" t="-32727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4635575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7399867" y="3292036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258572" y="4642472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5877272"/>
            <a:ext cx="51761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III: f(x) = 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……x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x  {0,1}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344392" y="5877272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118524" y="3645024"/>
            <a:ext cx="2957532" cy="576064"/>
            <a:chOff x="4129154" y="4509120"/>
            <a:chExt cx="1922396" cy="576064"/>
          </a:xfrm>
        </p:grpSpPr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4129154" y="4509120"/>
              <a:ext cx="19223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133720" y="4777407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4980313" y="3645024"/>
            <a:ext cx="22525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&gt; 1/n</a:t>
            </a:r>
            <a:r>
              <a:rPr lang="en-US" sz="1600" baseline="30000" dirty="0">
                <a:latin typeface="Chalkboard" charset="0"/>
                <a:ea typeface="Chalkboard" charset="0"/>
                <a:cs typeface="Chalkboard" charset="0"/>
                <a:sym typeface="Symbol"/>
              </a:rPr>
              <a:t>10 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when n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even</a:t>
            </a:r>
            <a:endParaRPr lang="en-US" sz="16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83756" y="4026550"/>
            <a:ext cx="23952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when n is odd</a:t>
            </a:r>
            <a:endParaRPr lang="en-US" sz="16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123728" y="6237312"/>
            <a:ext cx="3744416" cy="576064"/>
            <a:chOff x="4129154" y="4509120"/>
            <a:chExt cx="1922396" cy="576064"/>
          </a:xfrm>
        </p:grpSpPr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129154" y="4509120"/>
              <a:ext cx="19223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= 1/2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4133720" y="4777407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5093573" y="4869160"/>
            <a:ext cx="7429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>
                <a:latin typeface="Chalkboard" charset="0"/>
                <a:ea typeface="Chalkboard" charset="0"/>
                <a:cs typeface="Chalkboard" charset="0"/>
                <a:sym typeface="Symbol"/>
              </a:rPr>
              <a:t> 3/4 </a:t>
            </a:r>
            <a:endParaRPr lang="en-US" sz="160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07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9" grpId="0"/>
      <p:bldP spid="92" grpId="0"/>
      <p:bldP spid="93" grpId="0"/>
      <p:bldP spid="94" grpId="0"/>
      <p:bldP spid="36" grpId="0"/>
      <p:bldP spid="34" grpId="0"/>
      <p:bldP spid="35" grpId="0"/>
      <p:bldP spid="43" grpId="0"/>
      <p:bldP spid="44" grpId="0"/>
      <p:bldP spid="4" grpId="0"/>
      <p:bldP spid="48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4462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 OWFs Exist?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5496" y="908720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unconditional proof of their existence yet.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95536" y="1362254"/>
            <a:ext cx="2448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Proof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hard because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043608" y="4152393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 The former suggests every PPT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algo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must fail to solve at least for one input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7"/>
              <p:cNvSpPr txBox="1">
                <a:spLocks noChangeArrowheads="1"/>
              </p:cNvSpPr>
              <p:nvPr/>
            </p:nvSpPr>
            <p:spPr bwMode="auto">
              <a:xfrm>
                <a:off x="3059832" y="1362254"/>
                <a:ext cx="295232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xistence of OWF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chemeClr val="tx1"/>
                        </a:solidFill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baseline="-250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P  NP</a:t>
                </a:r>
                <a:endParaRPr lang="en-US" sz="1600" baseline="-25000" dirty="0" smtClean="0">
                  <a:solidFill>
                    <a:schemeClr val="tx1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59832" y="1362254"/>
                <a:ext cx="2952328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1240" t="-8929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95536" y="1772815"/>
            <a:ext cx="874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Finding a proof will lead to solving the million dollar question in CS whether P = NP or not 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7"/>
              <p:cNvSpPr txBox="1">
                <a:spLocks noChangeArrowheads="1"/>
              </p:cNvSpPr>
              <p:nvPr/>
            </p:nvSpPr>
            <p:spPr bwMode="auto">
              <a:xfrm>
                <a:off x="467544" y="3717032"/>
                <a:ext cx="34563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- P  NP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↛</m:t>
                    </m:r>
                    <m:r>
                      <a:rPr lang="en-US" sz="1600" b="0" i="0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  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xistence of OWF</a:t>
                </a:r>
                <a:endParaRPr lang="en-US" sz="1600" baseline="-25000" dirty="0" smtClean="0">
                  <a:solidFill>
                    <a:schemeClr val="tx1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3717032"/>
                <a:ext cx="3456384" cy="338554"/>
              </a:xfrm>
              <a:prstGeom prst="rect">
                <a:avLst/>
              </a:prstGeom>
              <a:blipFill rotWithShape="0">
                <a:blip r:embed="rId4"/>
                <a:stretch>
                  <a:fillRect l="-1058" t="-90909" b="-11454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5496" y="2514382"/>
            <a:ext cx="9001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Whole world believes that they do and so existence of OWF is an assumption/conjecture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Several noteworthy computational problems (int. factorization) received intensive attention since ages (even before crypto was born) but no poly time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algo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found.  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043608" y="4530606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 The latter suggests every PPT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algo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must fail to solve ALMOST ALWAYS (for any random input)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95536" y="517867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Being NP-complete is not enough to be a candidate </a:t>
            </a:r>
            <a:r>
              <a:rPr lang="en-US" sz="1600" dirty="0" smtClean="0">
                <a:solidFill>
                  <a:schemeClr val="tx1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OWF</a:t>
            </a:r>
            <a:endParaRPr lang="en-US" sz="1600" baseline="-25000" dirty="0" smtClean="0">
              <a:solidFill>
                <a:schemeClr val="tx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95536" y="5682734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Belief that OWF exists is much more than believing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P  NP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chemeClr val="tx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55575" y="6238473"/>
                <a:ext cx="369634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charset="2"/>
                  <a:buChar char="q"/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Non-existence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of OWF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 </m:t>
                    </m:r>
                    <m:r>
                      <a:rPr lang="en-US" sz="1600" i="1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↛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P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=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NP</a:t>
                </a:r>
                <a:endParaRPr lang="en-US" sz="1600" baseline="-250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3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5575" y="6238473"/>
                <a:ext cx="3696345" cy="338554"/>
              </a:xfrm>
              <a:prstGeom prst="rect">
                <a:avLst/>
              </a:prstGeom>
              <a:blipFill rotWithShape="0">
                <a:blip r:embed="rId5"/>
                <a:stretch>
                  <a:fillRect l="-660" t="-87500" b="-1125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79912" y="6258798"/>
                <a:ext cx="360579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But, P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=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NP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non-existence of OWF</a:t>
                </a:r>
                <a:endParaRPr lang="en-US" sz="1600" baseline="-250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6258798"/>
                <a:ext cx="3605795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845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6230437" y="332656"/>
            <a:ext cx="2501680" cy="3556613"/>
            <a:chOff x="10085205" y="2545359"/>
            <a:chExt cx="1626513" cy="238729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21" name="Oval 20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 rot="21225297">
                  <a:off x="10085205" y="3294070"/>
                  <a:ext cx="1626513" cy="8056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→</m:t>
                      </m:r>
                    </m:oMath>
                  </a14:m>
                  <a:r>
                    <a:rPr lang="en-US" baseline="-25000" dirty="0">
                      <a:latin typeface="Bradley Hand" charset="0"/>
                      <a:ea typeface="Bradley Hand" charset="0"/>
                      <a:cs typeface="Bradley Hand" charset="0"/>
                    </a:rPr>
                    <a:t>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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NP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 NP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↛</m:t>
                      </m:r>
                      <m:r>
                        <a:rPr lang="en-US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  </m:t>
                      </m:r>
                    </m:oMath>
                  </a14:m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no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  <a14:m>
                    <m:oMath xmlns:m="http://schemas.openxmlformats.org/officeDocument/2006/math">
                      <m:r>
                        <a:rPr lang="en-US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 </m:t>
                      </m:r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↛</m:t>
                      </m:r>
                    </m:oMath>
                  </a14:m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 P =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NP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= NP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→</m:t>
                      </m:r>
                    </m:oMath>
                  </a14:m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no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  <a:endParaRPr lang="en-US" baseline="-25000" dirty="0">
                    <a:latin typeface="Bradley Hand" charset="0"/>
                    <a:ea typeface="Bradley Hand" charset="0"/>
                    <a:cs typeface="Bradley Hand" charset="0"/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1225297">
                  <a:off x="10085205" y="3294070"/>
                  <a:ext cx="1626513" cy="80569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628" b="-41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051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8" grpId="0"/>
      <p:bldP spid="27" grpId="0"/>
      <p:bldP spid="14" grpId="0"/>
      <p:bldP spid="15" grpId="0"/>
      <p:bldP spid="16" grpId="0"/>
      <p:bldP spid="17" grpId="0"/>
      <p:bldP spid="22" grpId="0"/>
      <p:bldP spid="23" grpId="0"/>
      <p:bldP spid="24" grpId="0"/>
      <p:bldP spid="29" grpId="0"/>
      <p:bldP spid="3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3858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If PRG exists, then so does PRF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161021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PRF using PRG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05155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Introduction to Hybrid Proof Technique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592" y="2555612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221534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4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4462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Candidate OWFs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07975" y="2469991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Integer Factorization: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96007" y="2874422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f(x, y) =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x and y are equal length primes.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307975" y="908720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Subset Sum Problem: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7"/>
              <p:cNvSpPr txBox="1">
                <a:spLocks noChangeArrowheads="1"/>
              </p:cNvSpPr>
              <p:nvPr/>
            </p:nvSpPr>
            <p:spPr bwMode="auto">
              <a:xfrm>
                <a:off x="611560" y="1414790"/>
                <a:ext cx="8280920" cy="358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f(x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J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=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(x</a:t>
                </a:r>
                <a:r>
                  <a:rPr lang="en-US" sz="1600" baseline="-250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∑</m:t>
                        </m:r>
                      </m:e>
                      <m:sub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𝑗</m:t>
                        </m:r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∈</m:t>
                        </m:r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j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mod 2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: each x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i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is a n-bit string, J is a n-bit string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2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1414790"/>
                <a:ext cx="8280920" cy="358368"/>
              </a:xfrm>
              <a:prstGeom prst="rect">
                <a:avLst/>
              </a:prstGeom>
              <a:blipFill>
                <a:blip r:embed="rId3"/>
                <a:stretch>
                  <a:fillRect l="-368" t="-5085" b="-1525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122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0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Permutation (OWP)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40632" y="1218238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96616" y="208233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5985048" y="208233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20752" y="1650286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590056" y="1290246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057056" y="1218238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35496" y="3068960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length-preserving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|f(x)| = |x|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all x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67544" y="3645024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Size of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image and pre-image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are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same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5496" y="4221088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a OWP if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it is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 OWF and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67544" y="4725144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Length-preserving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67544" y="5178678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One-to-one mapping 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5496" y="5682734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f is a OWP then every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y has a unique pre-image x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467544" y="6186790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Still finding x should be hard in polynomial time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2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79512" y="7141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f: {0, 1}*  {0, 1}* be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524823" y="1124744"/>
            <a:ext cx="6192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= f(x) for a random x,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computing the entire x is hard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539552" y="1556792"/>
            <a:ext cx="66967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Does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this mean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nothing about x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can be determined from f(x) 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51520" y="4232756"/>
            <a:ext cx="5472608" cy="345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general,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f(x) does NOT hide everything </a:t>
            </a:r>
            <a:r>
              <a:rPr lang="en-US" sz="16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about x.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49457" y="2199928"/>
            <a:ext cx="37024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Given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define g as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follows: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581505" y="2653462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  =   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)), where |x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| = |x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|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11560" y="3097249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 too is OWF (otherwise inverter of g can be used to invert f) !!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611560" y="358468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but it leaks half of its input !!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39552" y="537321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“something” that remains hidden about x even given f(x) is captured by hard-core predicates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553742" y="5970766"/>
            <a:ext cx="66825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They are one bit of info about x that is hard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guess given f(x).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51520" y="4811876"/>
            <a:ext cx="85689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But,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f(x) must hide something about x (</a:t>
            </a:r>
            <a:r>
              <a:rPr lang="en-US" sz="16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otherwise computing x would have been easy)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39552" y="6402814"/>
            <a:ext cx="66825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Modelled as a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oolean function: 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56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4" grpId="0"/>
      <p:bldP spid="35" grpId="0"/>
      <p:bldP spid="36" grpId="0"/>
      <p:bldP spid="37" grpId="0"/>
      <p:bldP spid="38" grpId="0"/>
      <p:bldP spid="42" grpId="0"/>
      <p:bldP spid="44" grpId="0"/>
      <p:bldP spid="45" grpId="0"/>
      <p:bldP spid="46" grpId="0"/>
      <p:bldP spid="24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700808"/>
            <a:ext cx="8712968" cy="1872208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403648" y="80070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f: {0, 1}*  {0, 1}* be ANY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(need not be a OWF)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403648" y="1228981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 be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Boolean function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23528" y="1844824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the function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the following holds: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539552" y="2298358"/>
            <a:ext cx="7632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x, the value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(x) can be computed in polynomial (in input size) time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39552" y="2852936"/>
            <a:ext cx="4248472" cy="576064"/>
            <a:chOff x="4508376" y="4293096"/>
            <a:chExt cx="4248472" cy="576064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(x)]  ½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4732784" y="4561383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34748" y="4136063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may exist even for functions that are NOT one-way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683568" y="4581128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Non-OWF: 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(x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683568" y="5047679"/>
            <a:ext cx="45365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683568" y="5517232"/>
            <a:ext cx="7934791" cy="34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For a RANDOM x, given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can be guessed with prob. ½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79512" y="6186790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We are NOT interested in hard-core predicates of functions that are NOT one-way.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8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25" grpId="0"/>
      <p:bldP spid="26" grpId="0"/>
      <p:bldP spid="51" grpId="0"/>
      <p:bldP spid="53" grpId="0"/>
      <p:bldP spid="55" grpId="0"/>
      <p:bldP spid="56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 for Permutations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79512" y="436510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Does hardcore predicates exist for permutations that are not one-way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39552" y="4797152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Not possible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51520" y="5610726"/>
            <a:ext cx="82664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CT 16 (one): If a one-to-one function has hard-core predicate then it must be one-way.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9512" y="1700808"/>
            <a:ext cx="8712968" cy="1872208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403648" y="80070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f: {0, 1}*  {0, 1}* be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permutation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403648" y="1228981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 be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Boolean function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23528" y="1844824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the permutation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the following holds: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39552" y="2298358"/>
            <a:ext cx="7632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x, the value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(x) can be computed in polynomial (in input size) time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39552" y="2852936"/>
            <a:ext cx="4248472" cy="576064"/>
            <a:chOff x="4508376" y="4293096"/>
            <a:chExt cx="4248472" cy="576064"/>
          </a:xfrm>
        </p:grpSpPr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(x)]  ½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4732784" y="4561383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062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5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Finding HCPs for OWF/OWP is not Simple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51520" y="908720"/>
            <a:ext cx="4248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f: {0, 1}*  {0, 1}* be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98364" y="1425550"/>
            <a:ext cx="56166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f(x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for a random x = 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at least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one of the bits of x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must be hidden --- as f is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39552" y="2132856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So computing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from f(x</a:t>
            </a:r>
            <a:r>
              <a:rPr lang="en-US" sz="20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must be hard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39552" y="2636912"/>
            <a:ext cx="6552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So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= x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7086" y="3557292"/>
            <a:ext cx="3728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Consider g constructed using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84433" y="409855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sz="2200" baseline="-25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(f(x</a:t>
            </a:r>
            <a:r>
              <a:rPr lang="en-US" sz="22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x</a:t>
            </a:r>
            <a:r>
              <a:rPr lang="en-US" sz="22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39552" y="4537694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 is a OWF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(else f is not a OWF; proof by reduction)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539552" y="4941168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(x) = x</a:t>
            </a:r>
            <a:r>
              <a:rPr lang="en-US" sz="22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a HCP for 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23528" y="5589240"/>
            <a:ext cx="87849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given fixed Boolean 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always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exist a OWF f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such that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a hard-core predicate for the function f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7" name="Picture 36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59413" y="1268760"/>
            <a:ext cx="2505075" cy="1828800"/>
          </a:xfrm>
          <a:prstGeom prst="rect">
            <a:avLst/>
          </a:prstGeom>
        </p:spPr>
      </p:pic>
      <p:pic>
        <p:nvPicPr>
          <p:cNvPr id="38" name="Picture 37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86351" y="3434750"/>
            <a:ext cx="1651198" cy="157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0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7" grpId="0"/>
      <p:bldP spid="29" grpId="0"/>
      <p:bldP spid="31" grpId="0"/>
      <p:bldP spid="32" grpId="0"/>
      <p:bldP spid="33" grpId="0"/>
      <p:bldP spid="35" grpId="0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Does HCP exist for any OWF?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51520" y="908720"/>
            <a:ext cx="4248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proof yet.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1520" y="1434262"/>
            <a:ext cx="5904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Given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 OWF f,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we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can construct a OWF g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its HCP.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868144" y="1434262"/>
            <a:ext cx="3275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Weaker yet sufficient for </a:t>
            </a:r>
            <a:r>
              <a:rPr lang="en-US" sz="14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our purpose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51520" y="2080009"/>
            <a:ext cx="8640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-Levin): Assume OWF (OWP) exists, then there exists a OWF (OWP) g and a hard-core predicate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g.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2708920"/>
            <a:ext cx="2520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OWF/OWP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4889" y="3142136"/>
            <a:ext cx="74455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(f(x), r)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3523662"/>
            <a:ext cx="7992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9512" y="4509120"/>
            <a:ext cx="8496944" cy="830997"/>
          </a:xfrm>
          <a:prstGeom prst="rect">
            <a:avLst/>
          </a:prstGeom>
          <a:solidFill>
            <a:srgbClr val="4ED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-Levin):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Let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OWF/OWP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define g by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g(x, r) = (f(x), r)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Boolean function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(x, r)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08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1" grpId="0"/>
      <p:bldP spid="16" grpId="0"/>
      <p:bldP spid="17" grpId="0"/>
      <p:bldP spid="2" grpId="0"/>
      <p:bldP spid="3" grpId="0"/>
      <p:bldP spid="4" grpId="0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Goldreich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Levin Theorem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9512" y="692696"/>
            <a:ext cx="8712968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-Levin):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Let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define g by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g(x, r) = (f(x), r)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Boolean function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x,r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028" y="1772816"/>
            <a:ext cx="8181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Proof: </a:t>
            </a:r>
            <a:endParaRPr lang="en-US" sz="1600"/>
          </a:p>
        </p:txBody>
      </p:sp>
      <p:pic>
        <p:nvPicPr>
          <p:cNvPr id="1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20486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436096" y="3171872"/>
            <a:ext cx="3456384" cy="662281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½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1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058" t="-5357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390409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23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827583" y="3212976"/>
            <a:ext cx="3198693" cy="576064"/>
            <a:chOff x="4644008" y="4293096"/>
            <a:chExt cx="3509607" cy="5760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3509607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</a:t>
                  </a:r>
                  <a:r>
                    <a:rPr lang="en-US" sz="1600" dirty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x))] 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halkboard" charset="0"/>
                          <a:cs typeface="Chalkboard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1/p’(n)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25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3509607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336" t="-32143" r="-891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4644009" y="4557501"/>
              <a:ext cx="1561703" cy="311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36096" y="4540024"/>
            <a:ext cx="3456384" cy="662281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¾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28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058" t="-5455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467654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27584" y="4539897"/>
            <a:ext cx="2880320" cy="617295"/>
            <a:chOff x="4644008" y="4293096"/>
            <a:chExt cx="2880320" cy="617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288032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= 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1/4p(n)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32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2880320" cy="33855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271" t="-32727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36096" y="5764163"/>
            <a:ext cx="3960440" cy="636910"/>
            <a:chOff x="4508376" y="4293096"/>
            <a:chExt cx="4248472" cy="482011"/>
          </a:xfrm>
        </p:grpSpPr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2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[A(f(x),r)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x,r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)] = 1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  <m:r>
                        <a:rPr lang="en-US" sz="1400" b="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</m:t>
                      </m:r>
                    </m:oMath>
                  </a14:m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 {0, 1}</a:t>
                  </a:r>
                  <a:r>
                    <a:rPr lang="en-US" sz="1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</a:t>
                  </a:r>
                  <a14:m>
                    <m:oMath xmlns:m="http://schemas.openxmlformats.org/officeDocument/2006/math">
                      <m:r>
                        <a:rPr lang="en-US" sz="1400" b="0" i="0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 </m:t>
                      </m:r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3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t="-86000" b="-108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/>
          <p:cNvGrpSpPr/>
          <p:nvPr/>
        </p:nvGrpSpPr>
        <p:grpSpPr>
          <a:xfrm>
            <a:off x="827583" y="5805264"/>
            <a:ext cx="1944216" cy="720080"/>
            <a:chOff x="4644008" y="4293096"/>
            <a:chExt cx="2085614" cy="617295"/>
          </a:xfrm>
        </p:grpSpPr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85614" cy="290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[A’(f(x)) = x))] = 1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52391" y="4602614"/>
                  <a:ext cx="1791817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 </m:t>
                      </m:r>
                    </m:oMath>
                  </a14:m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 </a:t>
                  </a:r>
                  <a:r>
                    <a:rPr lang="en-US" sz="1400" dirty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 {0, 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1}</a:t>
                  </a:r>
                  <a:r>
                    <a:rPr lang="en-US" sz="1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 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3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52391" y="4602614"/>
                  <a:ext cx="1791817" cy="307777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84314" b="-105882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Rectangle 5"/>
          <p:cNvSpPr/>
          <p:nvPr/>
        </p:nvSpPr>
        <p:spPr>
          <a:xfrm>
            <a:off x="3707904" y="2627620"/>
            <a:ext cx="1376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rush Script MT" charset="0"/>
                <a:ea typeface="Brush Script MT" charset="0"/>
                <a:cs typeface="Brush Script MT" charset="0"/>
                <a:sym typeface="Symbol"/>
              </a:rPr>
              <a:t>Difficulty Level</a:t>
            </a:r>
            <a:endParaRPr lang="en-US" dirty="0">
              <a:solidFill>
                <a:srgbClr val="FF0000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26277" y="3212976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*****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139952" y="4643844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71918" y="580526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07704" y="1772817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</a:t>
            </a:r>
            <a:endParaRPr lang="en-US" sz="1400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6948264" y="177281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17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1" grpId="0"/>
      <p:bldP spid="40" grpId="0"/>
      <p:bldP spid="41" grpId="0"/>
      <p:bldP spid="42" grpId="0"/>
      <p:bldP spid="4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>
          <a:xfrm>
            <a:off x="107504" y="2461988"/>
            <a:ext cx="8906561" cy="4279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GL Theorem: The Most Simple Case (*)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19821" y="3405193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79912" y="3858726"/>
            <a:ext cx="2304256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596255" y="3088124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(1, 0,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95936" y="354165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0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1520" y="3405193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474713" y="3066639"/>
            <a:ext cx="12673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02" y="301611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723" y="3016116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622429"/>
            <a:ext cx="5392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r) = (f(x), 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 and r = r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</a:p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88773" y="2492897"/>
            <a:ext cx="5270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</a:t>
            </a:r>
            <a:endParaRPr lang="en-US" sz="1400" baseline="-25000" dirty="0"/>
          </a:p>
        </p:txBody>
      </p:sp>
      <p:sp>
        <p:nvSpPr>
          <p:cNvPr id="27" name="Rectangle 26"/>
          <p:cNvSpPr/>
          <p:nvPr/>
        </p:nvSpPr>
        <p:spPr>
          <a:xfrm>
            <a:off x="6660232" y="249289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3728" y="3798912"/>
            <a:ext cx="9124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sym typeface="Symbol"/>
              </a:rPr>
              <a:t>Aha! </a:t>
            </a:r>
            <a:r>
              <a:rPr lang="en-US" sz="1600" dirty="0" smtClean="0">
                <a:sym typeface="Symbol"/>
              </a:rPr>
              <a:t>x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719821" y="4506799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779912" y="5013176"/>
            <a:ext cx="2376264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96255" y="4189730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95936" y="4672300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647813" y="6071811"/>
            <a:ext cx="229233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707904" y="6525344"/>
            <a:ext cx="2232248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3524247" y="5754742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0, …, 1)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923928" y="6237312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23728" y="4477762"/>
            <a:ext cx="9348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x</a:t>
            </a:r>
            <a:r>
              <a:rPr lang="en-US" sz="1600" baseline="-25000" dirty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24961" y="6042774"/>
            <a:ext cx="923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</a:t>
            </a:r>
            <a:r>
              <a:rPr lang="en-US" sz="1600" dirty="0" err="1" smtClean="0">
                <a:sym typeface="Symbol"/>
              </a:rPr>
              <a:t>x</a:t>
            </a:r>
            <a:r>
              <a:rPr lang="en-US" sz="1600" baseline="-25000" dirty="0" err="1" smtClean="0">
                <a:sym typeface="Symbol"/>
              </a:rPr>
              <a:t>n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60375" y="6431850"/>
            <a:ext cx="144732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690737" y="6093296"/>
            <a:ext cx="11025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940152" y="1711971"/>
            <a:ext cx="2664296" cy="636909"/>
            <a:chOff x="4508376" y="4293097"/>
            <a:chExt cx="2471838" cy="482010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508376" y="4293097"/>
              <a:ext cx="2471838" cy="442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[A(f(x),r) =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(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x,r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)] = 1</a:t>
              </a:r>
              <a:endPara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</m:t>
                      </m:r>
                    </m:oMath>
                  </a14:m>
                  <a:r>
                    <a:rPr lang="en-US" sz="1400" dirty="0" err="1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4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 {0, 1}</a:t>
                  </a:r>
                  <a:r>
                    <a:rPr lang="en-US" sz="1400" baseline="300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</a:t>
                  </a:r>
                  <a14:m>
                    <m:oMath xmlns:m="http://schemas.openxmlformats.org/officeDocument/2006/math">
                      <m:r>
                        <a:rPr lang="en-US" sz="1400" b="0" i="0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 </m:t>
                      </m:r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3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86000" b="-108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Group 50"/>
          <p:cNvGrpSpPr/>
          <p:nvPr/>
        </p:nvGrpSpPr>
        <p:grpSpPr>
          <a:xfrm>
            <a:off x="1691680" y="1732309"/>
            <a:ext cx="1944216" cy="616571"/>
            <a:chOff x="4644008" y="4293096"/>
            <a:chExt cx="2085613" cy="528561"/>
          </a:xfrm>
        </p:grpSpPr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85613" cy="290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[A’(f(x)) = x))] = 1</a:t>
              </a:r>
              <a:endParaRPr lang="en-US" sz="1600" baseline="-25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52391" y="4557812"/>
                  <a:ext cx="1791817" cy="26384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 </m:t>
                      </m:r>
                    </m:oMath>
                  </a14:m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 </a:t>
                  </a:r>
                  <a:r>
                    <a:rPr lang="en-US" sz="1400" dirty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 {0, </a:t>
                  </a:r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1}</a:t>
                  </a:r>
                  <a:r>
                    <a:rPr lang="en-US" sz="1400" baseline="300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  </a:t>
                  </a:r>
                  <a14:m>
                    <m:oMath xmlns:m="http://schemas.openxmlformats.org/officeDocument/2006/math">
                      <m:r>
                        <a:rPr lang="en-US" sz="1400" i="1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54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52391" y="4557812"/>
                  <a:ext cx="1791817" cy="263845"/>
                </a:xfrm>
                <a:prstGeom prst="rect">
                  <a:avLst/>
                </a:prstGeom>
                <a:blipFill>
                  <a:blip r:embed="rId6"/>
                  <a:stretch>
                    <a:fillRect t="-6000" b="-20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6592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0" grpId="0"/>
      <p:bldP spid="53" grpId="0"/>
      <p:bldP spid="22" grpId="0"/>
      <p:bldP spid="3" grpId="0"/>
      <p:bldP spid="27" grpId="0"/>
      <p:bldP spid="9" grpId="0"/>
      <p:bldP spid="33" grpId="0"/>
      <p:bldP spid="34" grpId="0"/>
      <p:bldP spid="37" grpId="0"/>
      <p:bldP spid="38" grpId="0"/>
      <p:bldP spid="39" grpId="0"/>
      <p:bldP spid="40" grpId="0"/>
      <p:bldP spid="4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/>
          <p:cNvSpPr/>
          <p:nvPr/>
        </p:nvSpPr>
        <p:spPr>
          <a:xfrm>
            <a:off x="107504" y="2461988"/>
            <a:ext cx="8906561" cy="4279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GL Theorem: The Most Simple Case (*)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19821" y="3405193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79912" y="3858726"/>
            <a:ext cx="2304256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596255" y="3088124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(1, 0,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95936" y="354165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0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02" y="301611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364" y="3018844"/>
            <a:ext cx="694452" cy="71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622429"/>
            <a:ext cx="5392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r) = (f(x), 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 and r = r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</a:p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26361" y="2494878"/>
            <a:ext cx="4174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 </a:t>
            </a:r>
            <a:endParaRPr lang="en-US" sz="1400" baseline="-25000" dirty="0"/>
          </a:p>
        </p:txBody>
      </p:sp>
      <p:sp>
        <p:nvSpPr>
          <p:cNvPr id="27" name="Rectangle 26"/>
          <p:cNvSpPr/>
          <p:nvPr/>
        </p:nvSpPr>
        <p:spPr>
          <a:xfrm>
            <a:off x="6660232" y="249289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7185" y="3800194"/>
            <a:ext cx="908972" cy="337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sym typeface="Symbol"/>
              </a:rPr>
              <a:t>Aha! </a:t>
            </a:r>
            <a:r>
              <a:rPr lang="en-US" sz="1600" dirty="0" smtClean="0">
                <a:sym typeface="Symbol"/>
              </a:rPr>
              <a:t>x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719821" y="4290775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779912" y="4797152"/>
            <a:ext cx="2376264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96255" y="3973706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95936" y="4456276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647813" y="5855787"/>
            <a:ext cx="229233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707904" y="6309320"/>
            <a:ext cx="2232248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3524247" y="5538718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0, …, 1)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923928" y="602128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27270" y="4479044"/>
            <a:ext cx="931329" cy="337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x</a:t>
            </a:r>
            <a:r>
              <a:rPr lang="en-US" sz="1600" baseline="-25000" dirty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24961" y="6042774"/>
            <a:ext cx="923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</a:t>
            </a:r>
            <a:r>
              <a:rPr lang="en-US" sz="1600" dirty="0" err="1" smtClean="0">
                <a:sym typeface="Symbol"/>
              </a:rPr>
              <a:t>x</a:t>
            </a:r>
            <a:r>
              <a:rPr lang="en-US" sz="1600" baseline="-25000" dirty="0" err="1" smtClean="0">
                <a:sym typeface="Symbol"/>
              </a:rPr>
              <a:t>n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580112" y="1758607"/>
            <a:ext cx="3563888" cy="680200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¾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45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855" t="-5172" b="-17241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467654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197992" y="1792467"/>
            <a:ext cx="2941960" cy="512402"/>
            <a:chOff x="4644008" y="4293096"/>
            <a:chExt cx="2736304" cy="617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2736304" cy="40785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[A’(f(x)) = 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1/4p(n)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5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2736304" cy="40785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245" t="-5357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70670" y="356236"/>
            <a:ext cx="2497474" cy="3718514"/>
            <a:chOff x="10050563" y="2545359"/>
            <a:chExt cx="1629954" cy="2387296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67" name="Oval 66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21225297">
              <a:off x="10050563" y="2921634"/>
              <a:ext cx="778587" cy="247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Bradley Hand" charset="0"/>
                  <a:ea typeface="Bradley Hand" charset="0"/>
                  <a:cs typeface="Bradley Hand" charset="0"/>
                </a:rPr>
                <a:t>Why 1:</a:t>
              </a:r>
              <a:endParaRPr lang="en-US" baseline="-25000" dirty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 rot="21225297">
            <a:off x="3742185" y="2666519"/>
            <a:ext cx="2290410" cy="1073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Bradley Hand" charset="0"/>
                <a:ea typeface="Bradley Hand" charset="0"/>
                <a:cs typeface="Bradley Hand" charset="0"/>
              </a:rPr>
              <a:t>Adv’s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</a:rPr>
              <a:t> power can retrieved when queried on random r (here r’s are not random) </a:t>
            </a:r>
            <a:endParaRPr lang="en-US" sz="1600" baseline="-250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5" name="Rectangle 4"/>
          <p:cNvSpPr/>
          <p:nvPr/>
        </p:nvSpPr>
        <p:spPr>
          <a:xfrm rot="21175933">
            <a:off x="3510814" y="1208119"/>
            <a:ext cx="22852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Bradley Hand" charset="0"/>
                <a:ea typeface="Bradley Hand" charset="0"/>
                <a:cs typeface="Bradley Hand" charset="0"/>
                <a:sym typeface="Symbol"/>
              </a:rPr>
              <a:t>Does not guarantee the </a:t>
            </a:r>
            <a:r>
              <a:rPr lang="en-US" sz="1600" dirty="0" err="1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hcs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 </a:t>
            </a:r>
            <a:r>
              <a:rPr lang="en-US" sz="1600" dirty="0">
                <a:latin typeface="Bradley Hand" charset="0"/>
                <a:ea typeface="Bradley Hand" charset="0"/>
                <a:cs typeface="Bradley Hand" charset="0"/>
                <a:sym typeface="Symbol"/>
              </a:rPr>
              <a:t>are correct for 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sure; may be it always fails for r= (1,0,…,0,0)  </a:t>
            </a:r>
            <a:endParaRPr lang="en-US" sz="1600" baseline="-250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 rot="21225297">
            <a:off x="3518561" y="2421663"/>
            <a:ext cx="1192978" cy="36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Why </a:t>
            </a:r>
            <a:r>
              <a:rPr lang="en-US" dirty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:</a:t>
            </a:r>
            <a:endParaRPr lang="en-US" baseline="-25000" dirty="0">
              <a:solidFill>
                <a:srgbClr val="FF0000"/>
              </a:solidFill>
              <a:latin typeface="Bradley Hand" charset="0"/>
              <a:ea typeface="Bradley Hand" charset="0"/>
              <a:cs typeface="Bradley Hand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51520" y="3405193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474713" y="3066639"/>
            <a:ext cx="12673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60375" y="6431850"/>
            <a:ext cx="144732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90737" y="6093296"/>
            <a:ext cx="11025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9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5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980728"/>
            <a:ext cx="6615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One-way Functions (OWF) &amp; One-way Permutations (OWP)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3405" y="1340768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100667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Candidate OWF  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592" y="1731335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Do they exist?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2636912"/>
            <a:ext cx="4159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Hard-core Predicates of OWF/OWP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00" y="2924944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77787" y="3315511"/>
            <a:ext cx="3738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Non-triviality of finding it.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636" y="3851756"/>
            <a:ext cx="8743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- Hard-core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predicates from OWF/OWP (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Goldreich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-Levin Theorem) – partial 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95536" y="4715852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OWP and hard-core predicate exist, then so does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715852"/>
                <a:ext cx="8748464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97"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899592" y="501317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99592" y="5319792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32048" y="5877272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exists, then so does </a:t>
                </a:r>
                <a:r>
                  <a:rPr lang="en-US" dirty="0">
                    <a:latin typeface="Chalkboard" charset="0"/>
                    <a:ea typeface="Chalkboard" charset="0"/>
                    <a:cs typeface="Chalkboard" charset="0"/>
                  </a:rPr>
                  <a:t>PRG </a:t>
                </a:r>
                <a:r>
                  <a:rPr lang="en-US" dirty="0">
                    <a:latin typeface="Chalkboard" charset="0"/>
                  </a:rPr>
                  <a:t>G: {0,1}</a:t>
                </a:r>
                <a:r>
                  <a:rPr lang="en-US" baseline="30000" dirty="0"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latin typeface="Chalkboard" charset="0"/>
                  </a:rPr>
                  <a:t>{</a:t>
                </a:r>
                <a:r>
                  <a:rPr lang="en-US" dirty="0" smtClean="0">
                    <a:latin typeface="Chalkboard" charset="0"/>
                  </a:rPr>
                  <a:t>0,1}</a:t>
                </a:r>
                <a:r>
                  <a:rPr lang="en-US" baseline="30000" dirty="0" err="1" smtClean="0">
                    <a:latin typeface="Chalkboard" charset="0"/>
                  </a:rPr>
                  <a:t>n+l</a:t>
                </a:r>
                <a:r>
                  <a:rPr lang="en-US" baseline="30000" dirty="0" smtClean="0">
                    <a:latin typeface="Chalkboard" charset="0"/>
                  </a:rPr>
                  <a:t>(n)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48" y="5877272"/>
                <a:ext cx="8748464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697" t="-96721" b="-119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936104" y="614672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36104" y="6444044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324189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4" grpId="0"/>
      <p:bldP spid="8" grpId="0"/>
      <p:bldP spid="9" grpId="0"/>
      <p:bldP spid="10" grpId="0"/>
      <p:bldP spid="11" grpId="0"/>
      <p:bldP spid="1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53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35967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expansion factor n+1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95536" y="4137454"/>
            <a:ext cx="4464496" cy="351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s uniform random 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 uniformly random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95536" y="4512602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Given f(s), the value 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(s) is close to random 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97971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4015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059832" y="1967354"/>
            <a:ext cx="24482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42928" y="1556792"/>
            <a:ext cx="2853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f: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bijection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267744" y="222175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228184" y="314096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411760" y="2293760"/>
            <a:ext cx="3816424" cy="9192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12372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608416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blipFill>
                <a:blip r:embed="rId3"/>
                <a:stretch>
                  <a:fillRect l="-2941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f(s)||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blipFill>
                <a:blip r:embed="rId4"/>
                <a:stretch>
                  <a:fillRect l="-1493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379764" y="6085746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- First n bits have same dist. (purely random)</a:t>
            </a:r>
            <a:endParaRPr lang="en-US" sz="1600" baseline="-25000" dirty="0" smtClean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339752" y="6453336"/>
            <a:ext cx="6732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Last bit is random in r but ”close to”  random in the latter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87624" y="5034662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51920" y="5034662"/>
            <a:ext cx="576064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3923928" y="5077634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halkboard"/>
                <a:sym typeface="Symbol"/>
              </a:rPr>
              <a:t>r</a:t>
            </a:r>
            <a:r>
              <a:rPr lang="en-US" sz="1600" baseline="-25000" smtClean="0">
                <a:latin typeface="Chalkboard"/>
                <a:sym typeface="Symbol"/>
              </a:rPr>
              <a:t>n+1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0790" y="5106670"/>
            <a:ext cx="736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….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>
              <a:latin typeface="Chalkboard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20072" y="5013176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84368" y="5013176"/>
            <a:ext cx="576064" cy="50405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5106670"/>
            <a:ext cx="4828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1600">
              <a:latin typeface="Chalkboar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65461" y="5058376"/>
            <a:ext cx="6415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endParaRPr lang="en-US" sz="160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7095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8" grpId="0"/>
      <p:bldP spid="29" grpId="0"/>
      <p:bldP spid="14" grpId="0" animBg="1"/>
      <p:bldP spid="15" grpId="0" animBg="1"/>
      <p:bldP spid="18" grpId="0"/>
      <p:bldP spid="19" grpId="0" animBg="1"/>
      <p:bldP spid="20" grpId="0" animBg="1"/>
      <p:bldP spid="22" grpId="0"/>
      <p:bldP spid="23" grpId="0"/>
      <p:bldP spid="24" grpId="0"/>
      <p:bldP spid="25" grpId="0"/>
      <p:bldP spid="26" grpId="0"/>
      <p:bldP spid="32" grpId="0"/>
      <p:bldP spid="33" grpId="0" animBg="1"/>
      <p:bldP spid="34" grpId="0" animBg="1"/>
      <p:bldP spid="35" grpId="0"/>
      <p:bldP spid="5" grpId="0"/>
      <p:bldP spid="37" grpId="0" animBg="1"/>
      <p:bldP spid="38" grpId="0" animBg="1"/>
      <p:bldP spid="6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36225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16359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827584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42242" y="4319631"/>
            <a:ext cx="3049638" cy="621537"/>
            <a:chOff x="2566218" y="4480083"/>
            <a:chExt cx="2350079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2350079" cy="595809"/>
              <a:chOff x="4644009" y="4293096"/>
              <a:chExt cx="2308719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2308719" cy="329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[D(r) = 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[D(G(s)) = 1])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470564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n+1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3546113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563888" y="4329070"/>
            <a:ext cx="2231129" cy="603633"/>
            <a:chOff x="4644009" y="4293096"/>
            <a:chExt cx="1689069" cy="587670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689069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r’) = 1 ]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4810246" y="4581128"/>
              <a:ext cx="1398449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 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r’ </a:t>
              </a: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 {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71175" y="4302531"/>
            <a:ext cx="2214560" cy="638637"/>
            <a:chOff x="6271175" y="4302531"/>
            <a:chExt cx="2214560" cy="638637"/>
          </a:xfrm>
        </p:grpSpPr>
        <p:sp>
          <p:nvSpPr>
            <p:cNvPr id="4" name="Rectangle 3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775853" y="4302531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879155" y="2996952"/>
            <a:ext cx="746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(s)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23528" y="3356992"/>
            <a:ext cx="1645920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539552" y="5273638"/>
            <a:ext cx="2664298" cy="603633"/>
            <a:chOff x="4644008" y="4293096"/>
            <a:chExt cx="2016998" cy="587670"/>
          </a:xfrm>
        </p:grpSpPr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4989989" y="4581128"/>
              <a:ext cx="798802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059833" y="5273638"/>
            <a:ext cx="2664298" cy="603634"/>
            <a:chOff x="4644008" y="4293096"/>
            <a:chExt cx="2016998" cy="587671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+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4989990" y="4581129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245872" y="5301208"/>
            <a:ext cx="2214560" cy="638637"/>
            <a:chOff x="6271175" y="4302531"/>
            <a:chExt cx="2214560" cy="638637"/>
          </a:xfrm>
        </p:grpSpPr>
        <p:sp>
          <p:nvSpPr>
            <p:cNvPr id="91" name="Rectangle 90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5750550" y="5301208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>
            <a:off x="3203849" y="6137735"/>
            <a:ext cx="2808312" cy="603633"/>
            <a:chOff x="4644008" y="4293096"/>
            <a:chExt cx="2126023" cy="58767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126023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-    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1])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6" name="Text Box 7"/>
            <p:cNvSpPr txBox="1">
              <a:spLocks noChangeArrowheads="1"/>
            </p:cNvSpPr>
            <p:nvPr/>
          </p:nvSpPr>
          <p:spPr bwMode="auto">
            <a:xfrm>
              <a:off x="4989988" y="4581128"/>
              <a:ext cx="950084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19340" y="6165303"/>
            <a:ext cx="2828524" cy="630202"/>
            <a:chOff x="4644008" y="4293096"/>
            <a:chExt cx="2071510" cy="580053"/>
          </a:xfrm>
        </p:grpSpPr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71510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 (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5099016" y="4573511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1/p(n</a:t>
                </a:r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)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  <a:blipFill>
                <a:blip r:embed="rId5"/>
                <a:stretch>
                  <a:fillRect t="-5357" r="-654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947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/>
      <p:bldP spid="45" grpId="0"/>
      <p:bldP spid="46" grpId="0"/>
      <p:bldP spid="8" grpId="0"/>
      <p:bldP spid="82" grpId="0"/>
      <p:bldP spid="93" grpId="0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28800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367893" y="2613105"/>
            <a:ext cx="25803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27984" y="3066638"/>
            <a:ext cx="2520280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4244327" y="2296036"/>
            <a:ext cx="8317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f(s)||r</a:t>
            </a:r>
            <a:endParaRPr lang="en-US" sz="2200" baseline="30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6660232" y="270892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rPr>
              <a:t>b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79512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0737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85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091361" y="3369186"/>
            <a:ext cx="1904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If b =0, return r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Else return r’</a:t>
            </a:r>
            <a:endParaRPr lang="en-US" sz="16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113970" y="2996952"/>
            <a:ext cx="1881966" cy="35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Pick a random r</a:t>
            </a:r>
            <a:endParaRPr lang="en-US" sz="1600" baseline="-25000" dirty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11559" y="4230380"/>
            <a:ext cx="1872208" cy="595809"/>
            <a:chOff x="4644009" y="4293096"/>
            <a:chExt cx="1839258" cy="595809"/>
          </a:xfrm>
        </p:grpSpPr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83925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[A(f(s)) =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(s)]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4652392" y="4581128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66218" y="4221088"/>
            <a:ext cx="6038230" cy="605101"/>
            <a:chOff x="2566218" y="4480083"/>
            <a:chExt cx="6038230" cy="605101"/>
          </a:xfrm>
        </p:grpSpPr>
        <p:grpSp>
          <p:nvGrpSpPr>
            <p:cNvPr id="56" name="Group 55"/>
            <p:cNvGrpSpPr/>
            <p:nvPr/>
          </p:nvGrpSpPr>
          <p:grpSpPr>
            <a:xfrm>
              <a:off x="2566218" y="4480083"/>
              <a:ext cx="6038230" cy="595809"/>
              <a:chOff x="4644009" y="4293096"/>
              <a:chExt cx="5931960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57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606" t="-5357" b="-21429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4832813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566716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566218" y="4898197"/>
            <a:ext cx="6614294" cy="605101"/>
            <a:chOff x="2566218" y="4480083"/>
            <a:chExt cx="6614294" cy="605101"/>
          </a:xfrm>
        </p:grpSpPr>
        <p:grpSp>
          <p:nvGrpSpPr>
            <p:cNvPr id="61" name="Group 60"/>
            <p:cNvGrpSpPr/>
            <p:nvPr/>
          </p:nvGrpSpPr>
          <p:grpSpPr>
            <a:xfrm>
              <a:off x="2566218" y="4480083"/>
              <a:ext cx="6614294" cy="595809"/>
              <a:chOff x="4644009" y="4293096"/>
              <a:chExt cx="6497886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½ (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)] )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63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553" t="-5455" b="-23636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5854748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66218" y="5517232"/>
            <a:ext cx="4958110" cy="605101"/>
            <a:chOff x="2566218" y="4480083"/>
            <a:chExt cx="4958110" cy="605101"/>
          </a:xfrm>
        </p:grpSpPr>
        <p:grpSp>
          <p:nvGrpSpPr>
            <p:cNvPr id="66" name="Group 65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68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=0 ] +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69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5278684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571807" y="6234234"/>
            <a:ext cx="6752721" cy="651150"/>
            <a:chOff x="2566218" y="4480083"/>
            <a:chExt cx="4958110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 +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370794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907911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7"/>
              <p:cNvSpPr txBox="1">
                <a:spLocks noChangeArrowheads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 </m:t>
                    </m:r>
                  </m:oMath>
                </a14:m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½  + 1/p(n)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5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blipFill>
                <a:blip r:embed="rId7"/>
                <a:stretch>
                  <a:fillRect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5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7" grpId="0"/>
      <p:bldP spid="52" grpId="0"/>
      <p:bldP spid="5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316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36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175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35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If there is a PRG with expansion factor l(n) = n+1, then for any poly(n), there exists a PRG G’ with expansion factor poly(n).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1412776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1412776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poly(n)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747161" y="1782571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1772816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256" y="2990636"/>
            <a:ext cx="18405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5496" y="340925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8" y="2204864"/>
            <a:ext cx="1512168" cy="360040"/>
            <a:chOff x="3995935" y="2852936"/>
            <a:chExt cx="1231227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2"/>
              <a:ext cx="12312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 1 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2204864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2636912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Rectangle 148"/>
          <p:cNvSpPr/>
          <p:nvPr/>
        </p:nvSpPr>
        <p:spPr>
          <a:xfrm>
            <a:off x="2699792" y="2970891"/>
            <a:ext cx="18838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2627784" y="338319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2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134" grpId="0"/>
      <p:bldP spid="135" grpId="0"/>
      <p:bldP spid="136" grpId="0"/>
      <p:bldP spid="137" grpId="0"/>
      <p:bldP spid="142" grpId="0"/>
      <p:bldP spid="147" grpId="0"/>
      <p:bldP spid="149" grpId="0"/>
      <p:bldP spid="1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474931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474931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</a:t>
            </a:r>
            <a:r>
              <a:rPr lang="en-US" sz="2000" baseline="30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p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004048" y="2420888"/>
            <a:ext cx="975733" cy="4103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971520" y="2484587"/>
            <a:ext cx="968632" cy="3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  </a:t>
            </a: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973877" y="3444388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5112659" y="3482840"/>
            <a:ext cx="75548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5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H="1">
            <a:off x="5436096" y="2868324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1747161" y="844726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834971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-36512" y="196909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6" y="1267019"/>
            <a:ext cx="1415021" cy="360040"/>
            <a:chOff x="3995935" y="2852936"/>
            <a:chExt cx="1152129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1"/>
              <a:ext cx="11437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1 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1267019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1699067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Rectangle 149"/>
          <p:cNvSpPr/>
          <p:nvPr/>
        </p:nvSpPr>
        <p:spPr>
          <a:xfrm>
            <a:off x="2555776" y="194303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G(k)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 flipH="1">
            <a:off x="5410171" y="3856691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5436096" y="4838762"/>
            <a:ext cx="6014" cy="973179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688933" y="4653136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p(n)</a:t>
            </a:r>
            <a:endParaRPr lang="en-US" dirty="0"/>
          </a:p>
        </p:txBody>
      </p:sp>
      <p:sp>
        <p:nvSpPr>
          <p:cNvPr id="3" name="Left Brace 2"/>
          <p:cNvSpPr/>
          <p:nvPr/>
        </p:nvSpPr>
        <p:spPr>
          <a:xfrm>
            <a:off x="4261396" y="3482840"/>
            <a:ext cx="273891" cy="2819284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47" name="Left Brace 46"/>
          <p:cNvSpPr/>
          <p:nvPr/>
        </p:nvSpPr>
        <p:spPr>
          <a:xfrm rot="16200000">
            <a:off x="6837673" y="4381115"/>
            <a:ext cx="238596" cy="4049861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7001301" y="6453336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n + p(n)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882584" y="3448952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021366" y="3487404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932040" y="4417160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892316" y="4455612"/>
            <a:ext cx="9339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840747" y="442172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826307" y="446017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32240" y="442172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6871022" y="4460176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899756" y="5857320"/>
            <a:ext cx="1405560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894632" y="5888305"/>
            <a:ext cx="16215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(s)))</a:t>
            </a:r>
            <a:endParaRPr lang="en-US" sz="12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14023" y="586188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7199583" y="590033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105516" y="586188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209808" y="5895709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305316" y="5857320"/>
            <a:ext cx="908707" cy="3754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09608" y="5891145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67544" y="4417367"/>
            <a:ext cx="25234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Proof via hybrid arguments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Wingdings" panose="05000000000000000000" pitchFamily="2" charset="2"/>
              </a:rPr>
              <a:t>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19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/>
      <p:bldP spid="87" grpId="0" animBg="1"/>
      <p:bldP spid="88" grpId="0"/>
      <p:bldP spid="17" grpId="0"/>
      <p:bldP spid="3" grpId="0" animBg="1"/>
      <p:bldP spid="47" grpId="0" animBg="1"/>
      <p:bldP spid="50" grpId="0"/>
      <p:bldP spid="53" grpId="0" animBg="1"/>
      <p:bldP spid="54" grpId="0"/>
      <p:bldP spid="55" grpId="0" animBg="1"/>
      <p:bldP spid="56" grpId="0"/>
      <p:bldP spid="57" grpId="0" animBg="1"/>
      <p:bldP spid="58" grpId="0"/>
      <p:bldP spid="59" grpId="0" animBg="1"/>
      <p:bldP spid="60" grpId="0"/>
      <p:bldP spid="61" grpId="0" animBg="1"/>
      <p:bldP spid="62" grpId="0"/>
      <p:bldP spid="63" grpId="0" animBg="1"/>
      <p:bldP spid="64" grpId="0"/>
      <p:bldP spid="65" grpId="0" animBg="1"/>
      <p:bldP spid="66" grpId="0"/>
      <p:bldP spid="67" grpId="0" animBg="1"/>
      <p:bldP spid="68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1520" y="1700808"/>
            <a:ext cx="776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Distribution on leaves when the root (0</a:t>
            </a:r>
            <a:r>
              <a:rPr lang="en-US" baseline="30000" dirty="0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node) is a random string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07504" y="6156012"/>
            <a:ext cx="9062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Distributions on leaves when the leaves (p(n)</a:t>
            </a:r>
            <a:r>
              <a:rPr lang="en-US" dirty="0" err="1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nodes) are random strings</a:t>
            </a:r>
            <a:endParaRPr lang="en-US" baseline="-25000" dirty="0"/>
          </a:p>
        </p:txBody>
      </p:sp>
      <p:sp>
        <p:nvSpPr>
          <p:cNvPr id="16" name="Rectangle 15"/>
          <p:cNvSpPr/>
          <p:nvPr/>
        </p:nvSpPr>
        <p:spPr>
          <a:xfrm>
            <a:off x="251520" y="1988840"/>
            <a:ext cx="7594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 generated by G’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7504" y="6453336"/>
            <a:ext cx="6354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95536" y="3573016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you think of a reduction to the distinguisher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t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hat distinguishes a RS from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PSR of length (n+1)? 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9212" y="4365104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Hybrids??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76256" y="476672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ight Triangle 1"/>
          <p:cNvSpPr/>
          <p:nvPr/>
        </p:nvSpPr>
        <p:spPr>
          <a:xfrm>
            <a:off x="7236296" y="485964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/>
          <p:cNvSpPr/>
          <p:nvPr/>
        </p:nvSpPr>
        <p:spPr>
          <a:xfrm>
            <a:off x="7236296" y="5013176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6876256" y="6093296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9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16" grpId="0"/>
      <p:bldP spid="17" grpId="0"/>
      <p:bldP spid="18" grpId="0"/>
      <p:bldP spid="19" grpId="0"/>
      <p:bldP spid="2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51751" y="1034152"/>
            <a:ext cx="3168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>
                <a:latin typeface="Chalkboard"/>
                <a:sym typeface="Symbol"/>
              </a:rPr>
              <a:t>0</a:t>
            </a:r>
            <a:r>
              <a:rPr lang="en-US" sz="1400" baseline="-25000" dirty="0" smtClean="0">
                <a:latin typeface="Chalkboard"/>
                <a:sym typeface="Symbol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: Distribution on the leaves when the 0</a:t>
            </a:r>
            <a:r>
              <a:rPr lang="en-US" sz="1400" baseline="30000" dirty="0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dirty="0">
              <a:latin typeface="Chalkboard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6146140"/>
            <a:ext cx="3444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/>
                <a:sym typeface="Symbol"/>
              </a:rPr>
              <a:t>H</a:t>
            </a:r>
            <a:r>
              <a:rPr lang="en-US" sz="1400" baseline="-25000" dirty="0" err="1" smtClean="0">
                <a:latin typeface="Chalkboard"/>
                <a:sym typeface="Symbol"/>
              </a:rPr>
              <a:t>n</a:t>
            </a:r>
            <a:r>
              <a:rPr lang="en-US" sz="1400" baseline="-25000" dirty="0" smtClean="0">
                <a:latin typeface="Chalkboard"/>
                <a:sym typeface="Symbol"/>
              </a:rPr>
              <a:t>’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nth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51751" y="2833772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95936" y="4427240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496" y="1772816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51720" y="183611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23528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067944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139952" y="1844824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427984" y="1988840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11171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</a:t>
            </a:r>
            <a:r>
              <a:rPr lang="en-US" sz="1400" baseline="30000" dirty="0">
                <a:solidFill>
                  <a:srgbClr val="0000FF"/>
                </a:solidFill>
                <a:latin typeface="Chalkboard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(G’(s)) = 1]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427395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53294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i-1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</a:t>
            </a:r>
            <a:r>
              <a:rPr lang="en-US" sz="1400" dirty="0" err="1" smtClean="0">
                <a:solidFill>
                  <a:srgbClr val="0000FF"/>
                </a:solidFill>
                <a:latin typeface="Chalkboard"/>
              </a:rPr>
              <a:t>r</a:t>
            </a:r>
            <a:r>
              <a:rPr lang="en-US" sz="14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5496" y="522920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051720" y="529249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323528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067944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4139952" y="530120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427984" y="544522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11171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n’-1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427395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2123728" y="2753652"/>
            <a:ext cx="504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153270" y="4710147"/>
            <a:ext cx="474514" cy="470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467544" y="1484784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539552" y="3356992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80312" y="692696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1" name="Right Triangle 50"/>
          <p:cNvSpPr/>
          <p:nvPr/>
        </p:nvSpPr>
        <p:spPr>
          <a:xfrm>
            <a:off x="7740352" y="70198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Triangle 51"/>
          <p:cNvSpPr/>
          <p:nvPr/>
        </p:nvSpPr>
        <p:spPr>
          <a:xfrm>
            <a:off x="7740352" y="558924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7380312" y="666936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2" name="Right Triangle 81"/>
          <p:cNvSpPr/>
          <p:nvPr/>
        </p:nvSpPr>
        <p:spPr>
          <a:xfrm>
            <a:off x="7740352" y="243018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Triangle 84"/>
          <p:cNvSpPr/>
          <p:nvPr/>
        </p:nvSpPr>
        <p:spPr>
          <a:xfrm>
            <a:off x="7740352" y="4077072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7380312" y="47251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7380312" y="29249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10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17" grpId="0" animBg="1"/>
      <p:bldP spid="23" grpId="0"/>
      <p:bldP spid="29" grpId="0"/>
      <p:bldP spid="37" grpId="0"/>
      <p:bldP spid="54" grpId="0"/>
      <p:bldP spid="56" grpId="0"/>
      <p:bldP spid="58" grpId="0" animBg="1"/>
      <p:bldP spid="59" grpId="0"/>
      <p:bldP spid="62" grpId="0"/>
      <p:bldP spid="63" grpId="0"/>
      <p:bldP spid="64" grpId="0"/>
      <p:bldP spid="66" grpId="0"/>
      <p:bldP spid="68" grpId="0" animBg="1"/>
      <p:bldP spid="69" grpId="0"/>
      <p:bldP spid="74" grpId="0"/>
      <p:bldP spid="75" grpId="0"/>
      <p:bldP spid="76" grpId="0"/>
      <p:bldP spid="78" grpId="0"/>
      <p:bldP spid="80" grpId="0"/>
      <p:bldP spid="81" grpId="0"/>
      <p:bldP spid="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792088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via Hybrid Argument</a:t>
            </a:r>
            <a:endParaRPr lang="en-US" sz="28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35696" y="2821578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2884875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23728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8144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5940152" y="2893586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228184" y="303760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’.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211371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[D(G’(s)) = 1]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227595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</p:spTree>
    <p:extLst>
      <p:ext uri="{BB962C8B-B14F-4D97-AF65-F5344CB8AC3E}">
        <p14:creationId xmlns:p14="http://schemas.microsoft.com/office/powerpoint/2010/main" val="47663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76638</TotalTime>
  <Words>3733</Words>
  <Application>Microsoft Macintosh PowerPoint</Application>
  <PresentationFormat>On-screen Show (4:3)</PresentationFormat>
  <Paragraphs>486</Paragraphs>
  <Slides>35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Bradley Hand</vt:lpstr>
      <vt:lpstr>Brush Script MT</vt:lpstr>
      <vt:lpstr>Cambria Math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Roadmap</vt:lpstr>
      <vt:lpstr>PowerPoint Presentation</vt:lpstr>
      <vt:lpstr>PowerPoint Presentation</vt:lpstr>
      <vt:lpstr>Proof </vt:lpstr>
      <vt:lpstr>Proof </vt:lpstr>
      <vt:lpstr>Proof via Hybrid Argument</vt:lpstr>
      <vt:lpstr>Proof </vt:lpstr>
      <vt:lpstr>Proof 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Roadmap</vt:lpstr>
      <vt:lpstr>PowerPoint Presentation</vt:lpstr>
    </vt:vector>
  </TitlesOfParts>
  <Company>DAIMI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4479</cp:revision>
  <dcterms:created xsi:type="dcterms:W3CDTF">2003-02-23T15:18:48Z</dcterms:created>
  <dcterms:modified xsi:type="dcterms:W3CDTF">2018-02-15T01:56:16Z</dcterms:modified>
</cp:coreProperties>
</file>