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1627" r:id="rId3"/>
    <p:sldId id="1556" r:id="rId4"/>
    <p:sldId id="1629" r:id="rId5"/>
    <p:sldId id="1630" r:id="rId6"/>
    <p:sldId id="1631" r:id="rId7"/>
    <p:sldId id="1632" r:id="rId8"/>
    <p:sldId id="1644" r:id="rId9"/>
    <p:sldId id="1633" r:id="rId10"/>
    <p:sldId id="1634" r:id="rId11"/>
    <p:sldId id="1635" r:id="rId12"/>
    <p:sldId id="1636" r:id="rId13"/>
    <p:sldId id="1638" r:id="rId14"/>
    <p:sldId id="1583" r:id="rId15"/>
    <p:sldId id="1584" r:id="rId16"/>
    <p:sldId id="1645" r:id="rId17"/>
    <p:sldId id="1586" r:id="rId18"/>
    <p:sldId id="1646" r:id="rId19"/>
    <p:sldId id="1647" r:id="rId20"/>
    <p:sldId id="1587" r:id="rId21"/>
    <p:sldId id="1588" r:id="rId22"/>
    <p:sldId id="1624" r:id="rId23"/>
    <p:sldId id="1640" r:id="rId24"/>
    <p:sldId id="1649" r:id="rId25"/>
    <p:sldId id="1650" r:id="rId26"/>
    <p:sldId id="1651" r:id="rId27"/>
    <p:sldId id="1648" r:id="rId28"/>
  </p:sldIdLst>
  <p:sldSz cx="9144000" cy="6858000" type="screen4x3"/>
  <p:notesSz cx="6858000" cy="9144000"/>
  <p:custDataLst>
    <p:tags r:id="rId31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5FA"/>
    <a:srgbClr val="DDFDE0"/>
    <a:srgbClr val="FF0000"/>
    <a:srgbClr val="0000FF"/>
    <a:srgbClr val="009900"/>
    <a:srgbClr val="FFFF99"/>
    <a:srgbClr val="6FAFE5"/>
    <a:srgbClr val="00FF00"/>
    <a:srgbClr val="5E1EFE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3009" autoAdjust="0"/>
  </p:normalViewPr>
  <p:slideViewPr>
    <p:cSldViewPr>
      <p:cViewPr varScale="1">
        <p:scale>
          <a:sx n="121" d="100"/>
          <a:sy n="121" d="100"/>
        </p:scale>
        <p:origin x="20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98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9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27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3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6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Published in the same paper. It captures the fact that the adversary gets just a single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. Even though the adversary knows that the </a:t>
            </a:r>
            <a:r>
              <a:rPr lang="en-US" dirty="0" err="1" smtClean="0">
                <a:latin typeface="Arial" pitchFamily="34" charset="0"/>
              </a:rPr>
              <a:t>ciphertext</a:t>
            </a:r>
            <a:r>
              <a:rPr lang="en-US" dirty="0" smtClean="0">
                <a:latin typeface="Arial" pitchFamily="34" charset="0"/>
              </a:rPr>
              <a:t> corresponds to one two</a:t>
            </a:r>
            <a:r>
              <a:rPr lang="en-US" baseline="0" dirty="0" smtClean="0">
                <a:latin typeface="Arial" pitchFamily="34" charset="0"/>
              </a:rPr>
              <a:t> message m0 and m1, it cannot tell apart which message the </a:t>
            </a:r>
            <a:r>
              <a:rPr lang="en-US" baseline="0" dirty="0" err="1" smtClean="0">
                <a:latin typeface="Arial" pitchFamily="34" charset="0"/>
              </a:rPr>
              <a:t>ciphertext</a:t>
            </a:r>
            <a:r>
              <a:rPr lang="en-US" baseline="0" dirty="0" smtClean="0">
                <a:latin typeface="Arial" pitchFamily="34" charset="0"/>
              </a:rPr>
              <a:t> corresponds to. Very strong.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1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7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0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3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8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37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7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4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3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5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9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6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9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1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1/16/18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4.emf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Cryptography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Lecture 4</a:t>
            </a:r>
          </a:p>
          <a:p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Choosing n Carefully is Very Essential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052736"/>
            <a:ext cx="8711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A designer claims that an adversary running for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 minutes </a:t>
            </a:r>
            <a:r>
              <a:rPr lang="en-US" dirty="0" smtClean="0">
                <a:latin typeface="Chalkboard"/>
              </a:rPr>
              <a:t>can break his scheme with probability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40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</a:rPr>
              <a:t>-n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95536" y="1917993"/>
            <a:ext cx="8711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</a:rPr>
              <a:t>- 2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40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-n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is negligible  </a:t>
            </a:r>
            <a:r>
              <a:rPr lang="en-US" dirty="0" smtClean="0">
                <a:latin typeface="Chalkboard"/>
              </a:rPr>
              <a:t>--- hence secure scheme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67544" y="2492896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But what value of n to select while implementing 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2996952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  40 </a:t>
            </a:r>
            <a:r>
              <a:rPr lang="en-US" dirty="0" smtClean="0">
                <a:latin typeface="Chalkboard"/>
                <a:sym typeface="Symbol"/>
              </a:rPr>
              <a:t>then an adversary working for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40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  <a:sym typeface="Symbol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 minutes (6 weeks) </a:t>
            </a:r>
            <a:r>
              <a:rPr lang="en-US" dirty="0" smtClean="0">
                <a:latin typeface="Chalkboard"/>
                <a:sym typeface="Symbol"/>
              </a:rPr>
              <a:t>can break the scheme with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probability 1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195736" y="3779748"/>
            <a:ext cx="65137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You will claim it’s a useless scheme, but you just made a foolish choice of n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5536" y="464384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- n = 50 </a:t>
            </a:r>
            <a:r>
              <a:rPr lang="en-US" dirty="0" smtClean="0">
                <a:latin typeface="Chalkboard"/>
                <a:sym typeface="Symbol"/>
              </a:rPr>
              <a:t>? 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459448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         </a:t>
            </a:r>
            <a:r>
              <a:rPr lang="en-US" dirty="0" smtClean="0">
                <a:latin typeface="Chalkboard"/>
                <a:sym typeface="Symbol"/>
              </a:rPr>
              <a:t>: adversary </a:t>
            </a:r>
            <a:r>
              <a:rPr lang="en-US" dirty="0">
                <a:latin typeface="Chalkboard"/>
                <a:sym typeface="Symbol"/>
              </a:rPr>
              <a:t>working for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50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latin typeface="Chalkboard"/>
                <a:sym typeface="Symbol"/>
              </a:rPr>
              <a:t>minutes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(3 months) </a:t>
            </a:r>
            <a:r>
              <a:rPr lang="en-US" dirty="0" smtClean="0">
                <a:latin typeface="Chalkboard"/>
                <a:sym typeface="Symbol"/>
              </a:rPr>
              <a:t>succeed with </a:t>
            </a:r>
            <a:r>
              <a:rPr lang="en-US" dirty="0">
                <a:latin typeface="Chalkboard"/>
                <a:sym typeface="Symbol"/>
              </a:rPr>
              <a:t>probability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1/1000</a:t>
            </a:r>
            <a:r>
              <a:rPr lang="en-US" dirty="0" smtClean="0">
                <a:latin typeface="Chalkboard"/>
                <a:sym typeface="Symbol"/>
              </a:rPr>
              <a:t> </a:t>
            </a:r>
            <a:endParaRPr lang="en-US" baseline="30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306740" y="5229200"/>
            <a:ext cx="348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may be unacceptable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67544" y="5877272"/>
            <a:ext cx="8639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/>
              </a:rPr>
              <a:t>- n </a:t>
            </a:r>
            <a:r>
              <a:rPr lang="en-US" dirty="0">
                <a:solidFill>
                  <a:srgbClr val="0000FF"/>
                </a:solidFill>
                <a:latin typeface="Chalkboard"/>
                <a:sym typeface="Symbol"/>
              </a:rPr>
              <a:t>=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500</a:t>
            </a:r>
            <a:r>
              <a:rPr lang="en-US" dirty="0" smtClean="0">
                <a:latin typeface="Chalkboard"/>
                <a:sym typeface="Symbol"/>
              </a:rPr>
              <a:t>: adversary working for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200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yrs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can break the scheme with probability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  <a:sym typeface="Symbol"/>
              </a:rPr>
              <a:t>-460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306740" y="6309320"/>
            <a:ext cx="348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definitely acceptable</a:t>
            </a:r>
            <a:endParaRPr lang="en-US" baseline="30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60734" y="1168531"/>
            <a:ext cx="3011666" cy="3556613"/>
            <a:chOff x="10116406" y="2545359"/>
            <a:chExt cx="1631088" cy="23872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Oval 14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1225297">
              <a:off x="10155723" y="2889483"/>
              <a:ext cx="1591771" cy="1921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dirty="0" smtClean="0">
                  <a:latin typeface="Chalkboard"/>
                  <a:ea typeface="Bradley Hand" charset="0"/>
                  <a:cs typeface="Bradley Hand" charset="0"/>
                </a:rPr>
                <a:t>Physicists believe that the no. of seconds elapsed since the birth of Earth is on the order of 2</a:t>
              </a:r>
              <a:r>
                <a:rPr lang="en-US" baseline="30000" dirty="0" smtClean="0">
                  <a:latin typeface="Chalkboard"/>
                  <a:ea typeface="Bradley Hand" charset="0"/>
                  <a:cs typeface="Bradley Hand" charset="0"/>
                </a:rPr>
                <a:t>58</a:t>
              </a:r>
              <a:r>
                <a:rPr lang="en-US" dirty="0" smtClean="0">
                  <a:latin typeface="Chalkboard"/>
                  <a:ea typeface="Bradley Hand" charset="0"/>
                  <a:cs typeface="Bradley Hand" charset="0"/>
                </a:rPr>
                <a:t> </a:t>
              </a:r>
            </a:p>
            <a:p>
              <a:pPr marL="342900" lvl="1" indent="-342900">
                <a:buFontTx/>
                <a:buChar char="-"/>
              </a:pPr>
              <a:r>
                <a:rPr lang="en-US" dirty="0">
                  <a:latin typeface="Chalkboard"/>
                </a:rPr>
                <a:t>Something that occurs with probability 2</a:t>
              </a:r>
              <a:r>
                <a:rPr lang="en-US" baseline="30000" dirty="0">
                  <a:latin typeface="Chalkboard"/>
                </a:rPr>
                <a:t>-60</a:t>
              </a:r>
              <a:r>
                <a:rPr lang="en-US" dirty="0">
                  <a:latin typeface="Chalkboard"/>
                </a:rPr>
                <a:t>/sec is expected to occur once every 100 billion </a:t>
              </a:r>
              <a:r>
                <a:rPr lang="en-US" dirty="0" smtClean="0">
                  <a:latin typeface="Chalkboard"/>
                </a:rPr>
                <a:t>years</a:t>
              </a:r>
              <a:endParaRPr lang="en-US" dirty="0">
                <a:latin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0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1" grpId="0"/>
      <p:bldP spid="37" grpId="0"/>
      <p:bldP spid="38" grpId="0"/>
      <p:bldP spid="2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n  = Knob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8720"/>
            <a:ext cx="7493000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6237312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30200" y="602128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min</a:t>
            </a:r>
            <a:endParaRPr lang="en-US" dirty="0">
              <a:latin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64288" y="6021288"/>
            <a:ext cx="61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max</a:t>
            </a:r>
            <a:endParaRPr lang="en-US" dirty="0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2280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/>
              </a:rPr>
              <a:t> n </a:t>
            </a:r>
            <a:endParaRPr lang="en-US" dirty="0">
              <a:latin typeface="Chalkboar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3848" y="5733256"/>
            <a:ext cx="310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9900"/>
                </a:solidFill>
                <a:latin typeface="Chalkboard"/>
                <a:sym typeface="Symbol"/>
              </a:rPr>
              <a:t>Adv’s</a:t>
            </a:r>
            <a:r>
              <a:rPr lang="en-US" dirty="0" smtClean="0">
                <a:solidFill>
                  <a:srgbClr val="009900"/>
                </a:solidFill>
                <a:latin typeface="Chalkboard"/>
                <a:sym typeface="Symbol"/>
              </a:rPr>
              <a:t> job becomes harder </a:t>
            </a:r>
            <a:r>
              <a:rPr lang="en-US" dirty="0" smtClean="0">
                <a:solidFill>
                  <a:srgbClr val="009900"/>
                </a:solidFill>
                <a:latin typeface="Chalkboard"/>
                <a:sym typeface="Wingdings"/>
              </a:rPr>
              <a:t></a:t>
            </a:r>
            <a:endParaRPr lang="en-US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5240" y="5229200"/>
            <a:ext cx="439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User’s running time is also increasing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Wingdings"/>
              </a:rPr>
              <a:t></a:t>
            </a:r>
            <a:endParaRPr lang="en-US" dirty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1943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116632"/>
            <a:ext cx="871195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Concrete Approach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5536" y="1122129"/>
            <a:ext cx="75608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&gt;&gt; Set the value of n</a:t>
            </a:r>
            <a:endParaRPr lang="en-US" sz="2200" baseline="30000" dirty="0">
              <a:latin typeface="Chalkboard"/>
            </a:endParaRPr>
          </a:p>
          <a:p>
            <a:pPr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&gt;&gt; Run users and adversary on specific machines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3995936" y="2060848"/>
            <a:ext cx="432048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halkboard"/>
              </a:rPr>
              <a:t>No adversary </a:t>
            </a:r>
            <a:r>
              <a:rPr lang="en-US" dirty="0">
                <a:latin typeface="Chalkboard"/>
              </a:rPr>
              <a:t>running for </a:t>
            </a:r>
            <a:r>
              <a:rPr lang="en-US" dirty="0">
                <a:solidFill>
                  <a:srgbClr val="0000FF"/>
                </a:solidFill>
                <a:latin typeface="Chalkboard"/>
              </a:rPr>
              <a:t>5 </a:t>
            </a:r>
            <a:r>
              <a:rPr lang="en-US" dirty="0" err="1" smtClean="0">
                <a:solidFill>
                  <a:srgbClr val="0000FF"/>
                </a:solidFill>
                <a:latin typeface="Chalkboard"/>
              </a:rPr>
              <a:t>yrs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on 4GHz Machine </a:t>
            </a:r>
            <a:r>
              <a:rPr lang="en-US" dirty="0" smtClean="0">
                <a:latin typeface="Chalkboard"/>
              </a:rPr>
              <a:t>can </a:t>
            </a:r>
            <a:r>
              <a:rPr lang="en-US" dirty="0">
                <a:latin typeface="Chalkboard"/>
              </a:rPr>
              <a:t>break </a:t>
            </a:r>
            <a:r>
              <a:rPr lang="en-US" dirty="0" smtClean="0">
                <a:latin typeface="Chalkboard"/>
              </a:rPr>
              <a:t>the scheme </a:t>
            </a:r>
            <a:r>
              <a:rPr lang="en-US" dirty="0">
                <a:latin typeface="Chalkboard"/>
              </a:rPr>
              <a:t>with probability better </a:t>
            </a:r>
            <a:r>
              <a:rPr lang="en-US" dirty="0" smtClean="0">
                <a:latin typeface="Chalkboard"/>
              </a:rPr>
              <a:t>than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-60</a:t>
            </a:r>
            <a:endParaRPr lang="en-US" dirty="0">
              <a:latin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65313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Asymptotic Statement</a:t>
            </a:r>
            <a:endParaRPr lang="en-US" dirty="0">
              <a:latin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2040" y="392376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1</a:t>
            </a:r>
            <a:endParaRPr lang="en-US" dirty="0">
              <a:latin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2040" y="4283804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2</a:t>
            </a:r>
            <a:endParaRPr lang="en-US" dirty="0">
              <a:latin typeface="Chalkboard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32040" y="54359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</a:rPr>
              <a:t>Concrete Statement n</a:t>
            </a:r>
            <a:endParaRPr lang="en-US" dirty="0">
              <a:latin typeface="Chalkboard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2552" y="4725144"/>
            <a:ext cx="207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</a:rPr>
              <a:t>……</a:t>
            </a:r>
            <a:endParaRPr lang="en-US" dirty="0">
              <a:latin typeface="Chalkboard"/>
            </a:endParaRPr>
          </a:p>
        </p:txBody>
      </p:sp>
      <p:cxnSp>
        <p:nvCxnSpPr>
          <p:cNvPr id="7" name="Straight Arrow Connector 6"/>
          <p:cNvCxnSpPr>
            <a:endCxn id="16" idx="1"/>
          </p:cNvCxnSpPr>
          <p:nvPr/>
        </p:nvCxnSpPr>
        <p:spPr>
          <a:xfrm flipV="1">
            <a:off x="3491880" y="4108430"/>
            <a:ext cx="1440160" cy="544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7" idx="1"/>
          </p:cNvCxnSpPr>
          <p:nvPr/>
        </p:nvCxnSpPr>
        <p:spPr>
          <a:xfrm flipV="1">
            <a:off x="3491880" y="4468470"/>
            <a:ext cx="1440160" cy="40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8" idx="1"/>
          </p:cNvCxnSpPr>
          <p:nvPr/>
        </p:nvCxnSpPr>
        <p:spPr>
          <a:xfrm>
            <a:off x="3491880" y="5085184"/>
            <a:ext cx="1440160" cy="535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3568" y="5661248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Asymptotic </a:t>
            </a:r>
            <a:r>
              <a:rPr lang="en-US" dirty="0" smtClean="0">
                <a:latin typeface="Chalkboard"/>
              </a:rPr>
              <a:t>Approach</a:t>
            </a:r>
            <a:endParaRPr lang="en-US" dirty="0">
              <a:latin typeface="Chalkboar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3700" y="6237312"/>
            <a:ext cx="224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/>
              </a:rPr>
              <a:t>Concrete Approach</a:t>
            </a:r>
            <a:endParaRPr lang="en-US" dirty="0">
              <a:latin typeface="Chalkboar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369" y="6093296"/>
            <a:ext cx="550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halkboard"/>
                <a:ea typeface="Wingdings"/>
                <a:cs typeface="Wingdings"/>
                <a:sym typeface="Wingdings"/>
              </a:rPr>
              <a:t></a:t>
            </a:r>
            <a:endParaRPr lang="en-US" sz="3200" dirty="0">
              <a:latin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856" y="5517232"/>
            <a:ext cx="55055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/>
                <a:ea typeface="Wingdings"/>
                <a:cs typeface="Wingdings"/>
                <a:sym typeface="Wingdings"/>
              </a:rPr>
              <a:t></a:t>
            </a:r>
            <a:endParaRPr lang="en-US" sz="32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841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4" grpId="0"/>
      <p:bldP spid="5" grpId="0"/>
      <p:bldP spid="16" grpId="0"/>
      <p:bldP spid="17" grpId="0"/>
      <p:bldP spid="18" grpId="0"/>
      <p:bldP spid="12" grpId="0"/>
      <p:bldP spid="2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108504" cy="10894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Secret Key Encryption (SKE) Revisited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Key-generation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Gen(1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23446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Encryption Algorithm: </a:t>
            </a:r>
            <a:r>
              <a:rPr lang="en-US" sz="2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(m); m in {0,1}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510667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Decryption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27687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MUST be a Randomized 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key 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chosen according to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some probability distribution.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098558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Deterministic/Randomized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11560" y="3738518"/>
            <a:ext cx="6734579" cy="3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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 when randomized and c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:=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when deterministic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604277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673442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m:=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Security for SKE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60374" y="941819"/>
            <a:ext cx="5191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Goldwasser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and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773533"/>
            <a:ext cx="2516088" cy="1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860304" y="5910371"/>
            <a:ext cx="2295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h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(m): </a:t>
            </a: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external info about 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; history function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308576" y="5910371"/>
            <a:ext cx="2871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f(m)</a:t>
            </a:r>
            <a:r>
              <a:rPr lang="en-US" sz="1600" dirty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:</a:t>
            </a:r>
            <a:r>
              <a:rPr lang="en-US" sz="1600" dirty="0" smtClean="0">
                <a:solidFill>
                  <a:srgbClr val="3366FF"/>
                </a:solidFill>
                <a:latin typeface="Chalkboard" charset="0"/>
                <a:ea typeface="Chalkboard" charset="0"/>
                <a:cs typeface="Chalkboard" charset="0"/>
              </a:rPr>
              <a:t> additional information about m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that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wants to compute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3897360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96" y="264244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3861048"/>
            <a:ext cx="4419368" cy="92333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prior information about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message,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leaks no additional information about the message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88" y="2636912"/>
            <a:ext cx="1374137" cy="1224136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6246" y="2564904"/>
            <a:ext cx="2295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3356992"/>
            <a:ext cx="22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prob.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068960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2" grpId="0" animBg="1"/>
      <p:bldP spid="14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79308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Security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4016" y="796642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Two worlds: In one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gets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and in another it does not. If the difference between probabilities of guessing f(x) in the both worlds are negligibly apart, then semantic security is achieved.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938318"/>
            <a:ext cx="5400600" cy="1490682"/>
            <a:chOff x="467544" y="1938318"/>
            <a:chExt cx="5400600" cy="1490682"/>
          </a:xfrm>
        </p:grpSpPr>
        <p:sp>
          <p:nvSpPr>
            <p:cNvPr id="55" name="Rectangle 54"/>
            <p:cNvSpPr/>
            <p:nvPr/>
          </p:nvSpPr>
          <p:spPr>
            <a:xfrm>
              <a:off x="467544" y="2132856"/>
              <a:ext cx="2376264" cy="122413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5" name="Picture 18" descr="j0139031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410" y="1938318"/>
              <a:ext cx="720654" cy="71986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475656" y="2779172"/>
              <a:ext cx="3516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2735310"/>
              <a:ext cx="360040" cy="35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2267744" y="2226350"/>
              <a:ext cx="648072" cy="360040"/>
              <a:chOff x="2123728" y="2012082"/>
              <a:chExt cx="648072" cy="36004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123728" y="2012082"/>
                <a:ext cx="576064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2020778"/>
                <a:ext cx="5760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Enc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>
              <a:off x="1619672" y="2420888"/>
              <a:ext cx="64807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763688" y="2082334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m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35" name="Straight Arrow Connector 34"/>
            <p:cNvCxnSpPr>
              <a:endCxn id="30" idx="2"/>
            </p:cNvCxnSpPr>
            <p:nvPr/>
          </p:nvCxnSpPr>
          <p:spPr>
            <a:xfrm flipV="1">
              <a:off x="2555776" y="2586390"/>
              <a:ext cx="0" cy="504056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67544" y="2874422"/>
              <a:ext cx="952654" cy="360040"/>
              <a:chOff x="2108652" y="2063518"/>
              <a:chExt cx="576064" cy="257172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123729" y="2063518"/>
                <a:ext cx="473901" cy="2571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2108652" y="2078863"/>
                <a:ext cx="576064" cy="241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Gen(1</a:t>
                </a:r>
                <a:r>
                  <a:rPr lang="en-US" sz="1600" baseline="30000" dirty="0" smtClean="0"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1259632" y="3090446"/>
              <a:ext cx="1296144" cy="8384"/>
            </a:xfrm>
            <a:prstGeom prst="straightConnector1">
              <a:avLst/>
            </a:prstGeom>
            <a:ln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771800" y="2420888"/>
              <a:ext cx="158417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915816" y="2082334"/>
              <a:ext cx="13681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c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48064" y="2442374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5220072" y="210382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h(m)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4644008" y="2658398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923928" y="3090446"/>
              <a:ext cx="1800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guess about f(m)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16024" y="3892986"/>
            <a:ext cx="8927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semantically-secure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PT A there exists a PPT A’ such that for any 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and PPT functions f and h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32312" y="4653136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 [ A’(1</a:t>
            </a:r>
            <a:r>
              <a:rPr lang="en-US" sz="1600" baseline="300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,|m|,h(m)) =f(m)]</a:t>
            </a:r>
            <a:endParaRPr lang="en-US" sz="1600" baseline="-250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491880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835968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6380584" y="458112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6596608" y="4632231"/>
            <a:ext cx="107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60232" y="1988840"/>
            <a:ext cx="2376264" cy="1512168"/>
            <a:chOff x="3419872" y="3789040"/>
            <a:chExt cx="2376264" cy="1512168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5004048" y="4221088"/>
              <a:ext cx="720080" cy="0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5004048" y="3861048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h(m)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644008" y="4530606"/>
              <a:ext cx="0" cy="432048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3932312" y="4962654"/>
              <a:ext cx="18638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guess about f(m)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2440" y="3789040"/>
              <a:ext cx="681608" cy="77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 Box 7"/>
            <p:cNvSpPr txBox="1">
              <a:spLocks noChangeArrowheads="1"/>
            </p:cNvSpPr>
            <p:nvPr/>
          </p:nvSpPr>
          <p:spPr bwMode="auto">
            <a:xfrm>
              <a:off x="3491880" y="3789040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|m|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419872" y="4221088"/>
              <a:ext cx="864096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228184" y="1556792"/>
            <a:ext cx="0" cy="223224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051992" y="4653136"/>
            <a:ext cx="2367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 A(1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,c,h(m)) =f(m)]</a:t>
            </a:r>
            <a:endParaRPr lang="en-US" sz="1600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5201905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Probability taken over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uniform k,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Samp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),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A and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0032" y="2564904"/>
            <a:ext cx="333746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00392" y="2492896"/>
            <a:ext cx="362343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A’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23928" y="519203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Probability taken over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m output by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Samp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(1</a:t>
            </a:r>
            <a:r>
              <a:rPr lang="en-US" sz="1600" baseline="300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) and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&gt;&gt; the randomness of A’</a:t>
            </a:r>
            <a:endParaRPr lang="en-US" sz="1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563887" y="2348880"/>
            <a:ext cx="2825694" cy="1800200"/>
            <a:chOff x="4661216" y="3655227"/>
            <a:chExt cx="1946812" cy="859362"/>
          </a:xfrm>
        </p:grpSpPr>
        <p:sp>
          <p:nvSpPr>
            <p:cNvPr id="115" name="Cloud Callout 114"/>
            <p:cNvSpPr/>
            <p:nvPr/>
          </p:nvSpPr>
          <p:spPr>
            <a:xfrm>
              <a:off x="4676413" y="3655227"/>
              <a:ext cx="1931615" cy="85936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>
              <a:off x="4661216" y="3921504"/>
              <a:ext cx="1944216" cy="39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Computational Analogue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of Shannon’s definition of perfect-security</a:t>
              </a:r>
              <a:endPara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3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109" grpId="0"/>
      <p:bldP spid="110" grpId="0"/>
      <p:bldP spid="111" grpId="0"/>
      <p:bldP spid="112" grpId="0"/>
      <p:bldP spid="63" grpId="0"/>
      <p:bldP spid="8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 Security for SKE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460374" y="941819"/>
            <a:ext cx="5191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Goldwasser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and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 Probabilistic Encryption. Journal of Computer and System Sciences, 28(2): 270-299, 1984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576" y="773533"/>
            <a:ext cx="2516088" cy="1334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5496" y="4137191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596" y="2810269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4100879"/>
            <a:ext cx="441936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88" y="2804735"/>
            <a:ext cx="1374137" cy="1224136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6246" y="2732727"/>
            <a:ext cx="2295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59832" y="3524815"/>
            <a:ext cx="2295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prob. 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95936" y="3236783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Based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78479" y="1124744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496" y="1938317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; 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|=|m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4379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028384" y="3068960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1551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540568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                 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(n)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ind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PPT  attacker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5616" y="5619438"/>
            <a:ext cx="3808040" cy="977914"/>
            <a:chOff x="5588496" y="5013176"/>
            <a:chExt cx="3808040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ind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An Experiment / a game between a challenger and an adversary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    (n)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ind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5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44" grpId="0"/>
      <p:bldP spid="46" grpId="0"/>
      <p:bldP spid="52" grpId="0"/>
      <p:bldP spid="62" grpId="0"/>
      <p:bldP spid="64" grpId="0"/>
      <p:bldP spid="65" grpId="0"/>
      <p:bldP spid="70" grpId="0"/>
      <p:bldP spid="77" grpId="0"/>
      <p:bldP spid="84" grpId="0"/>
      <p:bldP spid="51" grpId="0"/>
      <p:bldP spid="54" grpId="0"/>
      <p:bldP spid="95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4293096"/>
            <a:ext cx="9036496" cy="1512168"/>
          </a:xfrm>
          <a:prstGeom prst="rect">
            <a:avLst/>
          </a:prstGeom>
          <a:solidFill>
            <a:srgbClr val="D2F5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Semantic vs. Indistinguishability Security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2114272"/>
            <a:ext cx="3168352" cy="73866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96" y="84224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2762344"/>
            <a:ext cx="4419368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messages, it cannot be distinguished if the </a:t>
            </a:r>
            <a:r>
              <a:rPr lang="en-US" sz="1400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message.</a:t>
            </a:r>
            <a:endParaRPr lang="en-US" sz="1400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88" y="836712"/>
            <a:ext cx="1374137" cy="12241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6644" y="1893025"/>
            <a:ext cx="4419368" cy="73866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SEM: Given </a:t>
            </a:r>
            <a:r>
              <a:rPr lang="en-US" sz="1400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prior information about 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message, the </a:t>
            </a:r>
            <a:r>
              <a:rPr lang="en-US" sz="1400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400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leaks no additional information about the message</a:t>
            </a:r>
            <a:endParaRPr lang="en-US" sz="1400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3207" y="3666220"/>
                <a:ext cx="3264035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7" y="3666220"/>
                <a:ext cx="3264035" cy="369332"/>
              </a:xfrm>
              <a:prstGeom prst="rect">
                <a:avLst/>
              </a:prstGeom>
              <a:blipFill>
                <a:blip r:embed="rId5"/>
                <a:stretch>
                  <a:fillRect l="-11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07504" y="4438853"/>
            <a:ext cx="8911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RA3: If a scheme is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-secure then for all PPT A and any index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s.t  </a:t>
            </a:r>
            <a:endParaRPr lang="en-US" dirty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1259632" y="5322694"/>
                <a:ext cx="380804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Pr [ A(1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n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,c) =m</a:t>
                </a:r>
                <a:r>
                  <a:rPr lang="en-US" sz="16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i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≤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 </m:t>
                    </m:r>
                  </m:oMath>
                </a14:m>
                <a:r>
                  <a:rPr lang="en-US" sz="16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    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½ +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negl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(n) </a:t>
                </a: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5322694"/>
                <a:ext cx="3808040" cy="338554"/>
              </a:xfrm>
              <a:prstGeom prst="rect">
                <a:avLst/>
              </a:prstGeom>
              <a:blipFill>
                <a:blip r:embed="rId6"/>
                <a:stretch>
                  <a:fillRect l="-962" t="-5357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351476" y="5322694"/>
            <a:ext cx="3808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For uniform distribution of k and m. </a:t>
            </a:r>
            <a:endParaRPr lang="en-US" sz="1600" dirty="0" smtClean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48077" y="4055264"/>
            <a:ext cx="2072395" cy="2542088"/>
            <a:chOff x="10075968" y="2545359"/>
            <a:chExt cx="1604549" cy="23872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" name="Oval 26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21225297">
              <a:off x="10075968" y="3185950"/>
              <a:ext cx="1598091" cy="11272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Bradley Hand"/>
                  <a:ea typeface="Chalkboard" charset="0"/>
                  <a:cs typeface="Chalkboard" charset="0"/>
                  <a:sym typeface="Symbol"/>
                </a:rPr>
                <a:t>IND Security is the de facto style followed in Crypto community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16016" y="3665936"/>
                <a:ext cx="3264034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665936"/>
                <a:ext cx="3264034" cy="369332"/>
              </a:xfrm>
              <a:prstGeom prst="rect">
                <a:avLst/>
              </a:prstGeom>
              <a:blipFill>
                <a:blip r:embed="rId8"/>
                <a:stretch>
                  <a:fillRect l="-13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656882" y="6165304"/>
                <a:ext cx="3283270" cy="369332"/>
              </a:xfrm>
              <a:prstGeom prst="rect">
                <a:avLst/>
              </a:prstGeom>
              <a:solidFill>
                <a:srgbClr val="DDFDE0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IND 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Security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  <a:sym typeface="Symbol"/>
                      </a:rPr>
                      <m:t>↔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SEM Security</a:t>
                </a:r>
                <a:r>
                  <a:rPr lang="en-US" dirty="0" smtClean="0">
                    <a:solidFill>
                      <a:srgbClr val="FF0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882" y="6165304"/>
                <a:ext cx="3283270" cy="369332"/>
              </a:xfrm>
              <a:prstGeom prst="rect">
                <a:avLst/>
              </a:prstGeom>
              <a:blipFill>
                <a:blip r:embed="rId9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1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2" grpId="0"/>
      <p:bldP spid="23" grpId="0"/>
      <p:bldP spid="24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Indistinguishability Based Definition: Renaming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2037640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073767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78479" y="1124744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946430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3090446"/>
            <a:ext cx="16608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2298358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496" y="1938317"/>
            <a:ext cx="2630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 ; 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|=|m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4379" y="2247836"/>
            <a:ext cx="3257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316416" y="3356992"/>
            <a:ext cx="1070992" cy="307777"/>
            <a:chOff x="7514955" y="5223801"/>
            <a:chExt cx="1207300" cy="561692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4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4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028384" y="3068960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3015512"/>
            <a:ext cx="3832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162880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809690"/>
            <a:ext cx="1206246" cy="480861"/>
            <a:chOff x="7267392" y="1543317"/>
            <a:chExt cx="1359768" cy="877571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43317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91979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716016" y="2586390"/>
            <a:ext cx="13885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327490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35339" y="2967916"/>
            <a:ext cx="2036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3284984"/>
            <a:ext cx="4757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701055"/>
            <a:ext cx="1213683" cy="464607"/>
            <a:chOff x="7452320" y="1572982"/>
            <a:chExt cx="1368152" cy="847906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72982"/>
              <a:ext cx="1359768" cy="56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4098558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903215"/>
            <a:ext cx="1343522" cy="307777"/>
            <a:chOff x="6948264" y="1789529"/>
            <a:chExt cx="1514516" cy="561693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89529"/>
              <a:ext cx="1359768" cy="56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4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4026550"/>
            <a:ext cx="2107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-540568" y="930206"/>
            <a:ext cx="8424936" cy="698594"/>
            <a:chOff x="323528" y="1002214"/>
            <a:chExt cx="8424936" cy="698594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23528" y="1196752"/>
              <a:ext cx="84249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                 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Indistinguishability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experiment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9" name="Group 74"/>
            <p:cNvGrpSpPr/>
            <p:nvPr/>
          </p:nvGrpSpPr>
          <p:grpSpPr>
            <a:xfrm>
              <a:off x="5220072" y="1002214"/>
              <a:ext cx="2232248" cy="698594"/>
              <a:chOff x="4724400" y="1628800"/>
              <a:chExt cx="2232248" cy="698594"/>
            </a:xfrm>
          </p:grpSpPr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4724400" y="1804754"/>
                <a:ext cx="22322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(n)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228456" y="198884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5292080" y="1628800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51520" y="493245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 has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for every PPT  attacker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negligible function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 such that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3306470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115616" y="5619438"/>
            <a:ext cx="3808040" cy="977914"/>
            <a:chOff x="5588496" y="5013176"/>
            <a:chExt cx="3808040" cy="977914"/>
          </a:xfrm>
        </p:grpSpPr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1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75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7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8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2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3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0" name="Double Bracket 89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076056" y="5724545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Probability is taken over the randomness used by A and the challenger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8340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An Experiment / a game between a challenger and an adversary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496" y="3717032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6588224" y="1628800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3848" y="3594502"/>
            <a:ext cx="2232248" cy="698594"/>
            <a:chOff x="4788024" y="4314582"/>
            <a:chExt cx="2232248" cy="698594"/>
          </a:xfrm>
        </p:grpSpPr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>
              <a:off x="4788024" y="4530606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    (n)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5300464" y="467462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5364088" y="4314582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918573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Various Definitions and their equivalence (Shannon’s Theorem)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Inherent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Drawbacks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Cannot afford perfect security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94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Perfect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059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Relaxing Perfect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58579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Make the adversary bounded/efficient/polynomial time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Allow the break with some small/negligible probability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Are they necessary?</a:t>
            </a:r>
          </a:p>
        </p:txBody>
      </p:sp>
      <p:sp>
        <p:nvSpPr>
          <p:cNvPr id="3" name="Right Brace 2"/>
          <p:cNvSpPr/>
          <p:nvPr/>
        </p:nvSpPr>
        <p:spPr>
          <a:xfrm>
            <a:off x="6804248" y="3645024"/>
            <a:ext cx="360040" cy="6480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49717" y="3647478"/>
            <a:ext cx="198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Computational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912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9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4462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Equivalent Formulation of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Ind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074" y="1512098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1548225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822902" y="105273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(Gen, Enc, Dec), 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2420888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583578" y="2564904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567390" y="1772816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949966" y="1412775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,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     , |m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 = |m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2759024" y="1722294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73008" y="3018439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Gen(1</a:t>
              </a:r>
              <a:r>
                <a:rPr lang="en-US" sz="1600" baseline="30000" dirty="0" smtClean="0">
                  <a:latin typeface="Chalkboard" charset="0"/>
                  <a:ea typeface="Chalkboard" charset="0"/>
                  <a:cs typeface="Chalkboard" charset="0"/>
                </a:rPr>
                <a:t>n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8100392" y="2636912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8230343" y="2492422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908720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9"/>
          <p:cNvGrpSpPr/>
          <p:nvPr/>
        </p:nvGrpSpPr>
        <p:grpSpPr>
          <a:xfrm>
            <a:off x="7470210" y="1268760"/>
            <a:ext cx="1206246" cy="496249"/>
            <a:chOff x="7267392" y="1515234"/>
            <a:chExt cx="1359768" cy="905654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567390" y="239425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469121" y="206084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r>
              <a:rPr lang="en-US" sz="16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631268" y="2749363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788511" y="244237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b’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123728" y="2759442"/>
            <a:ext cx="475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(Attacker’s guess about encrypted message)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3347864" y="3162454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66"/>
          <p:cNvGrpSpPr/>
          <p:nvPr/>
        </p:nvGrpSpPr>
        <p:grpSpPr>
          <a:xfrm>
            <a:off x="2375756" y="3160125"/>
            <a:ext cx="1213683" cy="479995"/>
            <a:chOff x="7452320" y="1544899"/>
            <a:chExt cx="1368152" cy="8759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91816" y="3573016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4739244" y="3362285"/>
            <a:ext cx="1343522" cy="338554"/>
            <a:chOff x="6948264" y="1761446"/>
            <a:chExt cx="1514516" cy="617861"/>
          </a:xfrm>
        </p:grpSpPr>
        <p:cxnSp>
          <p:nvCxnSpPr>
            <p:cNvPr id="72" name="Straight Connector 71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488360" y="3501008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1520" y="278092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Run time: Poly(n)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19944" y="1103258"/>
            <a:ext cx="150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Attacker A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56792" y="3819238"/>
            <a:ext cx="9145016" cy="977914"/>
            <a:chOff x="251520" y="5013176"/>
            <a:chExt cx="9145016" cy="977914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78" name="Group 83"/>
            <p:cNvGrpSpPr/>
            <p:nvPr/>
          </p:nvGrpSpPr>
          <p:grpSpPr>
            <a:xfrm>
              <a:off x="251520" y="5013176"/>
              <a:ext cx="8424936" cy="792088"/>
              <a:chOff x="251520" y="5013176"/>
              <a:chExt cx="8424936" cy="792088"/>
            </a:xfrm>
          </p:grpSpPr>
          <p:grpSp>
            <p:nvGrpSpPr>
              <p:cNvPr id="79" name="Group 81"/>
              <p:cNvGrpSpPr/>
              <p:nvPr/>
            </p:nvGrpSpPr>
            <p:grpSpPr>
              <a:xfrm>
                <a:off x="251520" y="5013176"/>
                <a:ext cx="8424936" cy="792088"/>
                <a:chOff x="251520" y="4869160"/>
                <a:chExt cx="8424936" cy="792088"/>
              </a:xfrm>
            </p:grpSpPr>
            <p:sp>
              <p:nvSpPr>
                <p:cNvPr id="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51520" y="5135706"/>
                  <a:ext cx="842493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endParaRPr lang="en-US" sz="20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83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87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9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8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96" name="Double Bracket 9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4746630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Intuition behind the definition ?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323528" y="5085184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  &gt;&gt; Attacker should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behave in the same way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irrespective of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or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39552" y="5589240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&gt;&gt; What does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same behavior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mean ? --- Attacker just outputs a bit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467544" y="6093296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&gt;&gt; Same behavior means that attacker  outputs 1  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with almost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the same probability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each case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(irrespective of whether it sees an encryption of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or m</a:t>
            </a:r>
            <a:r>
              <a:rPr lang="en-US" sz="16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6512" y="46531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588224" y="1052736"/>
            <a:ext cx="15037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Challenger</a:t>
            </a:r>
            <a:endParaRPr lang="en-US" sz="1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79512" y="5259398"/>
            <a:ext cx="8784976" cy="13658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2811126"/>
            <a:ext cx="8784976" cy="136583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7384"/>
            <a:ext cx="8496944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Equivalent Formulation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" name="Group 81"/>
          <p:cNvGrpSpPr/>
          <p:nvPr/>
        </p:nvGrpSpPr>
        <p:grpSpPr>
          <a:xfrm>
            <a:off x="-828600" y="692696"/>
            <a:ext cx="9073008" cy="770602"/>
            <a:chOff x="251520" y="4869160"/>
            <a:chExt cx="9073008" cy="770602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251520" y="5135706"/>
              <a:ext cx="84249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2" name="Group 54"/>
            <p:cNvGrpSpPr/>
            <p:nvPr/>
          </p:nvGrpSpPr>
          <p:grpSpPr>
            <a:xfrm>
              <a:off x="1340024" y="4869160"/>
              <a:ext cx="7984504" cy="770602"/>
              <a:chOff x="-3908176" y="5013176"/>
              <a:chExt cx="7984504" cy="770602"/>
            </a:xfrm>
          </p:grpSpPr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-3908176" y="5229200"/>
                <a:ext cx="79845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(n, b) : the experiment with 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m</a:t>
                </a:r>
                <a:r>
                  <a:rPr lang="en-US" sz="1600" baseline="-25000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b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selected by challenger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-3476128" y="5445224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-3484512" y="501317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-108520" y="1578278"/>
            <a:ext cx="8424936" cy="821124"/>
            <a:chOff x="179512" y="5178678"/>
            <a:chExt cx="8424936" cy="821124"/>
          </a:xfrm>
        </p:grpSpPr>
        <p:grpSp>
          <p:nvGrpSpPr>
            <p:cNvPr id="59" name="Group 81"/>
            <p:cNvGrpSpPr/>
            <p:nvPr/>
          </p:nvGrpSpPr>
          <p:grpSpPr>
            <a:xfrm>
              <a:off x="179512" y="5178678"/>
              <a:ext cx="8424936" cy="770602"/>
              <a:chOff x="251520" y="4869160"/>
              <a:chExt cx="8424936" cy="770602"/>
            </a:xfrm>
          </p:grpSpPr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251520" y="5135706"/>
                <a:ext cx="84249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endParaRPr lang="en-US" sz="20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grpSp>
            <p:nvGrpSpPr>
              <p:cNvPr id="67" name="Group 54"/>
              <p:cNvGrpSpPr/>
              <p:nvPr/>
            </p:nvGrpSpPr>
            <p:grpSpPr>
              <a:xfrm>
                <a:off x="539552" y="4869160"/>
                <a:ext cx="7416824" cy="770602"/>
                <a:chOff x="-4708648" y="5013176"/>
                <a:chExt cx="7416824" cy="770602"/>
              </a:xfrm>
            </p:grpSpPr>
            <p:sp>
              <p:nvSpPr>
                <p:cNvPr id="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4708648" y="5229200"/>
                  <a:ext cx="741682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Output(</a:t>
                  </a: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PrivK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     (n, b)) : 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 charset="0"/>
                      <a:ea typeface="Chalkboard" charset="0"/>
                      <a:cs typeface="Chalkboard" charset="0"/>
                    </a:rPr>
                    <a:t>output bit of the attacker 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during 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556520" y="5445224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</a:rPr>
                    <a:t>A, </a:t>
                  </a:r>
                  <a:r>
                    <a:rPr lang="en-US" sz="1600" dirty="0" smtClean="0"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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3556520" y="5013176"/>
                  <a:ext cx="63148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latin typeface="Chalkboard" charset="0"/>
                      <a:ea typeface="Chalkboard" charset="0"/>
                      <a:cs typeface="Chalkboard" charset="0"/>
                    </a:rPr>
                    <a:t>coa</a:t>
                  </a:r>
                  <a:endParaRPr lang="en-US" sz="1600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5292080" y="5250686"/>
              <a:ext cx="2448272" cy="749116"/>
              <a:chOff x="2627784" y="5848236"/>
              <a:chExt cx="2448272" cy="749116"/>
            </a:xfrm>
          </p:grpSpPr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27784" y="6042774"/>
                <a:ext cx="244827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      </a:t>
                </a: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PrivK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     (n, b))  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625879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</a:rPr>
                  <a:t>A, </a:t>
                </a:r>
                <a:r>
                  <a:rPr lang="en-US" sz="1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3779912" y="584823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 charset="0"/>
                    <a:ea typeface="Chalkboard" charset="0"/>
                    <a:cs typeface="Chalkboard" charset="0"/>
                  </a:rPr>
                  <a:t>coa</a:t>
                </a:r>
                <a:endPara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179512" y="281112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-secure if for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every PPT adversary 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there is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negligible function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such that :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539552" y="5136868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04" name="Group 54"/>
          <p:cNvGrpSpPr/>
          <p:nvPr/>
        </p:nvGrpSpPr>
        <p:grpSpPr>
          <a:xfrm>
            <a:off x="971600" y="3387190"/>
            <a:ext cx="3096344" cy="770602"/>
            <a:chOff x="-4708648" y="5013176"/>
            <a:chExt cx="3096344" cy="770602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Pr[Output(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(n, 0)) = 1]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-3268488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-3268488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8" name="Group 54"/>
          <p:cNvGrpSpPr/>
          <p:nvPr/>
        </p:nvGrpSpPr>
        <p:grpSpPr>
          <a:xfrm>
            <a:off x="4139952" y="3387190"/>
            <a:ext cx="3096344" cy="770602"/>
            <a:chOff x="-4708648" y="5013176"/>
            <a:chExt cx="3096344" cy="770602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-4708648" y="5229200"/>
              <a:ext cx="30963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Pr[Output(</a:t>
              </a:r>
              <a:r>
                <a:rPr lang="en-US" sz="1600" dirty="0" err="1" smtClean="0">
                  <a:latin typeface="Chalkboard" charset="0"/>
                  <a:ea typeface="Chalkboard" charset="0"/>
                  <a:cs typeface="Chalkboard" charset="0"/>
                </a:rPr>
                <a:t>PrivK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  (n, 1)) = 1]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-3260104" y="5445224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A,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/>
          </p:nvSpPr>
          <p:spPr bwMode="auto">
            <a:xfrm>
              <a:off x="-3268488" y="5013176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coa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923928" y="3541658"/>
            <a:ext cx="3600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349055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8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948264" y="3509720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  <a:endParaRPr lang="en-US" sz="28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7164288" y="3613666"/>
            <a:ext cx="121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79512" y="5331406"/>
            <a:ext cx="896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 = (Gen, Enc, Dec) is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-secure if for every PPT adversary A, there is a negligible function </a:t>
            </a:r>
            <a:r>
              <a:rPr lang="en-US" sz="16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, such that :</a:t>
            </a:r>
            <a:endParaRPr lang="en-US" sz="16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339752" y="5763454"/>
            <a:ext cx="3598148" cy="977914"/>
            <a:chOff x="5588496" y="5013176"/>
            <a:chExt cx="3808040" cy="977914"/>
          </a:xfrm>
        </p:grpSpPr>
        <p:sp>
          <p:nvSpPr>
            <p:cNvPr id="118" name="Text Box 7"/>
            <p:cNvSpPr txBox="1">
              <a:spLocks noChangeArrowheads="1"/>
            </p:cNvSpPr>
            <p:nvPr/>
          </p:nvSpPr>
          <p:spPr bwMode="auto">
            <a:xfrm>
              <a:off x="8028384" y="5221649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½</a:t>
              </a:r>
              <a:r>
                <a: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+ </a:t>
              </a:r>
              <a:r>
                <a:rPr lang="en-US" sz="1600" dirty="0" err="1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negl</a:t>
              </a:r>
              <a:r>
                <a: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grpSp>
          <p:nvGrpSpPr>
            <p:cNvPr id="119" name="Group 83"/>
            <p:cNvGrpSpPr/>
            <p:nvPr/>
          </p:nvGrpSpPr>
          <p:grpSpPr>
            <a:xfrm>
              <a:off x="5588496" y="5013176"/>
              <a:ext cx="2799928" cy="792088"/>
              <a:chOff x="5588496" y="5013176"/>
              <a:chExt cx="2799928" cy="792088"/>
            </a:xfrm>
          </p:grpSpPr>
          <p:grpSp>
            <p:nvGrpSpPr>
              <p:cNvPr id="120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1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8000"/>
                    </a:solidFill>
                    <a:latin typeface="Chalkboard" charset="0"/>
                    <a:ea typeface="Chalkboard" charset="0"/>
                    <a:cs typeface="Chalkboard" charset="0"/>
                  </a:endParaRPr>
                </a:p>
              </p:txBody>
            </p:sp>
            <p:grpSp>
              <p:nvGrpSpPr>
                <p:cNvPr id="124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125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12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PrivK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     (n)</a:t>
                      </a:r>
                    </a:p>
                  </p:txBody>
                </p:sp>
                <p:sp>
                  <p:nvSpPr>
                    <p:cNvPr id="12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A,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  <p:sp>
                  <p:nvSpPr>
                    <p:cNvPr id="13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008000"/>
                          </a:solidFill>
                          <a:latin typeface="Chalkboard" charset="0"/>
                          <a:ea typeface="Chalkboard" charset="0"/>
                          <a:cs typeface="Chalkboard" charset="0"/>
                        </a:rPr>
                        <a:t>coa</a:t>
                      </a:r>
                      <a:endPara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</a:endParaRPr>
                    </a:p>
                  </p:txBody>
                </p:sp>
              </p:grpSp>
              <p:sp>
                <p:nvSpPr>
                  <p:cNvPr id="1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olidFill>
                          <a:srgbClr val="008000"/>
                        </a:solidFill>
                        <a:latin typeface="Chalkboard" charset="0"/>
                        <a:ea typeface="Chalkboard" charset="0"/>
                        <a:cs typeface="Chalkboard" charset="0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  <p:sp>
                <p:nvSpPr>
                  <p:cNvPr id="127" name="Double Bracket 126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solidFill>
                        <a:srgbClr val="008000"/>
                      </a:solidFill>
                      <a:latin typeface="Chalkboard" charset="0"/>
                      <a:ea typeface="Chalkboard" charset="0"/>
                      <a:cs typeface="Chalkboard" charset="0"/>
                    </a:endParaRPr>
                  </a:p>
                </p:txBody>
              </p:sp>
            </p:grpSp>
          </p:grpSp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008000"/>
                    </a:solidFill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8000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</p:grpSp>
      <p:cxnSp>
        <p:nvCxnSpPr>
          <p:cNvPr id="131" name="Straight Connector 130"/>
          <p:cNvCxnSpPr/>
          <p:nvPr/>
        </p:nvCxnSpPr>
        <p:spPr>
          <a:xfrm>
            <a:off x="3779912" y="4395302"/>
            <a:ext cx="1" cy="648072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283968" y="4395302"/>
            <a:ext cx="1" cy="64807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8024" y="4521605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87" grpId="0"/>
      <p:bldP spid="112" grpId="0"/>
      <p:bldP spid="113" grpId="0"/>
      <p:bldP spid="114" grpId="0"/>
      <p:bldP spid="115" grpId="0"/>
      <p:bldP spid="11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9512" y="2132856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Let’s go OTP style: key will be used to pad/mask the message 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Pad = f(key) and the function is length-expanding ??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Recall the promises of computational security?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01" y="1331476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Shorter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key for big message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4801" y="169151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- Key Reuse</a:t>
            </a:r>
            <a:endParaRPr lang="en-US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92088" y="3419708"/>
            <a:ext cx="8316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For perfect security the pad needed to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be truly random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92088" y="3861048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For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computational security, 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enough if the pad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‘looks’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random to a PPT adversary but actually not.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496" y="4581128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627784" y="4653136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77384" y="5906892"/>
            <a:ext cx="998272" cy="432048"/>
            <a:chOff x="981440" y="2564904"/>
            <a:chExt cx="998272" cy="432048"/>
          </a:xfrm>
        </p:grpSpPr>
        <p:sp>
          <p:nvSpPr>
            <p:cNvPr id="24" name="Rectangle 23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403648" y="5826750"/>
            <a:ext cx="1224136" cy="338554"/>
            <a:chOff x="455675" y="4399360"/>
            <a:chExt cx="1224136" cy="338554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71800" y="5826750"/>
            <a:ext cx="1080120" cy="338554"/>
            <a:chOff x="395536" y="4348587"/>
            <a:chExt cx="1080120" cy="33855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2" name="Group 35"/>
          <p:cNvGrpSpPr/>
          <p:nvPr/>
        </p:nvGrpSpPr>
        <p:grpSpPr>
          <a:xfrm rot="5400000">
            <a:off x="4308101" y="5061051"/>
            <a:ext cx="563293" cy="755576"/>
            <a:chOff x="624332" y="3969572"/>
            <a:chExt cx="563293" cy="755576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5" name="Group 46"/>
          <p:cNvGrpSpPr/>
          <p:nvPr/>
        </p:nvGrpSpPr>
        <p:grpSpPr>
          <a:xfrm>
            <a:off x="4896543" y="5826750"/>
            <a:ext cx="827585" cy="338554"/>
            <a:chOff x="864095" y="4390978"/>
            <a:chExt cx="827585" cy="33855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15408" y="5733255"/>
            <a:ext cx="1332655" cy="893713"/>
            <a:chOff x="1542158" y="4367579"/>
            <a:chExt cx="797594" cy="504056"/>
          </a:xfrm>
        </p:grpSpPr>
        <p:sp>
          <p:nvSpPr>
            <p:cNvPr id="39" name="Rectangle 38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1" name="Group 35"/>
          <p:cNvGrpSpPr/>
          <p:nvPr/>
        </p:nvGrpSpPr>
        <p:grpSpPr>
          <a:xfrm rot="5400000">
            <a:off x="7467124" y="4938229"/>
            <a:ext cx="605682" cy="755576"/>
            <a:chOff x="581943" y="4005066"/>
            <a:chExt cx="605682" cy="755576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34419" y="5618857"/>
            <a:ext cx="1581893" cy="1003725"/>
            <a:chOff x="1547664" y="4365104"/>
            <a:chExt cx="995550" cy="504056"/>
          </a:xfrm>
        </p:grpSpPr>
        <p:sp>
          <p:nvSpPr>
            <p:cNvPr id="45" name="Rectangle 44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240048" y="5826750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>
            <a:off x="6667904" y="5801072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6"/>
          <p:cNvGrpSpPr/>
          <p:nvPr/>
        </p:nvGrpSpPr>
        <p:grpSpPr>
          <a:xfrm>
            <a:off x="7968240" y="5826750"/>
            <a:ext cx="852232" cy="338554"/>
            <a:chOff x="744723" y="4120044"/>
            <a:chExt cx="852232" cy="338554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55576" y="2564904"/>
            <a:ext cx="3499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The pad can’t be just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key  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796136" y="332656"/>
            <a:ext cx="3011666" cy="3556613"/>
            <a:chOff x="10116406" y="2545359"/>
            <a:chExt cx="1631088" cy="238729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6" name="Oval 55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 rot="21225297">
              <a:off x="10155723" y="3323319"/>
              <a:ext cx="1591771" cy="105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A suggestion: Try to BE good  rather than  trying to pretend to be good.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3" grpId="0"/>
      <p:bldP spid="14" grpId="0"/>
      <p:bldP spid="3" grpId="0"/>
      <p:bldP spid="18" grpId="0"/>
      <p:bldP spid="15" grpId="0"/>
      <p:bldP spid="19" grpId="0"/>
      <p:bldP spid="21" grpId="0" animBg="1"/>
      <p:bldP spid="22" grpId="0"/>
      <p:bldP spid="47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605974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M. Blum, S.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Micali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. How to Generate Cryptographically strong sequences of pseudo-random bits. SIAM Journal of Computing,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3(4), 850-864, 1984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49317"/>
            <a:ext cx="1440160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256584" y="2709818"/>
            <a:ext cx="3923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A. C.-C. Yao. Theory and Applications of Trapdoor Functions. FOCS, 80-91, 1982.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30591"/>
            <a:ext cx="1440160" cy="13681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696" y="1249317"/>
            <a:ext cx="1616968" cy="13921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03648" y="4326195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Pseudorandom Generators (PRGs): Tool to cheat the PPT adversaries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6" grpId="0"/>
      <p:bldP spid="17" grpId="0"/>
      <p:bldP spid="1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899428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It’s a property of a probability distribution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Pseudorandomness</a:t>
            </a:r>
            <a:endParaRPr lang="en-US" sz="3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83768" y="1357898"/>
            <a:ext cx="4528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Set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of all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binary strings of length l </a:t>
            </a:r>
            <a:r>
              <a:rPr lang="en-US" sz="280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242088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prob. Dist. 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probabilities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0072" y="2401724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niform probability Distribution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941149"/>
            <a:ext cx="88569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pseudorandom if a string drawn according to G is indistinguishable from a string drawn according to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a PPT distinguisher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8064" y="4221087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40702" y="480090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w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131840" y="3284984"/>
            <a:ext cx="2664296" cy="900390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33" y="4653135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699520" y="4221087"/>
            <a:ext cx="8384" cy="611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719363" y="4757836"/>
            <a:ext cx="1525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Give me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</a:rPr>
              <a:t>a string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97693" y="350100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Sampler for G and U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504" y="3068960"/>
            <a:ext cx="2733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 string drawn according to </a:t>
            </a:r>
            <a:r>
              <a:rPr lang="en-US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is called pseudorandom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8184" y="2996952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A string drawn according to </a:t>
            </a:r>
            <a:r>
              <a:rPr lang="en-US" dirty="0" smtClean="0">
                <a:solidFill>
                  <a:srgbClr val="0000FF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is called random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5" grpId="0"/>
      <p:bldP spid="6" grpId="0" animBg="1"/>
      <p:bldP spid="21" grpId="0"/>
      <p:bldP spid="8" grpId="0"/>
      <p:bldP spid="22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11560" y="-27384"/>
            <a:ext cx="8460432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Pseudorandom Generators (PRGs)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178" y="1484784"/>
            <a:ext cx="1231870" cy="141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805778" y="827420"/>
            <a:ext cx="4070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Deterministic PPT Algorithm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051720" y="227687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195736" y="1844824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400" baseline="30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411760" y="2267580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Seed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004048" y="2286164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076056" y="1854116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G(s)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2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l(n)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l: poly</a:t>
            </a:r>
            <a:endParaRPr lang="en-US" baseline="30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3528" y="4715852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Requirements :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83568" y="5147900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1.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Expansion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: for every n,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 &gt; n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978" y="4293096"/>
            <a:ext cx="1910238" cy="12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683568" y="5651956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2. 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Pseudorandomness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 G(s)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“looks like”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truly random string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228184" y="3861048"/>
            <a:ext cx="3024336" cy="1440160"/>
            <a:chOff x="1331640" y="2996952"/>
            <a:chExt cx="3024336" cy="1440160"/>
          </a:xfrm>
        </p:grpSpPr>
        <p:sp>
          <p:nvSpPr>
            <p:cNvPr id="83" name="Cloud Callout 82"/>
            <p:cNvSpPr/>
            <p:nvPr/>
          </p:nvSpPr>
          <p:spPr>
            <a:xfrm>
              <a:off x="1331640" y="2996952"/>
              <a:ext cx="2952328" cy="144016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90" name="Text Box 7"/>
            <p:cNvSpPr txBox="1">
              <a:spLocks noChangeArrowheads="1"/>
            </p:cNvSpPr>
            <p:nvPr/>
          </p:nvSpPr>
          <p:spPr bwMode="auto">
            <a:xfrm>
              <a:off x="1403648" y="3594502"/>
              <a:ext cx="29523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l() : expansion factor of G 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23528" y="3068960"/>
            <a:ext cx="8748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Let G be the dist. on l(n)-bit strings obtained by sampling s uniformly and running G(s).  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23528" y="3429000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G is a PRG if dist. G is pseudorandom distribution and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 &gt;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 for every n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16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9" grpId="0"/>
      <p:bldP spid="54" grpId="0"/>
      <p:bldP spid="56" grpId="0"/>
      <p:bldP spid="57" grpId="0"/>
      <p:bldP spid="59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4624"/>
            <a:ext cx="846043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PRG Security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187624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PPT distinguisher 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813042" y="3432674"/>
            <a:ext cx="1368152" cy="572390"/>
            <a:chOff x="6813042" y="3936730"/>
            <a:chExt cx="1368152" cy="57239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s </a:t>
              </a: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67472" y="198884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A string of length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l(n) please</a:t>
            </a:r>
            <a:endParaRPr lang="en-US" sz="14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264" y="1074222"/>
            <a:ext cx="4159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 : uniform distribution over {0,1}</a:t>
            </a:r>
            <a:r>
              <a:rPr lang="en-US" sz="22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27687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7673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124744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098382" y="1775257"/>
            <a:ext cx="2007840" cy="645631"/>
            <a:chOff x="6098382" y="2135297"/>
            <a:chExt cx="2007840" cy="64563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098382" y="2135297"/>
              <a:ext cx="20078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rPr>
                <a:t>A random string of length </a:t>
              </a:r>
              <a:r>
                <a:rPr lang="en-US" sz="1600" dirty="0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l(n)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plz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56490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b= 0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0272" y="2060848"/>
            <a:ext cx="864096" cy="648072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 rot="19585085">
            <a:off x="6927987" y="2381157"/>
            <a:ext cx="1364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y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501008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300192" y="3068960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b= 1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738064" y="3717032"/>
            <a:ext cx="1074296" cy="522010"/>
            <a:chOff x="6613322" y="4509120"/>
            <a:chExt cx="1074296" cy="52201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 rot="1628310">
              <a:off x="6613322" y="4661798"/>
              <a:ext cx="107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y: = G(s)</a:t>
              </a:r>
              <a:endPara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16416" y="4249599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764704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Oracle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11488" y="299695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87552" y="2636912"/>
            <a:ext cx="42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y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03848" y="2996952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How I selected it ?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87896" y="4787860"/>
            <a:ext cx="719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 is a PRG if for every PPT D, there is a negligible function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negl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115616" y="510667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55776" y="510667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339752" y="5055567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99592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995936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11960" y="508518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187624" y="54266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15816" y="542664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652" y="5877272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11346" y="5916181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s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933056"/>
            <a:ext cx="4828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G: Probability distribution over 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G(s): s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}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988840"/>
            <a:ext cx="108012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2204864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716016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Challenger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6512" y="45811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  <p:bldP spid="25" grpId="0"/>
      <p:bldP spid="24" grpId="0"/>
      <p:bldP spid="30" grpId="0"/>
      <p:bldP spid="39" grpId="0"/>
      <p:bldP spid="46" grpId="0"/>
      <p:bldP spid="47" grpId="0"/>
      <p:bldP spid="53" grpId="0"/>
      <p:bldP spid="56" grpId="0"/>
      <p:bldP spid="61" grpId="0"/>
      <p:bldP spid="61" grpId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/>
      <p:bldP spid="49" grpId="0"/>
      <p:bldP spid="3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23928" y="141277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Scribe?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298" y="4366845"/>
            <a:ext cx="836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Paradigm I-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Semantic Security for SKE- computational analogue of Shannon’s perfect security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15452"/>
            <a:ext cx="374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Both relaxations are necessary.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661404"/>
            <a:ext cx="8392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Will make ‘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polynomially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bounded/efficient’ and ‘small/negligible prob.’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precise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6" y="1619508"/>
            <a:ext cx="451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Computational/Cryptographic Security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135" y="5086925"/>
            <a:ext cx="8351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Paradigm II-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-based Security for SKE – computational analogue of game/experiment based security definition of perfect security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4135" y="5867980"/>
            <a:ext cx="835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Look for assumptions needed for construction and construct a scheme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987824" y="208233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Impossible to break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27784" y="2874422"/>
            <a:ext cx="3505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Infeasible to break with high prob</a:t>
            </a:r>
            <a:r>
              <a:rPr lang="en-US" sz="160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. 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95936" y="2492896"/>
            <a:ext cx="0" cy="326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5" grpId="0"/>
      <p:bldP spid="17" grpId="0"/>
      <p:bldP spid="19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107340"/>
            <a:ext cx="9144000" cy="6573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Necessity of relaxed Threat Model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16024" y="908720"/>
            <a:ext cx="884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a SKE that allows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many messages to be </a:t>
            </a:r>
            <a:r>
              <a:rPr lang="en-US" sz="2000" dirty="0" smtClean="0">
                <a:latin typeface="Chalkboard"/>
              </a:rPr>
              <a:t>encrypted using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single short key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1628800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halkboard"/>
              </a:rPr>
              <a:t> </a:t>
            </a:r>
            <a:r>
              <a:rPr lang="en-US" sz="2000" dirty="0" smtClean="0">
                <a:latin typeface="Chalkboard"/>
              </a:rPr>
              <a:t>- Allow the adversary to be unbounded powerful in contrast to bounded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79512" y="2073042"/>
            <a:ext cx="9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the adversary </a:t>
            </a:r>
            <a:r>
              <a:rPr lang="en-US" sz="2000" dirty="0">
                <a:latin typeface="Chalkboard"/>
              </a:rPr>
              <a:t>knows many (m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), (m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), </a:t>
            </a:r>
            <a:r>
              <a:rPr lang="en-US" sz="2000" dirty="0" smtClean="0">
                <a:latin typeface="Chalkboard"/>
              </a:rPr>
              <a:t>…,(</a:t>
            </a:r>
            <a:r>
              <a:rPr lang="en-US" sz="2000" dirty="0" err="1">
                <a:latin typeface="Chalkboard"/>
              </a:rPr>
              <a:t>m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, </a:t>
            </a:r>
            <a:r>
              <a:rPr lang="en-US" sz="2000" dirty="0" err="1">
                <a:latin typeface="Chalkboard"/>
              </a:rPr>
              <a:t>c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): c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>
                <a:latin typeface="Chalkboard"/>
              </a:rPr>
              <a:t> = </a:t>
            </a:r>
            <a:r>
              <a:rPr lang="en-US" sz="2000" dirty="0" err="1">
                <a:latin typeface="Chalkboard"/>
              </a:rPr>
              <a:t>Enc</a:t>
            </a:r>
            <a:r>
              <a:rPr lang="en-US" sz="2000" baseline="-25000" dirty="0" err="1">
                <a:latin typeface="Chalkboard"/>
              </a:rPr>
              <a:t>k</a:t>
            </a:r>
            <a:r>
              <a:rPr lang="en-US" sz="2000" dirty="0">
                <a:latin typeface="Chalkboard"/>
              </a:rPr>
              <a:t>(m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16024" y="4643844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), (m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), …,     (</a:t>
            </a:r>
            <a:r>
              <a:rPr lang="en-US" dirty="0" err="1" smtClean="0">
                <a:latin typeface="Chalkboard"/>
              </a:rPr>
              <a:t>m</a:t>
            </a:r>
            <a:r>
              <a:rPr lang="en-US" baseline="-25000" dirty="0" err="1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): </a:t>
            </a:r>
            <a:r>
              <a:rPr lang="en-US" dirty="0" err="1" smtClean="0">
                <a:latin typeface="Chalkboard"/>
              </a:rPr>
              <a:t>c</a:t>
            </a:r>
            <a:r>
              <a:rPr lang="en-US" baseline="-25000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 = </a:t>
            </a:r>
            <a:r>
              <a:rPr lang="en-US" dirty="0" err="1" smtClean="0">
                <a:latin typeface="Chalkboard"/>
              </a:rPr>
              <a:t>Enc</a:t>
            </a:r>
            <a:r>
              <a:rPr lang="en-US" baseline="-25000" dirty="0" err="1" smtClean="0">
                <a:latin typeface="Chalkboard"/>
              </a:rPr>
              <a:t>k</a:t>
            </a: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192" y="364502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4536504" y="3212976"/>
            <a:ext cx="864096" cy="1264836"/>
            <a:chOff x="4211960" y="1660108"/>
            <a:chExt cx="864096" cy="1264836"/>
          </a:xfrm>
        </p:grpSpPr>
        <p:grpSp>
          <p:nvGrpSpPr>
            <p:cNvPr id="58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halkboard"/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halkboard"/>
                </a:rPr>
                <a:t>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81768" y="3464053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36304" y="3694449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08312" y="3954542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79512" y="2555612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Decrypt each </a:t>
            </a:r>
            <a:r>
              <a:rPr lang="en-US" dirty="0" err="1" smtClean="0">
                <a:latin typeface="Chalkboard"/>
              </a:rPr>
              <a:t>ciphertext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with all possible keys </a:t>
            </a:r>
            <a:r>
              <a:rPr lang="en-US" dirty="0" smtClean="0">
                <a:latin typeface="Chalkboard"/>
              </a:rPr>
              <a:t>until it finds a matching key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978184" y="4509120"/>
            <a:ext cx="3860754" cy="792088"/>
            <a:chOff x="2869664" y="4221088"/>
            <a:chExt cx="3860754" cy="792088"/>
          </a:xfrm>
        </p:grpSpPr>
        <p:cxnSp>
          <p:nvCxnSpPr>
            <p:cNvPr id="76" name="Straight Arrow Connector 75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1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 rot="481708">
            <a:off x="2943612" y="4990869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2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137027">
            <a:off x="2884009" y="5559879"/>
            <a:ext cx="3860754" cy="792088"/>
            <a:chOff x="2869664" y="4221088"/>
            <a:chExt cx="3860754" cy="792088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3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6300192" y="2924944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---brute-force O(|</a:t>
            </a:r>
            <a:r>
              <a:rPr lang="en-US" dirty="0" smtClean="0">
                <a:latin typeface="Brush Script MT" panose="03060802040406070304" pitchFamily="66" charset="0"/>
              </a:rPr>
              <a:t>K</a:t>
            </a:r>
            <a:r>
              <a:rPr lang="en-US" dirty="0" smtClean="0">
                <a:latin typeface="Chalkboard"/>
              </a:rPr>
              <a:t>|)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6201072" y="5733256"/>
            <a:ext cx="999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Yes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00" y="5157192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768752" y="6485274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Hurray : I got the key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4752528" y="323446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1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4752528" y="359450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2</a:t>
            </a: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752528" y="4005064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076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1" grpId="0"/>
      <p:bldP spid="53" grpId="0"/>
      <p:bldP spid="75" grpId="0"/>
      <p:bldP spid="90" grpId="0"/>
      <p:bldP spid="94" grpId="0"/>
      <p:bldP spid="95" grpId="0"/>
      <p:bldP spid="97" grpId="0"/>
      <p:bldP spid="97" grpId="1"/>
      <p:bldP spid="98" grpId="0"/>
      <p:bldP spid="98" grpId="1"/>
      <p:bldP spid="99" grpId="0"/>
      <p:bldP spid="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6512" y="44624"/>
            <a:ext cx="914400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009900"/>
                </a:solidFill>
                <a:latin typeface="Chalkboard"/>
              </a:rPr>
              <a:t>Necessity of relaxed </a:t>
            </a:r>
            <a:r>
              <a:rPr lang="en-US" sz="3600" kern="0" dirty="0" smtClean="0">
                <a:solidFill>
                  <a:srgbClr val="009900"/>
                </a:solidFill>
                <a:latin typeface="Chalkboard"/>
              </a:rPr>
              <a:t>Break </a:t>
            </a:r>
            <a:r>
              <a:rPr lang="en-US" sz="3600" kern="0" dirty="0">
                <a:solidFill>
                  <a:srgbClr val="009900"/>
                </a:solidFill>
                <a:latin typeface="Chalkboard"/>
              </a:rPr>
              <a:t>Model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9512" y="1660738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Break is allowed with only zero probability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7504" y="4571836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1</a:t>
            </a:r>
            <a:r>
              <a:rPr lang="en-US" dirty="0" smtClean="0">
                <a:latin typeface="Chalkboard"/>
              </a:rPr>
              <a:t>), (m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), …,     (</a:t>
            </a:r>
            <a:r>
              <a:rPr lang="en-US" dirty="0" err="1" smtClean="0">
                <a:latin typeface="Chalkboard"/>
              </a:rPr>
              <a:t>m</a:t>
            </a:r>
            <a:r>
              <a:rPr lang="en-US" baseline="-25000" dirty="0" err="1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, c</a:t>
            </a:r>
            <a:r>
              <a:rPr lang="en-US" baseline="-25000" dirty="0" smtClean="0">
                <a:latin typeface="Chalkboard"/>
              </a:rPr>
              <a:t>t</a:t>
            </a:r>
            <a:r>
              <a:rPr lang="en-US" dirty="0" smtClean="0">
                <a:latin typeface="Chalkboard"/>
              </a:rPr>
              <a:t>): </a:t>
            </a:r>
            <a:r>
              <a:rPr lang="en-US" dirty="0" err="1" smtClean="0">
                <a:latin typeface="Chalkboard"/>
              </a:rPr>
              <a:t>c</a:t>
            </a:r>
            <a:r>
              <a:rPr lang="en-US" baseline="-25000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 = </a:t>
            </a:r>
            <a:r>
              <a:rPr lang="en-US" dirty="0" err="1" smtClean="0">
                <a:latin typeface="Chalkboard"/>
              </a:rPr>
              <a:t>Enc</a:t>
            </a:r>
            <a:r>
              <a:rPr lang="en-US" baseline="-25000" dirty="0" err="1" smtClean="0">
                <a:latin typeface="Chalkboard"/>
              </a:rPr>
              <a:t>k</a:t>
            </a:r>
            <a:r>
              <a:rPr lang="en-US" dirty="0" smtClean="0">
                <a:latin typeface="Chalkboard"/>
              </a:rPr>
              <a:t>(m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6"/>
          <p:cNvGrpSpPr/>
          <p:nvPr/>
        </p:nvGrpSpPr>
        <p:grpSpPr>
          <a:xfrm>
            <a:off x="4427984" y="3140968"/>
            <a:ext cx="864096" cy="1264836"/>
            <a:chOff x="4211960" y="1660108"/>
            <a:chExt cx="864096" cy="1264836"/>
          </a:xfrm>
        </p:grpSpPr>
        <p:grpSp>
          <p:nvGrpSpPr>
            <p:cNvPr id="4" name="Group 86"/>
            <p:cNvGrpSpPr/>
            <p:nvPr/>
          </p:nvGrpSpPr>
          <p:grpSpPr>
            <a:xfrm>
              <a:off x="4211960" y="1660108"/>
              <a:ext cx="864096" cy="1264836"/>
              <a:chOff x="6300192" y="1196752"/>
              <a:chExt cx="864096" cy="1512168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300192" y="1196752"/>
                <a:ext cx="864096" cy="151216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halkboard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6524600" y="1239142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1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516216" y="1671191"/>
                <a:ext cx="567680" cy="404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chemeClr val="bg1"/>
                    </a:solidFill>
                    <a:latin typeface="Chalkboard"/>
                  </a:rPr>
                  <a:t>k</a:t>
                </a:r>
                <a:r>
                  <a:rPr lang="en-US" sz="1600" baseline="-25000" dirty="0" smtClean="0">
                    <a:solidFill>
                      <a:schemeClr val="bg1"/>
                    </a:solidFill>
                    <a:latin typeface="Chalkboard"/>
                  </a:rPr>
                  <a:t>2</a:t>
                </a:r>
              </a:p>
            </p:txBody>
          </p:sp>
        </p:grp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4427984" y="2442374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bg1"/>
                  </a:solidFill>
                  <a:latin typeface="Chalkboard"/>
                </a:rPr>
                <a:t>k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Chalkboard"/>
                </a:rPr>
                <a:t>3</a:t>
              </a:r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2573248" y="3392045"/>
            <a:ext cx="2142768" cy="613019"/>
            <a:chOff x="2573248" y="3176021"/>
            <a:chExt cx="2142768" cy="613019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2573248" y="3182183"/>
              <a:ext cx="2142768" cy="6068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 rot="20698880">
              <a:off x="3275856" y="3176021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2627784" y="3622441"/>
            <a:ext cx="2088232" cy="526639"/>
            <a:chOff x="2627784" y="3406417"/>
            <a:chExt cx="2088232" cy="526639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627784" y="3563068"/>
              <a:ext cx="2088232" cy="369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 rot="20941804">
              <a:off x="3760612" y="3406417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7" name="Group 82"/>
          <p:cNvGrpSpPr/>
          <p:nvPr/>
        </p:nvGrpSpPr>
        <p:grpSpPr>
          <a:xfrm>
            <a:off x="2699792" y="3882534"/>
            <a:ext cx="2016224" cy="338554"/>
            <a:chOff x="2699792" y="3666510"/>
            <a:chExt cx="2016224" cy="338554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2699792" y="3933056"/>
              <a:ext cx="2016224" cy="5656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076328" y="3666510"/>
              <a:ext cx="4956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k ? 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9" name="Group 83"/>
          <p:cNvGrpSpPr/>
          <p:nvPr/>
        </p:nvGrpSpPr>
        <p:grpSpPr>
          <a:xfrm rot="21431393">
            <a:off x="2664178" y="4437112"/>
            <a:ext cx="3860754" cy="792088"/>
            <a:chOff x="2869664" y="4221088"/>
            <a:chExt cx="3860754" cy="792088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2869664" y="4221088"/>
              <a:ext cx="3214504" cy="792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 rot="817459">
              <a:off x="3379490" y="4404887"/>
              <a:ext cx="33509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/>
                </a:rPr>
                <a:t>? Dec</a:t>
              </a:r>
              <a:r>
                <a:rPr lang="en-US" baseline="-25000" dirty="0" smtClean="0">
                  <a:latin typeface="Chalkboard"/>
                </a:rPr>
                <a:t>k</a:t>
              </a:r>
              <a:r>
                <a:rPr lang="en-US" baseline="-50000" dirty="0" smtClean="0">
                  <a:latin typeface="Chalkboard"/>
                </a:rPr>
                <a:t>2</a:t>
              </a:r>
              <a:r>
                <a:rPr lang="en-US" dirty="0" smtClean="0">
                  <a:latin typeface="Chalkboard"/>
                </a:rPr>
                <a:t>(</a:t>
              </a:r>
              <a:r>
                <a:rPr lang="en-US" dirty="0" err="1" smtClean="0">
                  <a:latin typeface="Chalkboard"/>
                </a:rPr>
                <a:t>c</a:t>
              </a:r>
              <a:r>
                <a:rPr lang="en-US" baseline="-25000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) = m</a:t>
              </a:r>
              <a:r>
                <a:rPr lang="en-US" baseline="-25000" dirty="0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, for all </a:t>
              </a:r>
              <a:r>
                <a:rPr lang="en-US" dirty="0" err="1" smtClean="0">
                  <a:latin typeface="Chalkboard"/>
                </a:rPr>
                <a:t>i</a:t>
              </a:r>
              <a:r>
                <a:rPr lang="en-US" dirty="0" smtClean="0">
                  <a:latin typeface="Chalkboard"/>
                </a:rPr>
                <a:t> </a:t>
              </a:r>
              <a:endParaRPr lang="en-US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300192" y="3212976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O(1)  time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5868144" y="5013176"/>
            <a:ext cx="711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Yes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654559"/>
            <a:ext cx="1626493" cy="12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6084168" y="6042774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Hurray : my guess was correct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164560" y="3637102"/>
            <a:ext cx="2907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 - Probability : 1 / |</a:t>
            </a:r>
            <a:r>
              <a:rPr lang="en-US" sz="1600" dirty="0" smtClean="0">
                <a:latin typeface="Brush Script MT" panose="03060802040406070304" pitchFamily="66" charset="0"/>
              </a:rPr>
              <a:t>K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28" y="3153147"/>
            <a:ext cx="1141744" cy="8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644008" y="3522494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halkboard"/>
              </a:rPr>
              <a:t>k</a:t>
            </a:r>
            <a:r>
              <a:rPr lang="en-US" sz="1600" baseline="-25000" dirty="0" smtClean="0">
                <a:solidFill>
                  <a:schemeClr val="bg1"/>
                </a:solidFill>
                <a:latin typeface="Chalkboard"/>
              </a:rPr>
              <a:t>2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16024" y="908720"/>
            <a:ext cx="884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Assume a SKE that allows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many messages to be </a:t>
            </a:r>
            <a:r>
              <a:rPr lang="en-US" sz="2000" dirty="0" smtClean="0">
                <a:latin typeface="Chalkboard"/>
              </a:rPr>
              <a:t>encrypted using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single short key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9512" y="2073042"/>
            <a:ext cx="888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- Let the adversary </a:t>
            </a:r>
            <a:r>
              <a:rPr lang="en-US" sz="2000" dirty="0">
                <a:latin typeface="Chalkboard"/>
              </a:rPr>
              <a:t>knows many (m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1</a:t>
            </a:r>
            <a:r>
              <a:rPr lang="en-US" sz="2000" dirty="0">
                <a:latin typeface="Chalkboard"/>
              </a:rPr>
              <a:t>), (m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, c</a:t>
            </a:r>
            <a:r>
              <a:rPr lang="en-US" sz="2000" baseline="-25000" dirty="0">
                <a:latin typeface="Chalkboard"/>
              </a:rPr>
              <a:t>2</a:t>
            </a:r>
            <a:r>
              <a:rPr lang="en-US" sz="2000" dirty="0">
                <a:latin typeface="Chalkboard"/>
              </a:rPr>
              <a:t>), </a:t>
            </a:r>
            <a:r>
              <a:rPr lang="en-US" sz="2000" dirty="0" smtClean="0">
                <a:latin typeface="Chalkboard"/>
              </a:rPr>
              <a:t>…,(</a:t>
            </a:r>
            <a:r>
              <a:rPr lang="en-US" sz="2000" dirty="0" err="1">
                <a:latin typeface="Chalkboard"/>
              </a:rPr>
              <a:t>m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, </a:t>
            </a:r>
            <a:r>
              <a:rPr lang="en-US" sz="2000" dirty="0" err="1">
                <a:latin typeface="Chalkboard"/>
              </a:rPr>
              <a:t>c</a:t>
            </a:r>
            <a:r>
              <a:rPr lang="en-US" sz="2000" baseline="-25000" dirty="0" err="1">
                <a:latin typeface="Chalkboard"/>
              </a:rPr>
              <a:t>t</a:t>
            </a:r>
            <a:r>
              <a:rPr lang="en-US" sz="2000" dirty="0">
                <a:latin typeface="Chalkboard"/>
              </a:rPr>
              <a:t>): c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>
                <a:latin typeface="Chalkboard"/>
              </a:rPr>
              <a:t> = </a:t>
            </a:r>
            <a:r>
              <a:rPr lang="en-US" sz="2000" dirty="0" err="1">
                <a:latin typeface="Chalkboard"/>
              </a:rPr>
              <a:t>Enc</a:t>
            </a:r>
            <a:r>
              <a:rPr lang="en-US" sz="2000" baseline="-25000" dirty="0" err="1">
                <a:latin typeface="Chalkboard"/>
              </a:rPr>
              <a:t>k</a:t>
            </a:r>
            <a:r>
              <a:rPr lang="en-US" sz="2000" dirty="0">
                <a:latin typeface="Chalkboard"/>
              </a:rPr>
              <a:t>(m</a:t>
            </a:r>
            <a:r>
              <a:rPr lang="en-US" sz="2000" baseline="-25000" dirty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 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79512" y="2555612"/>
            <a:ext cx="881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Make random guess about a k and decrypt each </a:t>
            </a:r>
            <a:r>
              <a:rPr lang="en-US" dirty="0" err="1" smtClean="0">
                <a:latin typeface="Chalkboard"/>
              </a:rPr>
              <a:t>ciphertext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that key to verify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047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/>
      <p:bldP spid="91" grpId="0"/>
      <p:bldP spid="94" grpId="0"/>
      <p:bldP spid="95" grpId="0"/>
      <p:bldP spid="52" grpId="0"/>
      <p:bldP spid="58" grpId="0"/>
      <p:bldP spid="58" grpId="1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Making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“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/>
              </a:rPr>
              <a:t>Polynomially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 Bounded” Precise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– Asymptotic Approach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“Feasible”</a:t>
            </a:r>
            <a:r>
              <a:rPr lang="en-US" dirty="0">
                <a:latin typeface="Chalkboard"/>
              </a:rPr>
              <a:t> /</a:t>
            </a:r>
            <a:r>
              <a:rPr lang="en-US" dirty="0" smtClean="0">
                <a:latin typeface="Chalkboard"/>
              </a:rPr>
              <a:t>“Efficient” / “Probabilistic Poly time (PPT)” algorithm means: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993115" y="1955741"/>
            <a:ext cx="782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running time of the algorithm is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</a:t>
            </a:r>
            <a:r>
              <a:rPr lang="en-US" dirty="0" smtClean="0">
                <a:latin typeface="Chalkboard"/>
              </a:rPr>
              <a:t> in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the input size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404664" y="5413286"/>
            <a:ext cx="656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Assume your key size is n bits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40160" y="5773326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|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K </a:t>
            </a:r>
            <a:r>
              <a:rPr lang="en-US" dirty="0" smtClean="0">
                <a:latin typeface="Chalkboard"/>
              </a:rPr>
              <a:t>| = 2</a:t>
            </a:r>
            <a:r>
              <a:rPr lang="en-US" baseline="30000" dirty="0" smtClean="0">
                <a:latin typeface="Chalkboard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440160" y="6133366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/>
              </a:rPr>
              <a:t>An efficient/PPT adversary CANNOT brute-force over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K</a:t>
            </a:r>
            <a:r>
              <a:rPr lang="en-US" dirty="0" smtClean="0">
                <a:latin typeface="Chalkboard"/>
              </a:rPr>
              <a:t>  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7" y="2645333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P</a:t>
            </a:r>
            <a:r>
              <a:rPr lang="en-US" dirty="0" smtClean="0">
                <a:latin typeface="Chalkboard"/>
              </a:rPr>
              <a:t>PT adversary =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P</a:t>
            </a:r>
            <a:r>
              <a:rPr lang="en-US" dirty="0" smtClean="0">
                <a:latin typeface="Chalkboard"/>
              </a:rPr>
              <a:t>PT algorithm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0075" y="5013176"/>
            <a:ext cx="6566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Example of what PPT adversary cannot do: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139" y="3645024"/>
            <a:ext cx="7826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Running time of adversary is polynomial in n. </a:t>
            </a:r>
            <a:endParaRPr lang="en-US" dirty="0">
              <a:latin typeface="Chalkboard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66139" y="3198500"/>
            <a:ext cx="2281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Input size: n </a:t>
            </a:r>
            <a:endParaRPr lang="en-US" dirty="0"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120" y="414908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A </a:t>
            </a:r>
            <a:r>
              <a:rPr lang="en-US" dirty="0">
                <a:latin typeface="Chalkboard"/>
              </a:rPr>
              <a:t>function f: Z</a:t>
            </a:r>
            <a:r>
              <a:rPr lang="en-US" baseline="30000" dirty="0">
                <a:latin typeface="Chalkboard"/>
              </a:rPr>
              <a:t>+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 Z</a:t>
            </a:r>
            <a:r>
              <a:rPr lang="en-US" baseline="30000" dirty="0">
                <a:latin typeface="Chalkboard"/>
                <a:sym typeface="Symbol"/>
              </a:rPr>
              <a:t>+</a:t>
            </a:r>
            <a:r>
              <a:rPr lang="en-US" dirty="0">
                <a:latin typeface="Chalkboard"/>
              </a:rPr>
              <a:t> is </a:t>
            </a:r>
            <a:r>
              <a:rPr lang="en-US" i="1" dirty="0">
                <a:latin typeface="Chalkboard"/>
              </a:rPr>
              <a:t>polynomial</a:t>
            </a:r>
            <a:r>
              <a:rPr lang="en-US" dirty="0">
                <a:latin typeface="Chalkboard"/>
              </a:rPr>
              <a:t> in n if there exist finite number of {c</a:t>
            </a:r>
            <a:r>
              <a:rPr lang="en-US" baseline="-25000" dirty="0">
                <a:latin typeface="Chalkboard"/>
              </a:rPr>
              <a:t>i</a:t>
            </a:r>
            <a:r>
              <a:rPr lang="en-US" dirty="0">
                <a:latin typeface="Chalkboard"/>
              </a:rPr>
              <a:t>} such that f(n) &lt; </a:t>
            </a:r>
            <a:r>
              <a:rPr lang="en-US" dirty="0">
                <a:latin typeface="Chalkboard"/>
                <a:sym typeface="Symbol"/>
              </a:rPr>
              <a:t></a:t>
            </a:r>
            <a:r>
              <a:rPr lang="en-US" baseline="-25000" dirty="0" err="1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c</a:t>
            </a:r>
            <a:r>
              <a:rPr lang="en-US" baseline="-25000" dirty="0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</a:t>
            </a:r>
            <a:r>
              <a:rPr lang="en-US" dirty="0" err="1">
                <a:latin typeface="Chalkboard"/>
                <a:sym typeface="Symbol"/>
              </a:rPr>
              <a:t>n</a:t>
            </a:r>
            <a:r>
              <a:rPr lang="en-US" baseline="30000" dirty="0" err="1">
                <a:latin typeface="Chalkboard"/>
                <a:sym typeface="Symbol"/>
              </a:rPr>
              <a:t>i</a:t>
            </a:r>
            <a:r>
              <a:rPr lang="en-US" dirty="0">
                <a:latin typeface="Chalkboard"/>
                <a:sym typeface="Symbol"/>
              </a:rPr>
              <a:t>   for all </a:t>
            </a:r>
            <a:r>
              <a:rPr lang="en-US" dirty="0" smtClean="0">
                <a:latin typeface="Chalkboard"/>
                <a:sym typeface="Symbol"/>
              </a:rPr>
              <a:t>n. Example: n</a:t>
            </a:r>
            <a:r>
              <a:rPr lang="en-US" baseline="30000" dirty="0" smtClean="0">
                <a:latin typeface="Chalkboard"/>
                <a:sym typeface="Symbol"/>
              </a:rPr>
              <a:t>3</a:t>
            </a:r>
            <a:endParaRPr lang="en-US" baseline="30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83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21" grpId="0"/>
      <p:bldP spid="23" grpId="0"/>
      <p:bldP spid="24" grpId="0"/>
      <p:bldP spid="25" grpId="0"/>
      <p:bldP spid="11" grpId="0"/>
      <p:bldP spid="12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Making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“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Very 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Small/Negligible” </a:t>
            </a:r>
            <a:r>
              <a:rPr lang="en-US" sz="3200" kern="0" dirty="0">
                <a:solidFill>
                  <a:srgbClr val="009900"/>
                </a:solidFill>
                <a:latin typeface="Chalkboard"/>
              </a:rPr>
              <a:t>Precise– Asymptotic Approach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6064" y="5949280"/>
            <a:ext cx="8748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&gt;&gt;   Usually the key size is set to n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95536" y="1196752"/>
            <a:ext cx="903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“ Very Small / negligible in n”  means those f(n) :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99592" y="2469670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 “grows slower than any inverse poly”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19875" y="1763141"/>
            <a:ext cx="7972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for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in n, p(n)</a:t>
            </a:r>
            <a:r>
              <a:rPr lang="en-US" dirty="0" smtClean="0">
                <a:latin typeface="Chalkboard"/>
              </a:rPr>
              <a:t>, </a:t>
            </a:r>
            <a:r>
              <a:rPr lang="en-US" dirty="0">
                <a:latin typeface="Chalkboard"/>
              </a:rPr>
              <a:t>there exists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some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positive integer N</a:t>
            </a:r>
            <a:r>
              <a:rPr lang="en-US" dirty="0">
                <a:latin typeface="Chalkboard"/>
              </a:rPr>
              <a:t>, such </a:t>
            </a:r>
            <a:r>
              <a:rPr lang="en-US" dirty="0" smtClean="0">
                <a:latin typeface="Chalkboard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f(n) &lt;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1/p(n)</a:t>
            </a:r>
            <a:r>
              <a:rPr lang="en-US" dirty="0" smtClean="0">
                <a:latin typeface="Chalkboard"/>
              </a:rPr>
              <a:t> , </a:t>
            </a:r>
            <a:r>
              <a:rPr lang="en-US" dirty="0">
                <a:latin typeface="Chalkboard"/>
              </a:rPr>
              <a:t>for all n &gt; N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3396482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Example:  1/2</a:t>
            </a:r>
            <a:r>
              <a:rPr lang="en-US" baseline="30000" dirty="0" smtClean="0">
                <a:latin typeface="Chalkboard"/>
              </a:rPr>
              <a:t>n </a:t>
            </a:r>
            <a:r>
              <a:rPr lang="en-US" dirty="0">
                <a:latin typeface="Chalkboard"/>
              </a:rPr>
              <a:t>, </a:t>
            </a:r>
            <a:r>
              <a:rPr lang="en-US" dirty="0" smtClean="0">
                <a:latin typeface="Chalkboard"/>
              </a:rPr>
              <a:t>1/2</a:t>
            </a:r>
            <a:r>
              <a:rPr lang="en-US" baseline="30000" dirty="0" smtClean="0">
                <a:latin typeface="Chalkboard"/>
              </a:rPr>
              <a:t>n/2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7544" y="3972546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How about 1/n</a:t>
            </a:r>
            <a:r>
              <a:rPr lang="en-US" baseline="30000" dirty="0" smtClean="0">
                <a:latin typeface="Chalkboard"/>
              </a:rPr>
              <a:t>10</a:t>
            </a:r>
            <a:r>
              <a:rPr lang="en-US" dirty="0" smtClean="0">
                <a:latin typeface="Chalkboard"/>
              </a:rPr>
              <a:t> ?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491880" y="3972546"/>
            <a:ext cx="5652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 For 1/n</a:t>
            </a:r>
            <a:r>
              <a:rPr lang="en-US" baseline="30000" dirty="0">
                <a:latin typeface="Chalkboard"/>
              </a:rPr>
              <a:t>2</a:t>
            </a:r>
            <a:r>
              <a:rPr lang="en-US" baseline="30000" dirty="0" smtClean="0">
                <a:latin typeface="Chalkboard"/>
              </a:rPr>
              <a:t>0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there is NO N </a:t>
            </a:r>
            <a:r>
              <a:rPr lang="en-US" dirty="0" err="1" smtClean="0">
                <a:latin typeface="Chalkboard"/>
              </a:rPr>
              <a:t>s.t.</a:t>
            </a:r>
            <a:r>
              <a:rPr lang="en-US" dirty="0" smtClean="0">
                <a:latin typeface="Chalkboard"/>
              </a:rPr>
              <a:t> 1/n</a:t>
            </a:r>
            <a:r>
              <a:rPr lang="en-US" baseline="30000" dirty="0" smtClean="0">
                <a:latin typeface="Chalkboard"/>
              </a:rPr>
              <a:t>10 </a:t>
            </a:r>
            <a:r>
              <a:rPr lang="en-US" dirty="0" smtClean="0">
                <a:latin typeface="Chalkboard"/>
              </a:rPr>
              <a:t>&lt; </a:t>
            </a:r>
            <a:r>
              <a:rPr lang="en-US" dirty="0">
                <a:latin typeface="Chalkboard"/>
              </a:rPr>
              <a:t>1/n</a:t>
            </a:r>
            <a:r>
              <a:rPr lang="en-US" baseline="30000" dirty="0">
                <a:latin typeface="Chalkboard"/>
              </a:rPr>
              <a:t>20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4653136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  An adversary running for n</a:t>
            </a:r>
            <a:r>
              <a:rPr lang="en-US" baseline="30000" dirty="0" smtClean="0">
                <a:latin typeface="Chalkboard"/>
              </a:rPr>
              <a:t>3 </a:t>
            </a:r>
            <a:r>
              <a:rPr lang="en-US" dirty="0" smtClean="0">
                <a:latin typeface="Chalkboard"/>
              </a:rPr>
              <a:t> time breaks a scheme with probability </a:t>
            </a:r>
            <a:r>
              <a:rPr lang="en-US" dirty="0">
                <a:latin typeface="Chalkboard"/>
              </a:rPr>
              <a:t>at most 1/2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/>
              </a:rPr>
              <a:t>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4096" y="5301208"/>
            <a:ext cx="8604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 The more the value of n, the tougher the life of the adversary is.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530400" y="1888612"/>
            <a:ext cx="2521566" cy="3628620"/>
            <a:chOff x="10116406" y="2545359"/>
            <a:chExt cx="1564111" cy="23872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8" name="Oval 17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1225297">
              <a:off x="10189153" y="3046741"/>
              <a:ext cx="1395619" cy="1478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Bradley Hand" charset="0"/>
                  <a:ea typeface="Bradley Hand" charset="0"/>
                  <a:cs typeface="Bradley Hand" charset="0"/>
                </a:rPr>
                <a:t>n</a:t>
              </a:r>
              <a:r>
                <a:rPr lang="en-US" sz="2000" dirty="0" smtClean="0">
                  <a:latin typeface="Bradley Hand" charset="0"/>
                  <a:ea typeface="Bradley Hand" charset="0"/>
                  <a:cs typeface="Bradley Hand" charset="0"/>
                </a:rPr>
                <a:t>: Security parameter. A tunable parameter that tunes how difficult it is to break a cryptosystem  </a:t>
              </a:r>
              <a:endParaRPr lang="en-US" sz="20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7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21" grpId="0"/>
      <p:bldP spid="23" grpId="0"/>
      <p:bldP spid="24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Closures properties of poly and negligible functions</a:t>
            </a:r>
            <a:endParaRPr lang="en-US" sz="3200" kern="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67544" y="3740839"/>
            <a:ext cx="8460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Proposition: Let 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and </a:t>
            </a:r>
            <a:r>
              <a:rPr lang="en-US" dirty="0" smtClean="0">
                <a:latin typeface="Chalkboard"/>
              </a:rPr>
              <a:t>negl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 be negligible functions in n. Then,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  (</a:t>
            </a:r>
            <a:r>
              <a:rPr lang="en-US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 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negl</a:t>
            </a:r>
            <a:r>
              <a:rPr lang="en-US" baseline="-25000" dirty="0" smtClean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negligible function.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-25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</a:rPr>
              <a:t>   </a:t>
            </a:r>
            <a:r>
              <a:rPr lang="en-US" dirty="0" smtClean="0">
                <a:latin typeface="Chalkboard"/>
              </a:rPr>
              <a:t>(ii) </a:t>
            </a:r>
            <a:r>
              <a:rPr lang="en-US" dirty="0">
                <a:latin typeface="Chalkboard"/>
              </a:rPr>
              <a:t>p(n). </a:t>
            </a:r>
            <a:r>
              <a:rPr lang="en-US" dirty="0" smtClean="0">
                <a:latin typeface="Chalkboard"/>
              </a:rPr>
              <a:t>negl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 smtClean="0">
                <a:latin typeface="Chalkboard"/>
              </a:rPr>
              <a:t> is a negligible function for any poly p(n)</a:t>
            </a:r>
            <a:r>
              <a:rPr lang="en-US" baseline="-25000" dirty="0" smtClean="0">
                <a:latin typeface="Chalkboard"/>
              </a:rPr>
              <a:t> </a:t>
            </a:r>
            <a:endParaRPr lang="en-US" dirty="0" smtClean="0">
              <a:latin typeface="Chalkboar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536" y="1628800"/>
            <a:ext cx="84604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Proposition: Let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and p</a:t>
            </a:r>
            <a:r>
              <a:rPr lang="en-US" baseline="-25000" dirty="0" smtClean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  be polynomials in n. Then,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  (</a:t>
            </a:r>
            <a:r>
              <a:rPr lang="en-US" dirty="0" err="1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)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1 </a:t>
            </a:r>
            <a:r>
              <a:rPr lang="en-US" dirty="0">
                <a:latin typeface="Chalkboard"/>
              </a:rPr>
              <a:t>+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 smtClean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poly.</a:t>
            </a:r>
          </a:p>
          <a:p>
            <a:pPr marL="457200" indent="-457200">
              <a:spcBef>
                <a:spcPct val="50000"/>
              </a:spcBef>
            </a:pPr>
            <a:r>
              <a:rPr lang="en-US" baseline="-25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</a:rPr>
              <a:t>   </a:t>
            </a:r>
            <a:r>
              <a:rPr lang="en-US" dirty="0" smtClean="0">
                <a:latin typeface="Chalkboard"/>
              </a:rPr>
              <a:t>(ii)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>
                <a:latin typeface="Chalkboard"/>
              </a:rPr>
              <a:t>1 </a:t>
            </a:r>
            <a:r>
              <a:rPr lang="en-US" dirty="0" smtClean="0">
                <a:latin typeface="Chalkboard"/>
              </a:rPr>
              <a:t>* </a:t>
            </a:r>
            <a:r>
              <a:rPr lang="en-US" dirty="0">
                <a:latin typeface="Chalkboard"/>
              </a:rPr>
              <a:t>p</a:t>
            </a:r>
            <a:r>
              <a:rPr lang="en-US" baseline="-25000" dirty="0">
                <a:latin typeface="Chalkboard"/>
              </a:rPr>
              <a:t>2 </a:t>
            </a:r>
            <a:r>
              <a:rPr lang="en-US" dirty="0" smtClean="0">
                <a:latin typeface="Chalkboard"/>
              </a:rPr>
              <a:t> is a poly.</a:t>
            </a:r>
            <a:r>
              <a:rPr lang="en-US" baseline="-25000" dirty="0" smtClean="0">
                <a:latin typeface="Chalkboard"/>
              </a:rPr>
              <a:t> </a:t>
            </a:r>
            <a:endParaRPr lang="en-US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849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0528" y="44624"/>
            <a:ext cx="8711952" cy="4721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</a:rPr>
              <a:t>Asymptotic Approach: Summary</a:t>
            </a:r>
            <a:endParaRPr lang="en-US" sz="3200" kern="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536" y="836712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&gt;&gt; Security </a:t>
            </a:r>
            <a:r>
              <a:rPr lang="en-US" sz="2000" dirty="0">
                <a:solidFill>
                  <a:srgbClr val="FF0000"/>
                </a:solidFill>
                <a:latin typeface="Chalkboard"/>
              </a:rPr>
              <a:t>parameter n </a:t>
            </a:r>
            <a:r>
              <a:rPr lang="en-US" sz="2000" dirty="0" smtClean="0">
                <a:latin typeface="Chalkboard"/>
              </a:rPr>
              <a:t>- </a:t>
            </a:r>
            <a:r>
              <a:rPr lang="en-US" sz="2000" dirty="0">
                <a:latin typeface="Chalkboard"/>
              </a:rPr>
              <a:t>publicly known (part of the scheme) ; inputs to all algorithms (including adversary) will be made of size polynomial in n</a:t>
            </a:r>
            <a:r>
              <a:rPr lang="en-US" sz="2000" dirty="0" smtClean="0">
                <a:latin typeface="Chalkboard"/>
              </a:rPr>
              <a:t>.</a:t>
            </a:r>
            <a:endParaRPr lang="en-US" sz="2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496" y="1844824"/>
            <a:ext cx="2664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Running time of the users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844824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Running time of the attacker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508104" y="184482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Success probability of the attacker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4530280" y="-489720"/>
            <a:ext cx="371472" cy="5616624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 dirty="0">
              <a:solidFill>
                <a:srgbClr val="00B0F0"/>
              </a:solidFill>
              <a:latin typeface="Chalkboard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276128" y="2420888"/>
            <a:ext cx="4888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B0F0"/>
                </a:solidFill>
                <a:latin typeface="Chalkboard"/>
              </a:rPr>
              <a:t>Functions of a security parameter n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2375756" y="1149315"/>
            <a:ext cx="432049" cy="3960439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835696" y="345048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Chalkboard"/>
              </a:rPr>
              <a:t>Polynomial in 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Chalkboard"/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7212559" y="1821088"/>
            <a:ext cx="407513" cy="309634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sz="1600"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804248" y="357301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Negligible in n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1560" y="5147900"/>
            <a:ext cx="6912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Typically </a:t>
            </a:r>
            <a:r>
              <a:rPr lang="en-US" dirty="0">
                <a:latin typeface="Chalkboard"/>
              </a:rPr>
              <a:t>n</a:t>
            </a:r>
            <a:r>
              <a:rPr lang="en-US" dirty="0" smtClean="0">
                <a:latin typeface="Chalkboard"/>
              </a:rPr>
              <a:t> is the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size of secret-key </a:t>
            </a:r>
            <a:r>
              <a:rPr lang="en-US" dirty="0" smtClean="0">
                <a:latin typeface="Chalkboard"/>
              </a:rPr>
              <a:t>(ex: n = 128, 256, etc)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579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  <p:bldP spid="17" grpId="0" animBg="1"/>
      <p:bldP spid="19" grpId="0"/>
      <p:bldP spid="21" grpId="0" animBg="1"/>
      <p:bldP spid="23" grpId="0"/>
      <p:bldP spid="24" grpId="0" animBg="1"/>
      <p:bldP spid="2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44277</TotalTime>
  <Words>2911</Words>
  <Application>Microsoft Macintosh PowerPoint</Application>
  <PresentationFormat>On-screen Show (4:3)</PresentationFormat>
  <Paragraphs>446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Bradley Hand</vt:lpstr>
      <vt:lpstr>Brush Script MT</vt:lpstr>
      <vt:lpstr>Cambria Math</vt:lpstr>
      <vt:lpstr>Century Gothic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3854</cp:revision>
  <dcterms:created xsi:type="dcterms:W3CDTF">2003-02-23T15:18:48Z</dcterms:created>
  <dcterms:modified xsi:type="dcterms:W3CDTF">2018-01-16T11:57:25Z</dcterms:modified>
</cp:coreProperties>
</file>