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emf" ContentType="image/x-emf"/>
  <Default Extension="rels" ContentType="application/vnd.openxmlformats-package.relationships+xml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9"/>
  </p:notesMasterIdLst>
  <p:handoutMasterIdLst>
    <p:handoutMasterId r:id="rId30"/>
  </p:handoutMasterIdLst>
  <p:sldIdLst>
    <p:sldId id="256" r:id="rId2"/>
    <p:sldId id="1631" r:id="rId3"/>
    <p:sldId id="1632" r:id="rId4"/>
    <p:sldId id="1655" r:id="rId5"/>
    <p:sldId id="1647" r:id="rId6"/>
    <p:sldId id="1648" r:id="rId7"/>
    <p:sldId id="1649" r:id="rId8"/>
    <p:sldId id="1650" r:id="rId9"/>
    <p:sldId id="1634" r:id="rId10"/>
    <p:sldId id="1606" r:id="rId11"/>
    <p:sldId id="1633" r:id="rId12"/>
    <p:sldId id="1654" r:id="rId13"/>
    <p:sldId id="1652" r:id="rId14"/>
    <p:sldId id="1637" r:id="rId15"/>
    <p:sldId id="1602" r:id="rId16"/>
    <p:sldId id="1603" r:id="rId17"/>
    <p:sldId id="1604" r:id="rId18"/>
    <p:sldId id="1636" r:id="rId19"/>
    <p:sldId id="1638" r:id="rId20"/>
    <p:sldId id="1639" r:id="rId21"/>
    <p:sldId id="1640" r:id="rId22"/>
    <p:sldId id="1641" r:id="rId23"/>
    <p:sldId id="1642" r:id="rId24"/>
    <p:sldId id="1643" r:id="rId25"/>
    <p:sldId id="1644" r:id="rId26"/>
    <p:sldId id="1524" r:id="rId27"/>
    <p:sldId id="1653" r:id="rId28"/>
  </p:sldIdLst>
  <p:sldSz cx="9144000" cy="6858000" type="screen4x3"/>
  <p:notesSz cx="6858000" cy="9144000"/>
  <p:custDataLst>
    <p:tags r:id="rId31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  <a:srgbClr val="D2F5FA"/>
    <a:srgbClr val="FFFF99"/>
    <a:srgbClr val="009900"/>
    <a:srgbClr val="5E1EFE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/>
    <p:restoredTop sz="92910" autoAdjust="0"/>
  </p:normalViewPr>
  <p:slideViewPr>
    <p:cSldViewPr>
      <p:cViewPr varScale="1">
        <p:scale>
          <a:sx n="107" d="100"/>
          <a:sy n="107" d="100"/>
        </p:scale>
        <p:origin x="21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tags" Target="tags/tag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768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32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280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442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1660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2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One way of showing a</a:t>
            </a:r>
            <a:r>
              <a:rPr lang="en-US" baseline="0" dirty="0" smtClean="0">
                <a:latin typeface="Arial" pitchFamily="34" charset="0"/>
              </a:rPr>
              <a:t> security notion is stronger than another notion is to find a scheme that is secure according to the second notion but insure according to the first notion. Demonstrates two things: first proof and assumption not enough, right definition is </a:t>
            </a:r>
            <a:r>
              <a:rPr lang="en-US" baseline="0" dirty="0" err="1" smtClean="0">
                <a:latin typeface="Arial" pitchFamily="34" charset="0"/>
              </a:rPr>
              <a:t>important..Determinism</a:t>
            </a:r>
            <a:r>
              <a:rPr lang="en-US" baseline="0" dirty="0" smtClean="0">
                <a:latin typeface="Arial" pitchFamily="34" charset="0"/>
              </a:rPr>
              <a:t> has limited power.. Randomization gives power.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27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567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359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773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85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402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996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599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22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780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1875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93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653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15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9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35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5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1/16/18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tif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Cryptography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Lecture 5</a:t>
            </a:r>
          </a:p>
          <a:p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endParaRPr lang="en-US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Patra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252536" y="-27384"/>
            <a:ext cx="871195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by Reduction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9" name="AutoShape 4" descr="data:image/jpeg;base64,/9j/4AAQSkZJRgABAQAAAQABAAD/2wCEAAkGBxQSEhQUEhQUFBQUFRQUFRQUFBUUFBcVFRQWFhQVFBcYHCggGBwlHBQVITEhJSkrLi4uFx8zODMsNygtLiwBCgoKDg0OGhAQFywkICQsLCwsLCwsLCwsLCwsLCwsLCwsLCwsLCwsLCwsLCwsLCwsLCwsLCwsLCwsLCwsLCwsLP/AABEIALoBDwMBIgACEQEDEQH/xAAbAAACAwEBAQAAAAAAAAAAAAAAAQMEBQIGB//EADkQAAIBAwEFBAgEBgMBAAAAAAABAgMEESEFEjFBUQZhcYETIjKRobHB8BQjUmIHQnLR4fEzksIk/8QAGQEBAAMBAQAAAAAAAAAAAAAAAAECAwQF/8QAIhEBAQACAgICAgMAAAAAAAAAAAECEQMhEjFBYQRRIkKh/9oADAMBAAIRAxEAPwD66ADJCGAAAABKDAAAAGhkAAAAAAYAAAAAAAAAJsBtkbZHOr0OoxyA8HW6NIeCQkzpCwNAdpgIAG4nJ0IBYEMbICAQyREAAAAAAAxDAAAaAQxgQAAAAGIYAAAAAApMBORWq1M8Ar1OS8xU4gdQiSxmRKLZNFY1A6TOjym1e2tOO9GlF1ZR0znEOecPny9/EyIdt6y9qjCSzlbsnFpZ4ap50z0KXlxjWcOdm9PoW6PB5ej2zoylBPMVOLlvSSSjKPGEteOM9z5cUbmz9q0q0VKlOM1pw469U9U+5kzKVS4ZT3F4BReRllQ0I6EyQhDYiA+JydCaAiAQwkDEBKDAAABoQyAxiBAMAAAAAAAAAFJletUwu8lmyjUeXkAh1LMFnwIKcdS3BYWoSjuruNGDlOUYxWMuTwv99x8+2ntytdS0cqdJPSMW1J4ejk0/DQfaHaju6u7HPoabaWuk5J43+OGtHjxHbUTmzz31HZxcUxm77VqFgSy2abVtQLkbdYM5Gtrx9TZ7Ivwjg96Pqyw1lcdeJ7P8IuhBc7OWNCdHk77OdpdNy4lFT3lGLw1vaLVvhlyzppyPXwkmso+aXmzscjY7ObecGqVZvLeITfDhwm+vfzya4cnxXPy8P9sXtMAEZZBGzlJiZ0zlgJAAyRAMAAAAZIEAAAAAANDEhkBgIYAAAAHM2dHEwK9efLqQv/J1J5bfuOPqBPbQyU+0176G2qyUt17rjF8Xvy9WHxaNKlHCPAfxJvW6lCim0vWqzXJ67sP/AGUzuo048d5RnWNPEV5GrbRMqhWUI5l5dS3a3c37NN46vT4HJt6GnobUvxRgUrmSxle41La4yi0qmWK4oHbiRxmStkqaVrm1TR5ja1mllY0Z6urXxxMbaa3k8RyVul8drvZHbzn+TU9uKbi8YUoLC8ms/ep6k+L31adKanDehKLzF9H98j6d2V24rugp4cWm4yT5Sjxx1WqfmbcWe+q5/wAji8b5T02WwYMSNnMBoQMCIAAsAYAAAA0AYDAwIAAAADAAAAAAIK88ImZTupapeYHEzqjHLI0yzbLTISlqSwj5Ltm9VxfVZR9mniknpqoZy8rj6zl5YPo/abaCoW1arLhCDfnwilwzltc0fNOyVh+XGT56mHLfh0/jz3WvYbOTalNa8s8vA6v9u06MtzdlOX6YLPBc3wRo3OVB7izLGmPvQ8td9m69SnOMpQ3puL0zupRkpOLX8yeMd+cszxjbK9L1t2ytpy3ZPcy8Re9Caz0e43g9JQqLRppp8GuB4ml2IlKFaM/QN1IU4Unuy/J3JOWYqON5tPGXrw1PSbKsZ0YejlNT3WtyWcyccLO/pjOc8O7nktZFMcsvVj0NvLLLVQo2ehbrMotVStNLV6JcWeauu21tCbhHM2nh4cIrPT1pI1tu20qsVCMlCMlLell73DRRwvHX7Xm9mdhdxwbnRq7lKpTUZ0NN6eMVcqeXJYXF9eBeSK5W/po09r0LlbsouDeNJpY14esm1ry6lKyrS2fcb63vw89KsY6+FRLqvk33Hdp2JnSpxVOqlOMpyzuZi1N5cHDexumlPZ8nScaiw137y8nxx46lb1el8bLNV7q0uFOKcWmmspp5TT1TRKzxHYjac4ylbTWVBZhL9mUsS71leXge2TydGOXlNuLkwuGWjAEMsohGIZYAAADQxIZAAAAABgAAAAAAACZnXEvWZoyMqpLLfiwOqRditCvbwyierLT6eRFS8X/FG5/+KcE8OpKEVx1xLea90GVtg0N2lBftXyPMfxYv5TuKVNNrdi5Y19qUkvlH4nq9kzzSpvrGPxSOTO7yejx4ePHPtrwiErd8gt2aFOJEpYy5UGuJWct197Ne8aismBSqwxKrN6Jvk3hLuWpXLJOGLXoZJpSaKGydp06i3oSUl4NPzUkmiW72tTi1GefW09WE5JeLiml5kbW8e/S2qSkuo1b44ZK9OWGnB5TWfI0KNRSWUWxqmUcQpnc6axqT+jIaha1XTxnaPZ8qclVpNxlF5jJcUz2nZvaauKMZ8Hwkm02pJ4fD7wzO2hRU4NM892Uv/wAPcunJ4hUeEnw3+XvWnuHHl45J5sPPDfzH0kZzGWUM63nIhgPBYIB4GQAAAAGAAAAAAAAAAMAOKnAyd34mldS0x1Kko6gWaEcIrbQqqMG2uCz5lnewl4GPtevvLC+/v6lcqtjO3y/txs5+pcY5rex1WvxXyPT7Fn+TS/oj8ifa1mqlvKD/AJuHjyKOyMqjST5Rin5afQ5c5qvR4s/LDX6eht5mjTmZFCRepvQo0vpUv6u9LHJfMrUrKOc668Um8eaOL2eJ6mffdpqFusznFLx59yWr8iZIp38PR09nw4pYfVfUtQpR3cYPAR/ihbLjv467k/7ZOZ/xYt1JKNOrJPmorHulJP4F/H6Ut+/9fQIUox4LBXhP0dT9s/hL/JibJ7a21xpGaUv0yzF+5mlc1N5PHLVeK1K30tJflvqtoQ1JlKhUbiSORC0xh1D5v28TpuLi2m5xaa0aay015pH0TeyeR7Z2qqShlZwpPz0wQtj1Xs+xu3PxNFNrE4pRn0ckk2145PQs+e9jbd0qbqPK32sL9sdF9T31GpvJf7OvC2zt5vNjJndOsDADRkBgAAAAAAAAAwAkAAAAAABTvJapeZGtWO99peDOaJUc7RqtQePDw+8GPCGdWXtqyb0D0aiu/BT3Wm9Rl3tPRIyJQw+nH5m1cLOTNuFx6opnNxrxZeNS20jXto5Rh28tTbtammDn9O3K9MTtPZSlCW48S4p66rOq92TwFTsqpZlJZbb183ofVtoRyjykqvo5Yn7LeM8k+Tb7+Hiu8tOkY/ymni6XYKMnq35Nl1dhoQWnvPZKDjqtUQ17qUljh1wtS/l9qeF31Hj59louMknrh4a6pZyer7PWdSlFb0nKL9WOdX7OrbO6FDCxj1nx7l0Z6CpQ/Lil/K1/kpvbSzxi5RjhHNRhTlocVJCxTGjOEZdfZrrVN6TxBYXe+flxHtnaHooZWsnpFPr1fcibZW14VYqPsz5xfP8ApfMthjLe2fLnljN4pLtqK3UsJcFyxwL2wNoJeo+Sby5Zzr38PAzriP31OVRa1Taa4NPHHwN3L8PbgAGjIAAAAwAkAAAAAAEgAAAAAApXftLwI6eh3de2sccEcmVohqQ3pavSOuO/7RDdTO1LWTXUpXFUr8LfKCtJGPeXHJczvad5hGNUuWuHHq/7GdyjfHC1ejcKmszlhZ5/fga1rd4PDXUHPLk233nWx76VPeg8uMWmuqT6d2U9DHKy10Y42Tt9CqVd5GNcUoy4kmzr5TSw855klWnroNrTpQoWE4f8c5JfpypR8s6pdyZcpUKmfXl/1Sj8eJNClIm3Zc0RpfzooW6X38W+ZpwjmJnU85LNW5UUSzy3TrSwU69xjvfQjq3Dfj15IhVJtZ/VpHrjnJ+XzI2SKM7d1HvS16dPIgrbPxrwNfKXgtERwp77KrKtptCpD2k6ker0kvB8/M1aG1aL0bcH0mt348CWlaLHAU7GL4pGs5LGGXHjXsgAZ1uEAAEgAACQAAAAAwEMACAcTlhanTZnX1bLwuQFetUy8scqumnxOEZW0LzHq/Du5cDPK6Xxm6ko3i9bLSWmW+b6GddXblndXm/ojiMCxToGF5L6dOPFN7rHqWreryyF2rPTfhSKtZ9xRtK8nXtyhTpYqL9ycfNar5M9TdWpjXdvhZXFSUl5MqvLuK9pN054Xe10fVffU9Da38ZrXiY9zb51XiiKOV3Pk+T++gI9dTrrqTK4T5nko3FRcsliFepLRLHxHknUb1zeQgs5KEasqjzwXhq+5I4tbBt5nqzRxj1Yr1vkurI9oukdK23mo8uMvom/oWa380v0rdX1+PyJqUPRwbWr7+bfUguViCXgFGfLVqJq2dApWlLMjapQJic3UYHLgToe6XYtoAA7XGAAAAAGAhgAQAAQDOZMZFUlgDmrUwu8zazwW5FC5nh6sipU9o191N9xi0028vi+Zbvpb8u5feQo0Tl5M9118WGpuu6NMvUaIqFEuQiZyNLRGmcyppollLBDbSzv/wBX0RdVQuaBlXNnxPR1YFWdAixaZPO07fTD5fIbss8jbdpqSwtiultsGns/HBtLpxXl0LVG2x/o2oW6O3QLaivkzVTly07yzbWyXi+LLPojuMSNHkr1ocF0KtxHODTcSpWhqRYnGorenhotSliWO5fNnEI8BX2m7Pp6r8JYw/f8xIW9rHpdcE0GYruPzWv2xfvz/Y0KVYlFj0gAB3OADAAgAAAAAAAIYmBzNlWU88SS64Ign9CBBdXCist/58DFrVnJ5fuJNqP8xeCIInPyZX06eLCezjDJZo0kc00WImLoSQWCRMjkcyehKCuqqUW3wwyrsiq3Sg5e1JKT8Zav5kG1X+XU/on8jnZj9SPhH5DfaddNgW6KB3EnaNDcOlEQBFdYOWNHJBDZGnqORwEyJskdSA4cBsCDGBTknFxfB6Ndw5ld8iUPN3NxKlcbs+DSUZ9ddFLo9X4mvb3Rmdplp5MqbMk91avgUa63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4" name="AutoShape 4" descr="data:image/jpeg;base64,/9j/4AAQSkZJRgABAQAAAQABAAD/2wCEAAkGBxATEBAQEBIQEA8QDxAQDw8NDw8NDQ8PFBEWFhQRFBUYHCggGBolHBQVITEhJSkrLi4uFx8zODMsNygtLisBCgoKDg0OGhAQGywdHCQsLCwsLCwsLCwsLCwsLCwsLCwsLCwsLCwsLCwsLCwsLCwsLCwsLSwsLCwsLCwsLCwsLP/AABEIAMgAyAMBEQACEQEDEQH/xAAbAAACAwEBAQAAAAAAAAAAAAAABAMFBgIBB//EAEUQAAEDAwEEBQgFCQgDAAAAAAEAAgMEBREhEjFBUQYTYXGBIjJCUpGhstEVcnOxwRQWNFOCkqLS8CQzNWJjg5PhJUN0/8QAGgEAAgMBAQAAAAAAAAAAAAAAAAQCAwUBBv/EADURAAICAgECAwUFCAMBAAAAAAABAgMEESESMRNBUQUUIjKhYXGBkdEVIzRSscHh8CQzckL/2gAMAwEAAhEDEQA/APuKABAAgAQAIAEACABAAgAQB5lABtIDR5tIO6PdpBzQZQB6gAQAIAEACABAAgAQAIAEACABAAgAQAIAEACAOS5B3Rw6Vc2SUSJ065smqyF1UFzqLFURGtC51E/BZ5+Whc6jvgnorAjqOeCStqwpdRB1EzKgLuyt1krZV3ZBxOw5dI6OkHAQAIAEACABAAgAQAIAEACABAHhcg6kRPkXNklEVlqQFFsvjU2IT14VbkMwobK6e5jmoOY3DFYjNdxzUPEGY4jFX3kc1F2F6w36Ef0yOa54hL3NkjLyOa6rCLw2NRXcc1LxCiWIx+C5jmpqYtPFZYQV4KsUhSdDQ/FUgqakLSqaGmSKSZS4kgK6Q0dIOAgAQAIAEACABAAgAQBy5y4dSFpZlxstjArqqswq5SHK6dlJW3TCplM0acXZRz3MuOG69yUuyoVrcmaMMZR5ZxT0k8pw0Od2NGcd5Wf79Za9Uw2SndTTzJ6Lem6HTHV5Yz6xLj7ArVh5tnzSURCz2zWvlTZZRdC4x50hJ/ysa38SrF7H389jf3L/ACxSXtqflH6k35oQevL/AAfJS/YlP80vp+hX+2Lv5V9f1IJuhcZ82Uj60bXfcQov2Pr5LGvw/wAonH21Pzj9Suqeh0rfMLX/AFSWH3qt4ebX8klIcr9s1y+ZNfUqKikniOHBzex4x71V79ZU+m6Gv9/3zH67qbluPP3EkFzLTh2i0KcqFnMWRnjKXYu6K6ApuMzOtxdF3S1mVcpGdZTosYZlYmJygMtculTR0unAQAIAEACABAAgDlxXDqQpPMotl8IFPW1uFXKQ/TRszVwueuBvSllyim29GvTjeYlT0skrgMFxO5o/FY9uZZdLw6UM2Wwpjvsa219GI24MuHn1G6MHzTeN7Kin1XPqfoYWT7TnPivhevmaGNgaMNAaBuA0C14pRWktGU229vk62l3ZzQbaNhoNtdDQbSA0G0ubDRzKwOGy4BwO8HULklGS1JbR1Nxe1wZ66dGGPy6LDD6h1Ye7ksjI9lRb6qX0v0/yamN7TnDizlevmZKopJIXEYLSPRO7wSdebZTLouRvV3Qtjvuh233Pgd/atqu1SScewtfjLyNNRVuUzGRkXU6LiCbKtTM+cNDLSpFLR2unAQAIAEACAPHFB1CNbPsjKjsYqr2ynn64s6wNyzfoQTjnhca2PQdSn0N8mYuFY46DXKQybFWupm1RTFcs5tdsdI8AauOpcdwHNefk7cyzpXb/AHudyMmNcds2EcLKdmG7z5zuJK9Di40KY6iYEpzyJbl+RM+SRhHWAAOOBgg8E446RBKuxfAOtfplUt8i7XIlLM9ztiMAuAzqQNP6KtjHZeoQjHqn2Iuoq/Vb++FPoLPExvV/kH5PV+q398I6EHiY3q/yAQVfqt/fCOhB4mN6v8jtlTI1wbI0tJ3cQe4qEo6IuuEluD2WLXqvYq1oMrmwFLjQslbsuGvBw3tKXyceF8emX5+hdRfKl7iYW6Wx0byDoRucNzhzWApWYdnSz0uPlRsjtHturyDh29btF8bI9UQvoTW0augrMp2MjDvq0XMEmVcmZ846GgVIqPUHAQAIAEAQyvXGTiiju8+ir2aeLDkctk4ZSNedQ1uTjfjaVotkVueS4rzK67WVsg66nwcjJa3c7tb29ioyKI2x0xrFzZVvwrT2yOY1uB5x87nnklKsWNEdIMtSlLb7eQXl2niE1U+QxFyO9It0P2h+Eq+XYXwFzP7v7ksR8lJN8kJL4hS1n+0u+zd8TU1X2L8lfuF95DdaqYVDmMkLWhrTgY4juU5S0TxqanSpyjt7Z7mo/XO9jfkqvFDVH8i+otNW1EbmkyFwyMghuDr3KcZ7LY0UWJpR0W3SHRjDxEgx7CpS7COB87X2HdM7yQk2zli+Imyo7IaPMo2GhO50YlZj0hq08ilsqhXwaffyL8e51T35eZhq2lIPJwPvWDRdKif9UelptTX2DVpruB3jevS1WKSTRTk0eaNdQ1OQm4swrq9Mtonq1CMkTLpWCABAHLig6hGrkwFCTGao7Mxdqjgqd8mzjVl1D/h/+074kyjOn/G/iVFmrJIskDaj02mE+8ciqIXqUmh7Lprt0nw/UuamkbMOvpyA/iNweeR5OVzSaM+u6VL8K3t/QpKuqJ8lwIcHAEHQg5VcYaZo1VJfEuUXnSTdD9ofhKnLsZ3s/vL7v7nUR8lIN8nJL4he0/pLvs3fEE5V2Lcr/oX3ndytEr5jKxzACGjDtrOncFY1shj5lcKuiSbOPoqp9eP2u+Sh4SJe90ej+n6kbrDM5w23s2QQTs7RP3KSikS9/qjF9KexzpC4ERs9IvDsdgzr70TekUYKabl5aPafRoSEmE+WSbSjshoNpGw0GUbO6KG/UvlBw9Ia94WP7Qq1JTXmaeFbx0vyMxUMLHbQ8UYF/RLofbyNmt9celmhtNXkBb8JGVlU6Zp6WXKZTMayI80qYszpBwEARSuXGTiiluM2hVMmaFENsyFdNtPAS0p65N6mHTDZsYf8P/2nfEn12MCf8b+Ipa4x1ffqs1/DsvyJPrDD4X7cfHzmnc4Jmq7yOfDdHpn+D9Burp46qPbj8mVo478+q7s7U1sorsniT6Z8xf8AvB30k3Q/aH4Soz7HPZ/eX3f3PIj5KzZPkJfMQ2j9Jd9mfiCfq7FuV/0L7yC7mQ1Lmte9rdlmjXuaN3YVKyfSieKoKhNxTfPkefk8n62X/kf81R47Dxa/5V+S/QOok/Wy/wDI/wCaPGYeLX/KvyX6EsFMAcnU8STklVSsbITu3whwOVQue7SidPdpGw0GVzYaFrizMZ7NQl8qPVWy2h6mjMVsGhWK1rk2qpidqm2XFp4H3L0WNd4kFIvyIdUeo2dumyAtCLPPXw0XUTlcjPkiVdIAgBWpcosurRmbtNoUvNmxiw5MzS+VI48tAsnJt1YomxZ8MEjWRXJv5N1Gy/a2C3Pk7Oc9601lw6PtMOWNLx/F2tbGaFmGjuCVlLeim57kTuAKinorXAg+JzHiSM4dx5OHI9icqv1wxlSjZHonyhiuquuEY2XNc12XZwW7saK2y1a4KqafBcnveyVm5IN8kH3F6aYRSmQhzgWlvk4zvB49ydpmki2yHi19CeuSOeYPldIAQCGjDsZ0HYpWPqOL93V0Nnb6hVKoVciI1StVJHqPBVhd8Fh1EjalVupnVIlZMqpVkkyVsiqcSR2HKs6czea7uKhZzBko90UdRHosho065FDUt2ZGnnoU57PnqTh+Jp1vqg0aa0zaBbsGY2TDRpqZyYRj2IaUik8KAEKx2ihIaqRkb1JoUrYb2JHkrrRHoDz1XnrpdVsmM5MuS+ijUk2ZspFhSv0xxG5NUz2ukVsjzsnV5UBCDpxgKWw2cvepKOyLYpNME3XW2Rc9CE9YAnq8dsplYLslkf5jSRz3N9qcjjqPcXnfGPdkzKKU+k0dg2nH3BWdEUUPKXktnTrfKPSHi14RqDOe9fYyJ0UzeG0P8h2vcoumLLIZUGeQ13DjyO9L2YrQzGZYQVWUhZS0XKQ5HKk5w0WJhUS6Y4nf3JK+XGkXVx52JSs0SLQ1FlDd49M8tVyh9NqZp40udFhZZdAvRViuXHlmuonJqJhWofCmKg5AIq686KuQ7T3MZfXaHxSlh6HDXJJameS3uC87Hlshkvll2xuiYUTObOsI1ojsnZLz9qYjZ6lbj6EuVaiBG9ysijjEaifCcqr2VyZTVdYc4GSScADeTyWvRj+YtOehy32suPl+W/fs+gztPNNOUYLfZGfK+Vr1A0sFvYPO8s8tzB3BKSuk+3BKGPFd+WONcBoAAOwYVLW+4wtI961HSGyCanjdvaAebfJKnGco9mVyrjLuilulpGMnym+uBiRnfzTVVqlx5i7jKrmL2jPTOdCRtkbJ81+5rv8AtSnQpraHKb1NDMF2B83XtWRkUND0Gh6CTKxba/UajIYI0SsolqZTXVnku7il5LTTNHGfKI7E7QL0NZPMXLNnQFNxPPXItGqwTPHIBFVX7lVIdoMVftx8UpYeiw+49bBoFg1IWyO5dMGiaUTPbPdlGjmw2UaDZ4dFKKfkcbQrU1JHb7k9TFsqkUFxurRnOQt7Fx+oVnLRPaWABsh/vJfMBGrWnd4laLjrjyRjX39culGqgLY24Gp3uPMpGSc3tjEEoLRFJdGjiprHbJdRx9Ls5hd92YdYfTDOYXfdpB1nn0yz+ij3Zh1k0dyB3KEqGg6yivNG0ksdrFLkjmx3Z+Ccom2t+aM+1OqfVAysG1FI6J+9p0PBzeDgo5NKnHqRr49ynHqRp6CbK81kU6NCEi1ZuWXOJfFlXcxoUhajSx3yI2HcFv1jOYbW37k3E87cWzVYhJg5dOIq68aKqQ7SYy+t0PilLEehwnyM2d2Wt7h9yxILllOUuWX7Bom0jLbOtld6Tmw2UaDZFKpwicbKW4yYC1cavZRNmZig66oZGfNBLn/VbqR47vFelpXh1dXmZuXa4wbRqKU5myfRBPjuCjYtV6MuhfHtjNdNhqhVDkc2WdqtlO+njkkjaSWbTnHa7dd6UvvuhbKMZeY1CMenbRCDav8AS/jVn/N+36HP3Z7/AOK/0v40f837fod/dg0WsnA6nPaXBcbzV6/QP3Z7eLLGyN0sI2CwbRaCS1w471zGypykoT5TOTrWtoqZ5duE9hDh/XinIx6bBG5bgUfSKDMbJx50ZDHdrHbvYfvKuh3cPUjhz6ZdJLaJcgLEzKtG5XI0kJ0WDdHQ5BlXd3Ya49hWXatvRrYq20L2JmgW5Wi7MfLNnQDRNxPPXFo1WCTAoAQrW6KEhqp8mRvUWh8UrYbuJLkWsMmgHI4WLKPTa0XZkeTUQbk1ExZ8Ml2VLRDYbKNBsgqBorq4nGzOXY71tYkRaxlf0Xjy+ofybG0ftFxPwhblvEYox8x9kWTZCx+14FDj1R0LQfS9ktW8FuRqoVrT5GU9mntH6Ez7F33FZeR/EP7x6HyoxVvjaWjK27XLYnyOdUxU9Ug2xSvjbs6YV1Te+TqZtKo/2E//ADD4AsOH8Sv/AF/ccfymOZN5AaOO/wCS2nD4tmba+NEs8O1TzN5xOx3gZ/AKrerE/tKI8STKWxv0HgqM6HLN2tmtgdovMZKHqimvknkkc8BZCj1WpG9hx52M2SLQLagU5cu5r6JqaijCtY+FMVPSgBWpboosurZmrvDoUvNGxiz5M7bn7Mrm89R+KycqOpKX4GrkLrrTNfRvyFOswbVpjmFfooPdlGjmxapborakcbMzeG6FbmILzFuiI0qRxDoz4EOx9xWrk8KH4mRlL4kWU0KjGRUkKVEeArYPbLIo2VibmkiHOLGnblYuU9Xyf2mjD5UV7Oh8I3STe2P+VMP2nY//AJX1/Uh4MTr80ov1s/tj/lXP2lP+VfX9Q8CJ5+aEPGSYjkSwA+xqP2nZrhL6/qHgxGekFZGyB8QI23M2GMByQMY1HAYVWJVKdil5LnZKySjEytNBoteczOktlgW4jkPKN5/hKWb3JfeinXKMrYG6DwU87uzarNUx2GryuWzSoRRXF21I1vLU/gs3GjubkeioXRBs0Vph0C1oIysmZpaZqYRj2MaCkUggCKVq4ycWUtxhyCqpI0KJ8mNuUZY8PHA+5IZFfVHR6DHkpxcWaG01OQO1J0S8jKya9MvI09EzpcHeF3RHZBUM0VlaONmdu0WhWvisomVPRiTZqpIz/wC2PT6zDke4uWvkLqpUl5MzcmPCZpZIUpGRVFCNfFhpV9UuSxI0dn/Qo/sXfcVm5H8Q/vHI/KYm324OaDgbuS3Lb3Fimhz6HbyHsVPvLDQCzt5D2I95YaJ4bcG8FCV7YaG2QKlzItC3SGTq6WU8XDqx3u0+7KljrrtS/H8iqMdzRR2aLAC5mzNatFrUzANXkc2ZtYlXUystkZe8vPE+7gu0V9MUjZvkoR6UbK3Q4AT8UefvnsuoWq1GfJkq6QBAHLgg6hGrjyFCSGapaZmLvSZCWnE2cW3RUWqoMb9g/s93JZd0fDl1LzHsmtWR6kbGinBCaqltGBbDTHwmEhZnErFKJxsp7hBon6JaK5GOuLHRyNlZ5zHBw7ccPFegx2px6JdmKWx2tG3pJmSxtlZ5rxkcxzB7VmTi65OLEocPTIrhT5arKZ8l4zbrhCymbE54DxGWluuc66blTbVOVzmlxsYjKPTor7RTEMAPIJm+e5FKRYdSl+o7o96lHUGjzqUdQaOhEjqKJvRj+lNX1s7YW6shJL8bjKfkPvK0sWHh1ub7v+hKiHOyWlZshY2bca9FexOumL3Bg73d3JeeivEl1M9NiV9Eepl7aKTACehEUyrds09JFgJhIxrJDzQpizOkHAQAIAhlYuNFkWVNdT5VUoj1NmjJXWiIORoRqClbYbWmbmNcmtMastyzodHDeFnrdUtMpy8bzRqaacFPwkmYk4NDWFfEpYpUw5TEHogzN3WizlauPbopkiqs1yNLIWvyYHnLuJjd64/ELQvpWRHcfmX1FLa98o3Mey9oc0hzXDIIOQRzCxnuL0+5CEyM29ucqfjMvXIxHABuVblsnwddUudQB1aOo4eFq7sqlIzvSS+iIGKI5ndoSNREOZ7eQT2Liuz458R/qUqLmzN2+lwMnedSTqSVZm5K5NKmpsnrKrZGBq47gvKZFjtlpHoMLG832JrRQnedSdSVKEEuEO5FyS0jX0NPjCYijEus2y2iarEIyZMpFYIAEACAOXBB1C00Si0WwkU1wo8qmUTRou0ZWuo3NdtN0ISltSktG1TcprpkWFpu2dDo4bwk1J1PT7CuVia5XY01LVAp+u1MxrKmho4KajIWcRKqp8puuWiDRnLlbM5WpRfopcSqoquopSer8uMnJifnZzzB9Ep2yurIXxcP1/3uLTrTNPb+ldO/AeTC/i2XQeDtxWbb7Puh2+JfYV/FEvIp2uGWuDhzaQ4e0JJxcXp8Elad7S5o74pXV18povPlYD6rTtv9g1V9eNbZ8sWR62+xmLn0qlkyynaY28ZX/wB4fqj0Vo1YMKubXt+i7Eo1N9yqpaTGp1J1JOpJ5k8VHKzElpD1VG+xJUVQboNXHcF5q/Ila9I3cTD832O7dQlx2nakquMEjQstjCPTHsa630eFdGJk33bLqGLCtRnzlsaAUig9QAIAEACABAHLmrh1MVmhyotF0JlPXUWVXKI/TdozVfbSDkaEbiErZWmuTYpyU1pnNHdHxnEn7w3eKSdc63uJ23FjZzD8jR0d0BG/3q6rJXmZF2K0WDakFPV3piU6WiOZgKdrvKJVsrKqhBT1eSUuBT1VpBT0Msg6ytfZQDkaHmNCmVmcEfDOHWrO8kjk4khc98SBUncduaOAS9uf9pdChk2GtHBZGR7QHqcRyFX1LnaRj9o7h3c1lznOzmXY2qcOMFuQ/brWScnUneSuqOiy29JaRqaGhAVkYmVbdsuIIcKxIRnPY01qmUNnaDgIAEACABAAgAQBw5q4dTF5YcrjRdGeitqqMFVuI3Xc0UtbbAeCplWaNOU0U0lA9hywlvZw9iWsoUu4/G+M1qS2dxXSVmjm57W/Iqjwpx+VkZYtc+zHor+3iSO8YUlbZHuhSfs5+SGW3Zh9Ie0K2ObruLSwJehy+tbzCtXtBepV7i/QUlrmcx7QrPf/AEOr2fJ+QlLcmcNe4EoeXZLshiHs2XmhZ1VI7zW47XfJQbnL5mNQwoQ+ZncNse85eSezh7FKMUi12QgvhReUNpA4KxRErcll7S0QHBWKJn2XNllFFhTSFJT2MNapFLZ2g4CABAAgAQAIAEACABAHhCDpE+Jc0TUhWWmyotF0bBCehB4KtxGYX6K6e2DkoOA3DKaEZbQOSr8MZjlv1FX2Yclzwy9Zj9SP6FHJHQS98+07bZRyQoEHljUVnHJT6CmWWPwWoclJQFZ5JYwUAHBWKIrO/Y/FTAKaQtKwaZGpaKXIlAXSs9QAIAEACABAAgAQAIAEACABAAgDkhB3Zw6Jc0SUiJ1OuaJqwhdSLnSWK0iNEudJNXHn5EFzpO+MeijXek54xK2lXekg7SZtOu6K3YStiXdEHI7DV0js6QcBAAgAQAIAEACABAAgAQAIAEACABAAgAQAIA8wgA2UHdhsrmg2GyunNhhAHqABAAgAQAIAEACABAAgAQB//9k="/>
          <p:cNvSpPr>
            <a:spLocks noChangeAspect="1" noChangeArrowheads="1"/>
          </p:cNvSpPr>
          <p:nvPr/>
        </p:nvSpPr>
        <p:spPr bwMode="auto">
          <a:xfrm>
            <a:off x="612775" y="60076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5477162"/>
            <a:ext cx="8792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/>
              </a:rPr>
              <a:t>The probability that PPT attacker for </a:t>
            </a:r>
            <a:r>
              <a:rPr lang="en-US" dirty="0">
                <a:latin typeface="Chalkboard"/>
                <a:sym typeface="Symbol"/>
              </a:rPr>
              <a:t></a:t>
            </a:r>
            <a:r>
              <a:rPr lang="en-US" dirty="0" smtClean="0">
                <a:latin typeface="Chalkboard"/>
              </a:rPr>
              <a:t> breaks security is at least 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f(n)/P(n) </a:t>
            </a:r>
            <a:endParaRPr lang="en-US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807296" y="4869160"/>
            <a:ext cx="151216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>
                <a:latin typeface="Chalkboard"/>
                <a:sym typeface="Symbol"/>
              </a:rPr>
              <a:t>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31640" y="3789040"/>
            <a:ext cx="159134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187624" y="342900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A challenge for </a:t>
            </a:r>
            <a:r>
              <a:rPr lang="en-US" sz="1600" dirty="0">
                <a:latin typeface="Chalkboard"/>
                <a:sym typeface="Symbol"/>
              </a:rPr>
              <a:t></a:t>
            </a:r>
            <a:r>
              <a:rPr lang="en-US" sz="1600" dirty="0" smtClean="0">
                <a:latin typeface="Chalkboard"/>
              </a:rPr>
              <a:t>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32" name="Picture 18" descr="j013903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5688" y="3641877"/>
            <a:ext cx="1012365" cy="10112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047656" y="4716433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PPT attacker against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695728" y="1988840"/>
            <a:ext cx="2448272" cy="1691276"/>
            <a:chOff x="3491880" y="2601820"/>
            <a:chExt cx="2448272" cy="1691276"/>
          </a:xfrm>
        </p:grpSpPr>
        <p:sp>
          <p:nvSpPr>
            <p:cNvPr id="11" name="Cloud Callout 10"/>
            <p:cNvSpPr/>
            <p:nvPr/>
          </p:nvSpPr>
          <p:spPr>
            <a:xfrm>
              <a:off x="3491880" y="2601820"/>
              <a:ext cx="2448272" cy="169127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34" name="Text Box 7"/>
            <p:cNvSpPr txBox="1">
              <a:spLocks noChangeArrowheads="1"/>
            </p:cNvSpPr>
            <p:nvPr/>
          </p:nvSpPr>
          <p:spPr bwMode="auto">
            <a:xfrm>
              <a:off x="3779912" y="2850943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I can </a:t>
              </a:r>
              <a:r>
                <a:rPr lang="en-US" sz="1600" dirty="0">
                  <a:latin typeface="Chalkboard"/>
                  <a:sym typeface="Symbol"/>
                </a:rPr>
                <a:t>break ’ </a:t>
              </a:r>
              <a:r>
                <a:rPr lang="en-US" sz="1600" dirty="0" smtClean="0">
                  <a:latin typeface="Chalkboard"/>
                  <a:sym typeface="Symbol"/>
                </a:rPr>
                <a:t>non-negligible probability f(n)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3815408" y="3861048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103440" y="3564305"/>
            <a:ext cx="18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Simulation of a  challenge of </a:t>
            </a:r>
            <a:r>
              <a:rPr lang="en-US" sz="1600" dirty="0" smtClean="0">
                <a:latin typeface="Chalkboard"/>
                <a:sym typeface="Symbol"/>
              </a:rPr>
              <a:t>’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59224" y="1700808"/>
            <a:ext cx="2448272" cy="1691276"/>
            <a:chOff x="3419872" y="4402020"/>
            <a:chExt cx="2448272" cy="1691276"/>
          </a:xfrm>
        </p:grpSpPr>
        <p:grpSp>
          <p:nvGrpSpPr>
            <p:cNvPr id="39" name="Group 38"/>
            <p:cNvGrpSpPr/>
            <p:nvPr/>
          </p:nvGrpSpPr>
          <p:grpSpPr>
            <a:xfrm>
              <a:off x="3419872" y="4402020"/>
              <a:ext cx="2448272" cy="1691276"/>
              <a:chOff x="3491880" y="2601820"/>
              <a:chExt cx="2448272" cy="1691276"/>
            </a:xfrm>
          </p:grpSpPr>
          <p:sp>
            <p:nvSpPr>
              <p:cNvPr id="40" name="Cloud Callout 39"/>
              <p:cNvSpPr/>
              <p:nvPr/>
            </p:nvSpPr>
            <p:spPr>
              <a:xfrm>
                <a:off x="3491880" y="2601820"/>
                <a:ext cx="2448272" cy="1691276"/>
              </a:xfrm>
              <a:prstGeom prst="cloudCallou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halkboard"/>
                </a:endParaRPr>
              </a:p>
            </p:txBody>
          </p:sp>
          <p:sp>
            <p:nvSpPr>
              <p:cNvPr id="41" name="Text Box 7"/>
              <p:cNvSpPr txBox="1">
                <a:spLocks noChangeArrowheads="1"/>
              </p:cNvSpPr>
              <p:nvPr/>
            </p:nvSpPr>
            <p:spPr bwMode="auto">
              <a:xfrm>
                <a:off x="3779912" y="2924944"/>
                <a:ext cx="2016224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Do not know the internal details of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pic>
          <p:nvPicPr>
            <p:cNvPr id="42" name="Picture 18" descr="j0139031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92352" y="5310291"/>
              <a:ext cx="639688" cy="638989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44" name="Group 43"/>
          <p:cNvGrpSpPr/>
          <p:nvPr/>
        </p:nvGrpSpPr>
        <p:grpSpPr>
          <a:xfrm rot="249655">
            <a:off x="6591593" y="2579151"/>
            <a:ext cx="2420652" cy="1187220"/>
            <a:chOff x="3519500" y="2601820"/>
            <a:chExt cx="2420652" cy="1187220"/>
          </a:xfrm>
        </p:grpSpPr>
        <p:sp>
          <p:nvSpPr>
            <p:cNvPr id="45" name="Cloud Callout 44"/>
            <p:cNvSpPr/>
            <p:nvPr/>
          </p:nvSpPr>
          <p:spPr>
            <a:xfrm>
              <a:off x="3519500" y="2601820"/>
              <a:ext cx="2420652" cy="1187220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3825060" y="2931527"/>
              <a:ext cx="201622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This is indeed an instance of ’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>
            <a:off x="1108447" y="4437112"/>
            <a:ext cx="1807369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139952" y="4140369"/>
            <a:ext cx="2123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“break” with probability f(n)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1230289" y="4149080"/>
            <a:ext cx="21602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Solution with probability 1/P(n)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815408" y="4437112"/>
            <a:ext cx="244827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5580112" y="5949280"/>
            <a:ext cx="3087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--- Non-negligible</a:t>
            </a:r>
            <a:endParaRPr lang="en-US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55"/>
          <p:cNvGrpSpPr/>
          <p:nvPr/>
        </p:nvGrpSpPr>
        <p:grpSpPr>
          <a:xfrm rot="21422655">
            <a:off x="4698063" y="1614320"/>
            <a:ext cx="2259240" cy="1084447"/>
            <a:chOff x="3519500" y="2704592"/>
            <a:chExt cx="2259240" cy="1084447"/>
          </a:xfrm>
        </p:grpSpPr>
        <p:sp>
          <p:nvSpPr>
            <p:cNvPr id="57" name="Cloud Callout 56"/>
            <p:cNvSpPr/>
            <p:nvPr/>
          </p:nvSpPr>
          <p:spPr>
            <a:xfrm>
              <a:off x="3519500" y="2704592"/>
              <a:ext cx="2259240" cy="1084447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3715123" y="2791484"/>
              <a:ext cx="2016224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This entire process is a mental exercise!!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Case1: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’ 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4788024" y="62068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Case3: If </a:t>
            </a:r>
            <a:r>
              <a:rPr lang="en-US" sz="1600" dirty="0" smtClean="0">
                <a:latin typeface="Chalkboard"/>
                <a:sym typeface="Symbol"/>
              </a:rPr>
              <a:t>A1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 smtClean="0">
                <a:latin typeface="Chalkboard"/>
                <a:sym typeface="Symbol"/>
              </a:rPr>
              <a:t>A2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4788024" y="930206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Case4: If </a:t>
            </a:r>
            <a:r>
              <a:rPr lang="en-US" sz="1600" dirty="0" smtClean="0">
                <a:latin typeface="Chalkboard"/>
                <a:sym typeface="Symbol"/>
              </a:rPr>
              <a:t> is secure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A</a:t>
            </a:r>
            <a:r>
              <a:rPr lang="en-US" sz="1600" dirty="0" smtClean="0">
                <a:latin typeface="Chalkboard"/>
                <a:sym typeface="Symbol"/>
              </a:rPr>
              <a:t> holds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251520" y="980728"/>
            <a:ext cx="4032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Case2: If </a:t>
            </a:r>
            <a:r>
              <a:rPr lang="en-US" sz="1600" dirty="0" smtClean="0">
                <a:latin typeface="Chalkboard"/>
                <a:sym typeface="Symbol"/>
              </a:rPr>
              <a:t>A holds</a:t>
            </a:r>
            <a:r>
              <a:rPr lang="en-US" sz="1600" dirty="0" smtClean="0">
                <a:latin typeface="Chalkboard"/>
              </a:rPr>
              <a:t> then </a:t>
            </a:r>
            <a:r>
              <a:rPr lang="en-US" sz="1600" dirty="0">
                <a:latin typeface="Chalkboard"/>
                <a:sym typeface="Symbol"/>
              </a:rPr>
              <a:t> </a:t>
            </a:r>
            <a:r>
              <a:rPr lang="en-US" sz="1600" dirty="0" smtClean="0">
                <a:latin typeface="Chalkboard"/>
                <a:sym typeface="Symbol"/>
              </a:rPr>
              <a:t>is secure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9752" y="1268760"/>
            <a:ext cx="40831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/>
              </a:rPr>
              <a:t>Proof  by Contradiction/contrapositive </a:t>
            </a:r>
            <a:endParaRPr lang="en-US" dirty="0">
              <a:latin typeface="Chalkboard"/>
            </a:endParaRPr>
          </a:p>
        </p:txBody>
      </p:sp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3016"/>
            <a:ext cx="86308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51312" y="3708465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48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33" grpId="0"/>
      <p:bldP spid="38" grpId="0"/>
      <p:bldP spid="48" grpId="0"/>
      <p:bldP spid="49" grpId="0"/>
      <p:bldP spid="54" grpId="0"/>
      <p:bldP spid="50" grpId="0"/>
      <p:bldP spid="50" grpId="1"/>
      <p:bldP spid="55" grpId="0"/>
      <p:bldP spid="55" grpId="1"/>
      <p:bldP spid="59" grpId="0"/>
      <p:bldP spid="59" grpId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Based Definition: COA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978479" y="1124744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 =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(Gen, Enc, Dec),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</a:rPr>
              <a:t>M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    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break 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49496" y="1938317"/>
            <a:ext cx="26306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, 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4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M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 ; 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0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|=|m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</a:rPr>
              <a:t>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4379" y="2247836"/>
            <a:ext cx="32577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(freedom to choose any pair)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316416" y="3356992"/>
            <a:ext cx="1070992" cy="307777"/>
            <a:chOff x="7514955" y="5223801"/>
            <a:chExt cx="1207300" cy="561692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400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Gen(1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</a:rPr>
                <a:t>)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028384" y="3068960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5512"/>
            <a:ext cx="3832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424" y="1628800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809690"/>
            <a:ext cx="1206246" cy="480861"/>
            <a:chOff x="7267392" y="1543317"/>
            <a:chExt cx="1359768" cy="877571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43317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 {0, 1}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19797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716016" y="2586390"/>
            <a:ext cx="13885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 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Enc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274905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35339" y="2967916"/>
            <a:ext cx="20366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b’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 1}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284984"/>
            <a:ext cx="475717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(Attacker’s guess about encrypted message)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701055"/>
            <a:ext cx="1213683" cy="464607"/>
            <a:chOff x="7452320" y="1572982"/>
            <a:chExt cx="1368152" cy="847906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72982"/>
              <a:ext cx="1359768" cy="561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= b’</a:t>
              </a:r>
              <a:endPara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098558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attacker won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3903215"/>
            <a:ext cx="1343522" cy="307777"/>
            <a:chOff x="6948264" y="1789529"/>
            <a:chExt cx="1514516" cy="561693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89529"/>
              <a:ext cx="1359768" cy="561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b </a:t>
              </a:r>
              <a:r>
                <a:rPr lang="en-US" sz="14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 b’</a:t>
              </a:r>
              <a:endPara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026550"/>
            <a:ext cx="21079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attacker lost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8" name="Group 75"/>
          <p:cNvGrpSpPr/>
          <p:nvPr/>
        </p:nvGrpSpPr>
        <p:grpSpPr>
          <a:xfrm>
            <a:off x="-540568" y="930206"/>
            <a:ext cx="8424936" cy="698594"/>
            <a:chOff x="323528" y="1002214"/>
            <a:chExt cx="8424936" cy="698594"/>
          </a:xfrm>
        </p:grpSpPr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23528" y="1196752"/>
              <a:ext cx="84249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                      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Indistinguishability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experiment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9" name="Group 74"/>
            <p:cNvGrpSpPr/>
            <p:nvPr/>
          </p:nvGrpSpPr>
          <p:grpSpPr>
            <a:xfrm>
              <a:off x="5220072" y="1002214"/>
              <a:ext cx="2232248" cy="698594"/>
              <a:chOff x="4724400" y="1628800"/>
              <a:chExt cx="2232248" cy="698594"/>
            </a:xfrm>
          </p:grpSpPr>
          <p:sp>
            <p:nvSpPr>
              <p:cNvPr id="57" name="Text Box 7"/>
              <p:cNvSpPr txBox="1">
                <a:spLocks noChangeArrowheads="1"/>
              </p:cNvSpPr>
              <p:nvPr/>
            </p:nvSpPr>
            <p:spPr bwMode="auto">
              <a:xfrm>
                <a:off x="4724400" y="1804754"/>
                <a:ext cx="223224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PrivK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         (n)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59" name="Text Box 7"/>
              <p:cNvSpPr txBox="1">
                <a:spLocks noChangeArrowheads="1"/>
              </p:cNvSpPr>
              <p:nvPr/>
            </p:nvSpPr>
            <p:spPr bwMode="auto">
              <a:xfrm>
                <a:off x="5228456" y="198884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</a:rPr>
                  <a:t>A,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292080" y="1628800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932456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 has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-secure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for every PPT  attacker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 such that</a:t>
            </a:r>
            <a:endParaRPr lang="en-US" sz="16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Run time: Poly(n)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Attacker A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24000" y="5619438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½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PrivK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4000" y="5013176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coa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5076056" y="5724545"/>
            <a:ext cx="3888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Probability is taken over the randomness used by A and the challenger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6604" y="4797152"/>
            <a:ext cx="5904656" cy="7848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All Security Definitions will be in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style</a:t>
            </a:r>
          </a:p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SEM Security ≈ IND Security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162880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5496" y="3717032"/>
            <a:ext cx="9144000" cy="0"/>
          </a:xfrm>
          <a:prstGeom prst="line">
            <a:avLst/>
          </a:prstGeom>
          <a:ln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36512" y="44371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6588224" y="1628800"/>
            <a:ext cx="1503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Challenger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203848" y="3594502"/>
            <a:ext cx="2232248" cy="698594"/>
            <a:chOff x="4788024" y="4314582"/>
            <a:chExt cx="2232248" cy="698594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788024" y="4530606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PrivK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      (n)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300464" y="467462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A,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3" name="Text Box 7"/>
            <p:cNvSpPr txBox="1">
              <a:spLocks noChangeArrowheads="1"/>
            </p:cNvSpPr>
            <p:nvPr/>
          </p:nvSpPr>
          <p:spPr bwMode="auto">
            <a:xfrm>
              <a:off x="5364088" y="4314582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</a:rPr>
                <a:t>coa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53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6" grpId="0"/>
      <p:bldP spid="37" grpId="0"/>
      <p:bldP spid="44" grpId="0"/>
      <p:bldP spid="46" grpId="0"/>
      <p:bldP spid="52" grpId="0"/>
      <p:bldP spid="62" grpId="0"/>
      <p:bldP spid="64" grpId="0"/>
      <p:bldP spid="65" grpId="0"/>
      <p:bldP spid="70" grpId="0"/>
      <p:bldP spid="77" grpId="0"/>
      <p:bldP spid="84" grpId="0"/>
      <p:bldP spid="51" grpId="0"/>
      <p:bldP spid="54" grpId="0"/>
      <p:bldP spid="95" grpId="0"/>
      <p:bldP spid="11" grpId="0" animBg="1"/>
      <p:bldP spid="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6512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730406"/>
            <a:ext cx="101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899592" y="2700790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For every A, there is a </a:t>
            </a:r>
            <a:r>
              <a:rPr lang="en-US" sz="1600" dirty="0" err="1" smtClean="0">
                <a:latin typeface="Chalkboard"/>
              </a:rPr>
              <a:t>negl</a:t>
            </a:r>
            <a:r>
              <a:rPr lang="en-US" sz="1600" dirty="0" smtClean="0">
                <a:latin typeface="Chalkboard"/>
              </a:rPr>
              <a:t>(n) </a:t>
            </a:r>
            <a:r>
              <a:rPr lang="en-US" sz="1600" dirty="0" err="1" smtClean="0">
                <a:latin typeface="Chalkboard"/>
              </a:rPr>
              <a:t>s.t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277072" y="2523094"/>
            <a:ext cx="4024064" cy="977914"/>
            <a:chOff x="4277072" y="2523094"/>
            <a:chExt cx="4024064" cy="977914"/>
          </a:xfrm>
        </p:grpSpPr>
        <p:grpSp>
          <p:nvGrpSpPr>
            <p:cNvPr id="26" name="Group 25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</a:t>
                </a:r>
                <a:r>
                  <a:rPr lang="en-US" sz="1600" dirty="0" err="1" smtClean="0">
                    <a:latin typeface="Chalkboard"/>
                    <a:sym typeface="Symbol"/>
                  </a:rPr>
                  <a:t>negl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3" name="Rectangle 2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179512" y="3140968"/>
            <a:ext cx="29143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(A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, negl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(n)), </a:t>
            </a:r>
            <a:r>
              <a:rPr lang="en-US" sz="1600" dirty="0">
                <a:latin typeface="Chalkboard"/>
              </a:rPr>
              <a:t>(</a:t>
            </a:r>
            <a:r>
              <a:rPr lang="en-US" sz="1600" dirty="0" smtClean="0">
                <a:latin typeface="Chalkboard"/>
              </a:rPr>
              <a:t>A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, negl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(n))….. 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179512" y="3645024"/>
            <a:ext cx="4024064" cy="977914"/>
            <a:chOff x="4277072" y="2523094"/>
            <a:chExt cx="4024064" cy="977914"/>
          </a:xfrm>
        </p:grpSpPr>
        <p:grpSp>
          <p:nvGrpSpPr>
            <p:cNvPr id="118" name="Group 117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negl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22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24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25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26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2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3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 smtClean="0">
                            <a:latin typeface="Chalkboard"/>
                          </a:rPr>
                          <a:t>1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31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27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28" name="Double Bracket 127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19" name="Rectangle 118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067944" y="393305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⌃</a:t>
            </a:r>
            <a:endParaRPr lang="en-US" sz="2400" dirty="0"/>
          </a:p>
        </p:txBody>
      </p:sp>
      <p:grpSp>
        <p:nvGrpSpPr>
          <p:cNvPr id="132" name="Group 131"/>
          <p:cNvGrpSpPr/>
          <p:nvPr/>
        </p:nvGrpSpPr>
        <p:grpSpPr>
          <a:xfrm>
            <a:off x="4508376" y="3717032"/>
            <a:ext cx="4024064" cy="977914"/>
            <a:chOff x="4277072" y="2523094"/>
            <a:chExt cx="4024064" cy="977914"/>
          </a:xfrm>
        </p:grpSpPr>
        <p:grpSp>
          <p:nvGrpSpPr>
            <p:cNvPr id="133" name="Group 132"/>
            <p:cNvGrpSpPr/>
            <p:nvPr/>
          </p:nvGrpSpPr>
          <p:grpSpPr>
            <a:xfrm>
              <a:off x="4277072" y="2523094"/>
              <a:ext cx="4024064" cy="977914"/>
              <a:chOff x="5588496" y="5013176"/>
              <a:chExt cx="4024064" cy="977914"/>
            </a:xfrm>
          </p:grpSpPr>
          <p:sp>
            <p:nvSpPr>
              <p:cNvPr id="135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negl</a:t>
                </a:r>
                <a:r>
                  <a:rPr lang="en-US" sz="1600" baseline="-25000" dirty="0">
                    <a:latin typeface="Chalkboard"/>
                    <a:sym typeface="Symbol"/>
                  </a:rPr>
                  <a:t>2</a:t>
                </a:r>
                <a:r>
                  <a:rPr lang="en-US" sz="1600" dirty="0" smtClean="0">
                    <a:latin typeface="Chalkboard"/>
                    <a:sym typeface="Symbol"/>
                  </a:rPr>
                  <a:t>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36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37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3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40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41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44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45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>
                            <a:latin typeface="Chalkboard"/>
                          </a:rPr>
                          <a:t>2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4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4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43" name="Double Bracket 142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3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34" name="Rectangle 133"/>
            <p:cNvSpPr/>
            <p:nvPr/>
          </p:nvSpPr>
          <p:spPr>
            <a:xfrm>
              <a:off x="6425676" y="2754042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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8244408" y="3898503"/>
            <a:ext cx="472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Chalkboard"/>
              </a:rPr>
              <a:t>…..</a:t>
            </a:r>
            <a:endParaRPr lang="en-US"/>
          </a:p>
        </p:txBody>
      </p:sp>
      <p:grpSp>
        <p:nvGrpSpPr>
          <p:cNvPr id="147" name="Group 146"/>
          <p:cNvGrpSpPr/>
          <p:nvPr/>
        </p:nvGrpSpPr>
        <p:grpSpPr>
          <a:xfrm>
            <a:off x="2339752" y="4387751"/>
            <a:ext cx="2014736" cy="769441"/>
            <a:chOff x="6425676" y="2731567"/>
            <a:chExt cx="2014736" cy="769441"/>
          </a:xfrm>
        </p:grpSpPr>
        <p:grpSp>
          <p:nvGrpSpPr>
            <p:cNvPr id="148" name="Group 147"/>
            <p:cNvGrpSpPr/>
            <p:nvPr/>
          </p:nvGrpSpPr>
          <p:grpSpPr>
            <a:xfrm>
              <a:off x="6444208" y="2731567"/>
              <a:ext cx="1996204" cy="769441"/>
              <a:chOff x="7755632" y="5221649"/>
              <a:chExt cx="1996204" cy="769441"/>
            </a:xfrm>
          </p:grpSpPr>
          <p:sp>
            <p:nvSpPr>
              <p:cNvPr id="150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72345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</a:t>
                </a:r>
                <a:r>
                  <a:rPr lang="en-US" sz="1600" dirty="0" smtClean="0">
                    <a:latin typeface="Chalkboard"/>
                    <a:sym typeface="Symbol"/>
                  </a:rPr>
                  <a:t>1/p(n</a:t>
                </a:r>
                <a:r>
                  <a:rPr lang="en-US" sz="1600" dirty="0" smtClean="0">
                    <a:latin typeface="Chalkboard"/>
                    <a:sym typeface="Symbol"/>
                  </a:rPr>
                  <a:t>); </a:t>
                </a:r>
                <a:r>
                  <a:rPr lang="en-US" sz="1600" dirty="0" smtClean="0">
                    <a:latin typeface="Chalkboard"/>
                    <a:sym typeface="Symbol"/>
                  </a:rPr>
                  <a:t>n&gt;N</a:t>
                </a:r>
                <a:endParaRPr lang="en-US" sz="1600" baseline="-25000" dirty="0" smtClean="0">
                  <a:latin typeface="Chalkboard"/>
                  <a:sym typeface="Symbol"/>
                </a:endParaRP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53" name="Text Box 7"/>
              <p:cNvSpPr txBox="1">
                <a:spLocks noChangeArrowheads="1"/>
              </p:cNvSpPr>
              <p:nvPr/>
            </p:nvSpPr>
            <p:spPr bwMode="auto">
              <a:xfrm>
                <a:off x="7755632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sp>
          <p:nvSpPr>
            <p:cNvPr id="149" name="Rectangle 148"/>
            <p:cNvSpPr/>
            <p:nvPr/>
          </p:nvSpPr>
          <p:spPr>
            <a:xfrm>
              <a:off x="6425676" y="2754042"/>
              <a:ext cx="282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&lt;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6661720" y="4387751"/>
            <a:ext cx="2014736" cy="769441"/>
            <a:chOff x="6425676" y="2731567"/>
            <a:chExt cx="2014736" cy="769441"/>
          </a:xfrm>
        </p:grpSpPr>
        <p:grpSp>
          <p:nvGrpSpPr>
            <p:cNvPr id="164" name="Group 163"/>
            <p:cNvGrpSpPr/>
            <p:nvPr/>
          </p:nvGrpSpPr>
          <p:grpSpPr>
            <a:xfrm>
              <a:off x="6444208" y="2731567"/>
              <a:ext cx="1996204" cy="769441"/>
              <a:chOff x="7755632" y="5221649"/>
              <a:chExt cx="1996204" cy="769441"/>
            </a:xfrm>
          </p:grpSpPr>
          <p:sp>
            <p:nvSpPr>
              <p:cNvPr id="166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723452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</a:t>
                </a:r>
                <a:r>
                  <a:rPr lang="en-US" sz="1600" dirty="0" smtClean="0">
                    <a:latin typeface="Chalkboard"/>
                    <a:sym typeface="Symbol"/>
                  </a:rPr>
                  <a:t>1/p(n</a:t>
                </a:r>
                <a:r>
                  <a:rPr lang="en-US" sz="1600" dirty="0">
                    <a:latin typeface="Chalkboard"/>
                    <a:sym typeface="Symbol"/>
                  </a:rPr>
                  <a:t>); </a:t>
                </a:r>
                <a:r>
                  <a:rPr lang="en-US" sz="1600" dirty="0" smtClean="0">
                    <a:latin typeface="Chalkboard"/>
                    <a:sym typeface="Symbol"/>
                  </a:rPr>
                  <a:t>n&gt;N</a:t>
                </a:r>
                <a:endParaRPr lang="en-US" sz="1600" dirty="0" smtClean="0">
                  <a:latin typeface="Chalkboard"/>
                  <a:sym typeface="Symbol"/>
                </a:endParaRP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69" name="Text Box 7"/>
              <p:cNvSpPr txBox="1">
                <a:spLocks noChangeArrowheads="1"/>
              </p:cNvSpPr>
              <p:nvPr/>
            </p:nvSpPr>
            <p:spPr bwMode="auto">
              <a:xfrm>
                <a:off x="7755632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sp>
          <p:nvSpPr>
            <p:cNvPr id="165" name="Rectangle 164"/>
            <p:cNvSpPr/>
            <p:nvPr/>
          </p:nvSpPr>
          <p:spPr>
            <a:xfrm>
              <a:off x="6425676" y="2754042"/>
              <a:ext cx="2824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&lt;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251520" y="5763454"/>
            <a:ext cx="6768752" cy="977914"/>
            <a:chOff x="4277072" y="2523094"/>
            <a:chExt cx="6768752" cy="977914"/>
          </a:xfrm>
        </p:grpSpPr>
        <p:grpSp>
          <p:nvGrpSpPr>
            <p:cNvPr id="180" name="Group 179"/>
            <p:cNvGrpSpPr/>
            <p:nvPr/>
          </p:nvGrpSpPr>
          <p:grpSpPr>
            <a:xfrm>
              <a:off x="4277072" y="2523094"/>
              <a:ext cx="6768752" cy="977914"/>
              <a:chOff x="5588496" y="5013176"/>
              <a:chExt cx="6768752" cy="977914"/>
            </a:xfrm>
          </p:grpSpPr>
          <p:sp>
            <p:nvSpPr>
              <p:cNvPr id="182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4328864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</a:t>
                </a:r>
                <a:r>
                  <a:rPr lang="en-US" sz="1600" baseline="-25000" dirty="0">
                    <a:latin typeface="Chalkboard"/>
                    <a:sym typeface="Symbol"/>
                  </a:rPr>
                  <a:t>i</a:t>
                </a:r>
                <a:r>
                  <a:rPr lang="en-US" sz="1600" dirty="0" smtClean="0">
                    <a:latin typeface="Chalkboard"/>
                    <a:sym typeface="Symbol"/>
                  </a:rPr>
                  <a:t>(n); for infinitely </a:t>
                </a:r>
                <a:r>
                  <a:rPr lang="en-US" sz="1600" smtClean="0">
                    <a:latin typeface="Chalkboard"/>
                    <a:sym typeface="Symbol"/>
                  </a:rPr>
                  <a:t>many n’s</a:t>
                </a:r>
                <a:endParaRPr lang="en-US" sz="1600" baseline="-25000" dirty="0" smtClean="0">
                  <a:latin typeface="Chalkboard"/>
                  <a:sym typeface="Symbol"/>
                </a:endParaRP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83" name="Group 83"/>
              <p:cNvGrpSpPr/>
              <p:nvPr/>
            </p:nvGrpSpPr>
            <p:grpSpPr>
              <a:xfrm>
                <a:off x="5588496" y="5013176"/>
                <a:ext cx="2734816" cy="792088"/>
                <a:chOff x="5588496" y="5013176"/>
                <a:chExt cx="2734816" cy="792088"/>
              </a:xfrm>
            </p:grpSpPr>
            <p:grpSp>
              <p:nvGrpSpPr>
                <p:cNvPr id="184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8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87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188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191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92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70885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</a:t>
                        </a:r>
                        <a:r>
                          <a:rPr lang="en-US" sz="1600" baseline="-25000" dirty="0">
                            <a:latin typeface="Chalkboard"/>
                          </a:rPr>
                          <a:t>i</a:t>
                        </a:r>
                        <a:r>
                          <a:rPr lang="en-US" sz="1600" dirty="0" smtClean="0">
                            <a:latin typeface="Chalkboard"/>
                          </a:rPr>
                          <a:t>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193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189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190" name="Double Bracket 189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8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755632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81" name="Rectangle 180"/>
            <p:cNvSpPr/>
            <p:nvPr/>
          </p:nvSpPr>
          <p:spPr>
            <a:xfrm>
              <a:off x="6425676" y="2754042"/>
              <a:ext cx="285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&gt;</a:t>
              </a:r>
              <a:endPara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56830" y="5349812"/>
            <a:ext cx="1858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NOT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322984" y="5445224"/>
            <a:ext cx="316436" cy="273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/>
              <p:cNvSpPr/>
              <p:nvPr/>
            </p:nvSpPr>
            <p:spPr>
              <a:xfrm>
                <a:off x="2858928" y="5406316"/>
                <a:ext cx="27095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∋</m:t>
                    </m:r>
                  </m:oMath>
                </a14:m>
                <a:r>
                  <a:rPr lang="en-US" dirty="0" smtClean="0">
                    <a:latin typeface="Chalkboard"/>
                    <a:sym typeface="Symbol"/>
                  </a:rPr>
                  <a:t> A</a:t>
                </a:r>
                <a:r>
                  <a:rPr lang="en-US" baseline="-25000" dirty="0" smtClean="0">
                    <a:latin typeface="Chalkboard"/>
                    <a:sym typeface="Symbol"/>
                  </a:rPr>
                  <a:t>i   </a:t>
                </a:r>
                <a:r>
                  <a:rPr lang="en-US" dirty="0" smtClean="0">
                    <a:latin typeface="Chalkboard"/>
                    <a:sym typeface="Symbol"/>
                  </a:rPr>
                  <a:t>and p</a:t>
                </a:r>
                <a:r>
                  <a:rPr lang="en-US" baseline="-25000" dirty="0" smtClean="0">
                    <a:latin typeface="Chalkboard"/>
                    <a:sym typeface="Symbol"/>
                  </a:rPr>
                  <a:t>i</a:t>
                </a:r>
                <a:r>
                  <a:rPr lang="en-US" dirty="0" smtClean="0">
                    <a:latin typeface="Chalkboard"/>
                    <a:sym typeface="Symbol"/>
                  </a:rPr>
                  <a:t>(n) such that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95" name="Rectangle 1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928" y="5406316"/>
                <a:ext cx="2709524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8333" r="-901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128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78" grpId="0"/>
      <p:bldP spid="79" grpId="0"/>
      <p:bldP spid="5" grpId="0"/>
      <p:bldP spid="7" grpId="0"/>
      <p:bldP spid="8" grpId="0"/>
      <p:bldP spid="9" grpId="0" animBg="1"/>
      <p:bldP spid="1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6512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54399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not secure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sp>
        <p:nvSpPr>
          <p:cNvPr id="2" name="Left Arrow 1"/>
          <p:cNvSpPr/>
          <p:nvPr/>
        </p:nvSpPr>
        <p:spPr>
          <a:xfrm rot="5400000" flipH="1">
            <a:off x="3203848" y="2688014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79512" y="2934236"/>
            <a:ext cx="5040560" cy="977914"/>
            <a:chOff x="4355976" y="3284984"/>
            <a:chExt cx="5040560" cy="977914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804248" y="5402833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59832" y="5330825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44760" y="5710940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19672" y="5300378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</a:t>
            </a:r>
            <a:r>
              <a:rPr lang="en-US" sz="1600" smtClean="0">
                <a:latin typeface="Chalkboard"/>
                <a:sym typeface="Symbol"/>
              </a:rPr>
              <a:t>{0,1}</a:t>
            </a:r>
            <a:r>
              <a:rPr lang="en-US" sz="2400" baseline="30000" smtClean="0">
                <a:latin typeface="Chalkboard"/>
                <a:sym typeface="Symbol"/>
              </a:rPr>
              <a:t>l(n)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139952" y="4581128"/>
            <a:ext cx="2583904" cy="761311"/>
            <a:chOff x="2195736" y="3099737"/>
            <a:chExt cx="2583904" cy="761311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1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2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73" name="Straight Connector 72"/>
          <p:cNvCxnSpPr/>
          <p:nvPr/>
        </p:nvCxnSpPr>
        <p:spPr>
          <a:xfrm flipH="1">
            <a:off x="3851920" y="5702479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090480" y="5342438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587727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275856" y="645333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23928" y="6129380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72000" y="5795973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923928" y="6566576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95579" y="6228021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7029" y="4818638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444480" y="2976046"/>
            <a:ext cx="4024064" cy="977914"/>
            <a:chOff x="5364088" y="4107270"/>
            <a:chExt cx="4024064" cy="977914"/>
          </a:xfrm>
        </p:grpSpPr>
        <p:grpSp>
          <p:nvGrpSpPr>
            <p:cNvPr id="86" name="Group 85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8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8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8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9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92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93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9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9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5" name="Double Bracket 94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9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14" name="Straight Connector 13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619672" y="5961474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763688" y="594928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012160" y="40050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1475656" y="4005064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9712" y="370774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01799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226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2" grpId="0" animBg="1"/>
      <p:bldP spid="42" grpId="0" animBg="1"/>
      <p:bldP spid="43" grpId="0" animBg="1"/>
      <p:bldP spid="46" grpId="0"/>
      <p:bldP spid="75" grpId="0"/>
      <p:bldP spid="80" grpId="0"/>
      <p:bldP spid="82" grpId="0"/>
      <p:bldP spid="84" grpId="0"/>
      <p:bldP spid="6" grpId="0"/>
      <p:bldP spid="99" grpId="0"/>
      <p:bldP spid="101" grpId="0"/>
      <p:bldP spid="102" grpId="0"/>
      <p:bldP spid="23" grpId="0"/>
      <p:bldP spid="10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What have we done so far..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3722" y="1375048"/>
            <a:ext cx="6756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Formulate a formal definition for SKE in computational world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1560" y="1849857"/>
            <a:ext cx="7346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Identify assumptions needed (PRG exists) and build a construction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1560" y="2353913"/>
            <a:ext cx="8390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Prove security of the construction relative to the definition and assumption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884" y="1159024"/>
            <a:ext cx="787400" cy="68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625352"/>
            <a:ext cx="787400" cy="685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32" y="2167136"/>
            <a:ext cx="787400" cy="6858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3568" y="3707740"/>
            <a:ext cx="2050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Small Key size.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4139788"/>
            <a:ext cx="1858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Key Reuse??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3463280"/>
            <a:ext cx="787400" cy="6858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17681" y="5014917"/>
            <a:ext cx="8246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Let us formalize key reuse in the definition and see if the schemes we have seen satisfy the 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8620"/>
            <a:ext cx="8496944" cy="46805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COA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8074" y="203764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778" y="2073767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250287" y="858198"/>
            <a:ext cx="31300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= </a:t>
            </a:r>
            <a:r>
              <a:rPr lang="en-US" sz="1600" dirty="0" smtClean="0">
                <a:latin typeface="Chalkboard"/>
              </a:rPr>
              <a:t>(Gen, Enc, Dec),</a:t>
            </a:r>
            <a:r>
              <a:rPr lang="en-US" sz="1600" dirty="0" smtClean="0">
                <a:latin typeface="Brush Script MT" panose="03060802040406070304" pitchFamily="66" charset="0"/>
              </a:rPr>
              <a:t>M</a:t>
            </a:r>
            <a:r>
              <a:rPr lang="en-US" sz="1600" dirty="0" smtClean="0">
                <a:latin typeface="Chalkboard"/>
              </a:rPr>
              <a:t>      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break 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583578" y="309044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67390" y="229835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759024" y="2247836"/>
            <a:ext cx="32577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(freedom to choose any pair)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48"/>
          <p:cNvGrpSpPr/>
          <p:nvPr/>
        </p:nvGrpSpPr>
        <p:grpSpPr>
          <a:xfrm>
            <a:off x="8073008" y="3543981"/>
            <a:ext cx="1070992" cy="338554"/>
            <a:chOff x="7514955" y="5223801"/>
            <a:chExt cx="1207300" cy="617860"/>
          </a:xfrm>
        </p:grpSpPr>
        <p:sp>
          <p:nvSpPr>
            <p:cNvPr id="47" name="Rectangle 46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 flipH="1" flipV="1">
            <a:off x="8100392" y="316245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7"/>
          <p:cNvSpPr txBox="1">
            <a:spLocks noChangeArrowheads="1"/>
          </p:cNvSpPr>
          <p:nvPr/>
        </p:nvSpPr>
        <p:spPr bwMode="auto">
          <a:xfrm rot="18882211">
            <a:off x="8230343" y="301796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4408" y="143426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59"/>
          <p:cNvGrpSpPr/>
          <p:nvPr/>
        </p:nvGrpSpPr>
        <p:grpSpPr>
          <a:xfrm>
            <a:off x="7470210" y="1794302"/>
            <a:ext cx="1206246" cy="496249"/>
            <a:chOff x="7267392" y="1515234"/>
            <a:chExt cx="1359768" cy="905654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Connector 60"/>
          <p:cNvCxnSpPr/>
          <p:nvPr/>
        </p:nvCxnSpPr>
        <p:spPr>
          <a:xfrm>
            <a:off x="2567390" y="2991805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555776" y="2658398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b,1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631268" y="3368399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3788511" y="3061410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123728" y="3378478"/>
            <a:ext cx="47571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(Attacker’s guess about encrypted vector)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3347864" y="3832012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" name="Group 66"/>
          <p:cNvGrpSpPr/>
          <p:nvPr/>
        </p:nvGrpSpPr>
        <p:grpSpPr>
          <a:xfrm>
            <a:off x="2375756" y="3829683"/>
            <a:ext cx="1213683" cy="479995"/>
            <a:chOff x="7452320" y="1544899"/>
            <a:chExt cx="1368152" cy="875989"/>
          </a:xfrm>
        </p:grpSpPr>
        <p:cxnSp>
          <p:nvCxnSpPr>
            <p:cNvPr id="68" name="Straight Connector 6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= b’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591816" y="4242574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attacker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" name="Group 70"/>
          <p:cNvGrpSpPr/>
          <p:nvPr/>
        </p:nvGrpSpPr>
        <p:grpSpPr>
          <a:xfrm>
            <a:off x="4739244" y="4031843"/>
            <a:ext cx="1343522" cy="338554"/>
            <a:chOff x="6948264" y="1761446"/>
            <a:chExt cx="1514516" cy="617861"/>
          </a:xfrm>
        </p:grpSpPr>
        <p:cxnSp>
          <p:nvCxnSpPr>
            <p:cNvPr id="72" name="Straight Connector 71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 rot="963375">
              <a:off x="7103012" y="1761446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 b’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488360" y="4170566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attacker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" name="Group 74"/>
          <p:cNvGrpSpPr/>
          <p:nvPr/>
        </p:nvGrpSpPr>
        <p:grpSpPr>
          <a:xfrm>
            <a:off x="1763688" y="548680"/>
            <a:ext cx="2232248" cy="770602"/>
            <a:chOff x="4724400" y="1556792"/>
            <a:chExt cx="2232248" cy="770602"/>
          </a:xfrm>
        </p:grpSpPr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724400" y="1804754"/>
              <a:ext cx="22322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228456" y="198884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4" name="Text Box 7"/>
            <p:cNvSpPr txBox="1">
              <a:spLocks noChangeArrowheads="1"/>
            </p:cNvSpPr>
            <p:nvPr/>
          </p:nvSpPr>
          <p:spPr bwMode="auto">
            <a:xfrm>
              <a:off x="5156448" y="1556792"/>
              <a:ext cx="11605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coa-mult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251520" y="4686235"/>
            <a:ext cx="8640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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is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coa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sym typeface="Symbol"/>
              </a:rPr>
              <a:t>mult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-secure </a:t>
            </a:r>
            <a:r>
              <a:rPr lang="en-US" sz="1600" dirty="0" smtClean="0">
                <a:latin typeface="Chalkboard"/>
                <a:sym typeface="Symbol"/>
              </a:rPr>
              <a:t>if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for every PPT  attacker A</a:t>
            </a:r>
            <a:r>
              <a:rPr lang="en-US" sz="1600" dirty="0" smtClean="0">
                <a:latin typeface="Chalkboard"/>
                <a:sym typeface="Symbol"/>
              </a:rPr>
              <a:t> taking part in the above experiment, the probability that A wins the experiment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at most negligibly better than ½</a:t>
            </a: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251520" y="3306470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Run time: Poly(n)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19944" y="1628800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1196008" y="5691446"/>
            <a:ext cx="3808040" cy="977914"/>
            <a:chOff x="5588496" y="5013176"/>
            <a:chExt cx="3808040" cy="977914"/>
          </a:xfrm>
        </p:grpSpPr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8028384" y="5221649"/>
              <a:ext cx="1368152" cy="7694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½</a:t>
              </a:r>
              <a:r>
                <a:rPr lang="en-US" sz="1600" dirty="0" smtClean="0">
                  <a:latin typeface="Chalkboard"/>
                  <a:sym typeface="Symbol"/>
                </a:rPr>
                <a:t> +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1" name="Group 83"/>
            <p:cNvGrpSpPr/>
            <p:nvPr/>
          </p:nvGrpSpPr>
          <p:grpSpPr>
            <a:xfrm>
              <a:off x="5588496" y="5013176"/>
              <a:ext cx="2799928" cy="792088"/>
              <a:chOff x="5588496" y="5013176"/>
              <a:chExt cx="2799928" cy="792088"/>
            </a:xfrm>
          </p:grpSpPr>
          <p:grpSp>
            <p:nvGrpSpPr>
              <p:cNvPr id="75" name="Group 81"/>
              <p:cNvGrpSpPr/>
              <p:nvPr/>
            </p:nvGrpSpPr>
            <p:grpSpPr>
              <a:xfrm>
                <a:off x="5588496" y="5013176"/>
                <a:ext cx="2143472" cy="792088"/>
                <a:chOff x="5588496" y="4869160"/>
                <a:chExt cx="2143472" cy="792088"/>
              </a:xfrm>
            </p:grpSpPr>
            <p:sp>
              <p:nvSpPr>
                <p:cNvPr id="8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7" name="Group 80"/>
                <p:cNvGrpSpPr/>
                <p:nvPr/>
              </p:nvGrpSpPr>
              <p:grpSpPr>
                <a:xfrm>
                  <a:off x="5940152" y="4869160"/>
                  <a:ext cx="1791816" cy="792088"/>
                  <a:chOff x="5940152" y="4869160"/>
                  <a:chExt cx="1791816" cy="792088"/>
                </a:xfrm>
              </p:grpSpPr>
              <p:grpSp>
                <p:nvGrpSpPr>
                  <p:cNvPr id="88" name="Group 54"/>
                  <p:cNvGrpSpPr/>
                  <p:nvPr/>
                </p:nvGrpSpPr>
                <p:grpSpPr>
                  <a:xfrm>
                    <a:off x="5948536" y="4869160"/>
                    <a:ext cx="1503784" cy="792088"/>
                    <a:chOff x="700336" y="5013176"/>
                    <a:chExt cx="1503784" cy="792088"/>
                  </a:xfrm>
                </p:grpSpPr>
                <p:sp>
                  <p:nvSpPr>
                    <p:cNvPr id="9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5037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PrivK</a:t>
                      </a:r>
                      <a:r>
                        <a:rPr lang="en-US" sz="1600" dirty="0" smtClean="0">
                          <a:latin typeface="Chalkboard"/>
                        </a:rPr>
                        <a:t>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2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466710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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3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1992" y="5013176"/>
                      <a:ext cx="1008112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err="1" smtClean="0">
                          <a:latin typeface="Chalkboard"/>
                        </a:rPr>
                        <a:t>coa-mult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9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164288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90" name="Double Bracket 89"/>
                  <p:cNvSpPr/>
                  <p:nvPr/>
                </p:nvSpPr>
                <p:spPr>
                  <a:xfrm>
                    <a:off x="5940152" y="4869160"/>
                    <a:ext cx="17281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6" name="Text Box 7"/>
              <p:cNvSpPr txBox="1">
                <a:spLocks noChangeArrowheads="1"/>
              </p:cNvSpPr>
              <p:nvPr/>
            </p:nvSpPr>
            <p:spPr bwMode="auto">
              <a:xfrm>
                <a:off x="7820744" y="5261138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755576" y="5826750"/>
            <a:ext cx="495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i.e.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339752" y="1779349"/>
            <a:ext cx="2016224" cy="497523"/>
            <a:chOff x="2987824" y="1347301"/>
            <a:chExt cx="2016224" cy="497523"/>
          </a:xfrm>
        </p:grpSpPr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2987824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 smtClean="0">
                  <a:latin typeface="Chalkboard"/>
                </a:rPr>
                <a:t>0,1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 smtClean="0">
                  <a:latin typeface="Chalkboard"/>
                </a:rPr>
                <a:t>0,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3059832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55976" y="1772816"/>
            <a:ext cx="2016224" cy="482570"/>
            <a:chOff x="5148064" y="1196752"/>
            <a:chExt cx="2016224" cy="482570"/>
          </a:xfrm>
        </p:grpSpPr>
        <p:sp>
          <p:nvSpPr>
            <p:cNvPr id="78" name="Text Box 7"/>
            <p:cNvSpPr txBox="1">
              <a:spLocks noChangeArrowheads="1"/>
            </p:cNvSpPr>
            <p:nvPr/>
          </p:nvSpPr>
          <p:spPr bwMode="auto">
            <a:xfrm>
              <a:off x="5148064" y="1340768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 = (m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,1</a:t>
              </a:r>
              <a:r>
                <a:rPr lang="en-US" sz="1600" dirty="0" smtClean="0">
                  <a:latin typeface="Chalkboard"/>
                </a:rPr>
                <a:t>, …, m</a:t>
              </a:r>
              <a:r>
                <a:rPr lang="en-US" sz="1600" baseline="-25000" dirty="0">
                  <a:latin typeface="Chalkboard"/>
                </a:rPr>
                <a:t>1</a:t>
              </a:r>
              <a:r>
                <a:rPr lang="en-US" sz="1600" baseline="-25000" dirty="0" smtClean="0">
                  <a:latin typeface="Chalkboard"/>
                </a:rPr>
                <a:t>, t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5220072" y="119675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335539" y="2636912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c</a:t>
            </a:r>
            <a:r>
              <a:rPr lang="en-US" sz="1600" baseline="-25000" dirty="0" err="1" smtClean="0">
                <a:latin typeface="Chalkboard"/>
              </a:rPr>
              <a:t>t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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baseline="-25000" dirty="0" smtClean="0">
                <a:latin typeface="Chalkboard"/>
                <a:sym typeface="Symbol"/>
              </a:rPr>
              <a:t>, t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995936" y="2658398"/>
            <a:ext cx="7093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,…, 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3227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6" grpId="0"/>
      <p:bldP spid="52" grpId="0"/>
      <p:bldP spid="62" grpId="0"/>
      <p:bldP spid="64" grpId="0"/>
      <p:bldP spid="65" grpId="0"/>
      <p:bldP spid="66" grpId="0"/>
      <p:bldP spid="70" grpId="0"/>
      <p:bldP spid="77" grpId="0"/>
      <p:bldP spid="84" grpId="0"/>
      <p:bldP spid="51" grpId="0"/>
      <p:bldP spid="54" grpId="0"/>
      <p:bldP spid="94" grpId="0"/>
      <p:bldP spid="81" grpId="0"/>
      <p:bldP spid="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Relation between Multiple-message and Single-message Security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3332" y="1146230"/>
            <a:ext cx="8609148" cy="842610"/>
            <a:chOff x="283332" y="1146230"/>
            <a:chExt cx="8609148" cy="84261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283332" y="1372706"/>
              <a:ext cx="86091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  <a:buFont typeface="Wingdings" charset="2"/>
                <a:buChar char="q"/>
              </a:pPr>
              <a:r>
                <a:rPr lang="en-US" sz="2000" dirty="0" smtClean="0">
                  <a:latin typeface="Chalkboard"/>
                  <a:sym typeface="Symbol"/>
                </a:rPr>
                <a:t>Experiment              is a </a:t>
              </a:r>
              <a:r>
                <a:rPr lang="en-US" sz="20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special case </a:t>
              </a:r>
              <a:r>
                <a:rPr lang="en-US" sz="2000" dirty="0" smtClean="0">
                  <a:latin typeface="Chalkboard"/>
                  <a:sym typeface="Symbol"/>
                </a:rPr>
                <a:t>of</a:t>
              </a:r>
              <a:endParaRPr lang="en-US" sz="2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204120" y="1196752"/>
              <a:ext cx="1503784" cy="792088"/>
              <a:chOff x="1708448" y="3284984"/>
              <a:chExt cx="1503784" cy="792088"/>
            </a:xfrm>
          </p:grpSpPr>
          <p:sp>
            <p:nvSpPr>
              <p:cNvPr id="83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6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97" name="Text Box 7"/>
              <p:cNvSpPr txBox="1">
                <a:spLocks noChangeArrowheads="1"/>
              </p:cNvSpPr>
              <p:nvPr/>
            </p:nvSpPr>
            <p:spPr bwMode="auto">
              <a:xfrm>
                <a:off x="2132112" y="3284984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5732512" y="1146230"/>
              <a:ext cx="1575792" cy="842610"/>
              <a:chOff x="1708448" y="3234462"/>
              <a:chExt cx="1575792" cy="842610"/>
            </a:xfrm>
          </p:grpSpPr>
          <p:sp>
            <p:nvSpPr>
              <p:cNvPr id="99" name="Text Box 7"/>
              <p:cNvSpPr txBox="1">
                <a:spLocks noChangeArrowheads="1"/>
              </p:cNvSpPr>
              <p:nvPr/>
            </p:nvSpPr>
            <p:spPr bwMode="auto">
              <a:xfrm>
                <a:off x="1708448" y="3501008"/>
                <a:ext cx="15037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PrivK</a:t>
                </a:r>
                <a:r>
                  <a:rPr lang="en-US" sz="1600" dirty="0" smtClean="0">
                    <a:latin typeface="Chalkboard"/>
                  </a:rPr>
                  <a:t>     (n)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0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738518"/>
                <a:ext cx="63968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</a:rPr>
                  <a:t>A, </a:t>
                </a:r>
                <a:r>
                  <a:rPr lang="en-US" sz="1600" dirty="0" smtClean="0">
                    <a:latin typeface="Chalkboard"/>
                    <a:sym typeface="Symbol"/>
                  </a:rPr>
                  <a:t>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101" name="Text Box 7"/>
              <p:cNvSpPr txBox="1">
                <a:spLocks noChangeArrowheads="1"/>
              </p:cNvSpPr>
              <p:nvPr/>
            </p:nvSpPr>
            <p:spPr bwMode="auto">
              <a:xfrm>
                <a:off x="2060104" y="3234462"/>
                <a:ext cx="122413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/>
                  </a:rPr>
                  <a:t>coa-mult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715380" y="2060848"/>
            <a:ext cx="8609148" cy="792088"/>
            <a:chOff x="715380" y="2132856"/>
            <a:chExt cx="8609148" cy="792088"/>
          </a:xfrm>
        </p:grpSpPr>
        <p:grpSp>
          <p:nvGrpSpPr>
            <p:cNvPr id="102" name="Group 101"/>
            <p:cNvGrpSpPr/>
            <p:nvPr/>
          </p:nvGrpSpPr>
          <p:grpSpPr>
            <a:xfrm>
              <a:off x="715380" y="2132856"/>
              <a:ext cx="8609148" cy="792088"/>
              <a:chOff x="283332" y="1196752"/>
              <a:chExt cx="8609148" cy="792088"/>
            </a:xfrm>
          </p:grpSpPr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283332" y="1372706"/>
                <a:ext cx="860914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ct val="50000"/>
                  </a:spcBef>
                  <a:buFont typeface="Wingdings" pitchFamily="2" charset="2"/>
                  <a:buChar char="Ø"/>
                </a:pPr>
                <a:r>
                  <a:rPr lang="en-US" sz="2000">
                    <a:latin typeface="Chalkboard"/>
                    <a:sym typeface="Symbol"/>
                  </a:rPr>
                  <a:t> </a:t>
                </a:r>
                <a:r>
                  <a:rPr lang="en-US" sz="2000" smtClean="0">
                    <a:latin typeface="Chalkboard"/>
                    <a:sym typeface="Symbol"/>
                  </a:rPr>
                  <a:t>            is </a:t>
                </a:r>
                <a:r>
                  <a:rPr lang="en-US" sz="2000" dirty="0" smtClean="0">
                    <a:latin typeface="Chalkboard"/>
                    <a:sym typeface="Symbol"/>
                  </a:rPr>
                  <a:t>the same </a:t>
                </a:r>
                <a:r>
                  <a:rPr lang="en-US" sz="2000" smtClean="0">
                    <a:latin typeface="Chalkboard"/>
                    <a:sym typeface="Symbol"/>
                  </a:rPr>
                  <a:t>as              with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0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|M</a:t>
                </a:r>
                <a:r>
                  <a:rPr lang="en-US" sz="2000" baseline="-25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1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| = 1 </a:t>
                </a:r>
                <a:endParaRPr lang="en-US" sz="2000" dirty="0" smtClean="0">
                  <a:solidFill>
                    <a:srgbClr val="FF0000"/>
                  </a:solidFill>
                  <a:latin typeface="Chalkboard"/>
                </a:endParaRPr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683568" y="1196752"/>
                <a:ext cx="1503784" cy="792088"/>
                <a:chOff x="187896" y="3284984"/>
                <a:chExt cx="1503784" cy="792088"/>
              </a:xfrm>
            </p:grpSpPr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87896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3955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1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11560" y="3284984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3644280" y="1196752"/>
                <a:ext cx="1503784" cy="792088"/>
                <a:chOff x="-379784" y="3284984"/>
                <a:chExt cx="1503784" cy="792088"/>
              </a:xfrm>
            </p:grpSpPr>
            <p:sp>
              <p:nvSpPr>
                <p:cNvPr id="10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79784" y="3501008"/>
                  <a:ext cx="1503784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PrivK</a:t>
                  </a:r>
                  <a:r>
                    <a:rPr lang="en-US" sz="1600" dirty="0" smtClean="0">
                      <a:latin typeface="Chalkboard"/>
                    </a:rPr>
                    <a:t>     (n)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36512" y="3738518"/>
                  <a:ext cx="63968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</a:rPr>
                    <a:t>A, </a:t>
                  </a:r>
                  <a:r>
                    <a:rPr lang="en-US" sz="1600" dirty="0" smtClean="0">
                      <a:latin typeface="Chalkboard"/>
                      <a:sym typeface="Symbol"/>
                    </a:rPr>
                    <a:t>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-28128" y="3284984"/>
                  <a:ext cx="1016496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/>
                    </a:rPr>
                    <a:t>coa-mult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sp>
          <p:nvSpPr>
            <p:cNvPr id="112" name="Text Box 7"/>
            <p:cNvSpPr txBox="1">
              <a:spLocks noChangeArrowheads="1"/>
            </p:cNvSpPr>
            <p:nvPr/>
          </p:nvSpPr>
          <p:spPr bwMode="auto">
            <a:xfrm>
              <a:off x="6012160" y="2132856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113" name="Text Box 7"/>
            <p:cNvSpPr txBox="1">
              <a:spLocks noChangeArrowheads="1"/>
            </p:cNvSpPr>
            <p:nvPr/>
          </p:nvSpPr>
          <p:spPr bwMode="auto">
            <a:xfrm>
              <a:off x="6804248" y="2154342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323528" y="3068960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Any cipher which is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</a:t>
            </a:r>
            <a:r>
              <a:rPr lang="en-US" sz="2000" dirty="0" err="1" smtClean="0">
                <a:latin typeface="Chalkboard"/>
                <a:sym typeface="Symbol"/>
              </a:rPr>
              <a:t>mult</a:t>
            </a:r>
            <a:r>
              <a:rPr lang="en-US" sz="2000" dirty="0" smtClean="0">
                <a:latin typeface="Chalkboard"/>
                <a:sym typeface="Symbol"/>
              </a:rPr>
              <a:t>-secure is also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-secure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323528" y="4449306"/>
            <a:ext cx="8609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What about the converse ?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3" name="Picture 2" descr="https://encrypted-tbn1.gstatic.com/images?q=tbn:ANd9GcQGpeIkLg9PS_PWZVn5JEj0ROeW2vown72wa-kcKAkU_HDkybJ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93096"/>
            <a:ext cx="1773560" cy="1368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1147428" y="5157192"/>
            <a:ext cx="4144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000" dirty="0" smtClean="0">
                <a:latin typeface="Chalkboard"/>
                <a:sym typeface="Symbol"/>
              </a:rPr>
              <a:t>Not necessarily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218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  <p:bldP spid="1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5496" y="-27384"/>
            <a:ext cx="9073008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Multiple-message Security is Stronger than Single-message Security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5968" y="1440090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672" y="16417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51472" y="2492896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2435284" y="1700808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8"/>
          <p:cNvGrpSpPr/>
          <p:nvPr/>
        </p:nvGrpSpPr>
        <p:grpSpPr>
          <a:xfrm>
            <a:off x="7893496" y="2946431"/>
            <a:ext cx="1070992" cy="338554"/>
            <a:chOff x="7514955" y="5223801"/>
            <a:chExt cx="1207300" cy="617860"/>
          </a:xfrm>
        </p:grpSpPr>
        <p:sp>
          <p:nvSpPr>
            <p:cNvPr id="72" name="Rectangle 71"/>
            <p:cNvSpPr/>
            <p:nvPr/>
          </p:nvSpPr>
          <p:spPr>
            <a:xfrm>
              <a:off x="7524328" y="5301208"/>
              <a:ext cx="914400" cy="4320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3" name="Text Box 7"/>
            <p:cNvSpPr txBox="1">
              <a:spLocks noChangeArrowheads="1"/>
            </p:cNvSpPr>
            <p:nvPr/>
          </p:nvSpPr>
          <p:spPr bwMode="auto">
            <a:xfrm>
              <a:off x="7514955" y="5223801"/>
              <a:ext cx="1207300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Gen(1</a:t>
              </a:r>
              <a:r>
                <a:rPr lang="en-US" sz="1600" baseline="30000" dirty="0" smtClean="0">
                  <a:latin typeface="Chalkboard"/>
                </a:rPr>
                <a:t>n</a:t>
              </a:r>
              <a:r>
                <a:rPr lang="en-US" sz="1600" dirty="0" smtClean="0">
                  <a:latin typeface="Chalkboard"/>
                </a:rPr>
                <a:t>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74" name="Straight Connector 73"/>
          <p:cNvCxnSpPr/>
          <p:nvPr/>
        </p:nvCxnSpPr>
        <p:spPr>
          <a:xfrm flipH="1" flipV="1">
            <a:off x="7968286" y="2564904"/>
            <a:ext cx="301968" cy="305786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 rot="18882211">
            <a:off x="8028988" y="2420414"/>
            <a:ext cx="3832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56318" y="141277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7" name="Group 59"/>
          <p:cNvGrpSpPr/>
          <p:nvPr/>
        </p:nvGrpSpPr>
        <p:grpSpPr>
          <a:xfrm>
            <a:off x="7338104" y="1196752"/>
            <a:ext cx="1206246" cy="496249"/>
            <a:chOff x="7267392" y="1515234"/>
            <a:chExt cx="1359768" cy="905654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 rot="20690469">
              <a:off x="7267392" y="1515234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b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 {0, 1}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80" name="Straight Connector 79"/>
          <p:cNvCxnSpPr/>
          <p:nvPr/>
        </p:nvCxnSpPr>
        <p:spPr>
          <a:xfrm>
            <a:off x="2435284" y="2204864"/>
            <a:ext cx="3385537" cy="0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979712" y="1866310"/>
            <a:ext cx="17487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2499162" y="2996952"/>
            <a:ext cx="3385537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431782" y="2636912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0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= 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487838" y="1196752"/>
            <a:ext cx="15037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Attacker A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2339752" y="1203285"/>
            <a:ext cx="2016224" cy="497523"/>
            <a:chOff x="2543866" y="1347301"/>
            <a:chExt cx="2016224" cy="497523"/>
          </a:xfrm>
        </p:grpSpPr>
        <p:sp>
          <p:nvSpPr>
            <p:cNvPr id="93" name="Text Box 7"/>
            <p:cNvSpPr txBox="1">
              <a:spLocks noChangeArrowheads="1"/>
            </p:cNvSpPr>
            <p:nvPr/>
          </p:nvSpPr>
          <p:spPr bwMode="auto">
            <a:xfrm>
              <a:off x="2543866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hello)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4" name="Text Box 7"/>
            <p:cNvSpPr txBox="1">
              <a:spLocks noChangeArrowheads="1"/>
            </p:cNvSpPr>
            <p:nvPr/>
          </p:nvSpPr>
          <p:spPr bwMode="auto">
            <a:xfrm>
              <a:off x="2543866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067944" y="1196752"/>
            <a:ext cx="2016224" cy="497523"/>
            <a:chOff x="2759890" y="1347301"/>
            <a:chExt cx="2016224" cy="497523"/>
          </a:xfrm>
        </p:grpSpPr>
        <p:sp>
          <p:nvSpPr>
            <p:cNvPr id="124" name="Text Box 7"/>
            <p:cNvSpPr txBox="1">
              <a:spLocks noChangeArrowheads="1"/>
            </p:cNvSpPr>
            <p:nvPr/>
          </p:nvSpPr>
          <p:spPr bwMode="auto">
            <a:xfrm>
              <a:off x="2759890" y="1506270"/>
              <a:ext cx="20162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M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 = (hello, world)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2759890" y="1347301"/>
              <a:ext cx="3600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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3491880" y="1866310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9367" y="184482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0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1979712" y="2204864"/>
            <a:ext cx="167669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</a:rPr>
              <a:t>c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hello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3491880" y="2226350"/>
            <a:ext cx="16046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</a:t>
            </a:r>
            <a:r>
              <a:rPr lang="en-US" sz="1600" baseline="-25000" dirty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:= world  k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5079367" y="2204864"/>
            <a:ext cx="10167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If b 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3440381" y="3018438"/>
            <a:ext cx="16475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= 1 if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c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179512" y="3717032"/>
            <a:ext cx="8611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Why</a:t>
            </a:r>
            <a:r>
              <a:rPr lang="en-US" sz="1600" dirty="0" smtClean="0">
                <a:latin typeface="Chalkboard"/>
              </a:rPr>
              <a:t> the above attack is possible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36512" y="2658398"/>
            <a:ext cx="2808312" cy="893132"/>
            <a:chOff x="323528" y="3378478"/>
            <a:chExt cx="2808312" cy="893132"/>
          </a:xfrm>
        </p:grpSpPr>
        <p:grpSp>
          <p:nvGrpSpPr>
            <p:cNvPr id="54" name="Group 81"/>
            <p:cNvGrpSpPr/>
            <p:nvPr/>
          </p:nvGrpSpPr>
          <p:grpSpPr>
            <a:xfrm>
              <a:off x="323528" y="3378478"/>
              <a:ext cx="2027456" cy="893132"/>
              <a:chOff x="5588496" y="4818638"/>
              <a:chExt cx="2027456" cy="893132"/>
            </a:xfrm>
          </p:grpSpPr>
          <p:sp>
            <p:nvSpPr>
              <p:cNvPr id="56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7" name="Group 80"/>
              <p:cNvGrpSpPr/>
              <p:nvPr/>
            </p:nvGrpSpPr>
            <p:grpSpPr>
              <a:xfrm>
                <a:off x="5940152" y="4818638"/>
                <a:ext cx="1675800" cy="893132"/>
                <a:chOff x="5940152" y="4818638"/>
                <a:chExt cx="1675800" cy="893132"/>
              </a:xfrm>
            </p:grpSpPr>
            <p:grpSp>
              <p:nvGrpSpPr>
                <p:cNvPr id="58" name="Group 54"/>
                <p:cNvGrpSpPr/>
                <p:nvPr/>
              </p:nvGrpSpPr>
              <p:grpSpPr>
                <a:xfrm>
                  <a:off x="5948536" y="4818638"/>
                  <a:ext cx="1503784" cy="893132"/>
                  <a:chOff x="700336" y="4962654"/>
                  <a:chExt cx="1503784" cy="893132"/>
                </a:xfrm>
              </p:grpSpPr>
              <p:sp>
                <p:nvSpPr>
                  <p:cNvPr id="6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9984" y="5517232"/>
                    <a:ext cx="108012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OTP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60376" y="4962654"/>
                    <a:ext cx="101649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coa-mult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09048" y="5085184"/>
                  <a:ext cx="4956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60" name="Double Bracket 59"/>
                <p:cNvSpPr/>
                <p:nvPr/>
              </p:nvSpPr>
              <p:spPr>
                <a:xfrm>
                  <a:off x="5940152" y="4869160"/>
                  <a:ext cx="1675800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sp>
          <p:nvSpPr>
            <p:cNvPr id="134" name="Text Box 7"/>
            <p:cNvSpPr txBox="1">
              <a:spLocks noChangeArrowheads="1"/>
            </p:cNvSpPr>
            <p:nvPr/>
          </p:nvSpPr>
          <p:spPr bwMode="auto">
            <a:xfrm>
              <a:off x="2339752" y="3604954"/>
              <a:ext cx="7920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= 1</a:t>
              </a:r>
            </a:p>
          </p:txBody>
        </p:sp>
      </p:grp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539552" y="4120044"/>
            <a:ext cx="860444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OTP is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deterministic</a:t>
            </a:r>
            <a:r>
              <a:rPr lang="en-US" sz="1600" dirty="0" smtClean="0">
                <a:latin typeface="Chalkboard"/>
              </a:rPr>
              <a:t>: encrypting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 twice </a:t>
            </a:r>
            <a:r>
              <a:rPr lang="en-US" sz="1600" dirty="0" smtClean="0">
                <a:latin typeface="Chalkboard"/>
              </a:rPr>
              <a:t>using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same key</a:t>
            </a:r>
            <a:r>
              <a:rPr lang="en-US" sz="1600" dirty="0" smtClean="0">
                <a:latin typeface="Chalkboard"/>
              </a:rPr>
              <a:t> yields the same </a:t>
            </a:r>
            <a:r>
              <a:rPr lang="en-US" sz="1600" dirty="0" err="1" smtClean="0">
                <a:latin typeface="Chalkboard"/>
              </a:rPr>
              <a:t>ciphertext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539552" y="4530606"/>
            <a:ext cx="8532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</a:rPr>
              <a:t>The above attack can be mounted on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any cipher </a:t>
            </a:r>
            <a:r>
              <a:rPr lang="en-US" sz="1600" dirty="0" smtClean="0">
                <a:latin typeface="Chalkboard"/>
              </a:rPr>
              <a:t>whose </a:t>
            </a:r>
            <a:r>
              <a:rPr lang="en-US" sz="1600" dirty="0" err="1" smtClean="0">
                <a:latin typeface="Chalkboard"/>
              </a:rPr>
              <a:t>Enc</a:t>
            </a:r>
            <a:r>
              <a:rPr lang="en-US" sz="1600" dirty="0" smtClean="0">
                <a:latin typeface="Chalkboard"/>
              </a:rPr>
              <a:t> algorithm is deterministic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251520" y="5373216"/>
            <a:ext cx="861196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Thm</a:t>
            </a:r>
            <a:r>
              <a:rPr lang="en-US" sz="1600" dirty="0" smtClean="0">
                <a:latin typeface="Chalkboard"/>
              </a:rPr>
              <a:t>: If </a:t>
            </a:r>
            <a:r>
              <a:rPr lang="en-US" sz="1600" dirty="0" smtClean="0">
                <a:latin typeface="Chalkboard"/>
                <a:sym typeface="Symbol"/>
              </a:rPr>
              <a:t> is a cipher whose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dirty="0" smtClean="0">
                <a:latin typeface="Chalkboard"/>
                <a:sym typeface="Symbol"/>
              </a:rPr>
              <a:t> algorithm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deterministic function </a:t>
            </a:r>
            <a:r>
              <a:rPr lang="en-US" sz="1600" dirty="0" smtClean="0">
                <a:latin typeface="Chalkboard"/>
                <a:sym typeface="Symbol"/>
              </a:rPr>
              <a:t>of the key and the plain-text then 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cannot have indistinguishable multiple encryptions </a:t>
            </a:r>
            <a:r>
              <a:rPr lang="en-US" sz="1600" dirty="0" smtClean="0">
                <a:latin typeface="Chalkboard"/>
                <a:sym typeface="Symbol"/>
              </a:rPr>
              <a:t>in the presence of an eavesdropper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5656" y="6309320"/>
            <a:ext cx="58326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halkboard"/>
                <a:sym typeface="Symbol"/>
              </a:rPr>
              <a:t>Time to Go for Randomization of Encryption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8198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5" grpId="0"/>
      <p:bldP spid="81" grpId="0"/>
      <p:bldP spid="84" grpId="0"/>
      <p:bldP spid="91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6" grpId="0"/>
      <p:bldP spid="137" grpId="0"/>
      <p:bldP spid="138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467544" y="44624"/>
            <a:ext cx="8496944" cy="93610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What next?</a:t>
            </a:r>
            <a:endParaRPr lang="en-US" sz="30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467544" y="994737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err="1">
                <a:latin typeface="Chalkboard"/>
                <a:sym typeface="Symbol"/>
              </a:rPr>
              <a:t>c</a:t>
            </a:r>
            <a:r>
              <a:rPr lang="en-US" sz="2000" dirty="0" err="1" smtClean="0">
                <a:latin typeface="Chalkboard"/>
                <a:sym typeface="Symbol"/>
              </a:rPr>
              <a:t>oa</a:t>
            </a:r>
            <a:r>
              <a:rPr lang="en-US" sz="2000" dirty="0" smtClean="0">
                <a:latin typeface="Chalkboard"/>
                <a:sym typeface="Symbol"/>
              </a:rPr>
              <a:t> is not standard; have done for gradual progress.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67544" y="1916832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Will give an even stronger definition and construct a scheme.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827584" y="2708920"/>
            <a:ext cx="7632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That will be secure according to </a:t>
            </a:r>
            <a:r>
              <a:rPr lang="en-US" sz="2000" dirty="0" err="1" smtClean="0">
                <a:latin typeface="Chalkboard"/>
                <a:sym typeface="Symbol"/>
              </a:rPr>
              <a:t>coa</a:t>
            </a:r>
            <a:r>
              <a:rPr lang="en-US" sz="2000" dirty="0" smtClean="0">
                <a:latin typeface="Chalkboard"/>
                <a:sym typeface="Symbol"/>
              </a:rPr>
              <a:t> and </a:t>
            </a:r>
            <a:r>
              <a:rPr lang="en-US" sz="2000" dirty="0" err="1" smtClean="0">
                <a:latin typeface="Chalkboard"/>
                <a:sym typeface="Symbol"/>
              </a:rPr>
              <a:t>coa-mult</a:t>
            </a:r>
            <a:r>
              <a:rPr lang="en-US" sz="2000" dirty="0" smtClean="0">
                <a:latin typeface="Chalkboard"/>
                <a:sym typeface="Symbol"/>
              </a:rPr>
              <a:t>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538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30" grpId="0"/>
      <p:bldP spid="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2" y="1547500"/>
            <a:ext cx="1576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PRGs exist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3559" y="1979548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err="1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SKEs exist.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Two assumptions: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3559" y="2785347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Do they imply something fundamental exist?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1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sz="36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1918573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Made PPT/negligible function precise in terms of security parameter n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Semantic and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Indistinguishability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Security notions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-based definitions are easy to follow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1259468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Computational Security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7584" y="3356992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Assumptions needed for a scheme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and Pseudorandom generator </a:t>
            </a:r>
          </a:p>
        </p:txBody>
      </p:sp>
    </p:spTree>
    <p:extLst>
      <p:ext uri="{BB962C8B-B14F-4D97-AF65-F5344CB8AC3E}">
        <p14:creationId xmlns:p14="http://schemas.microsoft.com/office/powerpoint/2010/main" val="91953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35896" y="2348880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05200" y="1988840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6731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355976" y="1739111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= f(x)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691680" y="2348880"/>
            <a:ext cx="1008112" cy="2160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263691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>
            <a:stCxn id="11" idx="6"/>
          </p:cNvCxnSpPr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6" name="Picture 2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204864"/>
            <a:ext cx="1535237" cy="1008712"/>
          </a:xfrm>
          <a:prstGeom prst="rect">
            <a:avLst/>
          </a:prstGeom>
        </p:spPr>
      </p:pic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427984" y="3306470"/>
            <a:ext cx="12961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Easy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8161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442649" y="1755998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= f</a:t>
            </a:r>
            <a:r>
              <a:rPr lang="en-US" sz="1600" baseline="30000" dirty="0" smtClean="0">
                <a:latin typeface="Chalkboard"/>
                <a:sym typeface="Symbol"/>
              </a:rPr>
              <a:t>-1</a:t>
            </a:r>
            <a:r>
              <a:rPr lang="en-US" sz="1600" dirty="0" smtClean="0">
                <a:latin typeface="Chalkboard"/>
                <a:sym typeface="Symbol"/>
              </a:rPr>
              <a:t>(y)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283968" y="330647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Difficult task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4" name="Straight Arrow Connector 23"/>
          <p:cNvCxnSpPr>
            <a:stCxn id="23" idx="6"/>
          </p:cNvCxnSpPr>
          <p:nvPr/>
        </p:nvCxnSpPr>
        <p:spPr>
          <a:xfrm>
            <a:off x="6876256" y="1916832"/>
            <a:ext cx="864096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 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pic>
        <p:nvPicPr>
          <p:cNvPr id="29" name="Picture 2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204864"/>
            <a:ext cx="1095375" cy="1042988"/>
          </a:xfrm>
          <a:prstGeom prst="rect">
            <a:avLst/>
          </a:prstGeom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16024" y="395454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How to mathematically formalize the above notion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576064" y="4437112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By some experiment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 </a:t>
            </a:r>
            <a:r>
              <a:rPr lang="en-US" sz="1600" dirty="0" smtClean="0">
                <a:latin typeface="Chalkboard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0177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 animBg="1"/>
      <p:bldP spid="28" grpId="0"/>
      <p:bldP spid="30" grpId="0"/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The Inverting Experiment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96344" y="836712"/>
            <a:ext cx="3059832" cy="482570"/>
            <a:chOff x="576064" y="1556792"/>
            <a:chExt cx="3059832" cy="482570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Experiment Invert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339752" y="1700808"/>
              <a:ext cx="5760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A, f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284380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491880" y="2060848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761184" y="1700808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084168" y="1700808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34419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83568" y="4314582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 can invert f on any input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043608" y="299695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PPT A(1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78114" y="3284984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43618" y="4337790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987824" y="19168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131840" y="2132856"/>
            <a:ext cx="3744416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 rot="946673">
            <a:off x="4697118" y="2466291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 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 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915816" y="3284984"/>
            <a:ext cx="3600400" cy="360040"/>
            <a:chOff x="2915816" y="3068960"/>
            <a:chExt cx="3600400" cy="360040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y = f(x)</a:t>
              </a:r>
              <a:endParaRPr lang="en-US" sz="2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2915816" y="4293096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99992" y="39545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x</a:t>
            </a:r>
            <a:r>
              <a:rPr lang="en-US" sz="2000" dirty="0" smtClean="0">
                <a:latin typeface="Chalkboard"/>
                <a:sym typeface="Symbol"/>
              </a:rPr>
              <a:t>’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03848" y="43145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A’s guess about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pre-image of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943672" y="5128156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6" name="Group 66"/>
          <p:cNvGrpSpPr/>
          <p:nvPr/>
        </p:nvGrpSpPr>
        <p:grpSpPr>
          <a:xfrm>
            <a:off x="2971564" y="5125827"/>
            <a:ext cx="1213683" cy="479995"/>
            <a:chOff x="7452320" y="1544899"/>
            <a:chExt cx="1368152" cy="875989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f(x’) = y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743944" y="5538718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60" name="Group 70"/>
          <p:cNvGrpSpPr/>
          <p:nvPr/>
        </p:nvGrpSpPr>
        <p:grpSpPr>
          <a:xfrm>
            <a:off x="5335054" y="5234493"/>
            <a:ext cx="1229879" cy="388069"/>
            <a:chOff x="6948264" y="1590821"/>
            <a:chExt cx="1386409" cy="708226"/>
          </a:xfrm>
        </p:grpSpPr>
        <p:cxnSp>
          <p:nvCxnSpPr>
            <p:cNvPr id="61" name="Straight Connector 60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/>
                  <a:sym typeface="Symbol"/>
                </a:rPr>
                <a:t>f(x’)  y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84168" y="5466710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6114782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need not </a:t>
            </a:r>
            <a:r>
              <a:rPr lang="en-US" sz="1600" dirty="0" smtClean="0">
                <a:latin typeface="Chalkboard"/>
                <a:sym typeface="Symbol"/>
              </a:rPr>
              <a:t>have to find the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original x</a:t>
            </a:r>
            <a:r>
              <a:rPr lang="en-US" sz="1600" dirty="0" smtClean="0">
                <a:latin typeface="Chalkboard"/>
                <a:sym typeface="Symbol"/>
              </a:rPr>
              <a:t> to win the game --- sufficient to find one pre-image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4262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53" grpId="0"/>
      <p:bldP spid="54" grpId="0"/>
      <p:bldP spid="55" grpId="0"/>
      <p:bldP spid="59" grpId="0"/>
      <p:bldP spid="63" grpId="0"/>
      <p:bldP spid="7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OWF: Mathematical Formulation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2132856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Function f is a OWF if the following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two conditions </a:t>
            </a:r>
            <a:r>
              <a:rPr lang="en-US" sz="1600" dirty="0" smtClean="0">
                <a:latin typeface="Chalkboard"/>
                <a:sym typeface="Symbol"/>
              </a:rPr>
              <a:t>hold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67744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123728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012160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47864" y="1196752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617168" y="836712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88032" y="263691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Easy to compute</a:t>
            </a:r>
            <a:r>
              <a:rPr lang="en-US" sz="1600" dirty="0" smtClean="0">
                <a:latin typeface="Chalkboard"/>
                <a:sym typeface="Symbol"/>
              </a:rPr>
              <a:t>: for every x  {0, 1}*, f(x) can be computed in poly(n) times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288032" y="3162454"/>
            <a:ext cx="860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Hard to Invert:</a:t>
            </a:r>
            <a:r>
              <a:rPr lang="en-US" sz="1600" dirty="0" smtClean="0">
                <a:latin typeface="Chalkboard"/>
                <a:sym typeface="Symbol"/>
              </a:rPr>
              <a:t> For every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PPT algorithm A</a:t>
            </a:r>
            <a:r>
              <a:rPr lang="en-US" sz="1600" dirty="0" smtClean="0">
                <a:latin typeface="Chalkboard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3664769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</a:rPr>
                        <a:t>A, </a:t>
                      </a: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sp>
        <p:nvSpPr>
          <p:cNvPr id="87" name="Oval 86"/>
          <p:cNvSpPr/>
          <p:nvPr/>
        </p:nvSpPr>
        <p:spPr>
          <a:xfrm>
            <a:off x="6084168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3769876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211960" y="3861048"/>
            <a:ext cx="4680520" cy="648072"/>
            <a:chOff x="4211960" y="4293096"/>
            <a:chExt cx="4680520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Pr       [ A(f(x), 1</a:t>
              </a:r>
              <a:r>
                <a:rPr lang="en-US" sz="2400" baseline="30000" dirty="0" smtClean="0">
                  <a:latin typeface="Chalkboard"/>
                  <a:sym typeface="Symbol"/>
                </a:rPr>
                <a:t>n</a:t>
              </a:r>
              <a:r>
                <a:rPr lang="en-US" sz="1600" dirty="0" smtClean="0">
                  <a:latin typeface="Chalkboard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/>
                  <a:sym typeface="Symbol"/>
                </a:rPr>
                <a:t>-1</a:t>
              </a:r>
              <a:r>
                <a:rPr lang="en-US" sz="1600" dirty="0" smtClean="0">
                  <a:latin typeface="Chalkboard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/>
                  <a:sym typeface="Symbol"/>
                </a:rPr>
                <a:t>negl</a:t>
              </a:r>
              <a:r>
                <a:rPr lang="en-US" sz="1600" dirty="0" smtClean="0">
                  <a:latin typeface="Chalkboard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211960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891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44624"/>
            <a:ext cx="9144000" cy="5853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Two assumptions and Their Implications</a:t>
            </a:r>
            <a:endParaRPr lang="en-US" sz="30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1043444"/>
            <a:ext cx="6696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CT5 (for one): If PRG exists then OWF exists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1560" y="1988840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CT6 (for one): If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coa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SKE exists, then OWF exists.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4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26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396343" y="1404257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Scribe?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323528" y="116632"/>
            <a:ext cx="8711952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Security of the PRG-based SKE</a:t>
            </a:r>
            <a:endParaRPr lang="en-US" sz="36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052" name="AutoShape 4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4" name="AutoShape 6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6" name="AutoShape 8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58" name="AutoShape 10" descr="data:image/jpeg;base64,/9j/4AAQSkZJRgABAQAAAQABAAD/2wCEAAkGBxMTEhQUExMVFhUWFxwaGRcXGB4cHRoeGhocGiAdGx0aHSggIB0lHxkbIjEhJSkrLi4uGh8zODMtNyktLysBCgoKBQUFDgUFDisZExkrKysrKysrKysrKysrKysrKysrKysrKysrKysrKysrKysrKysrKysrKysrKysrKysrK//AABEIAKABOgMBIgACEQEDEQH/xAAcAAACAgMBAQAAAAAAAAAAAAAABwUGAwQIAgH/xABJEAACAAQDBQUEBwUECQUBAAABAgADBBESITEFBgdBURMiYXGBMlKRoRQjQmJyscGCkqLR8DOywuEIFiRDU3Oj0vEVY5Oz4iX/xAAUAQEAAAAAAAAAAAAAAAAAAAAA/8QAFBEBAAAAAAAAAAAAAAAAAAAAAP/aAAwDAQACEQMRAD8AeEEEYFrJZmGWJiGYouUDDEBlmV1AzHxEBEPtb/8ApJTgnCKdmI5FmdLfBVP7xiehWbY2yJO3Q3LEks9MLIgb4doD+yYacAQQQQBBBBAEEEEAQQQQBBBBAEEEEAQQQQBBBBAEEEEAQQQQBBBBAEEEEAQQQQBBBBAEEEEBVtl7ddtqVVK7d1UQy1sMrKpax1ucd7G+nhFphJbH2tfbrMNPpBGR1EwzJY+QB9YdsAQQQQBBBBAEc90W+TS9qtM1JPafiDFiy+P1bLbkMEdAVDWVjpYE/KOOttVLJVY11QS7ektcj84Bm8Upy/T1mqe7NmSrMNMM2Thv/CD6Q7N3q/t6aTNvcugJ/FazfBgRHNu2Kr6VS5ZgSu4eYwMXsfEd5fhDT4J7xidJMlj3j9Yo8chMUeTWa3R7wDPgjV2rW9jJmzipYS5bPhGpwgmw+EGzK+XPlJNlG6OLg/oehByI6iA2oIIpu/8AvQaKbR5kI0wtMtzUWTDbnftLgdVEBcoI8y3DAMCCCLgjQg849QBBGKrqFlo8xzZUUsx6BRc/IRo7t7ZWrp0nKMN7hkJuVYag/n5EQEnBBBAEEEEAQQQQBBBBAEEEEAQQQQBBBGhtPa8qQ0pZjWM58C+fj4aC/UiA34IIIAj4DGltvaK08ibOYXCKSB1OgXzJIHrFT4TbVMyROlO13lzC/mJpLXFsj38Zy6iAvUEEQm928Uuhp2nPYmxwKftG1/3RqT+pEBNxHbw7RFPTTppIuqHDfmxyUerECK9ws2jMn0sx5rl27d8z95Ue3gLschkIqvHXeYJK+jIc1szH7zAhF9FJf0WApHDh+12piTNTUSwpvqJd7t6gX9YYO+++pWtSTJmsok5kKT32VhjxWOagHDY8w3SFdw9r/oaiotcjtGUnRThKBj1AzNueQiH2VtBp1ZMmG+aPa50A0v48z1JPWA67gjzKN1B8BHqAIIIIDHUS8SMvVSPiLRxvvNLIn581X5C36R2ZHK/Fmi7Gua4yEyYAORXH2g+U0QFb2BtfsWs1zLY5/dPvAfmOY8hFq3arGoapHkkGWXDyze4D6FL+6692/PIeMTW+m+uzajZqSJcr61VUIMAUSyAASLHIXHTOF1sXa/Y3V1xy21XmPFfHw/LUB1m9WtbQTGk5idJcAcwSpUqfEHKE9ubv0aKf2Vi0twrGXfXIXdL6OLNddGFtOW/uFviKeYO9ipZpGI3vhawBcZAj7y2vbyF69xZ3YMmd2ki+AntZLKcirWYhSOamxFuVusB0Ls+ulzpazJTh0YZEH5HoRzHKFb/pBySZFO65Ye0z8QZbD+6YofDviC9PMzIufbQmyzbcxyWZ06/KGzvVMkbW2c5pzieX3+yOTiwIZWXxUtbUEgWMBr8Hd8Vq6ZJDWEyWtl8VGVvNcsvdwnrZixx/sfa03Z9TdWYBWuCNR0YXy0NiNCLgx0zuXvjJrpajEqzsNyoOTfeTPMdRqND1Ibu+g/2Cr/5L/wB0wo+GO+wp6qfTzckMx8RPIByFf0BCke6FPIw7toU3aypksm3aIyX6YgRf5xyVvfSzKaqx5o+h8Hl91h8gc9cUB14rAi4zB5x9hMcL+JI7MSp/9muXUyvTUy+nMXtnDjkTldQ6MGVhcMpuCOoIgMkEEEAQQQQBBBBAEEEEAQQR5mzAoLMQqgXJJsABzJMB9ZgBcmwGpMI3fLeZanaKqjXVLFMtFVgL+bsSetlWJDidxIQS2lSicBy6NN8Oqy+vM6edA4X0TVdbifNpkxVJPugmY4HkqC3TIQHUUEEK3ibxJlyZbSad7k3Vpin4rLI59X0A0z0CA42b7Bv9nkvdUJzB9p9CfJBcA+8T0iT4BXwzT/7Mr/Fb5CEPOmvUTRfViAANAOg8B/OOgdxtpU+zNntOnMA003SXcBiidxSb6LcOcRytpc5EGPtna0qmlGbOayjIDmx5Ko5k2jmbiHvhM2lUhEPcLBVAPdzOQHUA5luZ8AI19/d+p1dMbvHBmByAHuqOSnmdW59IxcPN33qZ6lbA3KqToO6cbt0VVPqSLaQDz3LrEodktPfRndkXQsckUeuC9+meghF7wVc3aFWVBucTM7csRPePkAAoHhlrF438252+GRTsEpqdcEtjpZRhM09cvZ8M8rmFlX7RREMmnuEPtPzf/L+tNQy7d2imEU8k3lpYM3v25Zai+fifIRl3FpzMqcA1ZcI82dF/WLNwv2jsiVJnfT1lGdjuDNlGYCgUWC91gDixXyBNxrbLY4ZbPkztrM1MrLI7cGXfUIhM63leWgzzAIz6h0lBBBAEEEEAQhv9ITZlpomgaqjE/GW35Svh4Ru7+cSZ8mtMlJplqrlVCKLDCSmJ8QzuwbLTLTrJb7udpbLlTwoxqzSpoGilgAG8sYlsByxCATW4+587aU/spRwoovMmkXCA6Zc2NjZedjyBMTPE7h9/6aZTy3aZJcWxMBcMPLkYOH9ZtalTtaKS0yS7XZQAwbCbHIG9+Ue+Jm/dVWFaebJNMigFpTAhi2tziF7dICQ3A3BqJ9C9XJmEPiIWURdZgXqMjfPIj08c2zd8V7J6GsQrhbuAnvSnHOWTkVN80Nr3yI1j1uDxCrpdE1NT03bvLPccADAp5Eczfn8b6xRd8amrm1BmViFJrC9itrjM5ddTnAbW8GwM2mScxfNQPmo+dvGPOwN75tOytiYMvszEPfHgb5MPA/E6RG7K2hUKQsrE/wByxb5DMekSc6rp3JFVTvKmH7QBB8ze3zVtICS21TJWKZiFA2oKeyCcypGq3OdsrXyFsoruztozqR7WYWN8NyM+qnkfERv0uzZeLFTVqhtAHGH0OK2Ifs2iaNNNKWnypcwdUNr+NpmEX8iPKAYW43FpWAl1JMzo2XaL+IfbH3hn5mMPFHYEisltV00xXRivaYdZb2wq5GoBFlII53z5LKs3ZS95b4TqLHEBb5gxlo6mtkX/AN6pBUlWsxU5EHmQehBvAVZhMp5trlJiHl/ViCD5EGGBudxImSDYOJZY95SLymPIkE3QnQkW01AyEPWrJqQBMDyXGjMliPDPIi/K4PzvD1m7U5c0tNX7vtfu6n0vAdMbB4g086yzfqXPU3Q+IfkPxW11MXAGOMNmbanU5wg3W+aPp/NT5W8YbfD7iRgsneeUB3pJPeTxlnmvhkPw3zB6QRq7M2jKqJYmSnDIeY5HoRqD4GNqAIIIIAggMLbfviCJYdKeYFVcnng/wy/H7w8bdYCz7zb3yaS6/wBpN/4YNreLt9n8/DnCU324nvO7oYP0RLiUvQnm7fLxGkUXb28LzyVW6S88r5t4sf0/PWMOzd3506xC4VP2nyB8hqfQQGsom1M3m7tzP9WAEPrhxs6n2XTioqGs7r9Ulu+4PtOF+9kATayjXOFvSSpVKhVJcya32mSWSSehOgH3bn1jSrptfVMS95QOuMnEfxE978hAXPf/AIqPMxSpZshy7NTmR/7rD+6MuvWFUFn1UzIF2+AUdLnJR/WsWbZ27MlM5hMxvgvwGZPmbeEbtZSzAtldaeWM+6tj54rgC/gPWAhZVFLou/NcNMtki6i/nnpzIHPWIjau13nnPuqNFGnmepiQmUlEhu053Otlzv6gfrHqn2rTqbSaQseRJz/Jj84DR2PsZ5pBIIl315nwX+cXWVtYSZQo6aXefOYIVQ3ZlytKyHcUnNrm7ZXyBvSto7YqGJDFpYP2VuuWnmR5mNrdDdepr5jJS4caDEbvhyva4P8AWsAzd8OHfZbKmTXdmqUs7BTaWqg5qFHtZW7xvnpYZRTuGu4i14mzJxmJJQYVKWBZz4kHJRqPvDxjPvpXbZopKUVZPPZzFxAhgxZRlhLjMi/I+EavC3bldLqBT0iid2ob6l2IQEDFjv8AZIAzPPTW1git9Nz52z5oV+/Lb+zmgWDW5EcmHT84a3+j5smwecQbhOfWacrfsSgf2zFU4i7M2zMQNWiWJXaKESXbDjbuixsSTmdWOV4cHC+iWn2fjJsrFmucrJLAlgnwsmL1gLpBCoTjCPpXZtKUSyclF+0w8jf2cXPDl0vzhqSZgZQym6sAQeoOYMB7ggggOTOKcsjaE2/vTB6ibMv+fzhs8KbVVDVSCw+tlq48GZSpPoyj4RQ+OmzTLrWa3dLXv/zAG/MP8I3OB+2hLny1ZrDEZR/DNzX/AKg9ICy7lb1SKKXUyKlllYCZ8sMbF8XtooJzcTFbIcmHSKzRbPG8ddPmH6iXJljvKLsxJsgN8rWVjfXLxyz8c93DLnNNUd1iZg8msHHmGs3k0U3cvfyfs5JiSUQ9owJJGeQtbmLfzMAy9gsm79aKaZd6eqAInlQGVhlY21W/rl8KNxh3hSu2gBI7ySlEoH32ubkeGYGfQxGb4b+VG0FVZyywq6WXMeRiryphUhhqCCPMQF+oaNZK4FtYe02mIjViTy1OegjVasp6n6jGCW9kkEAG2qk6EeNr6Z3ibavSfSLJWXKs+I9qF+s76lcN+gvp1AilV26VXKbC0ux6E4T+69m+UBBRkkT3Q3RmU9VJH5RvNsKoBt2f8S/neNqn3XnH2yiDzxE+WC4+JEBpDbNRa3bOfNr/AJxv7NqK6abyyxA+0QoUepFvTWJSm2BIlDHMIYdZhwrfyvmfC5v0jxXb1IuUoYzpciyj8I1t4ZQEtRSarSZOlt+GWW+NikbUu+QujG+QUFL/ABZ/65Rat3uHyzKeXUbQmsxc9ySig4jnZUX2STY5kE2FyQNLKd0qAC82gqZa+8SrgeYluzfw2EArtpUchxeaoY6E4TdenfUYreJAA5xW527TKRMpJwa2Y7wBHk4OE89cPrDL3r3NmU8v6TSTO3p9bXvYaZHl5iwvqBqF3t2kMsfSaZit7FsOjA6Nb1zB/nAWfcTfSbIm6FZi27WS2QmL1AOhF7+HiLiOgNlbRl1EpZso3Rhl1HIgjqDlHKtDt6XOwrUALMU3SYMrHwJ08jdT0hpcP94WpXCzCDImsA5GiPbJwM7A8x0Gpw5g448u4AJJAAFyTkABzMeoWvETebG5pZbES1P1rLmWPuDwHPxy5G4RHEPfozLy5Jbsc1CpfFPa2lhnhty6ZnkAs63Y8ycRMqpqy0GktTfDflc5YjlmMRPoBGTa+9KS7iT9Y+hY5qB0BBF/IZczc3iV3S3em1E1O1ctOILFn9mSupNtFsLX0zsMoDxs3Y1KhUiXe9syCXPkH9lv2RFh+jWzNJUN4uzf4ZYi9bubL+rxU5WnpwDepZQZ022rAt3Ul62vfyEbst5AsyDaM0f8ZWmlT42LDEPFVI6XgE3X0869knGV91pSP82sREHWSdoD2ZqP+FUU/wASD5ExeeJ+6xpZQrqOodlmEs1yGVsXeuQe7cjEb2Gh1JigUW9qk2nJh+8mY9VOfqCfKAhKraVUps82cp90sy/LKI5mJNybk6mGJN7GoS11mLrkdP1U/AxX6/dc5mU1/utr6HT4284CtRY5e15EnCkpGYYRifQs1s8iL2v4/wAzFjYtRe3Yv52yHmdB8YlNj7nz50xUsAWIAUMCzeVjYeZIgLEuzfpElnwFpIClnC+wH9ls9D/RiI3A3mOy65pjrjUB5bqDa/Sxt7wHKJycrU4mS2LS1TuzFvlaWbWYA96xGWudrawu62djmO+mJma3mSYBwbuO28dZNasTDTSZZwKhwlWY2WxtmQMRN/C98ow7Q2f/AKubQlz5QMymnKUJa2Icytx4gHTkPKKHulvvV7OxCnZMLm7K6BgSBbX2vgY3N6+I1ZXyuyniSEuD3Esbgg3uSTygGdvvvFK2jNpaelbGAyzGNjbG9llpnzuS1x7vjndN9Jy0ey+xDZ9mshTa18rMbcu4GMLLgNsPFNWaRkoM0+ecuWD43LsI3OP+8C4lp1OaqQbHm9i2XgoA/bgFNs2cZtYr9XLeQAJ+QEdgbLTDJlC1rS0FullGUcu8KNj/AEitQEXUsFN+Y9pv4FPxjqyAIIIIBRcfNidpKSaBc4besu7C1uZVpg9ISO6+0OxnqSbK3cY6WuQQb8rMAT4Ax1tvPsgVVO8rINqhPJhp6HMHwJjkbeTZTU09kIsLkgdMyCp8VII9PGA6T21JXaWyxMKgzZakkdWUWmKQOTAXA8VjmPalGZU10zsDkTzHI/CHFwR3rCnspj5MAjX0Df7tvIi6k9bX5RBcZt0jTzjMUWTVemBm06dxmw21sQYBXxmnUroFZkZQ3ski17dPiIsPDuipJtYgrJqy5S52b7Z5L8YafHf6IaGRhZcYb6kJmCBbFmMrAH59YBO7Cm1SB5khGZEIL2XEo6E8x5ixiw1G/cyqmoZ6O72CAhlPPIWwgWuTqTrDD4EvTGhmKh+uxkz1bpmFIHuYfni8IWHE40RrXNEwZTm5W2DFzwEajx/zgLJvhtyoqJizRIVyJYBwMBbCTkEzYkX1zvlaKVW7wVIYrYSjzXBn/Hcj0tDU4UzqeoIlVMtXE+WCpbUPLuDhYZjGATkeQEXiv4YUr+zMmoOSnC6j94X+cBy5PqHc3dmY9WJP5xijo1+DiYie1knxMgfPvGMi8JALWmyRbS0jTy70Bsbm7ymroaeYVmo0l7JNWU01SVUoUdZfeHdci+XI3vlFq2JMqZkx5k3uy8IWWmApc6s5ViW5ADFY65DU16i4ZqgKmqfCfsy0wDM3NxiIOefnG7/qhUyQfotfMBPKaMQNtM87fAwE1NkKJzS2UGVUowYffUZ/vof+n4widkU+L6fSdj2hBBvYlpSsMTkAaAkm/S8Meq3rnyXRK2RaZLmh0dRZSoBRiL3DXVmFxbMgG0LfacoptipGKyThiV87WuADlyw5+REAsJssqxU6qSD5jKLJuttg5ypjd0KSpPLDmQT0tc56WtEZvPKw1c9bg985rob53FwDne8PHcXcLZr0LGVMWfMmy7POvmhIzAX7K3yIOtoCwbN3ztswuTefLtJF/tOR3WN9cgSfFWhAbybymYWSUxwk9575v1z6HrqfztuwdjVVXNNAbrgOGbUDMGUMrqebkZXzGupMTfF/hxTy5H0ukQSjLAEyWuSsoHtKOTADO2uutyQUW79MJlRKUi4xYiOoUYiPUAiHzshi1HUWlrKduxpbqti127zNfVyHzPlCV3Gk4qtLa2a3S7DBmeXtaw7KasMmUpnvicVcyce9fGZCBFF+YM3CPIE8oC4CWKieZYAFLSkJgGjzQBkeqyxbL3vKMm2aitlXMiUk5T7PJkPiL2ZelrHkesVDdyqraoLLpiJEuWSXmj7TNYkte92JubCw72fKLKm48th/tFRPnHxey36gZkfGAU3EjaNSKaTRJJmkAEkgY7lmJYsVuAb4gFvcA56wp5lM6i7IwF7ZgjPpnHWY4f0XuP8AvmMB4dUtzaZPHgHXLw9i8ByrKSYrd0OGAvlcEDrlE5Q7TrBYGU0wHS6EG3gQPmbx0aeHNL/xKj99f+yNul3DoUzMoufvux+QIHygEfs3eZ5VPUK9GwWYtmYqrMmHmtyp5+NrXiC/1uVCGlpMxA3DYwhHiLAm/rFj4vbTk9pMlU6pLUESwstQMYQnGzEDm1he9yFHK8Unc2opZdXLesVmkrmVXmeWLnbXTnbxgMu8BrJkpJ86WySZhJQm9nOuIkm7HxPXLWIGXLLGygk9ALmOguI+9uzKrZrL2wLOLylC3IYC2dsrC/I5G0VvgNsimYzpzsjzlFhLb7Cm92scje3wgE+Y2KClM2YksasbX6DmfQXPpFr4rpRiuY0bqwI7+CxQN0UjI/ppEjwk3WNVOF72N7n3Za+0R4sSFHTygG3uVTrs3Zr1LjOYqlF5lQLS18yST5HwjnjerarVNTMcti7xz63JJb1JJ8rQx+NO+gmFaWQfq0BUWOtu6W8iO6vhiPOKDuVsR6moQKuKzCw95joPIanwEA5OBO7fZyzPcZrdQPvMAWPmFwr6mG7Ebu7ssU1PLkixKjvEc2ObH4n4WiSgCCCCAITvGzcvtB9JljMnP7r5D4OP4gOsOKMVTTrMRkdQysLFToRAcXbMrnkTA45ZMp5jmD/WRjoTZO0ZW2dn9ixBqEQlC2swWwkHxI7reNm8qJxW4ePTzDNkrdDex94WvhNv94M/xDTMERRN19vTKScrKzKMQJtqp94ePUcxkYC77icPqeonz5FQXVlGKWdMS3sRYEHEpBBEfOLHD9aFKdpDu6uxliWSSQbX7oJOVhy8PW1zNoio7PaNLhWdLzmhdDfIzAP+G+jjkbEi4vFe3K28anbRqdpTllmSG7NHNlVjkAvLTnzy8ICE4UbsJPr+yrFKIZRYI90Mw4lsAD7QyJ56dbEWTjbu7Q0VNIWnkok2ZMNz9rAq/lcjOJHjdtikmyqebT1Ms1Mh8ShW7xVrZeV7H0MKTeneWfXzRNntcqgUeAH8znAbO6G2mkzFW5HfVpZ1wuDl6E2+AjqXdPeJK2TjXJ1sJie6fD7p5H9QY45Bi/8AD3fGZImphJMwAg4jlMW98Lc7/wArwHUMERO7m8Mmslh5ZswHflk95D4jmOjaH5RLQBBBBAVzf/ZqzqKaSLtKBmKeYw5n4rcQka+arNIaY4XszhVnawwkYStzlkLEA+6B5PzeupEujqGJt9Uyj8TDCo9SRHMW+020uWnVi37ot/iPwgPW19gtUV0mWhCmoIQMdMYytfxGH4xKbx8PtobMpXndsDLJCussnIHmfgM/nFb2TvDhRZc3F3CGlzRm0tlIKm2Wh6G9riL1vTxHfacunopC4e2KioPNiCMluMhliy8oCkcP9o1EqtkrTswaY4XCNCTkMvAn4XGhMNzerhxUz0edWbQeYstGbApwjIXsLqRy1MSO8HC+kl0cxpCiXUImJZgy7y55aW8vIQuzxJqJ9DMoqmYFYnDMmsDi7MEXUEElnJ5EaXz5QFe3LpgqzJ7ZC2EE9Bmx8tPgYtFDXmpWUUQqLCXLU537xz/aZmNuWK0UbbG2gyCTIXBJX4t5+F8/GLNuNWAS5TAkmVMBI6WbEAL+EB0psfZqU8lJSDJRr7x5sfEnONyMdPPV1V0YMrAEEaEHnGSAIIIIAir7+70LRyCAw7Z1OHP2BbOY3QDl1Pkbed7d9JVICiYZk73b91PFyP7uvlrHOm+e9L1LtaZj7QAzHtmTe+EX0UALkB4aQELt+vE2acPsL3VNrXHXPPP8rReuCmxaKsmT5NUgZwqvL6kZhreWWnWFnG/sXa02lmidJYq4BF7kZEWOhB+cBcuLm6MukrESlAKzUv2SHE6ldbqNAbgjyMHDHcMVzz+3mNKWUApRTZyW0xKcwuXqRGXhBteQm0ZlTWz1VuzOFpnN2Iz05AHLxHSJfiPvEkvaUis2fOSZMsFdUN8egwFdSpA+Jyz0CN394dSaMyRJmszTX9kj2UAzY+thrqbRN7T2lL2XRtIXKfMUCcRqoAushSPtZ98+JGfLT2vvGzT/AKXNsjCxCnviXYd1V5MVOd7ZtnpYBb7Tr5lVNyBNzZEvfX82OpP6AQGACZUTvedz/XkAPkI6O4QboCmlLPYZlbS7jMg+1M/a0H3fOKvwn4dBh208dzmffI+yv3BzPM5eTwVQBYCwGgEB9ggggCCCCAIIIIDXr6KXOltLmqGRtQfzHQjkRpCC4ncMXkkzpIxIT7XXwfkG+9ofAmOhY+OgIIIBBFiDoQeRgOQN294p1DNsQwAOY+0uWdgcrEHNTkRFq3j2XT1spZ0hkD9BcAHPIXzKG2V80OR6lnb58KpFT35ChXBvgY2H7JsSPwm48oUu9O0Z9FNEsylw5ghgbhlNmUWa2hU6WzEBQ6iQyMUcFWU2IMeqSnMx1RdWNotX02mrrJMHYzbWViQQfC+V/wAJt4G5iLlUT0lVL7Ud3Fk49kg3F/S+YOYgLtQbu0dPIxT8BLyXZGGFiHU2Hahr4FJGg/nFcqaKlqAfo7KJ6glQoK4rZ2sQATlqvrlFj3toXm0SPLlyxdQmFG7zNKa5Zl6kHxvYdRCxlTWRgykqynIgkEHwIzBgLVu5vlMkupZirKRhmrkRy7w5jr+Rh0btcU1mAduoYadrK6j3lJ/I+kc0xtUO0Jkogy3Isb2vkfMaGA69pt7KJxcVMseDnAfg9jGOr3yoZYN6hW8Eu9/3QR845qotobQY3MgsBmcSYAAT1yA9YtErYFbOaTaZLkJODMrMAfZvdcTZG1hnZTc6WsSFi3530+kABrSpCm6hiLs1jm3ja9lF+evJUps6p2jODS5XtWRc8vIHnmToItDS9n0p7Sqc1M9Jh+qY4kIsbkYCAM9OWQziAr966motKlFJMtMRXvIjAMRrMaxJ0tnfpAfKzcGrly+0IUgMUOZHfXVRcZmJ3hLubI2h9KWa0+VOk4Cjy2Aw4sYNwVvcEDmPSMOyNszKeWUecKiawZVRCJlgwAIvoPFuXWGFwz2dMoZc55krHWVjB1p01VBexcn2FuxzPpeAX9VuttZ65dnvPmtnlMLsUCe/re1jpG1xM3PpqFqakpVZps3Npsw3OWXICw55CHFO2btITRUhaQuEKGWC2akhrYjq1xrcAXPWKXxHoplesuopkK1dJ/a07jvhcySoyxLnqOVtICgyOHYZEIqUxOxW11BU55spYYVy1J/MR9pt26ygmTA8vtJIYCY8oFwpt3dOZxDIXj5t/eEVyIHnfR5spQoUqUFlysSoHPnr4RBU+81VT4pS1PaSz7S3Zka34rHIj5QDj3K33+jL2UwdpJxGxU95CTnbkRfUZWJPlF9l770BF/pAHmjj81hLbG4lSJjsatGl4kw2lBTLLDRnQgqx0zIytEjXS0qZMlqafIWe7lWSVKuM8lvclMj7uHXnbIGjVb/USA2d3I5KjZ+RYAfOKJvVxUcKVVlpxnkpxzTblpZb+Q84pG8G6W2JeO7lxKPeMo4LYhe7YQotbxNr8rxQKukmSzaYjKfvAi/x1gJ2q2vMq5qypTMiPkxJFzzZmPQC+V87HrEtsjaWzpBKgBiVKh2ByJyDFsOn3cgYoke5UpmNlBYnkBcwDP3k3PlTJQmyEtKJCpOCqgL2uQVX7N/tEevVXMpBsciOUNunpzTUMtKiU4LosxJhmEIqqBiIQZMbXFznYg9LrBZEyonP2aElmLW6Am+Z0Az1MBpqL5DMmLfsTZa06GdOsGtqfsD/ALj/AJCNG0mj5ibUW/Zl/wCf9Zc5XY1HM2jKWWVZpnaWGAZmwBvbQZEgnQawEHUzZtZMwy1OBdOij3nOgP8A4F+bb4acLxlOnghD1BDP4KNVQ+9qfgRbtxuG0qkVWm2dgcSoM1VveJPtNkMzkOmQMX6A8SZSooVVCqosFAsAByAGgj3BBAEEEEAQQQQBBBBAEEEEARROJe48qtltMuqOAMRY4QbZA4jkGGgJyIyPUXuFzxpmzhIlCVfMTDkMsYVcHrYvYfygOe9qbuT5J9kunJkF/iNQfl4mPWzdutLHZzl7WVkMDaqB0v8AkfS0bu7tFVVLXFRMSzBb4iWLHlYsOvMjXzhizuB0+YC8ypBmG1yzE6C2YwHppi9YCtbC20ktkakZSyHJJl7gEWsAwN7AnIls+YFo3azbFM0jDNRlnGZd3m+yykHugZpe+eV9I0d4OENdSguhE0LniQEfqbebWHjFWbalZIymYiNPrVuD5McyPI2gL1UTdiu0woElKJX1akSmLTB7+tlOWnjppH2h3o2XTGnZKdGZL9oASQ7WFiMKkAA52I52z1ijptSkmD66nKn3pVs/S62+Jg+hUDC61DpfOzqTbw7q2+ZgLFWcSMP0lKeVhlT2uUNgALkgLle2duXpFUr95amaArTSEGiqSALm+XPXxjYOxKblWp6r/wDqPa7MoV9uqJP3VP6I0BXYYu5u3qOaqyq7Z/blMhOS4a1tGsQDy1iGoJdIzYZFO85hqXNkA6kknLzW55Q0dz9y5tSiF1WTIH2lFiw6SweX3iADrblAb2w5ciY4l7LollNq86aMQlDkVGJhi1tzy01IY2xdjy6dSFuzsbzJjm7uerH8hoIz7M2dKp5YlykCoOQ5nqTqT4mNqAIiNt7ASeVmAmVPT2Jye0vgRoy5nI9T1iXggFNvFsqjeYZe1KYJM+zUyFIEweguG62Gp5ZXVu+szZ0jFJoqeZcjObOz/cBHTn4x09tbZUqpl9nOQMt7jkQeoIzBhT71biTZJYhDPp+oUMyj76+HvDLygEFGSRPZDdGKnqDY/KLftXZ9ItzMlTJQys8vND8L29VHOI//ANEpXzSrVR0e1/mV/KAzbN37q5SPLZy6P7YvhLeZGvwi4bN4j0jzEaokqEWXgKIpQE6hjgNieWdhnpFHGwJHOtlfAH/HH1tl0Se3VFvwL/LFAX2m2lRPKnzDcNi7jqwKSwdFdmz8OpjxP3ipUmyWp5XahFGOWfrQ7ZglipwhdLXtpe0U4bbo5SYJVPjysS4AxC+LvHO+YBsRyGlhGnP3iqZ1pcpcAzskpTe3zI/ZtATe8E8TSxnusiUzFuxSxdrm4GVwFHJRcDK5NgYg63b3d7KlQypfh7TZanW3xJ8eUb+xeHtfVd4SmAOdyCfidAfxEQwNicG6tZdmqTKvmQr2PwVWF8vegFXs3dydNsWHZoftP+g1v52HjHSvDTcyXQyQwZZjutgym6hScWR+1iNiT4ADTNOb6bqvs5zgqWaYiBzdywI6MCBYkC/MEW6w4+FLTPobB74RNYJfkLAsB4Bi3reAukEEEAQQQQBBBBAEEEEAQQQQBBBBAEae1tmSqiWZU1cSn4g8ip5Ef1lG5BAJXb/DqfTTGmyR2iMe9hF8QGmNQLhhc99b87jO0Su7fEMyQJVUCyr3Q9wHyytmcLnyN8s7w1YhtrbsUtQcUyXZzq6HCx8yNfW8BprvtRn/AHj/APxTP0WK7vFvhscXM2WGY88AlsfUlW/ONfanBqmmElHUDWzSxe/i0tkPyiKmcD0+yZXqZo/xGApO829GyXJ7GjGI/azYnzMyxHwMVR95WX+xkyJX3hLUv+8R+kOSRwNk27zpfwEw/PtBEns7gzSSz32VhzAl3PxmM/yEBz1LpaipdnCvMZj3n5X8WOQ/8RcN1eGdRUsCVLLfPDkn7TnLzC3PSOg6DcyilWIlYyNO0JYfunu/KJ9VAFgAANAICj7r8N5FOFM3C5GYlqLSwfEHNz4n1EXkCCCAIIIIAggggCCCCAq23txaaoLOt5UxtWTNSTzZDkfS14VW83B+apLIlx70nMesrI+iw/oIDj6v3PqJZIFmty9lvVW/nGel2gJRH0vZ8t1GRODsz53WwJ8rCOr6/ZkmcLTZSP0xKCR5HUekV6q4e0beyJkv8D3/AL4aATux95NgHD22zyrc9SPgP1Ji47L362FKA7KnVbad1Lj1driJ2fwppW1cn8UuW35rGFOENJe5KkeEmWP8JgPs7i3QAd0k+BeUPycn5RA7S4nVE44KaWZd/tBSTn0eYFT0AJ6Rb6DhlQymDBWPgMKf/Wqn5xY9m7Dp5H9lJRT71rt+812+cArdh7g1VU4mVN5aFsRLm7sdb2YXvzBYCxse9YQ3KCjSTLWXLUKiCwA/rMk5k8yYzwQBBBBAEEEEAQQQQBBBB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68560" y="836712"/>
            <a:ext cx="8135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</a:rPr>
              <a:t>Theorem: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</a:rPr>
              <a:t>If G is a PRG</a:t>
            </a:r>
            <a:r>
              <a:rPr lang="en-US" sz="2000" dirty="0" smtClean="0">
                <a:latin typeface="Chalkboard"/>
              </a:rPr>
              <a:t>, then </a:t>
            </a:r>
            <a:r>
              <a:rPr lang="en-US" sz="2000" dirty="0" smtClean="0">
                <a:latin typeface="Chalkboard"/>
                <a:sym typeface="Symbol"/>
              </a:rPr>
              <a:t> </a:t>
            </a:r>
            <a:r>
              <a:rPr lang="en-US" sz="2000" dirty="0" smtClean="0">
                <a:latin typeface="Chalkboard"/>
              </a:rPr>
              <a:t>is a fixed-length </a:t>
            </a:r>
            <a:r>
              <a:rPr lang="en-US" sz="2000" dirty="0" err="1" smtClean="0">
                <a:latin typeface="Chalkboard"/>
              </a:rPr>
              <a:t>coa</a:t>
            </a:r>
            <a:r>
              <a:rPr lang="en-US" sz="2000" dirty="0" smtClean="0">
                <a:latin typeface="Chalkboard"/>
              </a:rPr>
              <a:t>-secure SKE.</a:t>
            </a:r>
            <a:endParaRPr lang="en-US" sz="2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" name="Left Arrow 8"/>
          <p:cNvSpPr/>
          <p:nvPr/>
        </p:nvSpPr>
        <p:spPr>
          <a:xfrm rot="5400000" flipH="1">
            <a:off x="3203848" y="2781508"/>
            <a:ext cx="360040" cy="3600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9512" y="3027730"/>
            <a:ext cx="5040560" cy="977914"/>
            <a:chOff x="4355976" y="3284984"/>
            <a:chExt cx="5040560" cy="977914"/>
          </a:xfrm>
        </p:grpSpPr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14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5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16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18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19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20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23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24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25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2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22" name="Double Bracket 21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1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6804248" y="5496327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059832" y="5424319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744760" y="5804434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619672" y="5393872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139952" y="4674622"/>
            <a:ext cx="2583904" cy="761311"/>
            <a:chOff x="2195736" y="3099737"/>
            <a:chExt cx="2583904" cy="761311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33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35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36" name="Straight Connector 35"/>
          <p:cNvCxnSpPr/>
          <p:nvPr/>
        </p:nvCxnSpPr>
        <p:spPr>
          <a:xfrm flipH="1">
            <a:off x="3851920" y="5795973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090480" y="5435932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970766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275856" y="6546830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3923928" y="6222874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4572000" y="5889467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3923928" y="6660070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695579" y="6321515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637029" y="4912132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444480" y="3069540"/>
            <a:ext cx="4024064" cy="977914"/>
            <a:chOff x="5364088" y="4107270"/>
            <a:chExt cx="4024064" cy="977914"/>
          </a:xfrm>
        </p:grpSpPr>
        <p:grpSp>
          <p:nvGrpSpPr>
            <p:cNvPr id="47" name="Group 46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49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0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51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5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54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55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5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5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6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5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57" name="Double Bracket 56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5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48" name="Straight Connector 47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619672" y="6054968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763688" y="6042774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12160" y="4098558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1475656" y="4098558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979712" y="380123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01799" y="3810526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8900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6" grpId="0" animBg="1"/>
      <p:bldP spid="27" grpId="0" animBg="1"/>
      <p:bldP spid="29" grpId="0"/>
      <p:bldP spid="37" grpId="0"/>
      <p:bldP spid="39" grpId="0"/>
      <p:bldP spid="41" grpId="0"/>
      <p:bldP spid="44" grpId="0"/>
      <p:bldP spid="45" grpId="0"/>
      <p:bldP spid="61" grpId="0"/>
      <p:bldP spid="63" grpId="0"/>
      <p:bldP spid="64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5576" y="2699628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Introduction to Reduction-based proofs 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15452"/>
            <a:ext cx="4907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Discussion on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Pseudorandomness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and PRGs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4115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Construction for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5576" y="3131676"/>
            <a:ext cx="4841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 for our construction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219557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Proof: If there is a PRG, then the construction is secure according to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ind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definition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7544" y="3779748"/>
            <a:ext cx="5679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Short-comings of the current construction/definition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574" y="4355812"/>
            <a:ext cx="6786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Better definition / better construction / better assumption?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75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  <p:bldP spid="20" grpId="0"/>
      <p:bldP spid="11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792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Security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187624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PPT distinguisher 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6813042" y="3432674"/>
            <a:ext cx="1368152" cy="572390"/>
            <a:chOff x="6813042" y="3936730"/>
            <a:chExt cx="1368152" cy="57239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7020272" y="4077072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 rot="1628310">
              <a:off x="6813042" y="3936730"/>
              <a:ext cx="13681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s 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baseline="-25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R</a:t>
              </a: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 {0,1}</a:t>
              </a:r>
              <a:r>
                <a:rPr lang="en-US" sz="2400" baseline="300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67472" y="1988840"/>
            <a:ext cx="19442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A string of length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l(n) please</a:t>
            </a:r>
            <a:endParaRPr lang="en-US" sz="14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2264" y="1074222"/>
            <a:ext cx="41596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U : uniform distribution over {0,1}</a:t>
            </a:r>
            <a:r>
              <a: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419872" y="227687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376737"/>
            <a:ext cx="288032" cy="45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0563" y="1124744"/>
            <a:ext cx="635893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6098382" y="1775257"/>
            <a:ext cx="2007840" cy="645631"/>
            <a:chOff x="6098382" y="2135297"/>
            <a:chExt cx="2007840" cy="645631"/>
          </a:xfrm>
        </p:grpSpPr>
        <p:cxnSp>
          <p:nvCxnSpPr>
            <p:cNvPr id="19" name="Straight Arrow Connector 18"/>
            <p:cNvCxnSpPr/>
            <p:nvPr/>
          </p:nvCxnSpPr>
          <p:spPr>
            <a:xfrm flipV="1">
              <a:off x="6588224" y="2204864"/>
              <a:ext cx="864096" cy="576064"/>
            </a:xfrm>
            <a:prstGeom prst="straightConnector1">
              <a:avLst/>
            </a:prstGeom>
            <a:ln>
              <a:solidFill>
                <a:srgbClr val="0000FF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 rot="19585085">
              <a:off x="6098382" y="2135297"/>
              <a:ext cx="200784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rPr>
                <a:t>A random string of length </a:t>
              </a: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l(n) </a:t>
              </a:r>
              <a:r>
                <a:rPr lang="en-US" sz="1600" dirty="0" err="1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plz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300192" y="2564904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b= 0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7020272" y="2060848"/>
            <a:ext cx="864096" cy="64807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 Box 7"/>
          <p:cNvSpPr txBox="1">
            <a:spLocks noChangeArrowheads="1"/>
          </p:cNvSpPr>
          <p:nvPr/>
        </p:nvSpPr>
        <p:spPr bwMode="auto">
          <a:xfrm rot="19585085">
            <a:off x="6927987" y="2381157"/>
            <a:ext cx="13649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y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3501008"/>
            <a:ext cx="576064" cy="74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300192" y="3068960"/>
            <a:ext cx="567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b= 1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738064" y="3717032"/>
            <a:ext cx="1074296" cy="522010"/>
            <a:chOff x="6613322" y="4509120"/>
            <a:chExt cx="1074296" cy="522010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6804248" y="4509120"/>
              <a:ext cx="792088" cy="432048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 rot="1628310">
              <a:off x="6613322" y="4661798"/>
              <a:ext cx="10742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</a:rPr>
                <a:t>y: = G(s)</a:t>
              </a:r>
              <a:endPara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316416" y="4249599"/>
            <a:ext cx="2880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7956376" y="764704"/>
            <a:ext cx="8640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Oracle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411488" y="2996952"/>
            <a:ext cx="157579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87552" y="2636912"/>
            <a:ext cx="4236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y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203848" y="2996952"/>
            <a:ext cx="20078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How I selected it ?</a:t>
            </a: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7896" y="4787860"/>
            <a:ext cx="7192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G is a PRG if for every PPT D, there is a negligible function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negl</a:t>
            </a:r>
            <a:endParaRPr lang="en-US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115616" y="510667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555776" y="5106670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</a:t>
            </a: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339752" y="5055567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99592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3995936" y="5013176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4211960" y="508518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1187624" y="54266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l(n)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915816" y="5426640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0652" y="5877272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r</a:t>
            </a:r>
          </a:p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11346" y="5916181"/>
            <a:ext cx="23927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Probability taken over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Random Choice of s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&gt;&gt; the randomness of D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933056"/>
            <a:ext cx="48280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G: Probability distribution over {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G(s): s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} 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1988840"/>
            <a:ext cx="108012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35696" y="2204864"/>
            <a:ext cx="864096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4716016" y="1628800"/>
            <a:ext cx="201622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</a:rPr>
              <a:t>Challenger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512" y="4581128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2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4" grpId="0"/>
      <p:bldP spid="25" grpId="0"/>
      <p:bldP spid="24" grpId="0"/>
      <p:bldP spid="30" grpId="0"/>
      <p:bldP spid="39" grpId="0"/>
      <p:bldP spid="46" grpId="0"/>
      <p:bldP spid="47" grpId="0"/>
      <p:bldP spid="53" grpId="0"/>
      <p:bldP spid="56" grpId="0"/>
      <p:bldP spid="61" grpId="0"/>
      <p:bldP spid="61" grpId="1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2" grpId="0"/>
      <p:bldP spid="49" grpId="0"/>
      <p:bldP spid="3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39552" y="44624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Let us try to construct a PRG…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007230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395536" y="1655302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539552" y="129526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 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latin typeface="Chalkboard"/>
                <a:sym typeface="Symbol"/>
              </a:rPr>
              <a:t>R</a:t>
            </a:r>
            <a:r>
              <a:rPr lang="en-US" sz="1600" dirty="0" smtClean="0">
                <a:latin typeface="Chalkboard"/>
                <a:sym typeface="Symbol"/>
              </a:rPr>
              <a:t> {0,1}</a:t>
            </a:r>
            <a:r>
              <a:rPr lang="en-US" baseline="30000" dirty="0" smtClean="0">
                <a:latin typeface="Chalkboard"/>
                <a:sym typeface="Symbol"/>
              </a:rPr>
              <a:t>n</a:t>
            </a:r>
            <a:endParaRPr lang="en-US" baseline="30000" dirty="0" smtClean="0">
              <a:latin typeface="Chalkboard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987824" y="1655302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987824" y="1295262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G(s) = </a:t>
            </a:r>
            <a:r>
              <a:rPr lang="en-US" sz="1600" dirty="0" err="1" smtClean="0">
                <a:latin typeface="Chalkboard"/>
              </a:rPr>
              <a:t>ss’</a:t>
            </a:r>
            <a:endParaRPr lang="en-US" baseline="30000" dirty="0" smtClean="0"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75928" y="243308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Is G a PRG?</a:t>
            </a: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3882534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</a:t>
            </a:r>
            <a:endParaRPr lang="en-US" sz="2000" baseline="30000" dirty="0" smtClean="0">
              <a:latin typeface="Chalkboard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835968" y="3496072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187624" y="313603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000" baseline="30000" dirty="0" smtClean="0">
                <a:latin typeface="Chalkboard"/>
                <a:sym typeface="Symbol"/>
              </a:rPr>
              <a:t>n+1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107504" y="3517558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random or generated by G ?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 rot="20081980">
            <a:off x="6202539" y="2941287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Yes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7100664" y="270892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D outputs 1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7164288" y="304253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y generated by G</a:t>
            </a:r>
            <a:endParaRPr lang="en-US" sz="20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5220072" y="558924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[D(r) = 1] = ½ </a:t>
            </a:r>
          </a:p>
        </p:txBody>
      </p:sp>
      <p:grpSp>
        <p:nvGrpSpPr>
          <p:cNvPr id="15" name="Group 161"/>
          <p:cNvGrpSpPr/>
          <p:nvPr/>
        </p:nvGrpSpPr>
        <p:grpSpPr>
          <a:xfrm>
            <a:off x="1475656" y="6093296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/>
                </a:rPr>
                <a:t>-</a:t>
              </a:r>
            </a:p>
          </p:txBody>
        </p:sp>
        <p:grpSp>
          <p:nvGrpSpPr>
            <p:cNvPr id="16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77272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77272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4788024" y="6093296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</a:t>
            </a:r>
            <a:r>
              <a:rPr lang="en-US" sz="2000" dirty="0" smtClean="0">
                <a:latin typeface="Chalkboard"/>
                <a:sym typeface="Symbol"/>
              </a:rPr>
              <a:t>½</a:t>
            </a:r>
            <a:r>
              <a:rPr lang="en-US" sz="1600" dirty="0" smtClean="0">
                <a:latin typeface="Chalkboard"/>
                <a:sym typeface="Symbol"/>
              </a:rPr>
              <a:t>  </a:t>
            </a: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6948264" y="5589240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n+1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467544" y="5569496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 = 1 </a:t>
            </a: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2483768" y="5538718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796136" y="6186790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Non-negligible</a:t>
            </a:r>
            <a:endParaRPr lang="en-US" sz="2000" baseline="30000" dirty="0" smtClean="0">
              <a:latin typeface="Chalkboard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4860032" y="786190"/>
            <a:ext cx="1800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s’ = s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s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…</a:t>
            </a:r>
            <a:r>
              <a:rPr lang="en-US" sz="1600" dirty="0" err="1" smtClean="0">
                <a:latin typeface="Chalkboard"/>
                <a:sym typeface="Symbol"/>
              </a:rPr>
              <a:t>s</a:t>
            </a:r>
            <a:r>
              <a:rPr lang="en-US" sz="1600" baseline="-25000" dirty="0" err="1" smtClean="0">
                <a:latin typeface="Chalkboard"/>
                <a:sym typeface="Symbol"/>
              </a:rPr>
              <a:t>n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860032" y="1196752"/>
            <a:ext cx="2376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Expansion factor: n+1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060104" y="2442374"/>
            <a:ext cx="42505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/>
              </a:rPr>
              <a:t>Do you see </a:t>
            </a:r>
            <a:r>
              <a:rPr lang="en-US" sz="1600" dirty="0" smtClean="0">
                <a:latin typeface="Chalkboard"/>
              </a:rPr>
              <a:t>a </a:t>
            </a:r>
            <a:r>
              <a:rPr lang="en-US" sz="1600" smtClean="0">
                <a:latin typeface="Chalkboard"/>
              </a:rPr>
              <a:t>good distinguisher?</a:t>
            </a:r>
            <a:endParaRPr lang="en-US" sz="1600" dirty="0" smtClean="0">
              <a:latin typeface="Chalkboard"/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3275856" y="3186554"/>
            <a:ext cx="3168352" cy="677108"/>
            <a:chOff x="3522028" y="4386590"/>
            <a:chExt cx="3168352" cy="677108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3522028" y="4725144"/>
              <a:ext cx="285017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3768200" y="4386590"/>
              <a:ext cx="29221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Is the final bit of y XOR</a:t>
              </a:r>
              <a:endParaRPr lang="en-US" baseline="30000" dirty="0" smtClean="0">
                <a:latin typeface="Chalkboard"/>
              </a:endParaRPr>
            </a:p>
          </p:txBody>
        </p:sp>
        <p:sp>
          <p:nvSpPr>
            <p:cNvPr id="104" name="Text Box 7"/>
            <p:cNvSpPr txBox="1">
              <a:spLocks noChangeArrowheads="1"/>
            </p:cNvSpPr>
            <p:nvPr/>
          </p:nvSpPr>
          <p:spPr bwMode="auto">
            <a:xfrm>
              <a:off x="3707904" y="4725144"/>
              <a:ext cx="26642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of the preceding bits ?</a:t>
              </a:r>
              <a:endParaRPr lang="en-US" baseline="30000" dirty="0" smtClean="0">
                <a:latin typeface="Chalkboard"/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>
          <a:xfrm flipV="1">
            <a:off x="6228184" y="3042538"/>
            <a:ext cx="783704" cy="360040"/>
          </a:xfrm>
          <a:prstGeom prst="straightConnector1">
            <a:avLst/>
          </a:prstGeom>
          <a:ln>
            <a:solidFill>
              <a:srgbClr val="0000FF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6228184" y="3618602"/>
            <a:ext cx="711696" cy="360040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 Box 7"/>
          <p:cNvSpPr txBox="1">
            <a:spLocks noChangeArrowheads="1"/>
          </p:cNvSpPr>
          <p:nvPr/>
        </p:nvSpPr>
        <p:spPr bwMode="auto">
          <a:xfrm rot="1436884">
            <a:off x="6354939" y="3503219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No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7172672" y="3666510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 outputs 0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7236296" y="4000128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y random</a:t>
            </a:r>
            <a:endParaRPr lang="en-US" sz="20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107504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- If y generated by G</a:t>
            </a:r>
          </a:p>
        </p:txBody>
      </p: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467544" y="5178678"/>
            <a:ext cx="3744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D outputs 1 with probability 1</a:t>
            </a: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4716016" y="4797152"/>
            <a:ext cx="29523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- If y is truly random</a:t>
            </a: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5076056" y="5157192"/>
            <a:ext cx="37444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D outputs 1 with probability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</a:rPr>
              <a:t> ½</a:t>
            </a:r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2996952"/>
            <a:ext cx="6480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" name="Group 47"/>
          <p:cNvGrpSpPr/>
          <p:nvPr/>
        </p:nvGrpSpPr>
        <p:grpSpPr>
          <a:xfrm>
            <a:off x="6278428" y="332656"/>
            <a:ext cx="2405702" cy="3556613"/>
            <a:chOff x="10116406" y="2545359"/>
            <a:chExt cx="1564111" cy="2387296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50" name="Oval 49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21225297">
              <a:off x="10154834" y="3245522"/>
              <a:ext cx="1494816" cy="805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Bradley Hand"/>
                  <a:ea typeface="Bradley Hand" charset="0"/>
                  <a:cs typeface="Bradley Hand" charset="0"/>
                </a:rPr>
                <a:t>Designing PRG is a hard nut to crack</a:t>
              </a:r>
              <a:endParaRPr lang="en-US" sz="2400" dirty="0">
                <a:latin typeface="Bradley Hand"/>
                <a:ea typeface="Bradley Hand" charset="0"/>
                <a:cs typeface="Bradley Han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12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7" grpId="0"/>
      <p:bldP spid="85" grpId="0"/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2" grpId="0"/>
      <p:bldP spid="154" grpId="0"/>
      <p:bldP spid="155" grpId="0"/>
      <p:bldP spid="81" grpId="0"/>
      <p:bldP spid="94" grpId="0"/>
      <p:bldP spid="99" grpId="0"/>
      <p:bldP spid="116" grpId="0"/>
      <p:bldP spid="117" grpId="0"/>
      <p:bldP spid="118" grpId="0"/>
      <p:bldP spid="120" grpId="0"/>
      <p:bldP spid="121" grpId="0"/>
      <p:bldP spid="124" grpId="0"/>
      <p:bldP spid="1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83704" y="6002209"/>
            <a:ext cx="8488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find a strategy for an unbounded distinguisher?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059832" y="692696"/>
            <a:ext cx="27363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Length-doubling PRG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223254"/>
            <a:ext cx="977029" cy="1269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3" name="Straight Arrow Connector 72"/>
          <p:cNvCxnSpPr/>
          <p:nvPr/>
        </p:nvCxnSpPr>
        <p:spPr>
          <a:xfrm>
            <a:off x="2195736" y="1871326"/>
            <a:ext cx="1512168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2339752" y="1511286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483768" y="1892812"/>
            <a:ext cx="792088" cy="34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</a:rPr>
              <a:t>Seed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788024" y="1871326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4788024" y="1511286"/>
            <a:ext cx="15121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G(s)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{0,1}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123728" y="2780928"/>
            <a:ext cx="13681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427984" y="2236302"/>
            <a:ext cx="2232248" cy="22685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9524" y="4191471"/>
            <a:ext cx="420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>
                <a:latin typeface="Chalkboard" charset="0"/>
                <a:ea typeface="Chalkboard" charset="0"/>
                <a:cs typeface="Chalkboard" charset="0"/>
              </a:rPr>
              <a:t>n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5375828" y="4509120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 dirty="0" smtClean="0">
                <a:latin typeface="Chalkboard" charset="0"/>
                <a:ea typeface="Chalkboard" charset="0"/>
                <a:cs typeface="Chalkboard" charset="0"/>
              </a:rPr>
              <a:t>2n</a:t>
            </a:r>
            <a:endParaRPr lang="en-US" baseline="30000" dirty="0"/>
          </a:p>
        </p:txBody>
      </p:sp>
      <p:sp>
        <p:nvSpPr>
          <p:cNvPr id="5" name="Arc 4"/>
          <p:cNvSpPr/>
          <p:nvPr/>
        </p:nvSpPr>
        <p:spPr>
          <a:xfrm rot="7874968">
            <a:off x="3905006" y="704695"/>
            <a:ext cx="3253870" cy="295639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16016" y="2896951"/>
            <a:ext cx="1634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G(s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):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s</a:t>
            </a:r>
            <a:r>
              <a:rPr lang="en-US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baseline="-25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{0,1}</a:t>
            </a:r>
            <a:r>
              <a:rPr lang="en-US" baseline="30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dirty="0"/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251520" y="5527738"/>
            <a:ext cx="69127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Prob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that a random string of 2n-length belongs to the range of G: &lt;=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48264" y="5517232"/>
            <a:ext cx="1478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/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>
                <a:latin typeface="Chalkboard" charset="0"/>
                <a:ea typeface="Chalkboard" charset="0"/>
                <a:cs typeface="Chalkboard" charset="0"/>
              </a:rPr>
              <a:t> = 2</a:t>
            </a:r>
            <a:r>
              <a:rPr lang="en-US" baseline="30000">
                <a:latin typeface="Chalkboard" charset="0"/>
                <a:ea typeface="Chalkboard" charset="0"/>
                <a:cs typeface="Chalkboard" charset="0"/>
              </a:rPr>
              <a:t>-n</a:t>
            </a:r>
            <a:endParaRPr lang="en-US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252230" y="5085184"/>
            <a:ext cx="65520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- Most of the 2n-length string do not occur as the output of G.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2" grpId="0"/>
      <p:bldP spid="74" grpId="0"/>
      <p:bldP spid="75" grpId="0"/>
      <p:bldP spid="77" grpId="0"/>
      <p:bldP spid="2" grpId="0" animBg="1"/>
      <p:bldP spid="79" grpId="0" animBg="1"/>
      <p:bldP spid="3" grpId="0"/>
      <p:bldP spid="81" grpId="0"/>
      <p:bldP spid="5" grpId="0" animBg="1"/>
      <p:bldP spid="6" grpId="0"/>
      <p:bldP spid="94" grpId="0"/>
      <p:bldP spid="7" grpId="0"/>
      <p:bldP spid="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08520" y="44624"/>
            <a:ext cx="8999984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can be cracked by an </a:t>
            </a:r>
            <a:r>
              <a:rPr lang="en-US" sz="28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unbounded adversary </a:t>
            </a:r>
            <a:endParaRPr lang="en-US" sz="28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292620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1796676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4716016" y="2293422"/>
            <a:ext cx="216024" cy="2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1659453"/>
            <a:ext cx="432048" cy="48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2987824" y="2149406"/>
            <a:ext cx="351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D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979984" y="1861374"/>
            <a:ext cx="1863824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331640" y="1501334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y{0,1}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251520" y="1882860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random or generated by G ?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 rot="20223797">
            <a:off x="3369628" y="1205027"/>
            <a:ext cx="1224136" cy="360040"/>
            <a:chOff x="899592" y="5877272"/>
            <a:chExt cx="1224136" cy="360040"/>
          </a:xfrm>
        </p:grpSpPr>
        <p:cxnSp>
          <p:nvCxnSpPr>
            <p:cNvPr id="97" name="Straight Arrow Connector 96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522028" y="1645350"/>
            <a:ext cx="1224136" cy="360040"/>
            <a:chOff x="899592" y="5877272"/>
            <a:chExt cx="1224136" cy="360040"/>
          </a:xfrm>
        </p:grpSpPr>
        <p:cxnSp>
          <p:nvCxnSpPr>
            <p:cNvPr id="102" name="Straight Arrow Connector 101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 rot="414704">
            <a:off x="3466912" y="2140895"/>
            <a:ext cx="1224136" cy="360040"/>
            <a:chOff x="899592" y="5877272"/>
            <a:chExt cx="1224136" cy="360040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899592" y="6237312"/>
              <a:ext cx="1215752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 Box 7"/>
            <p:cNvSpPr txBox="1">
              <a:spLocks noChangeArrowheads="1"/>
            </p:cNvSpPr>
            <p:nvPr/>
          </p:nvSpPr>
          <p:spPr bwMode="auto">
            <a:xfrm>
              <a:off x="971600" y="5877272"/>
              <a:ext cx="1152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s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</a:rPr>
                <a:t>2</a:t>
              </a:r>
              <a:r>
                <a:rPr lang="en-US" sz="1600" baseline="30000" dirty="0" smtClean="0">
                  <a:latin typeface="Chalkboard" charset="0"/>
                  <a:ea typeface="Chalkboard" charset="0"/>
                  <a:cs typeface="Chalkboard" charset="0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{0,1}</a:t>
              </a:r>
              <a:r>
                <a:rPr lang="en-US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baseline="30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860032" y="997278"/>
            <a:ext cx="1287760" cy="490954"/>
            <a:chOff x="4860032" y="3789040"/>
            <a:chExt cx="1287760" cy="490954"/>
          </a:xfrm>
        </p:grpSpPr>
        <p:grpSp>
          <p:nvGrpSpPr>
            <p:cNvPr id="11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07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0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0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12" name="Straight Arrow Connector 11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/>
          <p:cNvGrpSpPr/>
          <p:nvPr/>
        </p:nvGrpSpPr>
        <p:grpSpPr>
          <a:xfrm>
            <a:off x="4860032" y="1586444"/>
            <a:ext cx="1287760" cy="490954"/>
            <a:chOff x="4860032" y="3789040"/>
            <a:chExt cx="1287760" cy="490954"/>
          </a:xfrm>
        </p:grpSpPr>
        <p:grpSp>
          <p:nvGrpSpPr>
            <p:cNvPr id="121" name="Group 110"/>
            <p:cNvGrpSpPr/>
            <p:nvPr/>
          </p:nvGrpSpPr>
          <p:grpSpPr>
            <a:xfrm>
              <a:off x="4860032" y="3789040"/>
              <a:ext cx="1287760" cy="490954"/>
              <a:chOff x="1484040" y="5517232"/>
              <a:chExt cx="1287760" cy="490954"/>
            </a:xfrm>
          </p:grpSpPr>
          <p:sp>
            <p:nvSpPr>
              <p:cNvPr id="123" name="Text Box 7"/>
              <p:cNvSpPr txBox="1">
                <a:spLocks noChangeArrowheads="1"/>
              </p:cNvSpPr>
              <p:nvPr/>
            </p:nvSpPr>
            <p:spPr bwMode="auto">
              <a:xfrm>
                <a:off x="1484040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24" name="Group 109"/>
              <p:cNvGrpSpPr/>
              <p:nvPr/>
            </p:nvGrpSpPr>
            <p:grpSpPr>
              <a:xfrm>
                <a:off x="2051720" y="5517232"/>
                <a:ext cx="288032" cy="490954"/>
                <a:chOff x="3563888" y="5610726"/>
                <a:chExt cx="288032" cy="490954"/>
              </a:xfrm>
            </p:grpSpPr>
            <p:sp>
              <p:nvSpPr>
                <p:cNvPr id="12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631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2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610726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2" name="Straight Arrow Connector 121"/>
            <p:cNvCxnSpPr/>
            <p:nvPr/>
          </p:nvCxnSpPr>
          <p:spPr>
            <a:xfrm>
              <a:off x="4932040" y="422108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4860032" y="2149406"/>
            <a:ext cx="1287760" cy="482570"/>
            <a:chOff x="4932040" y="4941168"/>
            <a:chExt cx="1287760" cy="482570"/>
          </a:xfrm>
        </p:grpSpPr>
        <p:grpSp>
          <p:nvGrpSpPr>
            <p:cNvPr id="128" name="Group 110"/>
            <p:cNvGrpSpPr/>
            <p:nvPr/>
          </p:nvGrpSpPr>
          <p:grpSpPr>
            <a:xfrm>
              <a:off x="4932040" y="4941168"/>
              <a:ext cx="1287760" cy="482570"/>
              <a:chOff x="1475656" y="5504130"/>
              <a:chExt cx="1287760" cy="482570"/>
            </a:xfrm>
          </p:grpSpPr>
          <p:sp>
            <p:nvSpPr>
              <p:cNvPr id="130" name="Text Box 7"/>
              <p:cNvSpPr txBox="1">
                <a:spLocks noChangeArrowheads="1"/>
              </p:cNvSpPr>
              <p:nvPr/>
            </p:nvSpPr>
            <p:spPr bwMode="auto">
              <a:xfrm>
                <a:off x="1475656" y="5610726"/>
                <a:ext cx="12877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G(s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2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   y</a:t>
                </a:r>
                <a:endParaRPr lang="en-US" sz="2000" baseline="30000" dirty="0" smtClean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  <p:grpSp>
            <p:nvGrpSpPr>
              <p:cNvPr id="131" name="Group 109"/>
              <p:cNvGrpSpPr/>
              <p:nvPr/>
            </p:nvGrpSpPr>
            <p:grpSpPr>
              <a:xfrm>
                <a:off x="2051720" y="5504130"/>
                <a:ext cx="288032" cy="482570"/>
                <a:chOff x="3563888" y="5597624"/>
                <a:chExt cx="288032" cy="482570"/>
              </a:xfrm>
            </p:grpSpPr>
            <p:sp>
              <p:nvSpPr>
                <p:cNvPr id="1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72272" y="5741640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sp>
              <p:nvSpPr>
                <p:cNvPr id="13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563888" y="5597624"/>
                  <a:ext cx="279648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?</a:t>
                  </a:r>
                  <a:endParaRPr lang="en-US" sz="2000" baseline="30000" dirty="0" smtClean="0"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p:grpSp>
        </p:grpSp>
        <p:cxnSp>
          <p:nvCxnSpPr>
            <p:cNvPr id="129" name="Straight Arrow Connector 128"/>
            <p:cNvCxnSpPr/>
            <p:nvPr/>
          </p:nvCxnSpPr>
          <p:spPr>
            <a:xfrm>
              <a:off x="5012432" y="5386318"/>
              <a:ext cx="7920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6084168" y="1772816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Yes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6804248" y="1074222"/>
            <a:ext cx="14317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 outputs 1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6956648" y="1506270"/>
            <a:ext cx="2007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i.E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Label  y as pseudorandom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893826" y="3198167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 [D(r) = 1] = </a:t>
            </a:r>
          </a:p>
        </p:txBody>
      </p:sp>
      <p:grpSp>
        <p:nvGrpSpPr>
          <p:cNvPr id="162" name="Group 161"/>
          <p:cNvGrpSpPr/>
          <p:nvPr/>
        </p:nvGrpSpPr>
        <p:grpSpPr>
          <a:xfrm>
            <a:off x="2060104" y="4629943"/>
            <a:ext cx="3384376" cy="504056"/>
            <a:chOff x="4283968" y="5805264"/>
            <a:chExt cx="3384376" cy="504056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5724128" y="5847655"/>
              <a:ext cx="2880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400" dirty="0" smtClean="0">
                  <a:latin typeface="Chalkboard" charset="0"/>
                  <a:ea typeface="Chalkboard" charset="0"/>
                  <a:cs typeface="Chalkboard" charset="0"/>
                </a:rPr>
                <a:t>-</a:t>
              </a:r>
            </a:p>
          </p:txBody>
        </p:sp>
        <p:grpSp>
          <p:nvGrpSpPr>
            <p:cNvPr id="161" name="Group 160"/>
            <p:cNvGrpSpPr/>
            <p:nvPr/>
          </p:nvGrpSpPr>
          <p:grpSpPr>
            <a:xfrm>
              <a:off x="4283968" y="5805264"/>
              <a:ext cx="3384376" cy="461665"/>
              <a:chOff x="4283968" y="5805264"/>
              <a:chExt cx="3384376" cy="461665"/>
            </a:xfrm>
          </p:grpSpPr>
          <p:sp>
            <p:nvSpPr>
              <p:cNvPr id="144" name="Text Box 7"/>
              <p:cNvSpPr txBox="1">
                <a:spLocks noChangeArrowheads="1"/>
              </p:cNvSpPr>
              <p:nvPr/>
            </p:nvSpPr>
            <p:spPr bwMode="auto">
              <a:xfrm>
                <a:off x="4499992" y="5898758"/>
                <a:ext cx="144016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[D(r) = 1]</a:t>
                </a:r>
              </a:p>
            </p:txBody>
          </p:sp>
          <p:sp>
            <p:nvSpPr>
              <p:cNvPr id="145" name="Text Box 7"/>
              <p:cNvSpPr txBox="1">
                <a:spLocks noChangeArrowheads="1"/>
              </p:cNvSpPr>
              <p:nvPr/>
            </p:nvSpPr>
            <p:spPr bwMode="auto">
              <a:xfrm>
                <a:off x="5940152" y="5898758"/>
                <a:ext cx="16561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solidFill>
                      <a:srgbClr val="FF0000"/>
                    </a:solidFill>
                    <a:latin typeface="Chalkboard" charset="0"/>
                    <a:ea typeface="Chalkboard" charset="0"/>
                    <a:cs typeface="Chalkboard" charset="0"/>
                  </a:rPr>
                  <a:t>Pr [D(G(s)) = 1]</a:t>
                </a:r>
              </a:p>
            </p:txBody>
          </p:sp>
          <p:sp>
            <p:nvSpPr>
              <p:cNvPr id="147" name="Text Box 7"/>
              <p:cNvSpPr txBox="1">
                <a:spLocks noChangeArrowheads="1"/>
              </p:cNvSpPr>
              <p:nvPr/>
            </p:nvSpPr>
            <p:spPr bwMode="auto">
              <a:xfrm>
                <a:off x="4283968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  <p:sp>
            <p:nvSpPr>
              <p:cNvPr id="148" name="Text Box 7"/>
              <p:cNvSpPr txBox="1">
                <a:spLocks noChangeArrowheads="1"/>
              </p:cNvSpPr>
              <p:nvPr/>
            </p:nvSpPr>
            <p:spPr bwMode="auto">
              <a:xfrm>
                <a:off x="7380312" y="5805264"/>
                <a:ext cx="28803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400" dirty="0" smtClean="0">
                    <a:latin typeface="Chalkboard" charset="0"/>
                    <a:ea typeface="Chalkboard" charset="0"/>
                    <a:cs typeface="Chalkboard" charset="0"/>
                  </a:rPr>
                  <a:t>|</a:t>
                </a:r>
              </a:p>
            </p:txBody>
          </p:sp>
        </p:grpSp>
      </p:grp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5508104" y="4725144"/>
            <a:ext cx="15841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&gt;= 1 – 2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-n</a:t>
            </a:r>
            <a:endParaRPr lang="en-US" sz="24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821818" y="3651701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2n</a:t>
            </a:r>
            <a:endParaRPr lang="en-US" sz="2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1" name="Text Box 7"/>
          <p:cNvSpPr txBox="1">
            <a:spLocks noChangeArrowheads="1"/>
          </p:cNvSpPr>
          <p:nvPr/>
        </p:nvSpPr>
        <p:spPr bwMode="auto">
          <a:xfrm>
            <a:off x="2284951" y="3231418"/>
            <a:ext cx="648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-n</a:t>
            </a:r>
          </a:p>
        </p:txBody>
      </p: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5895764" y="3160131"/>
            <a:ext cx="17641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 [D(G(s)) = 1] = </a:t>
            </a:r>
          </a:p>
        </p:txBody>
      </p:sp>
      <p:sp>
        <p:nvSpPr>
          <p:cNvPr id="153" name="Text Box 7"/>
          <p:cNvSpPr txBox="1">
            <a:spLocks noChangeArrowheads="1"/>
          </p:cNvSpPr>
          <p:nvPr/>
        </p:nvSpPr>
        <p:spPr bwMode="auto">
          <a:xfrm>
            <a:off x="7515944" y="3181617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1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5967772" y="3561401"/>
            <a:ext cx="13681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24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4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5" name="Text Box 7"/>
          <p:cNvSpPr txBox="1">
            <a:spLocks noChangeArrowheads="1"/>
          </p:cNvSpPr>
          <p:nvPr/>
        </p:nvSpPr>
        <p:spPr bwMode="auto">
          <a:xfrm>
            <a:off x="5436096" y="5350568"/>
            <a:ext cx="1791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Non-negligible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395536" y="6075796"/>
            <a:ext cx="81449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must be large enough so that brute force is impossible</a:t>
            </a:r>
            <a:endParaRPr lang="en-US" sz="2000" baseline="30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7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5" grpId="0"/>
      <p:bldP spid="96" grpId="0"/>
      <p:bldP spid="135" grpId="0"/>
      <p:bldP spid="136" grpId="0"/>
      <p:bldP spid="137" grpId="0"/>
      <p:bldP spid="138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32048" y="116632"/>
            <a:ext cx="846043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 PRGs exist?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323528" y="1023119"/>
            <a:ext cx="2304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N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 proof…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55776" y="1043444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But we strongly believe they do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23528" y="1547500"/>
            <a:ext cx="83529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Didn’t we just say we believe something is true but don’t have a proof?</a:t>
            </a:r>
            <a:endParaRPr lang="en-US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411760" y="2132856"/>
            <a:ext cx="4752528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First Assumption in the course: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exist.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51920" y="3284984"/>
            <a:ext cx="132927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PRGs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2924944"/>
            <a:ext cx="9144000" cy="7200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27584" y="5147900"/>
            <a:ext cx="4070345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One-way functions (permutation) exist</a:t>
            </a:r>
            <a:endParaRPr lang="en-US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6" name="Straight Arrow Connector 5"/>
          <p:cNvCxnSpPr>
            <a:stCxn id="15" idx="0"/>
            <a:endCxn id="2" idx="2"/>
          </p:cNvCxnSpPr>
          <p:nvPr/>
        </p:nvCxnSpPr>
        <p:spPr>
          <a:xfrm flipV="1">
            <a:off x="2862757" y="3654316"/>
            <a:ext cx="1653801" cy="1493584"/>
          </a:xfrm>
          <a:prstGeom prst="straightConnector1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 rot="19119903">
            <a:off x="2499538" y="4286313"/>
            <a:ext cx="18399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solidFill>
                  <a:srgbClr val="0000FF"/>
                </a:solidFill>
                <a:latin typeface="Chalkboard" charset="0"/>
              </a:rPr>
              <a:t>Goldreich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</a:rPr>
              <a:t>-Levin, Yao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29785" y="5147900"/>
            <a:ext cx="1789272" cy="369332"/>
          </a:xfrm>
          <a:prstGeom prst="rect">
            <a:avLst/>
          </a:prstGeom>
          <a:solidFill>
            <a:srgbClr val="DDFDE0"/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Stream Ciphers</a:t>
            </a:r>
            <a:endParaRPr lang="en-US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2" name="Straight Arrow Connector 21"/>
          <p:cNvCxnSpPr>
            <a:stCxn id="21" idx="0"/>
          </p:cNvCxnSpPr>
          <p:nvPr/>
        </p:nvCxnSpPr>
        <p:spPr>
          <a:xfrm flipH="1" flipV="1">
            <a:off x="4516558" y="3662328"/>
            <a:ext cx="2007863" cy="1485572"/>
          </a:xfrm>
          <a:prstGeom prst="straightConnector1">
            <a:avLst/>
          </a:prstGeom>
          <a:ln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 rot="2175413">
            <a:off x="4568982" y="4322480"/>
            <a:ext cx="26132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Because no </a:t>
            </a:r>
            <a:r>
              <a:rPr lang="en-US" sz="14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good distinguisher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52120" y="5681573"/>
            <a:ext cx="1789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Highly </a:t>
            </a:r>
            <a:r>
              <a:rPr lang="en-US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043608" y="5687129"/>
            <a:ext cx="2047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Far from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practical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11760" y="2558553"/>
            <a:ext cx="278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Later in the course……….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52851" y="6409573"/>
            <a:ext cx="543276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RA 4: </a:t>
            </a:r>
            <a:r>
              <a:rPr lang="en-US" dirty="0" smtClean="0"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Define Stream Ciphers and describe Trivium</a:t>
            </a:r>
            <a:endParaRPr lang="en-US" dirty="0">
              <a:solidFill>
                <a:schemeClr val="bg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9" grpId="0"/>
      <p:bldP spid="10" grpId="0"/>
      <p:bldP spid="12" grpId="0" animBg="1"/>
      <p:bldP spid="2" grpId="0" animBg="1"/>
      <p:bldP spid="15" grpId="0" animBg="1"/>
      <p:bldP spid="7" grpId="0"/>
      <p:bldP spid="21" grpId="0" animBg="1"/>
      <p:bldP spid="25" grpId="0"/>
      <p:bldP spid="17" grpId="0"/>
      <p:bldP spid="27" grpId="0"/>
      <p:bldP spid="18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5496" y="908720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107504" y="44624"/>
            <a:ext cx="8928992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0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COA-secure SKE</a:t>
            </a: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627784" y="98072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l(n)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477384" y="2234484"/>
            <a:ext cx="998272" cy="432048"/>
            <a:chOff x="981440" y="2564904"/>
            <a:chExt cx="998272" cy="432048"/>
          </a:xfrm>
        </p:grpSpPr>
        <p:sp>
          <p:nvSpPr>
            <p:cNvPr id="85" name="Rectangle 84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05" name="Group 35"/>
          <p:cNvGrpSpPr/>
          <p:nvPr/>
        </p:nvGrpSpPr>
        <p:grpSpPr>
          <a:xfrm>
            <a:off x="1403648" y="2154342"/>
            <a:ext cx="1224136" cy="338554"/>
            <a:chOff x="455675" y="4399360"/>
            <a:chExt cx="1224136" cy="338554"/>
          </a:xfrm>
        </p:grpSpPr>
        <p:cxnSp>
          <p:nvCxnSpPr>
            <p:cNvPr id="107" name="Straight Arrow Connector 106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771800" y="2154342"/>
            <a:ext cx="1080120" cy="338554"/>
            <a:chOff x="395536" y="4348587"/>
            <a:chExt cx="1080120" cy="338554"/>
          </a:xfrm>
        </p:grpSpPr>
        <p:cxnSp>
          <p:nvCxnSpPr>
            <p:cNvPr id="113" name="Straight Arrow Connector 112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7" name="Group 35"/>
          <p:cNvGrpSpPr/>
          <p:nvPr/>
        </p:nvGrpSpPr>
        <p:grpSpPr>
          <a:xfrm rot="5400000">
            <a:off x="4308101" y="1388643"/>
            <a:ext cx="563293" cy="755576"/>
            <a:chOff x="624332" y="3969572"/>
            <a:chExt cx="563293" cy="755576"/>
          </a:xfrm>
        </p:grpSpPr>
        <p:cxnSp>
          <p:nvCxnSpPr>
            <p:cNvPr id="119" name="Straight Arrow Connector 118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2" name="Group 46"/>
          <p:cNvGrpSpPr/>
          <p:nvPr/>
        </p:nvGrpSpPr>
        <p:grpSpPr>
          <a:xfrm>
            <a:off x="4896543" y="2154342"/>
            <a:ext cx="827585" cy="338554"/>
            <a:chOff x="864095" y="4390978"/>
            <a:chExt cx="827585" cy="338554"/>
          </a:xfrm>
        </p:grpSpPr>
        <p:cxnSp>
          <p:nvCxnSpPr>
            <p:cNvPr id="124" name="Straight Arrow Connector 123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815408" y="2060847"/>
            <a:ext cx="1332655" cy="893713"/>
            <a:chOff x="1542158" y="4367579"/>
            <a:chExt cx="797594" cy="504056"/>
          </a:xfrm>
        </p:grpSpPr>
        <p:sp>
          <p:nvSpPr>
            <p:cNvPr id="127" name="Rectangle 126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28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33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2000" dirty="0" err="1" smtClean="0">
                  <a:latin typeface="Chalkboard" charset="0"/>
                  <a:ea typeface="Chalkboard" charset="0"/>
                  <a:cs typeface="Chalkboard" charset="0"/>
                </a:rPr>
                <a:t>Enc</a:t>
              </a:r>
              <a:endParaRPr lang="en-US" sz="2000" dirty="0">
                <a:latin typeface="Chalkboard" charset="0"/>
                <a:ea typeface="Chalkboard" charset="0"/>
                <a:cs typeface="Chalkboard" charset="0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c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m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5" name="Group 35"/>
          <p:cNvGrpSpPr/>
          <p:nvPr/>
        </p:nvGrpSpPr>
        <p:grpSpPr>
          <a:xfrm rot="5400000">
            <a:off x="7467124" y="1265821"/>
            <a:ext cx="605682" cy="755576"/>
            <a:chOff x="581943" y="4005066"/>
            <a:chExt cx="605682" cy="755576"/>
          </a:xfrm>
        </p:grpSpPr>
        <p:cxnSp>
          <p:nvCxnSpPr>
            <p:cNvPr id="156" name="Straight Arrow Connector 15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026732" y="1946449"/>
            <a:ext cx="1649724" cy="1003725"/>
            <a:chOff x="1542826" y="4365104"/>
            <a:chExt cx="992920" cy="504056"/>
          </a:xfrm>
        </p:grpSpPr>
        <p:sp>
          <p:nvSpPr>
            <p:cNvPr id="159" name="Rectangle 158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60" name="Text Box 7"/>
            <p:cNvSpPr txBox="1">
              <a:spLocks noChangeArrowheads="1"/>
            </p:cNvSpPr>
            <p:nvPr/>
          </p:nvSpPr>
          <p:spPr bwMode="auto">
            <a:xfrm>
              <a:off x="1542826" y="4407495"/>
              <a:ext cx="992920" cy="386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 Dec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m: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= </a:t>
              </a:r>
              <a:r>
                <a:rPr lang="en-US" sz="16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c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G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(k)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6240048" y="2154342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 rot="16200000">
            <a:off x="6667904" y="2128664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5" name="Group 46"/>
          <p:cNvGrpSpPr/>
          <p:nvPr/>
        </p:nvGrpSpPr>
        <p:grpSpPr>
          <a:xfrm>
            <a:off x="8028384" y="2154342"/>
            <a:ext cx="852232" cy="340556"/>
            <a:chOff x="744723" y="4120044"/>
            <a:chExt cx="852232" cy="340556"/>
          </a:xfrm>
        </p:grpSpPr>
        <p:cxnSp>
          <p:nvCxnSpPr>
            <p:cNvPr id="166" name="Straight Arrow Connector 165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168" name="Text Box 7"/>
          <p:cNvSpPr txBox="1">
            <a:spLocks noChangeArrowheads="1"/>
          </p:cNvSpPr>
          <p:nvPr/>
        </p:nvSpPr>
        <p:spPr bwMode="auto">
          <a:xfrm>
            <a:off x="179512" y="3676962"/>
            <a:ext cx="216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b="1" dirty="0" smtClean="0">
                <a:latin typeface="Chalkboard" charset="0"/>
                <a:ea typeface="Chalkboard" charset="0"/>
                <a:cs typeface="Chalkboard" charset="0"/>
              </a:rPr>
              <a:t>Correctness:</a:t>
            </a:r>
            <a:endParaRPr lang="en-US" sz="2000" b="1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2771800" y="3676962"/>
            <a:ext cx="1296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err="1" smtClean="0">
                <a:latin typeface="Chalkboard" charset="0"/>
                <a:ea typeface="Chalkboard" charset="0"/>
                <a:cs typeface="Chalkboard" charset="0"/>
              </a:rPr>
              <a:t>Enc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(m)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0" name="Text Box 7"/>
          <p:cNvSpPr txBox="1">
            <a:spLocks noChangeArrowheads="1"/>
          </p:cNvSpPr>
          <p:nvPr/>
        </p:nvSpPr>
        <p:spPr bwMode="auto">
          <a:xfrm>
            <a:off x="2123728" y="3676962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Dec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</a:rPr>
              <a:t>k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(         )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1" name="Text Box 7"/>
          <p:cNvSpPr txBox="1">
            <a:spLocks noChangeArrowheads="1"/>
          </p:cNvSpPr>
          <p:nvPr/>
        </p:nvSpPr>
        <p:spPr bwMode="auto">
          <a:xfrm>
            <a:off x="4139952" y="3676962"/>
            <a:ext cx="7200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= m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5" grpId="0"/>
      <p:bldP spid="154" grpId="0"/>
      <p:bldP spid="168" grpId="0"/>
      <p:bldP spid="169" grpId="0"/>
      <p:bldP spid="170" grpId="0"/>
      <p:bldP spid="17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41524</TotalTime>
  <Words>2458</Words>
  <Application>Microsoft Macintosh PowerPoint</Application>
  <PresentationFormat>On-screen Show (4:3)</PresentationFormat>
  <Paragraphs>531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Bradley Hand</vt:lpstr>
      <vt:lpstr>Brush Script MT</vt:lpstr>
      <vt:lpstr>Cambria Math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ARPITA PATRA</dc:creator>
  <cp:lastModifiedBy>Arpita Patra</cp:lastModifiedBy>
  <cp:revision>3331</cp:revision>
  <dcterms:created xsi:type="dcterms:W3CDTF">2003-02-23T15:18:48Z</dcterms:created>
  <dcterms:modified xsi:type="dcterms:W3CDTF">2018-01-17T14:56:24Z</dcterms:modified>
</cp:coreProperties>
</file>