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1591" r:id="rId2"/>
    <p:sldId id="1672" r:id="rId3"/>
    <p:sldId id="1673" r:id="rId4"/>
    <p:sldId id="1674" r:id="rId5"/>
    <p:sldId id="1643" r:id="rId6"/>
    <p:sldId id="1644" r:id="rId7"/>
    <p:sldId id="1645" r:id="rId8"/>
    <p:sldId id="1646" r:id="rId9"/>
    <p:sldId id="1647" r:id="rId10"/>
    <p:sldId id="1648" r:id="rId11"/>
    <p:sldId id="1649" r:id="rId12"/>
    <p:sldId id="1650" r:id="rId13"/>
    <p:sldId id="1651" r:id="rId14"/>
    <p:sldId id="1675" r:id="rId15"/>
    <p:sldId id="1676" r:id="rId16"/>
    <p:sldId id="1677" r:id="rId17"/>
    <p:sldId id="1652" r:id="rId18"/>
    <p:sldId id="1653" r:id="rId19"/>
    <p:sldId id="1678" r:id="rId20"/>
    <p:sldId id="1679" r:id="rId21"/>
    <p:sldId id="1654" r:id="rId22"/>
    <p:sldId id="1657" r:id="rId23"/>
    <p:sldId id="1658" r:id="rId24"/>
    <p:sldId id="1659" r:id="rId25"/>
    <p:sldId id="1660" r:id="rId26"/>
    <p:sldId id="1661" r:id="rId27"/>
    <p:sldId id="1662" r:id="rId28"/>
    <p:sldId id="1683" r:id="rId29"/>
    <p:sldId id="1680" r:id="rId30"/>
    <p:sldId id="1681" r:id="rId31"/>
    <p:sldId id="1684" r:id="rId32"/>
    <p:sldId id="1682" r:id="rId33"/>
    <p:sldId id="1685" r:id="rId34"/>
    <p:sldId id="1686" r:id="rId35"/>
  </p:sldIdLst>
  <p:sldSz cx="9144000" cy="6858000" type="screen4x3"/>
  <p:notesSz cx="6858000" cy="9144000"/>
  <p:custDataLst>
    <p:tags r:id="rId38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BC1E5"/>
    <a:srgbClr val="FF0000"/>
    <a:srgbClr val="0000FF"/>
    <a:srgbClr val="00FF00"/>
    <a:srgbClr val="D2F5FA"/>
    <a:srgbClr val="FFFF99"/>
    <a:srgbClr val="5E1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2687" autoAdjust="0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356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8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47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2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We have overcome both the drawbacks</a:t>
            </a:r>
            <a:r>
              <a:rPr lang="en-US" baseline="0" dirty="0" smtClean="0">
                <a:latin typeface="Arial" pitchFamily="34" charset="0"/>
              </a:rPr>
              <a:t> perfectly-secure scheme: (a) key size as big as message (b) key cannot be reused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1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8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9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59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04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5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2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45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43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05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49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92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05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84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72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71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03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5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Don’t shout right away that this attack is </a:t>
            </a:r>
            <a:r>
              <a:rPr lang="en-US" dirty="0" err="1" smtClean="0">
                <a:latin typeface="Arial" pitchFamily="34" charset="0"/>
              </a:rPr>
              <a:t>unmountable</a:t>
            </a:r>
            <a:r>
              <a:rPr lang="en-US" dirty="0" smtClean="0">
                <a:latin typeface="Arial" pitchFamily="34" charset="0"/>
              </a:rPr>
              <a:t>,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unrealistic,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adversary cannot do it.</a:t>
            </a:r>
            <a:r>
              <a:rPr lang="en-US" baseline="0" dirty="0" smtClean="0">
                <a:latin typeface="Arial" pitchFamily="34" charset="0"/>
              </a:rPr>
              <a:t> It is very much doable.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98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8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9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CPA has a great contribution to humankind.  Bletchley park was the mecca</a:t>
            </a:r>
            <a:r>
              <a:rPr lang="en-US" baseline="0" dirty="0" smtClean="0">
                <a:latin typeface="Arial" pitchFamily="34" charset="0"/>
              </a:rPr>
              <a:t> of cryptanalysis + crypto during WWII. 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1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3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3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1/23/18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1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dblp.uni-trier.de/pers/hd/r/Rogaway:Phillip" TargetMode="External"/><Relationship Id="rId6" Type="http://schemas.openxmlformats.org/officeDocument/2006/relationships/hyperlink" Target="http://dblp.uni-trier.de/db/conf/focs/focs97.html#BellareDJR97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halkboard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omic Sans MS"/>
              </a:rPr>
              <a:t>Lecture </a:t>
            </a:r>
            <a:r>
              <a:rPr lang="en-US" dirty="0">
                <a:solidFill>
                  <a:srgbClr val="0000FF"/>
                </a:solidFill>
                <a:latin typeface="Chalkboard"/>
                <a:cs typeface="Comic Sans MS"/>
              </a:rPr>
              <a:t>6</a:t>
            </a:r>
            <a:endParaRPr lang="en-US" dirty="0" smtClean="0">
              <a:solidFill>
                <a:srgbClr val="0000FF"/>
              </a:solidFill>
              <a:latin typeface="Chalkboard"/>
              <a:cs typeface="Comic Sans MS"/>
            </a:endParaRPr>
          </a:p>
          <a:p>
            <a:endParaRPr lang="en-US" dirty="0">
              <a:solidFill>
                <a:srgbClr val="0000FF"/>
              </a:solidFill>
              <a:latin typeface="Chalkboard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halkboard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halkboard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halkboard"/>
              <a:cs typeface="Comic Sans MS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-43480" y="5089248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Challenge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7638" y="5436513"/>
            <a:ext cx="7990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A submits two equal length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challenge plaintexts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7" y="5796553"/>
            <a:ext cx="8927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A is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free to submit any message </a:t>
            </a:r>
            <a:r>
              <a:rPr lang="en-US" sz="1600" dirty="0" smtClean="0">
                <a:latin typeface="Chalkboard"/>
                <a:sym typeface="Symbol"/>
              </a:rPr>
              <a:t>of its choice (including the ones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already queried during the training phase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60040" y="6402814"/>
            <a:ext cx="8748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&gt;&gt; One of the challenge plaintexts is randomly encrypted </a:t>
            </a:r>
            <a:r>
              <a:rPr lang="en-US" sz="1600" dirty="0" smtClean="0">
                <a:latin typeface="Chalkboard"/>
                <a:sym typeface="Symbol"/>
              </a:rPr>
              <a:t>for A (using fresh randomness)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858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42" grpId="0"/>
      <p:bldP spid="43" grpId="0"/>
      <p:bldP spid="44" grpId="0"/>
      <p:bldP spid="49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10549" y="5157192"/>
            <a:ext cx="5608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Post-challenge Training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8568" y="5538718"/>
            <a:ext cx="8755432" cy="770602"/>
            <a:chOff x="611560" y="4386590"/>
            <a:chExt cx="7639816" cy="770602"/>
          </a:xfrm>
        </p:grpSpPr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614605" y="4386590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&gt;&gt; A is given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oracle access </a:t>
              </a:r>
              <a:r>
                <a:rPr lang="en-US" sz="1600" dirty="0" smtClean="0">
                  <a:latin typeface="Chalkboard"/>
                  <a:sym typeface="Symbol"/>
                </a:rPr>
                <a:t>to </a:t>
              </a:r>
              <a:r>
                <a:rPr lang="en-US" sz="1600" dirty="0" err="1" smtClean="0">
                  <a:latin typeface="Chalkboard"/>
                  <a:sym typeface="Symbol"/>
                </a:rPr>
                <a:t>Enc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k</a:t>
              </a:r>
              <a:r>
                <a:rPr lang="en-US" sz="1600" dirty="0" smtClean="0">
                  <a:latin typeface="Chalkboard"/>
                  <a:sym typeface="Symbol"/>
                </a:rPr>
                <a:t>()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11560" y="4818638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&gt;&gt; A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adaptively</a:t>
              </a:r>
              <a:r>
                <a:rPr lang="en-US" sz="1600" dirty="0" smtClean="0">
                  <a:latin typeface="Chalkboard"/>
                  <a:sym typeface="Symbol"/>
                </a:rPr>
                <a:t> submits its query (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possibly including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0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,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) and receives their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encryption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17449" y="3183941"/>
            <a:ext cx="3385537" cy="338554"/>
            <a:chOff x="2517449" y="2154342"/>
            <a:chExt cx="3385537" cy="33855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517449" y="2479210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3327427" y="2154342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Query: Plain-text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483768" y="3666510"/>
            <a:ext cx="3385537" cy="338554"/>
            <a:chOff x="2483768" y="2730406"/>
            <a:chExt cx="3385537" cy="338554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483768" y="3068960"/>
              <a:ext cx="3385537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3203848" y="2730406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Response: </a:t>
              </a:r>
              <a:r>
                <a:rPr lang="en-US" sz="1600" dirty="0" err="1" smtClean="0">
                  <a:latin typeface="Chalkboard"/>
                </a:rPr>
                <a:t>Ciphertext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579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10549" y="5322694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Response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339280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98581" y="5826750"/>
            <a:ext cx="76367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  <a:sym typeface="Symbol"/>
              </a:rPr>
              <a:t>A finally submits its guess regarding encrypted challenge plain-text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95536" y="6258798"/>
            <a:ext cx="76367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  <a:sym typeface="Symbol"/>
              </a:rPr>
              <a:t>A wins the experiment if its guess is correct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2554615" y="411751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711858" y="381052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b’ </a:t>
            </a:r>
            <a:r>
              <a:rPr lang="en-US" sz="1600" dirty="0" smtClean="0">
                <a:latin typeface="Chalkboard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11624" y="4223417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39516" y="4221088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4633979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03004" y="4423248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52120" y="4561971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613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80" grpId="0"/>
      <p:bldP spid="81" grpId="0"/>
      <p:bldP spid="83" grpId="0"/>
      <p:bldP spid="84" grpId="0"/>
      <p:bldP spid="88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Security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339280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554615" y="411751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711858" y="381052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b’ </a:t>
            </a:r>
            <a:r>
              <a:rPr lang="en-US" sz="1600" dirty="0" smtClean="0">
                <a:latin typeface="Chalkboard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11624" y="4223417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39516" y="4221088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4633979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03004" y="4423248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52120" y="4561971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96008" y="5691446"/>
            <a:ext cx="3808040" cy="977914"/>
            <a:chOff x="1196008" y="8643774"/>
            <a:chExt cx="3808040" cy="977914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½</a:t>
              </a:r>
              <a:r>
                <a:rPr lang="en-US" sz="1600" dirty="0" smtClean="0">
                  <a:latin typeface="Chalkboard"/>
                  <a:sym typeface="Symbol"/>
                </a:rPr>
                <a:t> + </a:t>
              </a:r>
              <a:r>
                <a:rPr lang="en-US" sz="1600" dirty="0" err="1" smtClean="0">
                  <a:latin typeface="Chalkboard"/>
                  <a:sym typeface="Symbol"/>
                </a:rPr>
                <a:t>negl</a:t>
              </a:r>
              <a:r>
                <a:rPr lang="en-US" sz="1600" dirty="0" smtClean="0">
                  <a:latin typeface="Chalkboard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grpSp>
          <p:nvGrpSpPr>
            <p:cNvPr id="65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6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/>
                  </a:endParaRPr>
                </a:p>
              </p:txBody>
            </p:sp>
            <p:grpSp>
              <p:nvGrpSpPr>
                <p:cNvPr id="6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7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/>
                        </a:rPr>
                        <a:t>PrivK</a:t>
                      </a:r>
                      <a:r>
                        <a:rPr lang="en-US" sz="1600" dirty="0" smtClean="0">
                          <a:latin typeface="Chalkboard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/>
                        </a:rPr>
                        <a:t>A, </a:t>
                      </a:r>
                      <a:r>
                        <a:rPr lang="en-US" sz="1600" dirty="0" smtClean="0">
                          <a:latin typeface="Chalkboard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/>
                        </a:rPr>
                        <a:t>cpa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/>
                    </a:endParaRPr>
                  </a:p>
                </p:txBody>
              </p:sp>
              <p:sp>
                <p:nvSpPr>
                  <p:cNvPr id="93" name="Double Bracket 9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/>
                    </a:endParaRPr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95536" y="525939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 is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CPA-secure</a:t>
            </a:r>
            <a:r>
              <a:rPr lang="en-US" sz="1600" dirty="0" smtClean="0">
                <a:latin typeface="Chalkboard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5949280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Why it is stronger than multi-</a:t>
            </a:r>
            <a:r>
              <a:rPr lang="en-US" dirty="0" err="1" smtClean="0">
                <a:latin typeface="Chalkboard"/>
                <a:sym typeface="Symbol"/>
              </a:rPr>
              <a:t>coa</a:t>
            </a:r>
            <a:r>
              <a:rPr lang="en-US" dirty="0" smtClean="0">
                <a:latin typeface="Chalkboard"/>
                <a:sym typeface="Symbol"/>
              </a:rPr>
              <a:t>?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876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Security for Multiple Encryptions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061640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907704" y="642174"/>
            <a:ext cx="2232248" cy="698594"/>
            <a:chOff x="4868416" y="1556792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868416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372472" y="191683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344344" y="1556792"/>
              <a:ext cx="1180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cpa-mult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11760" y="168309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267744" y="3501008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339752" y="424004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496995" y="393305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b’ </a:t>
            </a:r>
            <a:r>
              <a:rPr lang="en-US" sz="1600" dirty="0" smtClean="0">
                <a:latin typeface="Chalkboard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439616" y="4367433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467508" y="4365104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83568" y="4777995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830996" y="4567264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580112" y="4705987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2339752" y="2564904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615008" y="2514382"/>
            <a:ext cx="3257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(freedom to choose any pair)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195736" y="2045895"/>
            <a:ext cx="2016224" cy="497523"/>
            <a:chOff x="2987824" y="1347301"/>
            <a:chExt cx="2016224" cy="497523"/>
          </a:xfrm>
        </p:grpSpPr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2987824" y="1506270"/>
              <a:ext cx="2016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M</a:t>
              </a:r>
              <a:r>
                <a:rPr lang="en-US" sz="1600" baseline="-25000" dirty="0" smtClean="0">
                  <a:latin typeface="Chalkboard"/>
                </a:rPr>
                <a:t>0</a:t>
              </a:r>
              <a:r>
                <a:rPr lang="en-US" sz="1600" dirty="0" smtClean="0">
                  <a:latin typeface="Chalkboard"/>
                </a:rPr>
                <a:t> = (m</a:t>
              </a:r>
              <a:r>
                <a:rPr lang="en-US" sz="1600" baseline="-25000" dirty="0" smtClean="0">
                  <a:latin typeface="Chalkboard"/>
                </a:rPr>
                <a:t>0,1</a:t>
              </a:r>
              <a:r>
                <a:rPr lang="en-US" sz="1600" dirty="0" smtClean="0">
                  <a:latin typeface="Chalkboard"/>
                </a:rPr>
                <a:t>, …, m</a:t>
              </a:r>
              <a:r>
                <a:rPr lang="en-US" sz="1600" baseline="-25000" dirty="0" smtClean="0">
                  <a:latin typeface="Chalkboard"/>
                </a:rPr>
                <a:t>0, t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3059832" y="1347301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211960" y="2060848"/>
            <a:ext cx="2016224" cy="482570"/>
            <a:chOff x="5148064" y="1196752"/>
            <a:chExt cx="2016224" cy="482570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2016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M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= (m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baseline="-25000" dirty="0" smtClean="0">
                  <a:latin typeface="Chalkboard"/>
                </a:rPr>
                <a:t>,1</a:t>
              </a:r>
              <a:r>
                <a:rPr lang="en-US" sz="1600" dirty="0" smtClean="0">
                  <a:latin typeface="Chalkboard"/>
                </a:rPr>
                <a:t>, …, m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baseline="-25000" dirty="0" smtClean="0">
                  <a:latin typeface="Chalkboard"/>
                </a:rPr>
                <a:t>, t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>
              <a:off x="5220072" y="1196752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103" name="Straight Connector 102"/>
          <p:cNvCxnSpPr/>
          <p:nvPr/>
        </p:nvCxnSpPr>
        <p:spPr>
          <a:xfrm>
            <a:off x="2351366" y="327983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339752" y="2946430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(m</a:t>
            </a:r>
            <a:r>
              <a:rPr lang="en-US" sz="1600" baseline="-25000" dirty="0" smtClean="0">
                <a:latin typeface="Chalkboard"/>
                <a:sym typeface="Symbol"/>
              </a:rPr>
              <a:t>b,1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4119515" y="292494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latin typeface="Chalkboard"/>
              </a:rPr>
              <a:t>c</a:t>
            </a:r>
            <a:r>
              <a:rPr lang="en-US" sz="1600" baseline="-25000" dirty="0" err="1" smtClean="0">
                <a:latin typeface="Chalkboard"/>
              </a:rPr>
              <a:t>t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baseline="-25000" dirty="0" smtClean="0">
                <a:latin typeface="Chalkboard"/>
                <a:sym typeface="Symbol"/>
              </a:rPr>
              <a:t>, t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3779912" y="2946430"/>
            <a:ext cx="709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,…, 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140224" y="5661248"/>
            <a:ext cx="3808040" cy="1008112"/>
            <a:chOff x="1196008" y="8613576"/>
            <a:chExt cx="3808040" cy="1008112"/>
          </a:xfrm>
        </p:grpSpPr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½</a:t>
              </a:r>
              <a:r>
                <a:rPr lang="en-US" sz="1600" dirty="0" smtClean="0">
                  <a:latin typeface="Chalkboard"/>
                  <a:sym typeface="Symbol"/>
                </a:rPr>
                <a:t> + </a:t>
              </a:r>
              <a:r>
                <a:rPr lang="en-US" sz="1600" dirty="0" err="1" smtClean="0">
                  <a:latin typeface="Chalkboard"/>
                  <a:sym typeface="Symbol"/>
                </a:rPr>
                <a:t>negl</a:t>
              </a:r>
              <a:r>
                <a:rPr lang="en-US" sz="1600" dirty="0" smtClean="0">
                  <a:latin typeface="Chalkboard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grpSp>
          <p:nvGrpSpPr>
            <p:cNvPr id="109" name="Group 83"/>
            <p:cNvGrpSpPr/>
            <p:nvPr/>
          </p:nvGrpSpPr>
          <p:grpSpPr>
            <a:xfrm>
              <a:off x="1196008" y="8613576"/>
              <a:ext cx="2799928" cy="822286"/>
              <a:chOff x="5588496" y="4982978"/>
              <a:chExt cx="2799928" cy="822286"/>
            </a:xfrm>
          </p:grpSpPr>
          <p:grpSp>
            <p:nvGrpSpPr>
              <p:cNvPr id="110" name="Group 81"/>
              <p:cNvGrpSpPr/>
              <p:nvPr/>
            </p:nvGrpSpPr>
            <p:grpSpPr>
              <a:xfrm>
                <a:off x="5588496" y="4982978"/>
                <a:ext cx="2143472" cy="822286"/>
                <a:chOff x="5588496" y="4838962"/>
                <a:chExt cx="2143472" cy="822286"/>
              </a:xfrm>
            </p:grpSpPr>
            <p:sp>
              <p:nvSpPr>
                <p:cNvPr id="1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/>
                  </a:endParaRPr>
                </a:p>
              </p:txBody>
            </p:sp>
            <p:grpSp>
              <p:nvGrpSpPr>
                <p:cNvPr id="113" name="Group 80"/>
                <p:cNvGrpSpPr/>
                <p:nvPr/>
              </p:nvGrpSpPr>
              <p:grpSpPr>
                <a:xfrm>
                  <a:off x="5940152" y="4838962"/>
                  <a:ext cx="1791816" cy="822286"/>
                  <a:chOff x="5940152" y="4838962"/>
                  <a:chExt cx="1791816" cy="822286"/>
                </a:xfrm>
              </p:grpSpPr>
              <p:grpSp>
                <p:nvGrpSpPr>
                  <p:cNvPr id="114" name="Group 54"/>
                  <p:cNvGrpSpPr/>
                  <p:nvPr/>
                </p:nvGrpSpPr>
                <p:grpSpPr>
                  <a:xfrm>
                    <a:off x="5948536" y="4838962"/>
                    <a:ext cx="1503784" cy="822286"/>
                    <a:chOff x="700336" y="4982978"/>
                    <a:chExt cx="1503784" cy="822286"/>
                  </a:xfrm>
                </p:grpSpPr>
                <p:sp>
                  <p:nvSpPr>
                    <p:cNvPr id="11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/>
                        </a:rPr>
                        <a:t>PrivK</a:t>
                      </a:r>
                      <a:r>
                        <a:rPr lang="en-US" sz="1600" dirty="0" smtClean="0">
                          <a:latin typeface="Chalkboard"/>
                        </a:rPr>
                        <a:t>  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11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/>
                        </a:rPr>
                        <a:t>A, </a:t>
                      </a:r>
                      <a:r>
                        <a:rPr lang="en-US" sz="1600" dirty="0" smtClean="0">
                          <a:latin typeface="Chalkboard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11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4982978"/>
                      <a:ext cx="1075005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>
                          <a:latin typeface="Chalkboard"/>
                        </a:rPr>
                        <a:t>c</a:t>
                      </a:r>
                      <a:r>
                        <a:rPr lang="en-US" sz="1600" dirty="0" err="1" smtClean="0">
                          <a:latin typeface="Chalkboard"/>
                        </a:rPr>
                        <a:t>pa-mult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</p:grpSp>
              <p:sp>
                <p:nvSpPr>
                  <p:cNvPr id="11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/>
                    </a:endParaRPr>
                  </a:p>
                </p:txBody>
              </p:sp>
              <p:sp>
                <p:nvSpPr>
                  <p:cNvPr id="116" name="Double Bracket 115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/>
                    </a:endParaRPr>
                  </a:p>
                </p:txBody>
              </p:sp>
            </p:grpSp>
          </p:grpSp>
          <p:sp>
            <p:nvSpPr>
              <p:cNvPr id="111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07504" y="5229200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is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CPA-secure for multiple encryptions </a:t>
            </a:r>
            <a:r>
              <a:rPr lang="en-US" sz="1600" dirty="0" smtClean="0">
                <a:latin typeface="Chalkboard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0" y="515719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5496" y="3933056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82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2" grpId="0"/>
      <p:bldP spid="54" grpId="0"/>
      <p:bldP spid="83" grpId="0"/>
      <p:bldP spid="84" grpId="0"/>
      <p:bldP spid="88" grpId="0"/>
      <p:bldP spid="92" grpId="0"/>
      <p:bldP spid="80" grpId="0"/>
      <p:bldP spid="104" grpId="0"/>
      <p:bldP spid="105" grpId="0"/>
      <p:bldP spid="106" grpId="0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Multiple-message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vs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Single-message Security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9316" y="692696"/>
            <a:ext cx="8609148" cy="864096"/>
            <a:chOff x="243136" y="1124744"/>
            <a:chExt cx="8609148" cy="864096"/>
          </a:xfrm>
        </p:grpSpPr>
        <p:sp>
          <p:nvSpPr>
            <p:cNvPr id="95" name="Text Box 7"/>
            <p:cNvSpPr txBox="1">
              <a:spLocks noChangeArrowheads="1"/>
            </p:cNvSpPr>
            <p:nvPr/>
          </p:nvSpPr>
          <p:spPr bwMode="auto">
            <a:xfrm>
              <a:off x="243136" y="1384205"/>
              <a:ext cx="86091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2000" dirty="0" smtClean="0">
                  <a:latin typeface="Chalkboard"/>
                  <a:sym typeface="Symbol"/>
                </a:rPr>
                <a:t>Experiment                   is a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special case </a:t>
              </a:r>
              <a:r>
                <a:rPr lang="en-US" sz="2000" dirty="0" smtClean="0">
                  <a:latin typeface="Chalkboard"/>
                  <a:sym typeface="Symbol"/>
                </a:rPr>
                <a:t>of</a:t>
              </a:r>
              <a:endParaRPr lang="en-US" sz="2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04120" y="1124744"/>
              <a:ext cx="1719808" cy="864096"/>
              <a:chOff x="1708448" y="3212976"/>
              <a:chExt cx="1719808" cy="864096"/>
            </a:xfrm>
          </p:grpSpPr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1708448" y="3501008"/>
                <a:ext cx="15037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</a:rPr>
                  <a:t>PrivK</a:t>
                </a:r>
                <a:r>
                  <a:rPr lang="en-US" sz="1600" dirty="0" smtClean="0">
                    <a:latin typeface="Chalkboard"/>
                  </a:rPr>
                  <a:t>     (n)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2060104" y="373851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</a:rPr>
                  <a:t>A, </a:t>
                </a:r>
                <a:r>
                  <a:rPr lang="en-US" sz="1600" dirty="0" smtClean="0">
                    <a:latin typeface="Chalkboard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2140496" y="3212976"/>
                <a:ext cx="12877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</a:rPr>
                  <a:t>cpa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196372" y="1124744"/>
              <a:ext cx="1575792" cy="864096"/>
              <a:chOff x="2172308" y="3212976"/>
              <a:chExt cx="1575792" cy="864096"/>
            </a:xfrm>
          </p:grpSpPr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2172308" y="3501008"/>
                <a:ext cx="15037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</a:rPr>
                  <a:t>PrivK</a:t>
                </a:r>
                <a:r>
                  <a:rPr lang="en-US" sz="1600" dirty="0" smtClean="0">
                    <a:latin typeface="Chalkboard"/>
                  </a:rPr>
                  <a:t>     (n)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100" name="Text Box 7"/>
              <p:cNvSpPr txBox="1">
                <a:spLocks noChangeArrowheads="1"/>
              </p:cNvSpPr>
              <p:nvPr/>
            </p:nvSpPr>
            <p:spPr bwMode="auto">
              <a:xfrm>
                <a:off x="2523964" y="373851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</a:rPr>
                  <a:t>A, </a:t>
                </a:r>
                <a:r>
                  <a:rPr lang="en-US" sz="1600" dirty="0" smtClean="0">
                    <a:latin typeface="Chalkboard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2523964" y="3212976"/>
                <a:ext cx="12241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>
                    <a:latin typeface="Chalkboard"/>
                  </a:rPr>
                  <a:t>c</a:t>
                </a:r>
                <a:r>
                  <a:rPr lang="en-US" sz="1600" dirty="0" err="1" smtClean="0">
                    <a:latin typeface="Chalkboard"/>
                  </a:rPr>
                  <a:t>pa-mult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15380" y="1484784"/>
            <a:ext cx="8609148" cy="576064"/>
            <a:chOff x="715380" y="2132856"/>
            <a:chExt cx="8609148" cy="576064"/>
          </a:xfrm>
        </p:grpSpPr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715380" y="2308810"/>
              <a:ext cx="86091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000" dirty="0" smtClean="0">
                  <a:latin typeface="Chalkboard"/>
                  <a:sym typeface="Symbol"/>
                </a:rPr>
                <a:t>Set 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|M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0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| = |M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| = 1 </a:t>
              </a:r>
              <a:endParaRPr lang="en-US" sz="2000" dirty="0" smtClean="0">
                <a:solidFill>
                  <a:srgbClr val="FF0000"/>
                </a:solidFill>
                <a:latin typeface="Chalkboard"/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1619672" y="2132856"/>
              <a:ext cx="3406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2411760" y="2132856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107504" y="2204864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Any cipher that is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sym typeface="Symbol"/>
              </a:rPr>
              <a:t>CPA-secure for multiple encryptions </a:t>
            </a:r>
            <a:r>
              <a:rPr lang="en-US" sz="2000" dirty="0" smtClean="0">
                <a:latin typeface="Chalkboard"/>
                <a:sym typeface="Symbol"/>
              </a:rPr>
              <a:t>is also CPA-secure (for single encryption)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139316" y="3293112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What about the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converse</a:t>
            </a:r>
            <a:r>
              <a:rPr lang="en-US" sz="2000" dirty="0" smtClean="0">
                <a:latin typeface="Chalkboard"/>
                <a:sym typeface="Symbol"/>
              </a:rPr>
              <a:t> ?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1720" y="2132856"/>
            <a:ext cx="6120680" cy="1080120"/>
            <a:chOff x="611560" y="1400582"/>
            <a:chExt cx="6120680" cy="1080120"/>
          </a:xfrm>
        </p:grpSpPr>
        <p:sp>
          <p:nvSpPr>
            <p:cNvPr id="2" name="Cloud Callout 1"/>
            <p:cNvSpPr/>
            <p:nvPr/>
          </p:nvSpPr>
          <p:spPr>
            <a:xfrm>
              <a:off x="611560" y="1400582"/>
              <a:ext cx="6120680" cy="108012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227820" y="1760622"/>
              <a:ext cx="52163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Converse was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not true</a:t>
              </a:r>
              <a:r>
                <a:rPr lang="en-US" sz="1600" dirty="0" smtClean="0">
                  <a:latin typeface="Chalkboard"/>
                  <a:sym typeface="Symbol"/>
                </a:rPr>
                <a:t> in the case of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coa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-security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51520" y="4593322"/>
            <a:ext cx="842493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Theorem: Any cipher that is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CPA-secure is also CPA-secure for multiple encryptions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39316" y="5601434"/>
            <a:ext cx="8537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Sufficient to prove CPA-security for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single encryption</a:t>
            </a:r>
            <a:r>
              <a:rPr lang="en-US" sz="2000" dirty="0" smtClean="0">
                <a:latin typeface="Chalkboard"/>
                <a:sym typeface="Symbol"/>
              </a:rPr>
              <a:t>; rest is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“for free”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292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CPA-security Guarantee in Practice</a:t>
            </a:r>
            <a:endParaRPr lang="en-US" sz="36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7308" y="1386061"/>
            <a:ext cx="8609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Ensures security against CPA even if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multiple messages are encrypted</a:t>
            </a:r>
            <a:r>
              <a:rPr lang="en-US" dirty="0" smtClean="0">
                <a:latin typeface="Chalkboard"/>
                <a:sym typeface="Symbol"/>
              </a:rPr>
              <a:t> using a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single key </a:t>
            </a:r>
            <a:r>
              <a:rPr lang="en-US" dirty="0" smtClean="0">
                <a:latin typeface="Chalkboard"/>
                <a:sym typeface="Symbol"/>
              </a:rPr>
              <a:t>and communicated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27584" y="2361074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Even if the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adversary</a:t>
            </a:r>
            <a:r>
              <a:rPr lang="en-US" dirty="0" smtClean="0">
                <a:latin typeface="Chalkboard"/>
                <a:sym typeface="Symbol"/>
              </a:rPr>
              <a:t> knows that the encrypted messages belong to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one of the two possible “classes”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99592" y="3356992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</a:t>
            </a:r>
            <a:r>
              <a:rPr lang="en-US" dirty="0">
                <a:latin typeface="Chalkboard"/>
                <a:sym typeface="Symbol"/>
              </a:rPr>
              <a:t>E</a:t>
            </a:r>
            <a:r>
              <a:rPr lang="en-US" dirty="0" smtClean="0">
                <a:latin typeface="Chalkboard"/>
                <a:sym typeface="Symbol"/>
              </a:rPr>
              <a:t>ven if the adversary has seen encryptions of the messages in those classes  in the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past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7504" y="4509120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Very good security guarantees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27584" y="5157192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 &gt;&gt; The least </a:t>
            </a:r>
            <a:r>
              <a:rPr lang="en-US" dirty="0" smtClean="0">
                <a:latin typeface="Chalkboard"/>
                <a:sym typeface="Symbol"/>
              </a:rPr>
              <a:t>we should expect from a SKE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709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Search for Assumptions of </a:t>
            </a:r>
            <a:r>
              <a:rPr lang="en-US" sz="28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</a:t>
            </a:r>
            <a:r>
              <a:rPr lang="en-US" sz="28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-Secure Scheme</a:t>
            </a:r>
            <a:endParaRPr lang="en-US" sz="28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2" name="AutoShape 5" descr="data:image/jpeg;base64,/9j/4AAQSkZJRgABAQAAAQABAAD/2wCEAAkGBxQSEBUUEhQVFRUWFxQVFRYYGBcXFRgUGBcXHBkWFxgbHyggGRwnGxoVITEhJikrLi4uGB8zODMsNygtLisBCgoKDg0OGxAQGywkHyQ0LCwsLSwsLCwsLCwsLCwsLCwsLCwsLCwsLCwsLCwsLCwsLCwsLCwsLCwsLCwsLCwsLP/AABEIANkA6AMBEQACEQEDEQH/xAAcAAEAAgIDAQAAAAAAAAAAAAAABgcBBQIDBAj/xABNEAABAwIEBAMEBQUKDgMAAAABAAIDBBEFEiExBgdBURMiYTJxgZEUI0JSYjM0obHRCBc1VHJ0gpKU8BUkJVNzoqOys8HD0tPhY5PC/8QAHAEBAAEFAQEAAAAAAAAAAAAAAAYBAwQFBwII/8QAOxEAAgEDAgMFBwIFBAEFAAAAAAECAwQRBSEGEjETQVFhcSIykaGxwdEUgTNCUuHwFiM08SQVYnKSwv/aAAwDAQACEQMRAD8AvFAEAQBAEAQBAEAQBAYugF0ABQGUBglAMyAXQGUAQBAEAQBAEAQBAdc7y1pIBdYE2Frn0FyBf4hAaKqxOp8SOOOFjDITYySZiGtF3OMcYNxs32xYvG/UD0Q1k7Z2Ry+E7OHu+rzgtDQPMc1xYkhve59CgNygCAIAgCAIAgCA4SyhoLnEADUkmwA7k9FTIITjvNGip3+FE51XMdoqdviG97WLh5b76Ak6eovSUoxWZPC8wap3E+NVP5CgipG9HzyZ3bD7Isb3N/ZtpZaqvrllS/nz6I9qnJnB+BYxMT42K5ASLshgaPKLey/QtJ1WrqcVUltCDf74+xcVBg8vi8kzYhXSO0APilmg2Fh8VgVOKa7fswSPSooz+9xH/HK/+0O/Yrf+qLrwRXsYj97mP+OV/wDaHfsRcUXPgh2ETiODq6K30bF6lttAJWtlaGdrE77arMp8Vte/Tz6P/s8uh4HJr8eph5ZaatAvo9ohkcM1xYizbkXGpsNFsaHElrUeJ5j81/n7Hh0ZHY3mjLTkDE8PnphsZWWmivruRtsLam9z2W4oXlCv/CmmeHFrqTbA+I6asbmpp45RYGzT5hcA+Zh8zTqNCFkN4PJtUBlVAQBAEAQBAYKA0FV4gxBhD2ZBGS8FpuyPUaPzWaXvydDcRu2QHHCanJO6JzmTSPJLpGG7hYEgSs18NoGjdbG/ckkCRIAgCAIAgCpkHXLMGtLnEAAEkk2AA6knYKoK7xnmQZpDT4RCaqYOyPmcCKaPcFxdpm17aEAkE9ce4uqVvHmqPBVRb6HiHBE9Yc+LVb5u1PETHTtFwbWFi/UbkAqJ3vFEntbRwvF/gvxo+JKsJwWnpW5aeFkQ65RYn3nc/FRu4va9x/Ek2XlFLobALDkezKongBMgIAmSgQBMoqcXNuCDsdCOhHZXIzkt0yhEsW5d0czs8bHU0utpYCY3XItew0/QOvdbq11+6obN8y8GW5UkzxjEsXwyxly4lStNnOaC2razvbZ1gD3uTuFLLHXba5xF+zLzMedJom/C3F1LiEeemkuRo+NwyyMPUOaf1i49Vu8otm9ugMoAgCAIDBQGjw/hqFuZ8kbHvc4m7ryENBORuZ9ybN79SelgANzBA1jQ1rQ1o2DQAB10A03QHYgCAIAgCA0PFfFNPh8XiTu3sGRtsZHuOwa3r79lTZAr9mE1uMkS4i409ISHR0TLhzgDoZiddwDY/JqjWpa/ToZp0N5ePcvyXoUs7snOG4dFBGI4WNjYNmtFh7/U7aqE1rirWk5VZNvzMlRSPPj2PU9HH4lRK2NvS+riddGtGrjodles7Gtcz5aUc/RFJTUSvzi2I4y4Cka6iow5pdO42leAfsenoNNBd3RSJW1jpkG6rU6nh3Is80pvYtCIWAF72A1O59SojUlzSbRkLPec1bKhAEAQBAEBHuNKSskgH0CURTMeH2da0jQD5CTt/wA7bhbfSqtrCbVzHMWsZ8PMt1FJrY0HD/MQCX6Nicf0SoGmY6Qv9zr6Xv7vXotld6GpQ7azfNHw70eI1X0kT2N4cAQQQdQRqD7lG5RlCWH1L2zIrxJwNFO/x4HGlq2kubPHoS4/faLB19vid1u9O12vbtQn7UfPu9C1Okn0OPDfHc0EzaLGGiOYkNiqWi0E+m5dYBrr26AajQdZ7a3dG6p89N/kxnHGzLHY66yEeDkqlQgCAIAgCAIAgCAICI8e8ZtoGNjjaZquby08A1JJ0zu7NB+fzI8znGEXKTwkMZI9w1we/wAY1uIubPWPylun1cDRqGRja4N9fl1Jgur67KvmlR2j3vvZk06WN2TCedrGlz3BrWi5c4gADuSdlHIUpTlyxTbZfykVbxnzejjzRUIEj/M0zO/JtO12D7fXXbQbqWadw05YncvC8F9yxOt4EFwLiek8X6RiUdRWVBJ9pzPBA6Wadz+jbTvILmxq9n2VtJQj5LcsqSzmRY2Hc46E2D45oRfKPK1zQ0AWPlN7egHRRmvwxc5zCSl69S8q0Sb4NxDTVYvTzMk62B8w97TqPktFc6fc0NqkGi6qkX0NosFnoLyVCAIAiB48SxSGnZnnkZGz7ziAL9h3OhWVQtKteXLTi2eXJIguL84aGI2iEs5G5aMjfm7f4DqpBb8MXE96klH5lp1kQ3HOasFZH4dThrJG9Lzm4PdpEdwdTseq3VpoNS2lzUq7X7f3LUqql1RH+G+P6ihkPgXNOSbU8rzI1rb7NeACD6gAa7FZ93pNC7j/ALi9r+pbHmM2uhdXCPMCkrmtAeIpiG3heQDmPRjtA8aHbXuAoXqGi17VtxWY+K+/gZMKqfU3mN4NDWRGKoYHsO192m1szT9k67rXWl3WtZ89N4PcoprBDsKxeowKSOnrHmbD3nJDUW88Gvljk/CAP2bWXQ9N1WnfR6Ykuq+5hzg4lsxSAgEG4IBBGxB2IW09TwdiqAgCAIAgCAIAjBHuNOKY8OpXTSauPlhjHtSSkeVo9O56BU6LcEQ4I4em8R2IV7s9ZM3RuuWCJ1iImtOx2v21HcmC67q/bvsKT9ldX4/2MqlTxuzt4u5h0lDdhd4sw08JhBINr+c7NG3rrssPTtCr3b5scsfF9/oepVUijeLONaqvd9c/LH0hYSIxY3BIv5j6nspzZadQtI/7a38X1MaU2yNErOPAugGZAd1NVPjcHxucxw1DmktcPcQqShGSxJZQLo5ec1fEIgxBzWvt5J9GtcdfLJ0aexGh9DvD9Y4eSXbW69Y/gyKdXuZbLSobKPK8MyDK8MqFVAgvMLmJHh4dFFaSpLdG/Yjvaxl1vsbho1OmwN1I9I0KV01VqbQ+b9CzUq42RQWNY7PVyGSokdI4k2ufK2/RrdgFPLe3pUI8tOKRitt9TXlyvFDCA91NhE8jc0cEr292xvcPmAq5B01FPJE6z2vY4dHAtcD8bFUe6wCf8E80p6W0dTmqIehJ+tZts4+0NNjr69FodR0Gjcrmp+zLy6MuwqtbFw0uIUeK0r2seJYpGlj23s9tx1bu0jTVQ+VC606spNYa6eDL+YzRoeEMXlwmrbhtbJnppPzGdwNwS6wge7b3dtOhAE+07UI3lLmW0l1X+dxizg4stcFZ55MqoCAIAgCAIDqqp2xsc95DWtBc5x2DQLkn4ICqOHWOxavdiUwd9HhJjoYySAbEh0zm7E3/AL6BRbiDU+xg7em/afXyRepU87s7uYsdeb+FPFTUQjzTy6+MAM2cDQnUZbWtr1C1Wiys/wCeDlVb28C5V5v2PnipcC9xaSQSbF3tEX0LvVT5dEvoYrOlAcmMJ219OqAszhnktW1LGyTOZTNc3MA8OdLrteMWy/EgjsgNrXchKhrCYqqKRw2a5jowf6V3WPwQFXY5gk9HO6GpjMcgsbHYtOzmkaOHqOx7IDXqoL05M8ZmaP6HO68kY+pd1dEPsnu5v6vcoTxJpih/5NNdepk0Z9zLTUPwZBFeYnFow6kztAdM85IWnYu6ud6NGvqbDqtzoum/rK2Je6uv4LVWfKj5nrKl0sjpHuLnvcXOcdy46krpcIRhFRjskYfU6FUGQgLq5M8to54xW1jM7SfqIjcNOU/lHj7QuNBsdzfSwF6RRBosAABsBoPkgNTxLwzT18JiqY2vB2ds9jrWDmu3BCA+WOOOF5MOrJKd5zNHmjfawfGdne/cH1BRMHn4SL/pTBHO6nkcQ2KQXyiUkZBJbZhOh0PuKx7rl7JuceZLqvLy8yqznYvaHBqrEKCWDFGMjla/6mSM28zR5ZdCbea/a46BQiV1b2d1GrZtuL95MyeVyW5uOV/Er5on0dVpWUn1cl95GDRkoJNzcZbnqTfqp3SqRrQU4PZmM1h4J0FcKGUAQBAEAQFa80619VLT4TAbGoIkqXD7FMw3Nz0zEfGwHVYt7dRtqMqsu7p69x6isvBKKGkZDGyONuVjGhrWjYNAsAuV160qs3Oby3uZsVhFS8+OIyBHRMJGa00p2uATkb6i4Lvg1S/heySTuZei+5Yry3wUy4qXmOYQFy8heCWyuNfUMa5jHZadrhf61pBMtrW8uw9cx0IBQF+gIAgIdzO4NZiVG5rWt+kRgugedCHdWX+64aW72KA+UZG2JBFiDYj1CA9uCYk+mqI54/bjcHD17g26EXHxVuvRjWpypy6NFYvDPq7Ca9tRBHNHfLKxr230NnC4uuT3VvKhWlSl1RnReVk+d+bXEBqsQe0H6uAmJgBuLg+d3vLh/qroui2StrWPjLdmJUllkKW3LZhAe7BKLx6mGHT62WKPXbzvDdbe9AfZ1HTMjY1kbQ1jGtY1o0Aa0WAA6aAIDvQBAVT+6HwoPw5k4Dc8MrQXHfw5AWlo/p+GbehQHzrG4g3G/TvfuEwu8H0/y6x812HxSutnbeKSxv52WFz2JBDrfiXNNZsv0ty4x6PdfuZlKWUarmDTupJ4MVgaS+ncGVAF/PTOJBuNja/6fRbbhrUGm7eb26r18C3Wh3ln0VU2WNkjCHMe1r2kdWuFwfkpqY53oAgCAIDrnmaxpc4gNaC5xJsA0C5JPQWVH4gq3luDVy1WJyA3qZCyEONyynj0aLdNR0JHl+cJ4ovOacbdd279TJox7yeFRFdTIPl3mNiJqMTqX30Ehjbto2Pyjb3E/FdX0qh2VpCHln4mBN5kRlZx5MsQH1fygaBgtJYD2HH453aoCZIAgMOQHxtxoAMSrANvpVTbtbxXoDTtQF9cq8fy4HK5xI+i+PqRezQ0yN03IFyPhbooTrVnnUoJfz4+Wxk05ewUPI++pJJOpJ3J7qbtY2MY4KgCA23CU7Y8QpHuNmsqIHOO9mtlaTp7ggPswFAZQBAVvz9qWtwZzSdXzQtb6uBL/h5WO+SA+ZUBcX7n2v1qoCdLRytbb3teb/8A1qJcV0cwp1PNr8F+g92i366lbLG+OQXY9rmOHdrhYj5KHW1aVGaqR6pmRJZWCM8nq1zI6jD5nEy0UrmMDjdxp3G8bhfdu/uBbtousW9WNWlGqu9GC1h4LHV1FAqgIAgINzkxV1PhUgjdllncyCOxs7zuGa3U+QPGndUbwssHvwHDG0tNFAwWEbGs76jc39Tc/Fcnv67r1pVH3tmfFYWD3vOixafvIqz5CxR15pSOsjz83Hodl2CltBehr31PIvYMgoD6F5AcVialdRPJ8WC72figc4ba7tcbH0c31QFuXQGUBp+K8ejoKSWpl9mMaAbucTZrR7zZAfHmIVTpZXyvN3SPdI4/ieS4/pKA86As3lr/AAPjH+h/6Uqj+qf8639fwXYe6ysypCy0YVAEBlp1QH1Lyi4zGIUTWyOH0mEBkg+05o0bLb1G9ut0BPUBxe6wv21PuQHzNzp41FfVeDC4Op6ckNI2fKRZz79QNh8TrdAVwgLS/c//AJ9P/N/+rGo1xT/xI+peoe8XsoAmzLIPiTvonENHODlZVsfTTeazS9ovGSDpf2QNemnrPuGbp1Ld0pfy/RmJWjh5LRCkpZMqoCAICtOYp8bGcJpz7IdNUOBJsSxoLbtHUZTY+p9VrtXqulZ1JLwx8dj1TWZYJiuWN7GeYKQeJIofI+OwllVO127ZZAfeHldft5KVKMl3pGA+pr1dKBAe3CcTkppmTQPcyRjg5rgbbdD3B2I2INkBfHDHPKmewNrWPhkA8z2NL4nEdgDnbftY27oDa1/OrDGMLo3Syu6MbG5pPxfYAf3sgKU5gcdz4pKC/wCrhZ+ThBu0H77j9p579OnW4ERKAwgLh5L4aZcOxBpbmbLaIC9iXCN9x6e21RbXayp3VB+G/wAy9SWUynyFKSyYQBAEB7MKxOWmlbLBI6ORuoc0kH3HuO4Oh6oCyqLntXMZZ8NPIR9oh7SRpuA619/mgNJxZzVrq5hjLmwxH2mRXaXC1i1z73IOumm6AhlNSPlcRGxzza9mtLja41sBtqPmgOuWItJDgQQSCCCCCNwQdigLe/c+UXnqpi3YRRNd7y5zhb4RlRPiypilCHi2y/QW+S51BTKINzebloW1A9qnnhlbqQdHWIBG2+6kvDNXluuT+pFmstizqaTM0OGzgCNbjUX36roJiHagCAFAVnPeTieQmw8CjY1ump8RwJJPS1yFHeJanLaY8Wi9RXtEyXPGZYRdQfNHNjC/AxWYC2WS0zQPx7/6wcuoaLcdtZRfht8DBqLEiGrangIAgM3QGQUB9E8rOW9EcPinqYWzyzt8Q+ILta0nyta06DTrub9kBBOeHB1PQTwyUzcjJw/NGL5WuZl1b2BzbeiArFoVUD6S5Q4X9HwqIkDNMXTG3Zx8lz3yBvzsuc8RXDq3riv5dv8AP3MuisRKZ5k4IYMUnjjGYOd4oDbuLRJrZw6G9/mFN9JqyuLWEknssfAxarUHuyLyUz2+01zfeCP1rZOlNdU/geFOL6NHUQrZ6MIAgCAID6T5AYdEzC/FYGmWWR4kcPaGUgNYTa4AGtvxE9UBCv3ROHRMrKeRjQJJY3+Lbd2RwDHEd9SL9co7JkE+5YYCaPDo2PAEjyZpB2c8CwPqGhoNuy5tr14rm6k49FsjMpRwiWrRF0j/AB/T+JhlW0m31Mjv6gzD9S2mj1HC8pvzweKizFm65f1Jkwuje4AE08W22jQP+S6kYJIEAQAoCtINeJKzpalpx79tR6e9Rnij/jR9S9Q94mK5+ZYQFa87OGfpFIKmMfWU983cwn2v6ps73ZlLOG7/ALOt2E3tLp6/3MetDO5QJCnRjGEAQBAZCAtLgDnA6gpm008JmYy4ic12V7Wk3yG4NwNbfJARrmJxzJis7XuZ4ccYIijBzWudXOPVxsOnRAeHgrh91dWxwC+Um8hH2Y26uN/0D1IWHqF3G1oSqPqunqeox5mfURyxR7WZG3YDZjBsB7guYLNarmXWT+pm9EUHw68ytfUyayzve57v6R0HYb6e70X0DoNpTo26cfT4EN1etKVXkfRG2cL76rdyhGS3RqYzcXsa2uwGCW92Bp+82zT+jRYFfTKFVdMGbR1GtTfXK8yIY5gL6fzA5oybB3UHs4dFHb2wlb7rdEgtL2Fxt0kaYhYGDM9TlHEXEBoJJ2A1KrGLk8RRRtR3bNxBwtUOF8ob6ONj8unxWfDTLiazgw56hbweHIkPDWIYphecU1i19i5vlkZm+8Gkgh1tLjp7tPM9NuY78ohqFtL+Y3HB2HS4tizp8Rk+shEUohIHnYHHK1ov5GNdluOuf1Ua1+5q2NDl5d5ZWfDYzrdxq7xeUXmFzKWTPMrwVNNxl/B1X/N5/wDhuWfpf/Mpf/JHifunt5Z/wRRf6CP9S6uYJJkAQBAVnG4DiarGxNJBYd7EXso1xQv/ABU/MvUPeJkufvBlBUKnF7QRYi4OhHcHcK5CTi1JdxRnzrx1wQKfEvBhcAyVhmjB+w27gWadAQbell1bQK0tTpLHvLZ/sa27qKhFyfQ01ZwjIxmZrmvI1LRcH4X3UjraPVhDmTya+lqtKc+XGCOlq1OMdTZehhUB66DDpJjaNpdbfoB7ydAr9G3nWeILJarVoUlmbwb2Hgt59qRg9wJ17dFs46JVay5I10tYpLpFnRiXCr4m5g4P1a0AAhxLiAAB7z3Vi70yVvTdSUlhF621GnXlyJbl68s+Dhh9Nd+s8oDpTp5e0YI6Dv1N1yjW9T/V1OSL9iPzN3Sp8qyyZLRRk4vJd6lFV2FHDqx1IfyMmaSlcerTuw+rdR629V23hTWo3NHDe/f6/wB+pGdYs3/EXcelTcjYQYZwmha9pa4BzToQdlbq04zXLJZRchUlTacepHJ+DWF12vc1v3bA/I/tutJU0SDlmMsI28NYko7xTZt8MwmOAeQa9XHV3z6LZW1jToLZGBc3lWv16HvWaYRhzgBcmwG5K8SaSyz3FOWyPbyxgdPiklVGCII4XQmT7L5C4eUa66XO2zRtcLlXG99RnFwi93j77ky0yhOlTSkW+FzCXU25leQaXjVwGG1ZOg+jzf7jgFsdKWbunj+pHifus93LP+CKL+bx/qXVTBJMgCAICs+LT4PEdBJfSogngNxp5buAafvFxb8/VafXaXPYz8sM90niRMlzJrYzgqAKuQVLzMH+WKb+au/4ki6lwC3yvHi/saXWv4LNauqsh5o8Y4bjmLnMOR56/ZJ9R39VqLzSo1vah7xtLXVJ0vZnuvmaek4Pfm+se0N/Dck/PZa+lo1Vy9vGDOqavTUfZTySyho2QsDIxYD5k9yVIKFtChFRijR17idaXNJne5wAuTYdzoFdnNRW7LcISk8RR2cF0bsQr2ub+a0zg97tQJJR7LAeoBsfh6hc74w1yMaDo05dSU6VYdn7cluXSFx7Jvwq5KEI5u4R42HPlaPraYiZjtiACM9j/Juba+ypHw1eujdqK6P69xZuIqcWmQalmD2NePtAO+Yuu/0Z89NS8iAV4dnVlHwPPTmqqZZI6Kn8XwyA95cGsa49Lm1+um5so3qnElGylyywjb2mkqpFSkzfUvLvEZPy1XDBvpHGZCD03tod91ELnj3D9hN/Bfk21PR6Ee4738rqsAluJXNjYGAAE9iQ82HwWLDjyblnkfxX4Lr0qg/5URmvNRRSGOujIF7Mna0mF46G42Kmuk8T0LqK5nuae80dp5p/A9bHhwDmkEEXBGxB6qVQnGazE0M4ShLlkeV1C6sq4KJpLWyXkmcNxCze3vsR8lF+KdTdpQePDP4N7otspt1H3dC78OoY4I2xxNDGNFmtAsP/AGfVcKuLiVeblN5ZK4pJbHpWPk9BUBDeblUWYTOBa8hZEBuTmeNAO9gfkt/w7T5ryPluWaz9ksDB6XwqeKO5OSONlzucrQLn5Lo5iHsQBAEBXHOmJ0dPT1zL56Kojf1sY5CGuB10BOQXsSrValGrTlTl3rBVPDJVFIHAOGxAI9x1C5JWg4ScX3Genk5qyVCAqrm00DEcPcNHFtQ1x6loyloPpcu+ZXSOApT53HuyvozUaul+nl6Eaq6iR00VNTtDp5jZl/ZaNbuPuAJ+HwXRtY1VWNNy8NzQafYq4fNLoS6l5UlzAZ66oMh9rwrMjv2aDrb1/QFy6442uHUbgtvV/RbEmjp9FRS5V/nqez96uDw8v0qsz/f8X1+7a2yxXxnec2dviz3+ho/0r4I6P3po/wCPVn9dv7F6/wBa3fh82U/QUf6V8Ed9HynpA688lRUdhJJZvuOWxPzWPccW3lVYWF8/qXIWtOPRE3oaGOGMRwsbGxuzWiwHwCjVavUqzc5ttmQljoelWD0LoUILzbx3waL6OwB01XmiY38FvrHbjYEAepUm4Z06VxdKa/l+vcWK9RQjlkIpIcjGN2ytaO+wA3XfKEOSko+CIFWnz1ZS8yWclsv0WoP2zUyZ++zct/hdcN4wc3eb9N/qTqz/AISx4FiqHtmWEQPLiVK2WJ7HBpDmubZwuNQRqFlWtWVKrGWcbo8tNlEcM/m4ad2Oew63F2u/9r6J0erGdtFohGqQca7JNyxp8+L1Mpt9VTsisdTeRzXBw7aNcP6S57x7cYXJ4v6J/k3+jwxQTRbQXLmboyqAICDcctNRiGG0WuV8xqJLX9iEXGtx6+5TThS3Xt1X6GNXfcWk1TIxzKAIAgNbxDhLKumlgkALZWOZrrYkeV241DrHcbJkEG5WYg99CIZQRNSudTytO4LD5devlsNOy5zxHa9jdOaW0tzLpSysExUfLxgr0slCmeL64VOMvLbFtLEIbj/OEkuHrbMR8F2HgewlToKcvUj+tVkqfL4nXw0GnHKQPJAEczo/WXK4Eevl/Ur/ABw5u2kktsffct6Hy8jffkuoLjL3JIZVsqEAQBAYK9xWXsUbKTreOJjiwqWykUbJ202TN9W6O9nSnXLvd2btZdGp6DD/ANL9qG/j3564+x4dKo4dt/LnBseZA/yxBmtY07gzT7WZ19b6m3YLM4D5Vnm65+xqNZ5nReDXrqbIg+pvOULP8bxBwHlzQC/TMA649643x04dulF97+iJvpnMqCyWguds2YQAqq6goeGHwq2uiuDlqZHA2t7RJ2XfOFK3aWi9F9MER1uGJxl+xLOTcYLq+UDedrA7XUNafLf0uPmoBxvV566j5t/Y3umw5aMV5FmKBM2IVAFcim+hRkK5fRfTcVrMRcPJGfodNcHZmr3jpY//ALO3XqOl2qtrSMO/q/VmDN8zLOC2J5MoAgCAwQgKtx2P/BmNsnFm02I2il7MqW+y4/yr/pctLrlh+ptnhe1HdfcuU5YZOAubcvcZhr+IcVbS0ss79o2Odba7reVvxNh8Vl2VtK4rRprvZ5k8LJSPD9O5sRe83dM4yu977HfqvoXR7XsLdL/PIhOp3Cq1tu7Y7sUoPFALXOjkYc0b2khzXehBHp8ld1CxhdUsPqi1Y3kqE/JlkcsuKPp1HaQ/XwkRTXtdxA0k+OvxaVwfXtOdnXeF7Mt15eROKM+eOSYqPl4IAgCIGp4pxMU1FPP1jje4a281rNF7aXcQFsdOo9tcwp+LPE3iLKFfQEYWWnV2XxOu+bNf+r+pd4dvy6dy9/X5/g3ztEtJxjfr8y18Y4fGLYfSyte6OdsbJYpDqcz2NzB/cEgX7EX7g8gtdSqaXf1MdM7/AJRHJ041aeJd5FG8HYs7yZadm48XPe34stuvu6hTSpx3Q7LCe/pv+DUx0Slz8zLG4N4ZZh9P4TXF7nOL5JCLF7za5t0HQBc21bUZX1btH07jdU6ahHCN8tUXAgCIFKcSjLjlWNDmjhfcH2SGtGV3Y9V2ngaf/ipeX3I3rcdk/Mk3JP8ANKr+ezf7kSg3GG16vT/9M3Fl/CXovoWKogzMCoCK8x8bdTUeWLWoqHCngA38STS49wPzst7oVj+puU37sd3+C1VlhEo4M4fZQUUNO212Nu92vmlOr3fE3+FgukGGbxVAQBAEAQGi4y4cZX0clO82zWLHjdkjdWvHx39Ce6owRLl9j0krJKWq0q6QiOYb5m/ZkB63Frnvr1XPdf03sKvaw92XyZl0p5WDTc6qsmGnpGmxqJbu9Y4gCfkS029FsuDrTtrly8ML4/2LN5V7Om34EaijDWho2AAHuAsF3GlDkioruIFUnzycn3nJejynhmx5RkR4lXRH2pGRzN00yB5v7tZGrkPHNBwSf/u+q/sTbS6qqUUy21zU2oQBAEBAuctZlw8RA2NRLHH65b5jp1GgUo4Wt+1vM+C+ux4a5pKPi0iGSQAxlltC3KB8LBd4qUv9lw8ieTo5odn3Y+xO+T1QX4RADclhlZcm9wJHEfAAgW9FwDiOHJeyfjh/IgVLKjgmlloHJY6HsyqZKhUARLIBVVFgoueqE+JV049kyiJvYiIZb7+gXdeD7V0rSOfBfn7kV1yplqKJTyalANdDf2agSBvUB7bZvcco+SgvG9HluVLHe19zdadPmox9Cy1BWZ51zzNY1znkNa0Fzidg0C5J9LXXulSlOajHqw3ghPBFM/Fa84nLcU0BdHQsOznAkOmI77j5fdXT9MsFZ0FDve79TCnLmZaYC2R4MoAgCAIAgMFUYK95j8NSiRuJUI/xqnb9Yy5tPAASWEdTa/v94CsXNtG4punPo/kVTwyDcdYxHW01BiEVyyOR0czRr4Rla0HOelnNAHQ39VquGqT069lSn4przXT7nm+i61F48DyA31HWx+B6rr0ZJrKINKLi8MyqvxC3ZteVFP4uIVdSL5GRtpmut5HOLmudY9xkbp+Jci47u41MQXj9Mr7k00mk6dFZ/wAyWuuaG3CAJgBAVVzYqc9dRwXGVgkncLjfQNJ6jQH019F0jgW2TqOpLx+i/OC9ZQUrqHN0W5HKbFoXvyMkBd21/QbWK6nTvqNSfInuS2lqNtVqdnGW/gTHktJaKrh/zdQSPu5XjQN7eyfmuLcZ0eS6T9fqQuUeWrOPg2WOoaVCAIAqoGj4yxsUdFLMfaDcsY6uldoxo+Nj7gVtdJspXVxGmunVlupPlWSoMDpnRwNDvaN3P/lONyvoPTbfsaEY+W5BtQrKrWeDY8I4mKPGGl9xFVxiEn7PjBwyE/LL/TPqoRxvp0qtNzS6e0vnlfA3uiV1Kny+BdJK5FGLexv09iu8eqn4xWHDaV4FPHldXTtJ2DiDA3oSbfE3+6bzjQNJ7KKuKq9ruXl4mLVqZ2RamG0TIImQxNyxxtaxjddGtFgLnf3qUZeMstHrVSgQBAEAQBAEBghAVBzD4SNJJLW0sIkppmObX0zdLtJuZ4xsHDe4Gh12JWNc2/axWHiS3T8/wVi8dSJ4fw9UujEmGyR1tPcBrXuEc0ZI9iS9gCNOut9BZXLfiqVl/t3Sx6ptfs0YVfSqdd8yeGbGl4KxOos2URUjM1nuDxJIW9cgbcDtqRsrN9xxSlBqm8vyX5KW+jQpy5nuWbw5gkVFTMghHlaNTpdzju91upK5pe3lS7rOpU/6N3GKisHVjfFVHSfnFRGw/dvmf0+w27juOi92+l3VzvTht8F8WUc1HqaX99PCv41/sZ/+xZf+nb/+hf8A2X5PPbQJHhWMwVLc1PNHKN/K4Ej3jcbHfstdcWNeg8VItHtTi+jPfdYqytz0U9jnDk+KY5UBpdHTRNjhkksB5Q0OLGfeJcXe4bqd2mpQ0zTY43lNN4/cspzc2kS/iPl9TzUbYYGNhkhafo7xoWu/G7dwJ3JudbrS2Ou16Vz2tR5T6+Xp6HpRcV7PUjvJenqGz1rp43xgmJjgbgeMzNm0PWxB+K2vFlxC5VOUWsvf9sIqpudRyfeWRieLwU7c08scTe73Bt9QNAdTuNu6iVvZV7iWKcWyrml1Iz++nhX8a/2M/wD2LZf6d1D+hfFfk8drA3GCcW0dX+b1Ebz93Vr+v2HgO6HosS40u7t/4kMefVfFHpTi+hurrX4PZUHMWtNTirIL3ipWCQjp4z7Wze4ZbLqnA+nQa7Vrrv8ADp8zTavcdnSwu/Y8a6klghzPHitKZIiGmz2kPjPaRuoI/v1WDqNqrijKL8DMsbjsKql3d5IYOMqnFIIqGjYRVyNLauXUMgYDle8Hud9DpcAXO3Jrfh2NG6lUnuk9l+fQmfbc0di1uEuGocPpmwQNAA1e77Uj7C73HqT+gWAUjLRu1UBAEAQBAEAQBAEBxcwFAVvxNwLNTzvrcIPhyuLTNTaCGcAkusPsuPw62sTri3dnRuqfJVXp5FYtxeUejhLjKGtBYQYallxLTv0e0i/s3AzDTpt1soBqWjVrSWcZj3P8+BlwqKRpMcxupxCpkocNe1jI8v0mrubtu4h0cdh7Vuo7EXG6zrWyoWVFXV0st+7H6NniU3J4ibzAuBKKlOZsIkkvcyy/WSFxIJdc6A3F9O5Wuu9aua/s83LHwWx7jTijfHD4iPyUf9Rv7Frv1dZPab+JcwiJ47y7p33lpL0lSNWSRXa3N2c0aW9y3FnrlVPkuHzw70y3Kku45cH8USvnkoa5rI6uIAgtPlmZb8oz1629dhYgV1LTacaaubZ5hL5FITecMma0HM2XQqp7Z7wQ/jHimSGWKjomskrJ75Q4+WJlr+I/9Jt+E76Bb3TNOhWhK4uG1Tj8/ItTnjZHRgPLuFtpa7/HKkgF75CXMBv7LGnSw21/Rey9Xet1MdnbexDux1EaffIlww6IaCKP+o39i0ju67eXN/EucqNHjnA1FVXc+FrJNCJY/q5ARsbt3O246LY2ms3VHC5srwZ4lSi9zQYPjFRhtTHRYg8SQy5hTVZOtwRaOXsfX1Gp6bO5taGoUXc2yxNe9H8HlScXiRE66ItxSvDvaMrXDYXYW3afcul8GuP6NY8MEc1xSWPA7FMyOheXsslV4Ez5FReXEH20dVFod3LW3Iv6Zh81BbzDrywTS2WKMfQtIBY5eMoAgCAIAgCAIAgCAIDCArPnZhNMKI1TmZasOjjp5WHJKZHHRtwQXDKHG2trEheZKLT5ugN9w1hTKanYxjGsJa10lt3Slozucepv1XLNQup1q0nJ5xsvQzoRSRtVr8nsKjAVUCC81MOLadtdDpUUbmva4dY8wD2O7ixv8+6keg3ClN2s/cn9SzVW2UTHDKxs0McrDdsjGvb7nC/crSXdF0asqb7nguReVk51lU2KN8jzZjGue4/haLndebei6tSMF3vAbwskH5V0RlikxGfWere83P2YmuLWsb2Gh+AHopBr9x2Uo2tP3YL5lqks+0yfKMtl8KgCqmgabizAmVtJJC/qLsPVsjdWuB6a2+F1stMvZW1dTXTv9DxOKaKPrMT8cUskIkkxFgMFTC2N7/Fjj0DyW3BcAADa+4Oltel6VOraVpSj/De6/fqjXXNKNeHLI9MPEEB9p3huGjmvBBB2I+BBU4o6tbyjlvBGa2mV4y9lZOUM8tZIKegYZZH2BeAfDiYdC9zugHf9ZWHe6rBwcaZl2WmTUlKp8C+uCeG2YdRsp2akeaR9rZ5SBneffYW7AAKN5b3ZvtlsjfIAgCAIAgCAIAgCAIAgCArjnV+Qob6D/CNNc7n2ZbWHz69lZuf4M/R/QqupLFyOaecsz0ZVsqEAVUDR8cSBuG1ZJsPo82vqWEAfMgLZaSm7ynjxPE/dPPy9qGnC6QBzSRDGDYg2OUaHsVf1mjUd5UeHjJ5ptcpz48k/yZWWI/N5uv4Tf9Cpo0JRvKbafUVH7J2cCgf4NpLXI+jw2JFj7A6XKt6zn9ZUz4srS903q1RcCAIDBXqPUo+hEeTMDWjEbNAtXztHo2zNB6LrlrJyoQfkvoYEupOqrBqeQ5pIInna7o2OO5O5Hcn5q+UPRT0jIwBGxrAAAA1oAsNhoiSG53BVBlAEAQBAEAQBAEAQBAEAQEN5s4Q6owuQxgmWBzamK1y7PFcmwB3yl4+KpKKlFp94OXC+MsrKSKdhBztGb0kt52n3G65ZqNpO2uJQa27vQzYS5kbZa0uBAFWLwwQnmvX2ovorBmnq3MhiZuTdzST6Aaa+oUk4ctZ1LlVMbRLFaWFg98XKLDsrAY5A4MaHFksjA5wABcQDuTqp+4xlu9zFMTcoMOLXANmBIIB8aQ2JG9r6+5U5YrfAbZ4eV2JuNMaSazaijJgkZaxyN0Y71BAOvW3qoFxJYypXHaxW0t/3MqjLKwTZRtl4LyVCFDXcQYsykppJ5DZsbSfe7ZrR6l1h8Vn2FpK4rxpxX/R5nLCPDygwt8OHCSUES1T31Ul73vJbLuT9kN+a6pTioxUV0WxhE5XsoEAQBAEAQBAEAQBAEAQBAEAQHF40RgqbGcMqMFqpquliM1BMWvnha5xfDIXHPKxtrZbfrANgAVrNT0yF9Tx0kuj+3oe4T5WSrA+JKarbmp5mP65bgPG3tMOo3C57daZcWzxOD9V0MtTi+8211hOm+49ZRG+JeNqWjaQXiSbZkEZDpHO6AgXy/FbWx0W4uZLMcR72zxKokjo4J4YqJat2J4i0NmIDaaAEkQRltjcHZ5BsfXMeunQ7Ozp2tJUqfxMSUnJ7li2WUeQqYBXvHfC04qo8Sw5oNRGC2eIuLWzxZdG6aFw6f0fuhWLq1hcUnTn0+h6jJp5RnhfjimrGhpcIZ9nwSEMka7sAfaHa3foueX+i3FtJ7Zj3NfcyoVVIk4K07g1tguZRq8a4hpqRuaomZH6EjOf5Ldys2106vcPEI58+48ymkRHCsOnxypiqKiIw4dC5zoonEiSoeCMr3t2y/sIF7kqf6VpULKGesn1f4MSc3IttrdFtzwckAQBAEAQBAEAQBAEAQBAEAQBAEBxLboCH4/yzoKp3iGIwS3zeNTnwpMxNy7QFpJ7kdSqNJrDWwNSeT1P/AB3Ev7Qz/wAat9hS/pXwRXJJOHOBqGhsaeBgeBbxHeeS38t1yPhbYdgrpQkYCAygCAwQgI9xHwTRV2tTTsc61vEHkktcG2dtiR7+57oCMt5O0wH57iWn/wA7P/GrXYUn/KvgiuWbTAuWNBSu8Tw3VEt83i1DvFfcbG1g2401y30HZe1FLZLCKEyYyyrjHQHJV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5486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/>
            </a:endParaRPr>
          </a:p>
        </p:txBody>
      </p: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30716"/>
            <a:ext cx="573993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5337" y="3530716"/>
            <a:ext cx="570359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89959"/>
              </p:ext>
            </p:extLst>
          </p:nvPr>
        </p:nvGraphicFramePr>
        <p:xfrm>
          <a:off x="179512" y="4509120"/>
          <a:ext cx="24482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47700" y="4561383"/>
            <a:ext cx="2840124" cy="1623085"/>
            <a:chOff x="1587860" y="5065439"/>
            <a:chExt cx="2624100" cy="1623085"/>
          </a:xfrm>
        </p:grpSpPr>
        <p:sp>
          <p:nvSpPr>
            <p:cNvPr id="146" name="Text Box 7"/>
            <p:cNvSpPr txBox="1">
              <a:spLocks noChangeArrowheads="1"/>
            </p:cNvSpPr>
            <p:nvPr/>
          </p:nvSpPr>
          <p:spPr bwMode="auto">
            <a:xfrm>
              <a:off x="1587860" y="5085184"/>
              <a:ext cx="1327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= 00000…0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2915816" y="506543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1587860" y="5445224"/>
              <a:ext cx="14719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= 00000…1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1979712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2" name="Text Box 7"/>
            <p:cNvSpPr txBox="1">
              <a:spLocks noChangeArrowheads="1"/>
            </p:cNvSpPr>
            <p:nvPr/>
          </p:nvSpPr>
          <p:spPr bwMode="auto">
            <a:xfrm>
              <a:off x="1619672" y="6165304"/>
              <a:ext cx="12904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= 11111… 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2884004" y="6145559"/>
              <a:ext cx="11839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4" name="Text Box 7"/>
            <p:cNvSpPr txBox="1">
              <a:spLocks noChangeArrowheads="1"/>
            </p:cNvSpPr>
            <p:nvPr/>
          </p:nvSpPr>
          <p:spPr bwMode="auto">
            <a:xfrm>
              <a:off x="2915816" y="542547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5" name="Text Box 7"/>
            <p:cNvSpPr txBox="1">
              <a:spLocks noChangeArrowheads="1"/>
            </p:cNvSpPr>
            <p:nvPr/>
          </p:nvSpPr>
          <p:spPr bwMode="auto">
            <a:xfrm>
              <a:off x="3244044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99441"/>
              </p:ext>
            </p:extLst>
          </p:nvPr>
        </p:nvGraphicFramePr>
        <p:xfrm>
          <a:off x="6444208" y="4543008"/>
          <a:ext cx="24482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412396" y="4595271"/>
            <a:ext cx="2840124" cy="1623085"/>
            <a:chOff x="1587860" y="5065439"/>
            <a:chExt cx="2624100" cy="1623085"/>
          </a:xfrm>
        </p:grpSpPr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587860" y="5085184"/>
              <a:ext cx="1327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= 00000…0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915816" y="506543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1587860" y="5445224"/>
              <a:ext cx="14719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= 00000…1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979712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619672" y="6165304"/>
              <a:ext cx="12904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= 11111… 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915816" y="6145559"/>
              <a:ext cx="11839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2915816" y="542547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3244044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95536" y="6001543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/>
              </a:rPr>
              <a:t>f</a:t>
            </a:r>
            <a:r>
              <a:rPr lang="en-US" sz="1400" dirty="0" smtClean="0">
                <a:latin typeface="Chalkboard"/>
              </a:rPr>
              <a:t>: {0,1}</a:t>
            </a:r>
            <a:r>
              <a:rPr lang="en-US" sz="1400" baseline="30000" dirty="0" smtClean="0">
                <a:latin typeface="Chalkboard"/>
              </a:rPr>
              <a:t>n</a:t>
            </a:r>
            <a:r>
              <a:rPr lang="en-US" sz="1400" dirty="0" smtClean="0">
                <a:latin typeface="Chalkboard"/>
              </a:rPr>
              <a:t> </a:t>
            </a:r>
            <a:r>
              <a:rPr lang="en-US" sz="1400" dirty="0" smtClean="0">
                <a:latin typeface="Chalkboard"/>
                <a:sym typeface="Symbol"/>
              </a:rPr>
              <a:t></a:t>
            </a:r>
            <a:r>
              <a:rPr lang="en-US" sz="1400" dirty="0" smtClean="0">
                <a:latin typeface="Chalkboard"/>
              </a:rPr>
              <a:t> {0, 1}</a:t>
            </a:r>
            <a:r>
              <a:rPr lang="en-US" sz="1400" baseline="30000" dirty="0" smtClean="0">
                <a:latin typeface="Chalkboard"/>
              </a:rPr>
              <a:t>n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948264" y="6073551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/>
              </a:rPr>
              <a:t>f</a:t>
            </a:r>
            <a:r>
              <a:rPr lang="en-US" sz="1400" dirty="0" smtClean="0">
                <a:latin typeface="Chalkboard"/>
              </a:rPr>
              <a:t>: {0,1}</a:t>
            </a:r>
            <a:r>
              <a:rPr lang="en-US" sz="1400" baseline="30000" dirty="0" smtClean="0">
                <a:latin typeface="Chalkboard"/>
              </a:rPr>
              <a:t>n</a:t>
            </a:r>
            <a:r>
              <a:rPr lang="en-US" sz="1400" dirty="0" smtClean="0">
                <a:latin typeface="Chalkboard"/>
              </a:rPr>
              <a:t> </a:t>
            </a:r>
            <a:r>
              <a:rPr lang="en-US" sz="1400" dirty="0" smtClean="0">
                <a:latin typeface="Chalkboard"/>
                <a:sym typeface="Symbol"/>
              </a:rPr>
              <a:t></a:t>
            </a:r>
            <a:r>
              <a:rPr lang="en-US" sz="1400" dirty="0" smtClean="0">
                <a:latin typeface="Chalkboard"/>
              </a:rPr>
              <a:t> {0, 1}</a:t>
            </a:r>
            <a:r>
              <a:rPr lang="en-US" sz="1400" baseline="30000" dirty="0" smtClean="0">
                <a:latin typeface="Chalkboard"/>
              </a:rPr>
              <a:t>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347864" y="3645024"/>
            <a:ext cx="1512168" cy="576064"/>
            <a:chOff x="2123728" y="1916832"/>
            <a:chExt cx="1512168" cy="576064"/>
          </a:xfrm>
        </p:grpSpPr>
        <p:sp>
          <p:nvSpPr>
            <p:cNvPr id="51" name="Rectangle 50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Enc</a:t>
              </a:r>
              <a:endParaRPr lang="en-US" sz="2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1963806" y="3911906"/>
            <a:ext cx="12400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2339752" y="3560288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m</a:t>
            </a:r>
            <a:endParaRPr lang="en-US" baseline="-25000" dirty="0" smtClean="0">
              <a:latin typeface="Chalkboard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627784" y="5373216"/>
            <a:ext cx="1044116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635896" y="4293096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996208" y="5003884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halkboard"/>
              </a:rPr>
              <a:t>y</a:t>
            </a:r>
            <a:r>
              <a:rPr lang="en-US" baseline="-25000" dirty="0" err="1" smtClean="0">
                <a:latin typeface="Chalkboard"/>
              </a:rPr>
              <a:t>i</a:t>
            </a:r>
            <a:endParaRPr lang="en-US" baseline="-25000" dirty="0" smtClean="0">
              <a:latin typeface="Chalkboard"/>
            </a:endParaRPr>
          </a:p>
        </p:txBody>
      </p:sp>
      <p:pic>
        <p:nvPicPr>
          <p:cNvPr id="2050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" y="3567358"/>
            <a:ext cx="581722" cy="5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/>
          <p:nvPr/>
        </p:nvCxnSpPr>
        <p:spPr>
          <a:xfrm>
            <a:off x="3995936" y="3933056"/>
            <a:ext cx="3384376" cy="1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427984" y="3573016"/>
            <a:ext cx="1984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c = (x</a:t>
            </a:r>
            <a:r>
              <a:rPr lang="en-US" baseline="-25000" dirty="0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, m</a:t>
            </a:r>
            <a:r>
              <a:rPr lang="en-US" dirty="0" smtClean="0">
                <a:latin typeface="Chalkboard"/>
                <a:sym typeface="Symbol"/>
              </a:rPr>
              <a:t>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i</a:t>
            </a:r>
            <a:r>
              <a:rPr lang="en-US" dirty="0" smtClean="0">
                <a:latin typeface="Chalkboard"/>
              </a:rPr>
              <a:t>)  </a:t>
            </a:r>
            <a:endParaRPr lang="en-US" baseline="-25000" dirty="0" smtClean="0">
              <a:latin typeface="Chalkboard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22108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oup 18"/>
          <p:cNvGrpSpPr/>
          <p:nvPr/>
        </p:nvGrpSpPr>
        <p:grpSpPr>
          <a:xfrm>
            <a:off x="5076056" y="4077072"/>
            <a:ext cx="648072" cy="576064"/>
            <a:chOff x="5868144" y="4293096"/>
            <a:chExt cx="648072" cy="576064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868144" y="486916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516216" y="4293096"/>
              <a:ext cx="0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148064" y="4221088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??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635896" y="5661248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Pad </a:t>
            </a:r>
            <a:r>
              <a:rPr lang="en-US" sz="1600" dirty="0" err="1" smtClean="0">
                <a:latin typeface="Chalkboard"/>
              </a:rPr>
              <a:t>y</a:t>
            </a:r>
            <a:r>
              <a:rPr lang="en-US" sz="1600" baseline="-25000" dirty="0" err="1" smtClean="0">
                <a:latin typeface="Chalkboard"/>
              </a:rPr>
              <a:t>i</a:t>
            </a:r>
            <a:r>
              <a:rPr lang="en-US" sz="1600" dirty="0" smtClean="0">
                <a:latin typeface="Chalkboard"/>
              </a:rPr>
              <a:t> is truly random</a:t>
            </a:r>
            <a:endParaRPr lang="en-US" sz="1600" baseline="30000" dirty="0" smtClean="0">
              <a:latin typeface="Chalkboard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779912" y="6114782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&gt;&gt; Instances of OTP</a:t>
            </a:r>
            <a:endParaRPr lang="en-US" sz="1600" baseline="30000" dirty="0" smtClean="0">
              <a:latin typeface="Chalkboard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07504" y="6413266"/>
            <a:ext cx="3996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 &gt;&gt; Problem with the above solution</a:t>
            </a:r>
            <a:endParaRPr lang="en-US" baseline="-25000" dirty="0" smtClean="0">
              <a:latin typeface="Chalkboard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067944" y="644404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--- size of f is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n2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bits</a:t>
            </a:r>
            <a:endParaRPr lang="en-US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75828" y="724634"/>
            <a:ext cx="9004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Encryption procedure cannot be deterministic. Can u find an attack?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39552" y="1628800"/>
            <a:ext cx="8428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Need 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“fresh” randomness </a:t>
            </a:r>
            <a:r>
              <a:rPr lang="en-US" dirty="0" smtClean="0">
                <a:latin typeface="Chalkboard"/>
                <a:sym typeface="Symbol"/>
              </a:rPr>
              <a:t>for each run of Enc. Results different </a:t>
            </a:r>
            <a:r>
              <a:rPr lang="en-US" dirty="0" err="1" smtClean="0">
                <a:latin typeface="Chalkboard"/>
                <a:sym typeface="Symbol"/>
              </a:rPr>
              <a:t>ciphertexts</a:t>
            </a:r>
            <a:r>
              <a:rPr lang="en-US" dirty="0" smtClean="0">
                <a:latin typeface="Chalkboard"/>
                <a:sym typeface="Symbol"/>
              </a:rPr>
              <a:t> for the same message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539552" y="2316942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At the same time want to use a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“single key”.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79512" y="1121361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Encryption procedure MUST be randomized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579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5" grpId="0"/>
      <p:bldP spid="62" grpId="0"/>
      <p:bldP spid="66" grpId="0"/>
      <p:bldP spid="71" grpId="0"/>
      <p:bldP spid="73" grpId="0"/>
      <p:bldP spid="74" grpId="0"/>
      <p:bldP spid="75" grpId="0"/>
      <p:bldP spid="76" grpId="0"/>
      <p:bldP spid="54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Assumptions for  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-secure SKEs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611560" y="42210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halkboard"/>
                <a:sym typeface="Symbol"/>
              </a:rPr>
              <a:t>Pseudorandom Functions (PRF)  that “look” like TRF but actually not!!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83568" y="2924944"/>
            <a:ext cx="8388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O. </a:t>
            </a:r>
            <a:r>
              <a:rPr lang="en-US" sz="2000" dirty="0" err="1" smtClean="0">
                <a:latin typeface="Chalkboard"/>
                <a:sym typeface="Symbol"/>
              </a:rPr>
              <a:t>Goldreich</a:t>
            </a:r>
            <a:r>
              <a:rPr lang="en-US" sz="2000" dirty="0" smtClean="0">
                <a:latin typeface="Chalkboard"/>
                <a:sym typeface="Symbol"/>
              </a:rPr>
              <a:t>, S. </a:t>
            </a:r>
            <a:r>
              <a:rPr lang="en-US" sz="2000" dirty="0" err="1" smtClean="0">
                <a:latin typeface="Chalkboard"/>
                <a:sym typeface="Symbol"/>
              </a:rPr>
              <a:t>Goldwasser</a:t>
            </a:r>
            <a:r>
              <a:rPr lang="en-US" sz="2000" dirty="0" smtClean="0">
                <a:latin typeface="Chalkboard"/>
                <a:sym typeface="Symbol"/>
              </a:rPr>
              <a:t> and S. </a:t>
            </a:r>
            <a:r>
              <a:rPr lang="en-US" sz="2000" dirty="0" err="1" smtClean="0">
                <a:latin typeface="Chalkboard"/>
                <a:sym typeface="Symbol"/>
              </a:rPr>
              <a:t>Micali</a:t>
            </a:r>
            <a:r>
              <a:rPr lang="en-US" sz="2000" dirty="0" smtClean="0">
                <a:latin typeface="Chalkboard"/>
                <a:sym typeface="Symbol"/>
              </a:rPr>
              <a:t>. How to Construct Random Functions. JACM, 33(4), 792-807, 1986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04507"/>
            <a:ext cx="1584176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371" y="1165187"/>
            <a:ext cx="161316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165187"/>
            <a:ext cx="1584176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60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528" y="899428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It’s a property of a probability distribution on a set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Pseudorandomness</a:t>
            </a:r>
            <a:endParaRPr lang="en-US" sz="38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91680" y="1357898"/>
            <a:ext cx="590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ym typeface="Symbol"/>
              </a:rPr>
              <a:t>Func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all functions f:</a:t>
            </a:r>
            <a:r>
              <a:rPr lang="en-US" dirty="0">
                <a:latin typeface="Chalkboard"/>
              </a:rPr>
              <a:t> {0,1}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>
                <a:latin typeface="Chalkboard"/>
              </a:rPr>
              <a:t> </a:t>
            </a:r>
            <a:r>
              <a:rPr lang="en-US" dirty="0">
                <a:latin typeface="Chalkboard"/>
                <a:sym typeface="Symbol"/>
              </a:rPr>
              <a:t></a:t>
            </a:r>
            <a:r>
              <a:rPr lang="en-US" dirty="0">
                <a:latin typeface="Chalkboard"/>
              </a:rPr>
              <a:t> {0, 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496" y="2420888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G: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 prob. Dist. 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probabilities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20072" y="2401724"/>
            <a:ext cx="3923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niform probability Distribution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5733256"/>
            <a:ext cx="8928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is pseudorandom if a function drawn according to G is indistinguishable from a function drawn according to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to a PPT distinguisher who can make PPT no. of queries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48064" y="407707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52224" y="4584880"/>
            <a:ext cx="188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alkboard" charset="0"/>
              </a:rPr>
              <a:t>y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3131840" y="3104674"/>
            <a:ext cx="2664296" cy="900390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533" y="4653135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3699520" y="4077072"/>
            <a:ext cx="8384" cy="611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584165" y="4757836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Give me output for x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297693" y="3320697"/>
            <a:ext cx="23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Sampler for G and U</a:t>
            </a:r>
            <a:endParaRPr lang="en-US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3020" y="2852936"/>
            <a:ext cx="29568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We are interested in certain type of G.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187188" y="2866871"/>
            <a:ext cx="295681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function drawn according to U is called truly random function (TRF)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5" grpId="0"/>
      <p:bldP spid="5" grpId="1"/>
      <p:bldP spid="6" grpId="0" animBg="1"/>
      <p:bldP spid="21" grpId="0"/>
      <p:bldP spid="21" grpId="1"/>
      <p:bldP spid="8" grpId="0"/>
      <p:bldP spid="23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sz="3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84482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Security definitions (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ind-coa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sem-coa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Pseudorandom Generators (PRGs), non-trivial to construct, no secure PRG in the face of an unbounded powerful adversary 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scheme based on PRG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Reduction based proof overview, proof of our scheme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6876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omputational security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422108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Mult-coa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definition 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Stronger than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and needs randomized encryption scheme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36357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More stronger definition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-8003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9900"/>
                </a:solidFill>
                <a:latin typeface="Chalkboard"/>
                <a:sym typeface="Symbol"/>
              </a:rPr>
              <a:t>Func</a:t>
            </a:r>
            <a:r>
              <a:rPr lang="en-US" sz="3200" baseline="-25000" dirty="0" err="1" smtClean="0">
                <a:solidFill>
                  <a:srgbClr val="009900"/>
                </a:solidFill>
                <a:latin typeface="Chalkboard"/>
                <a:sym typeface="Symbol"/>
              </a:rPr>
              <a:t>n</a:t>
            </a:r>
            <a:r>
              <a:rPr lang="en-US" sz="3200" baseline="-25000" dirty="0" smtClean="0">
                <a:solidFill>
                  <a:srgbClr val="009900"/>
                </a:solidFill>
                <a:latin typeface="Chalkboard"/>
                <a:sym typeface="Symbol"/>
              </a:rPr>
              <a:t> </a:t>
            </a:r>
            <a:r>
              <a:rPr lang="en-US" sz="3200" dirty="0">
                <a:solidFill>
                  <a:srgbClr val="009900"/>
                </a:solidFill>
                <a:latin typeface="Chalkboard"/>
                <a:sym typeface="Symbol"/>
              </a:rPr>
              <a:t>&amp;</a:t>
            </a:r>
            <a:r>
              <a:rPr lang="en-US" sz="3200" dirty="0" smtClean="0">
                <a:solidFill>
                  <a:srgbClr val="009900"/>
                </a:solidFill>
                <a:latin typeface="Chalkboard"/>
                <a:sym typeface="Symbol"/>
              </a:rPr>
              <a:t> Uniform Distribution &amp; TRF  </a:t>
            </a:r>
            <a:r>
              <a:rPr lang="en-US" sz="3200" baseline="-25000" dirty="0" smtClean="0">
                <a:solidFill>
                  <a:srgbClr val="009900"/>
                </a:solidFill>
                <a:latin typeface="Chalkboard"/>
                <a:sym typeface="Symbol"/>
              </a:rPr>
              <a:t> 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576" y="764704"/>
            <a:ext cx="590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ym typeface="Symbol"/>
              </a:rPr>
              <a:t>Func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all functions f:</a:t>
            </a:r>
            <a:r>
              <a:rPr lang="en-US" dirty="0">
                <a:latin typeface="Chalkboard"/>
              </a:rPr>
              <a:t> {0,1}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>
                <a:latin typeface="Chalkboard"/>
              </a:rPr>
              <a:t> </a:t>
            </a:r>
            <a:r>
              <a:rPr lang="en-US" dirty="0">
                <a:latin typeface="Chalkboard"/>
                <a:sym typeface="Symbol"/>
              </a:rPr>
              <a:t></a:t>
            </a:r>
            <a:r>
              <a:rPr lang="en-US" dirty="0">
                <a:latin typeface="Chalkboard"/>
              </a:rPr>
              <a:t> {0, 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0031" y="161950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|</a:t>
            </a:r>
            <a:r>
              <a:rPr lang="en-US" dirty="0" err="1" smtClean="0">
                <a:sym typeface="Symbol"/>
              </a:rPr>
              <a:t>Func</a:t>
            </a:r>
            <a:r>
              <a:rPr lang="en-US" sz="2400" baseline="-25000" dirty="0" err="1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| =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082698"/>
              </p:ext>
            </p:extLst>
          </p:nvPr>
        </p:nvGraphicFramePr>
        <p:xfrm>
          <a:off x="326410" y="2418771"/>
          <a:ext cx="208458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x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1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= 00000…0</a:t>
                      </a:r>
                      <a:endParaRPr lang="en-US" sz="1800" b="0" baseline="30000" dirty="0" smtClean="0">
                        <a:solidFill>
                          <a:schemeClr val="tx1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x</a:t>
                      </a:r>
                      <a:r>
                        <a:rPr lang="en-US" sz="1800" baseline="-25000" dirty="0" smtClean="0"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 = 00000…1</a:t>
                      </a:r>
                      <a:endParaRPr lang="en-US" sz="1800" baseline="300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…</a:t>
                      </a:r>
                      <a:endParaRPr lang="en-US" sz="1800" baseline="300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x</a:t>
                      </a:r>
                      <a:r>
                        <a:rPr lang="en-US" sz="1800" baseline="-25000" dirty="0" smtClean="0"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10000" dirty="0" smtClean="0">
                          <a:latin typeface="Chalkboard"/>
                          <a:sym typeface="Symbol"/>
                        </a:rPr>
                        <a:t>n</a:t>
                      </a: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 = 11111… 1</a:t>
                      </a:r>
                      <a:endParaRPr lang="en-US" sz="1800" baseline="300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63252"/>
              </p:ext>
            </p:extLst>
          </p:nvPr>
        </p:nvGraphicFramePr>
        <p:xfrm>
          <a:off x="2410997" y="2418771"/>
          <a:ext cx="2088995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95">
                  <a:extLst>
                    <a:ext uri="{9D8B030D-6E8A-4147-A177-3AD203B41FA5}">
                      <a16:colId xmlns:a16="http://schemas.microsoft.com/office/drawing/2014/main" xmlns="" val="977279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possibilities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 </a:t>
                      </a:r>
                      <a:endParaRPr lang="en-US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896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possibilities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702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possibilities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280799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possibilities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3529227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884004" y="1628800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n. 2</a:t>
            </a:r>
            <a:r>
              <a:rPr lang="en-US" baseline="60000" dirty="0" smtClean="0"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55778"/>
              </p:ext>
            </p:extLst>
          </p:nvPr>
        </p:nvGraphicFramePr>
        <p:xfrm>
          <a:off x="4644008" y="2420886"/>
          <a:ext cx="2088995" cy="1476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995">
                  <a:extLst>
                    <a:ext uri="{9D8B030D-6E8A-4147-A177-3AD203B41FA5}">
                      <a16:colId xmlns:a16="http://schemas.microsoft.com/office/drawing/2014/main" xmlns="" val="977279616"/>
                    </a:ext>
                  </a:extLst>
                </a:gridCol>
              </a:tblGrid>
              <a:tr h="380111">
                <a:tc>
                  <a:txBody>
                    <a:bodyPr/>
                    <a:lstStyle/>
                    <a:p>
                      <a:endParaRPr lang="en-US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8965524"/>
                  </a:ext>
                </a:extLst>
              </a:tr>
              <a:tr h="380111">
                <a:tc>
                  <a:txBody>
                    <a:bodyPr/>
                    <a:lstStyle/>
                    <a:p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57025746"/>
                  </a:ext>
                </a:extLst>
              </a:tr>
              <a:tr h="380111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            n2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8079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352922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07157" y="836712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= {</a:t>
            </a:r>
            <a:r>
              <a:rPr lang="en-US" dirty="0">
                <a:sym typeface="Symbol"/>
              </a:rPr>
              <a:t>f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 f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, …, f</a:t>
            </a:r>
            <a:r>
              <a:rPr lang="en-US" sz="2000" baseline="-25000" dirty="0">
                <a:sym typeface="Symbol"/>
              </a:rPr>
              <a:t> </a:t>
            </a:r>
            <a:r>
              <a:rPr lang="en-US" sz="2000" dirty="0">
                <a:sym typeface="Symbol"/>
              </a:rPr>
              <a:t>      </a:t>
            </a:r>
            <a:r>
              <a:rPr lang="en-US" dirty="0">
                <a:sym typeface="Symbol"/>
              </a:rPr>
              <a:t> }</a:t>
            </a:r>
            <a:endParaRPr lang="en-US" dirty="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420508" y="980728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n. 2</a:t>
            </a:r>
            <a:r>
              <a:rPr lang="en-US" baseline="60000" dirty="0" smtClean="0"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1444714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U = {</a:t>
            </a:r>
            <a:r>
              <a:rPr lang="en-US" sz="1400" dirty="0" smtClean="0">
                <a:sym typeface="Symbol"/>
              </a:rPr>
              <a:t>1/        ,1/        , </a:t>
            </a:r>
            <a:r>
              <a:rPr lang="en-US" sz="1400" dirty="0">
                <a:sym typeface="Symbol"/>
              </a:rPr>
              <a:t>…, </a:t>
            </a:r>
            <a:r>
              <a:rPr lang="en-US" sz="1400" dirty="0" smtClean="0">
                <a:sym typeface="Symbol"/>
              </a:rPr>
              <a:t>1/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    </a:t>
            </a:r>
            <a:r>
              <a:rPr lang="en-US" sz="2000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}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412396" y="1609055"/>
            <a:ext cx="823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2</a:t>
            </a:r>
            <a:r>
              <a:rPr lang="en-US" sz="1400" baseline="30000" dirty="0" smtClean="0">
                <a:sym typeface="Symbol"/>
              </a:rPr>
              <a:t>n. 2</a:t>
            </a:r>
            <a:r>
              <a:rPr lang="en-US" sz="1400" baseline="60000" dirty="0" smtClean="0">
                <a:sym typeface="Symbol"/>
              </a:rPr>
              <a:t>n</a:t>
            </a:r>
            <a:endParaRPr lang="en-US" sz="1400" baseline="60000" dirty="0" smtClean="0">
              <a:solidFill>
                <a:srgbClr val="0000FF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092280" y="1556792"/>
            <a:ext cx="823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2</a:t>
            </a:r>
            <a:r>
              <a:rPr lang="en-US" sz="1400" baseline="30000" dirty="0" smtClean="0">
                <a:sym typeface="Symbol"/>
              </a:rPr>
              <a:t>n. 2</a:t>
            </a:r>
            <a:r>
              <a:rPr lang="en-US" sz="1400" baseline="60000" dirty="0" smtClean="0">
                <a:sym typeface="Symbol"/>
              </a:rPr>
              <a:t>n</a:t>
            </a:r>
            <a:endParaRPr lang="en-US" sz="1400" baseline="60000" dirty="0" smtClean="0">
              <a:solidFill>
                <a:srgbClr val="0000FF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956376" y="1628800"/>
            <a:ext cx="823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2</a:t>
            </a:r>
            <a:r>
              <a:rPr lang="en-US" sz="1400" baseline="30000" dirty="0" smtClean="0">
                <a:sym typeface="Symbol"/>
              </a:rPr>
              <a:t>n. 2</a:t>
            </a:r>
            <a:r>
              <a:rPr lang="en-US" sz="1400" baseline="60000" dirty="0" smtClean="0">
                <a:sym typeface="Symbol"/>
              </a:rPr>
              <a:t>n</a:t>
            </a:r>
            <a:endParaRPr lang="en-US" sz="1400" baseline="60000" dirty="0" smtClean="0">
              <a:solidFill>
                <a:srgbClr val="0000FF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07504" y="4305290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Truly Random Function (TRF): chosen according to U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07740" y="4841284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</a:t>
            </a:r>
            <a:r>
              <a:rPr lang="en-US" dirty="0">
                <a:latin typeface="Chalkboard"/>
                <a:sym typeface="Symbol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utput behavior </a:t>
            </a:r>
            <a:r>
              <a:rPr lang="en-US" dirty="0" smtClean="0">
                <a:latin typeface="Chalkboard"/>
                <a:sym typeface="Symbol"/>
              </a:rPr>
              <a:t>is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completely unpredictable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67544" y="5435932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Every string of length n is a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possible image with equal probability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578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1" grpId="0"/>
      <p:bldP spid="7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Pseudorandom Functions (PRF)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07975" y="753424"/>
            <a:ext cx="8761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&gt; PRF- A function chosen from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according to some distribution different from U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20894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yet, its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output behavior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“looks like”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a TRF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007" y="1628800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must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be efficiently computable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608" y="2051556"/>
            <a:ext cx="5561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Function specification must be concise (poly size)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5" y="2420888"/>
            <a:ext cx="6308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Definitely not by truth table which will be of size n2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5656" y="2780928"/>
            <a:ext cx="661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The sender &amp; the receiver needs to agree on the function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284984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&gt; keyed functions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7175" y="3303568"/>
            <a:ext cx="235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(.):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{0,1}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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{0, 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67455" y="3294276"/>
                <a:ext cx="2505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Example: </a:t>
                </a:r>
                <a:r>
                  <a:rPr lang="en-US" dirty="0" err="1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f</a:t>
                </a:r>
                <a:r>
                  <a:rPr lang="en-US" baseline="-250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k</a:t>
                </a:r>
                <a:r>
                  <a:rPr lang="en-US" baseline="-250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(x): 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⨁ </m:t>
                    </m:r>
                  </m:oMath>
                </a14:m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x </a:t>
                </a:r>
                <a:endParaRPr lang="en-US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55" y="3294276"/>
                <a:ext cx="2505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42" t="-95082" r="-971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07975" y="3942348"/>
            <a:ext cx="2607841" cy="2576001"/>
          </a:xfrm>
          <a:prstGeom prst="ellipse">
            <a:avLst/>
          </a:prstGeom>
          <a:solidFill>
            <a:srgbClr val="00B0F0"/>
          </a:solidFill>
          <a:ln>
            <a:solidFill>
              <a:srgbClr val="0BC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3726324"/>
            <a:ext cx="5518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Set of all functions f: {0,1}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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{0, 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9592" y="4293096"/>
            <a:ext cx="1296144" cy="129614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5085184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6361" y="6156012"/>
            <a:ext cx="907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9311" y="5435932"/>
            <a:ext cx="607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: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{ Set of all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KEYED functions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{0,1}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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{0, 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03848" y="4202504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sz="2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 =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324164" y="4221088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n. 2</a:t>
            </a:r>
            <a:r>
              <a:rPr lang="en-US" baseline="6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3848" y="5877272"/>
            <a:ext cx="118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 =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283968" y="5886564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3848" y="465313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TRF: A function chosen uniformly at random from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3848" y="622802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PRF: A function chosen uniformly at random from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and “behaves” like a TRF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24" grpId="0"/>
      <p:bldP spid="25" grpId="0"/>
      <p:bldP spid="27" grpId="0"/>
      <p:bldP spid="4" grpId="0"/>
      <p:bldP spid="12" grpId="0"/>
      <p:bldP spid="13" grpId="0"/>
      <p:bldP spid="5" grpId="0" animBg="1"/>
      <p:bldP spid="7" grpId="0"/>
      <p:bldP spid="8" grpId="0" animBg="1"/>
      <p:bldP spid="9" grpId="0"/>
      <p:bldP spid="19" grpId="0"/>
      <p:bldP spid="21" grpId="0"/>
      <p:bldP spid="22" grpId="0"/>
      <p:bldP spid="23" grpId="0"/>
      <p:bldP spid="26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A possible Definition of PRF in PRG style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/>
            </a:endParaRPr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9316" y="1124744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Give  F (table) either uniformly sampled from </a:t>
            </a:r>
            <a:r>
              <a:rPr lang="en-US" sz="2000" dirty="0" err="1" smtClean="0">
                <a:latin typeface="Chalkboard"/>
                <a:sym typeface="Symbol"/>
              </a:rPr>
              <a:t>Func</a:t>
            </a:r>
            <a:r>
              <a:rPr lang="en-US" sz="2000" baseline="-25000" dirty="0" err="1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 or from </a:t>
            </a:r>
            <a:r>
              <a:rPr lang="en-US" sz="2000" dirty="0" err="1" smtClean="0">
                <a:latin typeface="Chalkboard"/>
                <a:sym typeface="Symbol"/>
              </a:rPr>
              <a:t>KFunc</a:t>
            </a:r>
            <a:r>
              <a:rPr lang="en-US" sz="2000" baseline="-25000" dirty="0" err="1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             to PPT distinguisher D and ask if it is  a TRF or PRF. 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55575" y="3997513"/>
            <a:ext cx="83529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If D cannot tell apart the “behavior” of the function </a:t>
            </a:r>
            <a:r>
              <a:rPr lang="en-US" sz="2000" dirty="0" err="1" smtClean="0">
                <a:latin typeface="Chalkboard"/>
                <a:sym typeface="Symbol"/>
              </a:rPr>
              <a:t>F</a:t>
            </a:r>
            <a:r>
              <a:rPr lang="en-US" sz="2800" baseline="-25000" dirty="0" err="1" smtClean="0">
                <a:latin typeface="Chalkboard"/>
                <a:sym typeface="Symbol"/>
              </a:rPr>
              <a:t>k</a:t>
            </a:r>
            <a:r>
              <a:rPr lang="en-US" sz="2000" dirty="0" smtClean="0">
                <a:latin typeface="Chalkboard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(for a uniformly random k)  </a:t>
            </a:r>
            <a:r>
              <a:rPr lang="en-US" sz="2000" dirty="0" smtClean="0">
                <a:latin typeface="Chalkboard"/>
                <a:sym typeface="Symbol"/>
              </a:rPr>
              <a:t> from a truly random function f: {0,1}</a:t>
            </a:r>
            <a:r>
              <a:rPr lang="en-US" sz="2800" baseline="30000" dirty="0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  {0,1}</a:t>
            </a:r>
            <a:r>
              <a:rPr lang="en-US" sz="2800" baseline="30000" dirty="0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, then we say f is a PRF. </a:t>
            </a:r>
            <a:endParaRPr lang="en-US" sz="2800" baseline="1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55576" y="1844824"/>
            <a:ext cx="7168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Does it work?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55576" y="2420888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No, since the description of the function is of exponential size 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55576" y="2996952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Instead we give D oracle access to either a TRF or a PRF and ask “tell us who are you interacting with?” 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636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5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563" y="134076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444208" y="1435764"/>
            <a:ext cx="2007840" cy="1057132"/>
            <a:chOff x="6526518" y="1723796"/>
            <a:chExt cx="2007840" cy="105713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halkboard"/>
                </a:rPr>
                <a:t>1</a:t>
              </a: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761183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1963" y="2309149"/>
            <a:ext cx="1364968" cy="759811"/>
            <a:chOff x="6711963" y="2309149"/>
            <a:chExt cx="1364968" cy="75981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 = f(x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56376" y="98072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Oracle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1"/>
            <a:ext cx="2599172" cy="648073"/>
            <a:chOff x="467544" y="1804754"/>
            <a:chExt cx="2458676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02320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 smtClean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884368" y="223622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latin typeface="Chalkboard"/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522494"/>
            <a:ext cx="2331419" cy="451793"/>
            <a:chOff x="251520" y="3099738"/>
            <a:chExt cx="2331419" cy="451793"/>
          </a:xfrm>
        </p:grpSpPr>
        <p:sp>
          <p:nvSpPr>
            <p:cNvPr id="34" name="Rectangle 33"/>
            <p:cNvSpPr/>
            <p:nvPr/>
          </p:nvSpPr>
          <p:spPr>
            <a:xfrm>
              <a:off x="251520" y="3099738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 smtClean="0">
                  <a:latin typeface="Chalkboard"/>
                  <a:sym typeface="Symbol"/>
                </a:rPr>
                <a:t>k</a:t>
              </a:r>
              <a:r>
                <a:rPr lang="en-US" sz="1600" baseline="-50000" dirty="0" smtClean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k</a:t>
              </a:r>
              <a:r>
                <a:rPr lang="en-US" sz="1600" baseline="-25000" dirty="0" smtClean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</a:t>
              </a:r>
              <a:r>
                <a:rPr lang="en-US" sz="1600" dirty="0">
                  <a:latin typeface="Chalkboard"/>
                  <a:sym typeface="Symbol"/>
                </a:rPr>
                <a:t>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99981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12" y="42210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  <p:bldP spid="47" grpId="0"/>
      <p:bldP spid="77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563" y="134076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444208" y="1435764"/>
            <a:ext cx="2007840" cy="1057132"/>
            <a:chOff x="6526518" y="1723796"/>
            <a:chExt cx="2007840" cy="105713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halkboard"/>
                </a:rPr>
                <a:t>t</a:t>
              </a:r>
              <a:endParaRPr lang="en-US" sz="24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761183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1963" y="2309149"/>
            <a:ext cx="1364968" cy="759811"/>
            <a:chOff x="6711963" y="2309149"/>
            <a:chExt cx="1364968" cy="75981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1600" baseline="-25000" dirty="0" err="1">
                  <a:solidFill>
                    <a:srgbClr val="0000FF"/>
                  </a:solidFill>
                  <a:latin typeface="Chalkboard"/>
                  <a:sym typeface="Symbo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 = f(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x</a:t>
              </a:r>
              <a:r>
                <a:rPr lang="en-US" sz="1600" baseline="-25000" dirty="0" err="1">
                  <a:solidFill>
                    <a:srgbClr val="0000FF"/>
                  </a:solidFill>
                  <a:latin typeface="Chalkboard"/>
                  <a:sym typeface="Symbo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56376" y="98072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Oracle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1"/>
            <a:ext cx="2664296" cy="595807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r>
                <a:rPr lang="en-US" sz="1600" dirty="0" smtClean="0">
                  <a:latin typeface="Chalkboard"/>
                </a:rPr>
                <a:t> is </a:t>
              </a:r>
              <a:r>
                <a:rPr lang="en-US" sz="1600" dirty="0" err="1" smtClean="0">
                  <a:latin typeface="Chalkboard"/>
                </a:rPr>
                <a:t>y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884368" y="223622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latin typeface="Chalkboard"/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196" y="3501008"/>
            <a:ext cx="2329940" cy="473279"/>
            <a:chOff x="251520" y="3078252"/>
            <a:chExt cx="2334738" cy="473279"/>
          </a:xfrm>
        </p:grpSpPr>
        <p:sp>
          <p:nvSpPr>
            <p:cNvPr id="34" name="Rectangle 33"/>
            <p:cNvSpPr/>
            <p:nvPr/>
          </p:nvSpPr>
          <p:spPr>
            <a:xfrm>
              <a:off x="251520" y="3078252"/>
              <a:ext cx="8532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46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050733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07504" y="4787860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can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adaptively</a:t>
            </a:r>
            <a:r>
              <a:rPr lang="en-US" dirty="0" smtClean="0">
                <a:latin typeface="Chalkboard"/>
              </a:rPr>
              <a:t> asks its queries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07504" y="529191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allowed to ask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number of queries</a:t>
            </a:r>
            <a:endParaRPr lang="en-US" dirty="0" smtClean="0">
              <a:latin typeface="Chalkboard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512" y="42210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1"/>
            <a:ext cx="2664296" cy="648073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 smtClean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522494"/>
            <a:ext cx="2331419" cy="451793"/>
            <a:chOff x="251520" y="3099738"/>
            <a:chExt cx="2331419" cy="451793"/>
          </a:xfrm>
        </p:grpSpPr>
        <p:sp>
          <p:nvSpPr>
            <p:cNvPr id="34" name="Rectangle 33"/>
            <p:cNvSpPr/>
            <p:nvPr/>
          </p:nvSpPr>
          <p:spPr>
            <a:xfrm>
              <a:off x="251520" y="3099738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444208" y="314096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164288" y="3378478"/>
            <a:ext cx="1368152" cy="572390"/>
            <a:chOff x="6813042" y="3936730"/>
            <a:chExt cx="1368152" cy="57239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286071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6744872" y="4242574"/>
            <a:ext cx="1300751" cy="573658"/>
            <a:chOff x="6600856" y="4509120"/>
            <a:chExt cx="1300751" cy="57365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y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(x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16416" y="496265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227502" y="3954542"/>
            <a:ext cx="1584048" cy="445014"/>
            <a:chOff x="7020272" y="4077072"/>
            <a:chExt cx="1584048" cy="445014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512" y="53732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1"/>
            <a:ext cx="2664296" cy="648073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r>
                <a:rPr lang="en-US" sz="1600" dirty="0" smtClean="0">
                  <a:latin typeface="Chalkboard"/>
                </a:rPr>
                <a:t> is </a:t>
              </a:r>
              <a:r>
                <a:rPr lang="en-US" sz="1600" dirty="0" err="1" smtClean="0">
                  <a:latin typeface="Chalkboard"/>
                </a:rPr>
                <a:t>y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302" y="3522494"/>
            <a:ext cx="2239629" cy="453032"/>
            <a:chOff x="343310" y="3098499"/>
            <a:chExt cx="2239629" cy="453032"/>
          </a:xfrm>
        </p:grpSpPr>
        <p:sp>
          <p:nvSpPr>
            <p:cNvPr id="34" name="Rectangle 33"/>
            <p:cNvSpPr/>
            <p:nvPr/>
          </p:nvSpPr>
          <p:spPr>
            <a:xfrm>
              <a:off x="343310" y="3098499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444208" y="314096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164288" y="3378478"/>
            <a:ext cx="1368152" cy="572390"/>
            <a:chOff x="6813042" y="3936730"/>
            <a:chExt cx="1368152" cy="57239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286071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6744872" y="4242574"/>
            <a:ext cx="1300751" cy="573658"/>
            <a:chOff x="6600856" y="4509120"/>
            <a:chExt cx="1300751" cy="57365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y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(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16416" y="496265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227502" y="3954542"/>
            <a:ext cx="1584048" cy="445014"/>
            <a:chOff x="7020272" y="4077072"/>
            <a:chExt cx="1584048" cy="445014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59904" y="5507940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can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adaptively</a:t>
            </a:r>
            <a:r>
              <a:rPr lang="en-US" dirty="0" smtClean="0">
                <a:latin typeface="Chalkboard"/>
              </a:rPr>
              <a:t> asks its queries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59904" y="601199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allowed to ask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number of queries</a:t>
            </a:r>
            <a:endParaRPr lang="en-US" dirty="0" smtClean="0">
              <a:latin typeface="Chalkboard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512" y="53732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2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Modeling PRF as an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1"/>
            <a:ext cx="2846184" cy="612638"/>
            <a:chOff x="467544" y="1804754"/>
            <a:chExt cx="2429670" cy="423194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979514" y="1889394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79512" y="4077072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019908" y="3068960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(x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), (x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),…, (</a:t>
            </a:r>
            <a:r>
              <a:rPr lang="en-US" sz="1400" dirty="0" err="1" smtClean="0">
                <a:latin typeface="Chalkboard"/>
                <a:sym typeface="Symbol"/>
              </a:rPr>
              <a:t>x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, </a:t>
            </a:r>
            <a:r>
              <a:rPr lang="en-US" sz="1400" dirty="0" err="1" smtClean="0">
                <a:latin typeface="Chalkboard"/>
                <a:sym typeface="Symbol"/>
              </a:rPr>
              <a:t>y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)</a:t>
            </a:r>
            <a:endParaRPr lang="en-US" sz="1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?</a:t>
              </a:r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6228184" y="481863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3608" y="4724563"/>
            <a:ext cx="2736304" cy="544126"/>
            <a:chOff x="1691680" y="4581128"/>
            <a:chExt cx="2736304" cy="544126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  <a:latin typeface="Chalkboard"/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  <a:latin typeface="Chalkboard"/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195736" y="6120810"/>
                <a:ext cx="97246" cy="55237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115616" y="5268689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995936" y="4653136"/>
            <a:ext cx="2736304" cy="544126"/>
            <a:chOff x="1691680" y="4581128"/>
            <a:chExt cx="2736304" cy="544126"/>
          </a:xfrm>
        </p:grpSpPr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    (1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276128" y="4581128"/>
              <a:ext cx="639688" cy="338554"/>
              <a:chOff x="1772072" y="5970766"/>
              <a:chExt cx="639688" cy="338554"/>
            </a:xfrm>
          </p:grpSpPr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1772072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halkboard"/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9712" y="6093296"/>
                <a:ext cx="45719" cy="6604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Chalkboard"/>
                </a:endParaRPr>
              </a:p>
            </p:txBody>
          </p:sp>
        </p:grpSp>
      </p:grp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816424" y="5213811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491880" y="4725144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55576" y="465313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5940152" y="465313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251520" y="625879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D 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not given k </a:t>
            </a:r>
            <a:r>
              <a:rPr lang="en-US" sz="1600" dirty="0" smtClean="0">
                <a:latin typeface="Chalkboard"/>
                <a:sym typeface="Symbol"/>
              </a:rPr>
              <a:t>in the above game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0434" y="6258798"/>
            <a:ext cx="5416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--- otherwise </a:t>
            </a:r>
            <a:r>
              <a:rPr lang="en-US" sz="1600" dirty="0">
                <a:solidFill>
                  <a:srgbClr val="FF0000"/>
                </a:solidFill>
                <a:latin typeface="Chalkboard"/>
                <a:sym typeface="Symbol"/>
              </a:rPr>
              <a:t>D can distinguish </a:t>
            </a: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with high probability</a:t>
            </a:r>
            <a:endParaRPr lang="en-US" sz="2400" baseline="30000" dirty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16832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0"/>
          <p:cNvGrpSpPr/>
          <p:nvPr/>
        </p:nvGrpSpPr>
        <p:grpSpPr>
          <a:xfrm>
            <a:off x="899592" y="3501008"/>
            <a:ext cx="1611339" cy="419855"/>
            <a:chOff x="971600" y="3100898"/>
            <a:chExt cx="1611339" cy="419855"/>
          </a:xfrm>
        </p:grpSpPr>
        <p:sp>
          <p:nvSpPr>
            <p:cNvPr id="43" name="Rectangle 42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>
                  <a:latin typeface="Chalkboard"/>
                  <a:sym typeface="Symbol"/>
                </a:rPr>
                <a:t>2</a:t>
              </a:r>
              <a:r>
                <a:rPr lang="en-US" sz="1200" baseline="30000" dirty="0" smtClean="0">
                  <a:latin typeface="Chalkboard"/>
                  <a:sym typeface="Symbol"/>
                </a:rPr>
                <a:t>n</a:t>
              </a:r>
              <a:endParaRPr lang="en-US" sz="12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12" y="40050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1302" y="3522494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halkboard"/>
                <a:sym typeface="Symbol"/>
              </a:rPr>
              <a:t>KFunc</a:t>
            </a:r>
            <a:r>
              <a:rPr lang="en-US" sz="1600" baseline="-25000" dirty="0" err="1" smtClean="0">
                <a:latin typeface="Chalkboard"/>
                <a:sym typeface="Symbol"/>
              </a:rPr>
              <a:t>n</a:t>
            </a:r>
            <a:endParaRPr lang="en-US" sz="16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146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3" grpId="0"/>
      <p:bldP spid="66" grpId="0"/>
      <p:bldP spid="72" grpId="0"/>
      <p:bldP spid="74" grpId="0"/>
      <p:bldP spid="75" grpId="0"/>
      <p:bldP spid="76" grpId="0"/>
      <p:bldP spid="77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Let’s Try to Construct a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952328" y="908720"/>
            <a:ext cx="579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Consider the following keyed function F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203848" y="1390710"/>
            <a:ext cx="579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Input: x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155795" y="1412776"/>
            <a:ext cx="2440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Output: k </a:t>
            </a:r>
            <a:r>
              <a:rPr lang="en-US" sz="2000" dirty="0" smtClean="0">
                <a:latin typeface="Chalkboard"/>
                <a:sym typeface="Symbol"/>
              </a:rPr>
              <a:t> x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563888" y="1844824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length-preserving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240360" y="2348880"/>
            <a:ext cx="579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For any x,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uniformly random output </a:t>
            </a:r>
            <a:r>
              <a:rPr lang="en-US" sz="2000" dirty="0" smtClean="0">
                <a:latin typeface="Chalkboard"/>
              </a:rPr>
              <a:t>(if k is uniformly random)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95956" y="2636912"/>
            <a:ext cx="1427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F is a PRF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259632" y="4201343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45024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58"/>
          <p:cNvGrpSpPr/>
          <p:nvPr/>
        </p:nvGrpSpPr>
        <p:grpSpPr>
          <a:xfrm>
            <a:off x="3491880" y="3699610"/>
            <a:ext cx="2196244" cy="584775"/>
            <a:chOff x="3815916" y="2420888"/>
            <a:chExt cx="2196244" cy="584775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>
                  <a:latin typeface="Chalkboard"/>
                </a:rPr>
                <a:t>1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491880" y="4572417"/>
            <a:ext cx="2196244" cy="584775"/>
            <a:chOff x="3815916" y="2420888"/>
            <a:chExt cx="2196244" cy="584775"/>
          </a:xfrm>
        </p:grpSpPr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>
                  <a:latin typeface="Chalkboard"/>
                </a:rPr>
                <a:t>1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527884" y="3717032"/>
            <a:ext cx="2196244" cy="584775"/>
            <a:chOff x="3815916" y="2420888"/>
            <a:chExt cx="2196244" cy="584775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>
                  <a:latin typeface="Chalkboard"/>
                </a:rPr>
                <a:t>2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527884" y="4589839"/>
            <a:ext cx="2196244" cy="584775"/>
            <a:chOff x="3815916" y="2420888"/>
            <a:chExt cx="2196244" cy="584775"/>
          </a:xfrm>
        </p:grpSpPr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>
                  <a:latin typeface="Chalkboard"/>
                </a:rPr>
                <a:t>2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>
                  <a:latin typeface="Chalkboard"/>
                </a:rPr>
                <a:t>2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05064"/>
            <a:ext cx="504056" cy="7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4890646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6516216" y="4726885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7236296" y="4602614"/>
            <a:ext cx="1368152" cy="572390"/>
            <a:chOff x="6813042" y="3936730"/>
            <a:chExt cx="1368152" cy="572390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510207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" name="Group 95"/>
          <p:cNvGrpSpPr/>
          <p:nvPr/>
        </p:nvGrpSpPr>
        <p:grpSpPr>
          <a:xfrm>
            <a:off x="6816880" y="5466710"/>
            <a:ext cx="1300751" cy="573658"/>
            <a:chOff x="6600856" y="4509120"/>
            <a:chExt cx="1300751" cy="573658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y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(x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8388424" y="6186790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299510" y="5178678"/>
            <a:ext cx="1584048" cy="445014"/>
            <a:chOff x="7020272" y="4077072"/>
            <a:chExt cx="1584048" cy="445014"/>
          </a:xfrm>
        </p:grpSpPr>
        <p:cxnSp>
          <p:nvCxnSpPr>
            <p:cNvPr id="101" name="Straight Arrow Connector 100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i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563" y="310031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" name="Group 103"/>
          <p:cNvGrpSpPr/>
          <p:nvPr/>
        </p:nvGrpSpPr>
        <p:grpSpPr>
          <a:xfrm>
            <a:off x="6660232" y="2587892"/>
            <a:ext cx="2007840" cy="1057132"/>
            <a:chOff x="6526518" y="1723796"/>
            <a:chExt cx="2007840" cy="1057132"/>
          </a:xfrm>
        </p:grpSpPr>
        <p:cxnSp>
          <p:nvCxnSpPr>
            <p:cNvPr id="105" name="Straight Arrow Connector 104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halkboard"/>
                </a:rPr>
                <a:t>i</a:t>
              </a:r>
            </a:p>
          </p:txBody>
        </p:sp>
      </p:grp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6516216" y="3913311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6927987" y="3461277"/>
            <a:ext cx="1364968" cy="759811"/>
            <a:chOff x="6711963" y="2309149"/>
            <a:chExt cx="1364968" cy="759811"/>
          </a:xfrm>
        </p:grpSpPr>
        <p:cxnSp>
          <p:nvCxnSpPr>
            <p:cNvPr id="109" name="Straight Arrow Connector 10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2000" baseline="-250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i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 = f(x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i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8172400" y="2730406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Oracle</a:t>
            </a: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7884368" y="399577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latin typeface="Chalkboard"/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1547664" y="4561383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(x</a:t>
            </a:r>
            <a:r>
              <a:rPr lang="en-US" sz="1400" baseline="-25000" dirty="0" smtClean="0">
                <a:latin typeface="Chalkboard"/>
              </a:rPr>
              <a:t>1</a:t>
            </a:r>
            <a:r>
              <a:rPr lang="en-US" sz="1400" dirty="0" smtClean="0">
                <a:latin typeface="Chalkboard"/>
              </a:rPr>
              <a:t>, y</a:t>
            </a:r>
            <a:r>
              <a:rPr lang="en-US" sz="1400" baseline="-25000" dirty="0" smtClean="0">
                <a:latin typeface="Chalkboard"/>
              </a:rPr>
              <a:t>1</a:t>
            </a:r>
            <a:r>
              <a:rPr lang="en-US" sz="1400" dirty="0" smtClean="0">
                <a:latin typeface="Chalkboard"/>
              </a:rPr>
              <a:t>), (x</a:t>
            </a:r>
            <a:r>
              <a:rPr lang="en-US" sz="1400" baseline="-25000" dirty="0" smtClean="0">
                <a:latin typeface="Chalkboard"/>
              </a:rPr>
              <a:t>2</a:t>
            </a:r>
            <a:r>
              <a:rPr lang="en-US" sz="1400" dirty="0" smtClean="0">
                <a:latin typeface="Chalkboard"/>
              </a:rPr>
              <a:t>, y</a:t>
            </a:r>
            <a:r>
              <a:rPr lang="en-US" sz="1400" baseline="-25000" dirty="0" smtClean="0">
                <a:latin typeface="Chalkboard"/>
              </a:rPr>
              <a:t>2</a:t>
            </a:r>
            <a:r>
              <a:rPr lang="en-US" sz="1400" dirty="0" smtClean="0">
                <a:latin typeface="Chalkboard"/>
              </a:rPr>
              <a:t>)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251520" y="4999338"/>
            <a:ext cx="1494425" cy="589902"/>
            <a:chOff x="5957895" y="2191026"/>
            <a:chExt cx="1494425" cy="58990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149895" y="2204864"/>
              <a:ext cx="1302425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 rot="20163738">
              <a:off x="5957895" y="2191026"/>
              <a:ext cx="14240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x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=y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 y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2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627784" y="5085184"/>
            <a:ext cx="1506424" cy="576064"/>
            <a:chOff x="6948264" y="2124472"/>
            <a:chExt cx="1506424" cy="576064"/>
          </a:xfrm>
        </p:grpSpPr>
        <p:cxnSp>
          <p:nvCxnSpPr>
            <p:cNvPr id="118" name="Straight Arrow Connector 117"/>
            <p:cNvCxnSpPr/>
            <p:nvPr/>
          </p:nvCxnSpPr>
          <p:spPr>
            <a:xfrm flipH="1" flipV="1">
              <a:off x="6948264" y="2124472"/>
              <a:ext cx="122413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 rot="1570676">
              <a:off x="7030655" y="2169046"/>
              <a:ext cx="14240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x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2</a:t>
              </a:r>
              <a:r>
                <a:rPr lang="en-US" sz="1600" dirty="0">
                  <a:solidFill>
                    <a:srgbClr val="0000FF"/>
                  </a:solidFill>
                  <a:latin typeface="Chalkboard"/>
                  <a:sym typeface="Symbol"/>
                </a:rPr>
                <a:t>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 y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2</a:t>
              </a:r>
              <a:endParaRPr lang="en-US" sz="24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87426" y="5661248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</a:rPr>
              <a:t>1</a:t>
            </a: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3924022" y="5579948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0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323528" y="6001543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/>
              </a:rPr>
              <a:t>If D interacted with a keyed </a:t>
            </a:r>
            <a:r>
              <a:rPr lang="en-US" sz="1600" dirty="0" err="1" smtClean="0">
                <a:latin typeface="Chalkboard"/>
              </a:rPr>
              <a:t>F</a:t>
            </a:r>
            <a:r>
              <a:rPr lang="en-US" sz="2400" baseline="-25000" dirty="0" err="1" smtClean="0">
                <a:latin typeface="Chalkboard"/>
              </a:rPr>
              <a:t>k</a:t>
            </a:r>
            <a:endParaRPr lang="en-US" sz="2400" baseline="-25000" dirty="0" smtClean="0">
              <a:latin typeface="Chalkboard"/>
            </a:endParaRPr>
          </a:p>
        </p:txBody>
      </p:sp>
      <p:sp>
        <p:nvSpPr>
          <p:cNvPr id="123" name="Text Box 7"/>
          <p:cNvSpPr txBox="1">
            <a:spLocks noChangeArrowheads="1"/>
          </p:cNvSpPr>
          <p:nvPr/>
        </p:nvSpPr>
        <p:spPr bwMode="auto">
          <a:xfrm>
            <a:off x="897674" y="6402814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</a:rPr>
              <a:t>D outputs 1 with probability 1</a:t>
            </a:r>
            <a:endParaRPr lang="en-US" sz="2400" baseline="-25000" dirty="0" smtClean="0">
              <a:latin typeface="Chalkboard"/>
            </a:endParaRP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323528" y="6001543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/>
              </a:rPr>
              <a:t>If D interacted with a random function</a:t>
            </a:r>
            <a:endParaRPr lang="en-US" sz="2400" baseline="-25000" dirty="0" smtClean="0">
              <a:latin typeface="Chalkboard"/>
            </a:endParaRPr>
          </a:p>
        </p:txBody>
      </p: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897674" y="6402814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</a:rPr>
              <a:t>D outputs 1 only if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f(x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) = f(x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)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 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 x</a:t>
            </a:r>
            <a:r>
              <a:rPr lang="en-US" sz="2400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sz="1600" dirty="0" smtClean="0">
                <a:latin typeface="Chalkboard"/>
                <a:sym typeface="Symbol"/>
              </a:rPr>
              <a:t>--- </a:t>
            </a:r>
            <a:r>
              <a:rPr lang="en-US" sz="1600" dirty="0" err="1" smtClean="0">
                <a:latin typeface="Chalkboard"/>
                <a:sym typeface="Symbol"/>
              </a:rPr>
              <a:t>prob</a:t>
            </a:r>
            <a:r>
              <a:rPr lang="en-US" sz="1600" dirty="0" smtClean="0">
                <a:latin typeface="Chalkboard"/>
                <a:sym typeface="Symbol"/>
              </a:rPr>
              <a:t>: 2</a:t>
            </a:r>
            <a:r>
              <a:rPr lang="en-US" sz="2400" baseline="30000" dirty="0" smtClean="0">
                <a:latin typeface="Chalkboard"/>
                <a:sym typeface="Symbol"/>
              </a:rPr>
              <a:t>-n</a:t>
            </a:r>
            <a:endParaRPr lang="en-US" sz="2400" baseline="30000" dirty="0" smtClean="0">
              <a:latin typeface="Chalkboard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528" y="6053807"/>
            <a:ext cx="5976664" cy="687561"/>
            <a:chOff x="7668344" y="188640"/>
            <a:chExt cx="5976664" cy="687561"/>
          </a:xfrm>
        </p:grpSpPr>
        <p:grpSp>
          <p:nvGrpSpPr>
            <p:cNvPr id="126" name="Group 125"/>
            <p:cNvGrpSpPr/>
            <p:nvPr/>
          </p:nvGrpSpPr>
          <p:grpSpPr>
            <a:xfrm>
              <a:off x="7956376" y="188640"/>
              <a:ext cx="2736304" cy="544126"/>
              <a:chOff x="1691680" y="4581128"/>
              <a:chExt cx="2736304" cy="544126"/>
            </a:xfrm>
          </p:grpSpPr>
          <p:sp>
            <p:nvSpPr>
              <p:cNvPr id="127" name="Text Box 7"/>
              <p:cNvSpPr txBox="1">
                <a:spLocks noChangeArrowheads="1"/>
              </p:cNvSpPr>
              <p:nvPr/>
            </p:nvSpPr>
            <p:spPr bwMode="auto">
              <a:xfrm>
                <a:off x="1691680" y="4725144"/>
                <a:ext cx="27363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halkboard"/>
                  </a:rPr>
                  <a:t>Pr [D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Chalkboard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halkboard"/>
                  </a:rPr>
                  <a:t>      (1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halkboard"/>
                  </a:rPr>
                  <a:t>n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halkboard"/>
                  </a:rPr>
                  <a:t>) = 1]</a:t>
                </a: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2348136" y="4581128"/>
                <a:ext cx="639688" cy="338554"/>
                <a:chOff x="1844080" y="5970766"/>
                <a:chExt cx="639688" cy="338554"/>
              </a:xfrm>
            </p:grpSpPr>
            <p:sp>
              <p:nvSpPr>
                <p:cNvPr id="12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44080" y="597076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</a:rPr>
                    <a:t>F</a:t>
                  </a:r>
                  <a:r>
                    <a:rPr lang="en-US" sz="2400" baseline="-25000" dirty="0" err="1" smtClean="0">
                      <a:solidFill>
                        <a:srgbClr val="0000FF"/>
                      </a:solidFill>
                      <a:latin typeface="Chalkboard"/>
                    </a:rPr>
                    <a:t>k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</a:rPr>
                    <a:t>( )</a:t>
                  </a: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267744" y="6093296"/>
                  <a:ext cx="45719" cy="82751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FF"/>
                    </a:solidFill>
                    <a:latin typeface="Chalkboard"/>
                  </a:endParaRPr>
                </a:p>
              </p:txBody>
            </p:sp>
          </p:grpSp>
        </p:grpSp>
        <p:grpSp>
          <p:nvGrpSpPr>
            <p:cNvPr id="131" name="Group 130"/>
            <p:cNvGrpSpPr/>
            <p:nvPr/>
          </p:nvGrpSpPr>
          <p:grpSpPr>
            <a:xfrm>
              <a:off x="10908704" y="188640"/>
              <a:ext cx="2736304" cy="544126"/>
              <a:chOff x="1691680" y="4581128"/>
              <a:chExt cx="2736304" cy="544126"/>
            </a:xfrm>
          </p:grpSpPr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1691680" y="4725144"/>
                <a:ext cx="27363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Pr [D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halkboard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    (1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halkboard"/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) = 1]</a:t>
                </a:r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2276128" y="4581128"/>
                <a:ext cx="639688" cy="338554"/>
                <a:chOff x="1772072" y="5970766"/>
                <a:chExt cx="639688" cy="338554"/>
              </a:xfrm>
            </p:grpSpPr>
            <p:sp>
              <p:nvSpPr>
                <p:cNvPr id="1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72072" y="597076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FF0000"/>
                      </a:solidFill>
                      <a:latin typeface="Chalkboard"/>
                    </a:rPr>
                    <a:t>f</a:t>
                  </a:r>
                  <a:r>
                    <a:rPr lang="en-US" sz="1600" dirty="0" smtClean="0">
                      <a:solidFill>
                        <a:srgbClr val="FF0000"/>
                      </a:solidFill>
                      <a:latin typeface="Chalkboard"/>
                    </a:rPr>
                    <a:t>( )</a:t>
                  </a: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2051720" y="6093296"/>
                  <a:ext cx="45719" cy="827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halkboard"/>
                  </a:endParaRPr>
                </a:p>
              </p:txBody>
            </p:sp>
          </p:grpSp>
        </p:grpSp>
        <p:sp>
          <p:nvSpPr>
            <p:cNvPr id="136" name="Text Box 7"/>
            <p:cNvSpPr txBox="1">
              <a:spLocks noChangeArrowheads="1"/>
            </p:cNvSpPr>
            <p:nvPr/>
          </p:nvSpPr>
          <p:spPr bwMode="auto">
            <a:xfrm>
              <a:off x="10404648" y="260648"/>
              <a:ext cx="28803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3400" dirty="0" smtClean="0">
                  <a:latin typeface="Chalkboard"/>
                </a:rPr>
                <a:t>-</a:t>
              </a:r>
            </a:p>
          </p:txBody>
        </p:sp>
        <p:sp>
          <p:nvSpPr>
            <p:cNvPr id="137" name="Text Box 7"/>
            <p:cNvSpPr txBox="1">
              <a:spLocks noChangeArrowheads="1"/>
            </p:cNvSpPr>
            <p:nvPr/>
          </p:nvSpPr>
          <p:spPr bwMode="auto">
            <a:xfrm>
              <a:off x="7668344" y="188640"/>
              <a:ext cx="28803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3400" dirty="0" smtClean="0">
                  <a:latin typeface="Chalkboard"/>
                </a:rPr>
                <a:t>|</a:t>
              </a:r>
            </a:p>
          </p:txBody>
        </p:sp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12852920" y="188640"/>
              <a:ext cx="28803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3400" dirty="0" smtClean="0">
                  <a:latin typeface="Chalkboard"/>
                </a:rPr>
                <a:t>|</a:t>
              </a:r>
            </a:p>
          </p:txBody>
        </p:sp>
      </p:grpSp>
      <p:sp>
        <p:nvSpPr>
          <p:cNvPr id="139" name="Text Box 7"/>
          <p:cNvSpPr txBox="1">
            <a:spLocks noChangeArrowheads="1"/>
          </p:cNvSpPr>
          <p:nvPr/>
        </p:nvSpPr>
        <p:spPr bwMode="auto">
          <a:xfrm>
            <a:off x="5724128" y="6166465"/>
            <a:ext cx="1656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200" dirty="0" smtClean="0">
                <a:latin typeface="Chalkboard"/>
              </a:rPr>
              <a:t> = 1 – 2</a:t>
            </a:r>
            <a:r>
              <a:rPr lang="en-US" sz="2200" baseline="30000" dirty="0" smtClean="0">
                <a:latin typeface="Chalkboard"/>
              </a:rPr>
              <a:t>-n</a:t>
            </a:r>
          </a:p>
        </p:txBody>
      </p:sp>
      <p:sp>
        <p:nvSpPr>
          <p:cNvPr id="140" name="Text Box 7"/>
          <p:cNvSpPr txBox="1">
            <a:spLocks noChangeArrowheads="1"/>
          </p:cNvSpPr>
          <p:nvPr/>
        </p:nvSpPr>
        <p:spPr bwMode="auto">
          <a:xfrm>
            <a:off x="467544" y="2636912"/>
            <a:ext cx="2528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F is no way a PRF</a:t>
            </a:r>
            <a:endParaRPr lang="en-US" sz="2000" baseline="-25000" dirty="0" smtClean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756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6" grpId="1"/>
      <p:bldP spid="54" grpId="0"/>
      <p:bldP spid="91" grpId="0"/>
      <p:bldP spid="99" grpId="0"/>
      <p:bldP spid="107" grpId="0"/>
      <p:bldP spid="111" grpId="0"/>
      <p:bldP spid="112" grpId="0"/>
      <p:bldP spid="113" grpId="0"/>
      <p:bldP spid="120" grpId="0"/>
      <p:bldP spid="121" grpId="0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39" grpId="0"/>
      <p:bldP spid="1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2048" y="116632"/>
            <a:ext cx="846043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Do PRFs exist?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23528" y="1023119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 proof…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55776" y="104344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But we strongly believe they do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528" y="1547500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Didn’t we just say we believe something is true but don’t have a proof?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11760" y="2132856"/>
            <a:ext cx="4752528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Yet another Assumption: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PRFs exist.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3284984"/>
            <a:ext cx="1300356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PRFs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924944"/>
            <a:ext cx="9144000" cy="7200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37028" y="5157192"/>
            <a:ext cx="1338828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PRGs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" name="Straight Arrow Connector 5"/>
          <p:cNvCxnSpPr>
            <a:stCxn id="15" idx="0"/>
            <a:endCxn id="2" idx="2"/>
          </p:cNvCxnSpPr>
          <p:nvPr/>
        </p:nvCxnSpPr>
        <p:spPr>
          <a:xfrm flipV="1">
            <a:off x="2862757" y="3654316"/>
            <a:ext cx="1653801" cy="14935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9119903">
            <a:off x="2182658" y="4286313"/>
            <a:ext cx="2473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Chalkboard" charset="0"/>
              </a:rPr>
              <a:t>Goldreich-Goldwasser-Micali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0171" y="5157192"/>
            <a:ext cx="2788007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Block Ciphers: DES, AES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4516558" y="3662328"/>
            <a:ext cx="2007863" cy="148557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2175413">
            <a:off x="4568982" y="4322480"/>
            <a:ext cx="2613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Because no </a:t>
            </a:r>
            <a:r>
              <a:rPr lang="en-US" sz="140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good distinguisher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20" y="5681573"/>
            <a:ext cx="1789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Highly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43608" y="5687129"/>
            <a:ext cx="204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Far from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2558553"/>
            <a:ext cx="2782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Later in the course……….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70435" y="3663977"/>
            <a:ext cx="15131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CT 7 (for 1)</a:t>
            </a:r>
            <a:endParaRPr lang="en-US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08099" y="3579521"/>
            <a:ext cx="1735541" cy="150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27784" y="384864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</a:rPr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  <p:bldP spid="10" grpId="0"/>
      <p:bldP spid="12" grpId="0" animBg="1"/>
      <p:bldP spid="2" grpId="0" animBg="1"/>
      <p:bldP spid="15" grpId="0" animBg="1"/>
      <p:bldP spid="7" grpId="0"/>
      <p:bldP spid="21" grpId="0" animBg="1"/>
      <p:bldP spid="25" grpId="0"/>
      <p:bldP spid="17" grpId="0"/>
      <p:bldP spid="27" grpId="0"/>
      <p:bldP spid="18" grpId="0"/>
      <p:bldP spid="19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2123564"/>
            <a:ext cx="4841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Pseudo-random Functions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187460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Introduction to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attack and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security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1619508"/>
            <a:ext cx="570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Look for assumption needed to construct a scheme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7" y="255561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Definition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571836"/>
            <a:ext cx="330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Construction based on PRF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292494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Non-trivial to construct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3347700"/>
            <a:ext cx="6696744" cy="37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Pseudo-random Permutation (Strong/weak variant)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20" grpId="0"/>
      <p:bldP spid="12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 Random Permutation (PRP)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267744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163924" y="3173486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(x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), (x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),…, (</a:t>
            </a:r>
            <a:r>
              <a:rPr lang="en-US" sz="1400" dirty="0" err="1" smtClean="0">
                <a:latin typeface="Chalkboard"/>
                <a:sym typeface="Symbol"/>
              </a:rPr>
              <a:t>x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, </a:t>
            </a:r>
            <a:r>
              <a:rPr lang="en-US" sz="1400" dirty="0" err="1" smtClean="0">
                <a:latin typeface="Chalkboard"/>
                <a:sym typeface="Symbol"/>
              </a:rPr>
              <a:t>y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)</a:t>
            </a:r>
            <a:endParaRPr lang="en-US" sz="1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?</a:t>
              </a:r>
            </a:p>
          </p:txBody>
        </p: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451956" y="3481263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Distinct pairs </a:t>
            </a:r>
            <a:endParaRPr lang="en-US" sz="1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9512" y="1074222"/>
            <a:ext cx="2736304" cy="562120"/>
            <a:chOff x="467544" y="1804754"/>
            <a:chExt cx="2520280" cy="432921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Perm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125623" y="1899121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(2</a:t>
              </a:r>
              <a:r>
                <a:rPr lang="en-US" sz="1600" baseline="30000" dirty="0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)!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44824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179512" y="3429000"/>
            <a:ext cx="2331419" cy="450633"/>
            <a:chOff x="251520" y="3100898"/>
            <a:chExt cx="2331419" cy="450633"/>
          </a:xfrm>
        </p:grpSpPr>
        <p:sp>
          <p:nvSpPr>
            <p:cNvPr id="47" name="Rectangle 46"/>
            <p:cNvSpPr/>
            <p:nvPr/>
          </p:nvSpPr>
          <p:spPr>
            <a:xfrm>
              <a:off x="251520" y="3100898"/>
              <a:ext cx="8867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KPerm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51520" y="4558769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300192" y="5300335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15616" y="5206260"/>
            <a:ext cx="2736304" cy="544126"/>
            <a:chOff x="1691680" y="4581128"/>
            <a:chExt cx="2736304" cy="544126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  <a:latin typeface="Chalkboard"/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  <a:latin typeface="Chalkboard"/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67744" y="6093296"/>
                <a:ext cx="45719" cy="8275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187624" y="5750386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067944" y="5134833"/>
            <a:ext cx="2736304" cy="544126"/>
            <a:chOff x="1691680" y="4581128"/>
            <a:chExt cx="2736304" cy="544126"/>
          </a:xfrm>
        </p:grpSpPr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    (1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276128" y="4581128"/>
              <a:ext cx="639688" cy="338554"/>
              <a:chOff x="1772072" y="5970766"/>
              <a:chExt cx="639688" cy="338554"/>
            </a:xfrm>
          </p:grpSpPr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1772072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halkboard"/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051720" y="6093296"/>
                <a:ext cx="45719" cy="827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Chalkboard"/>
                </a:endParaRPr>
              </a:p>
            </p:txBody>
          </p:sp>
        </p:grpSp>
      </p:grp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888432" y="5695508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563888" y="5206841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827584" y="513483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6012160" y="513483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6512" y="393305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9900"/>
                </a:solidFill>
                <a:latin typeface="Chalkboard"/>
              </a:rPr>
              <a:t>TRF &amp; TRP</a:t>
            </a:r>
            <a:endParaRPr lang="en-US" sz="360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RA: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No PPT distinguisher can tell apart between TRF &amp; TRP. (use Birthday paradox KL A.4.)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95736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2"/>
            <a:ext cx="2637927" cy="482570"/>
            <a:chOff x="467544" y="1804754"/>
            <a:chExt cx="242967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Perm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59300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(2</a:t>
              </a:r>
              <a:r>
                <a:rPr lang="en-US" sz="1600" baseline="30000" dirty="0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)!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379948" y="3140968"/>
            <a:ext cx="2768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(x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, y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), (x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, y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),…, (</a:t>
            </a:r>
            <a:r>
              <a:rPr lang="en-US" sz="1600" dirty="0" err="1" smtClean="0">
                <a:latin typeface="Chalkboard"/>
                <a:sym typeface="Symbol"/>
              </a:rPr>
              <a:t>x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, </a:t>
            </a:r>
            <a:r>
              <a:rPr lang="en-US" sz="1600" dirty="0" err="1" smtClean="0">
                <a:latin typeface="Chalkboard"/>
                <a:sym typeface="Symbol"/>
              </a:rPr>
              <a:t>y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?</a:t>
              </a:r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7164288" y="5283205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5576" y="5117703"/>
            <a:ext cx="3024336" cy="544126"/>
            <a:chOff x="1691680" y="4581128"/>
            <a:chExt cx="3024336" cy="544126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30243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   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  <a:latin typeface="Chalkboard"/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  <a:latin typeface="Chalkboard"/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222025" y="6082263"/>
                <a:ext cx="45719" cy="8275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851920" y="5189711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67544" y="511770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876256" y="511770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379948" y="3520753"/>
            <a:ext cx="3128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(y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, x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), (y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, x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),…, (</a:t>
            </a:r>
            <a:r>
              <a:rPr lang="en-US" sz="1600" dirty="0" err="1">
                <a:latin typeface="Chalkboard"/>
                <a:sym typeface="Symbol"/>
              </a:rPr>
              <a:t>y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, </a:t>
            </a:r>
            <a:r>
              <a:rPr lang="en-US" sz="1600" dirty="0" err="1">
                <a:latin typeface="Chalkboard"/>
                <a:sym typeface="Symbol"/>
              </a:rPr>
              <a:t>x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7704" y="5106670"/>
            <a:ext cx="1152128" cy="338554"/>
            <a:chOff x="2195736" y="5682734"/>
            <a:chExt cx="1152128" cy="33855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2195736" y="5682734"/>
              <a:ext cx="1152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, F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halkboard"/>
                </a:rPr>
                <a:t>k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-1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( )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843808" y="5805264"/>
              <a:ext cx="45719" cy="82751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Chalkboard"/>
                </a:rPr>
                <a:t>  </a:t>
              </a:r>
              <a:endParaRPr lang="en-US" dirty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11960" y="5085184"/>
            <a:ext cx="3024336" cy="555159"/>
            <a:chOff x="4211960" y="4674622"/>
            <a:chExt cx="3024336" cy="555159"/>
          </a:xfrm>
        </p:grpSpPr>
        <p:grpSp>
          <p:nvGrpSpPr>
            <p:cNvPr id="67" name="Group 66"/>
            <p:cNvGrpSpPr/>
            <p:nvPr/>
          </p:nvGrpSpPr>
          <p:grpSpPr>
            <a:xfrm>
              <a:off x="4211960" y="4685655"/>
              <a:ext cx="3024336" cy="544126"/>
              <a:chOff x="1691680" y="4581128"/>
              <a:chExt cx="3024336" cy="544126"/>
            </a:xfrm>
          </p:grpSpPr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691680" y="4725144"/>
                <a:ext cx="30243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Pr [D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halkboard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            (1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halkboard"/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) = 1]</a:t>
                </a: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276128" y="4581128"/>
                <a:ext cx="639688" cy="338554"/>
                <a:chOff x="1772072" y="5970766"/>
                <a:chExt cx="639688" cy="338554"/>
              </a:xfrm>
            </p:grpSpPr>
            <p:sp>
              <p:nvSpPr>
                <p:cNvPr id="7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72072" y="597076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FF0000"/>
                      </a:solidFill>
                      <a:latin typeface="Chalkboard"/>
                    </a:rPr>
                    <a:t>f</a:t>
                  </a:r>
                  <a:r>
                    <a:rPr lang="en-US" sz="1600" dirty="0" smtClean="0">
                      <a:solidFill>
                        <a:srgbClr val="FF0000"/>
                      </a:solidFill>
                      <a:latin typeface="Chalkboard"/>
                    </a:rPr>
                    <a:t>( )</a:t>
                  </a: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979712" y="613003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Chalkboard"/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148064" y="4674622"/>
              <a:ext cx="1063352" cy="338554"/>
              <a:chOff x="4948808" y="5394702"/>
              <a:chExt cx="1063352" cy="338554"/>
            </a:xfrm>
          </p:grpSpPr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4948808" y="5394702"/>
                <a:ext cx="10633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, f</a:t>
                </a:r>
                <a:r>
                  <a:rPr lang="en-US" sz="1600" baseline="30000" dirty="0" smtClean="0">
                    <a:solidFill>
                      <a:srgbClr val="FF0000"/>
                    </a:solidFill>
                    <a:latin typeface="Chalkboard"/>
                  </a:rPr>
                  <a:t>-1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07145" y="5527975"/>
                <a:ext cx="45719" cy="827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Chalkboard"/>
                </a:endParaRPr>
              </a:p>
            </p:txBody>
          </p:sp>
        </p:grpSp>
      </p:grp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Strong PRP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4572000" y="1556792"/>
            <a:ext cx="4464496" cy="19087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076056" y="2132856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Any strong PRP is by default a PRP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076056" y="25649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What about the converse ?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52787" y="3068960"/>
            <a:ext cx="1611339" cy="450633"/>
            <a:chOff x="971600" y="3100898"/>
            <a:chExt cx="1611339" cy="450633"/>
          </a:xfrm>
        </p:grpSpPr>
        <p:sp>
          <p:nvSpPr>
            <p:cNvPr id="59" name="Rectangle 58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118623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Straight Connector 7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512" y="407707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51520" y="4558769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971600" y="5750386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320480" y="5695508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7504" y="3068960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halkboard"/>
                <a:sym typeface="Symbol"/>
              </a:rPr>
              <a:t>KPerm</a:t>
            </a:r>
            <a:r>
              <a:rPr lang="en-US" sz="1600" baseline="-25000" dirty="0" err="1" smtClean="0">
                <a:latin typeface="Chalkboard"/>
                <a:sym typeface="Symbol"/>
              </a:rPr>
              <a:t>n</a:t>
            </a:r>
            <a:endParaRPr lang="en-US" sz="16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690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2048" y="116632"/>
            <a:ext cx="846043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Do PRPs/SPRPs exist?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23528" y="1023119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 proof…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55776" y="104344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But we strongly believe they do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11760" y="2132856"/>
            <a:ext cx="4752528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Yet another Assumption: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PRPs/SPRPs exist.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3284984"/>
            <a:ext cx="2121093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PRPs/SPRPs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924944"/>
            <a:ext cx="9144000" cy="7200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37028" y="5157192"/>
            <a:ext cx="1300356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PRFs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" name="Straight Arrow Connector 5"/>
          <p:cNvCxnSpPr>
            <a:stCxn id="15" idx="0"/>
            <a:endCxn id="2" idx="2"/>
          </p:cNvCxnSpPr>
          <p:nvPr/>
        </p:nvCxnSpPr>
        <p:spPr>
          <a:xfrm flipV="1">
            <a:off x="2862757" y="3654316"/>
            <a:ext cx="1653801" cy="14935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9119903">
            <a:off x="2801448" y="4286313"/>
            <a:ext cx="1236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Chalkboard" charset="0"/>
              </a:rPr>
              <a:t>Luby-Rackoff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0171" y="5157192"/>
            <a:ext cx="2788007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Block Ciphers: DES, AES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4516558" y="3662328"/>
            <a:ext cx="2007863" cy="148557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2175413">
            <a:off x="4568982" y="4322480"/>
            <a:ext cx="2613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Because no </a:t>
            </a:r>
            <a:r>
              <a:rPr lang="en-US" sz="140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good distinguisher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20" y="5681573"/>
            <a:ext cx="1789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Highly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43608" y="5687129"/>
            <a:ext cx="204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Far from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2558553"/>
            <a:ext cx="2782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Later in the course……….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83568" y="6300028"/>
            <a:ext cx="8477642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Efficiency of SPRPs based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-secure schemes are better than PRF-based ones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  <p:bldP spid="12" grpId="0" animBg="1"/>
      <p:bldP spid="2" grpId="0" animBg="1"/>
      <p:bldP spid="15" grpId="0" animBg="1"/>
      <p:bldP spid="7" grpId="0"/>
      <p:bldP spid="21" grpId="0" animBg="1"/>
      <p:bldP spid="25" grpId="0"/>
      <p:bldP spid="17" grpId="0"/>
      <p:bldP spid="27" grpId="0"/>
      <p:bldP spid="18" grpId="0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0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Security for SKE with COA to CPA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2481007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596" y="1154085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2444695"/>
            <a:ext cx="4419368" cy="147732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 (vector of messages), it cannot be distinguished if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 (message vector).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188" y="1148551"/>
            <a:ext cx="1374137" cy="12241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36512" y="4796296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CPA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84636" y="4759984"/>
            <a:ext cx="4419368" cy="147732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 (vector of messages), it cannot be distinguished if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 (message vector).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44624"/>
            <a:ext cx="792088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Chosen-Plaintext Attacks (CPA)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84857"/>
            <a:ext cx="792088" cy="10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5"/>
            <a:ext cx="792088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3528" y="249289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k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180784" y="2564904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k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64088" y="2780928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228184" y="2060848"/>
            <a:ext cx="0" cy="72008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580112" y="2247255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??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176" y="2595992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668344" y="2636912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1"/>
          <p:cNvGrpSpPr/>
          <p:nvPr/>
        </p:nvGrpSpPr>
        <p:grpSpPr>
          <a:xfrm>
            <a:off x="2051720" y="1772816"/>
            <a:ext cx="1512168" cy="576064"/>
            <a:chOff x="2123728" y="1916832"/>
            <a:chExt cx="1512168" cy="576064"/>
          </a:xfrm>
        </p:grpSpPr>
        <p:sp>
          <p:nvSpPr>
            <p:cNvPr id="33" name="Rectangle 32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Enc</a:t>
              </a:r>
              <a:endParaRPr lang="en-US" sz="2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1475656" y="2060848"/>
            <a:ext cx="50405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475656" y="166073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m </a:t>
            </a:r>
            <a:endParaRPr lang="en-US" sz="20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267744" y="2348880"/>
            <a:ext cx="0" cy="57606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572000" y="1628800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c = </a:t>
            </a:r>
            <a:r>
              <a:rPr lang="en-US" sz="2000" dirty="0" err="1" smtClean="0">
                <a:latin typeface="Chalkboard"/>
              </a:rPr>
              <a:t>Enc</a:t>
            </a:r>
            <a:r>
              <a:rPr lang="en-US" sz="2000" baseline="-25000" dirty="0" err="1" smtClean="0">
                <a:latin typeface="Chalkboard"/>
              </a:rPr>
              <a:t>k</a:t>
            </a:r>
            <a:r>
              <a:rPr lang="en-US" sz="2000" dirty="0" smtClean="0">
                <a:latin typeface="Chalkboard"/>
              </a:rPr>
              <a:t>(m)</a:t>
            </a:r>
            <a:endParaRPr lang="en-US" sz="20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331640" y="2924944"/>
            <a:ext cx="936104" cy="0"/>
          </a:xfrm>
          <a:prstGeom prst="straightConnector1">
            <a:avLst/>
          </a:prstGeom>
          <a:ln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483768" y="3676962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(m</a:t>
            </a:r>
            <a:r>
              <a:rPr lang="en-US" sz="2000" baseline="-25000" dirty="0" smtClean="0">
                <a:latin typeface="Chalkboard"/>
              </a:rPr>
              <a:t>1</a:t>
            </a:r>
            <a:r>
              <a:rPr lang="en-US" sz="2000" dirty="0" smtClean="0">
                <a:latin typeface="Chalkboard"/>
              </a:rPr>
              <a:t>, c</a:t>
            </a:r>
            <a:r>
              <a:rPr lang="en-US" sz="2000" baseline="-25000" dirty="0" smtClean="0">
                <a:latin typeface="Chalkboard"/>
              </a:rPr>
              <a:t>1</a:t>
            </a:r>
            <a:r>
              <a:rPr lang="en-US" sz="2000" dirty="0" smtClean="0">
                <a:latin typeface="Chalkboard"/>
              </a:rPr>
              <a:t>), (m</a:t>
            </a:r>
            <a:r>
              <a:rPr lang="en-US" sz="2000" baseline="-25000" dirty="0" smtClean="0">
                <a:latin typeface="Chalkboard"/>
              </a:rPr>
              <a:t>2</a:t>
            </a:r>
            <a:r>
              <a:rPr lang="en-US" sz="2000" dirty="0" smtClean="0">
                <a:latin typeface="Chalkboard"/>
              </a:rPr>
              <a:t>, c</a:t>
            </a:r>
            <a:r>
              <a:rPr lang="en-US" sz="2000" baseline="-25000" dirty="0" smtClean="0">
                <a:latin typeface="Chalkboard"/>
              </a:rPr>
              <a:t>2</a:t>
            </a:r>
            <a:r>
              <a:rPr lang="en-US" sz="2000" dirty="0" smtClean="0">
                <a:latin typeface="Chalkboard"/>
              </a:rPr>
              <a:t>), …, (</a:t>
            </a:r>
            <a:r>
              <a:rPr lang="en-US" sz="2000" dirty="0" err="1" smtClean="0">
                <a:latin typeface="Chalkboard"/>
              </a:rPr>
              <a:t>m</a:t>
            </a:r>
            <a:r>
              <a:rPr lang="en-US" sz="2000" baseline="-25000" dirty="0" err="1" smtClean="0">
                <a:latin typeface="Chalkboard"/>
              </a:rPr>
              <a:t>t</a:t>
            </a:r>
            <a:r>
              <a:rPr lang="en-US" sz="2000" dirty="0" smtClean="0">
                <a:latin typeface="Chalkboard"/>
              </a:rPr>
              <a:t>, c</a:t>
            </a:r>
            <a:r>
              <a:rPr lang="en-US" sz="2000" baseline="-25000" dirty="0" smtClean="0">
                <a:latin typeface="Chalkboard"/>
              </a:rPr>
              <a:t>t</a:t>
            </a:r>
            <a:r>
              <a:rPr lang="en-US" sz="2000" dirty="0" smtClean="0">
                <a:latin typeface="Chalkboard"/>
              </a:rPr>
              <a:t>): </a:t>
            </a:r>
            <a:r>
              <a:rPr lang="en-US" sz="2000" dirty="0" err="1" smtClean="0">
                <a:latin typeface="Chalkboard"/>
              </a:rPr>
              <a:t>c</a:t>
            </a:r>
            <a:r>
              <a:rPr lang="en-US" sz="2000" baseline="-25000" dirty="0" err="1" smtClean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 = </a:t>
            </a:r>
            <a:r>
              <a:rPr lang="en-US" sz="2000" dirty="0" err="1" smtClean="0">
                <a:latin typeface="Chalkboard"/>
              </a:rPr>
              <a:t>Enc</a:t>
            </a:r>
            <a:r>
              <a:rPr lang="en-US" sz="2000" baseline="-25000" dirty="0" err="1" smtClean="0">
                <a:latin typeface="Chalkboard"/>
              </a:rPr>
              <a:t>k</a:t>
            </a:r>
            <a:r>
              <a:rPr lang="en-US" sz="2000" dirty="0" smtClean="0">
                <a:latin typeface="Chalkboard"/>
              </a:rPr>
              <a:t>(m</a:t>
            </a:r>
            <a:r>
              <a:rPr lang="en-US" sz="2000" baseline="-25000" dirty="0" smtClean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)</a:t>
            </a:r>
            <a:endParaRPr lang="en-US" sz="20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45" name="Straight Arrow Connector 44"/>
          <p:cNvCxnSpPr>
            <a:stCxn id="33" idx="3"/>
          </p:cNvCxnSpPr>
          <p:nvPr/>
        </p:nvCxnSpPr>
        <p:spPr>
          <a:xfrm>
            <a:off x="2699792" y="2060848"/>
            <a:ext cx="518457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51520" y="466628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&gt;&gt;  Adversary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</a:rPr>
              <a:t>influences</a:t>
            </a:r>
            <a:r>
              <a:rPr lang="en-US" sz="2000" dirty="0" smtClean="0">
                <a:latin typeface="Chalkboard"/>
              </a:rPr>
              <a:t> the honest parties to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encrypt</a:t>
            </a:r>
            <a:r>
              <a:rPr lang="en-US" sz="2000" dirty="0" smtClean="0">
                <a:latin typeface="Chalkboard"/>
              </a:rPr>
              <a:t> messages (using the same key) of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its choice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7" y="2492896"/>
            <a:ext cx="11298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5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46" name="Straight Arrow Connector 45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m</a:t>
              </a:r>
              <a:r>
                <a:rPr lang="en-US" sz="2000" baseline="-25000" dirty="0" smtClean="0">
                  <a:latin typeface="Chalkboard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c</a:t>
              </a:r>
              <a:r>
                <a:rPr lang="en-US" sz="2000" baseline="-25000" dirty="0" smtClean="0">
                  <a:latin typeface="Chalkboard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m</a:t>
              </a:r>
              <a:r>
                <a:rPr lang="en-US" sz="2000" baseline="-25000" dirty="0" smtClean="0">
                  <a:latin typeface="Chalkboard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c</a:t>
              </a:r>
              <a:r>
                <a:rPr lang="en-US" sz="2000" baseline="-25000" dirty="0" smtClean="0">
                  <a:latin typeface="Chalkboard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65" name="Straight Arrow Connector 64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err="1" smtClean="0">
                  <a:latin typeface="Chalkboard"/>
                </a:rPr>
                <a:t>m</a:t>
              </a:r>
              <a:r>
                <a:rPr lang="en-US" sz="2000" baseline="-25000" dirty="0" err="1" smtClean="0">
                  <a:latin typeface="Chalkboard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c</a:t>
              </a:r>
              <a:r>
                <a:rPr lang="en-US" sz="2000" baseline="-25000" dirty="0" smtClean="0">
                  <a:latin typeface="Chalkboard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51520" y="5530377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&gt;&gt; </a:t>
            </a:r>
            <a:r>
              <a:rPr lang="en-US" sz="2000" dirty="0" err="1" smtClean="0">
                <a:latin typeface="Chalkboard"/>
              </a:rPr>
              <a:t>Adv’s</a:t>
            </a:r>
            <a:r>
              <a:rPr lang="en-US" sz="2000" dirty="0" smtClean="0">
                <a:latin typeface="Chalkboard"/>
              </a:rPr>
              <a:t> Goal: to determine the plaintext encrypted in a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new</a:t>
            </a:r>
            <a:r>
              <a:rPr lang="en-US" sz="2000" dirty="0" smtClean="0">
                <a:latin typeface="Chalkboard"/>
              </a:rPr>
              <a:t> cipher-text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517" y="4048693"/>
            <a:ext cx="2880485" cy="1556792"/>
          </a:xfrm>
          <a:prstGeom prst="rect">
            <a:avLst/>
          </a:prstGeom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4470" y="4437112"/>
            <a:ext cx="1129867" cy="8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35896" y="4139788"/>
            <a:ext cx="2018501" cy="369332"/>
          </a:xfrm>
          <a:prstGeom prst="rect">
            <a:avLst/>
          </a:prstGeom>
          <a:solidFill>
            <a:srgbClr val="FFFF00"/>
          </a:solidFill>
          <a:ln>
            <a:solidFill>
              <a:srgbClr val="339933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Encryption Oracle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700064" y="6125234"/>
            <a:ext cx="5824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Is CPA is mountable only against a moron???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4864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55" grpId="0"/>
      <p:bldP spid="43" grpId="0"/>
      <p:bldP spid="53" grpId="0"/>
      <p:bldP spid="53" grpId="1"/>
      <p:bldP spid="70" grpId="0"/>
      <p:bldP spid="4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009900"/>
                </a:solidFill>
                <a:latin typeface="Chalkboard"/>
                <a:cs typeface="Comic Sans MS"/>
              </a:rPr>
              <a:t>CPA</a:t>
            </a:r>
            <a:endParaRPr lang="en-US" sz="3600" dirty="0">
              <a:latin typeface="Chalkboard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00" y="1412776"/>
            <a:ext cx="1244228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40768"/>
            <a:ext cx="1224136" cy="136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340768"/>
            <a:ext cx="1219200" cy="136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23528" y="3258989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</a:rPr>
              <a:t>M. </a:t>
            </a:r>
            <a:r>
              <a:rPr lang="en-US" dirty="0" err="1" smtClean="0">
                <a:latin typeface="Chalkboard"/>
              </a:rPr>
              <a:t>Luby</a:t>
            </a:r>
            <a:r>
              <a:rPr lang="en-US" dirty="0" smtClean="0">
                <a:latin typeface="Chalkboard"/>
              </a:rPr>
              <a:t>: </a:t>
            </a:r>
            <a:r>
              <a:rPr lang="en-US" dirty="0" err="1" smtClean="0">
                <a:latin typeface="Chalkboard"/>
              </a:rPr>
              <a:t>Pseudorandomness</a:t>
            </a:r>
            <a:r>
              <a:rPr lang="en-US" dirty="0" smtClean="0">
                <a:latin typeface="Chalkboard"/>
              </a:rPr>
              <a:t> and Cryptographic Applications; Princeton University Press, 1996</a:t>
            </a:r>
            <a:endParaRPr lang="en-US" dirty="0">
              <a:latin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3284984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halkboard"/>
              </a:rPr>
              <a:t>Mihir</a:t>
            </a:r>
            <a:r>
              <a:rPr lang="en-US" dirty="0">
                <a:latin typeface="Chalkboard"/>
              </a:rPr>
              <a:t> </a:t>
            </a:r>
            <a:r>
              <a:rPr lang="en-US" dirty="0" err="1">
                <a:latin typeface="Chalkboard"/>
              </a:rPr>
              <a:t>Bellare</a:t>
            </a:r>
            <a:r>
              <a:rPr lang="en-US" dirty="0">
                <a:latin typeface="Chalkboard"/>
              </a:rPr>
              <a:t>, Anand Desai, E. Jokipii, Phillip Rogaway:</a:t>
            </a:r>
            <a:endParaRPr lang="en-US" dirty="0">
              <a:latin typeface="Chalkboard"/>
              <a:hlinkClick r:id="rId5"/>
            </a:endParaRPr>
          </a:p>
          <a:p>
            <a:r>
              <a:rPr lang="en-US" dirty="0">
                <a:latin typeface="Chalkboard"/>
              </a:rPr>
              <a:t>A Concrete Security Treatment of Symmetric Encryption. </a:t>
            </a:r>
            <a:r>
              <a:rPr lang="en-US" dirty="0" smtClean="0">
                <a:latin typeface="Chalkboard"/>
                <a:hlinkClick r:id="rId6"/>
              </a:rPr>
              <a:t>FOCS,1997</a:t>
            </a:r>
            <a:r>
              <a:rPr lang="en-US" dirty="0">
                <a:latin typeface="Chalkboard"/>
                <a:hlinkClick r:id="rId6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5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188640"/>
            <a:ext cx="792088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Is CPA Realistic ?</a:t>
            </a:r>
            <a:endParaRPr lang="en-US" sz="36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5496" y="1323345"/>
            <a:ext cx="8928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How can an attacker influence parties to encrypt messages of its choice (using the same key) ?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5496" y="2492896"/>
            <a:ext cx="89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Consider a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secure hardware </a:t>
            </a:r>
            <a:r>
              <a:rPr lang="en-US" dirty="0" smtClean="0">
                <a:latin typeface="Chalkboard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secret-key embedded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83568" y="3140968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Often used in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military applications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5496" y="3715871"/>
            <a:ext cx="89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An insider may have access to the hardware (not the key)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83568" y="4365104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Can choose messages of its choice and get their encryptions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081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44624"/>
            <a:ext cx="792088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shortened WWII by 2-3 Years</a:t>
            </a:r>
            <a:endParaRPr lang="en-US" sz="34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5496" y="735087"/>
            <a:ext cx="8928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</a:rPr>
              <a:t>Break of German codes by British during WW II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1026" name="Picture 2" descr="https://encrypted-tbn1.gstatic.com/images?q=tbn:ANd9GcQfn6rY7sAIEyIJGE-T_kK4xgydmOUQV3YaCliBbsDJioWQ4eFTqHZQ6fS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pMACylGLjhK91RPWW9906zJ7iN8MHU6PecGZ3KRIzWG_ZoeizEs0Hh6H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02" y="5061410"/>
            <a:ext cx="1199778" cy="16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64906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12" y="2600908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03617" y="3706403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Loc</a:t>
            </a:r>
            <a:r>
              <a:rPr lang="en-US" sz="1600" baseline="-25000" dirty="0" smtClean="0">
                <a:latin typeface="Chalkboard"/>
              </a:rPr>
              <a:t>1</a:t>
            </a:r>
            <a:endParaRPr lang="en-US" sz="16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53682" y="3858803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Loc</a:t>
            </a:r>
            <a:r>
              <a:rPr lang="en-US" sz="1600" baseline="-25000" dirty="0">
                <a:latin typeface="Chalkboard"/>
              </a:rPr>
              <a:t>2</a:t>
            </a:r>
            <a:endParaRPr lang="en-US" sz="16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12269" y="2959680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Loc</a:t>
            </a:r>
            <a:r>
              <a:rPr lang="en-US" sz="1600" baseline="-25000" dirty="0">
                <a:latin typeface="Chalkboard"/>
              </a:rPr>
              <a:t>3</a:t>
            </a:r>
            <a:endParaRPr lang="en-US" sz="16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55" y="2080870"/>
            <a:ext cx="813817" cy="7000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83437" y="2863679"/>
            <a:ext cx="288205" cy="49331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24043" y="2863679"/>
            <a:ext cx="429639" cy="49331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01697" y="2847502"/>
            <a:ext cx="576021" cy="1617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21088"/>
            <a:ext cx="2661047" cy="115212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1937559" y="4197357"/>
            <a:ext cx="2130385" cy="6794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666390" y="4209095"/>
            <a:ext cx="659300" cy="5234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211960" y="3356992"/>
            <a:ext cx="188603" cy="9875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80112" y="5524919"/>
            <a:ext cx="2073861" cy="4243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 rot="692829">
            <a:off x="5674035" y="527215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(Loc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)</a:t>
            </a:r>
            <a:endParaRPr lang="en-US" sz="16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 rot="692829">
            <a:off x="6679607" y="549576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(Loc</a:t>
            </a:r>
            <a:r>
              <a:rPr lang="en-US" sz="1600" baseline="-25000" dirty="0">
                <a:solidFill>
                  <a:srgbClr val="FF0000"/>
                </a:solidFill>
                <a:latin typeface="Chalkboard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)</a:t>
            </a:r>
            <a:endParaRPr lang="en-US" sz="16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 rot="692829">
            <a:off x="5824020" y="580327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(Loc</a:t>
            </a:r>
            <a:r>
              <a:rPr lang="en-US" sz="1600" baseline="-25000" dirty="0">
                <a:solidFill>
                  <a:srgbClr val="FF0000"/>
                </a:solidFill>
                <a:latin typeface="Chalkboard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)</a:t>
            </a:r>
            <a:endParaRPr lang="en-US" sz="16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9" name="Curved Down Arrow 28"/>
          <p:cNvSpPr/>
          <p:nvPr/>
        </p:nvSpPr>
        <p:spPr>
          <a:xfrm rot="2119087">
            <a:off x="2744608" y="2620016"/>
            <a:ext cx="5361993" cy="1376415"/>
          </a:xfrm>
          <a:prstGeom prst="curvedDownArrow">
            <a:avLst>
              <a:gd name="adj1" fmla="val 25000"/>
              <a:gd name="adj2" fmla="val 446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halkboard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07504" y="5622339"/>
            <a:ext cx="5040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</a:rPr>
              <a:t>Trivia: Who played a key role in this cryptanalysis process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9512" y="1916832"/>
            <a:ext cx="8712968" cy="3192364"/>
            <a:chOff x="2618495" y="2600908"/>
            <a:chExt cx="4652536" cy="2677845"/>
          </a:xfrm>
        </p:grpSpPr>
        <p:sp>
          <p:nvSpPr>
            <p:cNvPr id="34" name="Cloud Callout 33"/>
            <p:cNvSpPr/>
            <p:nvPr/>
          </p:nvSpPr>
          <p:spPr>
            <a:xfrm>
              <a:off x="2618495" y="2600908"/>
              <a:ext cx="4652536" cy="26778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200" y="3144529"/>
              <a:ext cx="831774" cy="1151462"/>
            </a:xfrm>
            <a:prstGeom prst="rect">
              <a:avLst/>
            </a:prstGeom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310326" y="4548419"/>
              <a:ext cx="2084019" cy="38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/>
                </a:rPr>
                <a:t>At Bletchley Park</a:t>
              </a:r>
              <a:endParaRPr lang="en-US" sz="24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702580" y="4509120"/>
            <a:ext cx="1372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</a:rPr>
              <a:t>Axis Power</a:t>
            </a:r>
            <a:endParaRPr lang="en-US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7356" y="1187460"/>
            <a:ext cx="151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latin typeface="Chalkboard"/>
              </a:rPr>
              <a:t>Allied Power</a:t>
            </a:r>
            <a:endParaRPr lang="en-US" dirty="0">
              <a:solidFill>
                <a:srgbClr val="008000"/>
              </a:solidFill>
              <a:latin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896" y="2132856"/>
            <a:ext cx="3456384" cy="20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3" grpId="0"/>
      <p:bldP spid="45" grpId="0"/>
      <p:bldP spid="46" grpId="0"/>
      <p:bldP spid="29" grpId="0" animBg="1"/>
      <p:bldP spid="49" grpId="0"/>
      <p:bldP spid="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45441" y="1383741"/>
            <a:ext cx="3385537" cy="338554"/>
            <a:chOff x="2517449" y="2154342"/>
            <a:chExt cx="3385537" cy="33855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517449" y="2479210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3327427" y="2154342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Query: Plain-text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1760" y="1866310"/>
            <a:ext cx="3385537" cy="338554"/>
            <a:chOff x="2483768" y="2730406"/>
            <a:chExt cx="3385537" cy="338554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483768" y="3068960"/>
              <a:ext cx="3385537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203848" y="2730406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Response: </a:t>
              </a:r>
              <a:r>
                <a:rPr lang="en-US" sz="1600" dirty="0" err="1" smtClean="0">
                  <a:latin typeface="Chalkboard"/>
                </a:rPr>
                <a:t>Ciphertext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30080" y="5085184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Training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209056" y="5445224"/>
            <a:ext cx="8827440" cy="720080"/>
            <a:chOff x="611560" y="4386590"/>
            <a:chExt cx="8827440" cy="720080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614605" y="4386590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  &gt;&gt; A is given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oracle access </a:t>
              </a:r>
              <a:r>
                <a:rPr lang="en-US" sz="1600" dirty="0" smtClean="0">
                  <a:latin typeface="Chalkboard"/>
                  <a:sym typeface="Symbol"/>
                </a:rPr>
                <a:t>to </a:t>
              </a:r>
              <a:r>
                <a:rPr lang="en-US" sz="1600" dirty="0" err="1" smtClean="0">
                  <a:latin typeface="Chalkboard"/>
                  <a:sym typeface="Symbol"/>
                </a:rPr>
                <a:t>Enc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k</a:t>
              </a:r>
              <a:r>
                <a:rPr lang="en-US" sz="1600" dirty="0" smtClean="0">
                  <a:latin typeface="Chalkboard"/>
                  <a:sym typeface="Symbol"/>
                </a:rPr>
                <a:t>()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611560" y="4768116"/>
              <a:ext cx="88274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  &gt;&gt; A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adaptively</a:t>
              </a:r>
              <a:r>
                <a:rPr lang="en-US" sz="1600" dirty="0" smtClean="0">
                  <a:latin typeface="Chalkboard"/>
                  <a:sym typeface="Symbol"/>
                </a:rPr>
                <a:t> submits its query (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free to submit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0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,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) and receives their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encryption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45524</TotalTime>
  <Words>3137</Words>
  <Application>Microsoft Macintosh PowerPoint</Application>
  <PresentationFormat>On-screen Show (4:3)</PresentationFormat>
  <Paragraphs>581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Brush Script MT</vt:lpstr>
      <vt:lpstr>Cambria Math</vt:lpstr>
      <vt:lpstr>Chalkboard</vt:lpstr>
      <vt:lpstr>Comic Sans MS</vt:lpstr>
      <vt:lpstr>Courier New</vt:lpstr>
      <vt:lpstr>Symbol</vt:lpstr>
      <vt:lpstr>Wingdings</vt:lpstr>
      <vt:lpstr>Arial</vt:lpstr>
      <vt:lpstr>Default Design</vt:lpstr>
      <vt:lpstr>Cryptography</vt:lpstr>
      <vt:lpstr>Recall</vt:lpstr>
      <vt:lpstr>Today’s Goal</vt:lpstr>
      <vt:lpstr>PowerPoint Presentation</vt:lpstr>
      <vt:lpstr>PowerPoint Presentation</vt:lpstr>
      <vt:lpstr>CPA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TRF &amp; TRP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ARPITA PATRA</dc:creator>
  <cp:lastModifiedBy>Arpita Patra</cp:lastModifiedBy>
  <cp:revision>3752</cp:revision>
  <dcterms:created xsi:type="dcterms:W3CDTF">2003-02-23T15:18:48Z</dcterms:created>
  <dcterms:modified xsi:type="dcterms:W3CDTF">2018-01-23T09:13:02Z</dcterms:modified>
</cp:coreProperties>
</file>