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22.jpg" ContentType="image/png"/>
  <Override PartName="/ppt/media/image24.jpg" ContentType="image/png"/>
  <Override PartName="/ppt/media/image25.jpg" ContentType="image/pn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7" r:id="rId1"/>
  </p:sldMasterIdLst>
  <p:notesMasterIdLst>
    <p:notesMasterId r:id="rId32"/>
  </p:notesMasterIdLst>
  <p:sldIdLst>
    <p:sldId id="1148" r:id="rId2"/>
    <p:sldId id="1121" r:id="rId3"/>
    <p:sldId id="1116" r:id="rId4"/>
    <p:sldId id="1117" r:id="rId5"/>
    <p:sldId id="1032" r:id="rId6"/>
    <p:sldId id="1122" r:id="rId7"/>
    <p:sldId id="1124" r:id="rId8"/>
    <p:sldId id="1125" r:id="rId9"/>
    <p:sldId id="1149" r:id="rId10"/>
    <p:sldId id="1104" r:id="rId11"/>
    <p:sldId id="1140" r:id="rId12"/>
    <p:sldId id="1141" r:id="rId13"/>
    <p:sldId id="1142" r:id="rId14"/>
    <p:sldId id="1143" r:id="rId15"/>
    <p:sldId id="1144" r:id="rId16"/>
    <p:sldId id="1145" r:id="rId17"/>
    <p:sldId id="1146" r:id="rId18"/>
    <p:sldId id="1147" r:id="rId19"/>
    <p:sldId id="1136" r:id="rId20"/>
    <p:sldId id="1131" r:id="rId21"/>
    <p:sldId id="1133" r:id="rId22"/>
    <p:sldId id="1137" r:id="rId23"/>
    <p:sldId id="1138" r:id="rId24"/>
    <p:sldId id="1135" r:id="rId25"/>
    <p:sldId id="1130" r:id="rId26"/>
    <p:sldId id="1110" r:id="rId27"/>
    <p:sldId id="1113" r:id="rId28"/>
    <p:sldId id="1134" r:id="rId29"/>
    <p:sldId id="1105" r:id="rId30"/>
    <p:sldId id="111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28015"/>
    <a:srgbClr val="B7FAEC"/>
    <a:srgbClr val="FFFD53"/>
    <a:srgbClr val="3E4FF0"/>
    <a:srgbClr val="FC8717"/>
    <a:srgbClr val="00D700"/>
    <a:srgbClr val="E3E187"/>
    <a:srgbClr val="08B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44"/>
    <p:restoredTop sz="89880" autoAdjust="0"/>
  </p:normalViewPr>
  <p:slideViewPr>
    <p:cSldViewPr snapToGrid="0" snapToObjects="1">
      <p:cViewPr>
        <p:scale>
          <a:sx n="106" d="100"/>
          <a:sy n="106" d="100"/>
        </p:scale>
        <p:origin x="608" y="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28D64-41B0-E545-81B6-0D30B8963CC1}" type="datetimeFigureOut">
              <a:rPr lang="en-US" smtClean="0"/>
              <a:t>1/30/18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A0437-F397-4949-BB8C-573B29B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8158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57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02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09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61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76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45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53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15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5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D7D990-79C6-4923-84B6-C12C9DE528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09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73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56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35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4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4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0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8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0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8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5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2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6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CF970-34CB-F14E-8308-40552BC8F5E0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4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tif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g"/><Relationship Id="rId7" Type="http://schemas.openxmlformats.org/officeDocument/2006/relationships/image" Target="../media/image23.jpeg"/><Relationship Id="rId8" Type="http://schemas.openxmlformats.org/officeDocument/2006/relationships/image" Target="../media/image24.jpg"/><Relationship Id="rId9" Type="http://schemas.openxmlformats.org/officeDocument/2006/relationships/image" Target="../media/image25.jpg"/><Relationship Id="rId10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1.jpeg"/><Relationship Id="rId5" Type="http://schemas.openxmlformats.org/officeDocument/2006/relationships/image" Target="../media/image24.jpg"/><Relationship Id="rId6" Type="http://schemas.openxmlformats.org/officeDocument/2006/relationships/image" Target="../media/image23.jpeg"/><Relationship Id="rId7" Type="http://schemas.openxmlformats.org/officeDocument/2006/relationships/image" Target="../media/image25.jpg"/><Relationship Id="rId8" Type="http://schemas.openxmlformats.org/officeDocument/2006/relationships/image" Target="../media/image26.wmf"/><Relationship Id="rId9" Type="http://schemas.openxmlformats.org/officeDocument/2006/relationships/image" Target="../media/image22.jpg"/><Relationship Id="rId1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6.wmf"/><Relationship Id="rId5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5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5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8.png"/><Relationship Id="rId9" Type="http://schemas.openxmlformats.org/officeDocument/2006/relationships/image" Target="../media/image47.png"/><Relationship Id="rId10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9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4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9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49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5.tif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5" Type="http://schemas.openxmlformats.org/officeDocument/2006/relationships/image" Target="../media/image10.jpe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/>
                <a:cs typeface="Comic Sans MS"/>
              </a:rPr>
              <a:t>Cryptography</a:t>
            </a:r>
            <a:endParaRPr lang="en-US" dirty="0">
              <a:solidFill>
                <a:srgbClr val="008000"/>
              </a:solidFill>
              <a:latin typeface="Chalkboard"/>
              <a:cs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8048"/>
            <a:ext cx="6400800" cy="98296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/>
                <a:cs typeface="Comic Sans MS"/>
              </a:rPr>
              <a:t>Lecture 8</a:t>
            </a:r>
          </a:p>
          <a:p>
            <a:endParaRPr lang="en-US" dirty="0">
              <a:solidFill>
                <a:srgbClr val="0000FF"/>
              </a:solidFill>
              <a:latin typeface="Chalkboard"/>
              <a:cs typeface="Comic Sans MS"/>
            </a:endParaRPr>
          </a:p>
          <a:p>
            <a:endParaRPr lang="en-US" dirty="0" smtClean="0">
              <a:solidFill>
                <a:srgbClr val="0000FF"/>
              </a:solidFill>
              <a:latin typeface="Chalkboard"/>
              <a:cs typeface="Comic Sans MS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halkboard"/>
                <a:cs typeface="Comic Sans MS"/>
              </a:rPr>
              <a:t>Arpita</a:t>
            </a:r>
            <a:r>
              <a:rPr lang="en-US" dirty="0" smtClean="0">
                <a:solidFill>
                  <a:srgbClr val="0000FF"/>
                </a:solidFill>
                <a:latin typeface="Chalkboard"/>
                <a:cs typeface="Comic Sans M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cs typeface="Comic Sans MS"/>
              </a:rPr>
              <a:t>Patra</a:t>
            </a:r>
            <a:endParaRPr lang="en-US" dirty="0">
              <a:solidFill>
                <a:srgbClr val="0000FF"/>
              </a:solidFill>
              <a:latin typeface="Chalkboard"/>
              <a:cs typeface="Comic Sans MS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75856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err="1" smtClean="0"/>
              <a:t>Arpita</a:t>
            </a:r>
            <a:r>
              <a:rPr lang="en-US" dirty="0" smtClean="0"/>
              <a:t> </a:t>
            </a:r>
            <a:r>
              <a:rPr lang="en-US" dirty="0" err="1"/>
              <a:t>Patra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9513" y="2564904"/>
            <a:ext cx="3168351" cy="27066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2"/>
              <p:cNvSpPr txBox="1">
                <a:spLocks noChangeArrowheads="1"/>
              </p:cNvSpPr>
              <p:nvPr/>
            </p:nvSpPr>
            <p:spPr>
              <a:xfrm>
                <a:off x="71438" y="-27384"/>
                <a:ext cx="8915400" cy="685800"/>
              </a:xfrm>
              <a:prstGeom prst="rect">
                <a:avLst/>
              </a:prstGeom>
            </p:spPr>
            <p:txBody>
              <a:bodyPr/>
              <a:lstStyle/>
              <a:p>
                <a:pPr algn="ctr">
                  <a:defRPr/>
                </a:pPr>
                <a:r>
                  <a:rPr lang="en-US" sz="4000" kern="0" dirty="0" smtClean="0">
                    <a:solidFill>
                      <a:srgbClr val="009900"/>
                    </a:solidFill>
                    <a:latin typeface="Calibri" charset="0"/>
                    <a:ea typeface="Calibri" charset="0"/>
                    <a:cs typeface="Calibri" charset="0"/>
                  </a:rPr>
                  <a:t>Circuit Abstraction Example: </a:t>
                </a:r>
                <a14:m>
                  <m:oMath xmlns:m="http://schemas.openxmlformats.org/officeDocument/2006/math">
                    <m:r>
                      <a:rPr lang="en-US" sz="4000" i="1" kern="0" smtClean="0">
                        <a:solidFill>
                          <a:srgbClr val="0099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</m:oMath>
                </a14:m>
                <a:r>
                  <a:rPr lang="en-US" sz="4000" kern="0" dirty="0" smtClean="0">
                    <a:solidFill>
                      <a:srgbClr val="009900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8" y="-27384"/>
                <a:ext cx="8915400" cy="685800"/>
              </a:xfrm>
              <a:prstGeom prst="rect">
                <a:avLst/>
              </a:prstGeom>
              <a:blipFill rotWithShape="0">
                <a:blip r:embed="rId3"/>
                <a:stretch>
                  <a:fillRect t="-16071" b="-4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89136" y="679517"/>
            <a:ext cx="4734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X, Y: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L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-bit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non-negative integers</a:t>
            </a:r>
            <a:endParaRPr lang="en-US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84808" y="1207486"/>
            <a:ext cx="3744416" cy="502895"/>
            <a:chOff x="971600" y="2926105"/>
            <a:chExt cx="3744416" cy="502895"/>
          </a:xfrm>
        </p:grpSpPr>
        <p:grpSp>
          <p:nvGrpSpPr>
            <p:cNvPr id="5" name="Group 4"/>
            <p:cNvGrpSpPr/>
            <p:nvPr/>
          </p:nvGrpSpPr>
          <p:grpSpPr>
            <a:xfrm>
              <a:off x="971600" y="2926105"/>
              <a:ext cx="2952328" cy="502895"/>
              <a:chOff x="1907704" y="3140968"/>
              <a:chExt cx="2952328" cy="50289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907704" y="3212976"/>
                <a:ext cx="720080" cy="430887"/>
                <a:chOff x="1907704" y="3212976"/>
                <a:chExt cx="720080" cy="430887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1907704" y="3284984"/>
                  <a:ext cx="720080" cy="3588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1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60104" y="3212976"/>
                  <a:ext cx="49567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err="1" smtClean="0">
                      <a:latin typeface="Calibri" charset="0"/>
                      <a:ea typeface="Calibri" charset="0"/>
                      <a:cs typeface="Calibri" charset="0"/>
                    </a:rPr>
                    <a:t>x</a:t>
                  </a:r>
                  <a:r>
                    <a:rPr lang="en-US" baseline="-25000" dirty="0" err="1">
                      <a:latin typeface="Calibri" charset="0"/>
                      <a:ea typeface="Calibri" charset="0"/>
                      <a:cs typeface="Calibri" charset="0"/>
                    </a:rPr>
                    <a:t>L</a:t>
                  </a:r>
                  <a:endParaRPr lang="en-US" baseline="-25000" dirty="0" smtClean="0">
                    <a:solidFill>
                      <a:srgbClr val="0000FF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627784" y="3212976"/>
                <a:ext cx="792088" cy="430887"/>
                <a:chOff x="1907704" y="3212976"/>
                <a:chExt cx="792088" cy="430887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1907704" y="3284984"/>
                  <a:ext cx="720080" cy="3588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3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79712" y="3212976"/>
                  <a:ext cx="72008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alibri" charset="0"/>
                      <a:ea typeface="Calibri" charset="0"/>
                      <a:cs typeface="Calibri" charset="0"/>
                    </a:rPr>
                    <a:t>x</a:t>
                  </a:r>
                  <a:r>
                    <a:rPr lang="en-US" baseline="-25000" dirty="0">
                      <a:latin typeface="Calibri" charset="0"/>
                      <a:ea typeface="Calibri" charset="0"/>
                      <a:cs typeface="Calibri" charset="0"/>
                    </a:rPr>
                    <a:t>L</a:t>
                  </a:r>
                  <a:r>
                    <a:rPr lang="en-US" baseline="-25000" dirty="0" smtClean="0">
                      <a:latin typeface="Calibri" charset="0"/>
                      <a:ea typeface="Calibri" charset="0"/>
                      <a:cs typeface="Calibri" charset="0"/>
                    </a:rPr>
                    <a:t>-1</a:t>
                  </a:r>
                  <a:endParaRPr lang="en-US" baseline="-25000" dirty="0" smtClean="0">
                    <a:solidFill>
                      <a:srgbClr val="0000FF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347864" y="3140968"/>
                <a:ext cx="864096" cy="502895"/>
                <a:chOff x="1907704" y="3140968"/>
                <a:chExt cx="864096" cy="502895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1907704" y="3284984"/>
                  <a:ext cx="720080" cy="3588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3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51720" y="3140968"/>
                  <a:ext cx="72008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alibri" charset="0"/>
                      <a:ea typeface="Calibri" charset="0"/>
                      <a:cs typeface="Calibri" charset="0"/>
                    </a:rPr>
                    <a:t>…</a:t>
                  </a:r>
                  <a:endParaRPr lang="en-US" baseline="-25000" dirty="0" smtClean="0">
                    <a:solidFill>
                      <a:srgbClr val="0000FF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4067944" y="3212976"/>
                <a:ext cx="792088" cy="430887"/>
                <a:chOff x="1907704" y="3212976"/>
                <a:chExt cx="792088" cy="430887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907704" y="3284984"/>
                  <a:ext cx="720080" cy="3588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3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79712" y="3212976"/>
                  <a:ext cx="72008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alibri" charset="0"/>
                      <a:ea typeface="Calibri" charset="0"/>
                      <a:cs typeface="Calibri" charset="0"/>
                    </a:rPr>
                    <a:t>x</a:t>
                  </a:r>
                  <a:r>
                    <a:rPr lang="en-US" baseline="-25000" dirty="0">
                      <a:latin typeface="Calibri" charset="0"/>
                      <a:ea typeface="Calibri" charset="0"/>
                      <a:cs typeface="Calibri" charset="0"/>
                    </a:rPr>
                    <a:t>2</a:t>
                  </a:r>
                  <a:endParaRPr lang="en-US" baseline="-25000" dirty="0" smtClean="0">
                    <a:solidFill>
                      <a:srgbClr val="0000FF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</p:grpSp>
        <p:sp>
          <p:nvSpPr>
            <p:cNvPr id="38" name="Rectangle 37"/>
            <p:cNvSpPr/>
            <p:nvPr/>
          </p:nvSpPr>
          <p:spPr>
            <a:xfrm>
              <a:off x="3851920" y="3068960"/>
              <a:ext cx="720080" cy="3588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3995936" y="2998113"/>
              <a:ext cx="720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x</a:t>
              </a:r>
              <a:r>
                <a:rPr lang="en-US" baseline="-25000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99584" y="1263712"/>
            <a:ext cx="3744416" cy="502895"/>
            <a:chOff x="971600" y="2926105"/>
            <a:chExt cx="3744416" cy="502895"/>
          </a:xfrm>
        </p:grpSpPr>
        <p:grpSp>
          <p:nvGrpSpPr>
            <p:cNvPr id="41" name="Group 40"/>
            <p:cNvGrpSpPr/>
            <p:nvPr/>
          </p:nvGrpSpPr>
          <p:grpSpPr>
            <a:xfrm>
              <a:off x="971600" y="2926105"/>
              <a:ext cx="2952328" cy="502895"/>
              <a:chOff x="1907704" y="3140968"/>
              <a:chExt cx="2952328" cy="502895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907704" y="3212976"/>
                <a:ext cx="720080" cy="430887"/>
                <a:chOff x="1907704" y="3212976"/>
                <a:chExt cx="720080" cy="430887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1907704" y="3284984"/>
                  <a:ext cx="720080" cy="358879"/>
                </a:xfrm>
                <a:prstGeom prst="rect">
                  <a:avLst/>
                </a:pr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5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60104" y="3212976"/>
                  <a:ext cx="49567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err="1" smtClean="0">
                      <a:latin typeface="Calibri" charset="0"/>
                      <a:ea typeface="Calibri" charset="0"/>
                      <a:cs typeface="Calibri" charset="0"/>
                    </a:rPr>
                    <a:t>y</a:t>
                  </a:r>
                  <a:r>
                    <a:rPr lang="en-US" baseline="-25000" dirty="0" err="1">
                      <a:latin typeface="Calibri" charset="0"/>
                      <a:ea typeface="Calibri" charset="0"/>
                      <a:cs typeface="Calibri" charset="0"/>
                    </a:rPr>
                    <a:t>L</a:t>
                  </a:r>
                  <a:endParaRPr lang="en-US" baseline="-25000" dirty="0" smtClean="0">
                    <a:solidFill>
                      <a:srgbClr val="0000FF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2627784" y="3212976"/>
                <a:ext cx="792088" cy="430887"/>
                <a:chOff x="1907704" y="3212976"/>
                <a:chExt cx="792088" cy="430887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1907704" y="3284984"/>
                  <a:ext cx="720080" cy="358879"/>
                </a:xfrm>
                <a:prstGeom prst="rect">
                  <a:avLst/>
                </a:pr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5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79712" y="3212976"/>
                  <a:ext cx="72008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alibri" charset="0"/>
                      <a:ea typeface="Calibri" charset="0"/>
                      <a:cs typeface="Calibri" charset="0"/>
                    </a:rPr>
                    <a:t>y</a:t>
                  </a:r>
                  <a:r>
                    <a:rPr lang="en-US" baseline="-25000" dirty="0">
                      <a:latin typeface="Calibri" charset="0"/>
                      <a:ea typeface="Calibri" charset="0"/>
                      <a:cs typeface="Calibri" charset="0"/>
                    </a:rPr>
                    <a:t>L</a:t>
                  </a:r>
                  <a:r>
                    <a:rPr lang="en-US" baseline="-25000" dirty="0" smtClean="0">
                      <a:latin typeface="Calibri" charset="0"/>
                      <a:ea typeface="Calibri" charset="0"/>
                      <a:cs typeface="Calibri" charset="0"/>
                    </a:rPr>
                    <a:t>-1</a:t>
                  </a:r>
                  <a:endParaRPr lang="en-US" baseline="-25000" dirty="0" smtClean="0">
                    <a:solidFill>
                      <a:srgbClr val="0000FF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3347864" y="3140968"/>
                <a:ext cx="864096" cy="502895"/>
                <a:chOff x="1907704" y="3140968"/>
                <a:chExt cx="864096" cy="502895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1907704" y="3284984"/>
                  <a:ext cx="720080" cy="358879"/>
                </a:xfrm>
                <a:prstGeom prst="rect">
                  <a:avLst/>
                </a:pr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5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51720" y="3140968"/>
                  <a:ext cx="72008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alibri" charset="0"/>
                      <a:ea typeface="Calibri" charset="0"/>
                      <a:cs typeface="Calibri" charset="0"/>
                    </a:rPr>
                    <a:t>…</a:t>
                  </a:r>
                  <a:endParaRPr lang="en-US" baseline="-25000" dirty="0" smtClean="0">
                    <a:solidFill>
                      <a:srgbClr val="0000FF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4067944" y="3212976"/>
                <a:ext cx="792088" cy="430887"/>
                <a:chOff x="1907704" y="3212976"/>
                <a:chExt cx="792088" cy="430887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1907704" y="3284984"/>
                  <a:ext cx="720080" cy="358879"/>
                </a:xfrm>
                <a:prstGeom prst="rect">
                  <a:avLst/>
                </a:pr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4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79712" y="3212976"/>
                  <a:ext cx="72008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latin typeface="Calibri" charset="0"/>
                      <a:ea typeface="Calibri" charset="0"/>
                      <a:cs typeface="Calibri" charset="0"/>
                    </a:rPr>
                    <a:t>y</a:t>
                  </a:r>
                  <a:r>
                    <a:rPr lang="en-US" baseline="-25000" dirty="0" smtClean="0">
                      <a:latin typeface="Calibri" charset="0"/>
                      <a:ea typeface="Calibri" charset="0"/>
                      <a:cs typeface="Calibri" charset="0"/>
                    </a:rPr>
                    <a:t>2</a:t>
                  </a:r>
                  <a:endParaRPr lang="en-US" baseline="-25000" dirty="0" smtClean="0">
                    <a:solidFill>
                      <a:srgbClr val="0000FF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</p:grpSp>
        <p:sp>
          <p:nvSpPr>
            <p:cNvPr id="42" name="Rectangle 41"/>
            <p:cNvSpPr/>
            <p:nvPr/>
          </p:nvSpPr>
          <p:spPr>
            <a:xfrm>
              <a:off x="3851920" y="3068960"/>
              <a:ext cx="720080" cy="358879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3995936" y="2998113"/>
              <a:ext cx="720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y</a:t>
              </a:r>
              <a:r>
                <a:rPr lang="en-US" baseline="-25000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89136" y="1279494"/>
            <a:ext cx="423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X</a:t>
            </a:r>
            <a:endParaRPr lang="en-US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4903912" y="1336881"/>
            <a:ext cx="423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Y</a:t>
            </a:r>
            <a:endParaRPr lang="en-US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1520" y="2924944"/>
            <a:ext cx="3096344" cy="2242701"/>
            <a:chOff x="5364088" y="3068960"/>
            <a:chExt cx="3096344" cy="2242701"/>
          </a:xfrm>
        </p:grpSpPr>
        <p:grpSp>
          <p:nvGrpSpPr>
            <p:cNvPr id="7" name="Group 6"/>
            <p:cNvGrpSpPr/>
            <p:nvPr/>
          </p:nvGrpSpPr>
          <p:grpSpPr>
            <a:xfrm>
              <a:off x="6300192" y="3996353"/>
              <a:ext cx="1080120" cy="502895"/>
              <a:chOff x="6300192" y="3645024"/>
              <a:chExt cx="1080120" cy="50289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300192" y="3645024"/>
                <a:ext cx="1080120" cy="50289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7" name="Text Box 7"/>
              <p:cNvSpPr txBox="1">
                <a:spLocks noChangeArrowheads="1"/>
              </p:cNvSpPr>
              <p:nvPr/>
            </p:nvSpPr>
            <p:spPr bwMode="auto">
              <a:xfrm>
                <a:off x="6668616" y="3645024"/>
                <a:ext cx="7116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&gt;</a:t>
                </a:r>
                <a:endParaRPr lang="en-US" baseline="-25000" dirty="0" smtClean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>
              <a:off x="5724128" y="4221088"/>
              <a:ext cx="57606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7380312" y="4221088"/>
              <a:ext cx="57606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876256" y="3501008"/>
              <a:ext cx="0" cy="4953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5364088" y="3933056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x</a:t>
              </a:r>
              <a:r>
                <a:rPr lang="en-US" baseline="-25000" dirty="0" smtClean="0">
                  <a:latin typeface="Calibri" charset="0"/>
                  <a:ea typeface="Calibri" charset="0"/>
                  <a:cs typeface="Calibri" charset="0"/>
                </a:rPr>
                <a:t>i</a:t>
              </a:r>
              <a:endParaRPr lang="en-US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7964760" y="3933056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>
                  <a:latin typeface="Calibri" charset="0"/>
                  <a:ea typeface="Calibri" charset="0"/>
                  <a:cs typeface="Calibri" charset="0"/>
                </a:rPr>
                <a:t>y</a:t>
              </a:r>
              <a:r>
                <a:rPr lang="en-US" baseline="-25000" dirty="0" err="1" smtClean="0">
                  <a:latin typeface="Calibri" charset="0"/>
                  <a:ea typeface="Calibri" charset="0"/>
                  <a:cs typeface="Calibri" charset="0"/>
                </a:rPr>
                <a:t>i</a:t>
              </a:r>
              <a:endParaRPr lang="en-US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6668616" y="3068960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c</a:t>
              </a:r>
              <a:r>
                <a:rPr lang="en-US" baseline="-25000" dirty="0" smtClean="0">
                  <a:latin typeface="Calibri" charset="0"/>
                  <a:ea typeface="Calibri" charset="0"/>
                  <a:cs typeface="Calibri" charset="0"/>
                </a:rPr>
                <a:t>i</a:t>
              </a:r>
              <a:endParaRPr lang="en-US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6876256" y="4509120"/>
              <a:ext cx="0" cy="4953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6588224" y="4942329"/>
              <a:ext cx="648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c</a:t>
              </a:r>
              <a:r>
                <a:rPr lang="en-US" baseline="-25000" dirty="0" smtClean="0">
                  <a:latin typeface="Calibri" charset="0"/>
                  <a:ea typeface="Calibri" charset="0"/>
                  <a:cs typeface="Calibri" charset="0"/>
                </a:rPr>
                <a:t>i+1</a:t>
              </a:r>
              <a:endParaRPr lang="en-US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-36512" y="5445224"/>
            <a:ext cx="4033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baseline="-25000" dirty="0" smtClean="0">
                <a:latin typeface="Calibri" charset="0"/>
                <a:ea typeface="Calibri" charset="0"/>
                <a:cs typeface="Calibri" charset="0"/>
              </a:rPr>
              <a:t>i+1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= 1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 (x</a:t>
            </a:r>
            <a:r>
              <a:rPr lang="en-US" baseline="-250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i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sym typeface="Symbol"/>
              </a:rPr>
              <a:t> &gt;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  <a:sym typeface="Symbol"/>
              </a:rPr>
              <a:t>y</a:t>
            </a:r>
            <a:r>
              <a:rPr lang="en-US" baseline="-25000" dirty="0" err="1" smtClean="0">
                <a:latin typeface="Calibri" charset="0"/>
                <a:ea typeface="Calibri" charset="0"/>
                <a:cs typeface="Calibri" charset="0"/>
                <a:sym typeface="Symbol"/>
              </a:rPr>
              <a:t>i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sym typeface="Symbol"/>
              </a:rPr>
              <a:t>) OR                                         	([x</a:t>
            </a:r>
            <a:r>
              <a:rPr lang="en-US" baseline="-250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i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sym typeface="Symbol"/>
              </a:rPr>
              <a:t> =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  <a:sym typeface="Symbol"/>
              </a:rPr>
              <a:t>y</a:t>
            </a:r>
            <a:r>
              <a:rPr lang="en-US" baseline="-25000" dirty="0" err="1" smtClean="0">
                <a:latin typeface="Calibri" charset="0"/>
                <a:ea typeface="Calibri" charset="0"/>
                <a:cs typeface="Calibri" charset="0"/>
                <a:sym typeface="Symbol"/>
              </a:rPr>
              <a:t>i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sym typeface="Symbol"/>
              </a:rPr>
              <a:t>] AND [c</a:t>
            </a:r>
            <a:r>
              <a:rPr lang="en-US" baseline="-250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i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sym typeface="Symbol"/>
              </a:rPr>
              <a:t> = 1])</a:t>
            </a:r>
            <a:endParaRPr lang="en-US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-36512" y="6382489"/>
            <a:ext cx="43496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baseline="-25000" dirty="0" smtClean="0">
                <a:latin typeface="Calibri" charset="0"/>
                <a:ea typeface="Calibri" charset="0"/>
                <a:cs typeface="Calibri" charset="0"/>
              </a:rPr>
              <a:t>i+1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= x</a:t>
            </a:r>
            <a:r>
              <a:rPr lang="en-US" baseline="-25000" dirty="0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 [(x</a:t>
            </a:r>
            <a:r>
              <a:rPr lang="en-US" baseline="-250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i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sym typeface="Symbol"/>
              </a:rPr>
              <a:t>  c</a:t>
            </a:r>
            <a:r>
              <a:rPr lang="en-US" baseline="-250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i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sym typeface="Symbol"/>
              </a:rPr>
              <a:t>)  (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  <a:sym typeface="Symbol"/>
              </a:rPr>
              <a:t>y</a:t>
            </a:r>
            <a:r>
              <a:rPr lang="en-US" baseline="-25000" dirty="0" err="1" smtClean="0">
                <a:latin typeface="Calibri" charset="0"/>
                <a:ea typeface="Calibri" charset="0"/>
                <a:cs typeface="Calibri" charset="0"/>
                <a:sym typeface="Symbol"/>
              </a:rPr>
              <a:t>i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sym typeface="Symbol"/>
              </a:rPr>
              <a:t>  c</a:t>
            </a:r>
            <a:r>
              <a:rPr lang="en-US" baseline="-250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i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sym typeface="Symbol"/>
              </a:rPr>
              <a:t>)]</a:t>
            </a:r>
            <a:endParaRPr lang="en-US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4716016" y="2492896"/>
            <a:ext cx="4240088" cy="3714799"/>
            <a:chOff x="4868416" y="2450505"/>
            <a:chExt cx="4240088" cy="3714799"/>
          </a:xfrm>
        </p:grpSpPr>
        <p:sp>
          <p:nvSpPr>
            <p:cNvPr id="136" name="Rectangle 135"/>
            <p:cNvSpPr/>
            <p:nvPr/>
          </p:nvSpPr>
          <p:spPr>
            <a:xfrm>
              <a:off x="4868416" y="2450505"/>
              <a:ext cx="4240088" cy="37147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148064" y="3078832"/>
              <a:ext cx="720080" cy="430887"/>
              <a:chOff x="5076056" y="3142129"/>
              <a:chExt cx="720080" cy="430887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076056" y="3214137"/>
                <a:ext cx="720080" cy="3588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5228456" y="3142129"/>
                <a:ext cx="4956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x</a:t>
                </a:r>
                <a:r>
                  <a:rPr lang="en-US" baseline="-25000" dirty="0" smtClean="0">
                    <a:latin typeface="Calibri" charset="0"/>
                    <a:ea typeface="Calibri" charset="0"/>
                    <a:cs typeface="Calibri" charset="0"/>
                  </a:rPr>
                  <a:t>1</a:t>
                </a:r>
                <a:endParaRPr lang="en-US" baseline="-25000" dirty="0" smtClean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6516216" y="3068960"/>
              <a:ext cx="1080120" cy="440759"/>
              <a:chOff x="6516216" y="3132257"/>
              <a:chExt cx="1080120" cy="44075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6516216" y="3214137"/>
                <a:ext cx="1080120" cy="35887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5" name="Text Box 7"/>
              <p:cNvSpPr txBox="1">
                <a:spLocks noChangeArrowheads="1"/>
              </p:cNvSpPr>
              <p:nvPr/>
            </p:nvSpPr>
            <p:spPr bwMode="auto">
              <a:xfrm>
                <a:off x="6884640" y="3132257"/>
                <a:ext cx="7116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&gt;</a:t>
                </a:r>
                <a:endParaRPr lang="en-US" baseline="-25000" dirty="0" smtClean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>
              <a:off x="5868144" y="3325343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8244408" y="3077671"/>
              <a:ext cx="720080" cy="430887"/>
              <a:chOff x="5076056" y="3142129"/>
              <a:chExt cx="720080" cy="430887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076056" y="3214137"/>
                <a:ext cx="720080" cy="3588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5" name="Text Box 7"/>
              <p:cNvSpPr txBox="1">
                <a:spLocks noChangeArrowheads="1"/>
              </p:cNvSpPr>
              <p:nvPr/>
            </p:nvSpPr>
            <p:spPr bwMode="auto">
              <a:xfrm>
                <a:off x="5228456" y="3142129"/>
                <a:ext cx="4956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y</a:t>
                </a:r>
                <a:r>
                  <a:rPr lang="en-US" baseline="-25000" dirty="0" smtClean="0">
                    <a:latin typeface="Calibri" charset="0"/>
                    <a:ea typeface="Calibri" charset="0"/>
                    <a:cs typeface="Calibri" charset="0"/>
                  </a:rPr>
                  <a:t>1</a:t>
                </a:r>
                <a:endParaRPr lang="en-US" baseline="-25000" dirty="0" smtClean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86" name="Straight Arrow Connector 85"/>
            <p:cNvCxnSpPr/>
            <p:nvPr/>
          </p:nvCxnSpPr>
          <p:spPr>
            <a:xfrm>
              <a:off x="7596336" y="3324182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88" idx="1"/>
            </p:cNvCxnSpPr>
            <p:nvPr/>
          </p:nvCxnSpPr>
          <p:spPr>
            <a:xfrm flipH="1">
              <a:off x="7092280" y="2677562"/>
              <a:ext cx="8384" cy="4546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7100664" y="2492896"/>
              <a:ext cx="9277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c</a:t>
              </a:r>
              <a:r>
                <a:rPr lang="en-US" baseline="-25000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 = 1</a:t>
              </a:r>
              <a:endParaRPr lang="en-US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7100664" y="3501008"/>
              <a:ext cx="0" cy="5929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/>
            <p:cNvGrpSpPr/>
            <p:nvPr/>
          </p:nvGrpSpPr>
          <p:grpSpPr>
            <a:xfrm>
              <a:off x="5148064" y="4023067"/>
              <a:ext cx="720080" cy="430887"/>
              <a:chOff x="5076056" y="3142129"/>
              <a:chExt cx="720080" cy="430887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5076056" y="3214137"/>
                <a:ext cx="720080" cy="3588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5228456" y="3142129"/>
                <a:ext cx="4956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x</a:t>
                </a:r>
                <a:r>
                  <a:rPr lang="en-US" baseline="-25000" dirty="0">
                    <a:latin typeface="Calibri" charset="0"/>
                    <a:ea typeface="Calibri" charset="0"/>
                    <a:cs typeface="Calibri" charset="0"/>
                  </a:rPr>
                  <a:t>2</a:t>
                </a:r>
                <a:endParaRPr lang="en-US" baseline="-25000" dirty="0" smtClean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6516216" y="4013195"/>
              <a:ext cx="1080120" cy="440759"/>
              <a:chOff x="6516216" y="3132257"/>
              <a:chExt cx="1080120" cy="440759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6516216" y="3214137"/>
                <a:ext cx="1080120" cy="35887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6884640" y="3132257"/>
                <a:ext cx="7116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&gt;</a:t>
                </a:r>
                <a:endParaRPr lang="en-US" baseline="-25000" dirty="0" smtClean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98" name="Straight Arrow Connector 97"/>
            <p:cNvCxnSpPr/>
            <p:nvPr/>
          </p:nvCxnSpPr>
          <p:spPr>
            <a:xfrm>
              <a:off x="5868144" y="4269578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/>
            <p:cNvGrpSpPr/>
            <p:nvPr/>
          </p:nvGrpSpPr>
          <p:grpSpPr>
            <a:xfrm>
              <a:off x="8244408" y="4021906"/>
              <a:ext cx="720080" cy="430887"/>
              <a:chOff x="5076056" y="3142129"/>
              <a:chExt cx="720080" cy="430887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076056" y="3214137"/>
                <a:ext cx="720080" cy="3588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5228456" y="3142129"/>
                <a:ext cx="4956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y</a:t>
                </a:r>
                <a:r>
                  <a:rPr lang="en-US" baseline="-25000" dirty="0">
                    <a:latin typeface="Calibri" charset="0"/>
                    <a:ea typeface="Calibri" charset="0"/>
                    <a:cs typeface="Calibri" charset="0"/>
                  </a:rPr>
                  <a:t>2</a:t>
                </a:r>
                <a:endParaRPr lang="en-US" baseline="-25000" dirty="0" smtClean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102" name="Straight Arrow Connector 101"/>
            <p:cNvCxnSpPr/>
            <p:nvPr/>
          </p:nvCxnSpPr>
          <p:spPr>
            <a:xfrm>
              <a:off x="7596336" y="4268417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/>
            <p:cNvGrpSpPr/>
            <p:nvPr/>
          </p:nvGrpSpPr>
          <p:grpSpPr>
            <a:xfrm>
              <a:off x="6516216" y="5229200"/>
              <a:ext cx="1080120" cy="440759"/>
              <a:chOff x="6516216" y="3132257"/>
              <a:chExt cx="1080120" cy="440759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6516216" y="3214137"/>
                <a:ext cx="1080120" cy="35887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2" name="Text Box 7"/>
              <p:cNvSpPr txBox="1">
                <a:spLocks noChangeArrowheads="1"/>
              </p:cNvSpPr>
              <p:nvPr/>
            </p:nvSpPr>
            <p:spPr bwMode="auto">
              <a:xfrm>
                <a:off x="6884640" y="3132257"/>
                <a:ext cx="7116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&gt;</a:t>
                </a:r>
                <a:endParaRPr lang="en-US" baseline="-25000" dirty="0" smtClean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113" name="Straight Arrow Connector 112"/>
            <p:cNvCxnSpPr/>
            <p:nvPr/>
          </p:nvCxnSpPr>
          <p:spPr>
            <a:xfrm>
              <a:off x="5868144" y="5485583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>
              <a:off x="8244408" y="5309919"/>
              <a:ext cx="720080" cy="3588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>
              <a:off x="7596336" y="5484422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7092280" y="5661248"/>
              <a:ext cx="8384" cy="3336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/>
            <p:cNvGrpSpPr/>
            <p:nvPr/>
          </p:nvGrpSpPr>
          <p:grpSpPr>
            <a:xfrm>
              <a:off x="5148064" y="5229200"/>
              <a:ext cx="720080" cy="440759"/>
              <a:chOff x="5148064" y="5517232"/>
              <a:chExt cx="720080" cy="440759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5148064" y="5599112"/>
                <a:ext cx="720080" cy="3588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" name="Text Box 7"/>
              <p:cNvSpPr txBox="1">
                <a:spLocks noChangeArrowheads="1"/>
              </p:cNvSpPr>
              <p:nvPr/>
            </p:nvSpPr>
            <p:spPr bwMode="auto">
              <a:xfrm>
                <a:off x="5292080" y="5517232"/>
                <a:ext cx="4956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err="1" smtClean="0">
                    <a:latin typeface="Calibri" charset="0"/>
                    <a:ea typeface="Calibri" charset="0"/>
                    <a:cs typeface="Calibri" charset="0"/>
                  </a:rPr>
                  <a:t>x</a:t>
                </a:r>
                <a:r>
                  <a:rPr lang="en-US" baseline="-25000" dirty="0" err="1">
                    <a:latin typeface="Calibri" charset="0"/>
                    <a:ea typeface="Calibri" charset="0"/>
                    <a:cs typeface="Calibri" charset="0"/>
                  </a:rPr>
                  <a:t>L</a:t>
                </a:r>
                <a:endParaRPr lang="en-US" baseline="-25000" dirty="0" smtClean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121" name="Text Box 7"/>
            <p:cNvSpPr txBox="1">
              <a:spLocks noChangeArrowheads="1"/>
            </p:cNvSpPr>
            <p:nvPr/>
          </p:nvSpPr>
          <p:spPr bwMode="auto">
            <a:xfrm>
              <a:off x="8388424" y="5230361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>
                  <a:latin typeface="Calibri" charset="0"/>
                  <a:ea typeface="Calibri" charset="0"/>
                  <a:cs typeface="Calibri" charset="0"/>
                </a:rPr>
                <a:t>y</a:t>
              </a:r>
              <a:r>
                <a:rPr lang="en-US" baseline="-25000" dirty="0" err="1">
                  <a:latin typeface="Calibri" charset="0"/>
                  <a:ea typeface="Calibri" charset="0"/>
                  <a:cs typeface="Calibri" charset="0"/>
                </a:rPr>
                <a:t>L</a:t>
              </a:r>
              <a:endParaRPr lang="en-US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flipH="1">
              <a:off x="7092280" y="4509700"/>
              <a:ext cx="8384" cy="79150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 Box 7"/>
            <p:cNvSpPr txBox="1">
              <a:spLocks noChangeArrowheads="1"/>
            </p:cNvSpPr>
            <p:nvPr/>
          </p:nvSpPr>
          <p:spPr bwMode="auto">
            <a:xfrm>
              <a:off x="7092280" y="4797152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>
                  <a:latin typeface="Calibri" charset="0"/>
                  <a:ea typeface="Calibri" charset="0"/>
                  <a:cs typeface="Calibri" charset="0"/>
                </a:rPr>
                <a:t>c</a:t>
              </a:r>
              <a:r>
                <a:rPr lang="en-US" baseline="-25000" dirty="0" err="1">
                  <a:latin typeface="Calibri" charset="0"/>
                  <a:ea typeface="Calibri" charset="0"/>
                  <a:cs typeface="Calibri" charset="0"/>
                </a:rPr>
                <a:t>L</a:t>
              </a:r>
              <a:endParaRPr lang="en-US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 flipH="1">
              <a:off x="5508104" y="4654297"/>
              <a:ext cx="8384" cy="50289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H="1">
              <a:off x="8596064" y="4653136"/>
              <a:ext cx="8384" cy="50289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 Box 7"/>
            <p:cNvSpPr txBox="1">
              <a:spLocks noChangeArrowheads="1"/>
            </p:cNvSpPr>
            <p:nvPr/>
          </p:nvSpPr>
          <p:spPr bwMode="auto">
            <a:xfrm>
              <a:off x="7100664" y="3574177"/>
              <a:ext cx="4638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c</a:t>
              </a:r>
              <a:r>
                <a:rPr lang="en-US" baseline="-25000" dirty="0" smtClean="0">
                  <a:latin typeface="Calibri" charset="0"/>
                  <a:ea typeface="Calibri" charset="0"/>
                  <a:cs typeface="Calibri" charset="0"/>
                </a:rPr>
                <a:t>2</a:t>
              </a:r>
              <a:endParaRPr lang="en-US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4" name="Text Box 7"/>
            <p:cNvSpPr txBox="1">
              <a:spLocks noChangeArrowheads="1"/>
            </p:cNvSpPr>
            <p:nvPr/>
          </p:nvSpPr>
          <p:spPr bwMode="auto">
            <a:xfrm>
              <a:off x="7164288" y="5734417"/>
              <a:ext cx="864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c</a:t>
              </a:r>
              <a:r>
                <a:rPr lang="en-US" baseline="-25000" dirty="0">
                  <a:latin typeface="Calibri" charset="0"/>
                  <a:ea typeface="Calibri" charset="0"/>
                  <a:cs typeface="Calibri" charset="0"/>
                </a:rPr>
                <a:t>L</a:t>
              </a:r>
              <a:r>
                <a:rPr lang="en-US" baseline="-25000" dirty="0" smtClean="0">
                  <a:latin typeface="Calibri" charset="0"/>
                  <a:ea typeface="Calibri" charset="0"/>
                  <a:cs typeface="Calibri" charset="0"/>
                </a:rPr>
                <a:t>+1</a:t>
              </a:r>
              <a:endParaRPr lang="en-US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35" name="Text Box 7"/>
          <p:cNvSpPr txBox="1">
            <a:spLocks noChangeArrowheads="1"/>
          </p:cNvSpPr>
          <p:nvPr/>
        </p:nvSpPr>
        <p:spPr bwMode="auto">
          <a:xfrm>
            <a:off x="5795136" y="6382489"/>
            <a:ext cx="2737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X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 Y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 c</a:t>
            </a:r>
            <a:r>
              <a:rPr lang="en-US" baseline="-25000" dirty="0">
                <a:latin typeface="Calibri" charset="0"/>
                <a:ea typeface="Calibri" charset="0"/>
                <a:cs typeface="Calibri" charset="0"/>
                <a:sym typeface="Symbol"/>
              </a:rPr>
              <a:t>L</a:t>
            </a:r>
            <a:r>
              <a:rPr lang="en-US" baseline="-250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+1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sym typeface="Symbol"/>
              </a:rPr>
              <a:t> = 1</a:t>
            </a:r>
            <a:endParaRPr lang="en-US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755576" y="2636912"/>
            <a:ext cx="223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1-bit comparator</a:t>
            </a:r>
            <a:endParaRPr lang="en-US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6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7" grpId="0"/>
      <p:bldP spid="68" grpId="0"/>
      <p:bldP spid="135" grpId="0"/>
      <p:bldP spid="1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>
            <a:off x="3113420" y="3760687"/>
            <a:ext cx="852300" cy="3836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327297" y="3634070"/>
            <a:ext cx="13962" cy="7470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580200" y="3760687"/>
            <a:ext cx="960125" cy="3840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8" idx="3"/>
            <a:endCxn id="27" idx="1"/>
          </p:cNvCxnSpPr>
          <p:nvPr/>
        </p:nvCxnSpPr>
        <p:spPr>
          <a:xfrm flipV="1">
            <a:off x="1669826" y="2358905"/>
            <a:ext cx="2283500" cy="1110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7" idx="3"/>
            <a:endCxn id="9" idx="1"/>
          </p:cNvCxnSpPr>
          <p:nvPr/>
        </p:nvCxnSpPr>
        <p:spPr>
          <a:xfrm>
            <a:off x="4567806" y="2358905"/>
            <a:ext cx="2402174" cy="1110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52110" y="3238140"/>
            <a:ext cx="31771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9980" y="3238140"/>
            <a:ext cx="32573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/>
              <a:t>y</a:t>
            </a:r>
          </a:p>
        </p:txBody>
      </p:sp>
      <p:cxnSp>
        <p:nvCxnSpPr>
          <p:cNvPr id="10" name="Straight Arrow Connector 9"/>
          <p:cNvCxnSpPr>
            <a:endCxn id="29" idx="1"/>
          </p:cNvCxnSpPr>
          <p:nvPr/>
        </p:nvCxnSpPr>
        <p:spPr>
          <a:xfrm>
            <a:off x="1674634" y="3634070"/>
            <a:ext cx="946911" cy="6834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30" idx="1"/>
          </p:cNvCxnSpPr>
          <p:nvPr/>
        </p:nvCxnSpPr>
        <p:spPr>
          <a:xfrm>
            <a:off x="3107793" y="4375134"/>
            <a:ext cx="1011547" cy="249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31" idx="1"/>
          </p:cNvCxnSpPr>
          <p:nvPr/>
        </p:nvCxnSpPr>
        <p:spPr>
          <a:xfrm flipV="1">
            <a:off x="4567908" y="4317560"/>
            <a:ext cx="972417" cy="2944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1" idx="3"/>
          </p:cNvCxnSpPr>
          <p:nvPr/>
        </p:nvCxnSpPr>
        <p:spPr>
          <a:xfrm flipV="1">
            <a:off x="6039590" y="3634070"/>
            <a:ext cx="930390" cy="6834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13364" y="4493553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00495" y="4504692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/>
              <a:t>Y</a:t>
            </a:r>
          </a:p>
        </p:txBody>
      </p:sp>
      <p:cxnSp>
        <p:nvCxnSpPr>
          <p:cNvPr id="16" name="Straight Arrow Connector 15"/>
          <p:cNvCxnSpPr>
            <a:stCxn id="27" idx="2"/>
            <a:endCxn id="28" idx="0"/>
          </p:cNvCxnSpPr>
          <p:nvPr/>
        </p:nvCxnSpPr>
        <p:spPr>
          <a:xfrm>
            <a:off x="4260566" y="2608537"/>
            <a:ext cx="12394" cy="6528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11845" y="3068860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input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46525" y="3068860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output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65358" y="4882843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garbled</a:t>
            </a: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input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65719" y="4848975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garbled</a:t>
            </a: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output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2222" y="1271587"/>
            <a:ext cx="1476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initial</a:t>
            </a: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Boolean circuit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5302" y="4656594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encoding</a:t>
            </a: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function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9806" y="4646585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decoding</a:t>
            </a: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function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3585800" y="4952640"/>
            <a:ext cx="172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garbled</a:t>
            </a: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Circuit evaluation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15009" y="1958556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f </a:t>
            </a:r>
            <a:r>
              <a:rPr lang="en-US" sz="2000" dirty="0">
                <a:solidFill>
                  <a:srgbClr val="FF0000"/>
                </a:solidFill>
              </a:rPr>
              <a:t>: {0,1}</a:t>
            </a:r>
            <a:r>
              <a:rPr lang="en-US" sz="2400" i="1" baseline="40000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  <a:latin typeface="Symbol"/>
              </a:rPr>
              <a:t>® </a:t>
            </a:r>
            <a:r>
              <a:rPr lang="en-US" sz="2000" dirty="0">
                <a:solidFill>
                  <a:srgbClr val="FF0000"/>
                </a:solidFill>
              </a:rPr>
              <a:t>{0,1}</a:t>
            </a:r>
            <a:r>
              <a:rPr lang="en-US" sz="2000" i="1" baseline="40000" dirty="0">
                <a:solidFill>
                  <a:srgbClr val="FF0000"/>
                </a:solidFill>
              </a:rPr>
              <a:t> </a:t>
            </a:r>
            <a:r>
              <a:rPr lang="en-US" sz="2400" i="1" baseline="40000" dirty="0">
                <a:solidFill>
                  <a:srgbClr val="FF0000"/>
                </a:solidFill>
              </a:rPr>
              <a:t>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53326" y="2109272"/>
            <a:ext cx="614480" cy="4992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f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65720" y="3261422"/>
            <a:ext cx="614480" cy="49926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Gb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21545" y="4067927"/>
            <a:ext cx="499265" cy="49926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En</a:t>
            </a:r>
            <a:endParaRPr lang="en-US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19340" y="4375167"/>
            <a:ext cx="499265" cy="49926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Ev</a:t>
            </a:r>
            <a:endParaRPr lang="en-US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40325" y="4067927"/>
            <a:ext cx="499265" cy="49926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De</a:t>
            </a:r>
            <a:endParaRPr lang="en-US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4843639" y="2007041"/>
            <a:ext cx="1850507" cy="475349"/>
            <a:chOff x="6723254" y="1198109"/>
            <a:chExt cx="1850507" cy="475349"/>
          </a:xfrm>
        </p:grpSpPr>
        <p:sp>
          <p:nvSpPr>
            <p:cNvPr id="37" name="TextBox 36"/>
            <p:cNvSpPr txBox="1"/>
            <p:nvPr/>
          </p:nvSpPr>
          <p:spPr>
            <a:xfrm>
              <a:off x="6723254" y="1198109"/>
              <a:ext cx="1850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rgbClr val="FF0000"/>
                  </a:solidFill>
                </a:rPr>
                <a:t>f </a:t>
              </a:r>
              <a:r>
                <a:rPr lang="en-US" sz="2000" dirty="0">
                  <a:solidFill>
                    <a:srgbClr val="FF0000"/>
                  </a:solidFill>
                </a:rPr>
                <a:t> = 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En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   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Ev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   De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83907" y="1273348"/>
              <a:ext cx="2808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°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75635" y="1300959"/>
              <a:ext cx="2712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°</a:t>
              </a:r>
            </a:p>
          </p:txBody>
        </p:sp>
      </p:grp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71438" y="6896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kern="0" dirty="0" smtClean="0">
                <a:solidFill>
                  <a:srgbClr val="009900"/>
                </a:solidFill>
                <a:latin typeface="Calibri" charset="0"/>
                <a:ea typeface="Calibri" charset="0"/>
                <a:cs typeface="Calibri" charset="0"/>
              </a:rPr>
              <a:t>Circuit Garbling [BHR12]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90528" y="3545967"/>
            <a:ext cx="295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cs typeface="Arial" pitchFamily="34" charset="0"/>
              </a:rPr>
              <a:t>e</a:t>
            </a:r>
            <a:endParaRPr lang="en-US" sz="1600" i="1" dirty="0"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34278" y="3870436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cs typeface="Arial" pitchFamily="34" charset="0"/>
              </a:rPr>
              <a:t>C</a:t>
            </a:r>
            <a:endParaRPr lang="en-US" sz="1600" b="1" i="1" dirty="0"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10582" y="3583162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>
                <a:cs typeface="Arial" pitchFamily="34" charset="0"/>
              </a:rPr>
              <a:t>d</a:t>
            </a:r>
            <a:endParaRPr lang="en-US" sz="1600" i="1" dirty="0"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67871" y="6488668"/>
            <a:ext cx="18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Credit to BHKR14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304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  <p:bldP spid="22" grpId="0"/>
      <p:bldP spid="23" grpId="0"/>
      <p:bldP spid="24" grpId="0"/>
      <p:bldP spid="28" grpId="0" animBg="1"/>
      <p:bldP spid="29" grpId="0" animBg="1"/>
      <p:bldP spid="30" grpId="0" animBg="1"/>
      <p:bldP spid="31" grpId="0" animBg="1"/>
      <p:bldP spid="36" grpId="0"/>
      <p:bldP spid="40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75574" y="2270859"/>
            <a:ext cx="961955" cy="130577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64394" y="2818593"/>
            <a:ext cx="961955" cy="87325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88584" y="2731719"/>
            <a:ext cx="961955" cy="141092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82549" y="2242518"/>
            <a:ext cx="961955" cy="187178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Gb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0829" y="3433073"/>
            <a:ext cx="92172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0829" y="2818593"/>
            <a:ext cx="92172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42674" y="3125833"/>
            <a:ext cx="92172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26724" y="3433073"/>
            <a:ext cx="53767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24519" y="3279453"/>
            <a:ext cx="65288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42674" y="2578099"/>
            <a:ext cx="253473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42674" y="3845464"/>
            <a:ext cx="41477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21054" y="2981409"/>
            <a:ext cx="668411" cy="15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38808" y="3057726"/>
            <a:ext cx="260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3859" y="2463004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400" i="1" baseline="40000" dirty="0"/>
              <a:t>n</a:t>
            </a:r>
            <a:endParaRPr lang="en-US" sz="2400" i="1" baseline="40000" dirty="0"/>
          </a:p>
        </p:txBody>
      </p:sp>
      <p:sp>
        <p:nvSpPr>
          <p:cNvPr id="25" name="TextBox 24"/>
          <p:cNvSpPr txBox="1"/>
          <p:nvPr/>
        </p:nvSpPr>
        <p:spPr>
          <a:xfrm>
            <a:off x="2749059" y="2792176"/>
            <a:ext cx="301686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57520" y="221641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57520" y="349493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21684" y="310852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71083" y="2947659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71282" y="265133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Y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745829" y="3407673"/>
            <a:ext cx="92172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006951" y="2989989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00826" y="1003412"/>
            <a:ext cx="377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garbling scheme </a:t>
            </a:r>
            <a:r>
              <a:rPr lang="en-US" dirty="0" smtClean="0"/>
              <a:t>= (</a:t>
            </a:r>
            <a:r>
              <a:rPr lang="en-US" dirty="0">
                <a:latin typeface="Arial" pitchFamily="34" charset="0"/>
                <a:cs typeface="Arial" pitchFamily="34" charset="0"/>
              </a:rPr>
              <a:t>Gb</a:t>
            </a:r>
            <a:r>
              <a:rPr lang="en-US" dirty="0"/>
              <a:t>, </a:t>
            </a:r>
            <a:r>
              <a:rPr lang="en-US" dirty="0">
                <a:latin typeface="Arial" pitchFamily="34" charset="0"/>
                <a:cs typeface="Arial" pitchFamily="34" charset="0"/>
              </a:rPr>
              <a:t>En</a:t>
            </a:r>
            <a:r>
              <a:rPr lang="en-US" dirty="0"/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De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" name="Group 35"/>
          <p:cNvGrpSpPr>
            <a:grpSpLocks noChangeAspect="1"/>
          </p:cNvGrpSpPr>
          <p:nvPr/>
        </p:nvGrpSpPr>
        <p:grpSpPr>
          <a:xfrm>
            <a:off x="8060421" y="3526641"/>
            <a:ext cx="154304" cy="109728"/>
            <a:chOff x="8450905" y="5003605"/>
            <a:chExt cx="153620" cy="115217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8450905" y="5118820"/>
              <a:ext cx="1536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527715" y="5003605"/>
              <a:ext cx="0" cy="115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71438" y="6896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kern="0" dirty="0" smtClean="0">
                <a:solidFill>
                  <a:srgbClr val="009900"/>
                </a:solidFill>
                <a:latin typeface="Calibri" charset="0"/>
                <a:ea typeface="Calibri" charset="0"/>
                <a:cs typeface="Calibri" charset="0"/>
              </a:rPr>
              <a:t>Circuit Garbling [BHR12]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8806" y="4621387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Privacy: </a:t>
            </a:r>
            <a:r>
              <a:rPr lang="en-US" dirty="0" smtClean="0"/>
              <a:t>Input privacy</a:t>
            </a:r>
            <a:endParaRPr lang="en-US" dirty="0"/>
          </a:p>
        </p:txBody>
      </p:sp>
      <p:pic>
        <p:nvPicPr>
          <p:cNvPr id="47" name="Picture 2" descr="C:\Users\Hoang Viet Tung\AppData\Local\Microsoft\Windows\Temporary Internet Files\Content.IE5\WEGAX9JY\MC9004358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162" y="1363730"/>
            <a:ext cx="468728" cy="803534"/>
          </a:xfrm>
          <a:prstGeom prst="rect">
            <a:avLst/>
          </a:prstGeom>
          <a:noFill/>
        </p:spPr>
      </p:pic>
      <p:pic>
        <p:nvPicPr>
          <p:cNvPr id="48" name="Picture 2" descr="C:\Users\Hoang Viet Tung\AppData\Local\Microsoft\Windows\Temporary Internet Files\Content.IE5\WEGAX9JY\MC9004358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2187" y="1380663"/>
            <a:ext cx="468728" cy="803534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038808" y="1728874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Garbler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003051" y="1693118"/>
            <a:ext cx="10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Evaluator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79630" y="5159302"/>
            <a:ext cx="576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Obliviousness: </a:t>
            </a:r>
            <a:r>
              <a:rPr lang="en-US" dirty="0" smtClean="0"/>
              <a:t>Input and </a:t>
            </a:r>
            <a:r>
              <a:rPr lang="en-US" smtClean="0"/>
              <a:t>output privacy when d is withheld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04496" y="5699013"/>
            <a:ext cx="462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Authenticity: </a:t>
            </a:r>
            <a:r>
              <a:rPr lang="en-US" dirty="0" err="1" smtClean="0"/>
              <a:t>Unforgeability</a:t>
            </a:r>
            <a:r>
              <a:rPr lang="en-US" dirty="0" smtClean="0"/>
              <a:t> of the output of </a:t>
            </a:r>
            <a:r>
              <a:rPr lang="en-US" dirty="0" err="1" smtClean="0"/>
              <a:t>Ev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063" y="1386680"/>
            <a:ext cx="643650" cy="813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897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4" grpId="0"/>
      <p:bldP spid="35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9474" y="3826943"/>
            <a:ext cx="2038244" cy="221826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3967" y="1854328"/>
            <a:ext cx="1767372" cy="1653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-92927"/>
            <a:ext cx="8940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The making of Garbled Circuit ((C, e, d)= Gb)</a:t>
            </a:r>
            <a:endParaRPr lang="en-US" sz="3600" b="1" dirty="0">
              <a:solidFill>
                <a:srgbClr val="008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74699" y="943514"/>
            <a:ext cx="392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</a:t>
            </a:r>
            <a:endParaRPr lang="en-US" sz="2000" baseline="-250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752582" y="909648"/>
            <a:ext cx="46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b</a:t>
            </a:r>
            <a:endParaRPr lang="en-US" sz="2000" baseline="-250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429921" y="3009375"/>
            <a:ext cx="46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</a:t>
            </a:r>
            <a:endParaRPr lang="en-US" sz="2000" baseline="-250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51443" y="2012738"/>
          <a:ext cx="781164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298"/>
                <a:gridCol w="270933"/>
                <a:gridCol w="270933"/>
              </a:tblGrid>
              <a:tr h="247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24750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750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7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1578014" y="4258636"/>
          <a:ext cx="781164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298"/>
                <a:gridCol w="270933"/>
                <a:gridCol w="270933"/>
              </a:tblGrid>
              <a:tr h="27251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25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2725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2725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490457" y="14113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27426" y="141135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66191" y="354494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99957" y="352802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930406" y="1309761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62007" y="1326697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590803" y="3477224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337739" y="3460294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64272" y="5898700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656493" y="598335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88" name="Group 187"/>
          <p:cNvGrpSpPr/>
          <p:nvPr/>
        </p:nvGrpSpPr>
        <p:grpSpPr>
          <a:xfrm>
            <a:off x="5022899" y="909643"/>
            <a:ext cx="2553751" cy="5612388"/>
            <a:chOff x="5022899" y="909643"/>
            <a:chExt cx="2553751" cy="5612388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538406" y="3826937"/>
              <a:ext cx="2038244" cy="221826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022899" y="1854322"/>
              <a:ext cx="1767372" cy="1653006"/>
            </a:xfrm>
            <a:prstGeom prst="rect">
              <a:avLst/>
            </a:prstGeom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180564" y="960442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alibri" charset="0"/>
                  <a:ea typeface="Calibri" charset="0"/>
                  <a:cs typeface="Calibri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6341514" y="909643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7018853" y="3009369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6519338" y="1309757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5350939" y="1326693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7179735" y="3460285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5909738" y="3477221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6553204" y="5898694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6688389" y="1244270"/>
            <a:ext cx="615155" cy="523800"/>
            <a:chOff x="6224950" y="2780929"/>
            <a:chExt cx="651306" cy="523800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2780929"/>
              <a:ext cx="231314" cy="297904"/>
            </a:xfrm>
            <a:prstGeom prst="rect">
              <a:avLst/>
            </a:prstGeom>
          </p:spPr>
        </p:pic>
        <p:sp>
          <p:nvSpPr>
            <p:cNvPr id="81" name="Rectangle 80"/>
            <p:cNvSpPr/>
            <p:nvPr/>
          </p:nvSpPr>
          <p:spPr>
            <a:xfrm>
              <a:off x="6224950" y="2996952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738683" y="1316278"/>
            <a:ext cx="665059" cy="451793"/>
            <a:chOff x="170959" y="1196752"/>
            <a:chExt cx="665059" cy="451793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97" y="1196752"/>
              <a:ext cx="208855" cy="224255"/>
            </a:xfrm>
            <a:prstGeom prst="rect">
              <a:avLst/>
            </a:prstGeom>
          </p:spPr>
        </p:pic>
        <p:sp>
          <p:nvSpPr>
            <p:cNvPr id="84" name="Rectangle 83"/>
            <p:cNvSpPr/>
            <p:nvPr/>
          </p:nvSpPr>
          <p:spPr>
            <a:xfrm>
              <a:off x="170959" y="1340768"/>
              <a:ext cx="6650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450578" y="1316278"/>
            <a:ext cx="592802" cy="451793"/>
            <a:chOff x="882854" y="1196752"/>
            <a:chExt cx="592802" cy="451793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54" y="1196752"/>
              <a:ext cx="232762" cy="229672"/>
            </a:xfrm>
            <a:prstGeom prst="rect">
              <a:avLst/>
            </a:prstGeom>
          </p:spPr>
        </p:pic>
        <p:sp>
          <p:nvSpPr>
            <p:cNvPr id="87" name="Rectangle 86"/>
            <p:cNvSpPr/>
            <p:nvPr/>
          </p:nvSpPr>
          <p:spPr>
            <a:xfrm>
              <a:off x="896358" y="1340768"/>
              <a:ext cx="5792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824293" y="1302630"/>
            <a:ext cx="651306" cy="465441"/>
            <a:chOff x="3284031" y="1975192"/>
            <a:chExt cx="651306" cy="465441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297" y="1975192"/>
              <a:ext cx="247747" cy="229672"/>
            </a:xfrm>
            <a:prstGeom prst="rect">
              <a:avLst/>
            </a:prstGeom>
          </p:spPr>
        </p:pic>
        <p:sp>
          <p:nvSpPr>
            <p:cNvPr id="90" name="Rectangle 89"/>
            <p:cNvSpPr/>
            <p:nvPr/>
          </p:nvSpPr>
          <p:spPr>
            <a:xfrm>
              <a:off x="3284031" y="2132856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 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307407" y="3509729"/>
            <a:ext cx="651306" cy="523801"/>
            <a:chOff x="4136718" y="3950013"/>
            <a:chExt cx="651306" cy="52380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030" y="3950013"/>
              <a:ext cx="236744" cy="227439"/>
            </a:xfrm>
            <a:prstGeom prst="rect">
              <a:avLst/>
            </a:prstGeom>
          </p:spPr>
        </p:pic>
        <p:sp>
          <p:nvSpPr>
            <p:cNvPr id="93" name="Rectangle 92"/>
            <p:cNvSpPr/>
            <p:nvPr/>
          </p:nvSpPr>
          <p:spPr>
            <a:xfrm>
              <a:off x="4136718" y="4166037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958713" y="3475886"/>
            <a:ext cx="651306" cy="559108"/>
            <a:chOff x="6512982" y="3950012"/>
            <a:chExt cx="651306" cy="559108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673" y="3950012"/>
              <a:ext cx="287946" cy="299725"/>
            </a:xfrm>
            <a:prstGeom prst="rect">
              <a:avLst/>
            </a:prstGeom>
          </p:spPr>
        </p:pic>
        <p:sp>
          <p:nvSpPr>
            <p:cNvPr id="96" name="Rectangle 95"/>
            <p:cNvSpPr/>
            <p:nvPr/>
          </p:nvSpPr>
          <p:spPr>
            <a:xfrm>
              <a:off x="6512982" y="4201343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264121" y="3479474"/>
            <a:ext cx="615155" cy="523800"/>
            <a:chOff x="6224950" y="2780929"/>
            <a:chExt cx="651306" cy="523800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2780929"/>
              <a:ext cx="231314" cy="297904"/>
            </a:xfrm>
            <a:prstGeom prst="rect">
              <a:avLst/>
            </a:prstGeom>
          </p:spPr>
        </p:pic>
        <p:sp>
          <p:nvSpPr>
            <p:cNvPr id="99" name="Rectangle 98"/>
            <p:cNvSpPr/>
            <p:nvPr/>
          </p:nvSpPr>
          <p:spPr>
            <a:xfrm>
              <a:off x="6224950" y="2996952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400025" y="3537834"/>
            <a:ext cx="651306" cy="465441"/>
            <a:chOff x="3284031" y="1975192"/>
            <a:chExt cx="651306" cy="465441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297" y="1975192"/>
              <a:ext cx="247747" cy="229672"/>
            </a:xfrm>
            <a:prstGeom prst="rect">
              <a:avLst/>
            </a:prstGeom>
          </p:spPr>
        </p:pic>
        <p:sp>
          <p:nvSpPr>
            <p:cNvPr id="102" name="Rectangle 101"/>
            <p:cNvSpPr/>
            <p:nvPr/>
          </p:nvSpPr>
          <p:spPr>
            <a:xfrm>
              <a:off x="3284031" y="2132856"/>
              <a:ext cx="6513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  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974816" y="5854403"/>
            <a:ext cx="665059" cy="451793"/>
            <a:chOff x="170959" y="1196752"/>
            <a:chExt cx="665059" cy="451793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97" y="1196752"/>
              <a:ext cx="208855" cy="224255"/>
            </a:xfrm>
            <a:prstGeom prst="rect">
              <a:avLst/>
            </a:prstGeom>
          </p:spPr>
        </p:pic>
        <p:sp>
          <p:nvSpPr>
            <p:cNvPr id="105" name="Rectangle 104"/>
            <p:cNvSpPr/>
            <p:nvPr/>
          </p:nvSpPr>
          <p:spPr>
            <a:xfrm>
              <a:off x="170959" y="1340768"/>
              <a:ext cx="6650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smtClean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0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686711" y="5854403"/>
            <a:ext cx="592802" cy="451793"/>
            <a:chOff x="882854" y="1196752"/>
            <a:chExt cx="592802" cy="451793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54" y="1196752"/>
              <a:ext cx="232762" cy="229672"/>
            </a:xfrm>
            <a:prstGeom prst="rect">
              <a:avLst/>
            </a:prstGeom>
          </p:spPr>
        </p:pic>
        <p:sp>
          <p:nvSpPr>
            <p:cNvPr id="108" name="Rectangle 107"/>
            <p:cNvSpPr/>
            <p:nvPr/>
          </p:nvSpPr>
          <p:spPr>
            <a:xfrm>
              <a:off x="896358" y="1340768"/>
              <a:ext cx="5792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 1</a:t>
              </a:r>
              <a:endParaRPr lang="en-US" sz="1400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16" name="Group 54"/>
          <p:cNvGrpSpPr>
            <a:grpSpLocks/>
          </p:cNvGrpSpPr>
          <p:nvPr/>
        </p:nvGrpSpPr>
        <p:grpSpPr bwMode="auto">
          <a:xfrm>
            <a:off x="5659225" y="1966597"/>
            <a:ext cx="508995" cy="338037"/>
            <a:chOff x="1296" y="2976"/>
            <a:chExt cx="1076" cy="1134"/>
          </a:xfrm>
        </p:grpSpPr>
        <p:sp>
          <p:nvSpPr>
            <p:cNvPr id="117" name="AutoShape 55"/>
            <p:cNvSpPr>
              <a:spLocks noChangeAspect="1" noChangeArrowheads="1" noTextEdit="1"/>
            </p:cNvSpPr>
            <p:nvPr/>
          </p:nvSpPr>
          <p:spPr bwMode="auto">
            <a:xfrm>
              <a:off x="1296" y="2976"/>
              <a:ext cx="1076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8" name="Freeform 56"/>
            <p:cNvSpPr>
              <a:spLocks/>
            </p:cNvSpPr>
            <p:nvPr/>
          </p:nvSpPr>
          <p:spPr bwMode="auto">
            <a:xfrm>
              <a:off x="1296" y="2976"/>
              <a:ext cx="1076" cy="1091"/>
            </a:xfrm>
            <a:custGeom>
              <a:avLst/>
              <a:gdLst>
                <a:gd name="T0" fmla="*/ 98 w 2152"/>
                <a:gd name="T1" fmla="*/ 19 h 2182"/>
                <a:gd name="T2" fmla="*/ 98 w 2152"/>
                <a:gd name="T3" fmla="*/ 0 h 2182"/>
                <a:gd name="T4" fmla="*/ 22 w 2152"/>
                <a:gd name="T5" fmla="*/ 0 h 2182"/>
                <a:gd name="T6" fmla="*/ 0 w 2152"/>
                <a:gd name="T7" fmla="*/ 17 h 2182"/>
                <a:gd name="T8" fmla="*/ 0 w 2152"/>
                <a:gd name="T9" fmla="*/ 121 h 2182"/>
                <a:gd name="T10" fmla="*/ 4 w 2152"/>
                <a:gd name="T11" fmla="*/ 121 h 2182"/>
                <a:gd name="T12" fmla="*/ 4 w 2152"/>
                <a:gd name="T13" fmla="*/ 136 h 2182"/>
                <a:gd name="T14" fmla="*/ 17 w 2152"/>
                <a:gd name="T15" fmla="*/ 136 h 2182"/>
                <a:gd name="T16" fmla="*/ 24 w 2152"/>
                <a:gd name="T17" fmla="*/ 121 h 2182"/>
                <a:gd name="T18" fmla="*/ 59 w 2152"/>
                <a:gd name="T19" fmla="*/ 121 h 2182"/>
                <a:gd name="T20" fmla="*/ 66 w 2152"/>
                <a:gd name="T21" fmla="*/ 136 h 2182"/>
                <a:gd name="T22" fmla="*/ 78 w 2152"/>
                <a:gd name="T23" fmla="*/ 136 h 2182"/>
                <a:gd name="T24" fmla="*/ 78 w 2152"/>
                <a:gd name="T25" fmla="*/ 121 h 2182"/>
                <a:gd name="T26" fmla="*/ 79 w 2152"/>
                <a:gd name="T27" fmla="*/ 121 h 2182"/>
                <a:gd name="T28" fmla="*/ 85 w 2152"/>
                <a:gd name="T29" fmla="*/ 114 h 2182"/>
                <a:gd name="T30" fmla="*/ 135 w 2152"/>
                <a:gd name="T31" fmla="*/ 114 h 2182"/>
                <a:gd name="T32" fmla="*/ 135 w 2152"/>
                <a:gd name="T33" fmla="*/ 19 h 2182"/>
                <a:gd name="T34" fmla="*/ 98 w 2152"/>
                <a:gd name="T35" fmla="*/ 19 h 2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2"/>
                <a:gd name="T55" fmla="*/ 0 h 2182"/>
                <a:gd name="T56" fmla="*/ 2152 w 2152"/>
                <a:gd name="T57" fmla="*/ 2182 h 2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2" h="2182">
                  <a:moveTo>
                    <a:pt x="1569" y="309"/>
                  </a:moveTo>
                  <a:lnTo>
                    <a:pt x="1569" y="0"/>
                  </a:lnTo>
                  <a:lnTo>
                    <a:pt x="366" y="0"/>
                  </a:lnTo>
                  <a:lnTo>
                    <a:pt x="0" y="262"/>
                  </a:lnTo>
                  <a:lnTo>
                    <a:pt x="0" y="1948"/>
                  </a:lnTo>
                  <a:lnTo>
                    <a:pt x="77" y="1948"/>
                  </a:lnTo>
                  <a:lnTo>
                    <a:pt x="77" y="2182"/>
                  </a:lnTo>
                  <a:lnTo>
                    <a:pt x="282" y="2182"/>
                  </a:lnTo>
                  <a:lnTo>
                    <a:pt x="391" y="1948"/>
                  </a:lnTo>
                  <a:lnTo>
                    <a:pt x="944" y="1948"/>
                  </a:lnTo>
                  <a:lnTo>
                    <a:pt x="1051" y="2182"/>
                  </a:lnTo>
                  <a:lnTo>
                    <a:pt x="1256" y="2182"/>
                  </a:lnTo>
                  <a:lnTo>
                    <a:pt x="1256" y="1948"/>
                  </a:lnTo>
                  <a:lnTo>
                    <a:pt x="1268" y="1948"/>
                  </a:lnTo>
                  <a:lnTo>
                    <a:pt x="1363" y="1838"/>
                  </a:lnTo>
                  <a:lnTo>
                    <a:pt x="2152" y="1838"/>
                  </a:lnTo>
                  <a:lnTo>
                    <a:pt x="2152" y="309"/>
                  </a:lnTo>
                  <a:lnTo>
                    <a:pt x="1569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9" name="Freeform 57"/>
            <p:cNvSpPr>
              <a:spLocks/>
            </p:cNvSpPr>
            <p:nvPr/>
          </p:nvSpPr>
          <p:spPr bwMode="auto">
            <a:xfrm>
              <a:off x="1924" y="3041"/>
              <a:ext cx="104" cy="130"/>
            </a:xfrm>
            <a:custGeom>
              <a:avLst/>
              <a:gdLst>
                <a:gd name="T0" fmla="*/ 0 w 206"/>
                <a:gd name="T1" fmla="*/ 12 h 261"/>
                <a:gd name="T2" fmla="*/ 0 w 206"/>
                <a:gd name="T3" fmla="*/ 16 h 261"/>
                <a:gd name="T4" fmla="*/ 14 w 206"/>
                <a:gd name="T5" fmla="*/ 16 h 261"/>
                <a:gd name="T6" fmla="*/ 14 w 206"/>
                <a:gd name="T7" fmla="*/ 0 h 261"/>
                <a:gd name="T8" fmla="*/ 0 w 206"/>
                <a:gd name="T9" fmla="*/ 12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61"/>
                <a:gd name="T17" fmla="*/ 206 w 20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61">
                  <a:moveTo>
                    <a:pt x="0" y="206"/>
                  </a:moveTo>
                  <a:lnTo>
                    <a:pt x="0" y="261"/>
                  </a:lnTo>
                  <a:lnTo>
                    <a:pt x="206" y="261"/>
                  </a:lnTo>
                  <a:lnTo>
                    <a:pt x="206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0" name="Freeform 58"/>
            <p:cNvSpPr>
              <a:spLocks/>
            </p:cNvSpPr>
            <p:nvPr/>
          </p:nvSpPr>
          <p:spPr bwMode="auto">
            <a:xfrm>
              <a:off x="1887" y="3189"/>
              <a:ext cx="429" cy="646"/>
            </a:xfrm>
            <a:custGeom>
              <a:avLst/>
              <a:gdLst>
                <a:gd name="T0" fmla="*/ 0 w 857"/>
                <a:gd name="T1" fmla="*/ 10 h 1292"/>
                <a:gd name="T2" fmla="*/ 1 w 857"/>
                <a:gd name="T3" fmla="*/ 10 h 1292"/>
                <a:gd name="T4" fmla="*/ 1 w 857"/>
                <a:gd name="T5" fmla="*/ 28 h 1292"/>
                <a:gd name="T6" fmla="*/ 0 w 857"/>
                <a:gd name="T7" fmla="*/ 28 h 1292"/>
                <a:gd name="T8" fmla="*/ 0 w 857"/>
                <a:gd name="T9" fmla="*/ 56 h 1292"/>
                <a:gd name="T10" fmla="*/ 1 w 857"/>
                <a:gd name="T11" fmla="*/ 56 h 1292"/>
                <a:gd name="T12" fmla="*/ 1 w 857"/>
                <a:gd name="T13" fmla="*/ 74 h 1292"/>
                <a:gd name="T14" fmla="*/ 0 w 857"/>
                <a:gd name="T15" fmla="*/ 74 h 1292"/>
                <a:gd name="T16" fmla="*/ 0 w 857"/>
                <a:gd name="T17" fmla="*/ 81 h 1292"/>
                <a:gd name="T18" fmla="*/ 54 w 857"/>
                <a:gd name="T19" fmla="*/ 81 h 1292"/>
                <a:gd name="T20" fmla="*/ 54 w 857"/>
                <a:gd name="T21" fmla="*/ 0 h 1292"/>
                <a:gd name="T22" fmla="*/ 0 w 857"/>
                <a:gd name="T23" fmla="*/ 0 h 1292"/>
                <a:gd name="T24" fmla="*/ 0 w 857"/>
                <a:gd name="T25" fmla="*/ 10 h 1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1292"/>
                <a:gd name="T41" fmla="*/ 857 w 857"/>
                <a:gd name="T42" fmla="*/ 1292 h 12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1292">
                  <a:moveTo>
                    <a:pt x="0" y="175"/>
                  </a:moveTo>
                  <a:lnTo>
                    <a:pt x="8" y="175"/>
                  </a:lnTo>
                  <a:lnTo>
                    <a:pt x="8" y="450"/>
                  </a:lnTo>
                  <a:lnTo>
                    <a:pt x="0" y="450"/>
                  </a:lnTo>
                  <a:lnTo>
                    <a:pt x="0" y="904"/>
                  </a:lnTo>
                  <a:lnTo>
                    <a:pt x="8" y="904"/>
                  </a:lnTo>
                  <a:lnTo>
                    <a:pt x="8" y="1178"/>
                  </a:lnTo>
                  <a:lnTo>
                    <a:pt x="0" y="1178"/>
                  </a:lnTo>
                  <a:lnTo>
                    <a:pt x="0" y="1292"/>
                  </a:lnTo>
                  <a:lnTo>
                    <a:pt x="857" y="1292"/>
                  </a:lnTo>
                  <a:lnTo>
                    <a:pt x="857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1" name="Freeform 59"/>
            <p:cNvSpPr>
              <a:spLocks/>
            </p:cNvSpPr>
            <p:nvPr/>
          </p:nvSpPr>
          <p:spPr bwMode="auto">
            <a:xfrm>
              <a:off x="1349" y="3144"/>
              <a:ext cx="558" cy="753"/>
            </a:xfrm>
            <a:custGeom>
              <a:avLst/>
              <a:gdLst>
                <a:gd name="T0" fmla="*/ 70 w 1115"/>
                <a:gd name="T1" fmla="*/ 95 h 1505"/>
                <a:gd name="T2" fmla="*/ 0 w 1115"/>
                <a:gd name="T3" fmla="*/ 95 h 1505"/>
                <a:gd name="T4" fmla="*/ 0 w 1115"/>
                <a:gd name="T5" fmla="*/ 0 h 1505"/>
                <a:gd name="T6" fmla="*/ 70 w 1115"/>
                <a:gd name="T7" fmla="*/ 0 h 1505"/>
                <a:gd name="T8" fmla="*/ 70 w 1115"/>
                <a:gd name="T9" fmla="*/ 4 h 1505"/>
                <a:gd name="T10" fmla="*/ 65 w 1115"/>
                <a:gd name="T11" fmla="*/ 4 h 1505"/>
                <a:gd name="T12" fmla="*/ 65 w 1115"/>
                <a:gd name="T13" fmla="*/ 17 h 1505"/>
                <a:gd name="T14" fmla="*/ 65 w 1115"/>
                <a:gd name="T15" fmla="*/ 17 h 1505"/>
                <a:gd name="T16" fmla="*/ 65 w 1115"/>
                <a:gd name="T17" fmla="*/ 4 h 1505"/>
                <a:gd name="T18" fmla="*/ 5 w 1115"/>
                <a:gd name="T19" fmla="*/ 4 h 1505"/>
                <a:gd name="T20" fmla="*/ 5 w 1115"/>
                <a:gd name="T21" fmla="*/ 90 h 1505"/>
                <a:gd name="T22" fmla="*/ 65 w 1115"/>
                <a:gd name="T23" fmla="*/ 90 h 1505"/>
                <a:gd name="T24" fmla="*/ 65 w 1115"/>
                <a:gd name="T25" fmla="*/ 80 h 1505"/>
                <a:gd name="T26" fmla="*/ 65 w 1115"/>
                <a:gd name="T27" fmla="*/ 80 h 1505"/>
                <a:gd name="T28" fmla="*/ 65 w 1115"/>
                <a:gd name="T29" fmla="*/ 89 h 1505"/>
                <a:gd name="T30" fmla="*/ 70 w 1115"/>
                <a:gd name="T31" fmla="*/ 89 h 1505"/>
                <a:gd name="T32" fmla="*/ 70 w 1115"/>
                <a:gd name="T33" fmla="*/ 94 h 1505"/>
                <a:gd name="T34" fmla="*/ 70 w 1115"/>
                <a:gd name="T35" fmla="*/ 95 h 15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5"/>
                <a:gd name="T55" fmla="*/ 0 h 1505"/>
                <a:gd name="T56" fmla="*/ 1115 w 1115"/>
                <a:gd name="T57" fmla="*/ 1505 h 15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5" h="1505">
                  <a:moveTo>
                    <a:pt x="1114" y="1505"/>
                  </a:moveTo>
                  <a:lnTo>
                    <a:pt x="0" y="1505"/>
                  </a:lnTo>
                  <a:lnTo>
                    <a:pt x="0" y="0"/>
                  </a:lnTo>
                  <a:lnTo>
                    <a:pt x="1115" y="0"/>
                  </a:lnTo>
                  <a:lnTo>
                    <a:pt x="1115" y="53"/>
                  </a:lnTo>
                  <a:lnTo>
                    <a:pt x="1040" y="53"/>
                  </a:lnTo>
                  <a:lnTo>
                    <a:pt x="1040" y="263"/>
                  </a:lnTo>
                  <a:lnTo>
                    <a:pt x="1038" y="263"/>
                  </a:lnTo>
                  <a:lnTo>
                    <a:pt x="1038" y="53"/>
                  </a:lnTo>
                  <a:lnTo>
                    <a:pt x="71" y="53"/>
                  </a:lnTo>
                  <a:lnTo>
                    <a:pt x="71" y="1432"/>
                  </a:lnTo>
                  <a:lnTo>
                    <a:pt x="1038" y="1432"/>
                  </a:lnTo>
                  <a:lnTo>
                    <a:pt x="1038" y="1266"/>
                  </a:lnTo>
                  <a:lnTo>
                    <a:pt x="1040" y="1266"/>
                  </a:lnTo>
                  <a:lnTo>
                    <a:pt x="1040" y="1415"/>
                  </a:lnTo>
                  <a:lnTo>
                    <a:pt x="1115" y="1415"/>
                  </a:lnTo>
                  <a:lnTo>
                    <a:pt x="1115" y="1503"/>
                  </a:lnTo>
                  <a:lnTo>
                    <a:pt x="1114" y="15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2" name="Rectangle 60"/>
            <p:cNvSpPr>
              <a:spLocks noChangeArrowheads="1"/>
            </p:cNvSpPr>
            <p:nvPr/>
          </p:nvSpPr>
          <p:spPr bwMode="auto">
            <a:xfrm>
              <a:off x="1862" y="3294"/>
              <a:ext cx="11" cy="1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3" name="Freeform 61"/>
            <p:cNvSpPr>
              <a:spLocks/>
            </p:cNvSpPr>
            <p:nvPr/>
          </p:nvSpPr>
          <p:spPr bwMode="auto">
            <a:xfrm>
              <a:off x="1532" y="3189"/>
              <a:ext cx="318" cy="541"/>
            </a:xfrm>
            <a:custGeom>
              <a:avLst/>
              <a:gdLst>
                <a:gd name="T0" fmla="*/ 39 w 637"/>
                <a:gd name="T1" fmla="*/ 10 h 1082"/>
                <a:gd name="T2" fmla="*/ 39 w 637"/>
                <a:gd name="T3" fmla="*/ 10 h 1082"/>
                <a:gd name="T4" fmla="*/ 39 w 637"/>
                <a:gd name="T5" fmla="*/ 28 h 1082"/>
                <a:gd name="T6" fmla="*/ 39 w 637"/>
                <a:gd name="T7" fmla="*/ 28 h 1082"/>
                <a:gd name="T8" fmla="*/ 39 w 637"/>
                <a:gd name="T9" fmla="*/ 56 h 1082"/>
                <a:gd name="T10" fmla="*/ 39 w 637"/>
                <a:gd name="T11" fmla="*/ 56 h 1082"/>
                <a:gd name="T12" fmla="*/ 39 w 637"/>
                <a:gd name="T13" fmla="*/ 68 h 1082"/>
                <a:gd name="T14" fmla="*/ 0 w 637"/>
                <a:gd name="T15" fmla="*/ 68 h 1082"/>
                <a:gd name="T16" fmla="*/ 0 w 637"/>
                <a:gd name="T17" fmla="*/ 0 h 1082"/>
                <a:gd name="T18" fmla="*/ 39 w 637"/>
                <a:gd name="T19" fmla="*/ 0 h 1082"/>
                <a:gd name="T20" fmla="*/ 39 w 637"/>
                <a:gd name="T21" fmla="*/ 10 h 10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7"/>
                <a:gd name="T34" fmla="*/ 0 h 1082"/>
                <a:gd name="T35" fmla="*/ 637 w 637"/>
                <a:gd name="T36" fmla="*/ 1082 h 10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7" h="1082">
                  <a:moveTo>
                    <a:pt x="637" y="175"/>
                  </a:moveTo>
                  <a:lnTo>
                    <a:pt x="626" y="175"/>
                  </a:lnTo>
                  <a:lnTo>
                    <a:pt x="626" y="450"/>
                  </a:lnTo>
                  <a:lnTo>
                    <a:pt x="637" y="450"/>
                  </a:lnTo>
                  <a:lnTo>
                    <a:pt x="637" y="904"/>
                  </a:lnTo>
                  <a:lnTo>
                    <a:pt x="626" y="904"/>
                  </a:lnTo>
                  <a:lnTo>
                    <a:pt x="626" y="1082"/>
                  </a:lnTo>
                  <a:lnTo>
                    <a:pt x="0" y="1082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4" name="Freeform 62"/>
            <p:cNvSpPr>
              <a:spLocks/>
            </p:cNvSpPr>
            <p:nvPr/>
          </p:nvSpPr>
          <p:spPr bwMode="auto">
            <a:xfrm>
              <a:off x="1403" y="3189"/>
              <a:ext cx="111" cy="646"/>
            </a:xfrm>
            <a:custGeom>
              <a:avLst/>
              <a:gdLst>
                <a:gd name="T0" fmla="*/ 14 w 222"/>
                <a:gd name="T1" fmla="*/ 69 h 1292"/>
                <a:gd name="T2" fmla="*/ 0 w 222"/>
                <a:gd name="T3" fmla="*/ 81 h 1292"/>
                <a:gd name="T4" fmla="*/ 0 w 222"/>
                <a:gd name="T5" fmla="*/ 0 h 1292"/>
                <a:gd name="T6" fmla="*/ 14 w 222"/>
                <a:gd name="T7" fmla="*/ 0 h 1292"/>
                <a:gd name="T8" fmla="*/ 14 w 222"/>
                <a:gd name="T9" fmla="*/ 69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"/>
                <a:gd name="T16" fmla="*/ 0 h 1292"/>
                <a:gd name="T17" fmla="*/ 222 w 222"/>
                <a:gd name="T18" fmla="*/ 1292 h 1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" h="1292">
                  <a:moveTo>
                    <a:pt x="222" y="1092"/>
                  </a:moveTo>
                  <a:lnTo>
                    <a:pt x="0" y="1292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10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5" name="Freeform 63"/>
            <p:cNvSpPr>
              <a:spLocks/>
            </p:cNvSpPr>
            <p:nvPr/>
          </p:nvSpPr>
          <p:spPr bwMode="auto">
            <a:xfrm>
              <a:off x="1420" y="3748"/>
              <a:ext cx="430" cy="95"/>
            </a:xfrm>
            <a:custGeom>
              <a:avLst/>
              <a:gdLst>
                <a:gd name="T0" fmla="*/ 14 w 859"/>
                <a:gd name="T1" fmla="*/ 0 h 190"/>
                <a:gd name="T2" fmla="*/ 53 w 859"/>
                <a:gd name="T3" fmla="*/ 0 h 190"/>
                <a:gd name="T4" fmla="*/ 53 w 859"/>
                <a:gd name="T5" fmla="*/ 3 h 190"/>
                <a:gd name="T6" fmla="*/ 54 w 859"/>
                <a:gd name="T7" fmla="*/ 3 h 190"/>
                <a:gd name="T8" fmla="*/ 54 w 859"/>
                <a:gd name="T9" fmla="*/ 12 h 190"/>
                <a:gd name="T10" fmla="*/ 0 w 859"/>
                <a:gd name="T11" fmla="*/ 12 h 190"/>
                <a:gd name="T12" fmla="*/ 14 w 859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9"/>
                <a:gd name="T22" fmla="*/ 0 h 190"/>
                <a:gd name="T23" fmla="*/ 859 w 859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9" h="190">
                  <a:moveTo>
                    <a:pt x="211" y="0"/>
                  </a:moveTo>
                  <a:lnTo>
                    <a:pt x="848" y="0"/>
                  </a:lnTo>
                  <a:lnTo>
                    <a:pt x="848" y="60"/>
                  </a:lnTo>
                  <a:lnTo>
                    <a:pt x="859" y="60"/>
                  </a:lnTo>
                  <a:lnTo>
                    <a:pt x="859" y="190"/>
                  </a:lnTo>
                  <a:lnTo>
                    <a:pt x="0" y="19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6" name="Rectangle 64"/>
            <p:cNvSpPr>
              <a:spLocks noChangeArrowheads="1"/>
            </p:cNvSpPr>
            <p:nvPr/>
          </p:nvSpPr>
          <p:spPr bwMode="auto">
            <a:xfrm>
              <a:off x="1862" y="3658"/>
              <a:ext cx="11" cy="1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7" name="Freeform 65"/>
            <p:cNvSpPr>
              <a:spLocks/>
            </p:cNvSpPr>
            <p:nvPr/>
          </p:nvSpPr>
          <p:spPr bwMode="auto">
            <a:xfrm>
              <a:off x="1359" y="3029"/>
              <a:ext cx="655" cy="97"/>
            </a:xfrm>
            <a:custGeom>
              <a:avLst/>
              <a:gdLst>
                <a:gd name="T0" fmla="*/ 18 w 1310"/>
                <a:gd name="T1" fmla="*/ 0 h 195"/>
                <a:gd name="T2" fmla="*/ 82 w 1310"/>
                <a:gd name="T3" fmla="*/ 0 h 195"/>
                <a:gd name="T4" fmla="*/ 70 w 1310"/>
                <a:gd name="T5" fmla="*/ 12 h 195"/>
                <a:gd name="T6" fmla="*/ 0 w 1310"/>
                <a:gd name="T7" fmla="*/ 12 h 195"/>
                <a:gd name="T8" fmla="*/ 18 w 1310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0"/>
                <a:gd name="T16" fmla="*/ 0 h 195"/>
                <a:gd name="T17" fmla="*/ 1310 w 1310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0" h="195">
                  <a:moveTo>
                    <a:pt x="274" y="0"/>
                  </a:moveTo>
                  <a:lnTo>
                    <a:pt x="1310" y="0"/>
                  </a:lnTo>
                  <a:lnTo>
                    <a:pt x="1114" y="195"/>
                  </a:lnTo>
                  <a:lnTo>
                    <a:pt x="0" y="19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8" name="Freeform 66"/>
            <p:cNvSpPr>
              <a:spLocks/>
            </p:cNvSpPr>
            <p:nvPr/>
          </p:nvSpPr>
          <p:spPr bwMode="auto">
            <a:xfrm>
              <a:off x="1388" y="3950"/>
              <a:ext cx="45" cy="64"/>
            </a:xfrm>
            <a:custGeom>
              <a:avLst/>
              <a:gdLst>
                <a:gd name="T0" fmla="*/ 1 w 90"/>
                <a:gd name="T1" fmla="*/ 8 h 128"/>
                <a:gd name="T2" fmla="*/ 0 w 90"/>
                <a:gd name="T3" fmla="*/ 8 h 128"/>
                <a:gd name="T4" fmla="*/ 0 w 90"/>
                <a:gd name="T5" fmla="*/ 0 h 128"/>
                <a:gd name="T6" fmla="*/ 6 w 90"/>
                <a:gd name="T7" fmla="*/ 0 h 128"/>
                <a:gd name="T8" fmla="*/ 1 w 90"/>
                <a:gd name="T9" fmla="*/ 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9" name="Freeform 67"/>
            <p:cNvSpPr>
              <a:spLocks/>
            </p:cNvSpPr>
            <p:nvPr/>
          </p:nvSpPr>
          <p:spPr bwMode="auto">
            <a:xfrm>
              <a:off x="1826" y="3950"/>
              <a:ext cx="45" cy="64"/>
            </a:xfrm>
            <a:custGeom>
              <a:avLst/>
              <a:gdLst>
                <a:gd name="T0" fmla="*/ 0 w 90"/>
                <a:gd name="T1" fmla="*/ 0 h 128"/>
                <a:gd name="T2" fmla="*/ 6 w 90"/>
                <a:gd name="T3" fmla="*/ 0 h 128"/>
                <a:gd name="T4" fmla="*/ 6 w 90"/>
                <a:gd name="T5" fmla="*/ 8 h 128"/>
                <a:gd name="T6" fmla="*/ 3 w 90"/>
                <a:gd name="T7" fmla="*/ 8 h 128"/>
                <a:gd name="T8" fmla="*/ 0 w 90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0" y="0"/>
                  </a:moveTo>
                  <a:lnTo>
                    <a:pt x="90" y="0"/>
                  </a:lnTo>
                  <a:lnTo>
                    <a:pt x="90" y="128"/>
                  </a:lnTo>
                  <a:lnTo>
                    <a:pt x="5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0" name="Freeform 68"/>
            <p:cNvSpPr>
              <a:spLocks/>
            </p:cNvSpPr>
            <p:nvPr/>
          </p:nvSpPr>
          <p:spPr bwMode="auto">
            <a:xfrm>
              <a:off x="1924" y="3852"/>
              <a:ext cx="21" cy="23"/>
            </a:xfrm>
            <a:custGeom>
              <a:avLst/>
              <a:gdLst>
                <a:gd name="T0" fmla="*/ 0 w 40"/>
                <a:gd name="T1" fmla="*/ 2 h 47"/>
                <a:gd name="T2" fmla="*/ 0 w 40"/>
                <a:gd name="T3" fmla="*/ 0 h 47"/>
                <a:gd name="T4" fmla="*/ 3 w 40"/>
                <a:gd name="T5" fmla="*/ 0 h 47"/>
                <a:gd name="T6" fmla="*/ 0 w 40"/>
                <a:gd name="T7" fmla="*/ 2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7"/>
                <a:gd name="T14" fmla="*/ 40 w 40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35" name="Group 54"/>
          <p:cNvGrpSpPr>
            <a:grpSpLocks/>
          </p:cNvGrpSpPr>
          <p:nvPr/>
        </p:nvGrpSpPr>
        <p:grpSpPr bwMode="auto">
          <a:xfrm>
            <a:off x="5693094" y="2322198"/>
            <a:ext cx="508995" cy="338037"/>
            <a:chOff x="1296" y="2976"/>
            <a:chExt cx="1076" cy="1134"/>
          </a:xfrm>
        </p:grpSpPr>
        <p:sp>
          <p:nvSpPr>
            <p:cNvPr id="136" name="AutoShape 55"/>
            <p:cNvSpPr>
              <a:spLocks noChangeAspect="1" noChangeArrowheads="1" noTextEdit="1"/>
            </p:cNvSpPr>
            <p:nvPr/>
          </p:nvSpPr>
          <p:spPr bwMode="auto">
            <a:xfrm>
              <a:off x="1296" y="2976"/>
              <a:ext cx="1076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7" name="Freeform 56"/>
            <p:cNvSpPr>
              <a:spLocks/>
            </p:cNvSpPr>
            <p:nvPr/>
          </p:nvSpPr>
          <p:spPr bwMode="auto">
            <a:xfrm>
              <a:off x="1296" y="2976"/>
              <a:ext cx="1076" cy="1091"/>
            </a:xfrm>
            <a:custGeom>
              <a:avLst/>
              <a:gdLst>
                <a:gd name="T0" fmla="*/ 98 w 2152"/>
                <a:gd name="T1" fmla="*/ 19 h 2182"/>
                <a:gd name="T2" fmla="*/ 98 w 2152"/>
                <a:gd name="T3" fmla="*/ 0 h 2182"/>
                <a:gd name="T4" fmla="*/ 22 w 2152"/>
                <a:gd name="T5" fmla="*/ 0 h 2182"/>
                <a:gd name="T6" fmla="*/ 0 w 2152"/>
                <a:gd name="T7" fmla="*/ 17 h 2182"/>
                <a:gd name="T8" fmla="*/ 0 w 2152"/>
                <a:gd name="T9" fmla="*/ 121 h 2182"/>
                <a:gd name="T10" fmla="*/ 4 w 2152"/>
                <a:gd name="T11" fmla="*/ 121 h 2182"/>
                <a:gd name="T12" fmla="*/ 4 w 2152"/>
                <a:gd name="T13" fmla="*/ 136 h 2182"/>
                <a:gd name="T14" fmla="*/ 17 w 2152"/>
                <a:gd name="T15" fmla="*/ 136 h 2182"/>
                <a:gd name="T16" fmla="*/ 24 w 2152"/>
                <a:gd name="T17" fmla="*/ 121 h 2182"/>
                <a:gd name="T18" fmla="*/ 59 w 2152"/>
                <a:gd name="T19" fmla="*/ 121 h 2182"/>
                <a:gd name="T20" fmla="*/ 66 w 2152"/>
                <a:gd name="T21" fmla="*/ 136 h 2182"/>
                <a:gd name="T22" fmla="*/ 78 w 2152"/>
                <a:gd name="T23" fmla="*/ 136 h 2182"/>
                <a:gd name="T24" fmla="*/ 78 w 2152"/>
                <a:gd name="T25" fmla="*/ 121 h 2182"/>
                <a:gd name="T26" fmla="*/ 79 w 2152"/>
                <a:gd name="T27" fmla="*/ 121 h 2182"/>
                <a:gd name="T28" fmla="*/ 85 w 2152"/>
                <a:gd name="T29" fmla="*/ 114 h 2182"/>
                <a:gd name="T30" fmla="*/ 135 w 2152"/>
                <a:gd name="T31" fmla="*/ 114 h 2182"/>
                <a:gd name="T32" fmla="*/ 135 w 2152"/>
                <a:gd name="T33" fmla="*/ 19 h 2182"/>
                <a:gd name="T34" fmla="*/ 98 w 2152"/>
                <a:gd name="T35" fmla="*/ 19 h 2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2"/>
                <a:gd name="T55" fmla="*/ 0 h 2182"/>
                <a:gd name="T56" fmla="*/ 2152 w 2152"/>
                <a:gd name="T57" fmla="*/ 2182 h 2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2" h="2182">
                  <a:moveTo>
                    <a:pt x="1569" y="309"/>
                  </a:moveTo>
                  <a:lnTo>
                    <a:pt x="1569" y="0"/>
                  </a:lnTo>
                  <a:lnTo>
                    <a:pt x="366" y="0"/>
                  </a:lnTo>
                  <a:lnTo>
                    <a:pt x="0" y="262"/>
                  </a:lnTo>
                  <a:lnTo>
                    <a:pt x="0" y="1948"/>
                  </a:lnTo>
                  <a:lnTo>
                    <a:pt x="77" y="1948"/>
                  </a:lnTo>
                  <a:lnTo>
                    <a:pt x="77" y="2182"/>
                  </a:lnTo>
                  <a:lnTo>
                    <a:pt x="282" y="2182"/>
                  </a:lnTo>
                  <a:lnTo>
                    <a:pt x="391" y="1948"/>
                  </a:lnTo>
                  <a:lnTo>
                    <a:pt x="944" y="1948"/>
                  </a:lnTo>
                  <a:lnTo>
                    <a:pt x="1051" y="2182"/>
                  </a:lnTo>
                  <a:lnTo>
                    <a:pt x="1256" y="2182"/>
                  </a:lnTo>
                  <a:lnTo>
                    <a:pt x="1256" y="1948"/>
                  </a:lnTo>
                  <a:lnTo>
                    <a:pt x="1268" y="1948"/>
                  </a:lnTo>
                  <a:lnTo>
                    <a:pt x="1363" y="1838"/>
                  </a:lnTo>
                  <a:lnTo>
                    <a:pt x="2152" y="1838"/>
                  </a:lnTo>
                  <a:lnTo>
                    <a:pt x="2152" y="309"/>
                  </a:lnTo>
                  <a:lnTo>
                    <a:pt x="1569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8" name="Freeform 57"/>
            <p:cNvSpPr>
              <a:spLocks/>
            </p:cNvSpPr>
            <p:nvPr/>
          </p:nvSpPr>
          <p:spPr bwMode="auto">
            <a:xfrm>
              <a:off x="1924" y="3041"/>
              <a:ext cx="104" cy="130"/>
            </a:xfrm>
            <a:custGeom>
              <a:avLst/>
              <a:gdLst>
                <a:gd name="T0" fmla="*/ 0 w 206"/>
                <a:gd name="T1" fmla="*/ 12 h 261"/>
                <a:gd name="T2" fmla="*/ 0 w 206"/>
                <a:gd name="T3" fmla="*/ 16 h 261"/>
                <a:gd name="T4" fmla="*/ 14 w 206"/>
                <a:gd name="T5" fmla="*/ 16 h 261"/>
                <a:gd name="T6" fmla="*/ 14 w 206"/>
                <a:gd name="T7" fmla="*/ 0 h 261"/>
                <a:gd name="T8" fmla="*/ 0 w 206"/>
                <a:gd name="T9" fmla="*/ 12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61"/>
                <a:gd name="T17" fmla="*/ 206 w 20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61">
                  <a:moveTo>
                    <a:pt x="0" y="206"/>
                  </a:moveTo>
                  <a:lnTo>
                    <a:pt x="0" y="261"/>
                  </a:lnTo>
                  <a:lnTo>
                    <a:pt x="206" y="261"/>
                  </a:lnTo>
                  <a:lnTo>
                    <a:pt x="206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9" name="Freeform 58"/>
            <p:cNvSpPr>
              <a:spLocks/>
            </p:cNvSpPr>
            <p:nvPr/>
          </p:nvSpPr>
          <p:spPr bwMode="auto">
            <a:xfrm>
              <a:off x="1887" y="3189"/>
              <a:ext cx="429" cy="646"/>
            </a:xfrm>
            <a:custGeom>
              <a:avLst/>
              <a:gdLst>
                <a:gd name="T0" fmla="*/ 0 w 857"/>
                <a:gd name="T1" fmla="*/ 10 h 1292"/>
                <a:gd name="T2" fmla="*/ 1 w 857"/>
                <a:gd name="T3" fmla="*/ 10 h 1292"/>
                <a:gd name="T4" fmla="*/ 1 w 857"/>
                <a:gd name="T5" fmla="*/ 28 h 1292"/>
                <a:gd name="T6" fmla="*/ 0 w 857"/>
                <a:gd name="T7" fmla="*/ 28 h 1292"/>
                <a:gd name="T8" fmla="*/ 0 w 857"/>
                <a:gd name="T9" fmla="*/ 56 h 1292"/>
                <a:gd name="T10" fmla="*/ 1 w 857"/>
                <a:gd name="T11" fmla="*/ 56 h 1292"/>
                <a:gd name="T12" fmla="*/ 1 w 857"/>
                <a:gd name="T13" fmla="*/ 74 h 1292"/>
                <a:gd name="T14" fmla="*/ 0 w 857"/>
                <a:gd name="T15" fmla="*/ 74 h 1292"/>
                <a:gd name="T16" fmla="*/ 0 w 857"/>
                <a:gd name="T17" fmla="*/ 81 h 1292"/>
                <a:gd name="T18" fmla="*/ 54 w 857"/>
                <a:gd name="T19" fmla="*/ 81 h 1292"/>
                <a:gd name="T20" fmla="*/ 54 w 857"/>
                <a:gd name="T21" fmla="*/ 0 h 1292"/>
                <a:gd name="T22" fmla="*/ 0 w 857"/>
                <a:gd name="T23" fmla="*/ 0 h 1292"/>
                <a:gd name="T24" fmla="*/ 0 w 857"/>
                <a:gd name="T25" fmla="*/ 10 h 1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1292"/>
                <a:gd name="T41" fmla="*/ 857 w 857"/>
                <a:gd name="T42" fmla="*/ 1292 h 12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1292">
                  <a:moveTo>
                    <a:pt x="0" y="175"/>
                  </a:moveTo>
                  <a:lnTo>
                    <a:pt x="8" y="175"/>
                  </a:lnTo>
                  <a:lnTo>
                    <a:pt x="8" y="450"/>
                  </a:lnTo>
                  <a:lnTo>
                    <a:pt x="0" y="450"/>
                  </a:lnTo>
                  <a:lnTo>
                    <a:pt x="0" y="904"/>
                  </a:lnTo>
                  <a:lnTo>
                    <a:pt x="8" y="904"/>
                  </a:lnTo>
                  <a:lnTo>
                    <a:pt x="8" y="1178"/>
                  </a:lnTo>
                  <a:lnTo>
                    <a:pt x="0" y="1178"/>
                  </a:lnTo>
                  <a:lnTo>
                    <a:pt x="0" y="1292"/>
                  </a:lnTo>
                  <a:lnTo>
                    <a:pt x="857" y="1292"/>
                  </a:lnTo>
                  <a:lnTo>
                    <a:pt x="857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0" name="Freeform 59"/>
            <p:cNvSpPr>
              <a:spLocks/>
            </p:cNvSpPr>
            <p:nvPr/>
          </p:nvSpPr>
          <p:spPr bwMode="auto">
            <a:xfrm>
              <a:off x="1349" y="3144"/>
              <a:ext cx="558" cy="753"/>
            </a:xfrm>
            <a:custGeom>
              <a:avLst/>
              <a:gdLst>
                <a:gd name="T0" fmla="*/ 70 w 1115"/>
                <a:gd name="T1" fmla="*/ 95 h 1505"/>
                <a:gd name="T2" fmla="*/ 0 w 1115"/>
                <a:gd name="T3" fmla="*/ 95 h 1505"/>
                <a:gd name="T4" fmla="*/ 0 w 1115"/>
                <a:gd name="T5" fmla="*/ 0 h 1505"/>
                <a:gd name="T6" fmla="*/ 70 w 1115"/>
                <a:gd name="T7" fmla="*/ 0 h 1505"/>
                <a:gd name="T8" fmla="*/ 70 w 1115"/>
                <a:gd name="T9" fmla="*/ 4 h 1505"/>
                <a:gd name="T10" fmla="*/ 65 w 1115"/>
                <a:gd name="T11" fmla="*/ 4 h 1505"/>
                <a:gd name="T12" fmla="*/ 65 w 1115"/>
                <a:gd name="T13" fmla="*/ 17 h 1505"/>
                <a:gd name="T14" fmla="*/ 65 w 1115"/>
                <a:gd name="T15" fmla="*/ 17 h 1505"/>
                <a:gd name="T16" fmla="*/ 65 w 1115"/>
                <a:gd name="T17" fmla="*/ 4 h 1505"/>
                <a:gd name="T18" fmla="*/ 5 w 1115"/>
                <a:gd name="T19" fmla="*/ 4 h 1505"/>
                <a:gd name="T20" fmla="*/ 5 w 1115"/>
                <a:gd name="T21" fmla="*/ 90 h 1505"/>
                <a:gd name="T22" fmla="*/ 65 w 1115"/>
                <a:gd name="T23" fmla="*/ 90 h 1505"/>
                <a:gd name="T24" fmla="*/ 65 w 1115"/>
                <a:gd name="T25" fmla="*/ 80 h 1505"/>
                <a:gd name="T26" fmla="*/ 65 w 1115"/>
                <a:gd name="T27" fmla="*/ 80 h 1505"/>
                <a:gd name="T28" fmla="*/ 65 w 1115"/>
                <a:gd name="T29" fmla="*/ 89 h 1505"/>
                <a:gd name="T30" fmla="*/ 70 w 1115"/>
                <a:gd name="T31" fmla="*/ 89 h 1505"/>
                <a:gd name="T32" fmla="*/ 70 w 1115"/>
                <a:gd name="T33" fmla="*/ 94 h 1505"/>
                <a:gd name="T34" fmla="*/ 70 w 1115"/>
                <a:gd name="T35" fmla="*/ 95 h 15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5"/>
                <a:gd name="T55" fmla="*/ 0 h 1505"/>
                <a:gd name="T56" fmla="*/ 1115 w 1115"/>
                <a:gd name="T57" fmla="*/ 1505 h 15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5" h="1505">
                  <a:moveTo>
                    <a:pt x="1114" y="1505"/>
                  </a:moveTo>
                  <a:lnTo>
                    <a:pt x="0" y="1505"/>
                  </a:lnTo>
                  <a:lnTo>
                    <a:pt x="0" y="0"/>
                  </a:lnTo>
                  <a:lnTo>
                    <a:pt x="1115" y="0"/>
                  </a:lnTo>
                  <a:lnTo>
                    <a:pt x="1115" y="53"/>
                  </a:lnTo>
                  <a:lnTo>
                    <a:pt x="1040" y="53"/>
                  </a:lnTo>
                  <a:lnTo>
                    <a:pt x="1040" y="263"/>
                  </a:lnTo>
                  <a:lnTo>
                    <a:pt x="1038" y="263"/>
                  </a:lnTo>
                  <a:lnTo>
                    <a:pt x="1038" y="53"/>
                  </a:lnTo>
                  <a:lnTo>
                    <a:pt x="71" y="53"/>
                  </a:lnTo>
                  <a:lnTo>
                    <a:pt x="71" y="1432"/>
                  </a:lnTo>
                  <a:lnTo>
                    <a:pt x="1038" y="1432"/>
                  </a:lnTo>
                  <a:lnTo>
                    <a:pt x="1038" y="1266"/>
                  </a:lnTo>
                  <a:lnTo>
                    <a:pt x="1040" y="1266"/>
                  </a:lnTo>
                  <a:lnTo>
                    <a:pt x="1040" y="1415"/>
                  </a:lnTo>
                  <a:lnTo>
                    <a:pt x="1115" y="1415"/>
                  </a:lnTo>
                  <a:lnTo>
                    <a:pt x="1115" y="1503"/>
                  </a:lnTo>
                  <a:lnTo>
                    <a:pt x="1114" y="15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1" name="Rectangle 60"/>
            <p:cNvSpPr>
              <a:spLocks noChangeArrowheads="1"/>
            </p:cNvSpPr>
            <p:nvPr/>
          </p:nvSpPr>
          <p:spPr bwMode="auto">
            <a:xfrm>
              <a:off x="1862" y="3294"/>
              <a:ext cx="11" cy="1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2" name="Freeform 61"/>
            <p:cNvSpPr>
              <a:spLocks/>
            </p:cNvSpPr>
            <p:nvPr/>
          </p:nvSpPr>
          <p:spPr bwMode="auto">
            <a:xfrm>
              <a:off x="1532" y="3189"/>
              <a:ext cx="318" cy="541"/>
            </a:xfrm>
            <a:custGeom>
              <a:avLst/>
              <a:gdLst>
                <a:gd name="T0" fmla="*/ 39 w 637"/>
                <a:gd name="T1" fmla="*/ 10 h 1082"/>
                <a:gd name="T2" fmla="*/ 39 w 637"/>
                <a:gd name="T3" fmla="*/ 10 h 1082"/>
                <a:gd name="T4" fmla="*/ 39 w 637"/>
                <a:gd name="T5" fmla="*/ 28 h 1082"/>
                <a:gd name="T6" fmla="*/ 39 w 637"/>
                <a:gd name="T7" fmla="*/ 28 h 1082"/>
                <a:gd name="T8" fmla="*/ 39 w 637"/>
                <a:gd name="T9" fmla="*/ 56 h 1082"/>
                <a:gd name="T10" fmla="*/ 39 w 637"/>
                <a:gd name="T11" fmla="*/ 56 h 1082"/>
                <a:gd name="T12" fmla="*/ 39 w 637"/>
                <a:gd name="T13" fmla="*/ 68 h 1082"/>
                <a:gd name="T14" fmla="*/ 0 w 637"/>
                <a:gd name="T15" fmla="*/ 68 h 1082"/>
                <a:gd name="T16" fmla="*/ 0 w 637"/>
                <a:gd name="T17" fmla="*/ 0 h 1082"/>
                <a:gd name="T18" fmla="*/ 39 w 637"/>
                <a:gd name="T19" fmla="*/ 0 h 1082"/>
                <a:gd name="T20" fmla="*/ 39 w 637"/>
                <a:gd name="T21" fmla="*/ 10 h 10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7"/>
                <a:gd name="T34" fmla="*/ 0 h 1082"/>
                <a:gd name="T35" fmla="*/ 637 w 637"/>
                <a:gd name="T36" fmla="*/ 1082 h 10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7" h="1082">
                  <a:moveTo>
                    <a:pt x="637" y="175"/>
                  </a:moveTo>
                  <a:lnTo>
                    <a:pt x="626" y="175"/>
                  </a:lnTo>
                  <a:lnTo>
                    <a:pt x="626" y="450"/>
                  </a:lnTo>
                  <a:lnTo>
                    <a:pt x="637" y="450"/>
                  </a:lnTo>
                  <a:lnTo>
                    <a:pt x="637" y="904"/>
                  </a:lnTo>
                  <a:lnTo>
                    <a:pt x="626" y="904"/>
                  </a:lnTo>
                  <a:lnTo>
                    <a:pt x="626" y="1082"/>
                  </a:lnTo>
                  <a:lnTo>
                    <a:pt x="0" y="1082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3" name="Freeform 62"/>
            <p:cNvSpPr>
              <a:spLocks/>
            </p:cNvSpPr>
            <p:nvPr/>
          </p:nvSpPr>
          <p:spPr bwMode="auto">
            <a:xfrm>
              <a:off x="1403" y="3189"/>
              <a:ext cx="111" cy="646"/>
            </a:xfrm>
            <a:custGeom>
              <a:avLst/>
              <a:gdLst>
                <a:gd name="T0" fmla="*/ 14 w 222"/>
                <a:gd name="T1" fmla="*/ 69 h 1292"/>
                <a:gd name="T2" fmla="*/ 0 w 222"/>
                <a:gd name="T3" fmla="*/ 81 h 1292"/>
                <a:gd name="T4" fmla="*/ 0 w 222"/>
                <a:gd name="T5" fmla="*/ 0 h 1292"/>
                <a:gd name="T6" fmla="*/ 14 w 222"/>
                <a:gd name="T7" fmla="*/ 0 h 1292"/>
                <a:gd name="T8" fmla="*/ 14 w 222"/>
                <a:gd name="T9" fmla="*/ 69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"/>
                <a:gd name="T16" fmla="*/ 0 h 1292"/>
                <a:gd name="T17" fmla="*/ 222 w 222"/>
                <a:gd name="T18" fmla="*/ 1292 h 1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" h="1292">
                  <a:moveTo>
                    <a:pt x="222" y="1092"/>
                  </a:moveTo>
                  <a:lnTo>
                    <a:pt x="0" y="1292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10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4" name="Freeform 63"/>
            <p:cNvSpPr>
              <a:spLocks/>
            </p:cNvSpPr>
            <p:nvPr/>
          </p:nvSpPr>
          <p:spPr bwMode="auto">
            <a:xfrm>
              <a:off x="1420" y="3748"/>
              <a:ext cx="430" cy="95"/>
            </a:xfrm>
            <a:custGeom>
              <a:avLst/>
              <a:gdLst>
                <a:gd name="T0" fmla="*/ 14 w 859"/>
                <a:gd name="T1" fmla="*/ 0 h 190"/>
                <a:gd name="T2" fmla="*/ 53 w 859"/>
                <a:gd name="T3" fmla="*/ 0 h 190"/>
                <a:gd name="T4" fmla="*/ 53 w 859"/>
                <a:gd name="T5" fmla="*/ 3 h 190"/>
                <a:gd name="T6" fmla="*/ 54 w 859"/>
                <a:gd name="T7" fmla="*/ 3 h 190"/>
                <a:gd name="T8" fmla="*/ 54 w 859"/>
                <a:gd name="T9" fmla="*/ 12 h 190"/>
                <a:gd name="T10" fmla="*/ 0 w 859"/>
                <a:gd name="T11" fmla="*/ 12 h 190"/>
                <a:gd name="T12" fmla="*/ 14 w 859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9"/>
                <a:gd name="T22" fmla="*/ 0 h 190"/>
                <a:gd name="T23" fmla="*/ 859 w 859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9" h="190">
                  <a:moveTo>
                    <a:pt x="211" y="0"/>
                  </a:moveTo>
                  <a:lnTo>
                    <a:pt x="848" y="0"/>
                  </a:lnTo>
                  <a:lnTo>
                    <a:pt x="848" y="60"/>
                  </a:lnTo>
                  <a:lnTo>
                    <a:pt x="859" y="60"/>
                  </a:lnTo>
                  <a:lnTo>
                    <a:pt x="859" y="190"/>
                  </a:lnTo>
                  <a:lnTo>
                    <a:pt x="0" y="19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5" name="Rectangle 64"/>
            <p:cNvSpPr>
              <a:spLocks noChangeArrowheads="1"/>
            </p:cNvSpPr>
            <p:nvPr/>
          </p:nvSpPr>
          <p:spPr bwMode="auto">
            <a:xfrm>
              <a:off x="1862" y="3658"/>
              <a:ext cx="11" cy="1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6" name="Freeform 65"/>
            <p:cNvSpPr>
              <a:spLocks/>
            </p:cNvSpPr>
            <p:nvPr/>
          </p:nvSpPr>
          <p:spPr bwMode="auto">
            <a:xfrm>
              <a:off x="1359" y="3029"/>
              <a:ext cx="655" cy="97"/>
            </a:xfrm>
            <a:custGeom>
              <a:avLst/>
              <a:gdLst>
                <a:gd name="T0" fmla="*/ 18 w 1310"/>
                <a:gd name="T1" fmla="*/ 0 h 195"/>
                <a:gd name="T2" fmla="*/ 82 w 1310"/>
                <a:gd name="T3" fmla="*/ 0 h 195"/>
                <a:gd name="T4" fmla="*/ 70 w 1310"/>
                <a:gd name="T5" fmla="*/ 12 h 195"/>
                <a:gd name="T6" fmla="*/ 0 w 1310"/>
                <a:gd name="T7" fmla="*/ 12 h 195"/>
                <a:gd name="T8" fmla="*/ 18 w 1310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0"/>
                <a:gd name="T16" fmla="*/ 0 h 195"/>
                <a:gd name="T17" fmla="*/ 1310 w 1310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0" h="195">
                  <a:moveTo>
                    <a:pt x="274" y="0"/>
                  </a:moveTo>
                  <a:lnTo>
                    <a:pt x="1310" y="0"/>
                  </a:lnTo>
                  <a:lnTo>
                    <a:pt x="1114" y="195"/>
                  </a:lnTo>
                  <a:lnTo>
                    <a:pt x="0" y="19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7" name="Freeform 66"/>
            <p:cNvSpPr>
              <a:spLocks/>
            </p:cNvSpPr>
            <p:nvPr/>
          </p:nvSpPr>
          <p:spPr bwMode="auto">
            <a:xfrm>
              <a:off x="1388" y="3950"/>
              <a:ext cx="45" cy="64"/>
            </a:xfrm>
            <a:custGeom>
              <a:avLst/>
              <a:gdLst>
                <a:gd name="T0" fmla="*/ 1 w 90"/>
                <a:gd name="T1" fmla="*/ 8 h 128"/>
                <a:gd name="T2" fmla="*/ 0 w 90"/>
                <a:gd name="T3" fmla="*/ 8 h 128"/>
                <a:gd name="T4" fmla="*/ 0 w 90"/>
                <a:gd name="T5" fmla="*/ 0 h 128"/>
                <a:gd name="T6" fmla="*/ 6 w 90"/>
                <a:gd name="T7" fmla="*/ 0 h 128"/>
                <a:gd name="T8" fmla="*/ 1 w 90"/>
                <a:gd name="T9" fmla="*/ 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8" name="Freeform 67"/>
            <p:cNvSpPr>
              <a:spLocks/>
            </p:cNvSpPr>
            <p:nvPr/>
          </p:nvSpPr>
          <p:spPr bwMode="auto">
            <a:xfrm>
              <a:off x="1826" y="3950"/>
              <a:ext cx="45" cy="64"/>
            </a:xfrm>
            <a:custGeom>
              <a:avLst/>
              <a:gdLst>
                <a:gd name="T0" fmla="*/ 0 w 90"/>
                <a:gd name="T1" fmla="*/ 0 h 128"/>
                <a:gd name="T2" fmla="*/ 6 w 90"/>
                <a:gd name="T3" fmla="*/ 0 h 128"/>
                <a:gd name="T4" fmla="*/ 6 w 90"/>
                <a:gd name="T5" fmla="*/ 8 h 128"/>
                <a:gd name="T6" fmla="*/ 3 w 90"/>
                <a:gd name="T7" fmla="*/ 8 h 128"/>
                <a:gd name="T8" fmla="*/ 0 w 90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0" y="0"/>
                  </a:moveTo>
                  <a:lnTo>
                    <a:pt x="90" y="0"/>
                  </a:lnTo>
                  <a:lnTo>
                    <a:pt x="90" y="128"/>
                  </a:lnTo>
                  <a:lnTo>
                    <a:pt x="5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9" name="Freeform 68"/>
            <p:cNvSpPr>
              <a:spLocks/>
            </p:cNvSpPr>
            <p:nvPr/>
          </p:nvSpPr>
          <p:spPr bwMode="auto">
            <a:xfrm>
              <a:off x="1924" y="3852"/>
              <a:ext cx="21" cy="23"/>
            </a:xfrm>
            <a:custGeom>
              <a:avLst/>
              <a:gdLst>
                <a:gd name="T0" fmla="*/ 0 w 40"/>
                <a:gd name="T1" fmla="*/ 2 h 47"/>
                <a:gd name="T2" fmla="*/ 0 w 40"/>
                <a:gd name="T3" fmla="*/ 0 h 47"/>
                <a:gd name="T4" fmla="*/ 3 w 40"/>
                <a:gd name="T5" fmla="*/ 0 h 47"/>
                <a:gd name="T6" fmla="*/ 0 w 40"/>
                <a:gd name="T7" fmla="*/ 2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7"/>
                <a:gd name="T14" fmla="*/ 40 w 40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50" name="Group 54"/>
          <p:cNvGrpSpPr>
            <a:grpSpLocks/>
          </p:cNvGrpSpPr>
          <p:nvPr/>
        </p:nvGrpSpPr>
        <p:grpSpPr bwMode="auto">
          <a:xfrm>
            <a:off x="5693097" y="2677795"/>
            <a:ext cx="508995" cy="338037"/>
            <a:chOff x="1296" y="2976"/>
            <a:chExt cx="1076" cy="1134"/>
          </a:xfrm>
        </p:grpSpPr>
        <p:sp>
          <p:nvSpPr>
            <p:cNvPr id="151" name="AutoShape 55"/>
            <p:cNvSpPr>
              <a:spLocks noChangeAspect="1" noChangeArrowheads="1" noTextEdit="1"/>
            </p:cNvSpPr>
            <p:nvPr/>
          </p:nvSpPr>
          <p:spPr bwMode="auto">
            <a:xfrm>
              <a:off x="1296" y="2976"/>
              <a:ext cx="1076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52" name="Freeform 56"/>
            <p:cNvSpPr>
              <a:spLocks/>
            </p:cNvSpPr>
            <p:nvPr/>
          </p:nvSpPr>
          <p:spPr bwMode="auto">
            <a:xfrm>
              <a:off x="1296" y="2976"/>
              <a:ext cx="1076" cy="1091"/>
            </a:xfrm>
            <a:custGeom>
              <a:avLst/>
              <a:gdLst>
                <a:gd name="T0" fmla="*/ 98 w 2152"/>
                <a:gd name="T1" fmla="*/ 19 h 2182"/>
                <a:gd name="T2" fmla="*/ 98 w 2152"/>
                <a:gd name="T3" fmla="*/ 0 h 2182"/>
                <a:gd name="T4" fmla="*/ 22 w 2152"/>
                <a:gd name="T5" fmla="*/ 0 h 2182"/>
                <a:gd name="T6" fmla="*/ 0 w 2152"/>
                <a:gd name="T7" fmla="*/ 17 h 2182"/>
                <a:gd name="T8" fmla="*/ 0 w 2152"/>
                <a:gd name="T9" fmla="*/ 121 h 2182"/>
                <a:gd name="T10" fmla="*/ 4 w 2152"/>
                <a:gd name="T11" fmla="*/ 121 h 2182"/>
                <a:gd name="T12" fmla="*/ 4 w 2152"/>
                <a:gd name="T13" fmla="*/ 136 h 2182"/>
                <a:gd name="T14" fmla="*/ 17 w 2152"/>
                <a:gd name="T15" fmla="*/ 136 h 2182"/>
                <a:gd name="T16" fmla="*/ 24 w 2152"/>
                <a:gd name="T17" fmla="*/ 121 h 2182"/>
                <a:gd name="T18" fmla="*/ 59 w 2152"/>
                <a:gd name="T19" fmla="*/ 121 h 2182"/>
                <a:gd name="T20" fmla="*/ 66 w 2152"/>
                <a:gd name="T21" fmla="*/ 136 h 2182"/>
                <a:gd name="T22" fmla="*/ 78 w 2152"/>
                <a:gd name="T23" fmla="*/ 136 h 2182"/>
                <a:gd name="T24" fmla="*/ 78 w 2152"/>
                <a:gd name="T25" fmla="*/ 121 h 2182"/>
                <a:gd name="T26" fmla="*/ 79 w 2152"/>
                <a:gd name="T27" fmla="*/ 121 h 2182"/>
                <a:gd name="T28" fmla="*/ 85 w 2152"/>
                <a:gd name="T29" fmla="*/ 114 h 2182"/>
                <a:gd name="T30" fmla="*/ 135 w 2152"/>
                <a:gd name="T31" fmla="*/ 114 h 2182"/>
                <a:gd name="T32" fmla="*/ 135 w 2152"/>
                <a:gd name="T33" fmla="*/ 19 h 2182"/>
                <a:gd name="T34" fmla="*/ 98 w 2152"/>
                <a:gd name="T35" fmla="*/ 19 h 2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2"/>
                <a:gd name="T55" fmla="*/ 0 h 2182"/>
                <a:gd name="T56" fmla="*/ 2152 w 2152"/>
                <a:gd name="T57" fmla="*/ 2182 h 2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2" h="2182">
                  <a:moveTo>
                    <a:pt x="1569" y="309"/>
                  </a:moveTo>
                  <a:lnTo>
                    <a:pt x="1569" y="0"/>
                  </a:lnTo>
                  <a:lnTo>
                    <a:pt x="366" y="0"/>
                  </a:lnTo>
                  <a:lnTo>
                    <a:pt x="0" y="262"/>
                  </a:lnTo>
                  <a:lnTo>
                    <a:pt x="0" y="1948"/>
                  </a:lnTo>
                  <a:lnTo>
                    <a:pt x="77" y="1948"/>
                  </a:lnTo>
                  <a:lnTo>
                    <a:pt x="77" y="2182"/>
                  </a:lnTo>
                  <a:lnTo>
                    <a:pt x="282" y="2182"/>
                  </a:lnTo>
                  <a:lnTo>
                    <a:pt x="391" y="1948"/>
                  </a:lnTo>
                  <a:lnTo>
                    <a:pt x="944" y="1948"/>
                  </a:lnTo>
                  <a:lnTo>
                    <a:pt x="1051" y="2182"/>
                  </a:lnTo>
                  <a:lnTo>
                    <a:pt x="1256" y="2182"/>
                  </a:lnTo>
                  <a:lnTo>
                    <a:pt x="1256" y="1948"/>
                  </a:lnTo>
                  <a:lnTo>
                    <a:pt x="1268" y="1948"/>
                  </a:lnTo>
                  <a:lnTo>
                    <a:pt x="1363" y="1838"/>
                  </a:lnTo>
                  <a:lnTo>
                    <a:pt x="2152" y="1838"/>
                  </a:lnTo>
                  <a:lnTo>
                    <a:pt x="2152" y="309"/>
                  </a:lnTo>
                  <a:lnTo>
                    <a:pt x="1569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53" name="Freeform 57"/>
            <p:cNvSpPr>
              <a:spLocks/>
            </p:cNvSpPr>
            <p:nvPr/>
          </p:nvSpPr>
          <p:spPr bwMode="auto">
            <a:xfrm>
              <a:off x="1924" y="3041"/>
              <a:ext cx="104" cy="130"/>
            </a:xfrm>
            <a:custGeom>
              <a:avLst/>
              <a:gdLst>
                <a:gd name="T0" fmla="*/ 0 w 206"/>
                <a:gd name="T1" fmla="*/ 12 h 261"/>
                <a:gd name="T2" fmla="*/ 0 w 206"/>
                <a:gd name="T3" fmla="*/ 16 h 261"/>
                <a:gd name="T4" fmla="*/ 14 w 206"/>
                <a:gd name="T5" fmla="*/ 16 h 261"/>
                <a:gd name="T6" fmla="*/ 14 w 206"/>
                <a:gd name="T7" fmla="*/ 0 h 261"/>
                <a:gd name="T8" fmla="*/ 0 w 206"/>
                <a:gd name="T9" fmla="*/ 12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61"/>
                <a:gd name="T17" fmla="*/ 206 w 20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61">
                  <a:moveTo>
                    <a:pt x="0" y="206"/>
                  </a:moveTo>
                  <a:lnTo>
                    <a:pt x="0" y="261"/>
                  </a:lnTo>
                  <a:lnTo>
                    <a:pt x="206" y="261"/>
                  </a:lnTo>
                  <a:lnTo>
                    <a:pt x="206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54" name="Freeform 58"/>
            <p:cNvSpPr>
              <a:spLocks/>
            </p:cNvSpPr>
            <p:nvPr/>
          </p:nvSpPr>
          <p:spPr bwMode="auto">
            <a:xfrm>
              <a:off x="1887" y="3189"/>
              <a:ext cx="429" cy="646"/>
            </a:xfrm>
            <a:custGeom>
              <a:avLst/>
              <a:gdLst>
                <a:gd name="T0" fmla="*/ 0 w 857"/>
                <a:gd name="T1" fmla="*/ 10 h 1292"/>
                <a:gd name="T2" fmla="*/ 1 w 857"/>
                <a:gd name="T3" fmla="*/ 10 h 1292"/>
                <a:gd name="T4" fmla="*/ 1 w 857"/>
                <a:gd name="T5" fmla="*/ 28 h 1292"/>
                <a:gd name="T6" fmla="*/ 0 w 857"/>
                <a:gd name="T7" fmla="*/ 28 h 1292"/>
                <a:gd name="T8" fmla="*/ 0 w 857"/>
                <a:gd name="T9" fmla="*/ 56 h 1292"/>
                <a:gd name="T10" fmla="*/ 1 w 857"/>
                <a:gd name="T11" fmla="*/ 56 h 1292"/>
                <a:gd name="T12" fmla="*/ 1 w 857"/>
                <a:gd name="T13" fmla="*/ 74 h 1292"/>
                <a:gd name="T14" fmla="*/ 0 w 857"/>
                <a:gd name="T15" fmla="*/ 74 h 1292"/>
                <a:gd name="T16" fmla="*/ 0 w 857"/>
                <a:gd name="T17" fmla="*/ 81 h 1292"/>
                <a:gd name="T18" fmla="*/ 54 w 857"/>
                <a:gd name="T19" fmla="*/ 81 h 1292"/>
                <a:gd name="T20" fmla="*/ 54 w 857"/>
                <a:gd name="T21" fmla="*/ 0 h 1292"/>
                <a:gd name="T22" fmla="*/ 0 w 857"/>
                <a:gd name="T23" fmla="*/ 0 h 1292"/>
                <a:gd name="T24" fmla="*/ 0 w 857"/>
                <a:gd name="T25" fmla="*/ 10 h 1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1292"/>
                <a:gd name="T41" fmla="*/ 857 w 857"/>
                <a:gd name="T42" fmla="*/ 1292 h 12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1292">
                  <a:moveTo>
                    <a:pt x="0" y="175"/>
                  </a:moveTo>
                  <a:lnTo>
                    <a:pt x="8" y="175"/>
                  </a:lnTo>
                  <a:lnTo>
                    <a:pt x="8" y="450"/>
                  </a:lnTo>
                  <a:lnTo>
                    <a:pt x="0" y="450"/>
                  </a:lnTo>
                  <a:lnTo>
                    <a:pt x="0" y="904"/>
                  </a:lnTo>
                  <a:lnTo>
                    <a:pt x="8" y="904"/>
                  </a:lnTo>
                  <a:lnTo>
                    <a:pt x="8" y="1178"/>
                  </a:lnTo>
                  <a:lnTo>
                    <a:pt x="0" y="1178"/>
                  </a:lnTo>
                  <a:lnTo>
                    <a:pt x="0" y="1292"/>
                  </a:lnTo>
                  <a:lnTo>
                    <a:pt x="857" y="1292"/>
                  </a:lnTo>
                  <a:lnTo>
                    <a:pt x="857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55" name="Freeform 59"/>
            <p:cNvSpPr>
              <a:spLocks/>
            </p:cNvSpPr>
            <p:nvPr/>
          </p:nvSpPr>
          <p:spPr bwMode="auto">
            <a:xfrm>
              <a:off x="1349" y="3144"/>
              <a:ext cx="558" cy="753"/>
            </a:xfrm>
            <a:custGeom>
              <a:avLst/>
              <a:gdLst>
                <a:gd name="T0" fmla="*/ 70 w 1115"/>
                <a:gd name="T1" fmla="*/ 95 h 1505"/>
                <a:gd name="T2" fmla="*/ 0 w 1115"/>
                <a:gd name="T3" fmla="*/ 95 h 1505"/>
                <a:gd name="T4" fmla="*/ 0 w 1115"/>
                <a:gd name="T5" fmla="*/ 0 h 1505"/>
                <a:gd name="T6" fmla="*/ 70 w 1115"/>
                <a:gd name="T7" fmla="*/ 0 h 1505"/>
                <a:gd name="T8" fmla="*/ 70 w 1115"/>
                <a:gd name="T9" fmla="*/ 4 h 1505"/>
                <a:gd name="T10" fmla="*/ 65 w 1115"/>
                <a:gd name="T11" fmla="*/ 4 h 1505"/>
                <a:gd name="T12" fmla="*/ 65 w 1115"/>
                <a:gd name="T13" fmla="*/ 17 h 1505"/>
                <a:gd name="T14" fmla="*/ 65 w 1115"/>
                <a:gd name="T15" fmla="*/ 17 h 1505"/>
                <a:gd name="T16" fmla="*/ 65 w 1115"/>
                <a:gd name="T17" fmla="*/ 4 h 1505"/>
                <a:gd name="T18" fmla="*/ 5 w 1115"/>
                <a:gd name="T19" fmla="*/ 4 h 1505"/>
                <a:gd name="T20" fmla="*/ 5 w 1115"/>
                <a:gd name="T21" fmla="*/ 90 h 1505"/>
                <a:gd name="T22" fmla="*/ 65 w 1115"/>
                <a:gd name="T23" fmla="*/ 90 h 1505"/>
                <a:gd name="T24" fmla="*/ 65 w 1115"/>
                <a:gd name="T25" fmla="*/ 80 h 1505"/>
                <a:gd name="T26" fmla="*/ 65 w 1115"/>
                <a:gd name="T27" fmla="*/ 80 h 1505"/>
                <a:gd name="T28" fmla="*/ 65 w 1115"/>
                <a:gd name="T29" fmla="*/ 89 h 1505"/>
                <a:gd name="T30" fmla="*/ 70 w 1115"/>
                <a:gd name="T31" fmla="*/ 89 h 1505"/>
                <a:gd name="T32" fmla="*/ 70 w 1115"/>
                <a:gd name="T33" fmla="*/ 94 h 1505"/>
                <a:gd name="T34" fmla="*/ 70 w 1115"/>
                <a:gd name="T35" fmla="*/ 95 h 15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5"/>
                <a:gd name="T55" fmla="*/ 0 h 1505"/>
                <a:gd name="T56" fmla="*/ 1115 w 1115"/>
                <a:gd name="T57" fmla="*/ 1505 h 15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5" h="1505">
                  <a:moveTo>
                    <a:pt x="1114" y="1505"/>
                  </a:moveTo>
                  <a:lnTo>
                    <a:pt x="0" y="1505"/>
                  </a:lnTo>
                  <a:lnTo>
                    <a:pt x="0" y="0"/>
                  </a:lnTo>
                  <a:lnTo>
                    <a:pt x="1115" y="0"/>
                  </a:lnTo>
                  <a:lnTo>
                    <a:pt x="1115" y="53"/>
                  </a:lnTo>
                  <a:lnTo>
                    <a:pt x="1040" y="53"/>
                  </a:lnTo>
                  <a:lnTo>
                    <a:pt x="1040" y="263"/>
                  </a:lnTo>
                  <a:lnTo>
                    <a:pt x="1038" y="263"/>
                  </a:lnTo>
                  <a:lnTo>
                    <a:pt x="1038" y="53"/>
                  </a:lnTo>
                  <a:lnTo>
                    <a:pt x="71" y="53"/>
                  </a:lnTo>
                  <a:lnTo>
                    <a:pt x="71" y="1432"/>
                  </a:lnTo>
                  <a:lnTo>
                    <a:pt x="1038" y="1432"/>
                  </a:lnTo>
                  <a:lnTo>
                    <a:pt x="1038" y="1266"/>
                  </a:lnTo>
                  <a:lnTo>
                    <a:pt x="1040" y="1266"/>
                  </a:lnTo>
                  <a:lnTo>
                    <a:pt x="1040" y="1415"/>
                  </a:lnTo>
                  <a:lnTo>
                    <a:pt x="1115" y="1415"/>
                  </a:lnTo>
                  <a:lnTo>
                    <a:pt x="1115" y="1503"/>
                  </a:lnTo>
                  <a:lnTo>
                    <a:pt x="1114" y="15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56" name="Rectangle 60"/>
            <p:cNvSpPr>
              <a:spLocks noChangeArrowheads="1"/>
            </p:cNvSpPr>
            <p:nvPr/>
          </p:nvSpPr>
          <p:spPr bwMode="auto">
            <a:xfrm>
              <a:off x="1862" y="3294"/>
              <a:ext cx="11" cy="1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57" name="Freeform 61"/>
            <p:cNvSpPr>
              <a:spLocks/>
            </p:cNvSpPr>
            <p:nvPr/>
          </p:nvSpPr>
          <p:spPr bwMode="auto">
            <a:xfrm>
              <a:off x="1532" y="3189"/>
              <a:ext cx="318" cy="541"/>
            </a:xfrm>
            <a:custGeom>
              <a:avLst/>
              <a:gdLst>
                <a:gd name="T0" fmla="*/ 39 w 637"/>
                <a:gd name="T1" fmla="*/ 10 h 1082"/>
                <a:gd name="T2" fmla="*/ 39 w 637"/>
                <a:gd name="T3" fmla="*/ 10 h 1082"/>
                <a:gd name="T4" fmla="*/ 39 w 637"/>
                <a:gd name="T5" fmla="*/ 28 h 1082"/>
                <a:gd name="T6" fmla="*/ 39 w 637"/>
                <a:gd name="T7" fmla="*/ 28 h 1082"/>
                <a:gd name="T8" fmla="*/ 39 w 637"/>
                <a:gd name="T9" fmla="*/ 56 h 1082"/>
                <a:gd name="T10" fmla="*/ 39 w 637"/>
                <a:gd name="T11" fmla="*/ 56 h 1082"/>
                <a:gd name="T12" fmla="*/ 39 w 637"/>
                <a:gd name="T13" fmla="*/ 68 h 1082"/>
                <a:gd name="T14" fmla="*/ 0 w 637"/>
                <a:gd name="T15" fmla="*/ 68 h 1082"/>
                <a:gd name="T16" fmla="*/ 0 w 637"/>
                <a:gd name="T17" fmla="*/ 0 h 1082"/>
                <a:gd name="T18" fmla="*/ 39 w 637"/>
                <a:gd name="T19" fmla="*/ 0 h 1082"/>
                <a:gd name="T20" fmla="*/ 39 w 637"/>
                <a:gd name="T21" fmla="*/ 10 h 10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7"/>
                <a:gd name="T34" fmla="*/ 0 h 1082"/>
                <a:gd name="T35" fmla="*/ 637 w 637"/>
                <a:gd name="T36" fmla="*/ 1082 h 10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7" h="1082">
                  <a:moveTo>
                    <a:pt x="637" y="175"/>
                  </a:moveTo>
                  <a:lnTo>
                    <a:pt x="626" y="175"/>
                  </a:lnTo>
                  <a:lnTo>
                    <a:pt x="626" y="450"/>
                  </a:lnTo>
                  <a:lnTo>
                    <a:pt x="637" y="450"/>
                  </a:lnTo>
                  <a:lnTo>
                    <a:pt x="637" y="904"/>
                  </a:lnTo>
                  <a:lnTo>
                    <a:pt x="626" y="904"/>
                  </a:lnTo>
                  <a:lnTo>
                    <a:pt x="626" y="1082"/>
                  </a:lnTo>
                  <a:lnTo>
                    <a:pt x="0" y="1082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58" name="Freeform 62"/>
            <p:cNvSpPr>
              <a:spLocks/>
            </p:cNvSpPr>
            <p:nvPr/>
          </p:nvSpPr>
          <p:spPr bwMode="auto">
            <a:xfrm>
              <a:off x="1403" y="3189"/>
              <a:ext cx="111" cy="646"/>
            </a:xfrm>
            <a:custGeom>
              <a:avLst/>
              <a:gdLst>
                <a:gd name="T0" fmla="*/ 14 w 222"/>
                <a:gd name="T1" fmla="*/ 69 h 1292"/>
                <a:gd name="T2" fmla="*/ 0 w 222"/>
                <a:gd name="T3" fmla="*/ 81 h 1292"/>
                <a:gd name="T4" fmla="*/ 0 w 222"/>
                <a:gd name="T5" fmla="*/ 0 h 1292"/>
                <a:gd name="T6" fmla="*/ 14 w 222"/>
                <a:gd name="T7" fmla="*/ 0 h 1292"/>
                <a:gd name="T8" fmla="*/ 14 w 222"/>
                <a:gd name="T9" fmla="*/ 69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"/>
                <a:gd name="T16" fmla="*/ 0 h 1292"/>
                <a:gd name="T17" fmla="*/ 222 w 222"/>
                <a:gd name="T18" fmla="*/ 1292 h 1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" h="1292">
                  <a:moveTo>
                    <a:pt x="222" y="1092"/>
                  </a:moveTo>
                  <a:lnTo>
                    <a:pt x="0" y="1292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10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59" name="Freeform 63"/>
            <p:cNvSpPr>
              <a:spLocks/>
            </p:cNvSpPr>
            <p:nvPr/>
          </p:nvSpPr>
          <p:spPr bwMode="auto">
            <a:xfrm>
              <a:off x="1420" y="3748"/>
              <a:ext cx="430" cy="95"/>
            </a:xfrm>
            <a:custGeom>
              <a:avLst/>
              <a:gdLst>
                <a:gd name="T0" fmla="*/ 14 w 859"/>
                <a:gd name="T1" fmla="*/ 0 h 190"/>
                <a:gd name="T2" fmla="*/ 53 w 859"/>
                <a:gd name="T3" fmla="*/ 0 h 190"/>
                <a:gd name="T4" fmla="*/ 53 w 859"/>
                <a:gd name="T5" fmla="*/ 3 h 190"/>
                <a:gd name="T6" fmla="*/ 54 w 859"/>
                <a:gd name="T7" fmla="*/ 3 h 190"/>
                <a:gd name="T8" fmla="*/ 54 w 859"/>
                <a:gd name="T9" fmla="*/ 12 h 190"/>
                <a:gd name="T10" fmla="*/ 0 w 859"/>
                <a:gd name="T11" fmla="*/ 12 h 190"/>
                <a:gd name="T12" fmla="*/ 14 w 859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9"/>
                <a:gd name="T22" fmla="*/ 0 h 190"/>
                <a:gd name="T23" fmla="*/ 859 w 859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9" h="190">
                  <a:moveTo>
                    <a:pt x="211" y="0"/>
                  </a:moveTo>
                  <a:lnTo>
                    <a:pt x="848" y="0"/>
                  </a:lnTo>
                  <a:lnTo>
                    <a:pt x="848" y="60"/>
                  </a:lnTo>
                  <a:lnTo>
                    <a:pt x="859" y="60"/>
                  </a:lnTo>
                  <a:lnTo>
                    <a:pt x="859" y="190"/>
                  </a:lnTo>
                  <a:lnTo>
                    <a:pt x="0" y="19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" name="Rectangle 64"/>
            <p:cNvSpPr>
              <a:spLocks noChangeArrowheads="1"/>
            </p:cNvSpPr>
            <p:nvPr/>
          </p:nvSpPr>
          <p:spPr bwMode="auto">
            <a:xfrm>
              <a:off x="1862" y="3658"/>
              <a:ext cx="11" cy="1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1" name="Freeform 65"/>
            <p:cNvSpPr>
              <a:spLocks/>
            </p:cNvSpPr>
            <p:nvPr/>
          </p:nvSpPr>
          <p:spPr bwMode="auto">
            <a:xfrm>
              <a:off x="1359" y="3029"/>
              <a:ext cx="655" cy="97"/>
            </a:xfrm>
            <a:custGeom>
              <a:avLst/>
              <a:gdLst>
                <a:gd name="T0" fmla="*/ 18 w 1310"/>
                <a:gd name="T1" fmla="*/ 0 h 195"/>
                <a:gd name="T2" fmla="*/ 82 w 1310"/>
                <a:gd name="T3" fmla="*/ 0 h 195"/>
                <a:gd name="T4" fmla="*/ 70 w 1310"/>
                <a:gd name="T5" fmla="*/ 12 h 195"/>
                <a:gd name="T6" fmla="*/ 0 w 1310"/>
                <a:gd name="T7" fmla="*/ 12 h 195"/>
                <a:gd name="T8" fmla="*/ 18 w 1310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0"/>
                <a:gd name="T16" fmla="*/ 0 h 195"/>
                <a:gd name="T17" fmla="*/ 1310 w 1310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0" h="195">
                  <a:moveTo>
                    <a:pt x="274" y="0"/>
                  </a:moveTo>
                  <a:lnTo>
                    <a:pt x="1310" y="0"/>
                  </a:lnTo>
                  <a:lnTo>
                    <a:pt x="1114" y="195"/>
                  </a:lnTo>
                  <a:lnTo>
                    <a:pt x="0" y="19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2" name="Freeform 66"/>
            <p:cNvSpPr>
              <a:spLocks/>
            </p:cNvSpPr>
            <p:nvPr/>
          </p:nvSpPr>
          <p:spPr bwMode="auto">
            <a:xfrm>
              <a:off x="1388" y="3950"/>
              <a:ext cx="45" cy="64"/>
            </a:xfrm>
            <a:custGeom>
              <a:avLst/>
              <a:gdLst>
                <a:gd name="T0" fmla="*/ 1 w 90"/>
                <a:gd name="T1" fmla="*/ 8 h 128"/>
                <a:gd name="T2" fmla="*/ 0 w 90"/>
                <a:gd name="T3" fmla="*/ 8 h 128"/>
                <a:gd name="T4" fmla="*/ 0 w 90"/>
                <a:gd name="T5" fmla="*/ 0 h 128"/>
                <a:gd name="T6" fmla="*/ 6 w 90"/>
                <a:gd name="T7" fmla="*/ 0 h 128"/>
                <a:gd name="T8" fmla="*/ 1 w 90"/>
                <a:gd name="T9" fmla="*/ 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3" name="Freeform 67"/>
            <p:cNvSpPr>
              <a:spLocks/>
            </p:cNvSpPr>
            <p:nvPr/>
          </p:nvSpPr>
          <p:spPr bwMode="auto">
            <a:xfrm>
              <a:off x="1826" y="3950"/>
              <a:ext cx="45" cy="64"/>
            </a:xfrm>
            <a:custGeom>
              <a:avLst/>
              <a:gdLst>
                <a:gd name="T0" fmla="*/ 0 w 90"/>
                <a:gd name="T1" fmla="*/ 0 h 128"/>
                <a:gd name="T2" fmla="*/ 6 w 90"/>
                <a:gd name="T3" fmla="*/ 0 h 128"/>
                <a:gd name="T4" fmla="*/ 6 w 90"/>
                <a:gd name="T5" fmla="*/ 8 h 128"/>
                <a:gd name="T6" fmla="*/ 3 w 90"/>
                <a:gd name="T7" fmla="*/ 8 h 128"/>
                <a:gd name="T8" fmla="*/ 0 w 90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0" y="0"/>
                  </a:moveTo>
                  <a:lnTo>
                    <a:pt x="90" y="0"/>
                  </a:lnTo>
                  <a:lnTo>
                    <a:pt x="90" y="128"/>
                  </a:lnTo>
                  <a:lnTo>
                    <a:pt x="5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4" name="Freeform 68"/>
            <p:cNvSpPr>
              <a:spLocks/>
            </p:cNvSpPr>
            <p:nvPr/>
          </p:nvSpPr>
          <p:spPr bwMode="auto">
            <a:xfrm>
              <a:off x="1924" y="3852"/>
              <a:ext cx="21" cy="23"/>
            </a:xfrm>
            <a:custGeom>
              <a:avLst/>
              <a:gdLst>
                <a:gd name="T0" fmla="*/ 0 w 40"/>
                <a:gd name="T1" fmla="*/ 2 h 47"/>
                <a:gd name="T2" fmla="*/ 0 w 40"/>
                <a:gd name="T3" fmla="*/ 0 h 47"/>
                <a:gd name="T4" fmla="*/ 3 w 40"/>
                <a:gd name="T5" fmla="*/ 0 h 47"/>
                <a:gd name="T6" fmla="*/ 0 w 40"/>
                <a:gd name="T7" fmla="*/ 2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7"/>
                <a:gd name="T14" fmla="*/ 40 w 40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65" name="Group 54"/>
          <p:cNvGrpSpPr>
            <a:grpSpLocks/>
          </p:cNvGrpSpPr>
          <p:nvPr/>
        </p:nvGrpSpPr>
        <p:grpSpPr bwMode="auto">
          <a:xfrm>
            <a:off x="5726963" y="3101134"/>
            <a:ext cx="508995" cy="338037"/>
            <a:chOff x="1296" y="2976"/>
            <a:chExt cx="1076" cy="1134"/>
          </a:xfrm>
        </p:grpSpPr>
        <p:sp>
          <p:nvSpPr>
            <p:cNvPr id="166" name="AutoShape 55"/>
            <p:cNvSpPr>
              <a:spLocks noChangeAspect="1" noChangeArrowheads="1" noTextEdit="1"/>
            </p:cNvSpPr>
            <p:nvPr/>
          </p:nvSpPr>
          <p:spPr bwMode="auto">
            <a:xfrm>
              <a:off x="1296" y="2976"/>
              <a:ext cx="1076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7" name="Freeform 56"/>
            <p:cNvSpPr>
              <a:spLocks/>
            </p:cNvSpPr>
            <p:nvPr/>
          </p:nvSpPr>
          <p:spPr bwMode="auto">
            <a:xfrm>
              <a:off x="1296" y="2976"/>
              <a:ext cx="1076" cy="1091"/>
            </a:xfrm>
            <a:custGeom>
              <a:avLst/>
              <a:gdLst>
                <a:gd name="T0" fmla="*/ 98 w 2152"/>
                <a:gd name="T1" fmla="*/ 19 h 2182"/>
                <a:gd name="T2" fmla="*/ 98 w 2152"/>
                <a:gd name="T3" fmla="*/ 0 h 2182"/>
                <a:gd name="T4" fmla="*/ 22 w 2152"/>
                <a:gd name="T5" fmla="*/ 0 h 2182"/>
                <a:gd name="T6" fmla="*/ 0 w 2152"/>
                <a:gd name="T7" fmla="*/ 17 h 2182"/>
                <a:gd name="T8" fmla="*/ 0 w 2152"/>
                <a:gd name="T9" fmla="*/ 121 h 2182"/>
                <a:gd name="T10" fmla="*/ 4 w 2152"/>
                <a:gd name="T11" fmla="*/ 121 h 2182"/>
                <a:gd name="T12" fmla="*/ 4 w 2152"/>
                <a:gd name="T13" fmla="*/ 136 h 2182"/>
                <a:gd name="T14" fmla="*/ 17 w 2152"/>
                <a:gd name="T15" fmla="*/ 136 h 2182"/>
                <a:gd name="T16" fmla="*/ 24 w 2152"/>
                <a:gd name="T17" fmla="*/ 121 h 2182"/>
                <a:gd name="T18" fmla="*/ 59 w 2152"/>
                <a:gd name="T19" fmla="*/ 121 h 2182"/>
                <a:gd name="T20" fmla="*/ 66 w 2152"/>
                <a:gd name="T21" fmla="*/ 136 h 2182"/>
                <a:gd name="T22" fmla="*/ 78 w 2152"/>
                <a:gd name="T23" fmla="*/ 136 h 2182"/>
                <a:gd name="T24" fmla="*/ 78 w 2152"/>
                <a:gd name="T25" fmla="*/ 121 h 2182"/>
                <a:gd name="T26" fmla="*/ 79 w 2152"/>
                <a:gd name="T27" fmla="*/ 121 h 2182"/>
                <a:gd name="T28" fmla="*/ 85 w 2152"/>
                <a:gd name="T29" fmla="*/ 114 h 2182"/>
                <a:gd name="T30" fmla="*/ 135 w 2152"/>
                <a:gd name="T31" fmla="*/ 114 h 2182"/>
                <a:gd name="T32" fmla="*/ 135 w 2152"/>
                <a:gd name="T33" fmla="*/ 19 h 2182"/>
                <a:gd name="T34" fmla="*/ 98 w 2152"/>
                <a:gd name="T35" fmla="*/ 19 h 2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2"/>
                <a:gd name="T55" fmla="*/ 0 h 2182"/>
                <a:gd name="T56" fmla="*/ 2152 w 2152"/>
                <a:gd name="T57" fmla="*/ 2182 h 2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2" h="2182">
                  <a:moveTo>
                    <a:pt x="1569" y="309"/>
                  </a:moveTo>
                  <a:lnTo>
                    <a:pt x="1569" y="0"/>
                  </a:lnTo>
                  <a:lnTo>
                    <a:pt x="366" y="0"/>
                  </a:lnTo>
                  <a:lnTo>
                    <a:pt x="0" y="262"/>
                  </a:lnTo>
                  <a:lnTo>
                    <a:pt x="0" y="1948"/>
                  </a:lnTo>
                  <a:lnTo>
                    <a:pt x="77" y="1948"/>
                  </a:lnTo>
                  <a:lnTo>
                    <a:pt x="77" y="2182"/>
                  </a:lnTo>
                  <a:lnTo>
                    <a:pt x="282" y="2182"/>
                  </a:lnTo>
                  <a:lnTo>
                    <a:pt x="391" y="1948"/>
                  </a:lnTo>
                  <a:lnTo>
                    <a:pt x="944" y="1948"/>
                  </a:lnTo>
                  <a:lnTo>
                    <a:pt x="1051" y="2182"/>
                  </a:lnTo>
                  <a:lnTo>
                    <a:pt x="1256" y="2182"/>
                  </a:lnTo>
                  <a:lnTo>
                    <a:pt x="1256" y="1948"/>
                  </a:lnTo>
                  <a:lnTo>
                    <a:pt x="1268" y="1948"/>
                  </a:lnTo>
                  <a:lnTo>
                    <a:pt x="1363" y="1838"/>
                  </a:lnTo>
                  <a:lnTo>
                    <a:pt x="2152" y="1838"/>
                  </a:lnTo>
                  <a:lnTo>
                    <a:pt x="2152" y="309"/>
                  </a:lnTo>
                  <a:lnTo>
                    <a:pt x="1569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8" name="Freeform 57"/>
            <p:cNvSpPr>
              <a:spLocks/>
            </p:cNvSpPr>
            <p:nvPr/>
          </p:nvSpPr>
          <p:spPr bwMode="auto">
            <a:xfrm>
              <a:off x="1924" y="3041"/>
              <a:ext cx="104" cy="130"/>
            </a:xfrm>
            <a:custGeom>
              <a:avLst/>
              <a:gdLst>
                <a:gd name="T0" fmla="*/ 0 w 206"/>
                <a:gd name="T1" fmla="*/ 12 h 261"/>
                <a:gd name="T2" fmla="*/ 0 w 206"/>
                <a:gd name="T3" fmla="*/ 16 h 261"/>
                <a:gd name="T4" fmla="*/ 14 w 206"/>
                <a:gd name="T5" fmla="*/ 16 h 261"/>
                <a:gd name="T6" fmla="*/ 14 w 206"/>
                <a:gd name="T7" fmla="*/ 0 h 261"/>
                <a:gd name="T8" fmla="*/ 0 w 206"/>
                <a:gd name="T9" fmla="*/ 12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61"/>
                <a:gd name="T17" fmla="*/ 206 w 20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61">
                  <a:moveTo>
                    <a:pt x="0" y="206"/>
                  </a:moveTo>
                  <a:lnTo>
                    <a:pt x="0" y="261"/>
                  </a:lnTo>
                  <a:lnTo>
                    <a:pt x="206" y="261"/>
                  </a:lnTo>
                  <a:lnTo>
                    <a:pt x="206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9" name="Freeform 58"/>
            <p:cNvSpPr>
              <a:spLocks/>
            </p:cNvSpPr>
            <p:nvPr/>
          </p:nvSpPr>
          <p:spPr bwMode="auto">
            <a:xfrm>
              <a:off x="1887" y="3189"/>
              <a:ext cx="429" cy="646"/>
            </a:xfrm>
            <a:custGeom>
              <a:avLst/>
              <a:gdLst>
                <a:gd name="T0" fmla="*/ 0 w 857"/>
                <a:gd name="T1" fmla="*/ 10 h 1292"/>
                <a:gd name="T2" fmla="*/ 1 w 857"/>
                <a:gd name="T3" fmla="*/ 10 h 1292"/>
                <a:gd name="T4" fmla="*/ 1 w 857"/>
                <a:gd name="T5" fmla="*/ 28 h 1292"/>
                <a:gd name="T6" fmla="*/ 0 w 857"/>
                <a:gd name="T7" fmla="*/ 28 h 1292"/>
                <a:gd name="T8" fmla="*/ 0 w 857"/>
                <a:gd name="T9" fmla="*/ 56 h 1292"/>
                <a:gd name="T10" fmla="*/ 1 w 857"/>
                <a:gd name="T11" fmla="*/ 56 h 1292"/>
                <a:gd name="T12" fmla="*/ 1 w 857"/>
                <a:gd name="T13" fmla="*/ 74 h 1292"/>
                <a:gd name="T14" fmla="*/ 0 w 857"/>
                <a:gd name="T15" fmla="*/ 74 h 1292"/>
                <a:gd name="T16" fmla="*/ 0 w 857"/>
                <a:gd name="T17" fmla="*/ 81 h 1292"/>
                <a:gd name="T18" fmla="*/ 54 w 857"/>
                <a:gd name="T19" fmla="*/ 81 h 1292"/>
                <a:gd name="T20" fmla="*/ 54 w 857"/>
                <a:gd name="T21" fmla="*/ 0 h 1292"/>
                <a:gd name="T22" fmla="*/ 0 w 857"/>
                <a:gd name="T23" fmla="*/ 0 h 1292"/>
                <a:gd name="T24" fmla="*/ 0 w 857"/>
                <a:gd name="T25" fmla="*/ 10 h 1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1292"/>
                <a:gd name="T41" fmla="*/ 857 w 857"/>
                <a:gd name="T42" fmla="*/ 1292 h 12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1292">
                  <a:moveTo>
                    <a:pt x="0" y="175"/>
                  </a:moveTo>
                  <a:lnTo>
                    <a:pt x="8" y="175"/>
                  </a:lnTo>
                  <a:lnTo>
                    <a:pt x="8" y="450"/>
                  </a:lnTo>
                  <a:lnTo>
                    <a:pt x="0" y="450"/>
                  </a:lnTo>
                  <a:lnTo>
                    <a:pt x="0" y="904"/>
                  </a:lnTo>
                  <a:lnTo>
                    <a:pt x="8" y="904"/>
                  </a:lnTo>
                  <a:lnTo>
                    <a:pt x="8" y="1178"/>
                  </a:lnTo>
                  <a:lnTo>
                    <a:pt x="0" y="1178"/>
                  </a:lnTo>
                  <a:lnTo>
                    <a:pt x="0" y="1292"/>
                  </a:lnTo>
                  <a:lnTo>
                    <a:pt x="857" y="1292"/>
                  </a:lnTo>
                  <a:lnTo>
                    <a:pt x="857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0" name="Freeform 59"/>
            <p:cNvSpPr>
              <a:spLocks/>
            </p:cNvSpPr>
            <p:nvPr/>
          </p:nvSpPr>
          <p:spPr bwMode="auto">
            <a:xfrm>
              <a:off x="1349" y="3144"/>
              <a:ext cx="558" cy="753"/>
            </a:xfrm>
            <a:custGeom>
              <a:avLst/>
              <a:gdLst>
                <a:gd name="T0" fmla="*/ 70 w 1115"/>
                <a:gd name="T1" fmla="*/ 95 h 1505"/>
                <a:gd name="T2" fmla="*/ 0 w 1115"/>
                <a:gd name="T3" fmla="*/ 95 h 1505"/>
                <a:gd name="T4" fmla="*/ 0 w 1115"/>
                <a:gd name="T5" fmla="*/ 0 h 1505"/>
                <a:gd name="T6" fmla="*/ 70 w 1115"/>
                <a:gd name="T7" fmla="*/ 0 h 1505"/>
                <a:gd name="T8" fmla="*/ 70 w 1115"/>
                <a:gd name="T9" fmla="*/ 4 h 1505"/>
                <a:gd name="T10" fmla="*/ 65 w 1115"/>
                <a:gd name="T11" fmla="*/ 4 h 1505"/>
                <a:gd name="T12" fmla="*/ 65 w 1115"/>
                <a:gd name="T13" fmla="*/ 17 h 1505"/>
                <a:gd name="T14" fmla="*/ 65 w 1115"/>
                <a:gd name="T15" fmla="*/ 17 h 1505"/>
                <a:gd name="T16" fmla="*/ 65 w 1115"/>
                <a:gd name="T17" fmla="*/ 4 h 1505"/>
                <a:gd name="T18" fmla="*/ 5 w 1115"/>
                <a:gd name="T19" fmla="*/ 4 h 1505"/>
                <a:gd name="T20" fmla="*/ 5 w 1115"/>
                <a:gd name="T21" fmla="*/ 90 h 1505"/>
                <a:gd name="T22" fmla="*/ 65 w 1115"/>
                <a:gd name="T23" fmla="*/ 90 h 1505"/>
                <a:gd name="T24" fmla="*/ 65 w 1115"/>
                <a:gd name="T25" fmla="*/ 80 h 1505"/>
                <a:gd name="T26" fmla="*/ 65 w 1115"/>
                <a:gd name="T27" fmla="*/ 80 h 1505"/>
                <a:gd name="T28" fmla="*/ 65 w 1115"/>
                <a:gd name="T29" fmla="*/ 89 h 1505"/>
                <a:gd name="T30" fmla="*/ 70 w 1115"/>
                <a:gd name="T31" fmla="*/ 89 h 1505"/>
                <a:gd name="T32" fmla="*/ 70 w 1115"/>
                <a:gd name="T33" fmla="*/ 94 h 1505"/>
                <a:gd name="T34" fmla="*/ 70 w 1115"/>
                <a:gd name="T35" fmla="*/ 95 h 15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5"/>
                <a:gd name="T55" fmla="*/ 0 h 1505"/>
                <a:gd name="T56" fmla="*/ 1115 w 1115"/>
                <a:gd name="T57" fmla="*/ 1505 h 15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5" h="1505">
                  <a:moveTo>
                    <a:pt x="1114" y="1505"/>
                  </a:moveTo>
                  <a:lnTo>
                    <a:pt x="0" y="1505"/>
                  </a:lnTo>
                  <a:lnTo>
                    <a:pt x="0" y="0"/>
                  </a:lnTo>
                  <a:lnTo>
                    <a:pt x="1115" y="0"/>
                  </a:lnTo>
                  <a:lnTo>
                    <a:pt x="1115" y="53"/>
                  </a:lnTo>
                  <a:lnTo>
                    <a:pt x="1040" y="53"/>
                  </a:lnTo>
                  <a:lnTo>
                    <a:pt x="1040" y="263"/>
                  </a:lnTo>
                  <a:lnTo>
                    <a:pt x="1038" y="263"/>
                  </a:lnTo>
                  <a:lnTo>
                    <a:pt x="1038" y="53"/>
                  </a:lnTo>
                  <a:lnTo>
                    <a:pt x="71" y="53"/>
                  </a:lnTo>
                  <a:lnTo>
                    <a:pt x="71" y="1432"/>
                  </a:lnTo>
                  <a:lnTo>
                    <a:pt x="1038" y="1432"/>
                  </a:lnTo>
                  <a:lnTo>
                    <a:pt x="1038" y="1266"/>
                  </a:lnTo>
                  <a:lnTo>
                    <a:pt x="1040" y="1266"/>
                  </a:lnTo>
                  <a:lnTo>
                    <a:pt x="1040" y="1415"/>
                  </a:lnTo>
                  <a:lnTo>
                    <a:pt x="1115" y="1415"/>
                  </a:lnTo>
                  <a:lnTo>
                    <a:pt x="1115" y="1503"/>
                  </a:lnTo>
                  <a:lnTo>
                    <a:pt x="1114" y="15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1" name="Rectangle 60"/>
            <p:cNvSpPr>
              <a:spLocks noChangeArrowheads="1"/>
            </p:cNvSpPr>
            <p:nvPr/>
          </p:nvSpPr>
          <p:spPr bwMode="auto">
            <a:xfrm>
              <a:off x="1862" y="3294"/>
              <a:ext cx="11" cy="1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2" name="Freeform 61"/>
            <p:cNvSpPr>
              <a:spLocks/>
            </p:cNvSpPr>
            <p:nvPr/>
          </p:nvSpPr>
          <p:spPr bwMode="auto">
            <a:xfrm>
              <a:off x="1532" y="3189"/>
              <a:ext cx="318" cy="541"/>
            </a:xfrm>
            <a:custGeom>
              <a:avLst/>
              <a:gdLst>
                <a:gd name="T0" fmla="*/ 39 w 637"/>
                <a:gd name="T1" fmla="*/ 10 h 1082"/>
                <a:gd name="T2" fmla="*/ 39 w 637"/>
                <a:gd name="T3" fmla="*/ 10 h 1082"/>
                <a:gd name="T4" fmla="*/ 39 w 637"/>
                <a:gd name="T5" fmla="*/ 28 h 1082"/>
                <a:gd name="T6" fmla="*/ 39 w 637"/>
                <a:gd name="T7" fmla="*/ 28 h 1082"/>
                <a:gd name="T8" fmla="*/ 39 w 637"/>
                <a:gd name="T9" fmla="*/ 56 h 1082"/>
                <a:gd name="T10" fmla="*/ 39 w 637"/>
                <a:gd name="T11" fmla="*/ 56 h 1082"/>
                <a:gd name="T12" fmla="*/ 39 w 637"/>
                <a:gd name="T13" fmla="*/ 68 h 1082"/>
                <a:gd name="T14" fmla="*/ 0 w 637"/>
                <a:gd name="T15" fmla="*/ 68 h 1082"/>
                <a:gd name="T16" fmla="*/ 0 w 637"/>
                <a:gd name="T17" fmla="*/ 0 h 1082"/>
                <a:gd name="T18" fmla="*/ 39 w 637"/>
                <a:gd name="T19" fmla="*/ 0 h 1082"/>
                <a:gd name="T20" fmla="*/ 39 w 637"/>
                <a:gd name="T21" fmla="*/ 10 h 10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7"/>
                <a:gd name="T34" fmla="*/ 0 h 1082"/>
                <a:gd name="T35" fmla="*/ 637 w 637"/>
                <a:gd name="T36" fmla="*/ 1082 h 10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7" h="1082">
                  <a:moveTo>
                    <a:pt x="637" y="175"/>
                  </a:moveTo>
                  <a:lnTo>
                    <a:pt x="626" y="175"/>
                  </a:lnTo>
                  <a:lnTo>
                    <a:pt x="626" y="450"/>
                  </a:lnTo>
                  <a:lnTo>
                    <a:pt x="637" y="450"/>
                  </a:lnTo>
                  <a:lnTo>
                    <a:pt x="637" y="904"/>
                  </a:lnTo>
                  <a:lnTo>
                    <a:pt x="626" y="904"/>
                  </a:lnTo>
                  <a:lnTo>
                    <a:pt x="626" y="1082"/>
                  </a:lnTo>
                  <a:lnTo>
                    <a:pt x="0" y="1082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3" name="Freeform 62"/>
            <p:cNvSpPr>
              <a:spLocks/>
            </p:cNvSpPr>
            <p:nvPr/>
          </p:nvSpPr>
          <p:spPr bwMode="auto">
            <a:xfrm>
              <a:off x="1403" y="3189"/>
              <a:ext cx="111" cy="646"/>
            </a:xfrm>
            <a:custGeom>
              <a:avLst/>
              <a:gdLst>
                <a:gd name="T0" fmla="*/ 14 w 222"/>
                <a:gd name="T1" fmla="*/ 69 h 1292"/>
                <a:gd name="T2" fmla="*/ 0 w 222"/>
                <a:gd name="T3" fmla="*/ 81 h 1292"/>
                <a:gd name="T4" fmla="*/ 0 w 222"/>
                <a:gd name="T5" fmla="*/ 0 h 1292"/>
                <a:gd name="T6" fmla="*/ 14 w 222"/>
                <a:gd name="T7" fmla="*/ 0 h 1292"/>
                <a:gd name="T8" fmla="*/ 14 w 222"/>
                <a:gd name="T9" fmla="*/ 69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"/>
                <a:gd name="T16" fmla="*/ 0 h 1292"/>
                <a:gd name="T17" fmla="*/ 222 w 222"/>
                <a:gd name="T18" fmla="*/ 1292 h 1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" h="1292">
                  <a:moveTo>
                    <a:pt x="222" y="1092"/>
                  </a:moveTo>
                  <a:lnTo>
                    <a:pt x="0" y="1292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10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4" name="Freeform 63"/>
            <p:cNvSpPr>
              <a:spLocks/>
            </p:cNvSpPr>
            <p:nvPr/>
          </p:nvSpPr>
          <p:spPr bwMode="auto">
            <a:xfrm>
              <a:off x="1420" y="3748"/>
              <a:ext cx="430" cy="95"/>
            </a:xfrm>
            <a:custGeom>
              <a:avLst/>
              <a:gdLst>
                <a:gd name="T0" fmla="*/ 14 w 859"/>
                <a:gd name="T1" fmla="*/ 0 h 190"/>
                <a:gd name="T2" fmla="*/ 53 w 859"/>
                <a:gd name="T3" fmla="*/ 0 h 190"/>
                <a:gd name="T4" fmla="*/ 53 w 859"/>
                <a:gd name="T5" fmla="*/ 3 h 190"/>
                <a:gd name="T6" fmla="*/ 54 w 859"/>
                <a:gd name="T7" fmla="*/ 3 h 190"/>
                <a:gd name="T8" fmla="*/ 54 w 859"/>
                <a:gd name="T9" fmla="*/ 12 h 190"/>
                <a:gd name="T10" fmla="*/ 0 w 859"/>
                <a:gd name="T11" fmla="*/ 12 h 190"/>
                <a:gd name="T12" fmla="*/ 14 w 859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9"/>
                <a:gd name="T22" fmla="*/ 0 h 190"/>
                <a:gd name="T23" fmla="*/ 859 w 859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9" h="190">
                  <a:moveTo>
                    <a:pt x="211" y="0"/>
                  </a:moveTo>
                  <a:lnTo>
                    <a:pt x="848" y="0"/>
                  </a:lnTo>
                  <a:lnTo>
                    <a:pt x="848" y="60"/>
                  </a:lnTo>
                  <a:lnTo>
                    <a:pt x="859" y="60"/>
                  </a:lnTo>
                  <a:lnTo>
                    <a:pt x="859" y="190"/>
                  </a:lnTo>
                  <a:lnTo>
                    <a:pt x="0" y="19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5" name="Rectangle 64"/>
            <p:cNvSpPr>
              <a:spLocks noChangeArrowheads="1"/>
            </p:cNvSpPr>
            <p:nvPr/>
          </p:nvSpPr>
          <p:spPr bwMode="auto">
            <a:xfrm>
              <a:off x="1862" y="3658"/>
              <a:ext cx="11" cy="1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6" name="Freeform 65"/>
            <p:cNvSpPr>
              <a:spLocks/>
            </p:cNvSpPr>
            <p:nvPr/>
          </p:nvSpPr>
          <p:spPr bwMode="auto">
            <a:xfrm>
              <a:off x="1359" y="3029"/>
              <a:ext cx="655" cy="97"/>
            </a:xfrm>
            <a:custGeom>
              <a:avLst/>
              <a:gdLst>
                <a:gd name="T0" fmla="*/ 18 w 1310"/>
                <a:gd name="T1" fmla="*/ 0 h 195"/>
                <a:gd name="T2" fmla="*/ 82 w 1310"/>
                <a:gd name="T3" fmla="*/ 0 h 195"/>
                <a:gd name="T4" fmla="*/ 70 w 1310"/>
                <a:gd name="T5" fmla="*/ 12 h 195"/>
                <a:gd name="T6" fmla="*/ 0 w 1310"/>
                <a:gd name="T7" fmla="*/ 12 h 195"/>
                <a:gd name="T8" fmla="*/ 18 w 1310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0"/>
                <a:gd name="T16" fmla="*/ 0 h 195"/>
                <a:gd name="T17" fmla="*/ 1310 w 1310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0" h="195">
                  <a:moveTo>
                    <a:pt x="274" y="0"/>
                  </a:moveTo>
                  <a:lnTo>
                    <a:pt x="1310" y="0"/>
                  </a:lnTo>
                  <a:lnTo>
                    <a:pt x="1114" y="195"/>
                  </a:lnTo>
                  <a:lnTo>
                    <a:pt x="0" y="19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7" name="Freeform 66"/>
            <p:cNvSpPr>
              <a:spLocks/>
            </p:cNvSpPr>
            <p:nvPr/>
          </p:nvSpPr>
          <p:spPr bwMode="auto">
            <a:xfrm>
              <a:off x="1388" y="3950"/>
              <a:ext cx="45" cy="64"/>
            </a:xfrm>
            <a:custGeom>
              <a:avLst/>
              <a:gdLst>
                <a:gd name="T0" fmla="*/ 1 w 90"/>
                <a:gd name="T1" fmla="*/ 8 h 128"/>
                <a:gd name="T2" fmla="*/ 0 w 90"/>
                <a:gd name="T3" fmla="*/ 8 h 128"/>
                <a:gd name="T4" fmla="*/ 0 w 90"/>
                <a:gd name="T5" fmla="*/ 0 h 128"/>
                <a:gd name="T6" fmla="*/ 6 w 90"/>
                <a:gd name="T7" fmla="*/ 0 h 128"/>
                <a:gd name="T8" fmla="*/ 1 w 90"/>
                <a:gd name="T9" fmla="*/ 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8" name="Freeform 67"/>
            <p:cNvSpPr>
              <a:spLocks/>
            </p:cNvSpPr>
            <p:nvPr/>
          </p:nvSpPr>
          <p:spPr bwMode="auto">
            <a:xfrm>
              <a:off x="1826" y="3950"/>
              <a:ext cx="45" cy="64"/>
            </a:xfrm>
            <a:custGeom>
              <a:avLst/>
              <a:gdLst>
                <a:gd name="T0" fmla="*/ 0 w 90"/>
                <a:gd name="T1" fmla="*/ 0 h 128"/>
                <a:gd name="T2" fmla="*/ 6 w 90"/>
                <a:gd name="T3" fmla="*/ 0 h 128"/>
                <a:gd name="T4" fmla="*/ 6 w 90"/>
                <a:gd name="T5" fmla="*/ 8 h 128"/>
                <a:gd name="T6" fmla="*/ 3 w 90"/>
                <a:gd name="T7" fmla="*/ 8 h 128"/>
                <a:gd name="T8" fmla="*/ 0 w 90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0" y="0"/>
                  </a:moveTo>
                  <a:lnTo>
                    <a:pt x="90" y="0"/>
                  </a:lnTo>
                  <a:lnTo>
                    <a:pt x="90" y="128"/>
                  </a:lnTo>
                  <a:lnTo>
                    <a:pt x="5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9" name="Freeform 68"/>
            <p:cNvSpPr>
              <a:spLocks/>
            </p:cNvSpPr>
            <p:nvPr/>
          </p:nvSpPr>
          <p:spPr bwMode="auto">
            <a:xfrm>
              <a:off x="1924" y="3852"/>
              <a:ext cx="21" cy="23"/>
            </a:xfrm>
            <a:custGeom>
              <a:avLst/>
              <a:gdLst>
                <a:gd name="T0" fmla="*/ 0 w 40"/>
                <a:gd name="T1" fmla="*/ 2 h 47"/>
                <a:gd name="T2" fmla="*/ 0 w 40"/>
                <a:gd name="T3" fmla="*/ 0 h 47"/>
                <a:gd name="T4" fmla="*/ 3 w 40"/>
                <a:gd name="T5" fmla="*/ 0 h 47"/>
                <a:gd name="T6" fmla="*/ 0 w 40"/>
                <a:gd name="T7" fmla="*/ 2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7"/>
                <a:gd name="T14" fmla="*/ 40 w 40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pic>
        <p:nvPicPr>
          <p:cNvPr id="180" name="Picture 1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86" y="2002671"/>
            <a:ext cx="236744" cy="227439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19" y="2409062"/>
            <a:ext cx="236744" cy="227439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22" y="2713859"/>
            <a:ext cx="236744" cy="227439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604" y="3086417"/>
            <a:ext cx="287946" cy="299725"/>
          </a:xfrm>
          <a:prstGeom prst="rect">
            <a:avLst/>
          </a:prstGeom>
        </p:spPr>
      </p:pic>
      <p:pic>
        <p:nvPicPr>
          <p:cNvPr id="109" name="Picture 71" descr="MCj0205614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66405" y="1934602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71" descr="MCj0205614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83338" y="2307132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71" descr="MCj0205614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00274" y="2696599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71" descr="MCj0205614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7207" y="3069127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71" descr="MCj0205614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76005" y="4220596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71" descr="MCj0205614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92938" y="4593126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Picture 71" descr="MCj0205614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9874" y="4982593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Picture 71" descr="MCj0205614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6807" y="5355121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707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9227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Evaluating a Garbled circuit (</a:t>
            </a:r>
            <a:r>
              <a:rPr lang="en-US" sz="3600" b="1" dirty="0" err="1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sz="3600" b="1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3600" b="1" dirty="0" err="1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Ev</a:t>
            </a:r>
            <a:r>
              <a:rPr lang="en-US" sz="3600" b="1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, De)</a:t>
            </a:r>
            <a:endParaRPr lang="en-US" sz="3600" b="1" dirty="0">
              <a:solidFill>
                <a:srgbClr val="008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5022899" y="909643"/>
            <a:ext cx="2553751" cy="5612388"/>
            <a:chOff x="5022899" y="909643"/>
            <a:chExt cx="2553751" cy="5612388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538406" y="3826937"/>
              <a:ext cx="2038244" cy="221826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022899" y="1854322"/>
              <a:ext cx="1767372" cy="1653006"/>
            </a:xfrm>
            <a:prstGeom prst="rect">
              <a:avLst/>
            </a:prstGeom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180564" y="960442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alibri" charset="0"/>
                  <a:ea typeface="Calibri" charset="0"/>
                  <a:cs typeface="Calibri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6341514" y="909643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7018853" y="3009369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6519338" y="1309757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5350939" y="1326693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7179735" y="3460285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5909738" y="3477221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6553204" y="5898694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21" y="1316278"/>
            <a:ext cx="208855" cy="22425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19" y="3526662"/>
            <a:ext cx="236744" cy="227439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55" y="3537834"/>
            <a:ext cx="247747" cy="22967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54" y="5854403"/>
            <a:ext cx="208855" cy="224255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5974816" y="5998419"/>
            <a:ext cx="665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16" name="Group 54"/>
          <p:cNvGrpSpPr>
            <a:grpSpLocks/>
          </p:cNvGrpSpPr>
          <p:nvPr/>
        </p:nvGrpSpPr>
        <p:grpSpPr bwMode="auto">
          <a:xfrm>
            <a:off x="5659225" y="1966597"/>
            <a:ext cx="508995" cy="338037"/>
            <a:chOff x="1296" y="2976"/>
            <a:chExt cx="1076" cy="1134"/>
          </a:xfrm>
        </p:grpSpPr>
        <p:sp>
          <p:nvSpPr>
            <p:cNvPr id="117" name="AutoShape 55"/>
            <p:cNvSpPr>
              <a:spLocks noChangeAspect="1" noChangeArrowheads="1" noTextEdit="1"/>
            </p:cNvSpPr>
            <p:nvPr/>
          </p:nvSpPr>
          <p:spPr bwMode="auto">
            <a:xfrm>
              <a:off x="1296" y="2976"/>
              <a:ext cx="1076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8" name="Freeform 56"/>
            <p:cNvSpPr>
              <a:spLocks/>
            </p:cNvSpPr>
            <p:nvPr/>
          </p:nvSpPr>
          <p:spPr bwMode="auto">
            <a:xfrm>
              <a:off x="1296" y="2976"/>
              <a:ext cx="1076" cy="1091"/>
            </a:xfrm>
            <a:custGeom>
              <a:avLst/>
              <a:gdLst>
                <a:gd name="T0" fmla="*/ 98 w 2152"/>
                <a:gd name="T1" fmla="*/ 19 h 2182"/>
                <a:gd name="T2" fmla="*/ 98 w 2152"/>
                <a:gd name="T3" fmla="*/ 0 h 2182"/>
                <a:gd name="T4" fmla="*/ 22 w 2152"/>
                <a:gd name="T5" fmla="*/ 0 h 2182"/>
                <a:gd name="T6" fmla="*/ 0 w 2152"/>
                <a:gd name="T7" fmla="*/ 17 h 2182"/>
                <a:gd name="T8" fmla="*/ 0 w 2152"/>
                <a:gd name="T9" fmla="*/ 121 h 2182"/>
                <a:gd name="T10" fmla="*/ 4 w 2152"/>
                <a:gd name="T11" fmla="*/ 121 h 2182"/>
                <a:gd name="T12" fmla="*/ 4 w 2152"/>
                <a:gd name="T13" fmla="*/ 136 h 2182"/>
                <a:gd name="T14" fmla="*/ 17 w 2152"/>
                <a:gd name="T15" fmla="*/ 136 h 2182"/>
                <a:gd name="T16" fmla="*/ 24 w 2152"/>
                <a:gd name="T17" fmla="*/ 121 h 2182"/>
                <a:gd name="T18" fmla="*/ 59 w 2152"/>
                <a:gd name="T19" fmla="*/ 121 h 2182"/>
                <a:gd name="T20" fmla="*/ 66 w 2152"/>
                <a:gd name="T21" fmla="*/ 136 h 2182"/>
                <a:gd name="T22" fmla="*/ 78 w 2152"/>
                <a:gd name="T23" fmla="*/ 136 h 2182"/>
                <a:gd name="T24" fmla="*/ 78 w 2152"/>
                <a:gd name="T25" fmla="*/ 121 h 2182"/>
                <a:gd name="T26" fmla="*/ 79 w 2152"/>
                <a:gd name="T27" fmla="*/ 121 h 2182"/>
                <a:gd name="T28" fmla="*/ 85 w 2152"/>
                <a:gd name="T29" fmla="*/ 114 h 2182"/>
                <a:gd name="T30" fmla="*/ 135 w 2152"/>
                <a:gd name="T31" fmla="*/ 114 h 2182"/>
                <a:gd name="T32" fmla="*/ 135 w 2152"/>
                <a:gd name="T33" fmla="*/ 19 h 2182"/>
                <a:gd name="T34" fmla="*/ 98 w 2152"/>
                <a:gd name="T35" fmla="*/ 19 h 2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2"/>
                <a:gd name="T55" fmla="*/ 0 h 2182"/>
                <a:gd name="T56" fmla="*/ 2152 w 2152"/>
                <a:gd name="T57" fmla="*/ 2182 h 2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2" h="2182">
                  <a:moveTo>
                    <a:pt x="1569" y="309"/>
                  </a:moveTo>
                  <a:lnTo>
                    <a:pt x="1569" y="0"/>
                  </a:lnTo>
                  <a:lnTo>
                    <a:pt x="366" y="0"/>
                  </a:lnTo>
                  <a:lnTo>
                    <a:pt x="0" y="262"/>
                  </a:lnTo>
                  <a:lnTo>
                    <a:pt x="0" y="1948"/>
                  </a:lnTo>
                  <a:lnTo>
                    <a:pt x="77" y="1948"/>
                  </a:lnTo>
                  <a:lnTo>
                    <a:pt x="77" y="2182"/>
                  </a:lnTo>
                  <a:lnTo>
                    <a:pt x="282" y="2182"/>
                  </a:lnTo>
                  <a:lnTo>
                    <a:pt x="391" y="1948"/>
                  </a:lnTo>
                  <a:lnTo>
                    <a:pt x="944" y="1948"/>
                  </a:lnTo>
                  <a:lnTo>
                    <a:pt x="1051" y="2182"/>
                  </a:lnTo>
                  <a:lnTo>
                    <a:pt x="1256" y="2182"/>
                  </a:lnTo>
                  <a:lnTo>
                    <a:pt x="1256" y="1948"/>
                  </a:lnTo>
                  <a:lnTo>
                    <a:pt x="1268" y="1948"/>
                  </a:lnTo>
                  <a:lnTo>
                    <a:pt x="1363" y="1838"/>
                  </a:lnTo>
                  <a:lnTo>
                    <a:pt x="2152" y="1838"/>
                  </a:lnTo>
                  <a:lnTo>
                    <a:pt x="2152" y="309"/>
                  </a:lnTo>
                  <a:lnTo>
                    <a:pt x="1569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9" name="Freeform 57"/>
            <p:cNvSpPr>
              <a:spLocks/>
            </p:cNvSpPr>
            <p:nvPr/>
          </p:nvSpPr>
          <p:spPr bwMode="auto">
            <a:xfrm>
              <a:off x="1924" y="3041"/>
              <a:ext cx="104" cy="130"/>
            </a:xfrm>
            <a:custGeom>
              <a:avLst/>
              <a:gdLst>
                <a:gd name="T0" fmla="*/ 0 w 206"/>
                <a:gd name="T1" fmla="*/ 12 h 261"/>
                <a:gd name="T2" fmla="*/ 0 w 206"/>
                <a:gd name="T3" fmla="*/ 16 h 261"/>
                <a:gd name="T4" fmla="*/ 14 w 206"/>
                <a:gd name="T5" fmla="*/ 16 h 261"/>
                <a:gd name="T6" fmla="*/ 14 w 206"/>
                <a:gd name="T7" fmla="*/ 0 h 261"/>
                <a:gd name="T8" fmla="*/ 0 w 206"/>
                <a:gd name="T9" fmla="*/ 12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61"/>
                <a:gd name="T17" fmla="*/ 206 w 20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61">
                  <a:moveTo>
                    <a:pt x="0" y="206"/>
                  </a:moveTo>
                  <a:lnTo>
                    <a:pt x="0" y="261"/>
                  </a:lnTo>
                  <a:lnTo>
                    <a:pt x="206" y="261"/>
                  </a:lnTo>
                  <a:lnTo>
                    <a:pt x="206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0" name="Freeform 58"/>
            <p:cNvSpPr>
              <a:spLocks/>
            </p:cNvSpPr>
            <p:nvPr/>
          </p:nvSpPr>
          <p:spPr bwMode="auto">
            <a:xfrm>
              <a:off x="1887" y="3189"/>
              <a:ext cx="429" cy="646"/>
            </a:xfrm>
            <a:custGeom>
              <a:avLst/>
              <a:gdLst>
                <a:gd name="T0" fmla="*/ 0 w 857"/>
                <a:gd name="T1" fmla="*/ 10 h 1292"/>
                <a:gd name="T2" fmla="*/ 1 w 857"/>
                <a:gd name="T3" fmla="*/ 10 h 1292"/>
                <a:gd name="T4" fmla="*/ 1 w 857"/>
                <a:gd name="T5" fmla="*/ 28 h 1292"/>
                <a:gd name="T6" fmla="*/ 0 w 857"/>
                <a:gd name="T7" fmla="*/ 28 h 1292"/>
                <a:gd name="T8" fmla="*/ 0 w 857"/>
                <a:gd name="T9" fmla="*/ 56 h 1292"/>
                <a:gd name="T10" fmla="*/ 1 w 857"/>
                <a:gd name="T11" fmla="*/ 56 h 1292"/>
                <a:gd name="T12" fmla="*/ 1 w 857"/>
                <a:gd name="T13" fmla="*/ 74 h 1292"/>
                <a:gd name="T14" fmla="*/ 0 w 857"/>
                <a:gd name="T15" fmla="*/ 74 h 1292"/>
                <a:gd name="T16" fmla="*/ 0 w 857"/>
                <a:gd name="T17" fmla="*/ 81 h 1292"/>
                <a:gd name="T18" fmla="*/ 54 w 857"/>
                <a:gd name="T19" fmla="*/ 81 h 1292"/>
                <a:gd name="T20" fmla="*/ 54 w 857"/>
                <a:gd name="T21" fmla="*/ 0 h 1292"/>
                <a:gd name="T22" fmla="*/ 0 w 857"/>
                <a:gd name="T23" fmla="*/ 0 h 1292"/>
                <a:gd name="T24" fmla="*/ 0 w 857"/>
                <a:gd name="T25" fmla="*/ 10 h 1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1292"/>
                <a:gd name="T41" fmla="*/ 857 w 857"/>
                <a:gd name="T42" fmla="*/ 1292 h 12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1292">
                  <a:moveTo>
                    <a:pt x="0" y="175"/>
                  </a:moveTo>
                  <a:lnTo>
                    <a:pt x="8" y="175"/>
                  </a:lnTo>
                  <a:lnTo>
                    <a:pt x="8" y="450"/>
                  </a:lnTo>
                  <a:lnTo>
                    <a:pt x="0" y="450"/>
                  </a:lnTo>
                  <a:lnTo>
                    <a:pt x="0" y="904"/>
                  </a:lnTo>
                  <a:lnTo>
                    <a:pt x="8" y="904"/>
                  </a:lnTo>
                  <a:lnTo>
                    <a:pt x="8" y="1178"/>
                  </a:lnTo>
                  <a:lnTo>
                    <a:pt x="0" y="1178"/>
                  </a:lnTo>
                  <a:lnTo>
                    <a:pt x="0" y="1292"/>
                  </a:lnTo>
                  <a:lnTo>
                    <a:pt x="857" y="1292"/>
                  </a:lnTo>
                  <a:lnTo>
                    <a:pt x="857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1" name="Freeform 59"/>
            <p:cNvSpPr>
              <a:spLocks/>
            </p:cNvSpPr>
            <p:nvPr/>
          </p:nvSpPr>
          <p:spPr bwMode="auto">
            <a:xfrm>
              <a:off x="1349" y="3144"/>
              <a:ext cx="558" cy="753"/>
            </a:xfrm>
            <a:custGeom>
              <a:avLst/>
              <a:gdLst>
                <a:gd name="T0" fmla="*/ 70 w 1115"/>
                <a:gd name="T1" fmla="*/ 95 h 1505"/>
                <a:gd name="T2" fmla="*/ 0 w 1115"/>
                <a:gd name="T3" fmla="*/ 95 h 1505"/>
                <a:gd name="T4" fmla="*/ 0 w 1115"/>
                <a:gd name="T5" fmla="*/ 0 h 1505"/>
                <a:gd name="T6" fmla="*/ 70 w 1115"/>
                <a:gd name="T7" fmla="*/ 0 h 1505"/>
                <a:gd name="T8" fmla="*/ 70 w 1115"/>
                <a:gd name="T9" fmla="*/ 4 h 1505"/>
                <a:gd name="T10" fmla="*/ 65 w 1115"/>
                <a:gd name="T11" fmla="*/ 4 h 1505"/>
                <a:gd name="T12" fmla="*/ 65 w 1115"/>
                <a:gd name="T13" fmla="*/ 17 h 1505"/>
                <a:gd name="T14" fmla="*/ 65 w 1115"/>
                <a:gd name="T15" fmla="*/ 17 h 1505"/>
                <a:gd name="T16" fmla="*/ 65 w 1115"/>
                <a:gd name="T17" fmla="*/ 4 h 1505"/>
                <a:gd name="T18" fmla="*/ 5 w 1115"/>
                <a:gd name="T19" fmla="*/ 4 h 1505"/>
                <a:gd name="T20" fmla="*/ 5 w 1115"/>
                <a:gd name="T21" fmla="*/ 90 h 1505"/>
                <a:gd name="T22" fmla="*/ 65 w 1115"/>
                <a:gd name="T23" fmla="*/ 90 h 1505"/>
                <a:gd name="T24" fmla="*/ 65 w 1115"/>
                <a:gd name="T25" fmla="*/ 80 h 1505"/>
                <a:gd name="T26" fmla="*/ 65 w 1115"/>
                <a:gd name="T27" fmla="*/ 80 h 1505"/>
                <a:gd name="T28" fmla="*/ 65 w 1115"/>
                <a:gd name="T29" fmla="*/ 89 h 1505"/>
                <a:gd name="T30" fmla="*/ 70 w 1115"/>
                <a:gd name="T31" fmla="*/ 89 h 1505"/>
                <a:gd name="T32" fmla="*/ 70 w 1115"/>
                <a:gd name="T33" fmla="*/ 94 h 1505"/>
                <a:gd name="T34" fmla="*/ 70 w 1115"/>
                <a:gd name="T35" fmla="*/ 95 h 15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5"/>
                <a:gd name="T55" fmla="*/ 0 h 1505"/>
                <a:gd name="T56" fmla="*/ 1115 w 1115"/>
                <a:gd name="T57" fmla="*/ 1505 h 15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5" h="1505">
                  <a:moveTo>
                    <a:pt x="1114" y="1505"/>
                  </a:moveTo>
                  <a:lnTo>
                    <a:pt x="0" y="1505"/>
                  </a:lnTo>
                  <a:lnTo>
                    <a:pt x="0" y="0"/>
                  </a:lnTo>
                  <a:lnTo>
                    <a:pt x="1115" y="0"/>
                  </a:lnTo>
                  <a:lnTo>
                    <a:pt x="1115" y="53"/>
                  </a:lnTo>
                  <a:lnTo>
                    <a:pt x="1040" y="53"/>
                  </a:lnTo>
                  <a:lnTo>
                    <a:pt x="1040" y="263"/>
                  </a:lnTo>
                  <a:lnTo>
                    <a:pt x="1038" y="263"/>
                  </a:lnTo>
                  <a:lnTo>
                    <a:pt x="1038" y="53"/>
                  </a:lnTo>
                  <a:lnTo>
                    <a:pt x="71" y="53"/>
                  </a:lnTo>
                  <a:lnTo>
                    <a:pt x="71" y="1432"/>
                  </a:lnTo>
                  <a:lnTo>
                    <a:pt x="1038" y="1432"/>
                  </a:lnTo>
                  <a:lnTo>
                    <a:pt x="1038" y="1266"/>
                  </a:lnTo>
                  <a:lnTo>
                    <a:pt x="1040" y="1266"/>
                  </a:lnTo>
                  <a:lnTo>
                    <a:pt x="1040" y="1415"/>
                  </a:lnTo>
                  <a:lnTo>
                    <a:pt x="1115" y="1415"/>
                  </a:lnTo>
                  <a:lnTo>
                    <a:pt x="1115" y="1503"/>
                  </a:lnTo>
                  <a:lnTo>
                    <a:pt x="1114" y="15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2" name="Rectangle 60"/>
            <p:cNvSpPr>
              <a:spLocks noChangeArrowheads="1"/>
            </p:cNvSpPr>
            <p:nvPr/>
          </p:nvSpPr>
          <p:spPr bwMode="auto">
            <a:xfrm>
              <a:off x="1862" y="3294"/>
              <a:ext cx="11" cy="1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3" name="Freeform 61"/>
            <p:cNvSpPr>
              <a:spLocks/>
            </p:cNvSpPr>
            <p:nvPr/>
          </p:nvSpPr>
          <p:spPr bwMode="auto">
            <a:xfrm>
              <a:off x="1532" y="3189"/>
              <a:ext cx="318" cy="541"/>
            </a:xfrm>
            <a:custGeom>
              <a:avLst/>
              <a:gdLst>
                <a:gd name="T0" fmla="*/ 39 w 637"/>
                <a:gd name="T1" fmla="*/ 10 h 1082"/>
                <a:gd name="T2" fmla="*/ 39 w 637"/>
                <a:gd name="T3" fmla="*/ 10 h 1082"/>
                <a:gd name="T4" fmla="*/ 39 w 637"/>
                <a:gd name="T5" fmla="*/ 28 h 1082"/>
                <a:gd name="T6" fmla="*/ 39 w 637"/>
                <a:gd name="T7" fmla="*/ 28 h 1082"/>
                <a:gd name="T8" fmla="*/ 39 w 637"/>
                <a:gd name="T9" fmla="*/ 56 h 1082"/>
                <a:gd name="T10" fmla="*/ 39 w 637"/>
                <a:gd name="T11" fmla="*/ 56 h 1082"/>
                <a:gd name="T12" fmla="*/ 39 w 637"/>
                <a:gd name="T13" fmla="*/ 68 h 1082"/>
                <a:gd name="T14" fmla="*/ 0 w 637"/>
                <a:gd name="T15" fmla="*/ 68 h 1082"/>
                <a:gd name="T16" fmla="*/ 0 w 637"/>
                <a:gd name="T17" fmla="*/ 0 h 1082"/>
                <a:gd name="T18" fmla="*/ 39 w 637"/>
                <a:gd name="T19" fmla="*/ 0 h 1082"/>
                <a:gd name="T20" fmla="*/ 39 w 637"/>
                <a:gd name="T21" fmla="*/ 10 h 10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7"/>
                <a:gd name="T34" fmla="*/ 0 h 1082"/>
                <a:gd name="T35" fmla="*/ 637 w 637"/>
                <a:gd name="T36" fmla="*/ 1082 h 10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7" h="1082">
                  <a:moveTo>
                    <a:pt x="637" y="175"/>
                  </a:moveTo>
                  <a:lnTo>
                    <a:pt x="626" y="175"/>
                  </a:lnTo>
                  <a:lnTo>
                    <a:pt x="626" y="450"/>
                  </a:lnTo>
                  <a:lnTo>
                    <a:pt x="637" y="450"/>
                  </a:lnTo>
                  <a:lnTo>
                    <a:pt x="637" y="904"/>
                  </a:lnTo>
                  <a:lnTo>
                    <a:pt x="626" y="904"/>
                  </a:lnTo>
                  <a:lnTo>
                    <a:pt x="626" y="1082"/>
                  </a:lnTo>
                  <a:lnTo>
                    <a:pt x="0" y="1082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4" name="Freeform 62"/>
            <p:cNvSpPr>
              <a:spLocks/>
            </p:cNvSpPr>
            <p:nvPr/>
          </p:nvSpPr>
          <p:spPr bwMode="auto">
            <a:xfrm>
              <a:off x="1403" y="3189"/>
              <a:ext cx="111" cy="646"/>
            </a:xfrm>
            <a:custGeom>
              <a:avLst/>
              <a:gdLst>
                <a:gd name="T0" fmla="*/ 14 w 222"/>
                <a:gd name="T1" fmla="*/ 69 h 1292"/>
                <a:gd name="T2" fmla="*/ 0 w 222"/>
                <a:gd name="T3" fmla="*/ 81 h 1292"/>
                <a:gd name="T4" fmla="*/ 0 w 222"/>
                <a:gd name="T5" fmla="*/ 0 h 1292"/>
                <a:gd name="T6" fmla="*/ 14 w 222"/>
                <a:gd name="T7" fmla="*/ 0 h 1292"/>
                <a:gd name="T8" fmla="*/ 14 w 222"/>
                <a:gd name="T9" fmla="*/ 69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"/>
                <a:gd name="T16" fmla="*/ 0 h 1292"/>
                <a:gd name="T17" fmla="*/ 222 w 222"/>
                <a:gd name="T18" fmla="*/ 1292 h 1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" h="1292">
                  <a:moveTo>
                    <a:pt x="222" y="1092"/>
                  </a:moveTo>
                  <a:lnTo>
                    <a:pt x="0" y="1292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10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5" name="Freeform 63"/>
            <p:cNvSpPr>
              <a:spLocks/>
            </p:cNvSpPr>
            <p:nvPr/>
          </p:nvSpPr>
          <p:spPr bwMode="auto">
            <a:xfrm>
              <a:off x="1420" y="3748"/>
              <a:ext cx="430" cy="95"/>
            </a:xfrm>
            <a:custGeom>
              <a:avLst/>
              <a:gdLst>
                <a:gd name="T0" fmla="*/ 14 w 859"/>
                <a:gd name="T1" fmla="*/ 0 h 190"/>
                <a:gd name="T2" fmla="*/ 53 w 859"/>
                <a:gd name="T3" fmla="*/ 0 h 190"/>
                <a:gd name="T4" fmla="*/ 53 w 859"/>
                <a:gd name="T5" fmla="*/ 3 h 190"/>
                <a:gd name="T6" fmla="*/ 54 w 859"/>
                <a:gd name="T7" fmla="*/ 3 h 190"/>
                <a:gd name="T8" fmla="*/ 54 w 859"/>
                <a:gd name="T9" fmla="*/ 12 h 190"/>
                <a:gd name="T10" fmla="*/ 0 w 859"/>
                <a:gd name="T11" fmla="*/ 12 h 190"/>
                <a:gd name="T12" fmla="*/ 14 w 859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9"/>
                <a:gd name="T22" fmla="*/ 0 h 190"/>
                <a:gd name="T23" fmla="*/ 859 w 859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9" h="190">
                  <a:moveTo>
                    <a:pt x="211" y="0"/>
                  </a:moveTo>
                  <a:lnTo>
                    <a:pt x="848" y="0"/>
                  </a:lnTo>
                  <a:lnTo>
                    <a:pt x="848" y="60"/>
                  </a:lnTo>
                  <a:lnTo>
                    <a:pt x="859" y="60"/>
                  </a:lnTo>
                  <a:lnTo>
                    <a:pt x="859" y="190"/>
                  </a:lnTo>
                  <a:lnTo>
                    <a:pt x="0" y="19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6" name="Rectangle 64"/>
            <p:cNvSpPr>
              <a:spLocks noChangeArrowheads="1"/>
            </p:cNvSpPr>
            <p:nvPr/>
          </p:nvSpPr>
          <p:spPr bwMode="auto">
            <a:xfrm>
              <a:off x="1862" y="3658"/>
              <a:ext cx="11" cy="1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7" name="Freeform 65"/>
            <p:cNvSpPr>
              <a:spLocks/>
            </p:cNvSpPr>
            <p:nvPr/>
          </p:nvSpPr>
          <p:spPr bwMode="auto">
            <a:xfrm>
              <a:off x="1359" y="3029"/>
              <a:ext cx="655" cy="97"/>
            </a:xfrm>
            <a:custGeom>
              <a:avLst/>
              <a:gdLst>
                <a:gd name="T0" fmla="*/ 18 w 1310"/>
                <a:gd name="T1" fmla="*/ 0 h 195"/>
                <a:gd name="T2" fmla="*/ 82 w 1310"/>
                <a:gd name="T3" fmla="*/ 0 h 195"/>
                <a:gd name="T4" fmla="*/ 70 w 1310"/>
                <a:gd name="T5" fmla="*/ 12 h 195"/>
                <a:gd name="T6" fmla="*/ 0 w 1310"/>
                <a:gd name="T7" fmla="*/ 12 h 195"/>
                <a:gd name="T8" fmla="*/ 18 w 1310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0"/>
                <a:gd name="T16" fmla="*/ 0 h 195"/>
                <a:gd name="T17" fmla="*/ 1310 w 1310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0" h="195">
                  <a:moveTo>
                    <a:pt x="274" y="0"/>
                  </a:moveTo>
                  <a:lnTo>
                    <a:pt x="1310" y="0"/>
                  </a:lnTo>
                  <a:lnTo>
                    <a:pt x="1114" y="195"/>
                  </a:lnTo>
                  <a:lnTo>
                    <a:pt x="0" y="19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8" name="Freeform 66"/>
            <p:cNvSpPr>
              <a:spLocks/>
            </p:cNvSpPr>
            <p:nvPr/>
          </p:nvSpPr>
          <p:spPr bwMode="auto">
            <a:xfrm>
              <a:off x="1388" y="3950"/>
              <a:ext cx="45" cy="64"/>
            </a:xfrm>
            <a:custGeom>
              <a:avLst/>
              <a:gdLst>
                <a:gd name="T0" fmla="*/ 1 w 90"/>
                <a:gd name="T1" fmla="*/ 8 h 128"/>
                <a:gd name="T2" fmla="*/ 0 w 90"/>
                <a:gd name="T3" fmla="*/ 8 h 128"/>
                <a:gd name="T4" fmla="*/ 0 w 90"/>
                <a:gd name="T5" fmla="*/ 0 h 128"/>
                <a:gd name="T6" fmla="*/ 6 w 90"/>
                <a:gd name="T7" fmla="*/ 0 h 128"/>
                <a:gd name="T8" fmla="*/ 1 w 90"/>
                <a:gd name="T9" fmla="*/ 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9" name="Freeform 67"/>
            <p:cNvSpPr>
              <a:spLocks/>
            </p:cNvSpPr>
            <p:nvPr/>
          </p:nvSpPr>
          <p:spPr bwMode="auto">
            <a:xfrm>
              <a:off x="1826" y="3950"/>
              <a:ext cx="45" cy="64"/>
            </a:xfrm>
            <a:custGeom>
              <a:avLst/>
              <a:gdLst>
                <a:gd name="T0" fmla="*/ 0 w 90"/>
                <a:gd name="T1" fmla="*/ 0 h 128"/>
                <a:gd name="T2" fmla="*/ 6 w 90"/>
                <a:gd name="T3" fmla="*/ 0 h 128"/>
                <a:gd name="T4" fmla="*/ 6 w 90"/>
                <a:gd name="T5" fmla="*/ 8 h 128"/>
                <a:gd name="T6" fmla="*/ 3 w 90"/>
                <a:gd name="T7" fmla="*/ 8 h 128"/>
                <a:gd name="T8" fmla="*/ 0 w 90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0" y="0"/>
                  </a:moveTo>
                  <a:lnTo>
                    <a:pt x="90" y="0"/>
                  </a:lnTo>
                  <a:lnTo>
                    <a:pt x="90" y="128"/>
                  </a:lnTo>
                  <a:lnTo>
                    <a:pt x="5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0" name="Freeform 68"/>
            <p:cNvSpPr>
              <a:spLocks/>
            </p:cNvSpPr>
            <p:nvPr/>
          </p:nvSpPr>
          <p:spPr bwMode="auto">
            <a:xfrm>
              <a:off x="1924" y="3852"/>
              <a:ext cx="21" cy="23"/>
            </a:xfrm>
            <a:custGeom>
              <a:avLst/>
              <a:gdLst>
                <a:gd name="T0" fmla="*/ 0 w 40"/>
                <a:gd name="T1" fmla="*/ 2 h 47"/>
                <a:gd name="T2" fmla="*/ 0 w 40"/>
                <a:gd name="T3" fmla="*/ 0 h 47"/>
                <a:gd name="T4" fmla="*/ 3 w 40"/>
                <a:gd name="T5" fmla="*/ 0 h 47"/>
                <a:gd name="T6" fmla="*/ 0 w 40"/>
                <a:gd name="T7" fmla="*/ 2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7"/>
                <a:gd name="T14" fmla="*/ 40 w 40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35" name="Group 54"/>
          <p:cNvGrpSpPr>
            <a:grpSpLocks/>
          </p:cNvGrpSpPr>
          <p:nvPr/>
        </p:nvGrpSpPr>
        <p:grpSpPr bwMode="auto">
          <a:xfrm>
            <a:off x="5693094" y="2322198"/>
            <a:ext cx="508995" cy="338037"/>
            <a:chOff x="1296" y="2976"/>
            <a:chExt cx="1076" cy="1134"/>
          </a:xfrm>
        </p:grpSpPr>
        <p:sp>
          <p:nvSpPr>
            <p:cNvPr id="136" name="AutoShape 55"/>
            <p:cNvSpPr>
              <a:spLocks noChangeAspect="1" noChangeArrowheads="1" noTextEdit="1"/>
            </p:cNvSpPr>
            <p:nvPr/>
          </p:nvSpPr>
          <p:spPr bwMode="auto">
            <a:xfrm>
              <a:off x="1296" y="2976"/>
              <a:ext cx="1076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7" name="Freeform 56"/>
            <p:cNvSpPr>
              <a:spLocks/>
            </p:cNvSpPr>
            <p:nvPr/>
          </p:nvSpPr>
          <p:spPr bwMode="auto">
            <a:xfrm>
              <a:off x="1296" y="2976"/>
              <a:ext cx="1076" cy="1091"/>
            </a:xfrm>
            <a:custGeom>
              <a:avLst/>
              <a:gdLst>
                <a:gd name="T0" fmla="*/ 98 w 2152"/>
                <a:gd name="T1" fmla="*/ 19 h 2182"/>
                <a:gd name="T2" fmla="*/ 98 w 2152"/>
                <a:gd name="T3" fmla="*/ 0 h 2182"/>
                <a:gd name="T4" fmla="*/ 22 w 2152"/>
                <a:gd name="T5" fmla="*/ 0 h 2182"/>
                <a:gd name="T6" fmla="*/ 0 w 2152"/>
                <a:gd name="T7" fmla="*/ 17 h 2182"/>
                <a:gd name="T8" fmla="*/ 0 w 2152"/>
                <a:gd name="T9" fmla="*/ 121 h 2182"/>
                <a:gd name="T10" fmla="*/ 4 w 2152"/>
                <a:gd name="T11" fmla="*/ 121 h 2182"/>
                <a:gd name="T12" fmla="*/ 4 w 2152"/>
                <a:gd name="T13" fmla="*/ 136 h 2182"/>
                <a:gd name="T14" fmla="*/ 17 w 2152"/>
                <a:gd name="T15" fmla="*/ 136 h 2182"/>
                <a:gd name="T16" fmla="*/ 24 w 2152"/>
                <a:gd name="T17" fmla="*/ 121 h 2182"/>
                <a:gd name="T18" fmla="*/ 59 w 2152"/>
                <a:gd name="T19" fmla="*/ 121 h 2182"/>
                <a:gd name="T20" fmla="*/ 66 w 2152"/>
                <a:gd name="T21" fmla="*/ 136 h 2182"/>
                <a:gd name="T22" fmla="*/ 78 w 2152"/>
                <a:gd name="T23" fmla="*/ 136 h 2182"/>
                <a:gd name="T24" fmla="*/ 78 w 2152"/>
                <a:gd name="T25" fmla="*/ 121 h 2182"/>
                <a:gd name="T26" fmla="*/ 79 w 2152"/>
                <a:gd name="T27" fmla="*/ 121 h 2182"/>
                <a:gd name="T28" fmla="*/ 85 w 2152"/>
                <a:gd name="T29" fmla="*/ 114 h 2182"/>
                <a:gd name="T30" fmla="*/ 135 w 2152"/>
                <a:gd name="T31" fmla="*/ 114 h 2182"/>
                <a:gd name="T32" fmla="*/ 135 w 2152"/>
                <a:gd name="T33" fmla="*/ 19 h 2182"/>
                <a:gd name="T34" fmla="*/ 98 w 2152"/>
                <a:gd name="T35" fmla="*/ 19 h 2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2"/>
                <a:gd name="T55" fmla="*/ 0 h 2182"/>
                <a:gd name="T56" fmla="*/ 2152 w 2152"/>
                <a:gd name="T57" fmla="*/ 2182 h 2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2" h="2182">
                  <a:moveTo>
                    <a:pt x="1569" y="309"/>
                  </a:moveTo>
                  <a:lnTo>
                    <a:pt x="1569" y="0"/>
                  </a:lnTo>
                  <a:lnTo>
                    <a:pt x="366" y="0"/>
                  </a:lnTo>
                  <a:lnTo>
                    <a:pt x="0" y="262"/>
                  </a:lnTo>
                  <a:lnTo>
                    <a:pt x="0" y="1948"/>
                  </a:lnTo>
                  <a:lnTo>
                    <a:pt x="77" y="1948"/>
                  </a:lnTo>
                  <a:lnTo>
                    <a:pt x="77" y="2182"/>
                  </a:lnTo>
                  <a:lnTo>
                    <a:pt x="282" y="2182"/>
                  </a:lnTo>
                  <a:lnTo>
                    <a:pt x="391" y="1948"/>
                  </a:lnTo>
                  <a:lnTo>
                    <a:pt x="944" y="1948"/>
                  </a:lnTo>
                  <a:lnTo>
                    <a:pt x="1051" y="2182"/>
                  </a:lnTo>
                  <a:lnTo>
                    <a:pt x="1256" y="2182"/>
                  </a:lnTo>
                  <a:lnTo>
                    <a:pt x="1256" y="1948"/>
                  </a:lnTo>
                  <a:lnTo>
                    <a:pt x="1268" y="1948"/>
                  </a:lnTo>
                  <a:lnTo>
                    <a:pt x="1363" y="1838"/>
                  </a:lnTo>
                  <a:lnTo>
                    <a:pt x="2152" y="1838"/>
                  </a:lnTo>
                  <a:lnTo>
                    <a:pt x="2152" y="309"/>
                  </a:lnTo>
                  <a:lnTo>
                    <a:pt x="1569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8" name="Freeform 57"/>
            <p:cNvSpPr>
              <a:spLocks/>
            </p:cNvSpPr>
            <p:nvPr/>
          </p:nvSpPr>
          <p:spPr bwMode="auto">
            <a:xfrm>
              <a:off x="1924" y="3041"/>
              <a:ext cx="104" cy="130"/>
            </a:xfrm>
            <a:custGeom>
              <a:avLst/>
              <a:gdLst>
                <a:gd name="T0" fmla="*/ 0 w 206"/>
                <a:gd name="T1" fmla="*/ 12 h 261"/>
                <a:gd name="T2" fmla="*/ 0 w 206"/>
                <a:gd name="T3" fmla="*/ 16 h 261"/>
                <a:gd name="T4" fmla="*/ 14 w 206"/>
                <a:gd name="T5" fmla="*/ 16 h 261"/>
                <a:gd name="T6" fmla="*/ 14 w 206"/>
                <a:gd name="T7" fmla="*/ 0 h 261"/>
                <a:gd name="T8" fmla="*/ 0 w 206"/>
                <a:gd name="T9" fmla="*/ 12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61"/>
                <a:gd name="T17" fmla="*/ 206 w 20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61">
                  <a:moveTo>
                    <a:pt x="0" y="206"/>
                  </a:moveTo>
                  <a:lnTo>
                    <a:pt x="0" y="261"/>
                  </a:lnTo>
                  <a:lnTo>
                    <a:pt x="206" y="261"/>
                  </a:lnTo>
                  <a:lnTo>
                    <a:pt x="206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39" name="Freeform 58"/>
            <p:cNvSpPr>
              <a:spLocks/>
            </p:cNvSpPr>
            <p:nvPr/>
          </p:nvSpPr>
          <p:spPr bwMode="auto">
            <a:xfrm>
              <a:off x="1887" y="3189"/>
              <a:ext cx="429" cy="646"/>
            </a:xfrm>
            <a:custGeom>
              <a:avLst/>
              <a:gdLst>
                <a:gd name="T0" fmla="*/ 0 w 857"/>
                <a:gd name="T1" fmla="*/ 10 h 1292"/>
                <a:gd name="T2" fmla="*/ 1 w 857"/>
                <a:gd name="T3" fmla="*/ 10 h 1292"/>
                <a:gd name="T4" fmla="*/ 1 w 857"/>
                <a:gd name="T5" fmla="*/ 28 h 1292"/>
                <a:gd name="T6" fmla="*/ 0 w 857"/>
                <a:gd name="T7" fmla="*/ 28 h 1292"/>
                <a:gd name="T8" fmla="*/ 0 w 857"/>
                <a:gd name="T9" fmla="*/ 56 h 1292"/>
                <a:gd name="T10" fmla="*/ 1 w 857"/>
                <a:gd name="T11" fmla="*/ 56 h 1292"/>
                <a:gd name="T12" fmla="*/ 1 w 857"/>
                <a:gd name="T13" fmla="*/ 74 h 1292"/>
                <a:gd name="T14" fmla="*/ 0 w 857"/>
                <a:gd name="T15" fmla="*/ 74 h 1292"/>
                <a:gd name="T16" fmla="*/ 0 w 857"/>
                <a:gd name="T17" fmla="*/ 81 h 1292"/>
                <a:gd name="T18" fmla="*/ 54 w 857"/>
                <a:gd name="T19" fmla="*/ 81 h 1292"/>
                <a:gd name="T20" fmla="*/ 54 w 857"/>
                <a:gd name="T21" fmla="*/ 0 h 1292"/>
                <a:gd name="T22" fmla="*/ 0 w 857"/>
                <a:gd name="T23" fmla="*/ 0 h 1292"/>
                <a:gd name="T24" fmla="*/ 0 w 857"/>
                <a:gd name="T25" fmla="*/ 10 h 1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1292"/>
                <a:gd name="T41" fmla="*/ 857 w 857"/>
                <a:gd name="T42" fmla="*/ 1292 h 12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1292">
                  <a:moveTo>
                    <a:pt x="0" y="175"/>
                  </a:moveTo>
                  <a:lnTo>
                    <a:pt x="8" y="175"/>
                  </a:lnTo>
                  <a:lnTo>
                    <a:pt x="8" y="450"/>
                  </a:lnTo>
                  <a:lnTo>
                    <a:pt x="0" y="450"/>
                  </a:lnTo>
                  <a:lnTo>
                    <a:pt x="0" y="904"/>
                  </a:lnTo>
                  <a:lnTo>
                    <a:pt x="8" y="904"/>
                  </a:lnTo>
                  <a:lnTo>
                    <a:pt x="8" y="1178"/>
                  </a:lnTo>
                  <a:lnTo>
                    <a:pt x="0" y="1178"/>
                  </a:lnTo>
                  <a:lnTo>
                    <a:pt x="0" y="1292"/>
                  </a:lnTo>
                  <a:lnTo>
                    <a:pt x="857" y="1292"/>
                  </a:lnTo>
                  <a:lnTo>
                    <a:pt x="857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0" name="Freeform 59"/>
            <p:cNvSpPr>
              <a:spLocks/>
            </p:cNvSpPr>
            <p:nvPr/>
          </p:nvSpPr>
          <p:spPr bwMode="auto">
            <a:xfrm>
              <a:off x="1349" y="3144"/>
              <a:ext cx="558" cy="753"/>
            </a:xfrm>
            <a:custGeom>
              <a:avLst/>
              <a:gdLst>
                <a:gd name="T0" fmla="*/ 70 w 1115"/>
                <a:gd name="T1" fmla="*/ 95 h 1505"/>
                <a:gd name="T2" fmla="*/ 0 w 1115"/>
                <a:gd name="T3" fmla="*/ 95 h 1505"/>
                <a:gd name="T4" fmla="*/ 0 w 1115"/>
                <a:gd name="T5" fmla="*/ 0 h 1505"/>
                <a:gd name="T6" fmla="*/ 70 w 1115"/>
                <a:gd name="T7" fmla="*/ 0 h 1505"/>
                <a:gd name="T8" fmla="*/ 70 w 1115"/>
                <a:gd name="T9" fmla="*/ 4 h 1505"/>
                <a:gd name="T10" fmla="*/ 65 w 1115"/>
                <a:gd name="T11" fmla="*/ 4 h 1505"/>
                <a:gd name="T12" fmla="*/ 65 w 1115"/>
                <a:gd name="T13" fmla="*/ 17 h 1505"/>
                <a:gd name="T14" fmla="*/ 65 w 1115"/>
                <a:gd name="T15" fmla="*/ 17 h 1505"/>
                <a:gd name="T16" fmla="*/ 65 w 1115"/>
                <a:gd name="T17" fmla="*/ 4 h 1505"/>
                <a:gd name="T18" fmla="*/ 5 w 1115"/>
                <a:gd name="T19" fmla="*/ 4 h 1505"/>
                <a:gd name="T20" fmla="*/ 5 w 1115"/>
                <a:gd name="T21" fmla="*/ 90 h 1505"/>
                <a:gd name="T22" fmla="*/ 65 w 1115"/>
                <a:gd name="T23" fmla="*/ 90 h 1505"/>
                <a:gd name="T24" fmla="*/ 65 w 1115"/>
                <a:gd name="T25" fmla="*/ 80 h 1505"/>
                <a:gd name="T26" fmla="*/ 65 w 1115"/>
                <a:gd name="T27" fmla="*/ 80 h 1505"/>
                <a:gd name="T28" fmla="*/ 65 w 1115"/>
                <a:gd name="T29" fmla="*/ 89 h 1505"/>
                <a:gd name="T30" fmla="*/ 70 w 1115"/>
                <a:gd name="T31" fmla="*/ 89 h 1505"/>
                <a:gd name="T32" fmla="*/ 70 w 1115"/>
                <a:gd name="T33" fmla="*/ 94 h 1505"/>
                <a:gd name="T34" fmla="*/ 70 w 1115"/>
                <a:gd name="T35" fmla="*/ 95 h 15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5"/>
                <a:gd name="T55" fmla="*/ 0 h 1505"/>
                <a:gd name="T56" fmla="*/ 1115 w 1115"/>
                <a:gd name="T57" fmla="*/ 1505 h 15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5" h="1505">
                  <a:moveTo>
                    <a:pt x="1114" y="1505"/>
                  </a:moveTo>
                  <a:lnTo>
                    <a:pt x="0" y="1505"/>
                  </a:lnTo>
                  <a:lnTo>
                    <a:pt x="0" y="0"/>
                  </a:lnTo>
                  <a:lnTo>
                    <a:pt x="1115" y="0"/>
                  </a:lnTo>
                  <a:lnTo>
                    <a:pt x="1115" y="53"/>
                  </a:lnTo>
                  <a:lnTo>
                    <a:pt x="1040" y="53"/>
                  </a:lnTo>
                  <a:lnTo>
                    <a:pt x="1040" y="263"/>
                  </a:lnTo>
                  <a:lnTo>
                    <a:pt x="1038" y="263"/>
                  </a:lnTo>
                  <a:lnTo>
                    <a:pt x="1038" y="53"/>
                  </a:lnTo>
                  <a:lnTo>
                    <a:pt x="71" y="53"/>
                  </a:lnTo>
                  <a:lnTo>
                    <a:pt x="71" y="1432"/>
                  </a:lnTo>
                  <a:lnTo>
                    <a:pt x="1038" y="1432"/>
                  </a:lnTo>
                  <a:lnTo>
                    <a:pt x="1038" y="1266"/>
                  </a:lnTo>
                  <a:lnTo>
                    <a:pt x="1040" y="1266"/>
                  </a:lnTo>
                  <a:lnTo>
                    <a:pt x="1040" y="1415"/>
                  </a:lnTo>
                  <a:lnTo>
                    <a:pt x="1115" y="1415"/>
                  </a:lnTo>
                  <a:lnTo>
                    <a:pt x="1115" y="1503"/>
                  </a:lnTo>
                  <a:lnTo>
                    <a:pt x="1114" y="15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1" name="Rectangle 60"/>
            <p:cNvSpPr>
              <a:spLocks noChangeArrowheads="1"/>
            </p:cNvSpPr>
            <p:nvPr/>
          </p:nvSpPr>
          <p:spPr bwMode="auto">
            <a:xfrm>
              <a:off x="1862" y="3294"/>
              <a:ext cx="11" cy="1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2" name="Freeform 61"/>
            <p:cNvSpPr>
              <a:spLocks/>
            </p:cNvSpPr>
            <p:nvPr/>
          </p:nvSpPr>
          <p:spPr bwMode="auto">
            <a:xfrm>
              <a:off x="1532" y="3189"/>
              <a:ext cx="318" cy="541"/>
            </a:xfrm>
            <a:custGeom>
              <a:avLst/>
              <a:gdLst>
                <a:gd name="T0" fmla="*/ 39 w 637"/>
                <a:gd name="T1" fmla="*/ 10 h 1082"/>
                <a:gd name="T2" fmla="*/ 39 w 637"/>
                <a:gd name="T3" fmla="*/ 10 h 1082"/>
                <a:gd name="T4" fmla="*/ 39 w 637"/>
                <a:gd name="T5" fmla="*/ 28 h 1082"/>
                <a:gd name="T6" fmla="*/ 39 w 637"/>
                <a:gd name="T7" fmla="*/ 28 h 1082"/>
                <a:gd name="T8" fmla="*/ 39 w 637"/>
                <a:gd name="T9" fmla="*/ 56 h 1082"/>
                <a:gd name="T10" fmla="*/ 39 w 637"/>
                <a:gd name="T11" fmla="*/ 56 h 1082"/>
                <a:gd name="T12" fmla="*/ 39 w 637"/>
                <a:gd name="T13" fmla="*/ 68 h 1082"/>
                <a:gd name="T14" fmla="*/ 0 w 637"/>
                <a:gd name="T15" fmla="*/ 68 h 1082"/>
                <a:gd name="T16" fmla="*/ 0 w 637"/>
                <a:gd name="T17" fmla="*/ 0 h 1082"/>
                <a:gd name="T18" fmla="*/ 39 w 637"/>
                <a:gd name="T19" fmla="*/ 0 h 1082"/>
                <a:gd name="T20" fmla="*/ 39 w 637"/>
                <a:gd name="T21" fmla="*/ 10 h 10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7"/>
                <a:gd name="T34" fmla="*/ 0 h 1082"/>
                <a:gd name="T35" fmla="*/ 637 w 637"/>
                <a:gd name="T36" fmla="*/ 1082 h 10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7" h="1082">
                  <a:moveTo>
                    <a:pt x="637" y="175"/>
                  </a:moveTo>
                  <a:lnTo>
                    <a:pt x="626" y="175"/>
                  </a:lnTo>
                  <a:lnTo>
                    <a:pt x="626" y="450"/>
                  </a:lnTo>
                  <a:lnTo>
                    <a:pt x="637" y="450"/>
                  </a:lnTo>
                  <a:lnTo>
                    <a:pt x="637" y="904"/>
                  </a:lnTo>
                  <a:lnTo>
                    <a:pt x="626" y="904"/>
                  </a:lnTo>
                  <a:lnTo>
                    <a:pt x="626" y="1082"/>
                  </a:lnTo>
                  <a:lnTo>
                    <a:pt x="0" y="1082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3" name="Freeform 62"/>
            <p:cNvSpPr>
              <a:spLocks/>
            </p:cNvSpPr>
            <p:nvPr/>
          </p:nvSpPr>
          <p:spPr bwMode="auto">
            <a:xfrm>
              <a:off x="1403" y="3189"/>
              <a:ext cx="111" cy="646"/>
            </a:xfrm>
            <a:custGeom>
              <a:avLst/>
              <a:gdLst>
                <a:gd name="T0" fmla="*/ 14 w 222"/>
                <a:gd name="T1" fmla="*/ 69 h 1292"/>
                <a:gd name="T2" fmla="*/ 0 w 222"/>
                <a:gd name="T3" fmla="*/ 81 h 1292"/>
                <a:gd name="T4" fmla="*/ 0 w 222"/>
                <a:gd name="T5" fmla="*/ 0 h 1292"/>
                <a:gd name="T6" fmla="*/ 14 w 222"/>
                <a:gd name="T7" fmla="*/ 0 h 1292"/>
                <a:gd name="T8" fmla="*/ 14 w 222"/>
                <a:gd name="T9" fmla="*/ 69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"/>
                <a:gd name="T16" fmla="*/ 0 h 1292"/>
                <a:gd name="T17" fmla="*/ 222 w 222"/>
                <a:gd name="T18" fmla="*/ 1292 h 1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" h="1292">
                  <a:moveTo>
                    <a:pt x="222" y="1092"/>
                  </a:moveTo>
                  <a:lnTo>
                    <a:pt x="0" y="1292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10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4" name="Freeform 63"/>
            <p:cNvSpPr>
              <a:spLocks/>
            </p:cNvSpPr>
            <p:nvPr/>
          </p:nvSpPr>
          <p:spPr bwMode="auto">
            <a:xfrm>
              <a:off x="1420" y="3748"/>
              <a:ext cx="430" cy="95"/>
            </a:xfrm>
            <a:custGeom>
              <a:avLst/>
              <a:gdLst>
                <a:gd name="T0" fmla="*/ 14 w 859"/>
                <a:gd name="T1" fmla="*/ 0 h 190"/>
                <a:gd name="T2" fmla="*/ 53 w 859"/>
                <a:gd name="T3" fmla="*/ 0 h 190"/>
                <a:gd name="T4" fmla="*/ 53 w 859"/>
                <a:gd name="T5" fmla="*/ 3 h 190"/>
                <a:gd name="T6" fmla="*/ 54 w 859"/>
                <a:gd name="T7" fmla="*/ 3 h 190"/>
                <a:gd name="T8" fmla="*/ 54 w 859"/>
                <a:gd name="T9" fmla="*/ 12 h 190"/>
                <a:gd name="T10" fmla="*/ 0 w 859"/>
                <a:gd name="T11" fmla="*/ 12 h 190"/>
                <a:gd name="T12" fmla="*/ 14 w 859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9"/>
                <a:gd name="T22" fmla="*/ 0 h 190"/>
                <a:gd name="T23" fmla="*/ 859 w 859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9" h="190">
                  <a:moveTo>
                    <a:pt x="211" y="0"/>
                  </a:moveTo>
                  <a:lnTo>
                    <a:pt x="848" y="0"/>
                  </a:lnTo>
                  <a:lnTo>
                    <a:pt x="848" y="60"/>
                  </a:lnTo>
                  <a:lnTo>
                    <a:pt x="859" y="60"/>
                  </a:lnTo>
                  <a:lnTo>
                    <a:pt x="859" y="190"/>
                  </a:lnTo>
                  <a:lnTo>
                    <a:pt x="0" y="19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5" name="Rectangle 64"/>
            <p:cNvSpPr>
              <a:spLocks noChangeArrowheads="1"/>
            </p:cNvSpPr>
            <p:nvPr/>
          </p:nvSpPr>
          <p:spPr bwMode="auto">
            <a:xfrm>
              <a:off x="1862" y="3658"/>
              <a:ext cx="11" cy="1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6" name="Freeform 65"/>
            <p:cNvSpPr>
              <a:spLocks/>
            </p:cNvSpPr>
            <p:nvPr/>
          </p:nvSpPr>
          <p:spPr bwMode="auto">
            <a:xfrm>
              <a:off x="1359" y="3029"/>
              <a:ext cx="655" cy="97"/>
            </a:xfrm>
            <a:custGeom>
              <a:avLst/>
              <a:gdLst>
                <a:gd name="T0" fmla="*/ 18 w 1310"/>
                <a:gd name="T1" fmla="*/ 0 h 195"/>
                <a:gd name="T2" fmla="*/ 82 w 1310"/>
                <a:gd name="T3" fmla="*/ 0 h 195"/>
                <a:gd name="T4" fmla="*/ 70 w 1310"/>
                <a:gd name="T5" fmla="*/ 12 h 195"/>
                <a:gd name="T6" fmla="*/ 0 w 1310"/>
                <a:gd name="T7" fmla="*/ 12 h 195"/>
                <a:gd name="T8" fmla="*/ 18 w 1310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0"/>
                <a:gd name="T16" fmla="*/ 0 h 195"/>
                <a:gd name="T17" fmla="*/ 1310 w 1310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0" h="195">
                  <a:moveTo>
                    <a:pt x="274" y="0"/>
                  </a:moveTo>
                  <a:lnTo>
                    <a:pt x="1310" y="0"/>
                  </a:lnTo>
                  <a:lnTo>
                    <a:pt x="1114" y="195"/>
                  </a:lnTo>
                  <a:lnTo>
                    <a:pt x="0" y="19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7" name="Freeform 66"/>
            <p:cNvSpPr>
              <a:spLocks/>
            </p:cNvSpPr>
            <p:nvPr/>
          </p:nvSpPr>
          <p:spPr bwMode="auto">
            <a:xfrm>
              <a:off x="1388" y="3950"/>
              <a:ext cx="45" cy="64"/>
            </a:xfrm>
            <a:custGeom>
              <a:avLst/>
              <a:gdLst>
                <a:gd name="T0" fmla="*/ 1 w 90"/>
                <a:gd name="T1" fmla="*/ 8 h 128"/>
                <a:gd name="T2" fmla="*/ 0 w 90"/>
                <a:gd name="T3" fmla="*/ 8 h 128"/>
                <a:gd name="T4" fmla="*/ 0 w 90"/>
                <a:gd name="T5" fmla="*/ 0 h 128"/>
                <a:gd name="T6" fmla="*/ 6 w 90"/>
                <a:gd name="T7" fmla="*/ 0 h 128"/>
                <a:gd name="T8" fmla="*/ 1 w 90"/>
                <a:gd name="T9" fmla="*/ 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8" name="Freeform 67"/>
            <p:cNvSpPr>
              <a:spLocks/>
            </p:cNvSpPr>
            <p:nvPr/>
          </p:nvSpPr>
          <p:spPr bwMode="auto">
            <a:xfrm>
              <a:off x="1826" y="3950"/>
              <a:ext cx="45" cy="64"/>
            </a:xfrm>
            <a:custGeom>
              <a:avLst/>
              <a:gdLst>
                <a:gd name="T0" fmla="*/ 0 w 90"/>
                <a:gd name="T1" fmla="*/ 0 h 128"/>
                <a:gd name="T2" fmla="*/ 6 w 90"/>
                <a:gd name="T3" fmla="*/ 0 h 128"/>
                <a:gd name="T4" fmla="*/ 6 w 90"/>
                <a:gd name="T5" fmla="*/ 8 h 128"/>
                <a:gd name="T6" fmla="*/ 3 w 90"/>
                <a:gd name="T7" fmla="*/ 8 h 128"/>
                <a:gd name="T8" fmla="*/ 0 w 90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0" y="0"/>
                  </a:moveTo>
                  <a:lnTo>
                    <a:pt x="90" y="0"/>
                  </a:lnTo>
                  <a:lnTo>
                    <a:pt x="90" y="128"/>
                  </a:lnTo>
                  <a:lnTo>
                    <a:pt x="5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49" name="Freeform 68"/>
            <p:cNvSpPr>
              <a:spLocks/>
            </p:cNvSpPr>
            <p:nvPr/>
          </p:nvSpPr>
          <p:spPr bwMode="auto">
            <a:xfrm>
              <a:off x="1924" y="3852"/>
              <a:ext cx="21" cy="23"/>
            </a:xfrm>
            <a:custGeom>
              <a:avLst/>
              <a:gdLst>
                <a:gd name="T0" fmla="*/ 0 w 40"/>
                <a:gd name="T1" fmla="*/ 2 h 47"/>
                <a:gd name="T2" fmla="*/ 0 w 40"/>
                <a:gd name="T3" fmla="*/ 0 h 47"/>
                <a:gd name="T4" fmla="*/ 3 w 40"/>
                <a:gd name="T5" fmla="*/ 0 h 47"/>
                <a:gd name="T6" fmla="*/ 0 w 40"/>
                <a:gd name="T7" fmla="*/ 2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7"/>
                <a:gd name="T14" fmla="*/ 40 w 40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50" name="Group 54"/>
          <p:cNvGrpSpPr>
            <a:grpSpLocks/>
          </p:cNvGrpSpPr>
          <p:nvPr/>
        </p:nvGrpSpPr>
        <p:grpSpPr bwMode="auto">
          <a:xfrm>
            <a:off x="5693097" y="2677795"/>
            <a:ext cx="508995" cy="338037"/>
            <a:chOff x="1296" y="2976"/>
            <a:chExt cx="1076" cy="1134"/>
          </a:xfrm>
        </p:grpSpPr>
        <p:sp>
          <p:nvSpPr>
            <p:cNvPr id="151" name="AutoShape 55"/>
            <p:cNvSpPr>
              <a:spLocks noChangeAspect="1" noChangeArrowheads="1" noTextEdit="1"/>
            </p:cNvSpPr>
            <p:nvPr/>
          </p:nvSpPr>
          <p:spPr bwMode="auto">
            <a:xfrm>
              <a:off x="1296" y="2976"/>
              <a:ext cx="1076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52" name="Freeform 56"/>
            <p:cNvSpPr>
              <a:spLocks/>
            </p:cNvSpPr>
            <p:nvPr/>
          </p:nvSpPr>
          <p:spPr bwMode="auto">
            <a:xfrm>
              <a:off x="1296" y="2976"/>
              <a:ext cx="1076" cy="1091"/>
            </a:xfrm>
            <a:custGeom>
              <a:avLst/>
              <a:gdLst>
                <a:gd name="T0" fmla="*/ 98 w 2152"/>
                <a:gd name="T1" fmla="*/ 19 h 2182"/>
                <a:gd name="T2" fmla="*/ 98 w 2152"/>
                <a:gd name="T3" fmla="*/ 0 h 2182"/>
                <a:gd name="T4" fmla="*/ 22 w 2152"/>
                <a:gd name="T5" fmla="*/ 0 h 2182"/>
                <a:gd name="T6" fmla="*/ 0 w 2152"/>
                <a:gd name="T7" fmla="*/ 17 h 2182"/>
                <a:gd name="T8" fmla="*/ 0 w 2152"/>
                <a:gd name="T9" fmla="*/ 121 h 2182"/>
                <a:gd name="T10" fmla="*/ 4 w 2152"/>
                <a:gd name="T11" fmla="*/ 121 h 2182"/>
                <a:gd name="T12" fmla="*/ 4 w 2152"/>
                <a:gd name="T13" fmla="*/ 136 h 2182"/>
                <a:gd name="T14" fmla="*/ 17 w 2152"/>
                <a:gd name="T15" fmla="*/ 136 h 2182"/>
                <a:gd name="T16" fmla="*/ 24 w 2152"/>
                <a:gd name="T17" fmla="*/ 121 h 2182"/>
                <a:gd name="T18" fmla="*/ 59 w 2152"/>
                <a:gd name="T19" fmla="*/ 121 h 2182"/>
                <a:gd name="T20" fmla="*/ 66 w 2152"/>
                <a:gd name="T21" fmla="*/ 136 h 2182"/>
                <a:gd name="T22" fmla="*/ 78 w 2152"/>
                <a:gd name="T23" fmla="*/ 136 h 2182"/>
                <a:gd name="T24" fmla="*/ 78 w 2152"/>
                <a:gd name="T25" fmla="*/ 121 h 2182"/>
                <a:gd name="T26" fmla="*/ 79 w 2152"/>
                <a:gd name="T27" fmla="*/ 121 h 2182"/>
                <a:gd name="T28" fmla="*/ 85 w 2152"/>
                <a:gd name="T29" fmla="*/ 114 h 2182"/>
                <a:gd name="T30" fmla="*/ 135 w 2152"/>
                <a:gd name="T31" fmla="*/ 114 h 2182"/>
                <a:gd name="T32" fmla="*/ 135 w 2152"/>
                <a:gd name="T33" fmla="*/ 19 h 2182"/>
                <a:gd name="T34" fmla="*/ 98 w 2152"/>
                <a:gd name="T35" fmla="*/ 19 h 2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2"/>
                <a:gd name="T55" fmla="*/ 0 h 2182"/>
                <a:gd name="T56" fmla="*/ 2152 w 2152"/>
                <a:gd name="T57" fmla="*/ 2182 h 2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2" h="2182">
                  <a:moveTo>
                    <a:pt x="1569" y="309"/>
                  </a:moveTo>
                  <a:lnTo>
                    <a:pt x="1569" y="0"/>
                  </a:lnTo>
                  <a:lnTo>
                    <a:pt x="366" y="0"/>
                  </a:lnTo>
                  <a:lnTo>
                    <a:pt x="0" y="262"/>
                  </a:lnTo>
                  <a:lnTo>
                    <a:pt x="0" y="1948"/>
                  </a:lnTo>
                  <a:lnTo>
                    <a:pt x="77" y="1948"/>
                  </a:lnTo>
                  <a:lnTo>
                    <a:pt x="77" y="2182"/>
                  </a:lnTo>
                  <a:lnTo>
                    <a:pt x="282" y="2182"/>
                  </a:lnTo>
                  <a:lnTo>
                    <a:pt x="391" y="1948"/>
                  </a:lnTo>
                  <a:lnTo>
                    <a:pt x="944" y="1948"/>
                  </a:lnTo>
                  <a:lnTo>
                    <a:pt x="1051" y="2182"/>
                  </a:lnTo>
                  <a:lnTo>
                    <a:pt x="1256" y="2182"/>
                  </a:lnTo>
                  <a:lnTo>
                    <a:pt x="1256" y="1948"/>
                  </a:lnTo>
                  <a:lnTo>
                    <a:pt x="1268" y="1948"/>
                  </a:lnTo>
                  <a:lnTo>
                    <a:pt x="1363" y="1838"/>
                  </a:lnTo>
                  <a:lnTo>
                    <a:pt x="2152" y="1838"/>
                  </a:lnTo>
                  <a:lnTo>
                    <a:pt x="2152" y="309"/>
                  </a:lnTo>
                  <a:lnTo>
                    <a:pt x="1569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53" name="Freeform 57"/>
            <p:cNvSpPr>
              <a:spLocks/>
            </p:cNvSpPr>
            <p:nvPr/>
          </p:nvSpPr>
          <p:spPr bwMode="auto">
            <a:xfrm>
              <a:off x="1924" y="3041"/>
              <a:ext cx="104" cy="130"/>
            </a:xfrm>
            <a:custGeom>
              <a:avLst/>
              <a:gdLst>
                <a:gd name="T0" fmla="*/ 0 w 206"/>
                <a:gd name="T1" fmla="*/ 12 h 261"/>
                <a:gd name="T2" fmla="*/ 0 w 206"/>
                <a:gd name="T3" fmla="*/ 16 h 261"/>
                <a:gd name="T4" fmla="*/ 14 w 206"/>
                <a:gd name="T5" fmla="*/ 16 h 261"/>
                <a:gd name="T6" fmla="*/ 14 w 206"/>
                <a:gd name="T7" fmla="*/ 0 h 261"/>
                <a:gd name="T8" fmla="*/ 0 w 206"/>
                <a:gd name="T9" fmla="*/ 12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61"/>
                <a:gd name="T17" fmla="*/ 206 w 20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61">
                  <a:moveTo>
                    <a:pt x="0" y="206"/>
                  </a:moveTo>
                  <a:lnTo>
                    <a:pt x="0" y="261"/>
                  </a:lnTo>
                  <a:lnTo>
                    <a:pt x="206" y="261"/>
                  </a:lnTo>
                  <a:lnTo>
                    <a:pt x="206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54" name="Freeform 58"/>
            <p:cNvSpPr>
              <a:spLocks/>
            </p:cNvSpPr>
            <p:nvPr/>
          </p:nvSpPr>
          <p:spPr bwMode="auto">
            <a:xfrm>
              <a:off x="1887" y="3189"/>
              <a:ext cx="429" cy="646"/>
            </a:xfrm>
            <a:custGeom>
              <a:avLst/>
              <a:gdLst>
                <a:gd name="T0" fmla="*/ 0 w 857"/>
                <a:gd name="T1" fmla="*/ 10 h 1292"/>
                <a:gd name="T2" fmla="*/ 1 w 857"/>
                <a:gd name="T3" fmla="*/ 10 h 1292"/>
                <a:gd name="T4" fmla="*/ 1 w 857"/>
                <a:gd name="T5" fmla="*/ 28 h 1292"/>
                <a:gd name="T6" fmla="*/ 0 w 857"/>
                <a:gd name="T7" fmla="*/ 28 h 1292"/>
                <a:gd name="T8" fmla="*/ 0 w 857"/>
                <a:gd name="T9" fmla="*/ 56 h 1292"/>
                <a:gd name="T10" fmla="*/ 1 w 857"/>
                <a:gd name="T11" fmla="*/ 56 h 1292"/>
                <a:gd name="T12" fmla="*/ 1 w 857"/>
                <a:gd name="T13" fmla="*/ 74 h 1292"/>
                <a:gd name="T14" fmla="*/ 0 w 857"/>
                <a:gd name="T15" fmla="*/ 74 h 1292"/>
                <a:gd name="T16" fmla="*/ 0 w 857"/>
                <a:gd name="T17" fmla="*/ 81 h 1292"/>
                <a:gd name="T18" fmla="*/ 54 w 857"/>
                <a:gd name="T19" fmla="*/ 81 h 1292"/>
                <a:gd name="T20" fmla="*/ 54 w 857"/>
                <a:gd name="T21" fmla="*/ 0 h 1292"/>
                <a:gd name="T22" fmla="*/ 0 w 857"/>
                <a:gd name="T23" fmla="*/ 0 h 1292"/>
                <a:gd name="T24" fmla="*/ 0 w 857"/>
                <a:gd name="T25" fmla="*/ 10 h 1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1292"/>
                <a:gd name="T41" fmla="*/ 857 w 857"/>
                <a:gd name="T42" fmla="*/ 1292 h 12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1292">
                  <a:moveTo>
                    <a:pt x="0" y="175"/>
                  </a:moveTo>
                  <a:lnTo>
                    <a:pt x="8" y="175"/>
                  </a:lnTo>
                  <a:lnTo>
                    <a:pt x="8" y="450"/>
                  </a:lnTo>
                  <a:lnTo>
                    <a:pt x="0" y="450"/>
                  </a:lnTo>
                  <a:lnTo>
                    <a:pt x="0" y="904"/>
                  </a:lnTo>
                  <a:lnTo>
                    <a:pt x="8" y="904"/>
                  </a:lnTo>
                  <a:lnTo>
                    <a:pt x="8" y="1178"/>
                  </a:lnTo>
                  <a:lnTo>
                    <a:pt x="0" y="1178"/>
                  </a:lnTo>
                  <a:lnTo>
                    <a:pt x="0" y="1292"/>
                  </a:lnTo>
                  <a:lnTo>
                    <a:pt x="857" y="1292"/>
                  </a:lnTo>
                  <a:lnTo>
                    <a:pt x="857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55" name="Freeform 59"/>
            <p:cNvSpPr>
              <a:spLocks/>
            </p:cNvSpPr>
            <p:nvPr/>
          </p:nvSpPr>
          <p:spPr bwMode="auto">
            <a:xfrm>
              <a:off x="1349" y="3144"/>
              <a:ext cx="558" cy="753"/>
            </a:xfrm>
            <a:custGeom>
              <a:avLst/>
              <a:gdLst>
                <a:gd name="T0" fmla="*/ 70 w 1115"/>
                <a:gd name="T1" fmla="*/ 95 h 1505"/>
                <a:gd name="T2" fmla="*/ 0 w 1115"/>
                <a:gd name="T3" fmla="*/ 95 h 1505"/>
                <a:gd name="T4" fmla="*/ 0 w 1115"/>
                <a:gd name="T5" fmla="*/ 0 h 1505"/>
                <a:gd name="T6" fmla="*/ 70 w 1115"/>
                <a:gd name="T7" fmla="*/ 0 h 1505"/>
                <a:gd name="T8" fmla="*/ 70 w 1115"/>
                <a:gd name="T9" fmla="*/ 4 h 1505"/>
                <a:gd name="T10" fmla="*/ 65 w 1115"/>
                <a:gd name="T11" fmla="*/ 4 h 1505"/>
                <a:gd name="T12" fmla="*/ 65 w 1115"/>
                <a:gd name="T13" fmla="*/ 17 h 1505"/>
                <a:gd name="T14" fmla="*/ 65 w 1115"/>
                <a:gd name="T15" fmla="*/ 17 h 1505"/>
                <a:gd name="T16" fmla="*/ 65 w 1115"/>
                <a:gd name="T17" fmla="*/ 4 h 1505"/>
                <a:gd name="T18" fmla="*/ 5 w 1115"/>
                <a:gd name="T19" fmla="*/ 4 h 1505"/>
                <a:gd name="T20" fmla="*/ 5 w 1115"/>
                <a:gd name="T21" fmla="*/ 90 h 1505"/>
                <a:gd name="T22" fmla="*/ 65 w 1115"/>
                <a:gd name="T23" fmla="*/ 90 h 1505"/>
                <a:gd name="T24" fmla="*/ 65 w 1115"/>
                <a:gd name="T25" fmla="*/ 80 h 1505"/>
                <a:gd name="T26" fmla="*/ 65 w 1115"/>
                <a:gd name="T27" fmla="*/ 80 h 1505"/>
                <a:gd name="T28" fmla="*/ 65 w 1115"/>
                <a:gd name="T29" fmla="*/ 89 h 1505"/>
                <a:gd name="T30" fmla="*/ 70 w 1115"/>
                <a:gd name="T31" fmla="*/ 89 h 1505"/>
                <a:gd name="T32" fmla="*/ 70 w 1115"/>
                <a:gd name="T33" fmla="*/ 94 h 1505"/>
                <a:gd name="T34" fmla="*/ 70 w 1115"/>
                <a:gd name="T35" fmla="*/ 95 h 15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5"/>
                <a:gd name="T55" fmla="*/ 0 h 1505"/>
                <a:gd name="T56" fmla="*/ 1115 w 1115"/>
                <a:gd name="T57" fmla="*/ 1505 h 15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5" h="1505">
                  <a:moveTo>
                    <a:pt x="1114" y="1505"/>
                  </a:moveTo>
                  <a:lnTo>
                    <a:pt x="0" y="1505"/>
                  </a:lnTo>
                  <a:lnTo>
                    <a:pt x="0" y="0"/>
                  </a:lnTo>
                  <a:lnTo>
                    <a:pt x="1115" y="0"/>
                  </a:lnTo>
                  <a:lnTo>
                    <a:pt x="1115" y="53"/>
                  </a:lnTo>
                  <a:lnTo>
                    <a:pt x="1040" y="53"/>
                  </a:lnTo>
                  <a:lnTo>
                    <a:pt x="1040" y="263"/>
                  </a:lnTo>
                  <a:lnTo>
                    <a:pt x="1038" y="263"/>
                  </a:lnTo>
                  <a:lnTo>
                    <a:pt x="1038" y="53"/>
                  </a:lnTo>
                  <a:lnTo>
                    <a:pt x="71" y="53"/>
                  </a:lnTo>
                  <a:lnTo>
                    <a:pt x="71" y="1432"/>
                  </a:lnTo>
                  <a:lnTo>
                    <a:pt x="1038" y="1432"/>
                  </a:lnTo>
                  <a:lnTo>
                    <a:pt x="1038" y="1266"/>
                  </a:lnTo>
                  <a:lnTo>
                    <a:pt x="1040" y="1266"/>
                  </a:lnTo>
                  <a:lnTo>
                    <a:pt x="1040" y="1415"/>
                  </a:lnTo>
                  <a:lnTo>
                    <a:pt x="1115" y="1415"/>
                  </a:lnTo>
                  <a:lnTo>
                    <a:pt x="1115" y="1503"/>
                  </a:lnTo>
                  <a:lnTo>
                    <a:pt x="1114" y="15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56" name="Rectangle 60"/>
            <p:cNvSpPr>
              <a:spLocks noChangeArrowheads="1"/>
            </p:cNvSpPr>
            <p:nvPr/>
          </p:nvSpPr>
          <p:spPr bwMode="auto">
            <a:xfrm>
              <a:off x="1862" y="3294"/>
              <a:ext cx="11" cy="1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57" name="Freeform 61"/>
            <p:cNvSpPr>
              <a:spLocks/>
            </p:cNvSpPr>
            <p:nvPr/>
          </p:nvSpPr>
          <p:spPr bwMode="auto">
            <a:xfrm>
              <a:off x="1532" y="3189"/>
              <a:ext cx="318" cy="541"/>
            </a:xfrm>
            <a:custGeom>
              <a:avLst/>
              <a:gdLst>
                <a:gd name="T0" fmla="*/ 39 w 637"/>
                <a:gd name="T1" fmla="*/ 10 h 1082"/>
                <a:gd name="T2" fmla="*/ 39 w 637"/>
                <a:gd name="T3" fmla="*/ 10 h 1082"/>
                <a:gd name="T4" fmla="*/ 39 w 637"/>
                <a:gd name="T5" fmla="*/ 28 h 1082"/>
                <a:gd name="T6" fmla="*/ 39 w 637"/>
                <a:gd name="T7" fmla="*/ 28 h 1082"/>
                <a:gd name="T8" fmla="*/ 39 w 637"/>
                <a:gd name="T9" fmla="*/ 56 h 1082"/>
                <a:gd name="T10" fmla="*/ 39 w 637"/>
                <a:gd name="T11" fmla="*/ 56 h 1082"/>
                <a:gd name="T12" fmla="*/ 39 w 637"/>
                <a:gd name="T13" fmla="*/ 68 h 1082"/>
                <a:gd name="T14" fmla="*/ 0 w 637"/>
                <a:gd name="T15" fmla="*/ 68 h 1082"/>
                <a:gd name="T16" fmla="*/ 0 w 637"/>
                <a:gd name="T17" fmla="*/ 0 h 1082"/>
                <a:gd name="T18" fmla="*/ 39 w 637"/>
                <a:gd name="T19" fmla="*/ 0 h 1082"/>
                <a:gd name="T20" fmla="*/ 39 w 637"/>
                <a:gd name="T21" fmla="*/ 10 h 10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7"/>
                <a:gd name="T34" fmla="*/ 0 h 1082"/>
                <a:gd name="T35" fmla="*/ 637 w 637"/>
                <a:gd name="T36" fmla="*/ 1082 h 10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7" h="1082">
                  <a:moveTo>
                    <a:pt x="637" y="175"/>
                  </a:moveTo>
                  <a:lnTo>
                    <a:pt x="626" y="175"/>
                  </a:lnTo>
                  <a:lnTo>
                    <a:pt x="626" y="450"/>
                  </a:lnTo>
                  <a:lnTo>
                    <a:pt x="637" y="450"/>
                  </a:lnTo>
                  <a:lnTo>
                    <a:pt x="637" y="904"/>
                  </a:lnTo>
                  <a:lnTo>
                    <a:pt x="626" y="904"/>
                  </a:lnTo>
                  <a:lnTo>
                    <a:pt x="626" y="1082"/>
                  </a:lnTo>
                  <a:lnTo>
                    <a:pt x="0" y="1082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58" name="Freeform 62"/>
            <p:cNvSpPr>
              <a:spLocks/>
            </p:cNvSpPr>
            <p:nvPr/>
          </p:nvSpPr>
          <p:spPr bwMode="auto">
            <a:xfrm>
              <a:off x="1403" y="3189"/>
              <a:ext cx="111" cy="646"/>
            </a:xfrm>
            <a:custGeom>
              <a:avLst/>
              <a:gdLst>
                <a:gd name="T0" fmla="*/ 14 w 222"/>
                <a:gd name="T1" fmla="*/ 69 h 1292"/>
                <a:gd name="T2" fmla="*/ 0 w 222"/>
                <a:gd name="T3" fmla="*/ 81 h 1292"/>
                <a:gd name="T4" fmla="*/ 0 w 222"/>
                <a:gd name="T5" fmla="*/ 0 h 1292"/>
                <a:gd name="T6" fmla="*/ 14 w 222"/>
                <a:gd name="T7" fmla="*/ 0 h 1292"/>
                <a:gd name="T8" fmla="*/ 14 w 222"/>
                <a:gd name="T9" fmla="*/ 69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"/>
                <a:gd name="T16" fmla="*/ 0 h 1292"/>
                <a:gd name="T17" fmla="*/ 222 w 222"/>
                <a:gd name="T18" fmla="*/ 1292 h 1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" h="1292">
                  <a:moveTo>
                    <a:pt x="222" y="1092"/>
                  </a:moveTo>
                  <a:lnTo>
                    <a:pt x="0" y="1292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10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59" name="Freeform 63"/>
            <p:cNvSpPr>
              <a:spLocks/>
            </p:cNvSpPr>
            <p:nvPr/>
          </p:nvSpPr>
          <p:spPr bwMode="auto">
            <a:xfrm>
              <a:off x="1420" y="3748"/>
              <a:ext cx="430" cy="95"/>
            </a:xfrm>
            <a:custGeom>
              <a:avLst/>
              <a:gdLst>
                <a:gd name="T0" fmla="*/ 14 w 859"/>
                <a:gd name="T1" fmla="*/ 0 h 190"/>
                <a:gd name="T2" fmla="*/ 53 w 859"/>
                <a:gd name="T3" fmla="*/ 0 h 190"/>
                <a:gd name="T4" fmla="*/ 53 w 859"/>
                <a:gd name="T5" fmla="*/ 3 h 190"/>
                <a:gd name="T6" fmla="*/ 54 w 859"/>
                <a:gd name="T7" fmla="*/ 3 h 190"/>
                <a:gd name="T8" fmla="*/ 54 w 859"/>
                <a:gd name="T9" fmla="*/ 12 h 190"/>
                <a:gd name="T10" fmla="*/ 0 w 859"/>
                <a:gd name="T11" fmla="*/ 12 h 190"/>
                <a:gd name="T12" fmla="*/ 14 w 859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9"/>
                <a:gd name="T22" fmla="*/ 0 h 190"/>
                <a:gd name="T23" fmla="*/ 859 w 859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9" h="190">
                  <a:moveTo>
                    <a:pt x="211" y="0"/>
                  </a:moveTo>
                  <a:lnTo>
                    <a:pt x="848" y="0"/>
                  </a:lnTo>
                  <a:lnTo>
                    <a:pt x="848" y="60"/>
                  </a:lnTo>
                  <a:lnTo>
                    <a:pt x="859" y="60"/>
                  </a:lnTo>
                  <a:lnTo>
                    <a:pt x="859" y="190"/>
                  </a:lnTo>
                  <a:lnTo>
                    <a:pt x="0" y="19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" name="Rectangle 64"/>
            <p:cNvSpPr>
              <a:spLocks noChangeArrowheads="1"/>
            </p:cNvSpPr>
            <p:nvPr/>
          </p:nvSpPr>
          <p:spPr bwMode="auto">
            <a:xfrm>
              <a:off x="1862" y="3658"/>
              <a:ext cx="11" cy="1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1" name="Freeform 65"/>
            <p:cNvSpPr>
              <a:spLocks/>
            </p:cNvSpPr>
            <p:nvPr/>
          </p:nvSpPr>
          <p:spPr bwMode="auto">
            <a:xfrm>
              <a:off x="1359" y="3029"/>
              <a:ext cx="655" cy="97"/>
            </a:xfrm>
            <a:custGeom>
              <a:avLst/>
              <a:gdLst>
                <a:gd name="T0" fmla="*/ 18 w 1310"/>
                <a:gd name="T1" fmla="*/ 0 h 195"/>
                <a:gd name="T2" fmla="*/ 82 w 1310"/>
                <a:gd name="T3" fmla="*/ 0 h 195"/>
                <a:gd name="T4" fmla="*/ 70 w 1310"/>
                <a:gd name="T5" fmla="*/ 12 h 195"/>
                <a:gd name="T6" fmla="*/ 0 w 1310"/>
                <a:gd name="T7" fmla="*/ 12 h 195"/>
                <a:gd name="T8" fmla="*/ 18 w 1310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0"/>
                <a:gd name="T16" fmla="*/ 0 h 195"/>
                <a:gd name="T17" fmla="*/ 1310 w 1310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0" h="195">
                  <a:moveTo>
                    <a:pt x="274" y="0"/>
                  </a:moveTo>
                  <a:lnTo>
                    <a:pt x="1310" y="0"/>
                  </a:lnTo>
                  <a:lnTo>
                    <a:pt x="1114" y="195"/>
                  </a:lnTo>
                  <a:lnTo>
                    <a:pt x="0" y="19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2" name="Freeform 66"/>
            <p:cNvSpPr>
              <a:spLocks/>
            </p:cNvSpPr>
            <p:nvPr/>
          </p:nvSpPr>
          <p:spPr bwMode="auto">
            <a:xfrm>
              <a:off x="1388" y="3950"/>
              <a:ext cx="45" cy="64"/>
            </a:xfrm>
            <a:custGeom>
              <a:avLst/>
              <a:gdLst>
                <a:gd name="T0" fmla="*/ 1 w 90"/>
                <a:gd name="T1" fmla="*/ 8 h 128"/>
                <a:gd name="T2" fmla="*/ 0 w 90"/>
                <a:gd name="T3" fmla="*/ 8 h 128"/>
                <a:gd name="T4" fmla="*/ 0 w 90"/>
                <a:gd name="T5" fmla="*/ 0 h 128"/>
                <a:gd name="T6" fmla="*/ 6 w 90"/>
                <a:gd name="T7" fmla="*/ 0 h 128"/>
                <a:gd name="T8" fmla="*/ 1 w 90"/>
                <a:gd name="T9" fmla="*/ 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3" name="Freeform 67"/>
            <p:cNvSpPr>
              <a:spLocks/>
            </p:cNvSpPr>
            <p:nvPr/>
          </p:nvSpPr>
          <p:spPr bwMode="auto">
            <a:xfrm>
              <a:off x="1826" y="3950"/>
              <a:ext cx="45" cy="64"/>
            </a:xfrm>
            <a:custGeom>
              <a:avLst/>
              <a:gdLst>
                <a:gd name="T0" fmla="*/ 0 w 90"/>
                <a:gd name="T1" fmla="*/ 0 h 128"/>
                <a:gd name="T2" fmla="*/ 6 w 90"/>
                <a:gd name="T3" fmla="*/ 0 h 128"/>
                <a:gd name="T4" fmla="*/ 6 w 90"/>
                <a:gd name="T5" fmla="*/ 8 h 128"/>
                <a:gd name="T6" fmla="*/ 3 w 90"/>
                <a:gd name="T7" fmla="*/ 8 h 128"/>
                <a:gd name="T8" fmla="*/ 0 w 90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0" y="0"/>
                  </a:moveTo>
                  <a:lnTo>
                    <a:pt x="90" y="0"/>
                  </a:lnTo>
                  <a:lnTo>
                    <a:pt x="90" y="128"/>
                  </a:lnTo>
                  <a:lnTo>
                    <a:pt x="5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4" name="Freeform 68"/>
            <p:cNvSpPr>
              <a:spLocks/>
            </p:cNvSpPr>
            <p:nvPr/>
          </p:nvSpPr>
          <p:spPr bwMode="auto">
            <a:xfrm>
              <a:off x="1924" y="3852"/>
              <a:ext cx="21" cy="23"/>
            </a:xfrm>
            <a:custGeom>
              <a:avLst/>
              <a:gdLst>
                <a:gd name="T0" fmla="*/ 0 w 40"/>
                <a:gd name="T1" fmla="*/ 2 h 47"/>
                <a:gd name="T2" fmla="*/ 0 w 40"/>
                <a:gd name="T3" fmla="*/ 0 h 47"/>
                <a:gd name="T4" fmla="*/ 3 w 40"/>
                <a:gd name="T5" fmla="*/ 0 h 47"/>
                <a:gd name="T6" fmla="*/ 0 w 40"/>
                <a:gd name="T7" fmla="*/ 2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7"/>
                <a:gd name="T14" fmla="*/ 40 w 40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65" name="Group 54"/>
          <p:cNvGrpSpPr>
            <a:grpSpLocks/>
          </p:cNvGrpSpPr>
          <p:nvPr/>
        </p:nvGrpSpPr>
        <p:grpSpPr bwMode="auto">
          <a:xfrm>
            <a:off x="5726963" y="3101134"/>
            <a:ext cx="508995" cy="338037"/>
            <a:chOff x="1296" y="2976"/>
            <a:chExt cx="1076" cy="1134"/>
          </a:xfrm>
        </p:grpSpPr>
        <p:sp>
          <p:nvSpPr>
            <p:cNvPr id="166" name="AutoShape 55"/>
            <p:cNvSpPr>
              <a:spLocks noChangeAspect="1" noChangeArrowheads="1" noTextEdit="1"/>
            </p:cNvSpPr>
            <p:nvPr/>
          </p:nvSpPr>
          <p:spPr bwMode="auto">
            <a:xfrm>
              <a:off x="1296" y="2976"/>
              <a:ext cx="1076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7" name="Freeform 56"/>
            <p:cNvSpPr>
              <a:spLocks/>
            </p:cNvSpPr>
            <p:nvPr/>
          </p:nvSpPr>
          <p:spPr bwMode="auto">
            <a:xfrm>
              <a:off x="1296" y="2976"/>
              <a:ext cx="1076" cy="1091"/>
            </a:xfrm>
            <a:custGeom>
              <a:avLst/>
              <a:gdLst>
                <a:gd name="T0" fmla="*/ 98 w 2152"/>
                <a:gd name="T1" fmla="*/ 19 h 2182"/>
                <a:gd name="T2" fmla="*/ 98 w 2152"/>
                <a:gd name="T3" fmla="*/ 0 h 2182"/>
                <a:gd name="T4" fmla="*/ 22 w 2152"/>
                <a:gd name="T5" fmla="*/ 0 h 2182"/>
                <a:gd name="T6" fmla="*/ 0 w 2152"/>
                <a:gd name="T7" fmla="*/ 17 h 2182"/>
                <a:gd name="T8" fmla="*/ 0 w 2152"/>
                <a:gd name="T9" fmla="*/ 121 h 2182"/>
                <a:gd name="T10" fmla="*/ 4 w 2152"/>
                <a:gd name="T11" fmla="*/ 121 h 2182"/>
                <a:gd name="T12" fmla="*/ 4 w 2152"/>
                <a:gd name="T13" fmla="*/ 136 h 2182"/>
                <a:gd name="T14" fmla="*/ 17 w 2152"/>
                <a:gd name="T15" fmla="*/ 136 h 2182"/>
                <a:gd name="T16" fmla="*/ 24 w 2152"/>
                <a:gd name="T17" fmla="*/ 121 h 2182"/>
                <a:gd name="T18" fmla="*/ 59 w 2152"/>
                <a:gd name="T19" fmla="*/ 121 h 2182"/>
                <a:gd name="T20" fmla="*/ 66 w 2152"/>
                <a:gd name="T21" fmla="*/ 136 h 2182"/>
                <a:gd name="T22" fmla="*/ 78 w 2152"/>
                <a:gd name="T23" fmla="*/ 136 h 2182"/>
                <a:gd name="T24" fmla="*/ 78 w 2152"/>
                <a:gd name="T25" fmla="*/ 121 h 2182"/>
                <a:gd name="T26" fmla="*/ 79 w 2152"/>
                <a:gd name="T27" fmla="*/ 121 h 2182"/>
                <a:gd name="T28" fmla="*/ 85 w 2152"/>
                <a:gd name="T29" fmla="*/ 114 h 2182"/>
                <a:gd name="T30" fmla="*/ 135 w 2152"/>
                <a:gd name="T31" fmla="*/ 114 h 2182"/>
                <a:gd name="T32" fmla="*/ 135 w 2152"/>
                <a:gd name="T33" fmla="*/ 19 h 2182"/>
                <a:gd name="T34" fmla="*/ 98 w 2152"/>
                <a:gd name="T35" fmla="*/ 19 h 2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2"/>
                <a:gd name="T55" fmla="*/ 0 h 2182"/>
                <a:gd name="T56" fmla="*/ 2152 w 2152"/>
                <a:gd name="T57" fmla="*/ 2182 h 2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2" h="2182">
                  <a:moveTo>
                    <a:pt x="1569" y="309"/>
                  </a:moveTo>
                  <a:lnTo>
                    <a:pt x="1569" y="0"/>
                  </a:lnTo>
                  <a:lnTo>
                    <a:pt x="366" y="0"/>
                  </a:lnTo>
                  <a:lnTo>
                    <a:pt x="0" y="262"/>
                  </a:lnTo>
                  <a:lnTo>
                    <a:pt x="0" y="1948"/>
                  </a:lnTo>
                  <a:lnTo>
                    <a:pt x="77" y="1948"/>
                  </a:lnTo>
                  <a:lnTo>
                    <a:pt x="77" y="2182"/>
                  </a:lnTo>
                  <a:lnTo>
                    <a:pt x="282" y="2182"/>
                  </a:lnTo>
                  <a:lnTo>
                    <a:pt x="391" y="1948"/>
                  </a:lnTo>
                  <a:lnTo>
                    <a:pt x="944" y="1948"/>
                  </a:lnTo>
                  <a:lnTo>
                    <a:pt x="1051" y="2182"/>
                  </a:lnTo>
                  <a:lnTo>
                    <a:pt x="1256" y="2182"/>
                  </a:lnTo>
                  <a:lnTo>
                    <a:pt x="1256" y="1948"/>
                  </a:lnTo>
                  <a:lnTo>
                    <a:pt x="1268" y="1948"/>
                  </a:lnTo>
                  <a:lnTo>
                    <a:pt x="1363" y="1838"/>
                  </a:lnTo>
                  <a:lnTo>
                    <a:pt x="2152" y="1838"/>
                  </a:lnTo>
                  <a:lnTo>
                    <a:pt x="2152" y="309"/>
                  </a:lnTo>
                  <a:lnTo>
                    <a:pt x="1569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8" name="Freeform 57"/>
            <p:cNvSpPr>
              <a:spLocks/>
            </p:cNvSpPr>
            <p:nvPr/>
          </p:nvSpPr>
          <p:spPr bwMode="auto">
            <a:xfrm>
              <a:off x="1924" y="3041"/>
              <a:ext cx="104" cy="130"/>
            </a:xfrm>
            <a:custGeom>
              <a:avLst/>
              <a:gdLst>
                <a:gd name="T0" fmla="*/ 0 w 206"/>
                <a:gd name="T1" fmla="*/ 12 h 261"/>
                <a:gd name="T2" fmla="*/ 0 w 206"/>
                <a:gd name="T3" fmla="*/ 16 h 261"/>
                <a:gd name="T4" fmla="*/ 14 w 206"/>
                <a:gd name="T5" fmla="*/ 16 h 261"/>
                <a:gd name="T6" fmla="*/ 14 w 206"/>
                <a:gd name="T7" fmla="*/ 0 h 261"/>
                <a:gd name="T8" fmla="*/ 0 w 206"/>
                <a:gd name="T9" fmla="*/ 12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61"/>
                <a:gd name="T17" fmla="*/ 206 w 20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61">
                  <a:moveTo>
                    <a:pt x="0" y="206"/>
                  </a:moveTo>
                  <a:lnTo>
                    <a:pt x="0" y="261"/>
                  </a:lnTo>
                  <a:lnTo>
                    <a:pt x="206" y="261"/>
                  </a:lnTo>
                  <a:lnTo>
                    <a:pt x="206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9" name="Freeform 58"/>
            <p:cNvSpPr>
              <a:spLocks/>
            </p:cNvSpPr>
            <p:nvPr/>
          </p:nvSpPr>
          <p:spPr bwMode="auto">
            <a:xfrm>
              <a:off x="1887" y="3189"/>
              <a:ext cx="429" cy="646"/>
            </a:xfrm>
            <a:custGeom>
              <a:avLst/>
              <a:gdLst>
                <a:gd name="T0" fmla="*/ 0 w 857"/>
                <a:gd name="T1" fmla="*/ 10 h 1292"/>
                <a:gd name="T2" fmla="*/ 1 w 857"/>
                <a:gd name="T3" fmla="*/ 10 h 1292"/>
                <a:gd name="T4" fmla="*/ 1 w 857"/>
                <a:gd name="T5" fmla="*/ 28 h 1292"/>
                <a:gd name="T6" fmla="*/ 0 w 857"/>
                <a:gd name="T7" fmla="*/ 28 h 1292"/>
                <a:gd name="T8" fmla="*/ 0 w 857"/>
                <a:gd name="T9" fmla="*/ 56 h 1292"/>
                <a:gd name="T10" fmla="*/ 1 w 857"/>
                <a:gd name="T11" fmla="*/ 56 h 1292"/>
                <a:gd name="T12" fmla="*/ 1 w 857"/>
                <a:gd name="T13" fmla="*/ 74 h 1292"/>
                <a:gd name="T14" fmla="*/ 0 w 857"/>
                <a:gd name="T15" fmla="*/ 74 h 1292"/>
                <a:gd name="T16" fmla="*/ 0 w 857"/>
                <a:gd name="T17" fmla="*/ 81 h 1292"/>
                <a:gd name="T18" fmla="*/ 54 w 857"/>
                <a:gd name="T19" fmla="*/ 81 h 1292"/>
                <a:gd name="T20" fmla="*/ 54 w 857"/>
                <a:gd name="T21" fmla="*/ 0 h 1292"/>
                <a:gd name="T22" fmla="*/ 0 w 857"/>
                <a:gd name="T23" fmla="*/ 0 h 1292"/>
                <a:gd name="T24" fmla="*/ 0 w 857"/>
                <a:gd name="T25" fmla="*/ 10 h 1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1292"/>
                <a:gd name="T41" fmla="*/ 857 w 857"/>
                <a:gd name="T42" fmla="*/ 1292 h 12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1292">
                  <a:moveTo>
                    <a:pt x="0" y="175"/>
                  </a:moveTo>
                  <a:lnTo>
                    <a:pt x="8" y="175"/>
                  </a:lnTo>
                  <a:lnTo>
                    <a:pt x="8" y="450"/>
                  </a:lnTo>
                  <a:lnTo>
                    <a:pt x="0" y="450"/>
                  </a:lnTo>
                  <a:lnTo>
                    <a:pt x="0" y="904"/>
                  </a:lnTo>
                  <a:lnTo>
                    <a:pt x="8" y="904"/>
                  </a:lnTo>
                  <a:lnTo>
                    <a:pt x="8" y="1178"/>
                  </a:lnTo>
                  <a:lnTo>
                    <a:pt x="0" y="1178"/>
                  </a:lnTo>
                  <a:lnTo>
                    <a:pt x="0" y="1292"/>
                  </a:lnTo>
                  <a:lnTo>
                    <a:pt x="857" y="1292"/>
                  </a:lnTo>
                  <a:lnTo>
                    <a:pt x="857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0" name="Freeform 59"/>
            <p:cNvSpPr>
              <a:spLocks/>
            </p:cNvSpPr>
            <p:nvPr/>
          </p:nvSpPr>
          <p:spPr bwMode="auto">
            <a:xfrm>
              <a:off x="1349" y="3144"/>
              <a:ext cx="558" cy="753"/>
            </a:xfrm>
            <a:custGeom>
              <a:avLst/>
              <a:gdLst>
                <a:gd name="T0" fmla="*/ 70 w 1115"/>
                <a:gd name="T1" fmla="*/ 95 h 1505"/>
                <a:gd name="T2" fmla="*/ 0 w 1115"/>
                <a:gd name="T3" fmla="*/ 95 h 1505"/>
                <a:gd name="T4" fmla="*/ 0 w 1115"/>
                <a:gd name="T5" fmla="*/ 0 h 1505"/>
                <a:gd name="T6" fmla="*/ 70 w 1115"/>
                <a:gd name="T7" fmla="*/ 0 h 1505"/>
                <a:gd name="T8" fmla="*/ 70 w 1115"/>
                <a:gd name="T9" fmla="*/ 4 h 1505"/>
                <a:gd name="T10" fmla="*/ 65 w 1115"/>
                <a:gd name="T11" fmla="*/ 4 h 1505"/>
                <a:gd name="T12" fmla="*/ 65 w 1115"/>
                <a:gd name="T13" fmla="*/ 17 h 1505"/>
                <a:gd name="T14" fmla="*/ 65 w 1115"/>
                <a:gd name="T15" fmla="*/ 17 h 1505"/>
                <a:gd name="T16" fmla="*/ 65 w 1115"/>
                <a:gd name="T17" fmla="*/ 4 h 1505"/>
                <a:gd name="T18" fmla="*/ 5 w 1115"/>
                <a:gd name="T19" fmla="*/ 4 h 1505"/>
                <a:gd name="T20" fmla="*/ 5 w 1115"/>
                <a:gd name="T21" fmla="*/ 90 h 1505"/>
                <a:gd name="T22" fmla="*/ 65 w 1115"/>
                <a:gd name="T23" fmla="*/ 90 h 1505"/>
                <a:gd name="T24" fmla="*/ 65 w 1115"/>
                <a:gd name="T25" fmla="*/ 80 h 1505"/>
                <a:gd name="T26" fmla="*/ 65 w 1115"/>
                <a:gd name="T27" fmla="*/ 80 h 1505"/>
                <a:gd name="T28" fmla="*/ 65 w 1115"/>
                <a:gd name="T29" fmla="*/ 89 h 1505"/>
                <a:gd name="T30" fmla="*/ 70 w 1115"/>
                <a:gd name="T31" fmla="*/ 89 h 1505"/>
                <a:gd name="T32" fmla="*/ 70 w 1115"/>
                <a:gd name="T33" fmla="*/ 94 h 1505"/>
                <a:gd name="T34" fmla="*/ 70 w 1115"/>
                <a:gd name="T35" fmla="*/ 95 h 15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5"/>
                <a:gd name="T55" fmla="*/ 0 h 1505"/>
                <a:gd name="T56" fmla="*/ 1115 w 1115"/>
                <a:gd name="T57" fmla="*/ 1505 h 15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5" h="1505">
                  <a:moveTo>
                    <a:pt x="1114" y="1505"/>
                  </a:moveTo>
                  <a:lnTo>
                    <a:pt x="0" y="1505"/>
                  </a:lnTo>
                  <a:lnTo>
                    <a:pt x="0" y="0"/>
                  </a:lnTo>
                  <a:lnTo>
                    <a:pt x="1115" y="0"/>
                  </a:lnTo>
                  <a:lnTo>
                    <a:pt x="1115" y="53"/>
                  </a:lnTo>
                  <a:lnTo>
                    <a:pt x="1040" y="53"/>
                  </a:lnTo>
                  <a:lnTo>
                    <a:pt x="1040" y="263"/>
                  </a:lnTo>
                  <a:lnTo>
                    <a:pt x="1038" y="263"/>
                  </a:lnTo>
                  <a:lnTo>
                    <a:pt x="1038" y="53"/>
                  </a:lnTo>
                  <a:lnTo>
                    <a:pt x="71" y="53"/>
                  </a:lnTo>
                  <a:lnTo>
                    <a:pt x="71" y="1432"/>
                  </a:lnTo>
                  <a:lnTo>
                    <a:pt x="1038" y="1432"/>
                  </a:lnTo>
                  <a:lnTo>
                    <a:pt x="1038" y="1266"/>
                  </a:lnTo>
                  <a:lnTo>
                    <a:pt x="1040" y="1266"/>
                  </a:lnTo>
                  <a:lnTo>
                    <a:pt x="1040" y="1415"/>
                  </a:lnTo>
                  <a:lnTo>
                    <a:pt x="1115" y="1415"/>
                  </a:lnTo>
                  <a:lnTo>
                    <a:pt x="1115" y="1503"/>
                  </a:lnTo>
                  <a:lnTo>
                    <a:pt x="1114" y="15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1" name="Rectangle 60"/>
            <p:cNvSpPr>
              <a:spLocks noChangeArrowheads="1"/>
            </p:cNvSpPr>
            <p:nvPr/>
          </p:nvSpPr>
          <p:spPr bwMode="auto">
            <a:xfrm>
              <a:off x="1862" y="3294"/>
              <a:ext cx="11" cy="1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2" name="Freeform 61"/>
            <p:cNvSpPr>
              <a:spLocks/>
            </p:cNvSpPr>
            <p:nvPr/>
          </p:nvSpPr>
          <p:spPr bwMode="auto">
            <a:xfrm>
              <a:off x="1532" y="3189"/>
              <a:ext cx="318" cy="541"/>
            </a:xfrm>
            <a:custGeom>
              <a:avLst/>
              <a:gdLst>
                <a:gd name="T0" fmla="*/ 39 w 637"/>
                <a:gd name="T1" fmla="*/ 10 h 1082"/>
                <a:gd name="T2" fmla="*/ 39 w 637"/>
                <a:gd name="T3" fmla="*/ 10 h 1082"/>
                <a:gd name="T4" fmla="*/ 39 w 637"/>
                <a:gd name="T5" fmla="*/ 28 h 1082"/>
                <a:gd name="T6" fmla="*/ 39 w 637"/>
                <a:gd name="T7" fmla="*/ 28 h 1082"/>
                <a:gd name="T8" fmla="*/ 39 w 637"/>
                <a:gd name="T9" fmla="*/ 56 h 1082"/>
                <a:gd name="T10" fmla="*/ 39 w 637"/>
                <a:gd name="T11" fmla="*/ 56 h 1082"/>
                <a:gd name="T12" fmla="*/ 39 w 637"/>
                <a:gd name="T13" fmla="*/ 68 h 1082"/>
                <a:gd name="T14" fmla="*/ 0 w 637"/>
                <a:gd name="T15" fmla="*/ 68 h 1082"/>
                <a:gd name="T16" fmla="*/ 0 w 637"/>
                <a:gd name="T17" fmla="*/ 0 h 1082"/>
                <a:gd name="T18" fmla="*/ 39 w 637"/>
                <a:gd name="T19" fmla="*/ 0 h 1082"/>
                <a:gd name="T20" fmla="*/ 39 w 637"/>
                <a:gd name="T21" fmla="*/ 10 h 10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7"/>
                <a:gd name="T34" fmla="*/ 0 h 1082"/>
                <a:gd name="T35" fmla="*/ 637 w 637"/>
                <a:gd name="T36" fmla="*/ 1082 h 10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7" h="1082">
                  <a:moveTo>
                    <a:pt x="637" y="175"/>
                  </a:moveTo>
                  <a:lnTo>
                    <a:pt x="626" y="175"/>
                  </a:lnTo>
                  <a:lnTo>
                    <a:pt x="626" y="450"/>
                  </a:lnTo>
                  <a:lnTo>
                    <a:pt x="637" y="450"/>
                  </a:lnTo>
                  <a:lnTo>
                    <a:pt x="637" y="904"/>
                  </a:lnTo>
                  <a:lnTo>
                    <a:pt x="626" y="904"/>
                  </a:lnTo>
                  <a:lnTo>
                    <a:pt x="626" y="1082"/>
                  </a:lnTo>
                  <a:lnTo>
                    <a:pt x="0" y="1082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3" name="Freeform 62"/>
            <p:cNvSpPr>
              <a:spLocks/>
            </p:cNvSpPr>
            <p:nvPr/>
          </p:nvSpPr>
          <p:spPr bwMode="auto">
            <a:xfrm>
              <a:off x="1403" y="3189"/>
              <a:ext cx="111" cy="646"/>
            </a:xfrm>
            <a:custGeom>
              <a:avLst/>
              <a:gdLst>
                <a:gd name="T0" fmla="*/ 14 w 222"/>
                <a:gd name="T1" fmla="*/ 69 h 1292"/>
                <a:gd name="T2" fmla="*/ 0 w 222"/>
                <a:gd name="T3" fmla="*/ 81 h 1292"/>
                <a:gd name="T4" fmla="*/ 0 w 222"/>
                <a:gd name="T5" fmla="*/ 0 h 1292"/>
                <a:gd name="T6" fmla="*/ 14 w 222"/>
                <a:gd name="T7" fmla="*/ 0 h 1292"/>
                <a:gd name="T8" fmla="*/ 14 w 222"/>
                <a:gd name="T9" fmla="*/ 69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"/>
                <a:gd name="T16" fmla="*/ 0 h 1292"/>
                <a:gd name="T17" fmla="*/ 222 w 222"/>
                <a:gd name="T18" fmla="*/ 1292 h 1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" h="1292">
                  <a:moveTo>
                    <a:pt x="222" y="1092"/>
                  </a:moveTo>
                  <a:lnTo>
                    <a:pt x="0" y="1292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10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4" name="Freeform 63"/>
            <p:cNvSpPr>
              <a:spLocks/>
            </p:cNvSpPr>
            <p:nvPr/>
          </p:nvSpPr>
          <p:spPr bwMode="auto">
            <a:xfrm>
              <a:off x="1420" y="3748"/>
              <a:ext cx="430" cy="95"/>
            </a:xfrm>
            <a:custGeom>
              <a:avLst/>
              <a:gdLst>
                <a:gd name="T0" fmla="*/ 14 w 859"/>
                <a:gd name="T1" fmla="*/ 0 h 190"/>
                <a:gd name="T2" fmla="*/ 53 w 859"/>
                <a:gd name="T3" fmla="*/ 0 h 190"/>
                <a:gd name="T4" fmla="*/ 53 w 859"/>
                <a:gd name="T5" fmla="*/ 3 h 190"/>
                <a:gd name="T6" fmla="*/ 54 w 859"/>
                <a:gd name="T7" fmla="*/ 3 h 190"/>
                <a:gd name="T8" fmla="*/ 54 w 859"/>
                <a:gd name="T9" fmla="*/ 12 h 190"/>
                <a:gd name="T10" fmla="*/ 0 w 859"/>
                <a:gd name="T11" fmla="*/ 12 h 190"/>
                <a:gd name="T12" fmla="*/ 14 w 859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9"/>
                <a:gd name="T22" fmla="*/ 0 h 190"/>
                <a:gd name="T23" fmla="*/ 859 w 859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9" h="190">
                  <a:moveTo>
                    <a:pt x="211" y="0"/>
                  </a:moveTo>
                  <a:lnTo>
                    <a:pt x="848" y="0"/>
                  </a:lnTo>
                  <a:lnTo>
                    <a:pt x="848" y="60"/>
                  </a:lnTo>
                  <a:lnTo>
                    <a:pt x="859" y="60"/>
                  </a:lnTo>
                  <a:lnTo>
                    <a:pt x="859" y="190"/>
                  </a:lnTo>
                  <a:lnTo>
                    <a:pt x="0" y="19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5" name="Rectangle 64"/>
            <p:cNvSpPr>
              <a:spLocks noChangeArrowheads="1"/>
            </p:cNvSpPr>
            <p:nvPr/>
          </p:nvSpPr>
          <p:spPr bwMode="auto">
            <a:xfrm>
              <a:off x="1862" y="3658"/>
              <a:ext cx="11" cy="1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6" name="Freeform 65"/>
            <p:cNvSpPr>
              <a:spLocks/>
            </p:cNvSpPr>
            <p:nvPr/>
          </p:nvSpPr>
          <p:spPr bwMode="auto">
            <a:xfrm>
              <a:off x="1359" y="3029"/>
              <a:ext cx="655" cy="97"/>
            </a:xfrm>
            <a:custGeom>
              <a:avLst/>
              <a:gdLst>
                <a:gd name="T0" fmla="*/ 18 w 1310"/>
                <a:gd name="T1" fmla="*/ 0 h 195"/>
                <a:gd name="T2" fmla="*/ 82 w 1310"/>
                <a:gd name="T3" fmla="*/ 0 h 195"/>
                <a:gd name="T4" fmla="*/ 70 w 1310"/>
                <a:gd name="T5" fmla="*/ 12 h 195"/>
                <a:gd name="T6" fmla="*/ 0 w 1310"/>
                <a:gd name="T7" fmla="*/ 12 h 195"/>
                <a:gd name="T8" fmla="*/ 18 w 1310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0"/>
                <a:gd name="T16" fmla="*/ 0 h 195"/>
                <a:gd name="T17" fmla="*/ 1310 w 1310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0" h="195">
                  <a:moveTo>
                    <a:pt x="274" y="0"/>
                  </a:moveTo>
                  <a:lnTo>
                    <a:pt x="1310" y="0"/>
                  </a:lnTo>
                  <a:lnTo>
                    <a:pt x="1114" y="195"/>
                  </a:lnTo>
                  <a:lnTo>
                    <a:pt x="0" y="19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7" name="Freeform 66"/>
            <p:cNvSpPr>
              <a:spLocks/>
            </p:cNvSpPr>
            <p:nvPr/>
          </p:nvSpPr>
          <p:spPr bwMode="auto">
            <a:xfrm>
              <a:off x="1388" y="3950"/>
              <a:ext cx="45" cy="64"/>
            </a:xfrm>
            <a:custGeom>
              <a:avLst/>
              <a:gdLst>
                <a:gd name="T0" fmla="*/ 1 w 90"/>
                <a:gd name="T1" fmla="*/ 8 h 128"/>
                <a:gd name="T2" fmla="*/ 0 w 90"/>
                <a:gd name="T3" fmla="*/ 8 h 128"/>
                <a:gd name="T4" fmla="*/ 0 w 90"/>
                <a:gd name="T5" fmla="*/ 0 h 128"/>
                <a:gd name="T6" fmla="*/ 6 w 90"/>
                <a:gd name="T7" fmla="*/ 0 h 128"/>
                <a:gd name="T8" fmla="*/ 1 w 90"/>
                <a:gd name="T9" fmla="*/ 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8" name="Freeform 67"/>
            <p:cNvSpPr>
              <a:spLocks/>
            </p:cNvSpPr>
            <p:nvPr/>
          </p:nvSpPr>
          <p:spPr bwMode="auto">
            <a:xfrm>
              <a:off x="1826" y="3950"/>
              <a:ext cx="45" cy="64"/>
            </a:xfrm>
            <a:custGeom>
              <a:avLst/>
              <a:gdLst>
                <a:gd name="T0" fmla="*/ 0 w 90"/>
                <a:gd name="T1" fmla="*/ 0 h 128"/>
                <a:gd name="T2" fmla="*/ 6 w 90"/>
                <a:gd name="T3" fmla="*/ 0 h 128"/>
                <a:gd name="T4" fmla="*/ 6 w 90"/>
                <a:gd name="T5" fmla="*/ 8 h 128"/>
                <a:gd name="T6" fmla="*/ 3 w 90"/>
                <a:gd name="T7" fmla="*/ 8 h 128"/>
                <a:gd name="T8" fmla="*/ 0 w 90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0" y="0"/>
                  </a:moveTo>
                  <a:lnTo>
                    <a:pt x="90" y="0"/>
                  </a:lnTo>
                  <a:lnTo>
                    <a:pt x="90" y="128"/>
                  </a:lnTo>
                  <a:lnTo>
                    <a:pt x="5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9" name="Freeform 68"/>
            <p:cNvSpPr>
              <a:spLocks/>
            </p:cNvSpPr>
            <p:nvPr/>
          </p:nvSpPr>
          <p:spPr bwMode="auto">
            <a:xfrm>
              <a:off x="1924" y="3852"/>
              <a:ext cx="21" cy="23"/>
            </a:xfrm>
            <a:custGeom>
              <a:avLst/>
              <a:gdLst>
                <a:gd name="T0" fmla="*/ 0 w 40"/>
                <a:gd name="T1" fmla="*/ 2 h 47"/>
                <a:gd name="T2" fmla="*/ 0 w 40"/>
                <a:gd name="T3" fmla="*/ 0 h 47"/>
                <a:gd name="T4" fmla="*/ 3 w 40"/>
                <a:gd name="T5" fmla="*/ 0 h 47"/>
                <a:gd name="T6" fmla="*/ 0 w 40"/>
                <a:gd name="T7" fmla="*/ 2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7"/>
                <a:gd name="T14" fmla="*/ 40 w 40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pic>
        <p:nvPicPr>
          <p:cNvPr id="180" name="Picture 1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86" y="2002671"/>
            <a:ext cx="236744" cy="227439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19" y="2409062"/>
            <a:ext cx="236744" cy="227439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22" y="2713859"/>
            <a:ext cx="236744" cy="227439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604" y="3086417"/>
            <a:ext cx="287946" cy="299725"/>
          </a:xfrm>
          <a:prstGeom prst="rect">
            <a:avLst/>
          </a:prstGeom>
        </p:spPr>
      </p:pic>
      <p:pic>
        <p:nvPicPr>
          <p:cNvPr id="109" name="Picture 71" descr="MCj0205614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66405" y="1934602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71" descr="MCj0205614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3338" y="2307132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71" descr="MCj0205614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00274" y="2696599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71" descr="MCj0205614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7207" y="3069127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71" descr="MCj0205614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76005" y="4220596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71" descr="MCj0205614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2938" y="4593126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Picture 71" descr="MCj0205614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9874" y="4982593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Picture 71" descr="MCj0205614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6807" y="5355121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621" y="6311603"/>
            <a:ext cx="208855" cy="224255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78" y="6311603"/>
            <a:ext cx="232762" cy="229672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43" y="1244270"/>
            <a:ext cx="218475" cy="29790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09874" y="4196269"/>
            <a:ext cx="717378" cy="428292"/>
            <a:chOff x="4487996" y="5636176"/>
            <a:chExt cx="761729" cy="506431"/>
          </a:xfrm>
        </p:grpSpPr>
        <p:sp>
          <p:nvSpPr>
            <p:cNvPr id="194" name="AutoShape 55"/>
            <p:cNvSpPr>
              <a:spLocks noChangeAspect="1" noChangeArrowheads="1" noTextEdit="1"/>
            </p:cNvSpPr>
            <p:nvPr/>
          </p:nvSpPr>
          <p:spPr bwMode="auto">
            <a:xfrm>
              <a:off x="4487996" y="5636176"/>
              <a:ext cx="761729" cy="506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95" name="Freeform 56"/>
            <p:cNvSpPr>
              <a:spLocks/>
            </p:cNvSpPr>
            <p:nvPr/>
          </p:nvSpPr>
          <p:spPr bwMode="auto">
            <a:xfrm>
              <a:off x="4487996" y="5636176"/>
              <a:ext cx="761729" cy="487228"/>
            </a:xfrm>
            <a:custGeom>
              <a:avLst/>
              <a:gdLst>
                <a:gd name="T0" fmla="*/ 98 w 2152"/>
                <a:gd name="T1" fmla="*/ 19 h 2182"/>
                <a:gd name="T2" fmla="*/ 98 w 2152"/>
                <a:gd name="T3" fmla="*/ 0 h 2182"/>
                <a:gd name="T4" fmla="*/ 22 w 2152"/>
                <a:gd name="T5" fmla="*/ 0 h 2182"/>
                <a:gd name="T6" fmla="*/ 0 w 2152"/>
                <a:gd name="T7" fmla="*/ 17 h 2182"/>
                <a:gd name="T8" fmla="*/ 0 w 2152"/>
                <a:gd name="T9" fmla="*/ 121 h 2182"/>
                <a:gd name="T10" fmla="*/ 4 w 2152"/>
                <a:gd name="T11" fmla="*/ 121 h 2182"/>
                <a:gd name="T12" fmla="*/ 4 w 2152"/>
                <a:gd name="T13" fmla="*/ 136 h 2182"/>
                <a:gd name="T14" fmla="*/ 17 w 2152"/>
                <a:gd name="T15" fmla="*/ 136 h 2182"/>
                <a:gd name="T16" fmla="*/ 24 w 2152"/>
                <a:gd name="T17" fmla="*/ 121 h 2182"/>
                <a:gd name="T18" fmla="*/ 59 w 2152"/>
                <a:gd name="T19" fmla="*/ 121 h 2182"/>
                <a:gd name="T20" fmla="*/ 66 w 2152"/>
                <a:gd name="T21" fmla="*/ 136 h 2182"/>
                <a:gd name="T22" fmla="*/ 78 w 2152"/>
                <a:gd name="T23" fmla="*/ 136 h 2182"/>
                <a:gd name="T24" fmla="*/ 78 w 2152"/>
                <a:gd name="T25" fmla="*/ 121 h 2182"/>
                <a:gd name="T26" fmla="*/ 79 w 2152"/>
                <a:gd name="T27" fmla="*/ 121 h 2182"/>
                <a:gd name="T28" fmla="*/ 85 w 2152"/>
                <a:gd name="T29" fmla="*/ 114 h 2182"/>
                <a:gd name="T30" fmla="*/ 135 w 2152"/>
                <a:gd name="T31" fmla="*/ 114 h 2182"/>
                <a:gd name="T32" fmla="*/ 135 w 2152"/>
                <a:gd name="T33" fmla="*/ 19 h 2182"/>
                <a:gd name="T34" fmla="*/ 98 w 2152"/>
                <a:gd name="T35" fmla="*/ 19 h 2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2"/>
                <a:gd name="T55" fmla="*/ 0 h 2182"/>
                <a:gd name="T56" fmla="*/ 2152 w 2152"/>
                <a:gd name="T57" fmla="*/ 2182 h 2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2" h="2182">
                  <a:moveTo>
                    <a:pt x="1569" y="309"/>
                  </a:moveTo>
                  <a:lnTo>
                    <a:pt x="1569" y="0"/>
                  </a:lnTo>
                  <a:lnTo>
                    <a:pt x="366" y="0"/>
                  </a:lnTo>
                  <a:lnTo>
                    <a:pt x="0" y="262"/>
                  </a:lnTo>
                  <a:lnTo>
                    <a:pt x="0" y="1948"/>
                  </a:lnTo>
                  <a:lnTo>
                    <a:pt x="77" y="1948"/>
                  </a:lnTo>
                  <a:lnTo>
                    <a:pt x="77" y="2182"/>
                  </a:lnTo>
                  <a:lnTo>
                    <a:pt x="282" y="2182"/>
                  </a:lnTo>
                  <a:lnTo>
                    <a:pt x="391" y="1948"/>
                  </a:lnTo>
                  <a:lnTo>
                    <a:pt x="944" y="1948"/>
                  </a:lnTo>
                  <a:lnTo>
                    <a:pt x="1051" y="2182"/>
                  </a:lnTo>
                  <a:lnTo>
                    <a:pt x="1256" y="2182"/>
                  </a:lnTo>
                  <a:lnTo>
                    <a:pt x="1256" y="1948"/>
                  </a:lnTo>
                  <a:lnTo>
                    <a:pt x="1268" y="1948"/>
                  </a:lnTo>
                  <a:lnTo>
                    <a:pt x="1363" y="1838"/>
                  </a:lnTo>
                  <a:lnTo>
                    <a:pt x="2152" y="1838"/>
                  </a:lnTo>
                  <a:lnTo>
                    <a:pt x="2152" y="309"/>
                  </a:lnTo>
                  <a:lnTo>
                    <a:pt x="1569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96" name="Freeform 57"/>
            <p:cNvSpPr>
              <a:spLocks/>
            </p:cNvSpPr>
            <p:nvPr/>
          </p:nvSpPr>
          <p:spPr bwMode="auto">
            <a:xfrm>
              <a:off x="4932574" y="5665204"/>
              <a:ext cx="73624" cy="58056"/>
            </a:xfrm>
            <a:custGeom>
              <a:avLst/>
              <a:gdLst>
                <a:gd name="T0" fmla="*/ 0 w 206"/>
                <a:gd name="T1" fmla="*/ 12 h 261"/>
                <a:gd name="T2" fmla="*/ 0 w 206"/>
                <a:gd name="T3" fmla="*/ 16 h 261"/>
                <a:gd name="T4" fmla="*/ 14 w 206"/>
                <a:gd name="T5" fmla="*/ 16 h 261"/>
                <a:gd name="T6" fmla="*/ 14 w 206"/>
                <a:gd name="T7" fmla="*/ 0 h 261"/>
                <a:gd name="T8" fmla="*/ 0 w 206"/>
                <a:gd name="T9" fmla="*/ 12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61"/>
                <a:gd name="T17" fmla="*/ 206 w 20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61">
                  <a:moveTo>
                    <a:pt x="0" y="206"/>
                  </a:moveTo>
                  <a:lnTo>
                    <a:pt x="0" y="261"/>
                  </a:lnTo>
                  <a:lnTo>
                    <a:pt x="206" y="261"/>
                  </a:lnTo>
                  <a:lnTo>
                    <a:pt x="206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97" name="Freeform 58"/>
            <p:cNvSpPr>
              <a:spLocks/>
            </p:cNvSpPr>
            <p:nvPr/>
          </p:nvSpPr>
          <p:spPr bwMode="auto">
            <a:xfrm>
              <a:off x="4906381" y="5731299"/>
              <a:ext cx="303701" cy="288496"/>
            </a:xfrm>
            <a:custGeom>
              <a:avLst/>
              <a:gdLst>
                <a:gd name="T0" fmla="*/ 0 w 857"/>
                <a:gd name="T1" fmla="*/ 10 h 1292"/>
                <a:gd name="T2" fmla="*/ 1 w 857"/>
                <a:gd name="T3" fmla="*/ 10 h 1292"/>
                <a:gd name="T4" fmla="*/ 1 w 857"/>
                <a:gd name="T5" fmla="*/ 28 h 1292"/>
                <a:gd name="T6" fmla="*/ 0 w 857"/>
                <a:gd name="T7" fmla="*/ 28 h 1292"/>
                <a:gd name="T8" fmla="*/ 0 w 857"/>
                <a:gd name="T9" fmla="*/ 56 h 1292"/>
                <a:gd name="T10" fmla="*/ 1 w 857"/>
                <a:gd name="T11" fmla="*/ 56 h 1292"/>
                <a:gd name="T12" fmla="*/ 1 w 857"/>
                <a:gd name="T13" fmla="*/ 74 h 1292"/>
                <a:gd name="T14" fmla="*/ 0 w 857"/>
                <a:gd name="T15" fmla="*/ 74 h 1292"/>
                <a:gd name="T16" fmla="*/ 0 w 857"/>
                <a:gd name="T17" fmla="*/ 81 h 1292"/>
                <a:gd name="T18" fmla="*/ 54 w 857"/>
                <a:gd name="T19" fmla="*/ 81 h 1292"/>
                <a:gd name="T20" fmla="*/ 54 w 857"/>
                <a:gd name="T21" fmla="*/ 0 h 1292"/>
                <a:gd name="T22" fmla="*/ 0 w 857"/>
                <a:gd name="T23" fmla="*/ 0 h 1292"/>
                <a:gd name="T24" fmla="*/ 0 w 857"/>
                <a:gd name="T25" fmla="*/ 10 h 1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7"/>
                <a:gd name="T40" fmla="*/ 0 h 1292"/>
                <a:gd name="T41" fmla="*/ 857 w 857"/>
                <a:gd name="T42" fmla="*/ 1292 h 12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7" h="1292">
                  <a:moveTo>
                    <a:pt x="0" y="175"/>
                  </a:moveTo>
                  <a:lnTo>
                    <a:pt x="8" y="175"/>
                  </a:lnTo>
                  <a:lnTo>
                    <a:pt x="8" y="450"/>
                  </a:lnTo>
                  <a:lnTo>
                    <a:pt x="0" y="450"/>
                  </a:lnTo>
                  <a:lnTo>
                    <a:pt x="0" y="904"/>
                  </a:lnTo>
                  <a:lnTo>
                    <a:pt x="8" y="904"/>
                  </a:lnTo>
                  <a:lnTo>
                    <a:pt x="8" y="1178"/>
                  </a:lnTo>
                  <a:lnTo>
                    <a:pt x="0" y="1178"/>
                  </a:lnTo>
                  <a:lnTo>
                    <a:pt x="0" y="1292"/>
                  </a:lnTo>
                  <a:lnTo>
                    <a:pt x="857" y="1292"/>
                  </a:lnTo>
                  <a:lnTo>
                    <a:pt x="857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98" name="Freeform 59"/>
            <p:cNvSpPr>
              <a:spLocks/>
            </p:cNvSpPr>
            <p:nvPr/>
          </p:nvSpPr>
          <p:spPr bwMode="auto">
            <a:xfrm>
              <a:off x="4525516" y="5711203"/>
              <a:ext cx="395023" cy="336281"/>
            </a:xfrm>
            <a:custGeom>
              <a:avLst/>
              <a:gdLst>
                <a:gd name="T0" fmla="*/ 70 w 1115"/>
                <a:gd name="T1" fmla="*/ 95 h 1505"/>
                <a:gd name="T2" fmla="*/ 0 w 1115"/>
                <a:gd name="T3" fmla="*/ 95 h 1505"/>
                <a:gd name="T4" fmla="*/ 0 w 1115"/>
                <a:gd name="T5" fmla="*/ 0 h 1505"/>
                <a:gd name="T6" fmla="*/ 70 w 1115"/>
                <a:gd name="T7" fmla="*/ 0 h 1505"/>
                <a:gd name="T8" fmla="*/ 70 w 1115"/>
                <a:gd name="T9" fmla="*/ 4 h 1505"/>
                <a:gd name="T10" fmla="*/ 65 w 1115"/>
                <a:gd name="T11" fmla="*/ 4 h 1505"/>
                <a:gd name="T12" fmla="*/ 65 w 1115"/>
                <a:gd name="T13" fmla="*/ 17 h 1505"/>
                <a:gd name="T14" fmla="*/ 65 w 1115"/>
                <a:gd name="T15" fmla="*/ 17 h 1505"/>
                <a:gd name="T16" fmla="*/ 65 w 1115"/>
                <a:gd name="T17" fmla="*/ 4 h 1505"/>
                <a:gd name="T18" fmla="*/ 5 w 1115"/>
                <a:gd name="T19" fmla="*/ 4 h 1505"/>
                <a:gd name="T20" fmla="*/ 5 w 1115"/>
                <a:gd name="T21" fmla="*/ 90 h 1505"/>
                <a:gd name="T22" fmla="*/ 65 w 1115"/>
                <a:gd name="T23" fmla="*/ 90 h 1505"/>
                <a:gd name="T24" fmla="*/ 65 w 1115"/>
                <a:gd name="T25" fmla="*/ 80 h 1505"/>
                <a:gd name="T26" fmla="*/ 65 w 1115"/>
                <a:gd name="T27" fmla="*/ 80 h 1505"/>
                <a:gd name="T28" fmla="*/ 65 w 1115"/>
                <a:gd name="T29" fmla="*/ 89 h 1505"/>
                <a:gd name="T30" fmla="*/ 70 w 1115"/>
                <a:gd name="T31" fmla="*/ 89 h 1505"/>
                <a:gd name="T32" fmla="*/ 70 w 1115"/>
                <a:gd name="T33" fmla="*/ 94 h 1505"/>
                <a:gd name="T34" fmla="*/ 70 w 1115"/>
                <a:gd name="T35" fmla="*/ 95 h 15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5"/>
                <a:gd name="T55" fmla="*/ 0 h 1505"/>
                <a:gd name="T56" fmla="*/ 1115 w 1115"/>
                <a:gd name="T57" fmla="*/ 1505 h 15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5" h="1505">
                  <a:moveTo>
                    <a:pt x="1114" y="1505"/>
                  </a:moveTo>
                  <a:lnTo>
                    <a:pt x="0" y="1505"/>
                  </a:lnTo>
                  <a:lnTo>
                    <a:pt x="0" y="0"/>
                  </a:lnTo>
                  <a:lnTo>
                    <a:pt x="1115" y="0"/>
                  </a:lnTo>
                  <a:lnTo>
                    <a:pt x="1115" y="53"/>
                  </a:lnTo>
                  <a:lnTo>
                    <a:pt x="1040" y="53"/>
                  </a:lnTo>
                  <a:lnTo>
                    <a:pt x="1040" y="263"/>
                  </a:lnTo>
                  <a:lnTo>
                    <a:pt x="1038" y="263"/>
                  </a:lnTo>
                  <a:lnTo>
                    <a:pt x="1038" y="53"/>
                  </a:lnTo>
                  <a:lnTo>
                    <a:pt x="71" y="53"/>
                  </a:lnTo>
                  <a:lnTo>
                    <a:pt x="71" y="1432"/>
                  </a:lnTo>
                  <a:lnTo>
                    <a:pt x="1038" y="1432"/>
                  </a:lnTo>
                  <a:lnTo>
                    <a:pt x="1038" y="1266"/>
                  </a:lnTo>
                  <a:lnTo>
                    <a:pt x="1040" y="1266"/>
                  </a:lnTo>
                  <a:lnTo>
                    <a:pt x="1040" y="1415"/>
                  </a:lnTo>
                  <a:lnTo>
                    <a:pt x="1115" y="1415"/>
                  </a:lnTo>
                  <a:lnTo>
                    <a:pt x="1115" y="1503"/>
                  </a:lnTo>
                  <a:lnTo>
                    <a:pt x="1114" y="15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99" name="Rectangle 60"/>
            <p:cNvSpPr>
              <a:spLocks noChangeArrowheads="1"/>
            </p:cNvSpPr>
            <p:nvPr/>
          </p:nvSpPr>
          <p:spPr bwMode="auto">
            <a:xfrm>
              <a:off x="4888682" y="5778191"/>
              <a:ext cx="7787" cy="451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0" name="Freeform 61"/>
            <p:cNvSpPr>
              <a:spLocks/>
            </p:cNvSpPr>
            <p:nvPr/>
          </p:nvSpPr>
          <p:spPr bwMode="auto">
            <a:xfrm>
              <a:off x="4655067" y="5731299"/>
              <a:ext cx="225121" cy="241604"/>
            </a:xfrm>
            <a:custGeom>
              <a:avLst/>
              <a:gdLst>
                <a:gd name="T0" fmla="*/ 39 w 637"/>
                <a:gd name="T1" fmla="*/ 10 h 1082"/>
                <a:gd name="T2" fmla="*/ 39 w 637"/>
                <a:gd name="T3" fmla="*/ 10 h 1082"/>
                <a:gd name="T4" fmla="*/ 39 w 637"/>
                <a:gd name="T5" fmla="*/ 28 h 1082"/>
                <a:gd name="T6" fmla="*/ 39 w 637"/>
                <a:gd name="T7" fmla="*/ 28 h 1082"/>
                <a:gd name="T8" fmla="*/ 39 w 637"/>
                <a:gd name="T9" fmla="*/ 56 h 1082"/>
                <a:gd name="T10" fmla="*/ 39 w 637"/>
                <a:gd name="T11" fmla="*/ 56 h 1082"/>
                <a:gd name="T12" fmla="*/ 39 w 637"/>
                <a:gd name="T13" fmla="*/ 68 h 1082"/>
                <a:gd name="T14" fmla="*/ 0 w 637"/>
                <a:gd name="T15" fmla="*/ 68 h 1082"/>
                <a:gd name="T16" fmla="*/ 0 w 637"/>
                <a:gd name="T17" fmla="*/ 0 h 1082"/>
                <a:gd name="T18" fmla="*/ 39 w 637"/>
                <a:gd name="T19" fmla="*/ 0 h 1082"/>
                <a:gd name="T20" fmla="*/ 39 w 637"/>
                <a:gd name="T21" fmla="*/ 10 h 10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7"/>
                <a:gd name="T34" fmla="*/ 0 h 1082"/>
                <a:gd name="T35" fmla="*/ 637 w 637"/>
                <a:gd name="T36" fmla="*/ 1082 h 10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7" h="1082">
                  <a:moveTo>
                    <a:pt x="637" y="175"/>
                  </a:moveTo>
                  <a:lnTo>
                    <a:pt x="626" y="175"/>
                  </a:lnTo>
                  <a:lnTo>
                    <a:pt x="626" y="450"/>
                  </a:lnTo>
                  <a:lnTo>
                    <a:pt x="637" y="450"/>
                  </a:lnTo>
                  <a:lnTo>
                    <a:pt x="637" y="904"/>
                  </a:lnTo>
                  <a:lnTo>
                    <a:pt x="626" y="904"/>
                  </a:lnTo>
                  <a:lnTo>
                    <a:pt x="626" y="1082"/>
                  </a:lnTo>
                  <a:lnTo>
                    <a:pt x="0" y="1082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1" name="Freeform 62"/>
            <p:cNvSpPr>
              <a:spLocks/>
            </p:cNvSpPr>
            <p:nvPr/>
          </p:nvSpPr>
          <p:spPr bwMode="auto">
            <a:xfrm>
              <a:off x="4563744" y="5731299"/>
              <a:ext cx="78580" cy="288496"/>
            </a:xfrm>
            <a:custGeom>
              <a:avLst/>
              <a:gdLst>
                <a:gd name="T0" fmla="*/ 14 w 222"/>
                <a:gd name="T1" fmla="*/ 69 h 1292"/>
                <a:gd name="T2" fmla="*/ 0 w 222"/>
                <a:gd name="T3" fmla="*/ 81 h 1292"/>
                <a:gd name="T4" fmla="*/ 0 w 222"/>
                <a:gd name="T5" fmla="*/ 0 h 1292"/>
                <a:gd name="T6" fmla="*/ 14 w 222"/>
                <a:gd name="T7" fmla="*/ 0 h 1292"/>
                <a:gd name="T8" fmla="*/ 14 w 222"/>
                <a:gd name="T9" fmla="*/ 69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"/>
                <a:gd name="T16" fmla="*/ 0 h 1292"/>
                <a:gd name="T17" fmla="*/ 222 w 222"/>
                <a:gd name="T18" fmla="*/ 1292 h 1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" h="1292">
                  <a:moveTo>
                    <a:pt x="222" y="1092"/>
                  </a:moveTo>
                  <a:lnTo>
                    <a:pt x="0" y="1292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10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2" name="Freeform 63"/>
            <p:cNvSpPr>
              <a:spLocks/>
            </p:cNvSpPr>
            <p:nvPr/>
          </p:nvSpPr>
          <p:spPr bwMode="auto">
            <a:xfrm>
              <a:off x="4575779" y="5980942"/>
              <a:ext cx="304408" cy="42426"/>
            </a:xfrm>
            <a:custGeom>
              <a:avLst/>
              <a:gdLst>
                <a:gd name="T0" fmla="*/ 14 w 859"/>
                <a:gd name="T1" fmla="*/ 0 h 190"/>
                <a:gd name="T2" fmla="*/ 53 w 859"/>
                <a:gd name="T3" fmla="*/ 0 h 190"/>
                <a:gd name="T4" fmla="*/ 53 w 859"/>
                <a:gd name="T5" fmla="*/ 3 h 190"/>
                <a:gd name="T6" fmla="*/ 54 w 859"/>
                <a:gd name="T7" fmla="*/ 3 h 190"/>
                <a:gd name="T8" fmla="*/ 54 w 859"/>
                <a:gd name="T9" fmla="*/ 12 h 190"/>
                <a:gd name="T10" fmla="*/ 0 w 859"/>
                <a:gd name="T11" fmla="*/ 12 h 190"/>
                <a:gd name="T12" fmla="*/ 14 w 859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9"/>
                <a:gd name="T22" fmla="*/ 0 h 190"/>
                <a:gd name="T23" fmla="*/ 859 w 859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9" h="190">
                  <a:moveTo>
                    <a:pt x="211" y="0"/>
                  </a:moveTo>
                  <a:lnTo>
                    <a:pt x="848" y="0"/>
                  </a:lnTo>
                  <a:lnTo>
                    <a:pt x="848" y="60"/>
                  </a:lnTo>
                  <a:lnTo>
                    <a:pt x="859" y="60"/>
                  </a:lnTo>
                  <a:lnTo>
                    <a:pt x="859" y="190"/>
                  </a:lnTo>
                  <a:lnTo>
                    <a:pt x="0" y="19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3" name="Rectangle 64"/>
            <p:cNvSpPr>
              <a:spLocks noChangeArrowheads="1"/>
            </p:cNvSpPr>
            <p:nvPr/>
          </p:nvSpPr>
          <p:spPr bwMode="auto">
            <a:xfrm>
              <a:off x="4888682" y="5940749"/>
              <a:ext cx="7787" cy="455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4" name="Freeform 65"/>
            <p:cNvSpPr>
              <a:spLocks/>
            </p:cNvSpPr>
            <p:nvPr/>
          </p:nvSpPr>
          <p:spPr bwMode="auto">
            <a:xfrm>
              <a:off x="4532595" y="5659845"/>
              <a:ext cx="463692" cy="43319"/>
            </a:xfrm>
            <a:custGeom>
              <a:avLst/>
              <a:gdLst>
                <a:gd name="T0" fmla="*/ 18 w 1310"/>
                <a:gd name="T1" fmla="*/ 0 h 195"/>
                <a:gd name="T2" fmla="*/ 82 w 1310"/>
                <a:gd name="T3" fmla="*/ 0 h 195"/>
                <a:gd name="T4" fmla="*/ 70 w 1310"/>
                <a:gd name="T5" fmla="*/ 12 h 195"/>
                <a:gd name="T6" fmla="*/ 0 w 1310"/>
                <a:gd name="T7" fmla="*/ 12 h 195"/>
                <a:gd name="T8" fmla="*/ 18 w 1310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0"/>
                <a:gd name="T16" fmla="*/ 0 h 195"/>
                <a:gd name="T17" fmla="*/ 1310 w 1310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0" h="195">
                  <a:moveTo>
                    <a:pt x="274" y="0"/>
                  </a:moveTo>
                  <a:lnTo>
                    <a:pt x="1310" y="0"/>
                  </a:lnTo>
                  <a:lnTo>
                    <a:pt x="1114" y="195"/>
                  </a:lnTo>
                  <a:lnTo>
                    <a:pt x="0" y="19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5" name="Freeform 66"/>
            <p:cNvSpPr>
              <a:spLocks/>
            </p:cNvSpPr>
            <p:nvPr/>
          </p:nvSpPr>
          <p:spPr bwMode="auto">
            <a:xfrm>
              <a:off x="4553125" y="6071153"/>
              <a:ext cx="31857" cy="28582"/>
            </a:xfrm>
            <a:custGeom>
              <a:avLst/>
              <a:gdLst>
                <a:gd name="T0" fmla="*/ 1 w 90"/>
                <a:gd name="T1" fmla="*/ 8 h 128"/>
                <a:gd name="T2" fmla="*/ 0 w 90"/>
                <a:gd name="T3" fmla="*/ 8 h 128"/>
                <a:gd name="T4" fmla="*/ 0 w 90"/>
                <a:gd name="T5" fmla="*/ 0 h 128"/>
                <a:gd name="T6" fmla="*/ 6 w 90"/>
                <a:gd name="T7" fmla="*/ 0 h 128"/>
                <a:gd name="T8" fmla="*/ 1 w 90"/>
                <a:gd name="T9" fmla="*/ 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6" name="Freeform 67"/>
            <p:cNvSpPr>
              <a:spLocks/>
            </p:cNvSpPr>
            <p:nvPr/>
          </p:nvSpPr>
          <p:spPr bwMode="auto">
            <a:xfrm>
              <a:off x="4863197" y="6071153"/>
              <a:ext cx="31857" cy="28582"/>
            </a:xfrm>
            <a:custGeom>
              <a:avLst/>
              <a:gdLst>
                <a:gd name="T0" fmla="*/ 0 w 90"/>
                <a:gd name="T1" fmla="*/ 0 h 128"/>
                <a:gd name="T2" fmla="*/ 6 w 90"/>
                <a:gd name="T3" fmla="*/ 0 h 128"/>
                <a:gd name="T4" fmla="*/ 6 w 90"/>
                <a:gd name="T5" fmla="*/ 8 h 128"/>
                <a:gd name="T6" fmla="*/ 3 w 90"/>
                <a:gd name="T7" fmla="*/ 8 h 128"/>
                <a:gd name="T8" fmla="*/ 0 w 90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8"/>
                <a:gd name="T17" fmla="*/ 90 w 90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8">
                  <a:moveTo>
                    <a:pt x="0" y="0"/>
                  </a:moveTo>
                  <a:lnTo>
                    <a:pt x="90" y="0"/>
                  </a:lnTo>
                  <a:lnTo>
                    <a:pt x="90" y="128"/>
                  </a:lnTo>
                  <a:lnTo>
                    <a:pt x="5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7" name="Freeform 68"/>
            <p:cNvSpPr>
              <a:spLocks/>
            </p:cNvSpPr>
            <p:nvPr/>
          </p:nvSpPr>
          <p:spPr bwMode="auto">
            <a:xfrm>
              <a:off x="4932574" y="6027387"/>
              <a:ext cx="14866" cy="10272"/>
            </a:xfrm>
            <a:custGeom>
              <a:avLst/>
              <a:gdLst>
                <a:gd name="T0" fmla="*/ 0 w 40"/>
                <a:gd name="T1" fmla="*/ 2 h 47"/>
                <a:gd name="T2" fmla="*/ 0 w 40"/>
                <a:gd name="T3" fmla="*/ 0 h 47"/>
                <a:gd name="T4" fmla="*/ 3 w 40"/>
                <a:gd name="T5" fmla="*/ 0 h 47"/>
                <a:gd name="T6" fmla="*/ 0 w 40"/>
                <a:gd name="T7" fmla="*/ 2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7"/>
                <a:gd name="T14" fmla="*/ 40 w 40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7489" y="5752802"/>
              <a:ext cx="208855" cy="224255"/>
            </a:xfrm>
            <a:prstGeom prst="rect">
              <a:avLst/>
            </a:prstGeom>
          </p:spPr>
        </p:pic>
      </p:grpSp>
      <p:pic>
        <p:nvPicPr>
          <p:cNvPr id="209" name="Picture 20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9474" y="3826943"/>
            <a:ext cx="2038244" cy="2218267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3967" y="1854328"/>
            <a:ext cx="1767372" cy="1653006"/>
          </a:xfrm>
          <a:prstGeom prst="rect">
            <a:avLst/>
          </a:prstGeom>
        </p:spPr>
      </p:pic>
      <p:sp>
        <p:nvSpPr>
          <p:cNvPr id="211" name="Text Box 7"/>
          <p:cNvSpPr txBox="1">
            <a:spLocks noChangeArrowheads="1"/>
          </p:cNvSpPr>
          <p:nvPr/>
        </p:nvSpPr>
        <p:spPr bwMode="auto">
          <a:xfrm>
            <a:off x="574699" y="943514"/>
            <a:ext cx="392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</a:t>
            </a:r>
            <a:endParaRPr lang="en-US" sz="2000" baseline="-250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2" name="Text Box 7"/>
          <p:cNvSpPr txBox="1">
            <a:spLocks noChangeArrowheads="1"/>
          </p:cNvSpPr>
          <p:nvPr/>
        </p:nvSpPr>
        <p:spPr bwMode="auto">
          <a:xfrm>
            <a:off x="1752582" y="909648"/>
            <a:ext cx="46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b</a:t>
            </a:r>
            <a:endParaRPr lang="en-US" sz="2000" baseline="-250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3" name="Text Box 7"/>
          <p:cNvSpPr txBox="1">
            <a:spLocks noChangeArrowheads="1"/>
          </p:cNvSpPr>
          <p:nvPr/>
        </p:nvSpPr>
        <p:spPr bwMode="auto">
          <a:xfrm>
            <a:off x="2429921" y="3009375"/>
            <a:ext cx="46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</a:t>
            </a:r>
            <a:endParaRPr lang="en-US" sz="2000" baseline="-250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14" name="Table 213"/>
          <p:cNvGraphicFramePr>
            <a:graphicFrameLocks noGrp="1"/>
          </p:cNvGraphicFramePr>
          <p:nvPr>
            <p:extLst/>
          </p:nvPr>
        </p:nvGraphicFramePr>
        <p:xfrm>
          <a:off x="951443" y="2012738"/>
          <a:ext cx="781164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298"/>
                <a:gridCol w="270933"/>
                <a:gridCol w="270933"/>
              </a:tblGrid>
              <a:tr h="247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24750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750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7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5" name="Table 214"/>
          <p:cNvGraphicFramePr>
            <a:graphicFrameLocks noGrp="1"/>
          </p:cNvGraphicFramePr>
          <p:nvPr>
            <p:extLst/>
          </p:nvPr>
        </p:nvGraphicFramePr>
        <p:xfrm>
          <a:off x="1578014" y="4258636"/>
          <a:ext cx="781164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298"/>
                <a:gridCol w="270933"/>
                <a:gridCol w="270933"/>
              </a:tblGrid>
              <a:tr h="27251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25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2725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2725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6" name="Rectangle 215"/>
          <p:cNvSpPr/>
          <p:nvPr/>
        </p:nvSpPr>
        <p:spPr>
          <a:xfrm>
            <a:off x="490457" y="14113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1927426" y="141135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1066191" y="354494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2299957" y="352802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220" name="Straight Arrow Connector 219"/>
          <p:cNvCxnSpPr/>
          <p:nvPr/>
        </p:nvCxnSpPr>
        <p:spPr>
          <a:xfrm>
            <a:off x="1930406" y="1309761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762007" y="1326697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2590803" y="3477224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1337739" y="3460294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1964272" y="5898700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1656493" y="598335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958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216" grpId="0"/>
      <p:bldP spid="217" grpId="0"/>
      <p:bldP spid="218" grpId="0"/>
      <p:bldP spid="219" grpId="0"/>
      <p:bldP spid="2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99" y="-19536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Something is wrong?</a:t>
            </a:r>
            <a:endParaRPr lang="en-US" sz="3600" b="1" dirty="0">
              <a:solidFill>
                <a:srgbClr val="008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5022899" y="909643"/>
            <a:ext cx="2553751" cy="5612388"/>
            <a:chOff x="5022899" y="909643"/>
            <a:chExt cx="2553751" cy="5612388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538406" y="3826937"/>
              <a:ext cx="2038244" cy="221826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022899" y="1854322"/>
              <a:ext cx="1767372" cy="1653006"/>
            </a:xfrm>
            <a:prstGeom prst="rect">
              <a:avLst/>
            </a:prstGeom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180564" y="960442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alibri" charset="0"/>
                  <a:ea typeface="Calibri" charset="0"/>
                  <a:cs typeface="Calibri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6341514" y="909643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7018853" y="3009369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6519338" y="1309757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5350939" y="1326693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7179735" y="3460285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5909738" y="3477221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6553204" y="5898694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" name="Picture 71" descr="MCj020561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6005" y="4220596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71" descr="MCj020561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2938" y="4593126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Picture 71" descr="MCj020561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9874" y="4982593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Picture 71" descr="MCj020561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6807" y="5355121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Picture 71" descr="MCj020561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2541" y="1917663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" name="Picture 71" descr="MCj020561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9474" y="2290193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Picture 71" descr="MCj020561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6410" y="2679660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" name="Picture 71" descr="MCj020561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3343" y="3052188"/>
            <a:ext cx="507962" cy="3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966" y="1798576"/>
            <a:ext cx="1794937" cy="1737101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6363" y="4101510"/>
            <a:ext cx="1794937" cy="173710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9474" y="3826943"/>
            <a:ext cx="2038244" cy="221826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3967" y="1854328"/>
            <a:ext cx="1767372" cy="1653006"/>
          </a:xfrm>
          <a:prstGeom prst="rect">
            <a:avLst/>
          </a:prstGeom>
        </p:spPr>
      </p:pic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574699" y="943514"/>
            <a:ext cx="392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</a:t>
            </a:r>
            <a:endParaRPr lang="en-US" sz="2000" baseline="-250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1752582" y="909648"/>
            <a:ext cx="46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b</a:t>
            </a:r>
            <a:endParaRPr lang="en-US" sz="2000" baseline="-250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0" name="Text Box 7"/>
          <p:cNvSpPr txBox="1">
            <a:spLocks noChangeArrowheads="1"/>
          </p:cNvSpPr>
          <p:nvPr/>
        </p:nvSpPr>
        <p:spPr bwMode="auto">
          <a:xfrm>
            <a:off x="2429921" y="3009375"/>
            <a:ext cx="46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</a:t>
            </a:r>
            <a:endParaRPr lang="en-US" sz="2000" baseline="-250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11" name="Table 110"/>
          <p:cNvGraphicFramePr>
            <a:graphicFrameLocks noGrp="1"/>
          </p:cNvGraphicFramePr>
          <p:nvPr>
            <p:extLst/>
          </p:nvPr>
        </p:nvGraphicFramePr>
        <p:xfrm>
          <a:off x="951443" y="2012738"/>
          <a:ext cx="781164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298"/>
                <a:gridCol w="270933"/>
                <a:gridCol w="270933"/>
              </a:tblGrid>
              <a:tr h="247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24750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750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7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2" name="Table 111"/>
          <p:cNvGraphicFramePr>
            <a:graphicFrameLocks noGrp="1"/>
          </p:cNvGraphicFramePr>
          <p:nvPr>
            <p:extLst/>
          </p:nvPr>
        </p:nvGraphicFramePr>
        <p:xfrm>
          <a:off x="1578014" y="4258636"/>
          <a:ext cx="781164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298"/>
                <a:gridCol w="270933"/>
                <a:gridCol w="270933"/>
              </a:tblGrid>
              <a:tr h="27251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25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2725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2725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" name="Rectangle 112"/>
          <p:cNvSpPr/>
          <p:nvPr/>
        </p:nvSpPr>
        <p:spPr>
          <a:xfrm>
            <a:off x="490457" y="14113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927426" y="141135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066191" y="354494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2299957" y="352802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1930406" y="1309761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62007" y="1326697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2590803" y="3477224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1337739" y="3460294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1964272" y="5898700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1656493" y="598335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5415" y="1842394"/>
            <a:ext cx="1965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happens if the </a:t>
            </a:r>
            <a:r>
              <a:rPr lang="en-US" dirty="0" err="1" smtClean="0">
                <a:solidFill>
                  <a:srgbClr val="FF0000"/>
                </a:solidFill>
              </a:rPr>
              <a:t>ciphertexts</a:t>
            </a:r>
            <a:r>
              <a:rPr lang="en-US" dirty="0" smtClean="0">
                <a:solidFill>
                  <a:srgbClr val="FF0000"/>
                </a:solidFill>
              </a:rPr>
              <a:t> are given in the order?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922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Replacing key-box with Cryptographic Mechanisms</a:t>
            </a:r>
            <a:endParaRPr lang="en-US" sz="3600" b="1" dirty="0">
              <a:solidFill>
                <a:srgbClr val="008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5022899" y="909643"/>
            <a:ext cx="2553751" cy="5612388"/>
            <a:chOff x="5022899" y="909643"/>
            <a:chExt cx="2553751" cy="5612388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538406" y="3826937"/>
              <a:ext cx="2038244" cy="221826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022899" y="1854322"/>
              <a:ext cx="1767372" cy="1653006"/>
            </a:xfrm>
            <a:prstGeom prst="rect">
              <a:avLst/>
            </a:prstGeom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180564" y="960442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alibri" charset="0"/>
                  <a:ea typeface="Calibri" charset="0"/>
                  <a:cs typeface="Calibri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6341514" y="909643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7018853" y="3009369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6519338" y="1309757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5350939" y="1326693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7179735" y="3460285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5909738" y="3477221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6553204" y="5898694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4893114" y="1294408"/>
            <a:ext cx="464052" cy="459016"/>
            <a:chOff x="3099836" y="3090446"/>
            <a:chExt cx="464052" cy="459016"/>
          </a:xfrm>
        </p:grpSpPr>
        <p:sp>
          <p:nvSpPr>
            <p:cNvPr id="134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325162" y="1294408"/>
            <a:ext cx="464052" cy="459016"/>
            <a:chOff x="3099836" y="3090446"/>
            <a:chExt cx="464052" cy="459016"/>
          </a:xfrm>
        </p:grpSpPr>
        <p:sp>
          <p:nvSpPr>
            <p:cNvPr id="19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9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083549" y="1294408"/>
            <a:ext cx="464052" cy="459016"/>
            <a:chOff x="3099836" y="3090446"/>
            <a:chExt cx="464052" cy="459016"/>
          </a:xfrm>
        </p:grpSpPr>
        <p:sp>
          <p:nvSpPr>
            <p:cNvPr id="194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95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6547603" y="1294408"/>
            <a:ext cx="464052" cy="459016"/>
            <a:chOff x="3099836" y="3090446"/>
            <a:chExt cx="464052" cy="459016"/>
          </a:xfrm>
        </p:grpSpPr>
        <p:sp>
          <p:nvSpPr>
            <p:cNvPr id="19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9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488525" y="3449711"/>
            <a:ext cx="464052" cy="459016"/>
            <a:chOff x="3099836" y="3090446"/>
            <a:chExt cx="464052" cy="459016"/>
          </a:xfrm>
        </p:grpSpPr>
        <p:sp>
          <p:nvSpPr>
            <p:cNvPr id="200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01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5946058" y="3466646"/>
            <a:ext cx="464052" cy="459016"/>
            <a:chOff x="3099836" y="3090446"/>
            <a:chExt cx="464052" cy="459016"/>
          </a:xfrm>
        </p:grpSpPr>
        <p:sp>
          <p:nvSpPr>
            <p:cNvPr id="203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04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6707725" y="3432781"/>
            <a:ext cx="464052" cy="459016"/>
            <a:chOff x="3099836" y="3090446"/>
            <a:chExt cx="464052" cy="459016"/>
          </a:xfrm>
        </p:grpSpPr>
        <p:sp>
          <p:nvSpPr>
            <p:cNvPr id="206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07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7165258" y="3449716"/>
            <a:ext cx="464052" cy="459016"/>
            <a:chOff x="3099836" y="3090446"/>
            <a:chExt cx="464052" cy="459016"/>
          </a:xfrm>
        </p:grpSpPr>
        <p:sp>
          <p:nvSpPr>
            <p:cNvPr id="20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1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115060" y="5938913"/>
            <a:ext cx="464052" cy="459016"/>
            <a:chOff x="3099836" y="3090446"/>
            <a:chExt cx="464052" cy="459016"/>
          </a:xfrm>
        </p:grpSpPr>
        <p:sp>
          <p:nvSpPr>
            <p:cNvPr id="212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13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6572593" y="5955848"/>
            <a:ext cx="464052" cy="459016"/>
            <a:chOff x="3099836" y="3090446"/>
            <a:chExt cx="464052" cy="459016"/>
          </a:xfrm>
        </p:grpSpPr>
        <p:sp>
          <p:nvSpPr>
            <p:cNvPr id="215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16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40082" y="6451812"/>
                <a:ext cx="4178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3E4FF0"/>
                    </a:solidFill>
                    <a:latin typeface="Calibri" charset="0"/>
                    <a:ea typeface="Calibri" charset="0"/>
                    <a:cs typeface="Calibri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G</m:t>
                    </m:r>
                    <m: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E</m:t>
                    </m:r>
                    <m: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D</m:t>
                    </m:r>
                  </m:oMath>
                </a14:m>
                <a:r>
                  <a:rPr lang="en-US" dirty="0" smtClean="0">
                    <a:solidFill>
                      <a:srgbClr val="3E4FF0"/>
                    </a:solidFill>
                    <a:latin typeface="Calibri" charset="0"/>
                    <a:ea typeface="Calibri" charset="0"/>
                    <a:cs typeface="Calibri" charset="0"/>
                  </a:rPr>
                  <a:t>) </a:t>
                </a:r>
                <a:r>
                  <a:rPr lang="en-US" dirty="0" smtClean="0">
                    <a:solidFill>
                      <a:srgbClr val="3E4FF0"/>
                    </a:solidFill>
                  </a:rPr>
                  <a:t>= Symmetric Key Encryption (SKE)</a:t>
                </a:r>
                <a:endParaRPr lang="en-US" dirty="0">
                  <a:solidFill>
                    <a:srgbClr val="3E4FF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082" y="6451812"/>
                <a:ext cx="417813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6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1292" y="1920969"/>
                <a:ext cx="1355884" cy="367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0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0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k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0</m:t>
                          </m:r>
                        </m:sup>
                      </m:sSubSup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92" y="1920969"/>
                <a:ext cx="1355884" cy="367280"/>
              </a:xfrm>
              <a:prstGeom prst="rect">
                <a:avLst/>
              </a:prstGeom>
              <a:blipFill rotWithShape="0">
                <a:blip r:embed="rId5"/>
                <a:stretch>
                  <a:fillRect l="-1794" r="-448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5268228" y="2259636"/>
                <a:ext cx="1363194" cy="380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0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k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0</m:t>
                          </m:r>
                        </m:sup>
                      </m:sSubSup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228" y="2259636"/>
                <a:ext cx="1363194" cy="380553"/>
              </a:xfrm>
              <a:prstGeom prst="rect">
                <a:avLst/>
              </a:prstGeom>
              <a:blipFill rotWithShape="0">
                <a:blip r:embed="rId6"/>
                <a:stretch>
                  <a:fillRect l="-1786" t="-1613" r="-4464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285161" y="2598301"/>
                <a:ext cx="1363194" cy="380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0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k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0</m:t>
                          </m:r>
                        </m:sup>
                      </m:sSubSup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161" y="2598301"/>
                <a:ext cx="1363194" cy="380553"/>
              </a:xfrm>
              <a:prstGeom prst="rect">
                <a:avLst/>
              </a:prstGeom>
              <a:blipFill rotWithShape="0">
                <a:blip r:embed="rId7"/>
                <a:stretch>
                  <a:fillRect l="-1786" r="-4464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5285161" y="2903105"/>
                <a:ext cx="1323119" cy="355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k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0</m:t>
                          </m:r>
                        </m:sup>
                      </m:sSubSup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161" y="2903105"/>
                <a:ext cx="1323119" cy="355931"/>
              </a:xfrm>
              <a:prstGeom prst="rect">
                <a:avLst/>
              </a:prstGeom>
              <a:blipFill rotWithShape="0">
                <a:blip r:embed="rId8"/>
                <a:stretch>
                  <a:fillRect l="-3687" r="-6452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4" name="Picture 1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0406" y="1830495"/>
            <a:ext cx="1794937" cy="1737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8416" y="191578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5727452" y="223911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710516" y="256084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710522" y="286564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6354947" y="426951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5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353983" y="459285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6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337047" y="491458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7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37053" y="521938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8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9474" y="3826943"/>
            <a:ext cx="2038244" cy="221826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3967" y="1854328"/>
            <a:ext cx="1767372" cy="1653006"/>
          </a:xfrm>
          <a:prstGeom prst="rect">
            <a:avLst/>
          </a:prstGeom>
        </p:spPr>
      </p:pic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574699" y="943514"/>
            <a:ext cx="392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</a:t>
            </a:r>
            <a:endParaRPr lang="en-US" sz="2000" baseline="-250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1752582" y="909648"/>
            <a:ext cx="46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b</a:t>
            </a:r>
            <a:endParaRPr lang="en-US" sz="2000" baseline="-250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2429921" y="3009375"/>
            <a:ext cx="46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</a:t>
            </a:r>
            <a:endParaRPr lang="en-US" sz="2000" baseline="-250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83" name="Table 82"/>
          <p:cNvGraphicFramePr>
            <a:graphicFrameLocks noGrp="1"/>
          </p:cNvGraphicFramePr>
          <p:nvPr>
            <p:extLst/>
          </p:nvPr>
        </p:nvGraphicFramePr>
        <p:xfrm>
          <a:off x="951443" y="2012738"/>
          <a:ext cx="781164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298"/>
                <a:gridCol w="270933"/>
                <a:gridCol w="270933"/>
              </a:tblGrid>
              <a:tr h="247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24750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750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7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>
            <p:extLst/>
          </p:nvPr>
        </p:nvGraphicFramePr>
        <p:xfrm>
          <a:off x="1578014" y="4258636"/>
          <a:ext cx="781164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298"/>
                <a:gridCol w="270933"/>
                <a:gridCol w="270933"/>
              </a:tblGrid>
              <a:tr h="27251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25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2725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2725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5" name="Rectangle 84"/>
          <p:cNvSpPr/>
          <p:nvPr/>
        </p:nvSpPr>
        <p:spPr>
          <a:xfrm>
            <a:off x="490457" y="14113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927426" y="141135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066191" y="354494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299957" y="352802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1930406" y="1309761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762007" y="1326697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2590803" y="3477224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1337739" y="3460294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1964272" y="5898700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1656493" y="598335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614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111" grpId="0"/>
      <p:bldP spid="111" grpId="1"/>
      <p:bldP spid="112" grpId="0"/>
      <p:bldP spid="112" grpId="1"/>
      <p:bldP spid="113" grpId="0"/>
      <p:bldP spid="113" grpId="1"/>
      <p:bldP spid="7" grpId="0"/>
      <p:bldP spid="115" grpId="0"/>
      <p:bldP spid="116" grpId="0"/>
      <p:bldP spid="117" grpId="0"/>
      <p:bldP spid="119" grpId="0"/>
      <p:bldP spid="120" grpId="0"/>
      <p:bldP spid="121" grpId="0"/>
      <p:bldP spid="1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334090" y="1411356"/>
            <a:ext cx="1322015" cy="1598013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100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99" y="-14456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Something may be wrong</a:t>
            </a:r>
            <a:r>
              <a:rPr lang="is-IS" sz="3600" b="1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…</a:t>
            </a:r>
            <a:endParaRPr lang="en-US" sz="3600" b="1" dirty="0">
              <a:solidFill>
                <a:srgbClr val="008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5022899" y="909643"/>
            <a:ext cx="2553751" cy="5612388"/>
            <a:chOff x="5022899" y="909643"/>
            <a:chExt cx="2553751" cy="5612388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538406" y="3826937"/>
              <a:ext cx="2038244" cy="221826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022899" y="1854322"/>
              <a:ext cx="1767372" cy="1653006"/>
            </a:xfrm>
            <a:prstGeom prst="rect">
              <a:avLst/>
            </a:prstGeom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180564" y="960442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alibri" charset="0"/>
                  <a:ea typeface="Calibri" charset="0"/>
                  <a:cs typeface="Calibri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6341514" y="909643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7018853" y="3009369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6519338" y="1309757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5350939" y="1326693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7179735" y="3460285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5909738" y="3477221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6553204" y="5898694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4893114" y="1294408"/>
            <a:ext cx="464052" cy="459016"/>
            <a:chOff x="3099836" y="3090446"/>
            <a:chExt cx="464052" cy="459016"/>
          </a:xfrm>
        </p:grpSpPr>
        <p:sp>
          <p:nvSpPr>
            <p:cNvPr id="134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325162" y="1294408"/>
            <a:ext cx="464052" cy="459016"/>
            <a:chOff x="3099836" y="3090446"/>
            <a:chExt cx="464052" cy="459016"/>
          </a:xfrm>
        </p:grpSpPr>
        <p:sp>
          <p:nvSpPr>
            <p:cNvPr id="19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9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083549" y="1294408"/>
            <a:ext cx="464052" cy="459016"/>
            <a:chOff x="3099836" y="3090446"/>
            <a:chExt cx="464052" cy="459016"/>
          </a:xfrm>
        </p:grpSpPr>
        <p:sp>
          <p:nvSpPr>
            <p:cNvPr id="194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95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6547603" y="1294408"/>
            <a:ext cx="464052" cy="459016"/>
            <a:chOff x="3099836" y="3090446"/>
            <a:chExt cx="464052" cy="459016"/>
          </a:xfrm>
        </p:grpSpPr>
        <p:sp>
          <p:nvSpPr>
            <p:cNvPr id="19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9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488525" y="3449711"/>
            <a:ext cx="464052" cy="459016"/>
            <a:chOff x="3099836" y="3090446"/>
            <a:chExt cx="464052" cy="459016"/>
          </a:xfrm>
        </p:grpSpPr>
        <p:sp>
          <p:nvSpPr>
            <p:cNvPr id="200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01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5946058" y="3466646"/>
            <a:ext cx="464052" cy="459016"/>
            <a:chOff x="3099836" y="3090446"/>
            <a:chExt cx="464052" cy="459016"/>
          </a:xfrm>
        </p:grpSpPr>
        <p:sp>
          <p:nvSpPr>
            <p:cNvPr id="203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04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6707725" y="3432781"/>
            <a:ext cx="464052" cy="459016"/>
            <a:chOff x="3099836" y="3090446"/>
            <a:chExt cx="464052" cy="459016"/>
          </a:xfrm>
        </p:grpSpPr>
        <p:sp>
          <p:nvSpPr>
            <p:cNvPr id="206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07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7165258" y="3449716"/>
            <a:ext cx="464052" cy="459016"/>
            <a:chOff x="3099836" y="3090446"/>
            <a:chExt cx="464052" cy="459016"/>
          </a:xfrm>
        </p:grpSpPr>
        <p:sp>
          <p:nvSpPr>
            <p:cNvPr id="20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1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115060" y="5938913"/>
            <a:ext cx="464052" cy="459016"/>
            <a:chOff x="3099836" y="3090446"/>
            <a:chExt cx="464052" cy="459016"/>
          </a:xfrm>
        </p:grpSpPr>
        <p:sp>
          <p:nvSpPr>
            <p:cNvPr id="212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13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6572593" y="5955848"/>
            <a:ext cx="464052" cy="459016"/>
            <a:chOff x="3099836" y="3090446"/>
            <a:chExt cx="464052" cy="459016"/>
          </a:xfrm>
        </p:grpSpPr>
        <p:sp>
          <p:nvSpPr>
            <p:cNvPr id="215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16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40082" y="6451812"/>
                <a:ext cx="4178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3E4FF0"/>
                    </a:solidFill>
                    <a:latin typeface="Calibri" charset="0"/>
                    <a:ea typeface="Calibri" charset="0"/>
                    <a:cs typeface="Calibri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G</m:t>
                    </m:r>
                    <m: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E</m:t>
                    </m:r>
                    <m: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D</m:t>
                    </m:r>
                  </m:oMath>
                </a14:m>
                <a:r>
                  <a:rPr lang="en-US" dirty="0" smtClean="0">
                    <a:solidFill>
                      <a:srgbClr val="3E4FF0"/>
                    </a:solidFill>
                    <a:latin typeface="Calibri" charset="0"/>
                    <a:ea typeface="Calibri" charset="0"/>
                    <a:cs typeface="Calibri" charset="0"/>
                  </a:rPr>
                  <a:t>) </a:t>
                </a:r>
                <a:r>
                  <a:rPr lang="en-US" dirty="0" smtClean="0">
                    <a:solidFill>
                      <a:srgbClr val="3E4FF0"/>
                    </a:solidFill>
                  </a:rPr>
                  <a:t>= Symmetric Key Encryption (SKE)</a:t>
                </a:r>
                <a:endParaRPr lang="en-US" dirty="0">
                  <a:solidFill>
                    <a:srgbClr val="3E4FF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082" y="6451812"/>
                <a:ext cx="417813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6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00221" y="1565368"/>
                <a:ext cx="1355884" cy="367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0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0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k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0</m:t>
                          </m:r>
                        </m:sup>
                      </m:sSubSup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221" y="1565368"/>
                <a:ext cx="1355884" cy="367280"/>
              </a:xfrm>
              <a:prstGeom prst="rect">
                <a:avLst/>
              </a:prstGeom>
              <a:blipFill rotWithShape="0">
                <a:blip r:embed="rId5"/>
                <a:stretch>
                  <a:fillRect l="-2703" r="-5856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7317157" y="1904035"/>
                <a:ext cx="1363194" cy="380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0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k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0</m:t>
                          </m:r>
                        </m:sup>
                      </m:sSubSup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157" y="1904035"/>
                <a:ext cx="1363194" cy="380553"/>
              </a:xfrm>
              <a:prstGeom prst="rect">
                <a:avLst/>
              </a:prstGeom>
              <a:blipFill rotWithShape="0">
                <a:blip r:embed="rId6"/>
                <a:stretch>
                  <a:fillRect l="-2679" r="-4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7334090" y="2242700"/>
                <a:ext cx="1363194" cy="380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0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k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0</m:t>
                          </m:r>
                        </m:sup>
                      </m:sSubSup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090" y="2242700"/>
                <a:ext cx="1363194" cy="380553"/>
              </a:xfrm>
              <a:prstGeom prst="rect">
                <a:avLst/>
              </a:prstGeom>
              <a:blipFill rotWithShape="0">
                <a:blip r:embed="rId7"/>
                <a:stretch>
                  <a:fillRect l="-2679" r="-491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7334090" y="2547504"/>
                <a:ext cx="1323119" cy="355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k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0</m:t>
                          </m:r>
                        </m:sup>
                      </m:sSubSup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090" y="2547504"/>
                <a:ext cx="1323119" cy="355931"/>
              </a:xfrm>
              <a:prstGeom prst="rect">
                <a:avLst/>
              </a:prstGeom>
              <a:blipFill rotWithShape="0">
                <a:blip r:embed="rId8"/>
                <a:stretch>
                  <a:fillRect l="-4147" r="-6912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28414" y="191578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5727450" y="223911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710514" y="256084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710520" y="286564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6354947" y="426951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5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353983" y="459285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6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337047" y="491458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7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37053" y="521938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8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9474" y="3826943"/>
            <a:ext cx="2038244" cy="221826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3967" y="1854328"/>
            <a:ext cx="1767372" cy="1653006"/>
          </a:xfrm>
          <a:prstGeom prst="rect">
            <a:avLst/>
          </a:prstGeom>
        </p:spPr>
      </p:pic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574699" y="943514"/>
            <a:ext cx="392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</a:t>
            </a:r>
            <a:endParaRPr lang="en-US" sz="2000" baseline="-250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1752582" y="909648"/>
            <a:ext cx="46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b</a:t>
            </a:r>
            <a:endParaRPr lang="en-US" sz="2000" baseline="-250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2429921" y="3009375"/>
            <a:ext cx="46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</a:t>
            </a:r>
            <a:endParaRPr lang="en-US" sz="2000" baseline="-250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90457" y="14113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927426" y="141135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299957" y="352802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1930406" y="1309761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762007" y="1326697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2590803" y="3477224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1337739" y="3460294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1964272" y="5898700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1656493" y="598335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Lightning Bolt 7"/>
          <p:cNvSpPr/>
          <p:nvPr/>
        </p:nvSpPr>
        <p:spPr>
          <a:xfrm rot="16728544">
            <a:off x="6054756" y="2026363"/>
            <a:ext cx="1184692" cy="113823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5390" y="1780688"/>
            <a:ext cx="211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 Which </a:t>
            </a:r>
            <a:r>
              <a:rPr lang="en-US" dirty="0" err="1" smtClean="0">
                <a:solidFill>
                  <a:srgbClr val="FF0000"/>
                </a:solidFill>
              </a:rPr>
              <a:t>ciphertext</a:t>
            </a:r>
            <a:r>
              <a:rPr lang="en-US" dirty="0" smtClean="0">
                <a:solidFill>
                  <a:srgbClr val="FF0000"/>
                </a:solidFill>
              </a:rPr>
              <a:t> to decrypt?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404360" y="2376183"/>
            <a:ext cx="141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 Try all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031828" y="2765645"/>
            <a:ext cx="216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 Which decrypted value to go for?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521459" y="3432106"/>
            <a:ext cx="198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 SKE with `special correctness’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6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11" grpId="0"/>
      <p:bldP spid="112" grpId="0"/>
      <p:bldP spid="113" grpId="0"/>
      <p:bldP spid="8" grpId="0" animBg="1"/>
      <p:bldP spid="5" grpId="0"/>
      <p:bldP spid="95" grpId="0"/>
      <p:bldP spid="96" grpId="0"/>
      <p:bldP spid="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334090" y="1411356"/>
            <a:ext cx="1322015" cy="1598013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100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99" y="-14456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Making things all right…</a:t>
            </a:r>
            <a:endParaRPr lang="en-US" sz="3600" b="1" dirty="0">
              <a:solidFill>
                <a:srgbClr val="008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5022899" y="909643"/>
            <a:ext cx="2553751" cy="5612388"/>
            <a:chOff x="5022899" y="909643"/>
            <a:chExt cx="2553751" cy="5612388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538406" y="3826937"/>
              <a:ext cx="2038244" cy="221826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022899" y="1854322"/>
              <a:ext cx="1767372" cy="1653006"/>
            </a:xfrm>
            <a:prstGeom prst="rect">
              <a:avLst/>
            </a:prstGeom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180564" y="960442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alibri" charset="0"/>
                  <a:ea typeface="Calibri" charset="0"/>
                  <a:cs typeface="Calibri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6341514" y="909643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7018853" y="3009369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6519338" y="1309757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5350939" y="1326693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7179735" y="3460285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5909738" y="3477221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6553204" y="5898694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4893114" y="1294408"/>
            <a:ext cx="464052" cy="459016"/>
            <a:chOff x="3099836" y="3090446"/>
            <a:chExt cx="464052" cy="459016"/>
          </a:xfrm>
        </p:grpSpPr>
        <p:sp>
          <p:nvSpPr>
            <p:cNvPr id="134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325162" y="1294408"/>
            <a:ext cx="464052" cy="459016"/>
            <a:chOff x="3099836" y="3090446"/>
            <a:chExt cx="464052" cy="459016"/>
          </a:xfrm>
        </p:grpSpPr>
        <p:sp>
          <p:nvSpPr>
            <p:cNvPr id="191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92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083549" y="1294408"/>
            <a:ext cx="464052" cy="459016"/>
            <a:chOff x="3099836" y="3090446"/>
            <a:chExt cx="464052" cy="459016"/>
          </a:xfrm>
        </p:grpSpPr>
        <p:sp>
          <p:nvSpPr>
            <p:cNvPr id="194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95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6547603" y="1294408"/>
            <a:ext cx="464052" cy="459016"/>
            <a:chOff x="3099836" y="3090446"/>
            <a:chExt cx="464052" cy="459016"/>
          </a:xfrm>
        </p:grpSpPr>
        <p:sp>
          <p:nvSpPr>
            <p:cNvPr id="19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9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488525" y="3449711"/>
            <a:ext cx="464052" cy="459016"/>
            <a:chOff x="3099836" y="3090446"/>
            <a:chExt cx="464052" cy="459016"/>
          </a:xfrm>
        </p:grpSpPr>
        <p:sp>
          <p:nvSpPr>
            <p:cNvPr id="200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01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5946058" y="3466646"/>
            <a:ext cx="464052" cy="459016"/>
            <a:chOff x="3099836" y="3090446"/>
            <a:chExt cx="464052" cy="459016"/>
          </a:xfrm>
        </p:grpSpPr>
        <p:sp>
          <p:nvSpPr>
            <p:cNvPr id="203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04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6707725" y="3432781"/>
            <a:ext cx="464052" cy="459016"/>
            <a:chOff x="3099836" y="3090446"/>
            <a:chExt cx="464052" cy="459016"/>
          </a:xfrm>
        </p:grpSpPr>
        <p:sp>
          <p:nvSpPr>
            <p:cNvPr id="206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07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7165258" y="3449716"/>
            <a:ext cx="464052" cy="459016"/>
            <a:chOff x="3099836" y="3090446"/>
            <a:chExt cx="464052" cy="459016"/>
          </a:xfrm>
        </p:grpSpPr>
        <p:sp>
          <p:nvSpPr>
            <p:cNvPr id="20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1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115060" y="5938913"/>
            <a:ext cx="464052" cy="459016"/>
            <a:chOff x="3099836" y="3090446"/>
            <a:chExt cx="464052" cy="459016"/>
          </a:xfrm>
        </p:grpSpPr>
        <p:sp>
          <p:nvSpPr>
            <p:cNvPr id="212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13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6572593" y="5955848"/>
            <a:ext cx="464052" cy="459016"/>
            <a:chOff x="3099836" y="3090446"/>
            <a:chExt cx="464052" cy="459016"/>
          </a:xfrm>
        </p:grpSpPr>
        <p:sp>
          <p:nvSpPr>
            <p:cNvPr id="215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16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40082" y="6451812"/>
                <a:ext cx="4178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3E4FF0"/>
                    </a:solidFill>
                    <a:latin typeface="Calibri" charset="0"/>
                    <a:ea typeface="Calibri" charset="0"/>
                    <a:cs typeface="Calibri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G</m:t>
                    </m:r>
                    <m: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E</m:t>
                    </m:r>
                    <m: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D</m:t>
                    </m:r>
                  </m:oMath>
                </a14:m>
                <a:r>
                  <a:rPr lang="en-US" dirty="0" smtClean="0">
                    <a:solidFill>
                      <a:srgbClr val="3E4FF0"/>
                    </a:solidFill>
                    <a:latin typeface="Calibri" charset="0"/>
                    <a:ea typeface="Calibri" charset="0"/>
                    <a:cs typeface="Calibri" charset="0"/>
                  </a:rPr>
                  <a:t>) </a:t>
                </a:r>
                <a:r>
                  <a:rPr lang="en-US" dirty="0" smtClean="0">
                    <a:solidFill>
                      <a:srgbClr val="3E4FF0"/>
                    </a:solidFill>
                  </a:rPr>
                  <a:t>= Symmetric Key Encryption (SKE)</a:t>
                </a:r>
                <a:endParaRPr lang="en-US" dirty="0">
                  <a:solidFill>
                    <a:srgbClr val="3E4FF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082" y="6451812"/>
                <a:ext cx="417813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6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00221" y="1565368"/>
                <a:ext cx="1355884" cy="367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0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0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k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0</m:t>
                          </m:r>
                        </m:sup>
                      </m:sSubSup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221" y="1565368"/>
                <a:ext cx="1355884" cy="367280"/>
              </a:xfrm>
              <a:prstGeom prst="rect">
                <a:avLst/>
              </a:prstGeom>
              <a:blipFill rotWithShape="0">
                <a:blip r:embed="rId5"/>
                <a:stretch>
                  <a:fillRect l="-2703" r="-5856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7317157" y="1904035"/>
                <a:ext cx="1363194" cy="380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0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k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0</m:t>
                          </m:r>
                        </m:sup>
                      </m:sSubSup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157" y="1904035"/>
                <a:ext cx="1363194" cy="380553"/>
              </a:xfrm>
              <a:prstGeom prst="rect">
                <a:avLst/>
              </a:prstGeom>
              <a:blipFill rotWithShape="0">
                <a:blip r:embed="rId6"/>
                <a:stretch>
                  <a:fillRect l="-2679" r="-4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7334090" y="2242700"/>
                <a:ext cx="1363194" cy="380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0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k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0</m:t>
                          </m:r>
                        </m:sup>
                      </m:sSubSup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090" y="2242700"/>
                <a:ext cx="1363194" cy="380553"/>
              </a:xfrm>
              <a:prstGeom prst="rect">
                <a:avLst/>
              </a:prstGeom>
              <a:blipFill rotWithShape="0">
                <a:blip r:embed="rId7"/>
                <a:stretch>
                  <a:fillRect l="-2679" r="-491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7334090" y="2547504"/>
                <a:ext cx="1323119" cy="355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E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0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p>
                          </m:sSubSup>
                        </m:sub>
                      </m:sSub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k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0</m:t>
                          </m:r>
                        </m:sup>
                      </m:sSubSup>
                      <m:r>
                        <a:rPr lang="en-US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090" y="2547504"/>
                <a:ext cx="1323119" cy="355931"/>
              </a:xfrm>
              <a:prstGeom prst="rect">
                <a:avLst/>
              </a:prstGeom>
              <a:blipFill rotWithShape="0">
                <a:blip r:embed="rId8"/>
                <a:stretch>
                  <a:fillRect l="-4147" r="-6912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28414" y="191578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5727450" y="223911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710514" y="256084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710520" y="286564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6354947" y="426951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5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353983" y="459285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6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337047" y="491458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7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37053" y="521938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8</a:t>
            </a:r>
          </a:p>
        </p:txBody>
      </p:sp>
      <p:sp>
        <p:nvSpPr>
          <p:cNvPr id="8" name="Lightning Bolt 7"/>
          <p:cNvSpPr/>
          <p:nvPr/>
        </p:nvSpPr>
        <p:spPr>
          <a:xfrm rot="16728544">
            <a:off x="6054756" y="2026363"/>
            <a:ext cx="1184692" cy="113823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88228" y="1003527"/>
            <a:ext cx="408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(G,E,D) has `special correctness’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4699" y="2422468"/>
                <a:ext cx="3817071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𝐷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ℰ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∀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𝑚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99" y="2422468"/>
                <a:ext cx="3817071" cy="506870"/>
              </a:xfrm>
              <a:prstGeom prst="rect">
                <a:avLst/>
              </a:prstGeom>
              <a:blipFill rotWithShape="0">
                <a:blip r:embed="rId9"/>
                <a:stretch>
                  <a:fillRect t="-54762" b="-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6849" y="1426742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dirty="0">
                    <a:solidFill>
                      <a:srgbClr val="0070C0"/>
                    </a:solidFill>
                  </a:rPr>
                  <a:t>for two distinct keys (k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,k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), </a:t>
                </a:r>
                <a:r>
                  <a:rPr lang="en-US" dirty="0">
                    <a:solidFill>
                      <a:srgbClr val="0070C0"/>
                    </a:solidFill>
                  </a:rPr>
                  <a:t>encryption under k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 </a:t>
                </a:r>
                <a:r>
                  <a:rPr lang="en-US" dirty="0">
                    <a:solidFill>
                      <a:srgbClr val="0070C0"/>
                    </a:solidFill>
                  </a:rPr>
                  <a:t>will result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when decrypted under k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2 </a:t>
                </a:r>
                <a:r>
                  <a:rPr lang="en-US" dirty="0">
                    <a:solidFill>
                      <a:srgbClr val="0070C0"/>
                    </a:solidFill>
                  </a:rPr>
                  <a:t> (with overwhelming probability)</a:t>
                </a:r>
                <a:endParaRPr lang="en-US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9" y="1426742"/>
                <a:ext cx="4572000" cy="923330"/>
              </a:xfrm>
              <a:prstGeom prst="rect">
                <a:avLst/>
              </a:prstGeom>
              <a:blipFill rotWithShape="0">
                <a:blip r:embed="rId10"/>
                <a:stretch>
                  <a:fillRect l="-1067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17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50" y="-2625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128015"/>
                </a:solidFill>
              </a:rPr>
              <a:t>SKE with special Correctness</a:t>
            </a:r>
            <a:endParaRPr lang="en-US">
              <a:solidFill>
                <a:srgbClr val="128015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841871"/>
            <a:ext cx="9036496" cy="21602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92288" y="1913879"/>
            <a:ext cx="4835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000" dirty="0">
                <a:latin typeface="Brush Script MT" charset="0"/>
                <a:ea typeface="Brush Script MT" charset="0"/>
                <a:cs typeface="Brush Script MT" charset="0"/>
              </a:rPr>
              <a:t>K </a:t>
            </a:r>
            <a:r>
              <a:rPr lang="en-US" sz="2000" dirty="0" smtClean="0">
                <a:latin typeface="Brush Script MT" charset="0"/>
                <a:ea typeface="Brush Script MT" charset="0"/>
                <a:cs typeface="Brush Script MT" charset="0"/>
              </a:rPr>
              <a:t> = </a:t>
            </a:r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{0, 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</a:rPr>
              <a:t>n   </a:t>
            </a:r>
            <a:r>
              <a:rPr lang="en-US" sz="2000" dirty="0" smtClean="0">
                <a:latin typeface="Brush Script MT" charset="0"/>
                <a:ea typeface="Brush Script MT" charset="0"/>
                <a:cs typeface="Brush Script MT" charset="0"/>
              </a:rPr>
              <a:t>M = </a:t>
            </a:r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 {0, 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</a:rPr>
              <a:t>n     </a:t>
            </a:r>
            <a:r>
              <a:rPr lang="en-US" sz="2000" dirty="0" smtClean="0">
                <a:latin typeface="Brush Script MT" charset="0"/>
                <a:ea typeface="Brush Script MT" charset="0"/>
                <a:cs typeface="Brush Script MT" charset="0"/>
              </a:rPr>
              <a:t>C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=  {0, 1}</a:t>
            </a:r>
            <a:r>
              <a:rPr lang="en-US" sz="2000" baseline="30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3</a:t>
            </a:r>
            <a:r>
              <a:rPr lang="en-US" sz="20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2000" b="1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1888" y="3167635"/>
            <a:ext cx="998272" cy="432048"/>
            <a:chOff x="981440" y="2564904"/>
            <a:chExt cx="998272" cy="432048"/>
          </a:xfrm>
        </p:grpSpPr>
        <p:sp>
          <p:nvSpPr>
            <p:cNvPr id="7" name="Rectangle 6"/>
            <p:cNvSpPr/>
            <p:nvPr/>
          </p:nvSpPr>
          <p:spPr>
            <a:xfrm>
              <a:off x="981440" y="2564904"/>
              <a:ext cx="914400" cy="43204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24000" y="2567222"/>
              <a:ext cx="8557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Gen</a:t>
              </a:r>
              <a:endParaRPr lang="en-US" sz="2000" b="1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1368152" y="3087493"/>
            <a:ext cx="1224136" cy="338554"/>
            <a:chOff x="455675" y="4399360"/>
            <a:chExt cx="1224136" cy="338554"/>
          </a:xfrm>
        </p:grpSpPr>
        <p:cxnSp>
          <p:nvCxnSpPr>
            <p:cNvPr id="10" name="Straight Arrow Connector 9"/>
            <p:cNvCxnSpPr/>
            <p:nvPr/>
          </p:nvCxnSpPr>
          <p:spPr>
            <a:xfrm rot="16200000">
              <a:off x="823392" y="4360912"/>
              <a:ext cx="0" cy="7284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55675" y="4399360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</a:t>
              </a:r>
              <a:r>
                <a:rPr lang="en-US" sz="16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R </a:t>
              </a:r>
              <a:r>
                <a:rPr lang="en-US" sz="1600" dirty="0" smtClean="0"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K</a:t>
              </a:r>
              <a:endParaRPr lang="en-US" sz="1600" baseline="-25000" dirty="0" smtClean="0">
                <a:solidFill>
                  <a:srgbClr val="0000FF"/>
                </a:solidFill>
                <a:latin typeface="Brush Script MT" charset="0"/>
                <a:ea typeface="Brush Script MT" charset="0"/>
                <a:cs typeface="Brush Script MT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36304" y="3087493"/>
            <a:ext cx="936104" cy="338554"/>
            <a:chOff x="395536" y="4348587"/>
            <a:chExt cx="1080120" cy="338554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95536" y="4687141"/>
              <a:ext cx="10081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395536" y="4348587"/>
              <a:ext cx="10801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m </a:t>
              </a: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 </a:t>
              </a:r>
              <a:r>
                <a:rPr lang="en-US" sz="1600" smtClean="0"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M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 rot="5400000">
            <a:off x="4272605" y="2321794"/>
            <a:ext cx="563293" cy="755576"/>
            <a:chOff x="624332" y="3969572"/>
            <a:chExt cx="563293" cy="755576"/>
          </a:xfrm>
        </p:grpSpPr>
        <p:cxnSp>
          <p:nvCxnSpPr>
            <p:cNvPr id="16" name="Straight Arrow Connector 15"/>
            <p:cNvCxnSpPr/>
            <p:nvPr/>
          </p:nvCxnSpPr>
          <p:spPr>
            <a:xfrm rot="16200000">
              <a:off x="931404" y="4468925"/>
              <a:ext cx="1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 rot="16200000">
              <a:off x="415821" y="4178083"/>
              <a:ext cx="7555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" name="Group 46"/>
          <p:cNvGrpSpPr/>
          <p:nvPr/>
        </p:nvGrpSpPr>
        <p:grpSpPr>
          <a:xfrm>
            <a:off x="5113719" y="3087493"/>
            <a:ext cx="827585" cy="338554"/>
            <a:chOff x="864095" y="4390978"/>
            <a:chExt cx="827585" cy="338554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971600" y="4725145"/>
              <a:ext cx="666328" cy="43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864095" y="4390978"/>
              <a:ext cx="8275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   c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88535" y="2993997"/>
            <a:ext cx="1768715" cy="1141298"/>
            <a:chOff x="1542158" y="4367579"/>
            <a:chExt cx="797594" cy="591950"/>
          </a:xfrm>
        </p:grpSpPr>
        <p:sp>
          <p:nvSpPr>
            <p:cNvPr id="22" name="Rectangle 21"/>
            <p:cNvSpPr/>
            <p:nvPr/>
          </p:nvSpPr>
          <p:spPr>
            <a:xfrm>
              <a:off x="1547664" y="4367579"/>
              <a:ext cx="720080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1542158" y="4368889"/>
              <a:ext cx="797594" cy="590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  </a:t>
              </a:r>
              <a:r>
                <a:rPr lang="en-US" sz="1600" dirty="0" err="1">
                  <a:latin typeface="Chalkboard"/>
                </a:rPr>
                <a:t>Enc</a:t>
              </a:r>
              <a:r>
                <a:rPr lang="en-US" sz="1600" baseline="-25000" dirty="0" err="1">
                  <a:latin typeface="Chalkboard"/>
                </a:rPr>
                <a:t>k</a:t>
              </a:r>
              <a:r>
                <a:rPr lang="en-US" sz="1600" dirty="0">
                  <a:latin typeface="Chalkboard"/>
                </a:rPr>
                <a:t>(m)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200" dirty="0" smtClean="0">
                  <a:latin typeface="Chalkboard"/>
                </a:rPr>
                <a:t>- </a:t>
              </a:r>
              <a:r>
                <a:rPr lang="en-US" sz="1200" dirty="0">
                  <a:latin typeface="Chalkboard"/>
                </a:rPr>
                <a:t>r in {0, 1}</a:t>
              </a:r>
              <a:r>
                <a:rPr lang="en-US" sz="1200" baseline="30000" dirty="0">
                  <a:latin typeface="Chalkboard"/>
                </a:rPr>
                <a:t>n</a:t>
              </a:r>
              <a:endParaRPr lang="en-US" sz="1200" dirty="0">
                <a:latin typeface="Chalkboard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200" dirty="0">
                  <a:latin typeface="Chalkboard"/>
                </a:rPr>
                <a:t>- c = (r, </a:t>
              </a:r>
              <a:r>
                <a:rPr lang="en-US" sz="1200" dirty="0" smtClean="0">
                  <a:latin typeface="Chalkboard"/>
                </a:rPr>
                <a:t>m0</a:t>
              </a:r>
              <a:r>
                <a:rPr lang="en-US" sz="1200" baseline="30000" dirty="0" smtClean="0">
                  <a:latin typeface="Chalkboard"/>
                </a:rPr>
                <a:t>n</a:t>
              </a:r>
              <a:r>
                <a:rPr lang="en-US" sz="1200" dirty="0" smtClean="0">
                  <a:latin typeface="Chalkboard"/>
                  <a:sym typeface="Symbol"/>
                </a:rPr>
                <a:t> </a:t>
              </a:r>
              <a:r>
                <a:rPr lang="en-US" sz="1200" dirty="0" err="1">
                  <a:latin typeface="Chalkboard"/>
                  <a:sym typeface="Symbol"/>
                </a:rPr>
                <a:t>F</a:t>
              </a:r>
              <a:r>
                <a:rPr lang="en-US" sz="1200" baseline="-25000" dirty="0" err="1">
                  <a:latin typeface="Chalkboard"/>
                  <a:sym typeface="Symbol"/>
                </a:rPr>
                <a:t>k</a:t>
              </a:r>
              <a:r>
                <a:rPr lang="en-US" sz="1200" dirty="0">
                  <a:latin typeface="Chalkboard"/>
                  <a:sym typeface="Symbol"/>
                </a:rPr>
                <a:t>(r)</a:t>
              </a:r>
              <a:r>
                <a:rPr lang="en-US" sz="1200" dirty="0">
                  <a:latin typeface="Chalkboard"/>
                </a:rPr>
                <a:t>)  </a:t>
              </a:r>
            </a:p>
          </p:txBody>
        </p:sp>
      </p:grpSp>
      <p:grpSp>
        <p:nvGrpSpPr>
          <p:cNvPr id="24" name="Group 35"/>
          <p:cNvGrpSpPr/>
          <p:nvPr/>
        </p:nvGrpSpPr>
        <p:grpSpPr>
          <a:xfrm rot="5400000">
            <a:off x="7431628" y="2198972"/>
            <a:ext cx="605682" cy="755576"/>
            <a:chOff x="581943" y="4005066"/>
            <a:chExt cx="605682" cy="755576"/>
          </a:xfrm>
        </p:grpSpPr>
        <p:cxnSp>
          <p:nvCxnSpPr>
            <p:cNvPr id="25" name="Straight Arrow Connector 24"/>
            <p:cNvCxnSpPr/>
            <p:nvPr/>
          </p:nvCxnSpPr>
          <p:spPr>
            <a:xfrm rot="16200000">
              <a:off x="931404" y="4468925"/>
              <a:ext cx="1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 rot="16200000">
              <a:off x="373432" y="4213577"/>
              <a:ext cx="7555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91236" y="2879600"/>
            <a:ext cx="1649724" cy="1101803"/>
            <a:chOff x="1542826" y="4365104"/>
            <a:chExt cx="992920" cy="504056"/>
          </a:xfrm>
        </p:grpSpPr>
        <p:sp>
          <p:nvSpPr>
            <p:cNvPr id="28" name="Rectangle 27"/>
            <p:cNvSpPr/>
            <p:nvPr/>
          </p:nvSpPr>
          <p:spPr>
            <a:xfrm>
              <a:off x="1543762" y="4365104"/>
              <a:ext cx="720080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1542826" y="4505957"/>
              <a:ext cx="992920" cy="278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200" dirty="0" smtClean="0">
                  <a:latin typeface="Chalkboard"/>
                </a:rPr>
                <a:t>Dec</a:t>
              </a:r>
              <a:r>
                <a:rPr lang="en-US" sz="1200" baseline="-25000" dirty="0" smtClean="0">
                  <a:latin typeface="Chalkboard"/>
                </a:rPr>
                <a:t>k</a:t>
              </a:r>
              <a:r>
                <a:rPr lang="en-US" sz="1200" dirty="0" smtClean="0">
                  <a:latin typeface="Chalkboard"/>
                </a:rPr>
                <a:t>(c </a:t>
              </a:r>
              <a:r>
                <a:rPr lang="en-US" sz="1200" dirty="0">
                  <a:latin typeface="Chalkboard"/>
                </a:rPr>
                <a:t>= (c</a:t>
              </a:r>
              <a:r>
                <a:rPr lang="en-US" sz="1200" baseline="-25000" dirty="0">
                  <a:latin typeface="Chalkboard"/>
                </a:rPr>
                <a:t>0</a:t>
              </a:r>
              <a:r>
                <a:rPr lang="en-US" sz="1200" dirty="0">
                  <a:latin typeface="Chalkboard"/>
                </a:rPr>
                <a:t>,c</a:t>
              </a:r>
              <a:r>
                <a:rPr lang="en-US" sz="1200" baseline="-25000" dirty="0">
                  <a:latin typeface="Chalkboard"/>
                </a:rPr>
                <a:t>1</a:t>
              </a:r>
              <a:r>
                <a:rPr lang="en-US" sz="1200" dirty="0">
                  <a:latin typeface="Chalkboard"/>
                </a:rPr>
                <a:t>))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200" dirty="0">
                  <a:latin typeface="Chalkboard"/>
                </a:rPr>
                <a:t>- m = </a:t>
              </a:r>
              <a:r>
                <a:rPr lang="en-US" sz="1200" dirty="0" smtClean="0">
                  <a:latin typeface="Chalkboard"/>
                </a:rPr>
                <a:t>c</a:t>
              </a:r>
              <a:r>
                <a:rPr lang="en-US" sz="1200" baseline="-25000" dirty="0" smtClean="0">
                  <a:latin typeface="Chalkboard"/>
                </a:rPr>
                <a:t>1</a:t>
              </a:r>
              <a:r>
                <a:rPr lang="en-US" sz="1200" dirty="0" smtClean="0">
                  <a:latin typeface="Chalkboard"/>
                  <a:sym typeface="Symbol"/>
                </a:rPr>
                <a:t>F</a:t>
              </a:r>
              <a:r>
                <a:rPr lang="en-US" sz="1200" baseline="-25000" dirty="0" smtClean="0">
                  <a:latin typeface="Chalkboard"/>
                  <a:sym typeface="Symbol"/>
                </a:rPr>
                <a:t>k</a:t>
              </a:r>
              <a:r>
                <a:rPr lang="en-US" sz="1200" dirty="0" smtClean="0">
                  <a:latin typeface="Chalkboard"/>
                  <a:sym typeface="Symbol"/>
                </a:rPr>
                <a:t>(c</a:t>
              </a:r>
              <a:r>
                <a:rPr lang="en-US" sz="1200" baseline="-25000" dirty="0" smtClean="0">
                  <a:latin typeface="Chalkboard"/>
                  <a:sym typeface="Symbol"/>
                </a:rPr>
                <a:t>0</a:t>
              </a:r>
              <a:r>
                <a:rPr lang="en-US" sz="1200" dirty="0">
                  <a:latin typeface="Chalkboard"/>
                  <a:sym typeface="Symbol"/>
                </a:rPr>
                <a:t>) </a:t>
              </a:r>
              <a:endParaRPr lang="en-US" sz="1200" dirty="0">
                <a:latin typeface="Chalkboard"/>
              </a:endParaRPr>
            </a:p>
          </p:txBody>
        </p:sp>
      </p:grp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204552" y="3087493"/>
            <a:ext cx="7555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C</a:t>
            </a:r>
            <a:endParaRPr lang="en-US" sz="1600" dirty="0" smtClean="0">
              <a:solidFill>
                <a:srgbClr val="0000FF"/>
              </a:solidFill>
              <a:latin typeface="Brush Script MT" charset="0"/>
              <a:ea typeface="Brush Script MT" charset="0"/>
              <a:cs typeface="Brush Script MT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6200000">
            <a:off x="6632408" y="3061815"/>
            <a:ext cx="0" cy="7284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46"/>
          <p:cNvGrpSpPr/>
          <p:nvPr/>
        </p:nvGrpSpPr>
        <p:grpSpPr>
          <a:xfrm>
            <a:off x="7992888" y="3087493"/>
            <a:ext cx="852232" cy="340556"/>
            <a:chOff x="744723" y="4120044"/>
            <a:chExt cx="852232" cy="340556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960747" y="4458598"/>
              <a:ext cx="432048" cy="20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744723" y="4120044"/>
              <a:ext cx="8522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m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368842" y="5161547"/>
            <a:ext cx="211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r>
              <a:rPr lang="en-US" dirty="0" smtClean="0"/>
              <a:t>: </a:t>
            </a:r>
            <a:r>
              <a:rPr lang="en-US" dirty="0">
                <a:latin typeface="Chalkboard"/>
              </a:rPr>
              <a:t>{0,1}</a:t>
            </a:r>
            <a:r>
              <a:rPr lang="en-US" baseline="30000" dirty="0">
                <a:latin typeface="Chalkboard"/>
              </a:rPr>
              <a:t>n</a:t>
            </a:r>
            <a:r>
              <a:rPr lang="en-US" dirty="0">
                <a:latin typeface="Chalkboard"/>
              </a:rPr>
              <a:t> </a:t>
            </a:r>
            <a:r>
              <a:rPr lang="en-US" dirty="0">
                <a:latin typeface="Chalkboard"/>
                <a:sym typeface="Symbol"/>
              </a:rPr>
              <a:t></a:t>
            </a:r>
            <a:r>
              <a:rPr lang="en-US" dirty="0">
                <a:latin typeface="Chalkboard"/>
              </a:rPr>
              <a:t> {0, </a:t>
            </a:r>
            <a:r>
              <a:rPr lang="en-US" dirty="0" smtClean="0">
                <a:latin typeface="Chalkboard"/>
              </a:rPr>
              <a:t>1}</a:t>
            </a:r>
            <a:r>
              <a:rPr lang="en-US" baseline="30000" dirty="0" smtClean="0">
                <a:latin typeface="Chalkboard"/>
              </a:rPr>
              <a:t>2n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3763004" y="6063915"/>
            <a:ext cx="14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CPA-security?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0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1438" y="-27384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Roadmap</a:t>
            </a:r>
            <a:endParaRPr lang="en-US" sz="4000" b="1" kern="0" dirty="0">
              <a:solidFill>
                <a:srgbClr val="0099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06400" y="1206044"/>
            <a:ext cx="833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charset="0"/>
              <a:buChar char="o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Yao’s millionaire’s problem- triggered fundamental area of secure computation </a:t>
            </a:r>
            <a:endParaRPr lang="en-US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06400" y="1719859"/>
            <a:ext cx="5040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charset="0"/>
              <a:buChar char="o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Generic secure 2-party computation (2PC)</a:t>
            </a:r>
            <a:endParaRPr lang="en-US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14441" y="2988571"/>
            <a:ext cx="2844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charset="0"/>
              <a:buChar char="o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Yao’s 2PC</a:t>
            </a:r>
            <a:endParaRPr lang="en-US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043608" y="3417205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- Garbled circuit -- CPA secure SKE</a:t>
            </a:r>
            <a:endParaRPr lang="en-US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43608" y="2215493"/>
            <a:ext cx="3888432" cy="3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- Security goal</a:t>
            </a:r>
            <a:endParaRPr lang="en-US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60542" y="3772804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- Oblivious Transfer</a:t>
            </a:r>
            <a:endParaRPr lang="en-US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14444" y="4488065"/>
            <a:ext cx="7307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charset="0"/>
              <a:buChar char="o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Tracing the journey of garbled circuits and some open questions </a:t>
            </a:r>
            <a:endParaRPr lang="en-US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0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2" y="-21229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Evaluating Garbled circuit vs. Evaluating a </a:t>
            </a:r>
            <a:r>
              <a:rPr lang="en-US" sz="3600" b="1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circuit</a:t>
            </a:r>
            <a:endParaRPr lang="en-US" sz="3600" b="1" dirty="0">
              <a:solidFill>
                <a:srgbClr val="008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5022899" y="706447"/>
            <a:ext cx="2553751" cy="5612388"/>
            <a:chOff x="5022899" y="909643"/>
            <a:chExt cx="2553751" cy="5612388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538406" y="3826937"/>
              <a:ext cx="2038244" cy="221826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022899" y="1854322"/>
              <a:ext cx="1767372" cy="1653006"/>
            </a:xfrm>
            <a:prstGeom prst="rect">
              <a:avLst/>
            </a:prstGeom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180564" y="960442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alibri" charset="0"/>
                  <a:ea typeface="Calibri" charset="0"/>
                  <a:cs typeface="Calibri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6341514" y="909643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7018853" y="3009369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6519338" y="1309757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5350939" y="1326693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7179735" y="3460285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5909738" y="3477221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6553204" y="5898694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4893114" y="1091212"/>
            <a:ext cx="464052" cy="459016"/>
            <a:chOff x="3099836" y="3090446"/>
            <a:chExt cx="464052" cy="459016"/>
          </a:xfrm>
        </p:grpSpPr>
        <p:sp>
          <p:nvSpPr>
            <p:cNvPr id="134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6547603" y="1123497"/>
            <a:ext cx="464052" cy="459016"/>
            <a:chOff x="3099836" y="3090446"/>
            <a:chExt cx="464052" cy="459016"/>
          </a:xfrm>
        </p:grpSpPr>
        <p:sp>
          <p:nvSpPr>
            <p:cNvPr id="19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9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6707725" y="3229585"/>
            <a:ext cx="464052" cy="459016"/>
            <a:chOff x="3099836" y="3090446"/>
            <a:chExt cx="464052" cy="459016"/>
          </a:xfrm>
        </p:grpSpPr>
        <p:sp>
          <p:nvSpPr>
            <p:cNvPr id="206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07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1473" y="6435167"/>
                <a:ext cx="6551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3E4FF0"/>
                    </a:solidFill>
                    <a:latin typeface="Calibri" charset="0"/>
                    <a:ea typeface="Calibri" charset="0"/>
                    <a:cs typeface="Calibri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G</m:t>
                    </m:r>
                    <m: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E</m:t>
                    </m:r>
                    <m: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D</m:t>
                    </m:r>
                  </m:oMath>
                </a14:m>
                <a:r>
                  <a:rPr lang="en-US" dirty="0" smtClean="0">
                    <a:solidFill>
                      <a:srgbClr val="3E4FF0"/>
                    </a:solidFill>
                    <a:latin typeface="Calibri" charset="0"/>
                    <a:ea typeface="Calibri" charset="0"/>
                    <a:cs typeface="Calibri" charset="0"/>
                  </a:rPr>
                  <a:t>) </a:t>
                </a:r>
                <a:r>
                  <a:rPr lang="en-US" dirty="0" smtClean="0">
                    <a:solidFill>
                      <a:srgbClr val="3E4FF0"/>
                    </a:solidFill>
                  </a:rPr>
                  <a:t>= Symmetric Key Encryption (SKE) with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`special correctness’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73" y="6435167"/>
                <a:ext cx="655185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37" t="-10000" r="-3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28416" y="171259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5727452" y="203592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710516" y="235765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710522" y="266245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6354947" y="406632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5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353983" y="438965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6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337047" y="471138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7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37053" y="501618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8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9474" y="3623747"/>
            <a:ext cx="2038244" cy="221826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3967" y="1651132"/>
            <a:ext cx="1767372" cy="1653006"/>
          </a:xfrm>
          <a:prstGeom prst="rect">
            <a:avLst/>
          </a:prstGeom>
        </p:spPr>
      </p:pic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574699" y="740318"/>
            <a:ext cx="392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</a:t>
            </a:r>
            <a:endParaRPr lang="en-US" sz="2000" baseline="-250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1752582" y="706452"/>
            <a:ext cx="46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b</a:t>
            </a:r>
            <a:endParaRPr lang="en-US" sz="2000" baseline="-250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2429921" y="2806179"/>
            <a:ext cx="46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</a:t>
            </a:r>
            <a:endParaRPr lang="en-US" sz="2000" baseline="-250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90457" y="120816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927426" y="124044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299957" y="33248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1930406" y="1106565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762007" y="1123501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2590803" y="3274028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1337739" y="3257098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1964272" y="5695504"/>
            <a:ext cx="0" cy="6233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5488525" y="3246515"/>
            <a:ext cx="464052" cy="459016"/>
            <a:chOff x="3099836" y="3090446"/>
            <a:chExt cx="464052" cy="459016"/>
          </a:xfrm>
        </p:grpSpPr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081194" y="5617186"/>
            <a:ext cx="464052" cy="459016"/>
            <a:chOff x="3099836" y="3090446"/>
            <a:chExt cx="464052" cy="459016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098127" y="6006647"/>
            <a:ext cx="464052" cy="459016"/>
            <a:chOff x="3099836" y="3090446"/>
            <a:chExt cx="464052" cy="459016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555660" y="6023582"/>
            <a:ext cx="464052" cy="459016"/>
            <a:chOff x="3099836" y="3090446"/>
            <a:chExt cx="464052" cy="459016"/>
          </a:xfrm>
        </p:grpSpPr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ounded Rectangle 105"/>
          <p:cNvSpPr/>
          <p:nvPr/>
        </p:nvSpPr>
        <p:spPr>
          <a:xfrm>
            <a:off x="179512" y="3346750"/>
            <a:ext cx="6316565" cy="2377434"/>
          </a:xfrm>
          <a:prstGeom prst="roundRect">
            <a:avLst/>
          </a:prstGeom>
          <a:solidFill>
            <a:srgbClr val="B7FA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2" y="-212294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What security from SKE is needed?</a:t>
            </a:r>
            <a:endParaRPr lang="en-US" sz="3600" b="1" dirty="0">
              <a:solidFill>
                <a:srgbClr val="008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6411430" y="706447"/>
            <a:ext cx="2553751" cy="5612388"/>
            <a:chOff x="5022899" y="909643"/>
            <a:chExt cx="2553751" cy="5612388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538406" y="3826937"/>
              <a:ext cx="2038244" cy="221826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022899" y="1854322"/>
              <a:ext cx="1767372" cy="1653006"/>
            </a:xfrm>
            <a:prstGeom prst="rect">
              <a:avLst/>
            </a:prstGeom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180564" y="960442"/>
              <a:ext cx="3920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alibri" charset="0"/>
                  <a:ea typeface="Calibri" charset="0"/>
                  <a:cs typeface="Calibri" charset="0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6341514" y="909643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7018853" y="3009369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</a:t>
              </a:r>
              <a:endParaRPr lang="en-US" sz="2000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6519338" y="1309757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5350939" y="1326693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7179735" y="3460285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5909738" y="3477221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6553204" y="5898694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6281645" y="1091212"/>
            <a:ext cx="464052" cy="459016"/>
            <a:chOff x="3099836" y="3090446"/>
            <a:chExt cx="464052" cy="459016"/>
          </a:xfrm>
        </p:grpSpPr>
        <p:sp>
          <p:nvSpPr>
            <p:cNvPr id="134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7936134" y="1123497"/>
            <a:ext cx="464052" cy="459016"/>
            <a:chOff x="3099836" y="3090446"/>
            <a:chExt cx="464052" cy="459016"/>
          </a:xfrm>
        </p:grpSpPr>
        <p:sp>
          <p:nvSpPr>
            <p:cNvPr id="19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9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8096256" y="3229585"/>
            <a:ext cx="464052" cy="459016"/>
            <a:chOff x="3099836" y="3090446"/>
            <a:chExt cx="464052" cy="459016"/>
          </a:xfrm>
        </p:grpSpPr>
        <p:sp>
          <p:nvSpPr>
            <p:cNvPr id="206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4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07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865" y="6428163"/>
                <a:ext cx="6551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3E4FF0"/>
                    </a:solidFill>
                    <a:latin typeface="Calibri" charset="0"/>
                    <a:ea typeface="Calibri" charset="0"/>
                    <a:cs typeface="Calibri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G</m:t>
                    </m:r>
                    <m: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E</m:t>
                    </m:r>
                    <m: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E4FF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D</m:t>
                    </m:r>
                  </m:oMath>
                </a14:m>
                <a:r>
                  <a:rPr lang="en-US" dirty="0" smtClean="0">
                    <a:solidFill>
                      <a:srgbClr val="3E4FF0"/>
                    </a:solidFill>
                    <a:latin typeface="Calibri" charset="0"/>
                    <a:ea typeface="Calibri" charset="0"/>
                    <a:cs typeface="Calibri" charset="0"/>
                  </a:rPr>
                  <a:t>) </a:t>
                </a:r>
                <a:r>
                  <a:rPr lang="en-US" dirty="0" smtClean="0">
                    <a:solidFill>
                      <a:srgbClr val="3E4FF0"/>
                    </a:solidFill>
                  </a:rPr>
                  <a:t>= Symmetric Key Encryption (SKE) with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`special correctness’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5" y="6428163"/>
                <a:ext cx="655185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744" t="-8197" r="-46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116947" y="171259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7115983" y="203592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099047" y="235765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7099053" y="266245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7743478" y="406632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5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742514" y="438965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6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725578" y="471138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7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725584" y="501618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8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877056" y="3246515"/>
            <a:ext cx="464052" cy="459016"/>
            <a:chOff x="3099836" y="3090446"/>
            <a:chExt cx="464052" cy="459016"/>
          </a:xfrm>
        </p:grpSpPr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469725" y="5617186"/>
            <a:ext cx="464052" cy="459016"/>
            <a:chOff x="3099836" y="3090446"/>
            <a:chExt cx="464052" cy="459016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86658" y="6006647"/>
            <a:ext cx="464052" cy="459016"/>
            <a:chOff x="3099836" y="3090446"/>
            <a:chExt cx="464052" cy="459016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944191" y="6023582"/>
            <a:ext cx="464052" cy="459016"/>
            <a:chOff x="3099836" y="3090446"/>
            <a:chExt cx="464052" cy="459016"/>
          </a:xfrm>
        </p:grpSpPr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5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18975" y="1182403"/>
            <a:ext cx="5617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- an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bad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evaluator should have no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info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about what the three unopened </a:t>
            </a:r>
            <a:r>
              <a:rPr lang="en-US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ciphertext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contain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450" y="2065324"/>
            <a:ext cx="5348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- if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it can guess the unopened message are same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for an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gate,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then it knows the meaning of the key it decrypted!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6382" y="3646472"/>
            <a:ext cx="951510" cy="87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508" y="3716991"/>
            <a:ext cx="971581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6" name="Straight Connector 95"/>
          <p:cNvCxnSpPr/>
          <p:nvPr/>
        </p:nvCxnSpPr>
        <p:spPr>
          <a:xfrm>
            <a:off x="1605928" y="3851288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603235" y="4739934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2133590" y="3914955"/>
            <a:ext cx="21667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1400" baseline="-25000" dirty="0" smtClean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 Enc</a:t>
            </a:r>
            <a:r>
              <a:rPr lang="en-US" sz="1400" baseline="-250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k0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(Enc</a:t>
            </a:r>
            <a:r>
              <a:rPr lang="en-US" sz="1400" baseline="-25000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  <a:sym typeface="Symbol"/>
              </a:rPr>
              <a:t>k’1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(</a:t>
            </a:r>
            <a:r>
              <a:rPr lang="en-US" sz="1400" dirty="0" err="1" smtClean="0">
                <a:latin typeface="Calibri" charset="0"/>
                <a:ea typeface="Calibri" charset="0"/>
                <a:cs typeface="Calibri" charset="0"/>
                <a:sym typeface="Symbol"/>
              </a:rPr>
              <a:t>x</a:t>
            </a:r>
            <a:r>
              <a:rPr lang="en-US" sz="1400" baseline="-25000" dirty="0" err="1" smtClean="0">
                <a:latin typeface="Calibri" charset="0"/>
                <a:ea typeface="Calibri" charset="0"/>
                <a:cs typeface="Calibri" charset="0"/>
                <a:sym typeface="Symbol"/>
              </a:rPr>
              <a:t>b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))</a:t>
            </a:r>
            <a:endParaRPr lang="en-US" sz="14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1538614" y="5370571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2645058" y="5063582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b’ 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725314" y="3482141"/>
            <a:ext cx="595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en-US" sz="1400" baseline="-25000" dirty="0" smtClean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, k</a:t>
            </a:r>
            <a:r>
              <a:rPr lang="en-US" sz="1400" baseline="-25000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398800" y="3483764"/>
            <a:ext cx="1534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(x</a:t>
            </a:r>
            <a:r>
              <a:rPr lang="en-US" sz="1400" baseline="-25000" dirty="0" smtClean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,y</a:t>
            </a:r>
            <a:r>
              <a:rPr lang="en-US" sz="1400" baseline="-25000" dirty="0" smtClean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,z</a:t>
            </a:r>
            <a:r>
              <a:rPr lang="en-US" sz="1400" baseline="-25000" dirty="0" smtClean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), (x</a:t>
            </a:r>
            <a:r>
              <a:rPr lang="en-US" sz="1400" baseline="-25000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,y</a:t>
            </a:r>
            <a:r>
              <a:rPr lang="en-US" sz="1400" baseline="-25000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,z</a:t>
            </a:r>
            <a:r>
              <a:rPr lang="en-US" sz="1400" baseline="-25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) 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369128" y="4702642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en-US" sz="1600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en-US" sz="1600" baseline="-25000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US" sz="1600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, k’</a:t>
            </a:r>
            <a:r>
              <a:rPr lang="en-US" sz="1600" baseline="-25000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1600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1600" dirty="0">
              <a:solidFill>
                <a:srgbClr val="008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2150526" y="4202819"/>
            <a:ext cx="21667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1400" baseline="-25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 Enc</a:t>
            </a:r>
            <a:r>
              <a:rPr lang="en-US" sz="1400" baseline="-25000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  <a:sym typeface="Symbol"/>
              </a:rPr>
              <a:t>k’0</a:t>
            </a:r>
            <a:r>
              <a:rPr lang="en-US" sz="1400" baseline="-250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(Enc</a:t>
            </a:r>
            <a:r>
              <a:rPr lang="en-US" sz="1400" baseline="-250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k1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 (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Symbol"/>
              </a:rPr>
              <a:t>y</a:t>
            </a:r>
            <a:r>
              <a:rPr lang="en-US" sz="1400" baseline="-25000" dirty="0" err="1" smtClean="0">
                <a:latin typeface="Calibri" charset="0"/>
                <a:ea typeface="Calibri" charset="0"/>
                <a:cs typeface="Calibri" charset="0"/>
                <a:sym typeface="Symbol"/>
              </a:rPr>
              <a:t>b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))</a:t>
            </a:r>
            <a:endParaRPr lang="en-US" sz="14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2150529" y="4439884"/>
            <a:ext cx="21667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1400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 Enc</a:t>
            </a:r>
            <a:r>
              <a:rPr lang="en-US" sz="1400" baseline="-25000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  <a:sym typeface="Symbol"/>
              </a:rPr>
              <a:t>k’0</a:t>
            </a:r>
            <a:r>
              <a:rPr lang="en-US" sz="1400" baseline="-250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(Enc</a:t>
            </a:r>
            <a:r>
              <a:rPr lang="en-US" sz="1400" baseline="-25000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  <a:sym typeface="Symbol"/>
              </a:rPr>
              <a:t>k’1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 (</a:t>
            </a:r>
            <a:r>
              <a:rPr lang="en-US" sz="1400" dirty="0" err="1" smtClean="0">
                <a:latin typeface="Calibri" charset="0"/>
                <a:ea typeface="Calibri" charset="0"/>
                <a:cs typeface="Calibri" charset="0"/>
                <a:sym typeface="Symbol"/>
              </a:rPr>
              <a:t>z</a:t>
            </a:r>
            <a:r>
              <a:rPr lang="en-US" sz="1400" baseline="-25000" dirty="0" err="1" smtClean="0">
                <a:latin typeface="Calibri" charset="0"/>
                <a:ea typeface="Calibri" charset="0"/>
                <a:cs typeface="Calibri" charset="0"/>
                <a:sym typeface="Symbol"/>
              </a:rPr>
              <a:t>b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))</a:t>
            </a:r>
            <a:endParaRPr lang="en-US" sz="14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0504" y="5867257"/>
            <a:ext cx="3710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+ `chosen double </a:t>
            </a:r>
            <a:r>
              <a:rPr lang="en-US" b="1" dirty="0" err="1" smtClean="0">
                <a:solidFill>
                  <a:srgbClr val="FF0000"/>
                </a:solidFill>
              </a:rPr>
              <a:t>ciphertext</a:t>
            </a:r>
            <a:r>
              <a:rPr lang="en-US" b="1" dirty="0" smtClean="0">
                <a:solidFill>
                  <a:srgbClr val="FF0000"/>
                </a:solidFill>
              </a:rPr>
              <a:t> security’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6103" y="5092851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28015"/>
                </a:solidFill>
              </a:rPr>
              <a:t>b</a:t>
            </a:r>
            <a:endParaRPr lang="en-US" sz="1600" dirty="0">
              <a:solidFill>
                <a:srgbClr val="1280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0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3" grpId="0"/>
      <p:bldP spid="5" grpId="0"/>
      <p:bldP spid="98" grpId="0"/>
      <p:bldP spid="100" grpId="0"/>
      <p:bldP spid="101" grpId="0"/>
      <p:bldP spid="102" grpId="0"/>
      <p:bldP spid="103" grpId="0"/>
      <p:bldP spid="104" grpId="0"/>
      <p:bldP spid="105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-2049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b="1" kern="0" dirty="0" smtClean="0">
                <a:solidFill>
                  <a:srgbClr val="009900"/>
                </a:solidFill>
                <a:latin typeface="Calibri" charset="0"/>
                <a:ea typeface="Calibri" charset="0"/>
                <a:cs typeface="Calibri" charset="0"/>
              </a:rPr>
              <a:t>Chosen Double Encryption (CDE) Security</a:t>
            </a:r>
            <a:endParaRPr lang="en-US" sz="3000" b="1" kern="0" dirty="0">
              <a:solidFill>
                <a:srgbClr val="0099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1754170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078329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7"/>
              <p:cNvSpPr txBox="1">
                <a:spLocks noChangeArrowheads="1"/>
              </p:cNvSpPr>
              <p:nvPr/>
            </p:nvSpPr>
            <p:spPr bwMode="auto">
              <a:xfrm>
                <a:off x="6178150" y="743249"/>
                <a:ext cx="31300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 = </a:t>
                </a:r>
                <a:r>
                  <a:rPr lang="en-US" sz="1600" dirty="0" smtClean="0">
                    <a:latin typeface="Calibri" charset="0"/>
                    <a:ea typeface="Calibri" charset="0"/>
                    <a:cs typeface="Calibri" charset="0"/>
                  </a:rPr>
                  <a:t>(Gen, Enc, Dec),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  <a:ea typeface="Calibri" charset="0"/>
                        <a:cs typeface="Calibri" charset="0"/>
                      </a:rPr>
                      <m:t>ℳ</m:t>
                    </m:r>
                  </m:oMath>
                </a14:m>
                <a:r>
                  <a:rPr lang="en-US" sz="1600" dirty="0" smtClean="0">
                    <a:latin typeface="Calibri" charset="0"/>
                    <a:ea typeface="Calibri" charset="0"/>
                    <a:cs typeface="Calibri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  <a:ea typeface="Calibri" charset="0"/>
                        <a:cs typeface="Calibri" charset="0"/>
                      </a:rPr>
                      <m:t>𝒦</m:t>
                    </m:r>
                  </m:oMath>
                </a14:m>
                <a:endParaRPr lang="en-US" sz="1600" dirty="0" smtClean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8150" y="743249"/>
                <a:ext cx="3130026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973" t="-7273" b="-254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2950992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116034" y="2806976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256349" y="2199662"/>
            <a:ext cx="861961" cy="338554"/>
            <a:chOff x="7524328" y="5223309"/>
            <a:chExt cx="971665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689485" y="5223309"/>
              <a:ext cx="80650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Gen</a:t>
              </a:r>
              <a:endParaRPr lang="en-US" sz="16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>
            <a:off x="7450291" y="2405150"/>
            <a:ext cx="766584" cy="447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4"/>
          <p:cNvGrpSpPr/>
          <p:nvPr/>
        </p:nvGrpSpPr>
        <p:grpSpPr>
          <a:xfrm>
            <a:off x="197652" y="602353"/>
            <a:ext cx="2232248" cy="698594"/>
            <a:chOff x="4724400" y="1628800"/>
            <a:chExt cx="2232248" cy="69859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724400" y="1804754"/>
                  <a:ext cx="223224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alibri" charset="0"/>
                      <a:ea typeface="Calibri" charset="0"/>
                      <a:cs typeface="Calibri" charset="0"/>
                    </a:rPr>
                    <a:t>PrivK</a:t>
                  </a:r>
                  <a:r>
                    <a:rPr lang="en-US" sz="1600" dirty="0" smtClean="0">
                      <a:latin typeface="Calibri" charset="0"/>
                      <a:ea typeface="Calibri" charset="0"/>
                      <a:cs typeface="Calibri" charset="0"/>
                    </a:rPr>
                    <a:t>         </a:t>
                  </a:r>
                  <a:r>
                    <a:rPr lang="en-US" sz="1600" dirty="0" smtClean="0">
                      <a:latin typeface="Calibri" charset="0"/>
                      <a:ea typeface="Calibri" charset="0"/>
                      <a:cs typeface="Calibri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𝑛</m:t>
                      </m:r>
                    </m:oMath>
                  </a14:m>
                  <a:r>
                    <a:rPr lang="en-US" sz="1600" dirty="0" smtClean="0">
                      <a:latin typeface="Calibri" charset="0"/>
                      <a:ea typeface="Calibri" charset="0"/>
                      <a:cs typeface="Calibri" charset="0"/>
                    </a:rPr>
                    <a:t>)</a:t>
                  </a:r>
                  <a:endParaRPr lang="en-US" sz="1600" dirty="0" smtClean="0">
                    <a:solidFill>
                      <a:srgbClr val="0000FF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>
            <p:sp>
              <p:nvSpPr>
                <p:cNvPr id="5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24400" y="1804754"/>
                  <a:ext cx="2232248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62" t="-5455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A, 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alibri" charset="0"/>
                  <a:ea typeface="Calibri" charset="0"/>
                  <a:cs typeface="Calibri" charset="0"/>
                </a:rPr>
                <a:t>cde</a:t>
              </a:r>
              <a:endParaRPr lang="en-US" sz="16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1633362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8116" y="2644697"/>
            <a:ext cx="633766" cy="52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470498" y="2679665"/>
            <a:ext cx="1206246" cy="360786"/>
            <a:chOff x="7267392" y="1762458"/>
            <a:chExt cx="1359768" cy="6584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397369"/>
              <a:ext cx="967258" cy="2352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267392" y="1762458"/>
              <a:ext cx="1359768" cy="617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368328" y="3563174"/>
            <a:ext cx="3590916" cy="771715"/>
            <a:chOff x="2285358" y="1812015"/>
            <a:chExt cx="3590916" cy="771715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292080" y="2184489"/>
              <a:ext cx="58419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858329" y="1812015"/>
              <a:ext cx="2852079" cy="771715"/>
              <a:chOff x="2650112" y="1812015"/>
              <a:chExt cx="2852079" cy="771715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665097" y="1812015"/>
                <a:ext cx="2696036" cy="7717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50112" y="1830967"/>
                <a:ext cx="2852079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Post-challenge </a:t>
                </a:r>
                <a:r>
                  <a:rPr lang="en-US" sz="140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Oracle Training </a:t>
                </a:r>
                <a:r>
                  <a:rPr lang="en-US" sz="1400" dirty="0" err="1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Enc</a:t>
                </a:r>
                <a:r>
                  <a:rPr lang="en-US" sz="1400" baseline="-250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**</a:t>
                </a:r>
                <a:r>
                  <a:rPr lang="en-US" sz="14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(</a:t>
                </a:r>
                <a:r>
                  <a:rPr lang="en-US" sz="1400" dirty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Enc</a:t>
                </a:r>
                <a:r>
                  <a:rPr lang="en-US" sz="1400" baseline="-25000" dirty="0">
                    <a:solidFill>
                      <a:srgbClr val="008000"/>
                    </a:solidFill>
                    <a:latin typeface="Calibri" charset="0"/>
                    <a:ea typeface="Calibri" charset="0"/>
                    <a:cs typeface="Calibri" charset="0"/>
                    <a:sym typeface="Symbol"/>
                  </a:rPr>
                  <a:t>k’1</a:t>
                </a:r>
                <a:r>
                  <a:rPr lang="en-US" sz="14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(**)) </a:t>
                </a:r>
                <a:r>
                  <a:rPr lang="en-US" sz="1400" dirty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Enc</a:t>
                </a:r>
                <a:r>
                  <a:rPr lang="en-US" sz="1400" baseline="-25000" dirty="0">
                    <a:solidFill>
                      <a:srgbClr val="008000"/>
                    </a:solidFill>
                    <a:latin typeface="Calibri" charset="0"/>
                    <a:ea typeface="Calibri" charset="0"/>
                    <a:cs typeface="Calibri" charset="0"/>
                    <a:sym typeface="Symbol"/>
                  </a:rPr>
                  <a:t>k’</a:t>
                </a:r>
                <a:r>
                  <a:rPr lang="en-US" sz="1400" baseline="-25000" dirty="0" smtClean="0">
                    <a:solidFill>
                      <a:srgbClr val="008000"/>
                    </a:solidFill>
                    <a:latin typeface="Calibri" charset="0"/>
                    <a:ea typeface="Calibri" charset="0"/>
                    <a:cs typeface="Calibri" charset="0"/>
                    <a:sym typeface="Symbol"/>
                  </a:rPr>
                  <a:t>0</a:t>
                </a:r>
                <a:r>
                  <a:rPr lang="en-US" sz="14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(</a:t>
                </a:r>
                <a:r>
                  <a:rPr lang="en-US" sz="1400" dirty="0" err="1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Enc</a:t>
                </a:r>
                <a:r>
                  <a:rPr lang="en-US" sz="1400" baseline="-250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**</a:t>
                </a:r>
                <a:r>
                  <a:rPr lang="en-US" sz="14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 (**)</a:t>
                </a:r>
                <a:r>
                  <a:rPr lang="en-US" sz="1400" dirty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)</a:t>
                </a:r>
                <a:endParaRPr lang="en-US" sz="1400" dirty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flipV="1">
              <a:off x="2285358" y="2192038"/>
              <a:ext cx="558450" cy="377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2566258" y="4666262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672702" y="4359273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b’ 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551843" y="4843604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85" name="Group 66"/>
          <p:cNvGrpSpPr/>
          <p:nvPr/>
        </p:nvGrpSpPr>
        <p:grpSpPr>
          <a:xfrm>
            <a:off x="2579735" y="4841275"/>
            <a:ext cx="1213683" cy="479995"/>
            <a:chOff x="7452320" y="1544899"/>
            <a:chExt cx="1368152" cy="875989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795795" y="5254166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89" name="Group 70"/>
          <p:cNvGrpSpPr/>
          <p:nvPr/>
        </p:nvGrpSpPr>
        <p:grpSpPr>
          <a:xfrm>
            <a:off x="4943223" y="5043435"/>
            <a:ext cx="1343522" cy="338554"/>
            <a:chOff x="6948264" y="1761446"/>
            <a:chExt cx="1514516" cy="617861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692339" y="5182158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196008" y="6048638"/>
            <a:ext cx="3808040" cy="977914"/>
            <a:chOff x="1196008" y="8643774"/>
            <a:chExt cx="3808040" cy="97791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635896" y="8852247"/>
                  <a:ext cx="1368152" cy="769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2000" dirty="0" smtClean="0">
                      <a:latin typeface="Calibri" charset="0"/>
                      <a:ea typeface="Calibri" charset="0"/>
                      <a:cs typeface="Calibri" charset="0"/>
                      <a:sym typeface="Symbol"/>
                    </a:rPr>
                    <a:t>½</a:t>
                  </a:r>
                  <a:r>
                    <a:rPr lang="en-US" sz="1600" dirty="0" smtClean="0">
                      <a:latin typeface="Calibri" charset="0"/>
                      <a:ea typeface="Calibri" charset="0"/>
                      <a:cs typeface="Calibri" charset="0"/>
                      <a:sym typeface="Symbol"/>
                    </a:rPr>
                    <a:t> + </a:t>
                  </a:r>
                  <a:r>
                    <a:rPr lang="en-US" sz="1600" dirty="0" err="1" smtClean="0">
                      <a:latin typeface="Calibri" charset="0"/>
                      <a:ea typeface="Calibri" charset="0"/>
                      <a:cs typeface="Calibri" charset="0"/>
                      <a:sym typeface="Symbol"/>
                    </a:rPr>
                    <a:t>negl</a:t>
                  </a:r>
                  <a:r>
                    <a:rPr lang="en-US" sz="1600" dirty="0" smtClean="0">
                      <a:latin typeface="Calibri" charset="0"/>
                      <a:ea typeface="Calibri" charset="0"/>
                      <a:cs typeface="Calibri" charset="0"/>
                      <a:sym typeface="Symbol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  <a:ea typeface="Calibri" charset="0"/>
                          <a:cs typeface="Calibri" charset="0"/>
                          <a:sym typeface="Symbol"/>
                        </a:rPr>
                        <m:t>𝑛</m:t>
                      </m:r>
                    </m:oMath>
                  </a14:m>
                  <a:r>
                    <a:rPr lang="en-US" sz="1600" dirty="0" smtClean="0">
                      <a:latin typeface="Calibri" charset="0"/>
                      <a:ea typeface="Calibri" charset="0"/>
                      <a:cs typeface="Calibri" charset="0"/>
                      <a:sym typeface="Symbol"/>
                    </a:rPr>
                    <a:t>)</a:t>
                  </a:r>
                  <a:endParaRPr lang="en-US" sz="1600" dirty="0" smtClean="0">
                    <a:latin typeface="Calibri" charset="0"/>
                    <a:ea typeface="Calibri" charset="0"/>
                    <a:cs typeface="Calibri" charset="0"/>
                    <a:sym typeface="Symbol"/>
                  </a:endParaRPr>
                </a:p>
                <a:p>
                  <a:pPr marL="457200" indent="-457200">
                    <a:spcBef>
                      <a:spcPct val="50000"/>
                    </a:spcBef>
                  </a:pPr>
                  <a:endParaRPr lang="en-US" sz="1600" dirty="0" smtClean="0">
                    <a:solidFill>
                      <a:srgbClr val="0000FF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>
            <p:sp>
              <p:nvSpPr>
                <p:cNvPr id="6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35896" y="8852247"/>
                  <a:ext cx="1368152" cy="76944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444" t="-393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oup 83"/>
            <p:cNvGrpSpPr/>
            <p:nvPr/>
          </p:nvGrpSpPr>
          <p:grpSpPr>
            <a:xfrm>
              <a:off x="1196008" y="8643774"/>
              <a:ext cx="2799928" cy="792088"/>
              <a:chOff x="5588496" y="5013176"/>
              <a:chExt cx="2799928" cy="792088"/>
            </a:xfrm>
          </p:grpSpPr>
          <p:grpSp>
            <p:nvGrpSpPr>
              <p:cNvPr id="66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6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alibri" charset="0"/>
                      <a:ea typeface="Calibri" charset="0"/>
                      <a:cs typeface="Calibri" charset="0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grpSp>
              <p:nvGrpSpPr>
                <p:cNvPr id="69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70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94" name="Text Box 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0336" y="5229200"/>
                          <a:ext cx="1503784" cy="3385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marL="457200" indent="-457200">
                            <a:spcBef>
                              <a:spcPct val="50000"/>
                            </a:spcBef>
                          </a:pPr>
                          <a:r>
                            <a:rPr lang="en-US" sz="16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PrivK</a:t>
                          </a:r>
                          <a:r>
                            <a:rPr lang="en-US" sz="16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    </a:t>
                          </a:r>
                          <a:r>
                            <a:rPr lang="en-US" sz="16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6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)</a:t>
                          </a:r>
                          <a:endParaRPr lang="en-US" sz="1600" dirty="0" smtClean="0">
                            <a:solidFill>
                              <a:srgbClr val="0000FF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p:txBody>
                    </p:sp>
                  </mc:Choice>
                  <mc:Fallback>
                    <p:sp>
                      <p:nvSpPr>
                        <p:cNvPr id="94" name="Text Box 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700336" y="5229200"/>
                          <a:ext cx="1503784" cy="338554"/>
                        </a:xfrm>
                        <a:prstGeom prst="rect">
                          <a:avLst/>
                        </a:prstGeom>
                        <a:blipFill rotWithShape="0">
                          <a:blip r:embed="rId9"/>
                          <a:stretch>
                            <a:fillRect l="-2024" t="-5455" b="-23636"/>
                          </a:stretch>
                        </a:blip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9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A, </a:t>
                      </a:r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p:txBody>
                </p:sp>
                <p:sp>
                  <p:nvSpPr>
                    <p:cNvPr id="96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cde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p:txBody>
                </p:sp>
              </p:grpSp>
              <p:sp>
                <p:nvSpPr>
                  <p:cNvPr id="7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alibri" charset="0"/>
                        <a:ea typeface="Calibri" charset="0"/>
                        <a:cs typeface="Calibri" charset="0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93" name="Double Bracket 92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</p:grpSp>
          </p:grp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378603" y="5735121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  is </a:t>
            </a:r>
            <a:r>
              <a:rPr lang="en-US" sz="1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Symbol"/>
              </a:rPr>
              <a:t>CDE-secure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 if for every PPT A, there is a negligible function </a:t>
            </a:r>
            <a:r>
              <a:rPr lang="en-US" sz="1600" dirty="0" err="1" smtClean="0">
                <a:latin typeface="Calibri" charset="0"/>
                <a:ea typeface="Calibri" charset="0"/>
                <a:cs typeface="Calibri" charset="0"/>
                <a:sym typeface="Symbol"/>
              </a:rPr>
              <a:t>negl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, such that:</a:t>
            </a:r>
            <a:endParaRPr lang="en-US" sz="16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0" y="568667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0219" y="5705371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5715" y="4798414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416680" y="2066264"/>
            <a:ext cx="3385537" cy="367524"/>
            <a:chOff x="2475881" y="1695193"/>
            <a:chExt cx="3385537" cy="367524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475881" y="2062717"/>
              <a:ext cx="3385537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>
                <a:xfrm>
                  <a:off x="3268753" y="1695193"/>
                  <a:ext cx="204953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latin typeface="Calibri" charset="0"/>
                      <a:ea typeface="Calibri" charset="0"/>
                      <a:cs typeface="Calibri" charset="0"/>
                    </a:rPr>
                    <a:t>(x</a:t>
                  </a:r>
                  <a:r>
                    <a:rPr lang="en-US" sz="1400" baseline="-25000" dirty="0" smtClean="0">
                      <a:latin typeface="Calibri" charset="0"/>
                      <a:ea typeface="Calibri" charset="0"/>
                      <a:cs typeface="Calibri" charset="0"/>
                    </a:rPr>
                    <a:t>0</a:t>
                  </a:r>
                  <a:r>
                    <a:rPr lang="en-US" sz="1400" dirty="0" smtClean="0">
                      <a:latin typeface="Calibri" charset="0"/>
                      <a:ea typeface="Calibri" charset="0"/>
                      <a:cs typeface="Calibri" charset="0"/>
                    </a:rPr>
                    <a:t>,y</a:t>
                  </a:r>
                  <a:r>
                    <a:rPr lang="en-US" sz="1400" baseline="-25000" dirty="0" smtClean="0">
                      <a:latin typeface="Calibri" charset="0"/>
                      <a:ea typeface="Calibri" charset="0"/>
                      <a:cs typeface="Calibri" charset="0"/>
                    </a:rPr>
                    <a:t>0</a:t>
                  </a:r>
                  <a:r>
                    <a:rPr lang="en-US" sz="1400" dirty="0" smtClean="0">
                      <a:latin typeface="Calibri" charset="0"/>
                      <a:ea typeface="Calibri" charset="0"/>
                      <a:cs typeface="Calibri" charset="0"/>
                    </a:rPr>
                    <a:t>,z</a:t>
                  </a:r>
                  <a:r>
                    <a:rPr lang="en-US" sz="1400" baseline="-25000" dirty="0" smtClean="0">
                      <a:latin typeface="Calibri" charset="0"/>
                      <a:ea typeface="Calibri" charset="0"/>
                      <a:cs typeface="Calibri" charset="0"/>
                    </a:rPr>
                    <a:t>0</a:t>
                  </a:r>
                  <a:r>
                    <a:rPr lang="en-US" sz="1400" dirty="0" smtClean="0">
                      <a:latin typeface="Calibri" charset="0"/>
                      <a:ea typeface="Calibri" charset="0"/>
                      <a:cs typeface="Calibri" charset="0"/>
                    </a:rPr>
                    <a:t>), (x</a:t>
                  </a:r>
                  <a:r>
                    <a:rPr lang="en-US" sz="1400" baseline="-25000" dirty="0" smtClean="0">
                      <a:latin typeface="Calibri" charset="0"/>
                      <a:ea typeface="Calibri" charset="0"/>
                      <a:cs typeface="Calibri" charset="0"/>
                    </a:rPr>
                    <a:t>1</a:t>
                  </a:r>
                  <a:r>
                    <a:rPr lang="en-US" sz="1400" dirty="0" smtClean="0">
                      <a:latin typeface="Calibri" charset="0"/>
                      <a:ea typeface="Calibri" charset="0"/>
                      <a:cs typeface="Calibri" charset="0"/>
                    </a:rPr>
                    <a:t>,y</a:t>
                  </a:r>
                  <a:r>
                    <a:rPr lang="en-US" sz="1400" baseline="-25000" dirty="0" smtClean="0">
                      <a:latin typeface="Calibri" charset="0"/>
                      <a:ea typeface="Calibri" charset="0"/>
                      <a:cs typeface="Calibri" charset="0"/>
                    </a:rPr>
                    <a:t>1</a:t>
                  </a:r>
                  <a:r>
                    <a:rPr lang="en-US" sz="1400" dirty="0" smtClean="0">
                      <a:latin typeface="Calibri" charset="0"/>
                      <a:ea typeface="Calibri" charset="0"/>
                      <a:cs typeface="Calibri" charset="0"/>
                    </a:rPr>
                    <a:t>,z</a:t>
                  </a:r>
                  <a:r>
                    <a:rPr lang="en-US" sz="1400" baseline="-25000" dirty="0">
                      <a:latin typeface="Calibri" charset="0"/>
                      <a:ea typeface="Calibri" charset="0"/>
                      <a:cs typeface="Calibri" charset="0"/>
                    </a:rPr>
                    <a:t>1</a:t>
                  </a:r>
                  <a:r>
                    <a:rPr lang="en-US" sz="1400" dirty="0" smtClean="0">
                      <a:latin typeface="Calibri" charset="0"/>
                      <a:ea typeface="Calibri" charset="0"/>
                      <a:cs typeface="Calibri" charset="0"/>
                    </a:rPr>
                    <a:t>) </a:t>
                  </a:r>
                  <a:r>
                    <a:rPr lang="en-US" sz="1400" dirty="0" smtClean="0">
                      <a:latin typeface="Calibri" charset="0"/>
                      <a:ea typeface="Calibri" charset="0"/>
                      <a:cs typeface="Calibri" charset="0"/>
                      <a:sym typeface="Symbol"/>
                    </a:rPr>
                    <a:t> </a:t>
                  </a:r>
                  <a14:m>
                    <m:oMath xmlns:m="http://schemas.openxmlformats.org/officeDocument/2006/math">
                      <m:r>
                        <a:rPr lang="en-US" sz="140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ℳ</m:t>
                      </m:r>
                    </m:oMath>
                  </a14:m>
                  <a:r>
                    <a:rPr lang="en-US" sz="1400" baseline="30000" dirty="0" smtClean="0">
                      <a:latin typeface="Calibri" charset="0"/>
                      <a:ea typeface="Calibri" charset="0"/>
                      <a:cs typeface="Calibri" charset="0"/>
                      <a:sym typeface="Symbol"/>
                    </a:rPr>
                    <a:t>3</a:t>
                  </a:r>
                  <a:r>
                    <a:rPr lang="en-US" sz="1400" dirty="0" smtClean="0">
                      <a:latin typeface="Calibri" charset="0"/>
                      <a:ea typeface="Calibri" charset="0"/>
                      <a:cs typeface="Calibri" charset="0"/>
                      <a:sym typeface="Symbol"/>
                    </a:rPr>
                    <a:t> </a:t>
                  </a:r>
                  <a:r>
                    <a:rPr lang="en-US" sz="1400" dirty="0" smtClean="0"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  <a:endParaRPr lang="en-US" sz="1400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753" y="1695193"/>
                  <a:ext cx="2378152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769" t="-6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9" name="Rectangle 98"/>
          <p:cNvSpPr/>
          <p:nvPr/>
        </p:nvSpPr>
        <p:spPr>
          <a:xfrm>
            <a:off x="7489125" y="2041116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en-US" sz="1600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en-US" sz="1600" baseline="-25000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US" sz="1600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, k’</a:t>
            </a:r>
            <a:r>
              <a:rPr lang="en-US" sz="1600" baseline="-25000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1600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1600" dirty="0">
              <a:solidFill>
                <a:srgbClr val="008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16679" y="2526281"/>
            <a:ext cx="3385537" cy="832706"/>
            <a:chOff x="2473188" y="2126384"/>
            <a:chExt cx="3385537" cy="832706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2473188" y="2951363"/>
              <a:ext cx="3385537" cy="0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3003543" y="2126384"/>
              <a:ext cx="216676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c</a:t>
              </a:r>
              <a:r>
                <a:rPr lang="en-US" sz="1400" baseline="-25000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 Enc</a:t>
              </a:r>
              <a:r>
                <a:rPr lang="en-US" sz="1400" baseline="-250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k0 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(Enc</a:t>
              </a:r>
              <a:r>
                <a:rPr lang="en-US" sz="1400" baseline="-25000" dirty="0" smtClean="0">
                  <a:solidFill>
                    <a:srgbClr val="008000"/>
                  </a:solidFill>
                  <a:latin typeface="Calibri" charset="0"/>
                  <a:ea typeface="Calibri" charset="0"/>
                  <a:cs typeface="Calibri" charset="0"/>
                  <a:sym typeface="Symbol"/>
                </a:rPr>
                <a:t>k’1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(</a:t>
              </a:r>
              <a:r>
                <a:rPr lang="en-US" sz="1400" dirty="0" err="1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x</a:t>
              </a:r>
              <a:r>
                <a:rPr lang="en-US" sz="1400" baseline="-25000" dirty="0" err="1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b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))</a:t>
              </a:r>
              <a:endParaRPr lang="en-US" sz="14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" name="Text Box 7"/>
            <p:cNvSpPr txBox="1">
              <a:spLocks noChangeArrowheads="1"/>
            </p:cNvSpPr>
            <p:nvPr/>
          </p:nvSpPr>
          <p:spPr bwMode="auto">
            <a:xfrm>
              <a:off x="3020479" y="2414248"/>
              <a:ext cx="216676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c</a:t>
              </a:r>
              <a:r>
                <a:rPr lang="en-US" sz="1400" baseline="-25000" dirty="0">
                  <a:latin typeface="Calibri" charset="0"/>
                  <a:ea typeface="Calibri" charset="0"/>
                  <a:cs typeface="Calibri" charset="0"/>
                </a:rPr>
                <a:t>1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 Enc</a:t>
              </a:r>
              <a:r>
                <a:rPr lang="en-US" sz="1400" baseline="-25000" dirty="0" smtClean="0">
                  <a:solidFill>
                    <a:srgbClr val="008000"/>
                  </a:solidFill>
                  <a:latin typeface="Calibri" charset="0"/>
                  <a:ea typeface="Calibri" charset="0"/>
                  <a:cs typeface="Calibri" charset="0"/>
                  <a:sym typeface="Symbol"/>
                </a:rPr>
                <a:t>k’0</a:t>
              </a:r>
              <a:r>
                <a:rPr lang="en-US" sz="1400" baseline="-250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 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(Enc</a:t>
              </a:r>
              <a:r>
                <a:rPr lang="en-US" sz="1400" baseline="-250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k1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 (</a:t>
              </a:r>
              <a:r>
                <a:rPr lang="en-US" sz="1400" dirty="0" err="1">
                  <a:latin typeface="Calibri" charset="0"/>
                  <a:ea typeface="Calibri" charset="0"/>
                  <a:cs typeface="Calibri" charset="0"/>
                  <a:sym typeface="Symbol"/>
                </a:rPr>
                <a:t>y</a:t>
              </a:r>
              <a:r>
                <a:rPr lang="en-US" sz="1400" baseline="-25000" dirty="0" err="1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b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))</a:t>
              </a:r>
              <a:endParaRPr lang="en-US" sz="14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3020482" y="2651313"/>
              <a:ext cx="216676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c</a:t>
              </a:r>
              <a:r>
                <a:rPr lang="en-US" sz="1400" baseline="-25000" dirty="0">
                  <a:latin typeface="Calibri" charset="0"/>
                  <a:ea typeface="Calibri" charset="0"/>
                  <a:cs typeface="Calibri" charset="0"/>
                </a:rPr>
                <a:t>2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 Enc</a:t>
              </a:r>
              <a:r>
                <a:rPr lang="en-US" sz="1400" baseline="-25000" dirty="0" smtClean="0">
                  <a:solidFill>
                    <a:srgbClr val="008000"/>
                  </a:solidFill>
                  <a:latin typeface="Calibri" charset="0"/>
                  <a:ea typeface="Calibri" charset="0"/>
                  <a:cs typeface="Calibri" charset="0"/>
                  <a:sym typeface="Symbol"/>
                </a:rPr>
                <a:t>k’0</a:t>
              </a:r>
              <a:r>
                <a:rPr lang="en-US" sz="1400" baseline="-250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 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(Enc</a:t>
              </a:r>
              <a:r>
                <a:rPr lang="en-US" sz="1400" baseline="-25000" dirty="0" smtClean="0">
                  <a:solidFill>
                    <a:srgbClr val="008000"/>
                  </a:solidFill>
                  <a:latin typeface="Calibri" charset="0"/>
                  <a:ea typeface="Calibri" charset="0"/>
                  <a:cs typeface="Calibri" charset="0"/>
                  <a:sym typeface="Symbol"/>
                </a:rPr>
                <a:t>k’1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 (</a:t>
              </a:r>
              <a:r>
                <a:rPr lang="en-US" sz="1400" dirty="0" err="1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z</a:t>
              </a:r>
              <a:r>
                <a:rPr lang="en-US" sz="1400" baseline="-25000" dirty="0" err="1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b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))</a:t>
              </a:r>
              <a:endParaRPr lang="en-US" sz="14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360879" y="1230346"/>
            <a:ext cx="3590916" cy="771715"/>
            <a:chOff x="2285358" y="1812015"/>
            <a:chExt cx="3590916" cy="771715"/>
          </a:xfrm>
        </p:grpSpPr>
        <p:cxnSp>
          <p:nvCxnSpPr>
            <p:cNvPr id="103" name="Straight Arrow Connector 102"/>
            <p:cNvCxnSpPr/>
            <p:nvPr/>
          </p:nvCxnSpPr>
          <p:spPr>
            <a:xfrm>
              <a:off x="5292080" y="2184489"/>
              <a:ext cx="58419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2858329" y="1812015"/>
              <a:ext cx="2852079" cy="771715"/>
              <a:chOff x="2650112" y="1812015"/>
              <a:chExt cx="2852079" cy="771715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2665097" y="1812015"/>
                <a:ext cx="2696036" cy="7717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07" name="Text Box 7"/>
              <p:cNvSpPr txBox="1">
                <a:spLocks noChangeArrowheads="1"/>
              </p:cNvSpPr>
              <p:nvPr/>
            </p:nvSpPr>
            <p:spPr bwMode="auto">
              <a:xfrm>
                <a:off x="2650112" y="1830967"/>
                <a:ext cx="2852079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Pre-challenge Oracle Training </a:t>
                </a:r>
                <a:r>
                  <a:rPr lang="en-US" sz="1400" dirty="0" err="1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Enc</a:t>
                </a:r>
                <a:r>
                  <a:rPr lang="en-US" sz="1400" baseline="-250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**</a:t>
                </a:r>
                <a:r>
                  <a:rPr lang="en-US" sz="14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(</a:t>
                </a:r>
                <a:r>
                  <a:rPr lang="en-US" sz="1400" dirty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Enc</a:t>
                </a:r>
                <a:r>
                  <a:rPr lang="en-US" sz="1400" baseline="-25000" dirty="0">
                    <a:solidFill>
                      <a:srgbClr val="008000"/>
                    </a:solidFill>
                    <a:latin typeface="Calibri" charset="0"/>
                    <a:ea typeface="Calibri" charset="0"/>
                    <a:cs typeface="Calibri" charset="0"/>
                    <a:sym typeface="Symbol"/>
                  </a:rPr>
                  <a:t>k’1</a:t>
                </a:r>
                <a:r>
                  <a:rPr lang="en-US" sz="14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(**)) </a:t>
                </a:r>
                <a:r>
                  <a:rPr lang="en-US" sz="1400" dirty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Enc</a:t>
                </a:r>
                <a:r>
                  <a:rPr lang="en-US" sz="1400" baseline="-25000" dirty="0">
                    <a:solidFill>
                      <a:srgbClr val="008000"/>
                    </a:solidFill>
                    <a:latin typeface="Calibri" charset="0"/>
                    <a:ea typeface="Calibri" charset="0"/>
                    <a:cs typeface="Calibri" charset="0"/>
                    <a:sym typeface="Symbol"/>
                  </a:rPr>
                  <a:t>k’</a:t>
                </a:r>
                <a:r>
                  <a:rPr lang="en-US" sz="1400" baseline="-25000" dirty="0" smtClean="0">
                    <a:solidFill>
                      <a:srgbClr val="008000"/>
                    </a:solidFill>
                    <a:latin typeface="Calibri" charset="0"/>
                    <a:ea typeface="Calibri" charset="0"/>
                    <a:cs typeface="Calibri" charset="0"/>
                    <a:sym typeface="Symbol"/>
                  </a:rPr>
                  <a:t>0</a:t>
                </a:r>
                <a:r>
                  <a:rPr lang="en-US" sz="14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(</a:t>
                </a:r>
                <a:r>
                  <a:rPr lang="en-US" sz="1400" dirty="0" err="1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Enc</a:t>
                </a:r>
                <a:r>
                  <a:rPr lang="en-US" sz="1400" baseline="-250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**</a:t>
                </a:r>
                <a:r>
                  <a:rPr lang="en-US" sz="14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 (**)</a:t>
                </a:r>
                <a:r>
                  <a:rPr lang="en-US" sz="1400" dirty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)</a:t>
                </a:r>
                <a:endParaRPr lang="en-US" sz="1400" dirty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105" name="Straight Arrow Connector 104"/>
            <p:cNvCxnSpPr/>
            <p:nvPr/>
          </p:nvCxnSpPr>
          <p:spPr>
            <a:xfrm flipV="1">
              <a:off x="2285358" y="2192038"/>
              <a:ext cx="558450" cy="377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471113" y="760105"/>
            <a:ext cx="3385537" cy="307777"/>
            <a:chOff x="2499689" y="1188740"/>
            <a:chExt cx="3385537" cy="307777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499689" y="1472162"/>
              <a:ext cx="3385537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3890667" y="1188740"/>
              <a:ext cx="5950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alibri" charset="0"/>
                  <a:ea typeface="Calibri" charset="0"/>
                  <a:cs typeface="Calibri" charset="0"/>
                </a:rPr>
                <a:t>k</a:t>
              </a:r>
              <a:r>
                <a:rPr lang="en-US" sz="1400" baseline="-25000" dirty="0" smtClean="0">
                  <a:latin typeface="Calibri" charset="0"/>
                  <a:ea typeface="Calibri" charset="0"/>
                  <a:cs typeface="Calibri" charset="0"/>
                </a:rPr>
                <a:t>0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, k</a:t>
              </a:r>
              <a:r>
                <a:rPr lang="en-US" sz="1400" baseline="-25000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 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1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8" grpId="0"/>
      <p:bldP spid="92" grpId="0"/>
      <p:bldP spid="97" grpId="0"/>
      <p:bldP spid="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-2049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b="1" kern="0" dirty="0" smtClean="0">
                <a:solidFill>
                  <a:srgbClr val="009900"/>
                </a:solidFill>
                <a:latin typeface="Calibri" charset="0"/>
                <a:ea typeface="Calibri" charset="0"/>
                <a:cs typeface="Calibri" charset="0"/>
              </a:rPr>
              <a:t>Chosen Plain-text Attack (CPA) Security</a:t>
            </a:r>
            <a:endParaRPr lang="en-US" sz="3000" b="1" kern="0" dirty="0">
              <a:solidFill>
                <a:srgbClr val="0099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1754170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078329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7"/>
              <p:cNvSpPr txBox="1">
                <a:spLocks noChangeArrowheads="1"/>
              </p:cNvSpPr>
              <p:nvPr/>
            </p:nvSpPr>
            <p:spPr bwMode="auto">
              <a:xfrm>
                <a:off x="6178150" y="743249"/>
                <a:ext cx="31300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 = </a:t>
                </a:r>
                <a:r>
                  <a:rPr lang="en-US" sz="1600" dirty="0" smtClean="0">
                    <a:latin typeface="Calibri" charset="0"/>
                    <a:ea typeface="Calibri" charset="0"/>
                    <a:cs typeface="Calibri" charset="0"/>
                  </a:rPr>
                  <a:t>(Gen, Enc, Dec),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  <a:ea typeface="Calibri" charset="0"/>
                        <a:cs typeface="Calibri" charset="0"/>
                      </a:rPr>
                      <m:t>ℳ</m:t>
                    </m:r>
                  </m:oMath>
                </a14:m>
                <a:r>
                  <a:rPr lang="en-US" sz="1600" dirty="0" smtClean="0">
                    <a:latin typeface="Calibri" charset="0"/>
                    <a:ea typeface="Calibri" charset="0"/>
                    <a:cs typeface="Calibri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  <a:ea typeface="Calibri" charset="0"/>
                        <a:cs typeface="Calibri" charset="0"/>
                      </a:rPr>
                      <m:t>𝒦</m:t>
                    </m:r>
                  </m:oMath>
                </a14:m>
                <a:endParaRPr lang="en-US" sz="1600" dirty="0" smtClean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8150" y="743249"/>
                <a:ext cx="3130026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973" t="-7273" b="-254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2950992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116034" y="2806976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256349" y="2199662"/>
            <a:ext cx="861961" cy="338554"/>
            <a:chOff x="7524328" y="5223309"/>
            <a:chExt cx="971665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689485" y="5223309"/>
              <a:ext cx="80650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Gen</a:t>
              </a:r>
              <a:endParaRPr lang="en-US" sz="16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>
            <a:off x="7450291" y="2405150"/>
            <a:ext cx="766584" cy="447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4"/>
          <p:cNvGrpSpPr/>
          <p:nvPr/>
        </p:nvGrpSpPr>
        <p:grpSpPr>
          <a:xfrm>
            <a:off x="197652" y="602353"/>
            <a:ext cx="2232248" cy="698594"/>
            <a:chOff x="4724400" y="1628800"/>
            <a:chExt cx="2232248" cy="69859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724400" y="1804754"/>
                  <a:ext cx="223224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err="1" smtClean="0">
                      <a:latin typeface="Calibri" charset="0"/>
                      <a:ea typeface="Calibri" charset="0"/>
                      <a:cs typeface="Calibri" charset="0"/>
                    </a:rPr>
                    <a:t>PrivK</a:t>
                  </a:r>
                  <a:r>
                    <a:rPr lang="en-US" sz="1600" dirty="0" smtClean="0">
                      <a:latin typeface="Calibri" charset="0"/>
                      <a:ea typeface="Calibri" charset="0"/>
                      <a:cs typeface="Calibri" charset="0"/>
                    </a:rPr>
                    <a:t>         </a:t>
                  </a:r>
                  <a:r>
                    <a:rPr lang="en-US" sz="1600" dirty="0" smtClean="0">
                      <a:latin typeface="Calibri" charset="0"/>
                      <a:ea typeface="Calibri" charset="0"/>
                      <a:cs typeface="Calibri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𝑛</m:t>
                      </m:r>
                    </m:oMath>
                  </a14:m>
                  <a:r>
                    <a:rPr lang="en-US" sz="1600" dirty="0" smtClean="0">
                      <a:latin typeface="Calibri" charset="0"/>
                      <a:ea typeface="Calibri" charset="0"/>
                      <a:cs typeface="Calibri" charset="0"/>
                    </a:rPr>
                    <a:t>)</a:t>
                  </a:r>
                  <a:endParaRPr lang="en-US" sz="1600" dirty="0" smtClean="0">
                    <a:solidFill>
                      <a:srgbClr val="0000FF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>
            <p:sp>
              <p:nvSpPr>
                <p:cNvPr id="5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24400" y="1804754"/>
                  <a:ext cx="2232248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62" t="-5455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A, 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alibri" charset="0"/>
                  <a:ea typeface="Calibri" charset="0"/>
                  <a:cs typeface="Calibri" charset="0"/>
                </a:rPr>
                <a:t>cpa</a:t>
              </a:r>
              <a:endParaRPr lang="en-US" sz="16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1633362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8116" y="2644697"/>
            <a:ext cx="633766" cy="52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470498" y="2679665"/>
            <a:ext cx="1206246" cy="360786"/>
            <a:chOff x="7267392" y="1762458"/>
            <a:chExt cx="1359768" cy="6584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397369"/>
              <a:ext cx="967258" cy="2352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267392" y="1762458"/>
              <a:ext cx="1359768" cy="617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396904" y="2891647"/>
            <a:ext cx="3590916" cy="771715"/>
            <a:chOff x="2285358" y="1812015"/>
            <a:chExt cx="3590916" cy="771715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292080" y="2184489"/>
              <a:ext cx="58419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873314" y="1812015"/>
              <a:ext cx="2908534" cy="771715"/>
              <a:chOff x="2665097" y="1812015"/>
              <a:chExt cx="2908534" cy="771715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665097" y="1812015"/>
                <a:ext cx="2696036" cy="7717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721552" y="1902407"/>
                <a:ext cx="2852079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Post-challenge Oracle Training </a:t>
                </a:r>
                <a:r>
                  <a:rPr lang="en-US" sz="1400" dirty="0" err="1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Enc</a:t>
                </a:r>
                <a:r>
                  <a:rPr lang="en-US" sz="1400" baseline="-25000" dirty="0" err="1" smtClean="0">
                    <a:solidFill>
                      <a:srgbClr val="008000"/>
                    </a:solidFill>
                    <a:latin typeface="Calibri" charset="0"/>
                    <a:ea typeface="Calibri" charset="0"/>
                    <a:cs typeface="Calibri" charset="0"/>
                    <a:sym typeface="Symbol"/>
                  </a:rPr>
                  <a:t>k</a:t>
                </a:r>
                <a:r>
                  <a:rPr lang="en-US" sz="14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(**))</a:t>
                </a:r>
                <a:endParaRPr lang="en-US" sz="1400" dirty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flipV="1">
              <a:off x="2285358" y="2192038"/>
              <a:ext cx="558450" cy="377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2566258" y="4166192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672702" y="3859203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b’ 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551843" y="4514984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85" name="Group 66"/>
          <p:cNvGrpSpPr/>
          <p:nvPr/>
        </p:nvGrpSpPr>
        <p:grpSpPr>
          <a:xfrm>
            <a:off x="2579735" y="4512655"/>
            <a:ext cx="1213683" cy="479995"/>
            <a:chOff x="7452320" y="1544899"/>
            <a:chExt cx="1368152" cy="875989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795795" y="4925546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89" name="Group 70"/>
          <p:cNvGrpSpPr/>
          <p:nvPr/>
        </p:nvGrpSpPr>
        <p:grpSpPr>
          <a:xfrm>
            <a:off x="4943223" y="4714815"/>
            <a:ext cx="1343522" cy="338554"/>
            <a:chOff x="6948264" y="1761446"/>
            <a:chExt cx="1514516" cy="617861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692339" y="4853538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196008" y="5820035"/>
            <a:ext cx="3808040" cy="977914"/>
            <a:chOff x="1196008" y="8643774"/>
            <a:chExt cx="3808040" cy="97791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635896" y="8852247"/>
                  <a:ext cx="1368152" cy="769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2000" dirty="0" smtClean="0">
                      <a:latin typeface="Calibri" charset="0"/>
                      <a:ea typeface="Calibri" charset="0"/>
                      <a:cs typeface="Calibri" charset="0"/>
                      <a:sym typeface="Symbol"/>
                    </a:rPr>
                    <a:t>½</a:t>
                  </a:r>
                  <a:r>
                    <a:rPr lang="en-US" sz="1600" dirty="0" smtClean="0">
                      <a:latin typeface="Calibri" charset="0"/>
                      <a:ea typeface="Calibri" charset="0"/>
                      <a:cs typeface="Calibri" charset="0"/>
                      <a:sym typeface="Symbol"/>
                    </a:rPr>
                    <a:t> + </a:t>
                  </a:r>
                  <a:r>
                    <a:rPr lang="en-US" sz="1600" dirty="0" err="1" smtClean="0">
                      <a:latin typeface="Calibri" charset="0"/>
                      <a:ea typeface="Calibri" charset="0"/>
                      <a:cs typeface="Calibri" charset="0"/>
                      <a:sym typeface="Symbol"/>
                    </a:rPr>
                    <a:t>negl</a:t>
                  </a:r>
                  <a:r>
                    <a:rPr lang="en-US" sz="1600" dirty="0" smtClean="0">
                      <a:latin typeface="Calibri" charset="0"/>
                      <a:ea typeface="Calibri" charset="0"/>
                      <a:cs typeface="Calibri" charset="0"/>
                      <a:sym typeface="Symbol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  <a:ea typeface="Calibri" charset="0"/>
                          <a:cs typeface="Calibri" charset="0"/>
                          <a:sym typeface="Symbol"/>
                        </a:rPr>
                        <m:t>𝑛</m:t>
                      </m:r>
                    </m:oMath>
                  </a14:m>
                  <a:r>
                    <a:rPr lang="en-US" sz="1600" dirty="0" smtClean="0">
                      <a:latin typeface="Calibri" charset="0"/>
                      <a:ea typeface="Calibri" charset="0"/>
                      <a:cs typeface="Calibri" charset="0"/>
                      <a:sym typeface="Symbol"/>
                    </a:rPr>
                    <a:t>)</a:t>
                  </a:r>
                  <a:endParaRPr lang="en-US" sz="1600" dirty="0" smtClean="0">
                    <a:latin typeface="Calibri" charset="0"/>
                    <a:ea typeface="Calibri" charset="0"/>
                    <a:cs typeface="Calibri" charset="0"/>
                    <a:sym typeface="Symbol"/>
                  </a:endParaRPr>
                </a:p>
                <a:p>
                  <a:pPr marL="457200" indent="-457200">
                    <a:spcBef>
                      <a:spcPct val="50000"/>
                    </a:spcBef>
                  </a:pPr>
                  <a:endParaRPr lang="en-US" sz="1600" dirty="0" smtClean="0">
                    <a:solidFill>
                      <a:srgbClr val="0000FF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>
            <p:sp>
              <p:nvSpPr>
                <p:cNvPr id="6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35896" y="8852247"/>
                  <a:ext cx="1368152" cy="76944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444" t="-476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oup 83"/>
            <p:cNvGrpSpPr/>
            <p:nvPr/>
          </p:nvGrpSpPr>
          <p:grpSpPr>
            <a:xfrm>
              <a:off x="1196008" y="8643774"/>
              <a:ext cx="2799928" cy="792088"/>
              <a:chOff x="5588496" y="5013176"/>
              <a:chExt cx="2799928" cy="792088"/>
            </a:xfrm>
          </p:grpSpPr>
          <p:grpSp>
            <p:nvGrpSpPr>
              <p:cNvPr id="66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6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alibri" charset="0"/>
                      <a:ea typeface="Calibri" charset="0"/>
                      <a:cs typeface="Calibri" charset="0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grpSp>
              <p:nvGrpSpPr>
                <p:cNvPr id="69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70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94" name="Text Box 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0336" y="5229200"/>
                          <a:ext cx="1503784" cy="3385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marL="457200" indent="-457200">
                            <a:spcBef>
                              <a:spcPct val="50000"/>
                            </a:spcBef>
                          </a:pPr>
                          <a:r>
                            <a:rPr lang="en-US" sz="16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PrivK</a:t>
                          </a:r>
                          <a:r>
                            <a:rPr lang="en-US" sz="16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    </a:t>
                          </a:r>
                          <a:r>
                            <a:rPr lang="en-US" sz="16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6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)</a:t>
                          </a:r>
                          <a:endParaRPr lang="en-US" sz="1600" dirty="0" smtClean="0">
                            <a:solidFill>
                              <a:srgbClr val="0000FF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p:txBody>
                    </p:sp>
                  </mc:Choice>
                  <mc:Fallback>
                    <p:sp>
                      <p:nvSpPr>
                        <p:cNvPr id="94" name="Text Box 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700336" y="5229200"/>
                          <a:ext cx="1503784" cy="338554"/>
                        </a:xfrm>
                        <a:prstGeom prst="rect">
                          <a:avLst/>
                        </a:prstGeom>
                        <a:blipFill rotWithShape="0">
                          <a:blip r:embed="rId9"/>
                          <a:stretch>
                            <a:fillRect l="-2024" t="-5357" b="-21429"/>
                          </a:stretch>
                        </a:blip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9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A, </a:t>
                      </a:r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p:txBody>
                </p:sp>
                <p:sp>
                  <p:nvSpPr>
                    <p:cNvPr id="96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cpa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p:txBody>
                </p:sp>
              </p:grpSp>
              <p:sp>
                <p:nvSpPr>
                  <p:cNvPr id="7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alibri" charset="0"/>
                        <a:ea typeface="Calibri" charset="0"/>
                        <a:cs typeface="Calibri" charset="0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93" name="Double Bracket 92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</p:grpSp>
          </p:grp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378603" y="5506518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  is </a:t>
            </a:r>
            <a:r>
              <a:rPr lang="en-US" sz="1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Symbol"/>
              </a:rPr>
              <a:t>CPA-secure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 if for every PPT A, there is a negligible function </a:t>
            </a:r>
            <a:r>
              <a:rPr lang="en-US" sz="1600" dirty="0" err="1" smtClean="0">
                <a:latin typeface="Calibri" charset="0"/>
                <a:ea typeface="Calibri" charset="0"/>
                <a:cs typeface="Calibri" charset="0"/>
                <a:sym typeface="Symbol"/>
              </a:rPr>
              <a:t>negl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  <a:sym typeface="Symbol"/>
              </a:rPr>
              <a:t>, such that:</a:t>
            </a:r>
            <a:endParaRPr lang="en-US" sz="16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0" y="568667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0219" y="5376751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5715" y="4341205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416680" y="1751933"/>
            <a:ext cx="3385537" cy="353236"/>
            <a:chOff x="2475881" y="1709481"/>
            <a:chExt cx="3385537" cy="353236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475881" y="2062717"/>
              <a:ext cx="3385537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>
                <a:xfrm>
                  <a:off x="3740243" y="1709481"/>
                  <a:ext cx="110376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latin typeface="Calibri" charset="0"/>
                      <a:ea typeface="Calibri" charset="0"/>
                      <a:cs typeface="Calibri" charset="0"/>
                    </a:rPr>
                    <a:t>x</a:t>
                  </a:r>
                  <a:r>
                    <a:rPr lang="en-US" sz="1400" baseline="-25000" dirty="0" smtClean="0">
                      <a:latin typeface="Calibri" charset="0"/>
                      <a:ea typeface="Calibri" charset="0"/>
                      <a:cs typeface="Calibri" charset="0"/>
                    </a:rPr>
                    <a:t>0</a:t>
                  </a:r>
                  <a:r>
                    <a:rPr lang="en-US" sz="1400" dirty="0" smtClean="0">
                      <a:latin typeface="Calibri" charset="0"/>
                      <a:ea typeface="Calibri" charset="0"/>
                      <a:cs typeface="Calibri" charset="0"/>
                    </a:rPr>
                    <a:t>, x</a:t>
                  </a:r>
                  <a:r>
                    <a:rPr lang="en-US" sz="1400" baseline="-25000" dirty="0" smtClean="0">
                      <a:latin typeface="Calibri" charset="0"/>
                      <a:ea typeface="Calibri" charset="0"/>
                      <a:cs typeface="Calibri" charset="0"/>
                    </a:rPr>
                    <a:t>1</a:t>
                  </a:r>
                  <a:r>
                    <a:rPr lang="en-US" sz="1400" dirty="0" smtClean="0"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  <a:r>
                    <a:rPr lang="en-US" sz="1400" dirty="0" smtClean="0">
                      <a:latin typeface="Calibri" charset="0"/>
                      <a:ea typeface="Calibri" charset="0"/>
                      <a:cs typeface="Calibri" charset="0"/>
                      <a:sym typeface="Symbol"/>
                    </a:rPr>
                    <a:t> </a:t>
                  </a:r>
                  <a14:m>
                    <m:oMath xmlns:m="http://schemas.openxmlformats.org/officeDocument/2006/math">
                      <m:r>
                        <a:rPr lang="en-US" sz="140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ℳ</m:t>
                      </m:r>
                    </m:oMath>
                  </a14:m>
                  <a:r>
                    <a:rPr lang="en-US" sz="1400" baseline="30000" dirty="0" smtClean="0">
                      <a:latin typeface="Calibri" charset="0"/>
                      <a:ea typeface="Calibri" charset="0"/>
                      <a:cs typeface="Calibri" charset="0"/>
                      <a:sym typeface="Symbol"/>
                    </a:rPr>
                    <a:t>2</a:t>
                  </a:r>
                  <a:r>
                    <a:rPr lang="en-US" sz="1400" dirty="0" smtClean="0">
                      <a:latin typeface="Calibri" charset="0"/>
                      <a:ea typeface="Calibri" charset="0"/>
                      <a:cs typeface="Calibri" charset="0"/>
                      <a:sym typeface="Symbol"/>
                    </a:rPr>
                    <a:t> </a:t>
                  </a:r>
                  <a:r>
                    <a:rPr lang="en-US" sz="1400" dirty="0" smtClean="0"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  <a:endParaRPr lang="en-US" sz="1400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0243" y="1709481"/>
                  <a:ext cx="1246431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471" t="-392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9" name="Rectangle 98"/>
          <p:cNvSpPr/>
          <p:nvPr/>
        </p:nvSpPr>
        <p:spPr>
          <a:xfrm>
            <a:off x="7632005" y="2041116"/>
            <a:ext cx="324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k </a:t>
            </a:r>
            <a:endParaRPr lang="en-US" sz="1600" dirty="0">
              <a:solidFill>
                <a:srgbClr val="008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59543" y="2322532"/>
            <a:ext cx="3385537" cy="314338"/>
            <a:chOff x="2473188" y="2637025"/>
            <a:chExt cx="3385537" cy="314338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2473188" y="2951363"/>
              <a:ext cx="3385537" cy="0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3634848" y="2637025"/>
              <a:ext cx="216676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>
                  <a:latin typeface="Calibri" charset="0"/>
                  <a:ea typeface="Calibri" charset="0"/>
                  <a:cs typeface="Calibri" charset="0"/>
                </a:rPr>
                <a:t>c</a:t>
              </a:r>
              <a:r>
                <a:rPr lang="en-US" sz="1400" baseline="-25000" dirty="0" err="1">
                  <a:latin typeface="Calibri" charset="0"/>
                  <a:ea typeface="Calibri" charset="0"/>
                  <a:cs typeface="Calibri" charset="0"/>
                </a:rPr>
                <a:t>b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 </a:t>
              </a:r>
              <a:r>
                <a:rPr lang="en-US" sz="1400" dirty="0" err="1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Enc</a:t>
              </a:r>
              <a:r>
                <a:rPr lang="en-US" sz="1400" baseline="-25000" dirty="0" err="1" smtClean="0">
                  <a:solidFill>
                    <a:srgbClr val="008000"/>
                  </a:solidFill>
                  <a:latin typeface="Calibri" charset="0"/>
                  <a:ea typeface="Calibri" charset="0"/>
                  <a:cs typeface="Calibri" charset="0"/>
                  <a:sym typeface="Symbol"/>
                </a:rPr>
                <a:t>k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(</a:t>
              </a:r>
              <a:r>
                <a:rPr lang="en-US" sz="1400" dirty="0" err="1">
                  <a:latin typeface="Calibri" charset="0"/>
                  <a:ea typeface="Calibri" charset="0"/>
                  <a:cs typeface="Calibri" charset="0"/>
                  <a:sym typeface="Symbol"/>
                </a:rPr>
                <a:t>m</a:t>
              </a:r>
              <a:r>
                <a:rPr lang="en-US" sz="1400" baseline="-25000" dirty="0" err="1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b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  <a:sym typeface="Symbol"/>
                </a:rPr>
                <a:t>)</a:t>
              </a:r>
              <a:endParaRPr lang="en-US" sz="14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360879" y="901727"/>
            <a:ext cx="3590916" cy="771715"/>
            <a:chOff x="2285358" y="1812015"/>
            <a:chExt cx="3590916" cy="771715"/>
          </a:xfrm>
        </p:grpSpPr>
        <p:cxnSp>
          <p:nvCxnSpPr>
            <p:cNvPr id="103" name="Straight Arrow Connector 102"/>
            <p:cNvCxnSpPr/>
            <p:nvPr/>
          </p:nvCxnSpPr>
          <p:spPr>
            <a:xfrm>
              <a:off x="5292080" y="2184489"/>
              <a:ext cx="58419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2873314" y="1812015"/>
              <a:ext cx="2965685" cy="771715"/>
              <a:chOff x="2665097" y="1812015"/>
              <a:chExt cx="2965685" cy="771715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2665097" y="1812015"/>
                <a:ext cx="2696036" cy="7717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07" name="Text Box 7"/>
              <p:cNvSpPr txBox="1">
                <a:spLocks noChangeArrowheads="1"/>
              </p:cNvSpPr>
              <p:nvPr/>
            </p:nvSpPr>
            <p:spPr bwMode="auto">
              <a:xfrm>
                <a:off x="2778703" y="1973845"/>
                <a:ext cx="2852079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Pre-challenge Oracle Training </a:t>
                </a:r>
                <a:r>
                  <a:rPr lang="en-US" sz="1400" dirty="0" err="1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Enc</a:t>
                </a:r>
                <a:r>
                  <a:rPr lang="en-US" sz="1400" baseline="-25000" dirty="0" err="1" smtClean="0">
                    <a:solidFill>
                      <a:srgbClr val="008000"/>
                    </a:solidFill>
                    <a:latin typeface="Calibri" charset="0"/>
                    <a:ea typeface="Calibri" charset="0"/>
                    <a:cs typeface="Calibri" charset="0"/>
                    <a:sym typeface="Symbol"/>
                  </a:rPr>
                  <a:t>k</a:t>
                </a:r>
                <a:r>
                  <a:rPr lang="en-US" sz="1400" dirty="0" smtClean="0">
                    <a:latin typeface="Calibri" charset="0"/>
                    <a:ea typeface="Calibri" charset="0"/>
                    <a:cs typeface="Calibri" charset="0"/>
                    <a:sym typeface="Symbol"/>
                  </a:rPr>
                  <a:t>(**)</a:t>
                </a:r>
                <a:endParaRPr lang="en-US" sz="1400" dirty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105" name="Straight Arrow Connector 104"/>
            <p:cNvCxnSpPr/>
            <p:nvPr/>
          </p:nvCxnSpPr>
          <p:spPr>
            <a:xfrm flipV="1">
              <a:off x="2285358" y="2192038"/>
              <a:ext cx="558450" cy="377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 Box 7"/>
          <p:cNvSpPr txBox="1">
            <a:spLocks noChangeArrowheads="1"/>
          </p:cNvSpPr>
          <p:nvPr/>
        </p:nvSpPr>
        <p:spPr bwMode="auto">
          <a:xfrm>
            <a:off x="4488480" y="6456884"/>
            <a:ext cx="49280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b="1" smtClean="0">
                <a:latin typeface="Calibri" charset="0"/>
                <a:ea typeface="Calibri" charset="0"/>
                <a:cs typeface="Calibri" charset="0"/>
                <a:sym typeface="Symbol"/>
              </a:rPr>
              <a:t>RA: </a:t>
            </a:r>
            <a:r>
              <a:rPr lang="en-US" sz="1400" b="1" dirty="0" smtClean="0">
                <a:latin typeface="Calibri" charset="0"/>
                <a:ea typeface="Calibri" charset="0"/>
                <a:cs typeface="Calibri" charset="0"/>
                <a:sym typeface="Symbol"/>
              </a:rPr>
              <a:t>Prove </a:t>
            </a:r>
            <a:r>
              <a:rPr lang="en-US" sz="1400" b="1" dirty="0">
                <a:latin typeface="Calibri" charset="0"/>
                <a:ea typeface="Calibri" charset="0"/>
                <a:cs typeface="Calibri" charset="0"/>
                <a:sym typeface="Symbol"/>
              </a:rPr>
              <a:t>that if </a:t>
            </a:r>
            <a:r>
              <a:rPr lang="en-US" sz="1400" b="1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</a:t>
            </a:r>
            <a:r>
              <a:rPr lang="en-US" sz="14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Symbol"/>
              </a:rPr>
              <a:t> </a:t>
            </a:r>
            <a:r>
              <a:rPr lang="en-US" sz="1400" b="1" dirty="0" smtClean="0">
                <a:latin typeface="Calibri" charset="0"/>
                <a:ea typeface="Calibri" charset="0"/>
                <a:cs typeface="Calibri" charset="0"/>
                <a:sym typeface="Symbol"/>
              </a:rPr>
              <a:t>is CPA-secure then it is also CDE-secure</a:t>
            </a:r>
            <a:endParaRPr lang="en-US" sz="1400" b="1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9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8" grpId="0"/>
      <p:bldP spid="92" grpId="0"/>
      <p:bldP spid="97" grpId="0"/>
      <p:bldP spid="99" grpId="0"/>
      <p:bldP spid="1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91" y="43377"/>
            <a:ext cx="8741276" cy="73556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Oblivious Transfer </a:t>
            </a:r>
            <a:endParaRPr lang="en-US" sz="3200" b="1" dirty="0" smtClean="0">
              <a:solidFill>
                <a:srgbClr val="008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38" name="Rectangle 24"/>
          <p:cNvSpPr>
            <a:spLocks noChangeArrowheads="1"/>
          </p:cNvSpPr>
          <p:nvPr/>
        </p:nvSpPr>
        <p:spPr bwMode="auto">
          <a:xfrm>
            <a:off x="6569082" y="272681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32" name="Object 7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1625664" y="213550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90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64" y="213550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086048" y="232670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S</a:t>
            </a:r>
            <a:endParaRPr lang="en-US" sz="2000" b="1" baseline="-25000" dirty="0" smtClean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39" name="Object 6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6848487" y="2067769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91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487" y="2067769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7407292" y="229537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R</a:t>
            </a:r>
            <a:endParaRPr lang="en-US" sz="2000" b="1" baseline="-250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81962" y="2182945"/>
            <a:ext cx="4475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US" baseline="-25000" dirty="0" smtClean="0">
                <a:latin typeface="Calibri" charset="0"/>
                <a:ea typeface="Calibri" charset="0"/>
                <a:cs typeface="Calibri" charset="0"/>
              </a:rPr>
              <a:t>1</a:t>
            </a:r>
          </a:p>
          <a:p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US" baseline="-25000" dirty="0" smtClean="0"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352060" y="2267610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r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55456" y="2907853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US" baseline="-25000" dirty="0" err="1">
                <a:latin typeface="Calibri" charset="0"/>
                <a:ea typeface="Calibri" charset="0"/>
                <a:cs typeface="Calibri" charset="0"/>
              </a:rPr>
              <a:t>r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28600" y="2091937"/>
            <a:ext cx="2503315" cy="1456024"/>
            <a:chOff x="3328600" y="1871808"/>
            <a:chExt cx="2503315" cy="1456024"/>
          </a:xfrm>
        </p:grpSpPr>
        <p:sp>
          <p:nvSpPr>
            <p:cNvPr id="1037" name="Rectangle 23"/>
            <p:cNvSpPr>
              <a:spLocks noChangeArrowheads="1"/>
            </p:cNvSpPr>
            <p:nvPr/>
          </p:nvSpPr>
          <p:spPr bwMode="auto">
            <a:xfrm>
              <a:off x="4664079" y="2523620"/>
              <a:ext cx="381000" cy="76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708762" y="1871808"/>
              <a:ext cx="1761067" cy="1456024"/>
            </a:xfrm>
            <a:prstGeom prst="roundRect">
              <a:avLst/>
            </a:prstGeom>
            <a:solidFill>
              <a:srgbClr val="B7FAEC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140639" y="2228853"/>
                  <a:ext cx="734688" cy="5262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OT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639" y="2228853"/>
                  <a:ext cx="734688" cy="52629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flipV="1">
              <a:off x="3328600" y="2228853"/>
              <a:ext cx="36208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328603" y="2956982"/>
              <a:ext cx="36208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5469829" y="2936576"/>
              <a:ext cx="36208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486765" y="2228853"/>
              <a:ext cx="3451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283251" y="1092796"/>
            <a:ext cx="1642628" cy="792091"/>
            <a:chOff x="481101" y="4465286"/>
            <a:chExt cx="1532659" cy="619897"/>
          </a:xfrm>
        </p:grpSpPr>
        <p:sp>
          <p:nvSpPr>
            <p:cNvPr id="50" name="Cloud Callout 49"/>
            <p:cNvSpPr/>
            <p:nvPr/>
          </p:nvSpPr>
          <p:spPr>
            <a:xfrm>
              <a:off x="481101" y="4465286"/>
              <a:ext cx="1532659" cy="619897"/>
            </a:xfrm>
            <a:prstGeom prst="cloudCallou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871575" y="4611171"/>
              <a:ext cx="924062" cy="289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r</a:t>
              </a:r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 = ?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98775" y="1047091"/>
            <a:ext cx="1642628" cy="792091"/>
            <a:chOff x="481101" y="4465286"/>
            <a:chExt cx="1532659" cy="619897"/>
          </a:xfrm>
        </p:grpSpPr>
        <p:sp>
          <p:nvSpPr>
            <p:cNvPr id="55" name="Cloud Callout 54"/>
            <p:cNvSpPr/>
            <p:nvPr/>
          </p:nvSpPr>
          <p:spPr>
            <a:xfrm>
              <a:off x="481101" y="4465286"/>
              <a:ext cx="1532659" cy="619897"/>
            </a:xfrm>
            <a:prstGeom prst="cloudCallou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871575" y="4611171"/>
              <a:ext cx="924062" cy="289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m</a:t>
              </a:r>
              <a:r>
                <a:rPr lang="en-US" baseline="-25000" dirty="0" smtClean="0">
                  <a:latin typeface="Calibri" charset="0"/>
                  <a:ea typeface="Calibri" charset="0"/>
                  <a:cs typeface="Calibri" charset="0"/>
                </a:rPr>
                <a:t>1-r</a:t>
              </a:r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044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  <p:bldP spid="41" grpId="0"/>
      <p:bldP spid="46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008083"/>
            <a:ext cx="8829020" cy="3724593"/>
          </a:xfrm>
          <a:prstGeom prst="roundRect">
            <a:avLst/>
          </a:prstGeom>
          <a:solidFill>
            <a:srgbClr val="B7FA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0757"/>
            <a:ext cx="8812088" cy="6990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009900"/>
                </a:solidFill>
                <a:latin typeface="Calibri" charset="0"/>
                <a:ea typeface="Calibri" charset="0"/>
                <a:cs typeface="Calibri" charset="0"/>
              </a:rPr>
              <a:t>Yao’s 2-Party Protocol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163564" y="2279601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y</a:t>
            </a:r>
            <a:endParaRPr lang="en-US" baseline="-25000" dirty="0">
              <a:solidFill>
                <a:srgbClr val="12801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3" name="Object 7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41221" y="140343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000" b="1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endParaRPr lang="en-US" sz="2000" b="1" baseline="-25000" dirty="0" smtClean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8" name="Object 6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000" b="1" baseline="-25000" dirty="0">
                <a:latin typeface="Calibri" charset="0"/>
                <a:ea typeface="Calibri" charset="0"/>
                <a:cs typeface="Calibri" charset="0"/>
              </a:rPr>
              <a:t>1</a:t>
            </a:r>
            <a:endParaRPr lang="en-US" sz="2000" b="1" baseline="-250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85788" y="2297385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endParaRPr lang="en-US" baseline="-25000" dirty="0">
              <a:solidFill>
                <a:srgbClr val="12801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55594" y="896546"/>
            <a:ext cx="1614737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GC Constructor</a:t>
            </a:r>
            <a:endParaRPr lang="en-US" baseline="-25000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446298" y="881213"/>
            <a:ext cx="1385507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GC Evaluator</a:t>
            </a:r>
            <a:endParaRPr lang="en-US" baseline="-25000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690889" y="4086442"/>
            <a:ext cx="388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572420" y="3318776"/>
            <a:ext cx="48274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GC: (C</a:t>
            </a:r>
            <a:r>
              <a:rPr lang="en-US" sz="1600" baseline="-25000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,C</a:t>
            </a:r>
            <a:r>
              <a:rPr lang="en-US" sz="1600" baseline="-25000" dirty="0" smtClean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,C</a:t>
            </a:r>
            <a:r>
              <a:rPr lang="en-US" sz="1600" baseline="-25000" dirty="0" smtClean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,C</a:t>
            </a:r>
            <a:r>
              <a:rPr lang="en-US" sz="1600" baseline="-25000" dirty="0" smtClean="0"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)+ decoding info: (         </a:t>
            </a:r>
            <a:r>
              <a:rPr lang="en-US" sz="1600" baseline="30000" dirty="0" smtClean="0"/>
              <a:t>           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) </a:t>
            </a:r>
          </a:p>
        </p:txBody>
      </p:sp>
      <p:grpSp>
        <p:nvGrpSpPr>
          <p:cNvPr id="66" name="Group 65"/>
          <p:cNvGrpSpPr/>
          <p:nvPr/>
        </p:nvGrpSpPr>
        <p:grpSpPr>
          <a:xfrm rot="10800000">
            <a:off x="3318094" y="4432659"/>
            <a:ext cx="1914318" cy="521870"/>
            <a:chOff x="2813983" y="3509000"/>
            <a:chExt cx="3510021" cy="1037809"/>
          </a:xfrm>
        </p:grpSpPr>
        <p:sp>
          <p:nvSpPr>
            <p:cNvPr id="67" name="Rounded Rectangle 6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rot="10800000">
              <a:off x="3813045" y="3655570"/>
              <a:ext cx="1473199" cy="734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OT</a:t>
              </a:r>
              <a:endParaRPr lang="en-US" b="1" baseline="-25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2690952" y="4382008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en-US" baseline="30000" dirty="0" smtClean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US" baseline="-25000" dirty="0"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690954" y="4646301"/>
            <a:ext cx="661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en-US" baseline="30000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baseline="-25000" dirty="0"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403664" y="4348142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0</a:t>
            </a:r>
            <a:endParaRPr lang="en-US" sz="1600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353560" y="4686696"/>
            <a:ext cx="661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en-US" baseline="30000" dirty="0" smtClean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US" baseline="-25000" dirty="0"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2775622" y="6458829"/>
            <a:ext cx="37184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24589" y="608949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007644" y="2297385"/>
            <a:ext cx="276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z</a:t>
            </a:r>
          </a:p>
        </p:txBody>
      </p:sp>
      <p:sp>
        <p:nvSpPr>
          <p:cNvPr id="79" name="Rectangle 78"/>
          <p:cNvSpPr/>
          <p:nvPr/>
        </p:nvSpPr>
        <p:spPr>
          <a:xfrm>
            <a:off x="8625366" y="2281717"/>
            <a:ext cx="276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z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90860" y="1431001"/>
            <a:ext cx="1254764" cy="854392"/>
          </a:xfrm>
          <a:prstGeom prst="rect">
            <a:avLst/>
          </a:prstGeom>
        </p:spPr>
      </p:pic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775102" y="503254"/>
            <a:ext cx="392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x</a:t>
            </a:r>
            <a:endParaRPr lang="en-US" sz="2000" baseline="-250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4563519" y="486321"/>
            <a:ext cx="46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y</a:t>
            </a:r>
            <a:endParaRPr lang="en-US" sz="2000" baseline="-25000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73925" y="95416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99698" y="97109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3962410" y="886431"/>
            <a:ext cx="0" cy="6064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334935" y="2274969"/>
            <a:ext cx="13" cy="4680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4690540" y="886434"/>
            <a:ext cx="0" cy="6064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971912" y="2636111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z =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xy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061035" y="22749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383002" y="2993787"/>
            <a:ext cx="1767372" cy="2790801"/>
            <a:chOff x="5022899" y="1309757"/>
            <a:chExt cx="1767372" cy="2790801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022899" y="1854322"/>
              <a:ext cx="1767372" cy="1653006"/>
            </a:xfrm>
            <a:prstGeom prst="rect">
              <a:avLst/>
            </a:prstGeom>
          </p:spPr>
        </p:pic>
        <p:cxnSp>
          <p:nvCxnSpPr>
            <p:cNvPr id="121" name="Straight Arrow Connector 120"/>
            <p:cNvCxnSpPr/>
            <p:nvPr/>
          </p:nvCxnSpPr>
          <p:spPr>
            <a:xfrm>
              <a:off x="6519338" y="1309757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5350939" y="1326693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5909738" y="3477221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253388" y="3038536"/>
            <a:ext cx="464052" cy="459016"/>
            <a:chOff x="3099836" y="3090446"/>
            <a:chExt cx="464052" cy="459016"/>
          </a:xfrm>
        </p:grpSpPr>
        <p:sp>
          <p:nvSpPr>
            <p:cNvPr id="127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85436" y="3038536"/>
            <a:ext cx="464052" cy="459016"/>
            <a:chOff x="3099836" y="3090446"/>
            <a:chExt cx="464052" cy="459016"/>
          </a:xfrm>
        </p:grpSpPr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31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443823" y="3038536"/>
            <a:ext cx="464052" cy="459016"/>
            <a:chOff x="3099836" y="3090446"/>
            <a:chExt cx="464052" cy="459016"/>
          </a:xfrm>
        </p:grpSpPr>
        <p:sp>
          <p:nvSpPr>
            <p:cNvPr id="133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34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907877" y="3038536"/>
            <a:ext cx="464052" cy="459016"/>
            <a:chOff x="3099836" y="3090446"/>
            <a:chExt cx="464052" cy="459016"/>
          </a:xfrm>
        </p:grpSpPr>
        <p:sp>
          <p:nvSpPr>
            <p:cNvPr id="136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37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848799" y="5193839"/>
            <a:ext cx="464052" cy="459016"/>
            <a:chOff x="3099836" y="3090446"/>
            <a:chExt cx="464052" cy="459016"/>
          </a:xfrm>
        </p:grpSpPr>
        <p:sp>
          <p:nvSpPr>
            <p:cNvPr id="13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4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306332" y="5210774"/>
            <a:ext cx="464052" cy="459016"/>
            <a:chOff x="3099836" y="3090446"/>
            <a:chExt cx="464052" cy="459016"/>
          </a:xfrm>
        </p:grpSpPr>
        <p:sp>
          <p:nvSpPr>
            <p:cNvPr id="142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43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1088688" y="365991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45" name="TextBox 144"/>
          <p:cNvSpPr txBox="1"/>
          <p:nvPr/>
        </p:nvSpPr>
        <p:spPr>
          <a:xfrm>
            <a:off x="1087724" y="3983247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46" name="TextBox 145"/>
          <p:cNvSpPr txBox="1"/>
          <p:nvPr/>
        </p:nvSpPr>
        <p:spPr>
          <a:xfrm>
            <a:off x="1070788" y="4304977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1070794" y="4609777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2560577" y="3651930"/>
            <a:ext cx="1866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The keys for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x: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5661456" y="3225471"/>
            <a:ext cx="464052" cy="459016"/>
            <a:chOff x="3099836" y="3090446"/>
            <a:chExt cx="464052" cy="459016"/>
          </a:xfrm>
        </p:grpSpPr>
        <p:sp>
          <p:nvSpPr>
            <p:cNvPr id="14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5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5989657" y="3237991"/>
            <a:ext cx="464052" cy="459016"/>
            <a:chOff x="3099836" y="3090446"/>
            <a:chExt cx="464052" cy="459016"/>
          </a:xfrm>
        </p:grpSpPr>
        <p:sp>
          <p:nvSpPr>
            <p:cNvPr id="152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53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252311" y="3579437"/>
            <a:ext cx="464052" cy="459016"/>
            <a:chOff x="3099836" y="3090446"/>
            <a:chExt cx="464052" cy="459016"/>
          </a:xfrm>
        </p:grpSpPr>
        <p:sp>
          <p:nvSpPr>
            <p:cNvPr id="155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56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7190169" y="3095388"/>
            <a:ext cx="1767372" cy="2790801"/>
            <a:chOff x="5022899" y="1309757"/>
            <a:chExt cx="1767372" cy="2790801"/>
          </a:xfrm>
        </p:grpSpPr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022899" y="1854322"/>
              <a:ext cx="1767372" cy="1653006"/>
            </a:xfrm>
            <a:prstGeom prst="rect">
              <a:avLst/>
            </a:prstGeom>
          </p:spPr>
        </p:pic>
        <p:cxnSp>
          <p:nvCxnSpPr>
            <p:cNvPr id="159" name="Straight Arrow Connector 158"/>
            <p:cNvCxnSpPr/>
            <p:nvPr/>
          </p:nvCxnSpPr>
          <p:spPr>
            <a:xfrm>
              <a:off x="6519338" y="1309757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>
              <a:off x="5350939" y="1326693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>
              <a:off x="5909738" y="3477221"/>
              <a:ext cx="0" cy="623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/>
          <p:nvPr/>
        </p:nvGrpSpPr>
        <p:grpSpPr>
          <a:xfrm>
            <a:off x="7060555" y="3140137"/>
            <a:ext cx="464052" cy="459016"/>
            <a:chOff x="3099836" y="3090446"/>
            <a:chExt cx="464052" cy="459016"/>
          </a:xfrm>
        </p:grpSpPr>
        <p:sp>
          <p:nvSpPr>
            <p:cNvPr id="163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1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64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8250990" y="3140137"/>
            <a:ext cx="464052" cy="459016"/>
            <a:chOff x="3099836" y="3090446"/>
            <a:chExt cx="464052" cy="459016"/>
          </a:xfrm>
        </p:grpSpPr>
        <p:sp>
          <p:nvSpPr>
            <p:cNvPr id="169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2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70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7655966" y="5295440"/>
            <a:ext cx="464052" cy="459016"/>
            <a:chOff x="3099836" y="3090446"/>
            <a:chExt cx="464052" cy="459016"/>
          </a:xfrm>
        </p:grpSpPr>
        <p:sp>
          <p:nvSpPr>
            <p:cNvPr id="175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76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7895855" y="376151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81" name="TextBox 180"/>
          <p:cNvSpPr txBox="1"/>
          <p:nvPr/>
        </p:nvSpPr>
        <p:spPr>
          <a:xfrm>
            <a:off x="7894891" y="408484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82" name="TextBox 181"/>
          <p:cNvSpPr txBox="1"/>
          <p:nvPr/>
        </p:nvSpPr>
        <p:spPr>
          <a:xfrm>
            <a:off x="7877955" y="440657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83" name="TextBox 182"/>
          <p:cNvSpPr txBox="1"/>
          <p:nvPr/>
        </p:nvSpPr>
        <p:spPr>
          <a:xfrm>
            <a:off x="7877961" y="471137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grpSp>
        <p:nvGrpSpPr>
          <p:cNvPr id="184" name="Group 183"/>
          <p:cNvGrpSpPr/>
          <p:nvPr/>
        </p:nvGrpSpPr>
        <p:grpSpPr>
          <a:xfrm>
            <a:off x="7622122" y="5752650"/>
            <a:ext cx="464052" cy="459016"/>
            <a:chOff x="3099836" y="3090446"/>
            <a:chExt cx="464052" cy="459016"/>
          </a:xfrm>
        </p:grpSpPr>
        <p:sp>
          <p:nvSpPr>
            <p:cNvPr id="185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86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0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8079655" y="5769585"/>
            <a:ext cx="464052" cy="459016"/>
            <a:chOff x="3099836" y="3090446"/>
            <a:chExt cx="464052" cy="459016"/>
          </a:xfrm>
        </p:grpSpPr>
        <p:sp>
          <p:nvSpPr>
            <p:cNvPr id="188" name="Text Box 7"/>
            <p:cNvSpPr txBox="1">
              <a:spLocks noChangeArrowheads="1"/>
            </p:cNvSpPr>
            <p:nvPr/>
          </p:nvSpPr>
          <p:spPr bwMode="auto">
            <a:xfrm>
              <a:off x="3099836" y="3149352"/>
              <a:ext cx="464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k</a:t>
              </a:r>
              <a:r>
                <a:rPr lang="en-US" sz="2400" baseline="-25000" dirty="0"/>
                <a:t>3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3259854" y="3090446"/>
              <a:ext cx="232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1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190" name="Rectangle 189"/>
          <p:cNvSpPr/>
          <p:nvPr/>
        </p:nvSpPr>
        <p:spPr>
          <a:xfrm>
            <a:off x="7931997" y="62065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059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5" grpId="0"/>
      <p:bldP spid="73" grpId="0"/>
      <p:bldP spid="74" grpId="0"/>
      <p:bldP spid="75" grpId="0"/>
      <p:bldP spid="113" grpId="0"/>
      <p:bldP spid="32" grpId="0"/>
      <p:bldP spid="43" grpId="0"/>
      <p:bldP spid="44" grpId="0"/>
      <p:bldP spid="54" grpId="0"/>
      <p:bldP spid="144" grpId="0"/>
      <p:bldP spid="145" grpId="0"/>
      <p:bldP spid="146" grpId="0"/>
      <p:bldP spid="147" grpId="0"/>
      <p:bldP spid="5" grpId="0"/>
      <p:bldP spid="180" grpId="0"/>
      <p:bldP spid="181" grpId="0"/>
      <p:bldP spid="182" grpId="0"/>
      <p:bldP spid="183" grpId="0"/>
      <p:bldP spid="1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6990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alibri" charset="0"/>
                <a:ea typeface="Calibri" charset="0"/>
                <a:cs typeface="Calibri" charset="0"/>
              </a:rPr>
              <a:t>Yao’s 2-Party Protocol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418501" y="2279601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Y </a:t>
            </a:r>
            <a:r>
              <a:rPr lang="en-US" dirty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= </a:t>
            </a:r>
            <a:r>
              <a:rPr lang="en-US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(y</a:t>
            </a:r>
            <a:r>
              <a:rPr lang="en-US" baseline="-250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,y</a:t>
            </a:r>
            <a:r>
              <a:rPr lang="en-US" baseline="-250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dirty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en-US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en-US" dirty="0" err="1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y</a:t>
            </a:r>
            <a:r>
              <a:rPr lang="en-US" baseline="-25000" dirty="0" err="1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en-US" baseline="-250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en-US" baseline="-25000" dirty="0">
              <a:solidFill>
                <a:srgbClr val="12801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287843"/>
              </p:ext>
            </p:extLst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73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41221" y="140343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000" b="1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endParaRPr lang="en-US" sz="2000" b="1" baseline="-25000" dirty="0" smtClean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318824"/>
              </p:ext>
            </p:extLst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74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000" b="1" baseline="-25000" dirty="0">
                <a:latin typeface="Calibri" charset="0"/>
                <a:ea typeface="Calibri" charset="0"/>
                <a:cs typeface="Calibri" charset="0"/>
              </a:rPr>
              <a:t>1</a:t>
            </a:r>
            <a:endParaRPr lang="en-US" sz="2000" b="1" baseline="-250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6990" y="2331251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X = (x</a:t>
            </a:r>
            <a:r>
              <a:rPr lang="en-US" baseline="-250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,x</a:t>
            </a:r>
            <a:r>
              <a:rPr lang="en-US" baseline="-250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,…</a:t>
            </a:r>
            <a:r>
              <a:rPr lang="en-US" dirty="0" err="1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baseline="-25000" dirty="0" err="1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en-US" baseline="-250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en-US" baseline="-25000" dirty="0">
              <a:solidFill>
                <a:srgbClr val="12801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2397" y="896546"/>
            <a:ext cx="1614737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GC Constructor</a:t>
            </a:r>
            <a:endParaRPr lang="en-US" baseline="-25000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446298" y="881213"/>
            <a:ext cx="1385507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GC Evaluator</a:t>
            </a:r>
            <a:endParaRPr lang="en-US" baseline="-25000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707817" y="3629243"/>
            <a:ext cx="388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809481" y="2997041"/>
            <a:ext cx="3925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Garbled Circuit + decoding information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The keys for X</a:t>
            </a:r>
            <a:endParaRPr lang="en-US" sz="1600" dirty="0">
              <a:solidFill>
                <a:srgbClr val="12801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 rot="10800000">
            <a:off x="3335022" y="3738398"/>
            <a:ext cx="1914318" cy="521870"/>
            <a:chOff x="2813983" y="3509000"/>
            <a:chExt cx="3510021" cy="1037809"/>
          </a:xfrm>
        </p:grpSpPr>
        <p:sp>
          <p:nvSpPr>
            <p:cNvPr id="67" name="Rounded Rectangle 6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rot="10800000">
              <a:off x="3750950" y="3722917"/>
              <a:ext cx="1473199" cy="734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b="1" baseline="-25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2707880" y="3687747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en-US" sz="1600" baseline="300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US" sz="1600" baseline="-250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endParaRPr lang="en-US" sz="1600" baseline="-25000" dirty="0">
              <a:solidFill>
                <a:srgbClr val="12801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707882" y="3952040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en-US" sz="1600" baseline="300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1600" baseline="-250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endParaRPr lang="en-US" sz="1600" baseline="-25000" dirty="0">
              <a:solidFill>
                <a:srgbClr val="12801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420592" y="3653881"/>
            <a:ext cx="353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y</a:t>
            </a:r>
            <a:r>
              <a:rPr lang="en-US" sz="1600" baseline="-25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endParaRPr lang="en-US" sz="1600" baseline="-25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 rot="10800000">
            <a:off x="3368891" y="4909039"/>
            <a:ext cx="1914318" cy="521870"/>
            <a:chOff x="2813983" y="3509000"/>
            <a:chExt cx="3510021" cy="1037809"/>
          </a:xfrm>
        </p:grpSpPr>
        <p:sp>
          <p:nvSpPr>
            <p:cNvPr id="107" name="Rounded Rectangle 10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 rot="10800000">
              <a:off x="3750950" y="3722917"/>
              <a:ext cx="1473199" cy="734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OT</a:t>
              </a:r>
              <a:r>
                <a:rPr lang="en-US" b="1" baseline="-25000" dirty="0" err="1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k</a:t>
              </a:r>
              <a:endParaRPr lang="en-US" b="1" baseline="-25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5370488" y="3992435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en-US" sz="1600" baseline="300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y1</a:t>
            </a:r>
            <a:r>
              <a:rPr lang="en-US" sz="1600" baseline="-250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endParaRPr lang="en-US" sz="1600" baseline="-25000" dirty="0">
              <a:solidFill>
                <a:srgbClr val="12801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707883" y="4839194"/>
            <a:ext cx="409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en-US" sz="1600" baseline="300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US" sz="1600" baseline="-250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k</a:t>
            </a:r>
            <a:endParaRPr lang="en-US" sz="1600" baseline="-25000" dirty="0">
              <a:solidFill>
                <a:srgbClr val="12801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707885" y="5103487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en-US" sz="1600" baseline="300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1600" baseline="-25000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k</a:t>
            </a:r>
            <a:endParaRPr lang="en-US" sz="1600" baseline="-25000" dirty="0">
              <a:solidFill>
                <a:srgbClr val="12801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420595" y="4805328"/>
            <a:ext cx="3401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y</a:t>
            </a:r>
            <a:r>
              <a:rPr lang="en-US" sz="1600" baseline="-250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k</a:t>
            </a:r>
            <a:endParaRPr lang="en-US" sz="1600" baseline="-25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370491" y="5143882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en-US" sz="1600" baseline="30000" dirty="0" err="1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yk</a:t>
            </a:r>
            <a:r>
              <a:rPr lang="en-US" sz="1600" baseline="-25000" dirty="0" err="1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k</a:t>
            </a:r>
            <a:endParaRPr lang="en-US" sz="1600" baseline="-25000" dirty="0">
              <a:solidFill>
                <a:srgbClr val="12801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2657084" y="6018563"/>
            <a:ext cx="37184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60986" y="5649231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Z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3655" y="801793"/>
            <a:ext cx="3568216" cy="1813738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174271" y="2868922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Z</a:t>
            </a:r>
          </a:p>
        </p:txBody>
      </p:sp>
      <p:sp>
        <p:nvSpPr>
          <p:cNvPr id="79" name="Rectangle 78"/>
          <p:cNvSpPr/>
          <p:nvPr/>
        </p:nvSpPr>
        <p:spPr>
          <a:xfrm>
            <a:off x="8676165" y="2772787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57479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73" grpId="0"/>
      <p:bldP spid="73" grpId="1"/>
      <p:bldP spid="74" grpId="0"/>
      <p:bldP spid="74" grpId="1"/>
      <p:bldP spid="75" grpId="0"/>
      <p:bldP spid="75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32" grpId="0"/>
      <p:bldP spid="32" grpId="1"/>
      <p:bldP spid="78" grpId="0"/>
      <p:bldP spid="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-14868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Circuit Garbling- Tracing the history</a:t>
            </a:r>
            <a:endParaRPr lang="en-US" sz="3600" b="1" dirty="0">
              <a:solidFill>
                <a:srgbClr val="008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933" y="4306512"/>
            <a:ext cx="8754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- Free XOR/</a:t>
            </a:r>
            <a:r>
              <a:rPr lang="en-US" sz="2000" b="1" dirty="0" err="1" smtClean="0">
                <a:latin typeface="Calibri" charset="0"/>
                <a:ea typeface="Calibri" charset="0"/>
                <a:cs typeface="Calibri" charset="0"/>
              </a:rPr>
              <a:t>FleXOR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 [KS08,KMR14]: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No 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ciphertext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and no crypto operations for XOR gates</a:t>
            </a:r>
            <a:endParaRPr lang="en-US" sz="20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133" y="1994894"/>
            <a:ext cx="3539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- Garbled Row </a:t>
            </a:r>
            <a:r>
              <a:rPr lang="en-US" sz="2000" b="1" smtClean="0">
                <a:latin typeface="Calibri" charset="0"/>
                <a:ea typeface="Calibri" charset="0"/>
                <a:cs typeface="Calibri" charset="0"/>
              </a:rPr>
              <a:t>Reduction:</a:t>
            </a:r>
            <a:endParaRPr lang="en-US" sz="20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9064" y="2450361"/>
            <a:ext cx="4453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[NPS99]: 4-to-3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ciphertexts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6001" y="2873691"/>
            <a:ext cx="7349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[PSSW09,GNLP15,ZRE15]: 4-to-2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ciphertexts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(optimal for AND)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265" y="1148224"/>
            <a:ext cx="3318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- Point-and-permute [NPS99]: </a:t>
            </a:r>
            <a:endParaRPr lang="en-US" sz="20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06800" y="1146708"/>
            <a:ext cx="4334934" cy="40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 No `special correctness’ needed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06802" y="1485374"/>
            <a:ext cx="5215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 Only one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ciphertext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needs to be decrypted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0932" y="5278001"/>
            <a:ext cx="88730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- From technique to primitive [BHR12a,BHR12b]: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Privacy, Obliviousness, Authenticity and verifiability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6002" y="3263154"/>
            <a:ext cx="7349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[KKKS15]: 4 bits (for formulaic circuits)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6004" y="3652619"/>
            <a:ext cx="81279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[Kol05]: 0 bits (for formulaic circuits + key length dependent 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on depth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0935" y="6158531"/>
            <a:ext cx="8873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- Applications in ZK, outsourcing computation [JKO13]: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Privacy-free GC 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4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7" y="1015998"/>
            <a:ext cx="7416800" cy="57742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334" y="-8095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Stay tuned to our </a:t>
            </a:r>
            <a:r>
              <a:rPr lang="en-US" sz="3600" b="1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reading group</a:t>
            </a:r>
            <a:endParaRPr lang="en-US" sz="3600" b="1" dirty="0">
              <a:solidFill>
                <a:srgbClr val="008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71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Circuit Garbling- Recent Results </a:t>
            </a:r>
            <a:endParaRPr lang="en-US" sz="3600" b="1" dirty="0">
              <a:solidFill>
                <a:srgbClr val="008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933" y="1161546"/>
            <a:ext cx="8754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- Size-zero Privacy-free Garbled circuits for Formulas [K</a:t>
            </a:r>
            <a:r>
              <a:rPr lang="en-U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17]: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Crypto’17</a:t>
            </a:r>
            <a:endParaRPr lang="en-US" sz="20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932" y="2077829"/>
            <a:ext cx="838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- Zero knowledge Protocols from Garbled circuits [GK</a:t>
            </a:r>
            <a:r>
              <a:rPr lang="en-U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S17]: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Under submission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20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930" y="2535026"/>
            <a:ext cx="4453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3,2 and </a:t>
            </a:r>
            <a:r>
              <a:rPr lang="en-US" sz="2000" smtClean="0">
                <a:latin typeface="Calibri" charset="0"/>
                <a:ea typeface="Calibri" charset="0"/>
                <a:cs typeface="Calibri" charset="0"/>
              </a:rPr>
              <a:t>1 round protocols 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9867" y="2958356"/>
            <a:ext cx="5520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Any private garbled circuits is also authentic 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934" y="3754229"/>
            <a:ext cx="838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- Non-interactive Secure Computation [</a:t>
            </a:r>
            <a:r>
              <a:rPr lang="en-U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S17]: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Under submission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20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6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3861048"/>
            <a:ext cx="8807326" cy="286870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1438" y="44624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kern="0" dirty="0" smtClean="0">
                <a:solidFill>
                  <a:srgbClr val="009900"/>
                </a:solidFill>
                <a:latin typeface="Calibri" charset="0"/>
                <a:ea typeface="Calibri" charset="0"/>
                <a:cs typeface="Calibri" charset="0"/>
              </a:rPr>
              <a:t>Yao’s Millionaires’ Problem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9512" y="1129186"/>
            <a:ext cx="8807326" cy="2232248"/>
            <a:chOff x="179512" y="1556792"/>
            <a:chExt cx="8807326" cy="2232248"/>
          </a:xfrm>
        </p:grpSpPr>
        <p:sp>
          <p:nvSpPr>
            <p:cNvPr id="12" name="Rectangle 11"/>
            <p:cNvSpPr/>
            <p:nvPr/>
          </p:nvSpPr>
          <p:spPr>
            <a:xfrm>
              <a:off x="179512" y="1556792"/>
              <a:ext cx="8807326" cy="22322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1637352"/>
              <a:ext cx="1979020" cy="186593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95536" y="2228671"/>
              <a:ext cx="60486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Protocols for Secure Computations (Extended Abstract</a:t>
              </a:r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). FOCS 1982: </a:t>
              </a:r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160-164</a:t>
              </a:r>
            </a:p>
          </p:txBody>
        </p:sp>
      </p:grp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79512" y="3861048"/>
            <a:ext cx="74574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Yao’s millionaires’ problem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680616" y="5721643"/>
            <a:ext cx="5483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  <a:ea typeface="Calibri" charset="0"/>
                <a:cs typeface="Calibri" charset="0"/>
              </a:rPr>
              <a:t>₹ </a:t>
            </a:r>
            <a:r>
              <a:rPr lang="en-US" altLang="en-US" smtClean="0">
                <a:latin typeface="Calibri" charset="0"/>
                <a:ea typeface="Calibri" charset="0"/>
                <a:cs typeface="Calibri" charset="0"/>
              </a:rPr>
              <a:t>X</a:t>
            </a:r>
            <a:endParaRPr lang="en-US" alt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7435131" y="5721643"/>
            <a:ext cx="593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  <a:ea typeface="Calibri" charset="0"/>
                <a:cs typeface="Calibri" charset="0"/>
              </a:rPr>
              <a:t>₹ </a:t>
            </a:r>
            <a:r>
              <a:rPr lang="en-US" altLang="en-US" smtClean="0">
                <a:latin typeface="Calibri" charset="0"/>
                <a:ea typeface="Calibri" charset="0"/>
                <a:cs typeface="Calibri" charset="0"/>
              </a:rPr>
              <a:t>Y</a:t>
            </a:r>
            <a:endParaRPr lang="en-US" alt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162425" y="4497507"/>
            <a:ext cx="36671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 dirty="0" smtClean="0">
                <a:latin typeface="Calibri" charset="0"/>
                <a:ea typeface="Calibri" charset="0"/>
                <a:cs typeface="Calibri" charset="0"/>
              </a:rPr>
              <a:t>&lt;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 dirty="0" smtClean="0">
                <a:latin typeface="Calibri" charset="0"/>
                <a:ea typeface="Calibri" charset="0"/>
                <a:cs typeface="Calibri" charset="0"/>
              </a:rPr>
              <a:t>=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 dirty="0" smtClean="0">
                <a:latin typeface="Calibri" charset="0"/>
                <a:ea typeface="Calibri" charset="0"/>
                <a:cs typeface="Calibri" charset="0"/>
              </a:rPr>
              <a:t>&gt;</a:t>
            </a:r>
            <a:endParaRPr lang="en-US" alt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71" y="4588560"/>
            <a:ext cx="2346870" cy="1421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88561"/>
            <a:ext cx="2343150" cy="1445948"/>
          </a:xfrm>
          <a:prstGeom prst="rect">
            <a:avLst/>
          </a:prstGeom>
        </p:spPr>
      </p:pic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5496" y="6237312"/>
            <a:ext cx="9289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  Find the richer without disclosing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exact value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of individual assets</a:t>
            </a:r>
            <a:endParaRPr lang="en-US" dirty="0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4361" y="3007096"/>
            <a:ext cx="3281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alibri" charset="0"/>
                <a:ea typeface="Calibri" charset="0"/>
                <a:cs typeface="Calibri" charset="0"/>
              </a:rPr>
              <a:t>Turing award winner Andrew Yao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  <p:bldP spid="28" grpId="0"/>
      <p:bldP spid="29" grpId="0"/>
      <p:bldP spid="30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53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 txBox="1">
            <a:spLocks noChangeArrowheads="1"/>
          </p:cNvSpPr>
          <p:nvPr/>
        </p:nvSpPr>
        <p:spPr>
          <a:xfrm>
            <a:off x="-180528" y="44624"/>
            <a:ext cx="936104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 smtClean="0">
                <a:solidFill>
                  <a:srgbClr val="009900"/>
                </a:solidFill>
                <a:latin typeface="Calibri" charset="0"/>
                <a:ea typeface="Calibri" charset="0"/>
                <a:cs typeface="Calibri" charset="0"/>
              </a:rPr>
              <a:t>Secure 2-PC</a:t>
            </a:r>
          </a:p>
        </p:txBody>
      </p:sp>
      <p:pic>
        <p:nvPicPr>
          <p:cNvPr id="7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15147"/>
            <a:ext cx="720080" cy="82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182072"/>
            <a:ext cx="720080" cy="80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"/>
          <p:cNvSpPr txBox="1">
            <a:spLocks noChangeArrowheads="1"/>
          </p:cNvSpPr>
          <p:nvPr/>
        </p:nvSpPr>
        <p:spPr bwMode="auto">
          <a:xfrm>
            <a:off x="107504" y="3112325"/>
            <a:ext cx="108012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IN" kern="0" baseline="-25000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IN" kern="0" dirty="0" smtClean="0">
                <a:latin typeface="Calibri" charset="0"/>
                <a:ea typeface="Calibri" charset="0"/>
                <a:cs typeface="Calibri" charset="0"/>
              </a:rPr>
              <a:t> : </a:t>
            </a:r>
            <a:r>
              <a:rPr lang="en-IN" kern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endParaRPr lang="en-IN" kern="0" baseline="-25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0" name="Rectangle 2"/>
          <p:cNvSpPr txBox="1">
            <a:spLocks noChangeArrowheads="1"/>
          </p:cNvSpPr>
          <p:nvPr/>
        </p:nvSpPr>
        <p:spPr bwMode="auto">
          <a:xfrm>
            <a:off x="7524328" y="3107761"/>
            <a:ext cx="108012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IN" kern="0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IN" kern="0" dirty="0" smtClean="0">
                <a:latin typeface="Calibri" charset="0"/>
                <a:ea typeface="Calibri" charset="0"/>
                <a:cs typeface="Calibri" charset="0"/>
              </a:rPr>
              <a:t> : </a:t>
            </a:r>
            <a:r>
              <a:rPr lang="en-IN" kern="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y</a:t>
            </a:r>
            <a:endParaRPr lang="en-IN" kern="0" baseline="-25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9" name="Cloud 88"/>
          <p:cNvSpPr/>
          <p:nvPr/>
        </p:nvSpPr>
        <p:spPr>
          <a:xfrm>
            <a:off x="2987824" y="803505"/>
            <a:ext cx="2952328" cy="1107554"/>
          </a:xfrm>
          <a:prstGeom prst="cloud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90" name="Straight Arrow Connector 89"/>
          <p:cNvCxnSpPr>
            <a:stCxn id="73" idx="3"/>
            <a:endCxn id="89" idx="2"/>
          </p:cNvCxnSpPr>
          <p:nvPr/>
        </p:nvCxnSpPr>
        <p:spPr>
          <a:xfrm flipV="1">
            <a:off x="1187624" y="1357282"/>
            <a:ext cx="1809358" cy="126816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77" idx="1"/>
          </p:cNvCxnSpPr>
          <p:nvPr/>
        </p:nvCxnSpPr>
        <p:spPr>
          <a:xfrm flipH="1" flipV="1">
            <a:off x="5940152" y="1357282"/>
            <a:ext cx="1656184" cy="122740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2"/>
          <p:cNvSpPr txBox="1">
            <a:spLocks noChangeArrowheads="1"/>
          </p:cNvSpPr>
          <p:nvPr/>
        </p:nvSpPr>
        <p:spPr bwMode="auto">
          <a:xfrm>
            <a:off x="3839093" y="1150242"/>
            <a:ext cx="1291704" cy="4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alibri" charset="0"/>
                <a:ea typeface="Calibri" charset="0"/>
                <a:cs typeface="Calibri" charset="0"/>
              </a:rPr>
              <a:t>f (  </a:t>
            </a:r>
            <a:r>
              <a:rPr lang="en-IN" kern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IN" kern="0" dirty="0" smtClean="0">
                <a:latin typeface="Calibri" charset="0"/>
                <a:ea typeface="Calibri" charset="0"/>
                <a:cs typeface="Calibri" charset="0"/>
              </a:rPr>
              <a:t>   ,   </a:t>
            </a:r>
            <a:r>
              <a:rPr lang="en-IN" kern="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y</a:t>
            </a:r>
            <a:r>
              <a:rPr lang="en-IN" kern="0" dirty="0" smtClean="0">
                <a:latin typeface="Calibri" charset="0"/>
                <a:ea typeface="Calibri" charset="0"/>
                <a:cs typeface="Calibri" charset="0"/>
              </a:rPr>
              <a:t> )</a:t>
            </a:r>
            <a:endParaRPr lang="en-IN" kern="0" baseline="-25000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2" name="Text Box 7"/>
          <p:cNvSpPr txBox="1">
            <a:spLocks noChangeArrowheads="1"/>
          </p:cNvSpPr>
          <p:nvPr/>
        </p:nvSpPr>
        <p:spPr bwMode="auto">
          <a:xfrm>
            <a:off x="539552" y="3612978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dirty="0" smtClean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(x, y)</a:t>
            </a:r>
          </a:p>
        </p:txBody>
      </p:sp>
      <p:sp>
        <p:nvSpPr>
          <p:cNvPr id="124" name="Text Box 7"/>
          <p:cNvSpPr txBox="1">
            <a:spLocks noChangeArrowheads="1"/>
          </p:cNvSpPr>
          <p:nvPr/>
        </p:nvSpPr>
        <p:spPr bwMode="auto">
          <a:xfrm>
            <a:off x="7596336" y="3683825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dirty="0" smtClean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(x, y)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75236" y="4560914"/>
            <a:ext cx="8858250" cy="51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- Mutually distrusting </a:t>
            </a:r>
            <a:r>
              <a:rPr lang="en-IN" kern="0" dirty="0" smtClean="0">
                <a:latin typeface="Calibri" charset="0"/>
                <a:ea typeface="Calibri" charset="0"/>
                <a:cs typeface="Calibri" charset="0"/>
              </a:rPr>
              <a:t>entities with individual private data</a:t>
            </a:r>
            <a:endParaRPr lang="en-IN" kern="0" baseline="-25000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304576" y="5144577"/>
            <a:ext cx="8390831" cy="75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alibri" charset="0"/>
                <a:ea typeface="Calibri" charset="0"/>
                <a:cs typeface="Calibri" charset="0"/>
              </a:rPr>
              <a:t>- Want to compute a joint function of their inputs </a:t>
            </a:r>
            <a:r>
              <a:rPr lang="en-IN" kern="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without revealing </a:t>
            </a:r>
            <a:r>
              <a:rPr lang="en-IN" kern="0" dirty="0" smtClean="0">
                <a:latin typeface="Calibri" charset="0"/>
                <a:ea typeface="Calibri" charset="0"/>
                <a:cs typeface="Calibri" charset="0"/>
              </a:rPr>
              <a:t>anything beyond</a:t>
            </a:r>
            <a:endParaRPr lang="en-IN" kern="0" baseline="-25000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9" grpId="0" animBg="1"/>
      <p:bldP spid="114" grpId="0"/>
      <p:bldP spid="122" grpId="0"/>
      <p:bldP spid="1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156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Secure Multiparty Computation (MPC)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524" y="1474572"/>
            <a:ext cx="8830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–         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2732" y="1501919"/>
            <a:ext cx="426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Setup: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- n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parties P</a:t>
            </a:r>
            <a:r>
              <a:rPr lang="en-US" baseline="-25000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,....,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baseline="-25000" dirty="0" err="1" smtClean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baseline="-25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; 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‘some’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are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corrupted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23" y="1557870"/>
            <a:ext cx="4672078" cy="3759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26548" y="2167467"/>
            <a:ext cx="2234246" cy="4690533"/>
            <a:chOff x="1626548" y="2167467"/>
            <a:chExt cx="2234246" cy="4690533"/>
          </a:xfrm>
        </p:grpSpPr>
        <p:pic>
          <p:nvPicPr>
            <p:cNvPr id="7" name="Picture 16" descr="j0139019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26548" y="5503333"/>
              <a:ext cx="2031049" cy="1354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 flipH="1" flipV="1">
              <a:off x="2455333" y="5096933"/>
              <a:ext cx="694268" cy="88053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149600" y="4538133"/>
              <a:ext cx="711194" cy="143933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2099733" y="2167467"/>
              <a:ext cx="1049867" cy="381000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063071" y="2519179"/>
            <a:ext cx="384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A common n-input function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2733" y="2162997"/>
            <a:ext cx="362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 P</a:t>
            </a:r>
            <a:r>
              <a:rPr lang="en-US" baseline="-25000" dirty="0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has private input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</a:t>
            </a:r>
            <a:endParaRPr lang="en-US" baseline="-25000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6264" y="2985213"/>
            <a:ext cx="410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Goals: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285750" indent="-285750">
              <a:buFont typeface="Courier New" charset="0"/>
              <a:buChar char="o"/>
            </a:pPr>
            <a:r>
              <a:rPr lang="en-US" b="1" dirty="0" smtClean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Correctness: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Compute f(x</a:t>
            </a:r>
            <a:r>
              <a:rPr lang="en-US" baseline="-25000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,x</a:t>
            </a:r>
            <a:r>
              <a:rPr lang="en-US" baseline="-25000" dirty="0" smtClean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,..x</a:t>
            </a:r>
            <a:r>
              <a:rPr lang="en-US" baseline="-25000" dirty="0" smtClean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)              </a:t>
            </a:r>
            <a:endParaRPr lang="en-US" dirty="0" smtClean="0">
              <a:solidFill>
                <a:srgbClr val="3366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36264" y="3632264"/>
            <a:ext cx="4107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b="1" dirty="0" smtClean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Privacy: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Nothing beyond function output must be leaked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201333" y="838886"/>
            <a:ext cx="4293999" cy="4924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 MPC – holy grail 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663978" y="6407264"/>
            <a:ext cx="1128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E-voting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961486" y="5627132"/>
            <a:ext cx="1449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E-auction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298422" y="5585955"/>
            <a:ext cx="1812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Data Analytics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876808" y="6394573"/>
            <a:ext cx="15162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Outsourcing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969944" y="6018778"/>
            <a:ext cx="2599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Privacy-preserving ML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961486" y="5220381"/>
            <a:ext cx="32511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128015"/>
                </a:solidFill>
                <a:latin typeface="Calibri" charset="0"/>
                <a:ea typeface="Calibri" charset="0"/>
                <a:cs typeface="Calibri" charset="0"/>
              </a:rPr>
              <a:t>Preventing Satellite Collision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944523" y="4561882"/>
            <a:ext cx="41317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Applications: (Dual need of data privacy &amp; data usability) </a:t>
            </a:r>
          </a:p>
        </p:txBody>
      </p:sp>
    </p:spTree>
    <p:extLst>
      <p:ext uri="{BB962C8B-B14F-4D97-AF65-F5344CB8AC3E}">
        <p14:creationId xmlns:p14="http://schemas.microsoft.com/office/powerpoint/2010/main" val="184441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8" grpId="0" animBg="1"/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2" name="Picture 50" descr="Image result for medical record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8" y="4982248"/>
            <a:ext cx="1828800" cy="1362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031776"/>
            <a:ext cx="1656184" cy="1240539"/>
          </a:xfrm>
          <a:prstGeom prst="rect">
            <a:avLst/>
          </a:prstGeom>
        </p:spPr>
      </p:pic>
      <p:sp>
        <p:nvSpPr>
          <p:cNvPr id="23554" name="Rectangle 26"/>
          <p:cNvSpPr>
            <a:spLocks noGrp="1" noChangeArrowheads="1"/>
          </p:cNvSpPr>
          <p:nvPr>
            <p:ph type="title"/>
          </p:nvPr>
        </p:nvSpPr>
        <p:spPr>
          <a:xfrm>
            <a:off x="35049" y="-27459"/>
            <a:ext cx="9145463" cy="720155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rgbClr val="009900"/>
                </a:solidFill>
                <a:latin typeface="Calibri" charset="0"/>
                <a:ea typeface="Calibri" charset="0"/>
                <a:cs typeface="Calibri" charset="0"/>
              </a:rPr>
              <a:t>Application of 2PC- Privacy-preserving Data mining</a:t>
            </a:r>
            <a:endParaRPr lang="en-US" altLang="en-US" sz="4000" b="1" dirty="0" smtClean="0">
              <a:solidFill>
                <a:srgbClr val="0099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3580" name="Picture 28" descr="Image result for aii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96050"/>
            <a:ext cx="2232248" cy="1190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59" y="3536011"/>
            <a:ext cx="1546473" cy="142751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37673" y="1336204"/>
            <a:ext cx="7298184" cy="1800200"/>
            <a:chOff x="1379538" y="1336204"/>
            <a:chExt cx="7298184" cy="1800200"/>
          </a:xfrm>
        </p:grpSpPr>
        <p:sp>
          <p:nvSpPr>
            <p:cNvPr id="18" name="Rectangle 17"/>
            <p:cNvSpPr/>
            <p:nvPr/>
          </p:nvSpPr>
          <p:spPr>
            <a:xfrm>
              <a:off x="1379538" y="1336204"/>
              <a:ext cx="7298184" cy="1800200"/>
            </a:xfrm>
            <a:prstGeom prst="rect">
              <a:avLst/>
            </a:prstGeom>
            <a:solidFill>
              <a:srgbClr val="FFFD5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8" name="Rectangle 2"/>
            <p:cNvSpPr txBox="1">
              <a:spLocks noChangeArrowheads="1"/>
            </p:cNvSpPr>
            <p:nvPr/>
          </p:nvSpPr>
          <p:spPr bwMode="auto">
            <a:xfrm>
              <a:off x="1475656" y="1412776"/>
              <a:ext cx="7202066" cy="427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en-IN" kern="0" dirty="0" smtClean="0">
                  <a:latin typeface="Calibri" charset="0"/>
                  <a:ea typeface="Calibri" charset="0"/>
                  <a:cs typeface="Calibri" charset="0"/>
                </a:rPr>
                <a:t>How many patients suffering from AIDS in total ?</a:t>
              </a:r>
              <a:endParaRPr lang="en-IN" kern="0" baseline="-25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9" name="Rectangle 2"/>
            <p:cNvSpPr txBox="1">
              <a:spLocks noChangeArrowheads="1"/>
            </p:cNvSpPr>
            <p:nvPr/>
          </p:nvSpPr>
          <p:spPr bwMode="auto">
            <a:xfrm>
              <a:off x="1475656" y="1921396"/>
              <a:ext cx="7202066" cy="64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en-IN" kern="0" dirty="0" smtClean="0">
                  <a:latin typeface="Calibri" charset="0"/>
                  <a:ea typeface="Calibri" charset="0"/>
                  <a:cs typeface="Calibri" charset="0"/>
                </a:rPr>
                <a:t>Are there any common patient registered for disease X in all the hospitals ?</a:t>
              </a:r>
              <a:endParaRPr lang="en-IN" kern="0" baseline="-25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1" name="Rectangle 2"/>
            <p:cNvSpPr txBox="1">
              <a:spLocks noChangeArrowheads="1"/>
            </p:cNvSpPr>
            <p:nvPr/>
          </p:nvSpPr>
          <p:spPr bwMode="auto">
            <a:xfrm>
              <a:off x="1475656" y="2708920"/>
              <a:ext cx="7202066" cy="427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en-IN" kern="0" dirty="0" smtClean="0">
                  <a:latin typeface="Calibri" charset="0"/>
                  <a:ea typeface="Calibri" charset="0"/>
                  <a:cs typeface="Calibri" charset="0"/>
                </a:rPr>
                <a:t>Varieties of other statistics …</a:t>
              </a:r>
              <a:endParaRPr lang="en-IN" kern="0" baseline="-25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922338" y="3284984"/>
            <a:ext cx="1066800" cy="50405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5796136" y="3212976"/>
            <a:ext cx="1008112" cy="57606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46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315" y="3691493"/>
            <a:ext cx="937764" cy="106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2"/>
          <p:cNvSpPr txBox="1">
            <a:spLocks noChangeArrowheads="1"/>
          </p:cNvSpPr>
          <p:nvPr/>
        </p:nvSpPr>
        <p:spPr>
          <a:xfrm>
            <a:off x="71438" y="-27384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009900"/>
                </a:solidFill>
                <a:latin typeface="Calibri" charset="0"/>
                <a:ea typeface="Calibri" charset="0"/>
                <a:cs typeface="Calibri" charset="0"/>
              </a:rPr>
              <a:t>How to solve 2PC?</a:t>
            </a:r>
            <a:endParaRPr lang="en-US" sz="3600" b="1" kern="0" dirty="0">
              <a:solidFill>
                <a:srgbClr val="0099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0" name="Group 25"/>
          <p:cNvGrpSpPr/>
          <p:nvPr/>
        </p:nvGrpSpPr>
        <p:grpSpPr>
          <a:xfrm>
            <a:off x="2195736" y="2881491"/>
            <a:ext cx="576064" cy="576064"/>
            <a:chOff x="1475656" y="2492896"/>
            <a:chExt cx="576064" cy="576064"/>
          </a:xfrm>
        </p:grpSpPr>
        <p:sp>
          <p:nvSpPr>
            <p:cNvPr id="31" name="Oval 30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x</a:t>
              </a:r>
              <a:endParaRPr lang="en-US" baseline="-25000" dirty="0" smtClean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4" name="Group 26"/>
          <p:cNvGrpSpPr/>
          <p:nvPr/>
        </p:nvGrpSpPr>
        <p:grpSpPr>
          <a:xfrm>
            <a:off x="6156176" y="2881491"/>
            <a:ext cx="576064" cy="576064"/>
            <a:chOff x="1475656" y="2492896"/>
            <a:chExt cx="576064" cy="576064"/>
          </a:xfrm>
        </p:grpSpPr>
        <p:sp>
          <p:nvSpPr>
            <p:cNvPr id="35" name="Oval 34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y</a:t>
              </a:r>
              <a:endParaRPr lang="en-US" baseline="-25000" dirty="0" smtClean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4292352" y="4753699"/>
            <a:ext cx="783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TTP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179512" y="5661248"/>
            <a:ext cx="5184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IDEAL world secure 2PC protocol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4067944" y="3107968"/>
            <a:ext cx="1503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x,y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baseline="-250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4067944" y="3107968"/>
            <a:ext cx="1287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,y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baseline="-250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4091733" y="3107968"/>
            <a:ext cx="1128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x,y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baseline="-250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07504" y="879103"/>
            <a:ext cx="8640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Trusted third party (TTP)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sym typeface="Symbol"/>
              </a:rPr>
              <a:t> solution for secure 2PC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539552" y="1340768"/>
            <a:ext cx="8640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Send input to TTP, obtain function output :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Ideal solution</a:t>
            </a:r>
          </a:p>
        </p:txBody>
      </p:sp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3489"/>
            <a:ext cx="720080" cy="82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73489"/>
            <a:ext cx="720080" cy="80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roup 25"/>
          <p:cNvGrpSpPr/>
          <p:nvPr/>
        </p:nvGrpSpPr>
        <p:grpSpPr>
          <a:xfrm>
            <a:off x="2195736" y="2849553"/>
            <a:ext cx="576064" cy="576064"/>
            <a:chOff x="1475656" y="2492896"/>
            <a:chExt cx="576064" cy="576064"/>
          </a:xfrm>
        </p:grpSpPr>
        <p:sp>
          <p:nvSpPr>
            <p:cNvPr id="83" name="Oval 82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x</a:t>
              </a:r>
              <a:endParaRPr lang="en-US" baseline="-25000" dirty="0" smtClean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85" name="Group 26"/>
          <p:cNvGrpSpPr/>
          <p:nvPr/>
        </p:nvGrpSpPr>
        <p:grpSpPr>
          <a:xfrm>
            <a:off x="6156176" y="2849553"/>
            <a:ext cx="576064" cy="576064"/>
            <a:chOff x="1475656" y="2492896"/>
            <a:chExt cx="576064" cy="576064"/>
          </a:xfrm>
        </p:grpSpPr>
        <p:sp>
          <p:nvSpPr>
            <p:cNvPr id="86" name="Oval 85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y</a:t>
              </a:r>
              <a:endParaRPr lang="en-US" baseline="-25000" dirty="0" smtClean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4499992" y="6207695"/>
            <a:ext cx="4904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TTPs exist only in fairy tales!!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45497"/>
            <a:ext cx="3266375" cy="288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5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2948E-6 L 0.15764 0.083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4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32948E-6 L -0.12604 0.073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3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65896E-6 L -0.22396 -0.1174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587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81503E-6 L 0.19514 -0.121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6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0" grpId="0"/>
      <p:bldP spid="70" grpId="1"/>
      <p:bldP spid="72" grpId="0"/>
      <p:bldP spid="76" grpId="0"/>
      <p:bldP spid="76" grpId="1"/>
      <p:bldP spid="60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07504" y="836712"/>
            <a:ext cx="9433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Goal of a secure 2PC protocol :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emulate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the role of a TTP</a:t>
            </a:r>
          </a:p>
        </p:txBody>
      </p:sp>
      <p:sp>
        <p:nvSpPr>
          <p:cNvPr id="73" name="Rectangle 2"/>
          <p:cNvSpPr txBox="1">
            <a:spLocks noChangeArrowheads="1"/>
          </p:cNvSpPr>
          <p:nvPr/>
        </p:nvSpPr>
        <p:spPr>
          <a:xfrm>
            <a:off x="71438" y="-27384"/>
            <a:ext cx="89154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009900"/>
                </a:solidFill>
                <a:latin typeface="Calibri" charset="0"/>
                <a:ea typeface="Calibri" charset="0"/>
                <a:cs typeface="Calibri" charset="0"/>
              </a:rPr>
              <a:t>Security goal of 2PC</a:t>
            </a:r>
            <a:endParaRPr lang="en-US" sz="3600" b="1" kern="0" dirty="0">
              <a:solidFill>
                <a:srgbClr val="0099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44008" y="2637030"/>
            <a:ext cx="4392488" cy="3662418"/>
            <a:chOff x="4644008" y="2637030"/>
            <a:chExt cx="4392488" cy="3662418"/>
          </a:xfrm>
        </p:grpSpPr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637030"/>
              <a:ext cx="720080" cy="820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2737556"/>
              <a:ext cx="720080" cy="805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Group 25"/>
            <p:cNvGrpSpPr/>
            <p:nvPr/>
          </p:nvGrpSpPr>
          <p:grpSpPr>
            <a:xfrm>
              <a:off x="4860032" y="3481844"/>
              <a:ext cx="576064" cy="576064"/>
              <a:chOff x="1475656" y="2492896"/>
              <a:chExt cx="576064" cy="576064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47565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1547664" y="2535287"/>
                <a:ext cx="4956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x</a:t>
                </a:r>
                <a:endParaRPr lang="en-US" baseline="-25000" dirty="0" smtClean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41" name="Group 26"/>
            <p:cNvGrpSpPr/>
            <p:nvPr/>
          </p:nvGrpSpPr>
          <p:grpSpPr>
            <a:xfrm>
              <a:off x="8244408" y="3553852"/>
              <a:ext cx="621528" cy="576064"/>
              <a:chOff x="1475656" y="2492896"/>
              <a:chExt cx="621528" cy="576064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147565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1601512" y="2492896"/>
                <a:ext cx="4956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y</a:t>
                </a:r>
                <a:endParaRPr lang="en-US" baseline="-25000" dirty="0" smtClean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63" name="Straight Arrow Connector 62"/>
            <p:cNvCxnSpPr/>
            <p:nvPr/>
          </p:nvCxnSpPr>
          <p:spPr>
            <a:xfrm>
              <a:off x="5940152" y="2809564"/>
              <a:ext cx="175473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5580112" y="5930116"/>
              <a:ext cx="27279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REAL world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228184" y="3529644"/>
              <a:ext cx="1296144" cy="1978877"/>
              <a:chOff x="5940152" y="3078089"/>
              <a:chExt cx="1296144" cy="1978877"/>
            </a:xfrm>
          </p:grpSpPr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12160" y="3078089"/>
                <a:ext cx="1152128" cy="1446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5940152" y="4410635"/>
                <a:ext cx="129614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2PC protocol</a:t>
                </a:r>
              </a:p>
            </p:txBody>
          </p:sp>
        </p:grpSp>
        <p:cxnSp>
          <p:nvCxnSpPr>
            <p:cNvPr id="74" name="Straight Arrow Connector 73"/>
            <p:cNvCxnSpPr/>
            <p:nvPr/>
          </p:nvCxnSpPr>
          <p:spPr>
            <a:xfrm>
              <a:off x="5940152" y="3097596"/>
              <a:ext cx="175473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5940152" y="3385628"/>
              <a:ext cx="175473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4644008" y="4076091"/>
              <a:ext cx="10801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(x, y)</a:t>
              </a:r>
              <a:endParaRPr lang="en-US" baseline="-25000" dirty="0" smtClean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7956376" y="4076091"/>
              <a:ext cx="10801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(x, y)</a:t>
              </a:r>
              <a:endParaRPr lang="en-US" baseline="-25000" dirty="0" smtClean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9533" y="2204864"/>
            <a:ext cx="4464496" cy="4157330"/>
            <a:chOff x="107504" y="1628800"/>
            <a:chExt cx="4464496" cy="4157330"/>
          </a:xfrm>
        </p:grpSpPr>
        <p:grpSp>
          <p:nvGrpSpPr>
            <p:cNvPr id="8" name="Group 7"/>
            <p:cNvGrpSpPr/>
            <p:nvPr/>
          </p:nvGrpSpPr>
          <p:grpSpPr>
            <a:xfrm>
              <a:off x="107504" y="1628800"/>
              <a:ext cx="4464496" cy="4157330"/>
              <a:chOff x="107504" y="1628800"/>
              <a:chExt cx="4464496" cy="4157330"/>
            </a:xfrm>
          </p:grpSpPr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63688" y="2780928"/>
                <a:ext cx="937764" cy="1062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" name="Text Box 7"/>
              <p:cNvSpPr txBox="1">
                <a:spLocks noChangeArrowheads="1"/>
              </p:cNvSpPr>
              <p:nvPr/>
            </p:nvSpPr>
            <p:spPr bwMode="auto">
              <a:xfrm>
                <a:off x="1917748" y="3789040"/>
                <a:ext cx="7837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0000FF"/>
                    </a:solidFill>
                    <a:latin typeface="Calibri" charset="0"/>
                    <a:ea typeface="Calibri" charset="0"/>
                    <a:cs typeface="Calibri" charset="0"/>
                  </a:rPr>
                  <a:t>TTP</a:t>
                </a:r>
              </a:p>
            </p:txBody>
          </p:sp>
          <p:sp>
            <p:nvSpPr>
              <p:cNvPr id="72" name="Text Box 7"/>
              <p:cNvSpPr txBox="1">
                <a:spLocks noChangeArrowheads="1"/>
              </p:cNvSpPr>
              <p:nvPr/>
            </p:nvSpPr>
            <p:spPr bwMode="auto">
              <a:xfrm>
                <a:off x="827584" y="2607295"/>
                <a:ext cx="11437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f</a:t>
                </a: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(</a:t>
                </a:r>
                <a:r>
                  <a:rPr lang="en-US" dirty="0" err="1" smtClean="0">
                    <a:latin typeface="Calibri" charset="0"/>
                    <a:ea typeface="Calibri" charset="0"/>
                    <a:cs typeface="Calibri" charset="0"/>
                  </a:rPr>
                  <a:t>x,y</a:t>
                </a: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)</a:t>
                </a:r>
                <a:endParaRPr lang="en-US" baseline="-25000" dirty="0" smtClean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pic>
            <p:nvPicPr>
              <p:cNvPr id="65" name="Picture 6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2032330"/>
                <a:ext cx="720080" cy="820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7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896" y="2060848"/>
                <a:ext cx="720080" cy="805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0" name="Group 25"/>
              <p:cNvGrpSpPr/>
              <p:nvPr/>
            </p:nvGrpSpPr>
            <p:grpSpPr>
              <a:xfrm>
                <a:off x="827584" y="1700808"/>
                <a:ext cx="576064" cy="576064"/>
                <a:chOff x="1475656" y="2492896"/>
                <a:chExt cx="576064" cy="576064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1475656" y="2492896"/>
                  <a:ext cx="576064" cy="5760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8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556048" y="2535287"/>
                  <a:ext cx="49567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alibri" charset="0"/>
                      <a:ea typeface="Calibri" charset="0"/>
                      <a:cs typeface="Calibri" charset="0"/>
                    </a:rPr>
                    <a:t>x</a:t>
                  </a:r>
                  <a:endParaRPr lang="en-US" baseline="-25000" dirty="0" smtClean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grpSp>
            <p:nvGrpSpPr>
              <p:cNvPr id="85" name="Group 26"/>
              <p:cNvGrpSpPr/>
              <p:nvPr/>
            </p:nvGrpSpPr>
            <p:grpSpPr>
              <a:xfrm>
                <a:off x="2942360" y="1628800"/>
                <a:ext cx="621528" cy="576064"/>
                <a:chOff x="1475656" y="2492896"/>
                <a:chExt cx="621528" cy="576064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1475656" y="2492896"/>
                  <a:ext cx="576064" cy="5760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8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601512" y="2492896"/>
                  <a:ext cx="49567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Calibri" charset="0"/>
                      <a:ea typeface="Calibri" charset="0"/>
                      <a:cs typeface="Calibri" charset="0"/>
                    </a:rPr>
                    <a:t>y</a:t>
                  </a:r>
                  <a:endParaRPr lang="en-US" baseline="-25000" dirty="0" smtClean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cxnSp>
            <p:nvCxnSpPr>
              <p:cNvPr id="4" name="Straight Arrow Connector 3"/>
              <p:cNvCxnSpPr/>
              <p:nvPr/>
            </p:nvCxnSpPr>
            <p:spPr>
              <a:xfrm flipH="1">
                <a:off x="2267744" y="2060848"/>
                <a:ext cx="606216" cy="5760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1475656" y="2060848"/>
                <a:ext cx="584448" cy="5760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H="1">
                <a:off x="2525624" y="2276872"/>
                <a:ext cx="606216" cy="57606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1323256" y="2276872"/>
                <a:ext cx="584448" cy="57606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 Box 7"/>
              <p:cNvSpPr txBox="1">
                <a:spLocks noChangeArrowheads="1"/>
              </p:cNvSpPr>
              <p:nvPr/>
            </p:nvSpPr>
            <p:spPr bwMode="auto">
              <a:xfrm>
                <a:off x="763960" y="5416798"/>
                <a:ext cx="27279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IDEAL world</a:t>
                </a:r>
              </a:p>
            </p:txBody>
          </p:sp>
          <p:sp>
            <p:nvSpPr>
              <p:cNvPr id="97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4067944" y="4681562"/>
                <a:ext cx="38183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Calibri" charset="0"/>
                    <a:ea typeface="Calibri" charset="0"/>
                    <a:cs typeface="Calibri" charset="0"/>
                    <a:sym typeface="Symbol" pitchFamily="18" charset="2"/>
                  </a:rPr>
                  <a:t></a:t>
                </a:r>
              </a:p>
            </p:txBody>
          </p:sp>
          <p:cxnSp>
            <p:nvCxnSpPr>
              <p:cNvPr id="98" name="Straight Arrow Connector 97"/>
              <p:cNvCxnSpPr/>
              <p:nvPr/>
            </p:nvCxnSpPr>
            <p:spPr>
              <a:xfrm flipV="1">
                <a:off x="4561979" y="1743200"/>
                <a:ext cx="10021" cy="295351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Text Box 7"/>
            <p:cNvSpPr txBox="1">
              <a:spLocks noChangeArrowheads="1"/>
            </p:cNvSpPr>
            <p:nvPr/>
          </p:nvSpPr>
          <p:spPr bwMode="auto">
            <a:xfrm>
              <a:off x="2699792" y="2564904"/>
              <a:ext cx="11437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(</a:t>
              </a:r>
              <a:r>
                <a:rPr lang="en-US" dirty="0" err="1" smtClean="0">
                  <a:latin typeface="Calibri" charset="0"/>
                  <a:ea typeface="Calibri" charset="0"/>
                  <a:cs typeface="Calibri" charset="0"/>
                </a:rPr>
                <a:t>x,y</a:t>
              </a:r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)</a:t>
              </a:r>
              <a:endParaRPr lang="en-US" baseline="-25000" dirty="0" smtClean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611560" y="1412776"/>
            <a:ext cx="820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Ø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De-centralizing the trust</a:t>
            </a:r>
          </a:p>
        </p:txBody>
      </p:sp>
    </p:spTree>
    <p:extLst>
      <p:ext uri="{BB962C8B-B14F-4D97-AF65-F5344CB8AC3E}">
        <p14:creationId xmlns:p14="http://schemas.microsoft.com/office/powerpoint/2010/main" val="12470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37798" y="1998353"/>
            <a:ext cx="5137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smtClean="0">
                <a:latin typeface="+mj-lt"/>
                <a:ea typeface="Calibri" charset="0"/>
                <a:cs typeface="Calibri" charset="0"/>
              </a:rPr>
              <a:t>f</a:t>
            </a:r>
            <a:endParaRPr lang="en-US" sz="5400" dirty="0" smtClean="0">
              <a:solidFill>
                <a:srgbClr val="0000FF"/>
              </a:solidFill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232" y="1343728"/>
            <a:ext cx="4489235" cy="30310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29224" y="4562068"/>
            <a:ext cx="44968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+mj-lt"/>
                <a:ea typeface="Calibri" charset="0"/>
                <a:cs typeface="Calibri" charset="0"/>
              </a:rPr>
              <a:t>Boolean/Arithmetic circuit C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+mj-lt"/>
                <a:ea typeface="Calibri" charset="0"/>
                <a:cs typeface="Calibri" charset="0"/>
              </a:rPr>
              <a:t>Input wires taking inputs of f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US" dirty="0" smtClean="0">
                <a:latin typeface="+mj-lt"/>
                <a:ea typeface="Calibri" charset="0"/>
                <a:cs typeface="Calibri" charset="0"/>
              </a:rPr>
              <a:t>(AND</a:t>
            </a:r>
            <a:r>
              <a:rPr lang="en-US" dirty="0">
                <a:latin typeface="+mj-lt"/>
                <a:ea typeface="Calibri" charset="0"/>
                <a:cs typeface="Calibri" charset="0"/>
              </a:rPr>
              <a:t>, OR, </a:t>
            </a:r>
            <a:r>
              <a:rPr lang="en-US" dirty="0" smtClean="0">
                <a:latin typeface="+mj-lt"/>
                <a:ea typeface="Calibri" charset="0"/>
                <a:cs typeface="Calibri" charset="0"/>
              </a:rPr>
              <a:t>NOT)/ (Addition, Multiplication)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Calibri" charset="0"/>
                <a:cs typeface="Calibri" charset="0"/>
              </a:rPr>
              <a:t> </a:t>
            </a:r>
            <a:endParaRPr lang="en-US" dirty="0">
              <a:solidFill>
                <a:srgbClr val="0000FF"/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077203" y="2060775"/>
            <a:ext cx="851329" cy="7984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465" y="1419266"/>
            <a:ext cx="330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  <a:ea typeface="Calibri" charset="0"/>
                <a:cs typeface="Calibri" charset="0"/>
              </a:rPr>
              <a:t>(Efficiently computable function) 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039" y="5924794"/>
            <a:ext cx="413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- MPC is done via secure circuit evaluation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339" y="6336268"/>
            <a:ext cx="5815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- Communication/computation complexity depend on |C|. </a:t>
            </a:r>
            <a:endParaRPr lang="en-US" dirty="0">
              <a:latin typeface="+mj-l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3610" y="64611"/>
            <a:ext cx="9448799" cy="838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a typeface="Constantia" charset="0"/>
                <a:cs typeface="Constantia" charset="0"/>
              </a:rPr>
              <a:t>A fundamental Approach to MPC</a:t>
            </a:r>
          </a:p>
        </p:txBody>
      </p:sp>
    </p:spTree>
    <p:extLst>
      <p:ext uri="{BB962C8B-B14F-4D97-AF65-F5344CB8AC3E}">
        <p14:creationId xmlns:p14="http://schemas.microsoft.com/office/powerpoint/2010/main" val="6393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 animBg="1"/>
      <p:bldP spid="4" grpId="0"/>
      <p:bldP spid="5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3|14.5|4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27547</TotalTime>
  <Words>2193</Words>
  <Application>Microsoft Macintosh PowerPoint</Application>
  <PresentationFormat>On-screen Show (4:3)</PresentationFormat>
  <Paragraphs>734</Paragraphs>
  <Slides>30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Brush Script MT</vt:lpstr>
      <vt:lpstr>Calibri</vt:lpstr>
      <vt:lpstr>Cambria Math</vt:lpstr>
      <vt:lpstr>Chalkboard</vt:lpstr>
      <vt:lpstr>Comic Sans MS</vt:lpstr>
      <vt:lpstr>Constantia</vt:lpstr>
      <vt:lpstr>Courier New</vt:lpstr>
      <vt:lpstr>Symbol</vt:lpstr>
      <vt:lpstr>Wingdings</vt:lpstr>
      <vt:lpstr>Arial</vt:lpstr>
      <vt:lpstr>Office Theme</vt:lpstr>
      <vt:lpstr>Clip</vt:lpstr>
      <vt:lpstr>Cryptography</vt:lpstr>
      <vt:lpstr>PowerPoint Presentation</vt:lpstr>
      <vt:lpstr>PowerPoint Presentation</vt:lpstr>
      <vt:lpstr>PowerPoint Presentation</vt:lpstr>
      <vt:lpstr>Secure Multiparty Computation (MPC)</vt:lpstr>
      <vt:lpstr>Application of 2PC- Privacy-preserving Data mining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making of Garbled Circuit ((C, e, d)= Gb)</vt:lpstr>
      <vt:lpstr>Evaluating a Garbled circuit (En, Ev, De)</vt:lpstr>
      <vt:lpstr>Something is wrong?</vt:lpstr>
      <vt:lpstr>Replacing key-box with Cryptographic Mechanisms</vt:lpstr>
      <vt:lpstr>Something may be wrong…</vt:lpstr>
      <vt:lpstr>Making things all right…</vt:lpstr>
      <vt:lpstr>SKE with special Correctness</vt:lpstr>
      <vt:lpstr>Evaluating Garbled circuit vs. Evaluating a circuit</vt:lpstr>
      <vt:lpstr>What security from SKE is needed?</vt:lpstr>
      <vt:lpstr>PowerPoint Presentation</vt:lpstr>
      <vt:lpstr>PowerPoint Presentation</vt:lpstr>
      <vt:lpstr>Oblivious Transfer </vt:lpstr>
      <vt:lpstr>PowerPoint Presentation</vt:lpstr>
      <vt:lpstr>PowerPoint Presentation</vt:lpstr>
      <vt:lpstr>Circuit Garbling- Tracing the history</vt:lpstr>
      <vt:lpstr>Stay tuned to our reading group</vt:lpstr>
      <vt:lpstr>Circuit Garbling- Recent Results 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Asynchronous Multiparty Computation with Linear Communication Complexity (Extended Abstract)</dc:title>
  <dc:creator>ARPITA PATRA</dc:creator>
  <cp:lastModifiedBy>Arpita Patra</cp:lastModifiedBy>
  <cp:revision>1833</cp:revision>
  <dcterms:created xsi:type="dcterms:W3CDTF">2013-09-27T09:31:04Z</dcterms:created>
  <dcterms:modified xsi:type="dcterms:W3CDTF">2018-01-30T04:53:55Z</dcterms:modified>
</cp:coreProperties>
</file>