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9"/>
  </p:notesMasterIdLst>
  <p:handoutMasterIdLst>
    <p:handoutMasterId r:id="rId40"/>
  </p:handoutMasterIdLst>
  <p:sldIdLst>
    <p:sldId id="1678" r:id="rId2"/>
    <p:sldId id="1731" r:id="rId3"/>
    <p:sldId id="1768" r:id="rId4"/>
    <p:sldId id="1769" r:id="rId5"/>
    <p:sldId id="1771" r:id="rId6"/>
    <p:sldId id="1736" r:id="rId7"/>
    <p:sldId id="1739" r:id="rId8"/>
    <p:sldId id="1737" r:id="rId9"/>
    <p:sldId id="1738" r:id="rId10"/>
    <p:sldId id="1740" r:id="rId11"/>
    <p:sldId id="1744" r:id="rId12"/>
    <p:sldId id="1743" r:id="rId13"/>
    <p:sldId id="1741" r:id="rId14"/>
    <p:sldId id="1742" r:id="rId15"/>
    <p:sldId id="1746" r:id="rId16"/>
    <p:sldId id="1747" r:id="rId17"/>
    <p:sldId id="1745" r:id="rId18"/>
    <p:sldId id="1748" r:id="rId19"/>
    <p:sldId id="1749" r:id="rId20"/>
    <p:sldId id="1750" r:id="rId21"/>
    <p:sldId id="1751" r:id="rId22"/>
    <p:sldId id="1752" r:id="rId23"/>
    <p:sldId id="1753" r:id="rId24"/>
    <p:sldId id="1754" r:id="rId25"/>
    <p:sldId id="1756" r:id="rId26"/>
    <p:sldId id="1757" r:id="rId27"/>
    <p:sldId id="1758" r:id="rId28"/>
    <p:sldId id="1759" r:id="rId29"/>
    <p:sldId id="1760" r:id="rId30"/>
    <p:sldId id="1761" r:id="rId31"/>
    <p:sldId id="1762" r:id="rId32"/>
    <p:sldId id="1763" r:id="rId33"/>
    <p:sldId id="1764" r:id="rId34"/>
    <p:sldId id="1765" r:id="rId35"/>
    <p:sldId id="1766" r:id="rId36"/>
    <p:sldId id="1767" r:id="rId37"/>
    <p:sldId id="1567" r:id="rId38"/>
  </p:sldIdLst>
  <p:sldSz cx="9144000" cy="6858000" type="screen4x3"/>
  <p:notesSz cx="6858000" cy="9144000"/>
  <p:custDataLst>
    <p:tags r:id="rId41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4ED9FF"/>
    <a:srgbClr val="D2F5FA"/>
    <a:srgbClr val="FF0000"/>
    <a:srgbClr val="00FF00"/>
    <a:srgbClr val="5E1EFE"/>
    <a:srgbClr val="FFFF99"/>
    <a:srgbClr val="0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8"/>
    <p:restoredTop sz="92612" autoAdjust="0"/>
  </p:normalViewPr>
  <p:slideViewPr>
    <p:cSldViewPr>
      <p:cViewPr varScale="1">
        <p:scale>
          <a:sx n="57" d="100"/>
          <a:sy n="57" d="100"/>
        </p:scale>
        <p:origin x="10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5839263-9DDA-4CCE-AF24-D11137AE0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C25EEE-4BCE-413B-8940-4EDB5DBC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06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8D1FDF-24C4-45F7-A355-015FA042EF3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04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97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78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92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9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C25EEE-4BCE-413B-8940-4EDB5DBCCA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86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8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1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2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6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54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79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68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62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16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9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A3359-11EB-4731-B29F-79667B0C3371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E3215-153E-4E3A-A901-ABFB8B1CA5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2288-C65C-42B5-B527-1BB7848FDD5A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0CF6-063B-449F-AF39-BC65D092EF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7061-61D3-43A3-8023-D109777AA7BE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EB6-CDC5-43FD-BFD3-395C88D5C7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B0B97-7303-4917-91CF-6FCA7C9DCFC2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6BBA9-4B45-4292-A544-67C8E2D87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0B10F-D82A-4A81-AD91-30E4EB1BEDE0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792-1717-47F0-BD5D-A0E0C3487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65E8-80A2-4B7A-AFA7-F91C3DD16707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A6C7-B263-4F84-83FA-F561BF0787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BB4E-8BF2-463D-9419-22C31739A37F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E0EC0-6463-47D0-8938-6DCBECA8C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503-98C4-472A-B5A7-8E4E5AAC44D1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1976-2E34-413D-BF40-6B1BB9955E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879E3-F661-467D-8B80-C52D0D5E8D14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18862-AB8E-40C7-A972-72DB392E5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E40F5-4848-44A3-88FA-5ADD6BFC28F7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34D9-8BBE-4260-AF18-FE816C34A5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7F7E1-3FE7-418E-AD12-51E5F0BD8E19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17F0-CB02-456E-9D9A-E773A8B708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BD5FFC5-2339-4D21-A8BE-CB89004398DE}" type="datetimeFigureOut">
              <a:rPr lang="en-US"/>
              <a:pPr>
                <a:defRPr/>
              </a:pPr>
              <a:t>2/1/18</a:t>
            </a:fld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ED15D35-8EA9-40A1-BB85-63C4DE870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Cryptography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518048"/>
            <a:ext cx="6400800" cy="982960"/>
          </a:xfrm>
        </p:spPr>
        <p:txBody>
          <a:bodyPr/>
          <a:lstStyle/>
          <a:p>
            <a:r>
              <a:rPr lang="en-US">
                <a:solidFill>
                  <a:srgbClr val="0000FF"/>
                </a:solidFill>
                <a:latin typeface="Comic Sans MS"/>
                <a:cs typeface="Comic Sans MS"/>
              </a:rPr>
              <a:t>Lecture 9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75856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Arpita</a:t>
            </a:r>
            <a:r>
              <a:rPr lang="en-US" dirty="0"/>
              <a:t> </a:t>
            </a:r>
            <a:r>
              <a:rPr lang="en-US" dirty="0" err="1"/>
              <a:t>Patra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5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F: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0" name="Text Box 7"/>
          <p:cNvSpPr txBox="1">
            <a:spLocks noChangeArrowheads="1"/>
          </p:cNvSpPr>
          <p:nvPr/>
        </p:nvSpPr>
        <p:spPr bwMode="auto">
          <a:xfrm>
            <a:off x="107504" y="1537047"/>
            <a:ext cx="9001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R1: Need to define a mapping from every input of F to an output both of n-bit string (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>
                <a:latin typeface="Chalkboard" charset="0"/>
                <a:ea typeface="Chalkboard" charset="0"/>
                <a:cs typeface="Chalkboard" charset="0"/>
                <a:sym typeface="Symbol"/>
              </a:rPr>
              <a:t>n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 mappings) 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73325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780928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717032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717032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725144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725144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725144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725144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14096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14096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07707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07707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08518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08518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Text Box 7"/>
          <p:cNvSpPr txBox="1">
            <a:spLocks noChangeArrowheads="1"/>
          </p:cNvSpPr>
          <p:nvPr/>
        </p:nvSpPr>
        <p:spPr bwMode="auto">
          <a:xfrm>
            <a:off x="107504" y="2453988"/>
            <a:ext cx="3456383" cy="30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C0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Complete binary tree of depth n. 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6257617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binary tree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0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107504" y="1988840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R2: A mapping should be poly-computable. Given x,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(x) should be poly-computable</a:t>
            </a:r>
            <a:endParaRPr lang="en-US" sz="2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4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20" grpId="0"/>
      <p:bldP spid="221" grpId="0"/>
      <p:bldP spid="2" grpId="0"/>
      <p:bldP spid="3" grpId="0"/>
      <p:bldP spid="71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Complete Binary Tree of Depth n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3645024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692696"/>
            <a:ext cx="1152129" cy="360040"/>
            <a:chOff x="3995935" y="2852936"/>
            <a:chExt cx="1152129" cy="360040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1628800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1628800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2636912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2636912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2636912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2636912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052736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052736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1988840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1988840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2996952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2996952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 Box 7"/>
          <p:cNvSpPr txBox="1">
            <a:spLocks noChangeArrowheads="1"/>
          </p:cNvSpPr>
          <p:nvPr/>
        </p:nvSpPr>
        <p:spPr bwMode="auto">
          <a:xfrm>
            <a:off x="2987825" y="4169385"/>
            <a:ext cx="36003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Example: depth 3 complete binary tree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170" y="4581127"/>
            <a:ext cx="19470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(P1) No. of leaf nodes: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71596" y="4581128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1520" y="4993431"/>
            <a:ext cx="3334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(P2) No. of Paths from root to leaves: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491880" y="4993431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59632" y="5373216"/>
            <a:ext cx="69765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We can define a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bijective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mapping from the set of paths to the set of leaf nodes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The unique path taken to reach a leaf node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 </m:t>
                    </m:r>
                  </m:oMath>
                </a14:m>
                <a:r>
                  <a:rPr lang="en-US" sz="1400" dirty="0">
                    <a:latin typeface="Chalkboard" charset="0"/>
                    <a:ea typeface="Chalkboard" charset="0"/>
                    <a:cs typeface="Chalkboard" charset="0"/>
                  </a:rPr>
                  <a:t> x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661248"/>
                <a:ext cx="4896543" cy="362984"/>
              </a:xfrm>
              <a:prstGeom prst="rect">
                <a:avLst/>
              </a:prstGeom>
              <a:blipFill rotWithShape="0">
                <a:blip r:embed="rId3"/>
                <a:stretch>
                  <a:fillRect l="-374" t="-98305" b="-128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331764" y="6021288"/>
            <a:ext cx="6040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Encoding of a Path: Every path can be encoded to a unique n-bit string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6941" y="91834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33170" y="1967935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95536" y="308569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628463" y="971436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98397" y="1987680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90085" y="311253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777585" y="3072424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57407" y="3100318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0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49748" y="196793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739936" y="202455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316415" y="3097850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119757" y="3066367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49077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781068" y="3137845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1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80638"/>
            <a:ext cx="9144000" cy="3928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51520" y="6453336"/>
            <a:ext cx="3938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A path can correspond to an n-bit input of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355976" y="6453336"/>
            <a:ext cx="48478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The leaf nodes can correspond to the n-bit output of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64088" y="4581128"/>
            <a:ext cx="34788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How to fill up the contents of leaves ??</a:t>
            </a:r>
            <a:endParaRPr lang="en-US" sz="1400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8" grpId="0"/>
      <p:bldP spid="59" grpId="0"/>
      <p:bldP spid="60" grpId="0"/>
      <p:bldP spid="61" grpId="0"/>
      <p:bldP spid="62" grpId="0"/>
      <p:bldP spid="63" grpId="0"/>
      <p:bldP spid="5" grpId="0"/>
      <p:bldP spid="65" grpId="0"/>
      <p:bldP spid="66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From PRG to PRF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683295" y="744959"/>
            <a:ext cx="23846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PRG G: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0" name="Text Box 7"/>
          <p:cNvSpPr txBox="1">
            <a:spLocks noChangeArrowheads="1"/>
          </p:cNvSpPr>
          <p:nvPr/>
        </p:nvSpPr>
        <p:spPr bwMode="auto">
          <a:xfrm>
            <a:off x="5004048" y="744959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F: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837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56388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587727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290955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k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386104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386104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486916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99794" y="486916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486916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486916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328498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328498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755577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420145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422108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422108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62778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0026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522920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522920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6237312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6237312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halkboard" charset="0"/>
                        <a:cs typeface="Chalkboard" charset="0"/>
                        <a:sym typeface="Symbol"/>
                      </a:rPr>
                      <m:t>→</m:t>
                    </m:r>
                  </m:oMath>
                </a14:m>
                <a:r>
                  <a:rPr lang="en-US" sz="3600" dirty="0">
                    <a:latin typeface="Chalkboard" charset="0"/>
                    <a:ea typeface="Chalkboard" charset="0"/>
                    <a:cs typeface="Chalkboard" charset="0"/>
                    <a:sym typeface="Symbol"/>
                  </a:rPr>
                  <a:t> </a:t>
                </a:r>
                <a:endParaRPr lang="en-US" sz="3600" dirty="0"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480" y="550421"/>
                <a:ext cx="441527" cy="646331"/>
              </a:xfrm>
              <a:prstGeom prst="rect">
                <a:avLst/>
              </a:prstGeom>
              <a:blipFill rotWithShape="0">
                <a:blip r:embed="rId3"/>
                <a:stretch>
                  <a:fillRect r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47161" y="1114754"/>
            <a:ext cx="1189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k: seed of G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033521" y="1104999"/>
            <a:ext cx="8851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Key of F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89272" y="2060848"/>
            <a:ext cx="18485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9512" y="2479467"/>
            <a:ext cx="1655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 = 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LB 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835696" y="1628800"/>
            <a:ext cx="1441642" cy="360040"/>
            <a:chOff x="3995935" y="2852936"/>
            <a:chExt cx="1173804" cy="360040"/>
          </a:xfrm>
        </p:grpSpPr>
        <p:sp>
          <p:nvSpPr>
            <p:cNvPr id="77" name="Rectangle 76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4025995" y="2891371"/>
              <a:ext cx="11437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Chalkboard" charset="0"/>
                  <a:ea typeface="Chalkboard" charset="0"/>
                  <a:cs typeface="Chalkboard" charset="0"/>
                  <a:sym typeface="Symbol"/>
                </a:rPr>
                <a:t> LB         RB</a:t>
              </a:r>
              <a:endParaRPr lang="en-US" sz="14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6" name="Straight Connector 5"/>
          <p:cNvCxnSpPr>
            <a:stCxn id="77" idx="0"/>
            <a:endCxn id="77" idx="2"/>
          </p:cNvCxnSpPr>
          <p:nvPr/>
        </p:nvCxnSpPr>
        <p:spPr>
          <a:xfrm>
            <a:off x="2543207" y="1628800"/>
            <a:ext cx="0" cy="36004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267744" y="2060848"/>
            <a:ext cx="503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83457" y="2060848"/>
            <a:ext cx="1829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: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073697" y="2420888"/>
            <a:ext cx="1688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= </a:t>
            </a:r>
            <a:r>
              <a:rPr lang="en-US" sz="14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B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of G(k)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2303" y="1484784"/>
            <a:ext cx="4086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(x):  Follow the path that  corresponds x and output the content of the unique leaf node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076056" y="2348880"/>
            <a:ext cx="37261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Leaves represent the truth table of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2" grpId="0"/>
      <p:bldP spid="3" grpId="0"/>
      <p:bldP spid="71" grpId="0"/>
      <p:bldP spid="74" grpId="0"/>
      <p:bldP spid="75" grpId="0"/>
      <p:bldP spid="81" grpId="0"/>
      <p:bldP spid="82" grpId="0"/>
      <p:bldP spid="83" grpId="0"/>
      <p:bldP spid="7" grpId="0"/>
      <p:bldP spid="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3126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PRG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G: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6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3316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4117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57199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65211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73223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12359" y="4797152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23927" y="1829436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k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75656" y="2780928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868145" y="2780928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23528" y="3789040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16018" y="3789040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6948264" y="3789040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699792" y="2204864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08378" y="2204864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</p:cNvCxnSpPr>
          <p:nvPr/>
        </p:nvCxnSpPr>
        <p:spPr>
          <a:xfrm flipH="1">
            <a:off x="683569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2348137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4932040" y="3140968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596608" y="3140968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39553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26801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255577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42825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1601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58849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876257" y="4149080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748737" y="4149080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5041548" y="672951"/>
            <a:ext cx="31308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 F: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x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20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3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969075" y="5805264"/>
            <a:ext cx="41952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Depth 3 complete binary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tree specifying F</a:t>
            </a:r>
            <a:endParaRPr lang="en-US" sz="20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5496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8762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25936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3948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4427984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549972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6579840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7668342" y="4869160"/>
            <a:ext cx="11605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0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000" dirty="0"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0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3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1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An Example with n=3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35496" y="692696"/>
            <a:ext cx="2232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Compute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(011)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491878" y="4797152"/>
            <a:ext cx="1584178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(G</a:t>
            </a:r>
            <a:r>
              <a:rPr lang="en-US" sz="1400" baseline="-250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r>
              <a:rPr lang="en-US" sz="1400" dirty="0">
                <a:solidFill>
                  <a:schemeClr val="tx1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(k)))</a:t>
            </a:r>
            <a:endParaRPr lang="en-US" sz="1400" baseline="-25000" dirty="0">
              <a:solidFill>
                <a:schemeClr val="tx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851921" y="1825660"/>
            <a:ext cx="1368151" cy="377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3" name="Text Box 7"/>
          <p:cNvSpPr txBox="1">
            <a:spLocks noChangeArrowheads="1"/>
          </p:cNvSpPr>
          <p:nvPr/>
        </p:nvSpPr>
        <p:spPr bwMode="auto">
          <a:xfrm>
            <a:off x="3923929" y="1844824"/>
            <a:ext cx="1224135" cy="3231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endParaRPr lang="en-US" sz="15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627786" y="3789040"/>
            <a:ext cx="1800198" cy="360040"/>
            <a:chOff x="1475656" y="3861048"/>
            <a:chExt cx="1800198" cy="360040"/>
          </a:xfrm>
        </p:grpSpPr>
        <p:sp>
          <p:nvSpPr>
            <p:cNvPr id="182" name="Rectangle 18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267744" y="3068960"/>
            <a:ext cx="1152130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3572273" y="4149080"/>
            <a:ext cx="711695" cy="64807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107504" y="6165305"/>
            <a:ext cx="5832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How many G evaluations are needed to compute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F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k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(x) for some x: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203849" y="2204864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0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3059832" y="3265239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3995937" y="4293096"/>
            <a:ext cx="2880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75" name="Straight Arrow Connector 74"/>
          <p:cNvCxnSpPr>
            <a:endCxn id="77" idx="0"/>
          </p:cNvCxnSpPr>
          <p:nvPr/>
        </p:nvCxnSpPr>
        <p:spPr>
          <a:xfrm flipH="1">
            <a:off x="2267745" y="2204864"/>
            <a:ext cx="2088232" cy="504056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547665" y="2708920"/>
            <a:ext cx="1512167" cy="360040"/>
            <a:chOff x="1547664" y="3861048"/>
            <a:chExt cx="1512167" cy="360040"/>
          </a:xfrm>
        </p:grpSpPr>
        <p:sp>
          <p:nvSpPr>
            <p:cNvPr id="77" name="Rectangle 7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8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78428" y="332656"/>
            <a:ext cx="2405702" cy="3556613"/>
            <a:chOff x="10116406" y="2545359"/>
            <a:chExt cx="1564111" cy="238729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16406" y="2790220"/>
              <a:ext cx="1564111" cy="2142435"/>
            </a:xfrm>
            <a:prstGeom prst="rect">
              <a:avLst/>
            </a:prstGeom>
            <a:noFill/>
            <a:ln w="190500" cap="sq">
              <a:solidFill>
                <a:srgbClr val="FFFF99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2" name="Oval 31"/>
            <p:cNvSpPr/>
            <p:nvPr/>
          </p:nvSpPr>
          <p:spPr>
            <a:xfrm>
              <a:off x="10620463" y="2545359"/>
              <a:ext cx="432048" cy="369332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1225297">
              <a:off x="10154834" y="3121570"/>
              <a:ext cx="1494816" cy="105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Bradley Hand" charset="0"/>
                  <a:ea typeface="Bradley Hand" charset="0"/>
                  <a:cs typeface="Bradley Hand" charset="0"/>
                </a:rPr>
                <a:t>F</a:t>
              </a:r>
              <a:r>
                <a:rPr lang="en-US" sz="2400" baseline="-25000" dirty="0" err="1">
                  <a:latin typeface="Bradley Hand" charset="0"/>
                  <a:ea typeface="Bradley Hand" charset="0"/>
                  <a:cs typeface="Bradley Hand" charset="0"/>
                </a:rPr>
                <a:t>k</a:t>
              </a:r>
              <a:r>
                <a:rPr lang="en-US" sz="2400" dirty="0">
                  <a:latin typeface="Bradley Hand" charset="0"/>
                  <a:ea typeface="Bradley Hand" charset="0"/>
                  <a:cs typeface="Bradley Hand" charset="0"/>
                </a:rPr>
                <a:t>(x) computation is a poly computable job</a:t>
              </a:r>
              <a:endParaRPr lang="en-US" sz="2400" baseline="-25000" dirty="0">
                <a:latin typeface="Bradley Hand" charset="0"/>
                <a:ea typeface="Bradley Hand" charset="0"/>
                <a:cs typeface="Bradley Hand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781848" y="613452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3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241579" y="6103750"/>
            <a:ext cx="2327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= n (in general)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3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71" grpId="0" animBg="1"/>
      <p:bldP spid="173" grpId="0" animBg="1"/>
      <p:bldP spid="71" grpId="0"/>
      <p:bldP spid="72" grpId="0"/>
      <p:bldP spid="73" grpId="0"/>
      <p:bldP spid="74" grpId="0"/>
      <p:bldP spid="6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0" y="3284984"/>
            <a:ext cx="9144000" cy="3573016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/>
          <p:cNvSpPr/>
          <p:nvPr/>
        </p:nvSpPr>
        <p:spPr>
          <a:xfrm>
            <a:off x="1187624" y="3789040"/>
            <a:ext cx="4472880" cy="2664296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4016" y="44624"/>
            <a:ext cx="8964488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Nice Observations</a:t>
            </a:r>
          </a:p>
        </p:txBody>
      </p:sp>
      <p:sp>
        <p:nvSpPr>
          <p:cNvPr id="2050" name="AutoShape 2" descr="data:image/jpeg;base64,/9j/4AAQSkZJRgABAQAAAQABAAD/2wCEAAkGBxMSEhQUExQVFRUXFRcWFRcVFhcUGhcXHxgWFhgZFRkYHCggGBwlHBYVITEhJSkrLi4wGB8zODMtNygtLisBCgoKDg0OGxAQGywkICUsLCwsLCwsLCwsLCwsLCwsLCwsLCwsLCwsLCwsLCwsLCwsLCwsLCwsLCwsLCwsLCwsLP/AABEIARoAswMBIgACEQEDEQH/xAAbAAEAAgMBAQAAAAAAAAAAAAAABQYDBAcCAf/EAEcQAAICAQIDBgMFBAcGBAcAAAECAAMRBBIFITEGEyJBUWFxgZEUIzKhwUJSYrEHM3KCktHwJHOTorLSdKPC8RU0Q0RTVGP/xAAZAQEAAwEBAAAAAAAAAAAAAAAAAgMEAQX/xAAoEQACAgEEAQMDBQAAAAAAAAAAAQIRAwQSITFBEzJRImGxI0JScZH/2gAMAwEAAhEDEQA/AOtRESgkIiIAiIgCIiAIiIAiIgCIiAIiIAiIgCIiAIiIAiIgCIiAIiIAiIgCIiAIiIAiIgCQXHu1ul0h2WPut8qqxvf2yByUe7YnrtXxA1VINzViywVtailjWuGZmAAPkpGfLOfKcl46dPVq3OnZWpZVO4WqTvP4zbvIYsSQcnPWSirCOg29s3faKxRUWGVWxm1F2PXuNOCcfFhMmuOtalbK9Sx67itKacIozuLixXfy6BSZXOx999dTLRZpK6zYztZYVV8HmRu57jnnkjpJ6/iaqla/a9JXe1g+03UvVl0AOGVcMdx5AA+p5yVHCv6zV8QRUsbUausMFYHbW6jdyG49wNueXIgdZ94B2r4m2p7j7q7Azi0CouP4XTkG9AVnztJq9XaGQW3W6bIHeWKmlQnIXx2bV3Lu5cgRK7wngepusOPvQWw66bl+06sr6nG1AMKeWSQenKdo6dp4LxRdTULUBHNlZTjcjqSro2CRkEGb0gux3ATotP3ZKkly5CDCqTjwr5noMk9Tk+cnZUwIiIAiIgCIiAIiIAiIgCIiAIiIAiIgEZx/gdWsrFdu/AO5SjtWynBXIKn0JGD6yvajsM53bdWeYcfe0VWEb1VCcrt6BVx6Ylqs4hUu3NijcSqnPIsOoz0Bm1OptHCjJ2Gt7xbDdpgQyN4dGOZRSo5G3lndk48wDPel7DhSudXcO6AA7ulKujmxTkqxYhienzl2mtr6GdDsc1sPwsDyB9x0IndzBVxwLSjrptTq2BJzfuZcltxwLmVObc+k3rb9aUO1KNFWBzexhaVHqETCL82Mwaoa8J93rNI5899fdkj0Vg5APuVMi6uI6G1mWxb9VqlIBosPesG8ioU90E5jxDlOgs/ZhKu53U3HUB2LNczbu8boT6Acui8pLzDox4FygrOBlBghfbkAJmkGdEREAREQBERAEREAREQBERAEREARKTxDV2XanVJ3t1YpNSVrVYawdyBy5x1yWxz5eEz5XbxCgBq7hqVxzr1AVW/u2oB+YPxlbyxUtrZasMnHciV4nwN1Z7NNsPeHN2nt/qrT0yOvdvjzAwfTzkfRr6qfCXv0DfuXjfT6eB33Jj+yw+Am/wAD7Zae9hU57jU9Gos5MD18LdGGOYIlidARggEehGRLVIqaaIijUanAKHTahT0KM1RI9sb1P1mz9tsA8Wnsz/C1TD82H8prXdl9IxLdwqMerVZqP1rImNOzNag93dqq/hqLG+gckRwcMlzr/wDpOx9koz+bzJwtd7F20vcMuVQnu9xU9f6snA5DkfQTCeBORg6zV48/GgJ+YTI+Rm3wrhNenDbN5LHLNY72Mx9yxMA34iJw6IiIAiIgCIiAIiIAiIgCIiAIiIBzbtZxL7PxQAH+uqp3DHUBrE+R8Q+ksvDX3dT0POc/7W2/addqWBG2t66EYY5NWCz8/i7D4rLpwCzIyeuAT8fMTFqa3Jm/Tp+maHbfs0LlL18rqwSp6bh1Kk9fLIPUGRvZLtBfiqxrHO5lpuFh3AMwxRco8st4GHqPLz6FrwMg+onLEo7v7VjyuvG30Ndlepqx7eJhj+IS3TSduLKc0VSZ0jTccO6lba9veK4DA5HfVk768deYDMp58lPtmT0WrS1FsrO5GGQfy+RyDIDXLlj6pxGog+m5KwcfJzMTFtM97oxFSakM64yNlqV7mHoVsO74FvWaqMxa4kRoeMDBS47bEsWpzjwszfgcfuq/LHoTiS8iBERAEREAREQBERAEREAREQBERAEw63UCut7D0RGc/AAn9JmlZ/pH1gr4feCcG1e4X42eD+RJ+UAoPBtLvqV3XBtXvGyOjlmZs/J5ceBJt5eWJHcMpYhFbGQqqSOQOBjP0Alp0elx+pnmTk5M9ZVGJtWjkueuJzk1G3VamtBlX1WPma6K3/IsflOgcQ1AVWc8lVSfgAMnPykV2D4RtoW+wfeXMbwD1XfuYD/Cw+gmjTLlsyZ3UUjetpLNV/HrGsx/CiMAfh4EPzmDtppz9j1QUEtbsUY658Cj8xLC1KllYjmoIHtnGf5T7ZWGxnyIPzHT85ssyFP7UKK01Rwdy6KoZ9bBY3d/3gcfl6Sy6XXl7rKyuAqVWKfUPu6/AoZG8a041FyacA7QyX6hvZf6pPiWUH4KfWZtKCXtsVlUZrorLc9wQnd5jOSzgfCd8AmoiJECIiAIiIAiIgCIiAIiIAiIgCcy7ccVW7X10jmmlG6w+Xe2KFQD3VW5+m6XLtPxw6dVStd+otyKk8hjq7k9EXz9ekox4KAv4y9njax/OyxuZJ+YGPTAlWXIoqvk0afE5Oyd7N0lioPkMZ+HI/yEstzHOByAkd2coCruPI4zNwPkzz30bXzIh+1oLV1Uj/699VR90LhnH+EN8sy3AAch08vhKqq9/wARrTqmlrNzf7ywGuv6L3hk7xDiQqKqK7bWbota7viWY4VfmZv08agjBnlczeiQuv02stYqlqaerpuVe9tbl5bsKn0MyafgQWo1m7UOS242Naxfd5EHoB7AYlxSbHFK22+DI3HDbAN5Hlhs4X+0c48pGVBUcZ+8srGKqKgdlPLAJJGM4IG5vXkOcmXLogwDawAHVVLe5JwMzUtd7VC4u07E8yoRjgA5G7xDn6ztg+8LVas0mwGwl7dhYkqrNkhc8yoJIklKrrNR9g3NVo9TqHbG64Mrs3n4iWLgDPQLiTPB+M1akNs3KykB63Uo6E9NytzwfI9DDQJGIicAiIgCIiAIiIAiIgCa3EtfXRW1trbUUZJ6+wAHmScACbMqXaC0W62qpj4NPV9oZPJrWbZUW9QoDsB64PlONpK2djFydIiUD2M+ouXbdbyCnn3VPVK+X7X7TH1OPKbmipB5t0HnNdNQbdQ9agkKoZ3z0YnkvxxJdNADtJXkuQOZwc9cjofnPMyScpWz1opQjtR4TjmmA2LYrMSBhPGfosLxKx3CpQ+3OGd8VgD+EHLH6TbqrVcbVC/DlMyj3kbRGmV7s9wganUa6y1rMC9K9qWMisFrXk4U5YZY/WXbTadK1CIoVRyCgYAlb7L2d3qtXS3V2XU1/wASlRW4+KsnP+2JaZ6kPav6PMn7mIiYdXqkqRnsdURRlmYgAD3JkiJmiVN+17XctHp7LATjvrfuaQPUZ8b+2Bg+sxnQ8Rs5trimSeVGnrAA9AbAx+cg8kY9snHHJ+C4Sq9ptQK9Tp7a2IsVxVaBjD1uQNh5c2BwwA58j5ZmNezGqP49fq2B6jdWn/QgMxv2Cr3LZ3up7xW3I/fMxU4IJAbK9CfKc9aK+TqxP7f6XKJUBxHU6HBvc6nTZ8VpULbUP3nCjFiDzIAI95bKbVdQykMrAFSDkEHmCD5iSjJSVojKLi6Z7iIkiAiIg6IiIAiIgGO+5UVnY4VQWYnyAGSfpOY6bWXX2WWoALdUwdd4yKdMvhr3Drlhk49WPpLJ2x1Buuq0Q/AR3+p/3akbE5dN7fUAzxwPh+x3scgsx546BByRFz5D9Zn1E0lRq02O/qNrh/DRUoRc8yWZj1Zj1Yn/AFib9p8h0HSZg+1SfM9JqM8wNmtBhyhD6z4TnzmRMZHxkSTIXjHDHsauym3ub6idj43AqcbkdeWVOB8wJkbiHFFHIaOz/iV59+pEk9QPEfjMW/yl0c0oqiqWKMuSn9pu1vEavAr6UW7dxrrVm2J032O7AKPlNPhd1NhW3iGvTVWAhlq7wdyp6gqvRiOXMzQ02rrYW94MmzV3Pcep7mluSn+HIUTIttbo5atQzs20bR/WWeox0SvHL1zNTk6oojBXdFr1HaXY6oijmrNnqAgHX09JNcM4ubQGB5jy8pxvh+oAqZAzOQ7VgkdakbwAY/eOJeOA3uloB/CiAP5bnPp7ACZ8mPb0aYtSRfDrHbz+nKZa7yB1z6gyJTXjyBxPZ4gB5fnKdz7JemuqJWxEZenxB6SE7KZovv0Y51oFuo/hRyQ1fwVhy9jjym7RxAEgY5evpNHsq3farV6lc92RXRU3k+w2NYy+o3MBn+EzVpW9z+DLqI1HktMRE3UjGIiJwCIiAJg1+sSmt7bCFRFLMT5ADMzyq9rH766rSnPdqv2rUY80VttaH+1Zzx/BOXXISt0QWg0bMftNwZb7n71lBI2rt211tjqFTHLpnMtOhq5D36yJOp3v8W/KTun5Azy5ycpWz1tqhGj1qDkewmDbymy58p8HSVsI03Uz5mZ3Xln3jEI7Y1PNsjz5yL4nxGukFrHVAPU/y9fgJn7QcXq0lTW2tgKMAebHyCjzM49wvjFmo1xtuG48vC4BFZJwq15OBgnr/CZox4dycvCKnkpqKNlqH+06g01X21XMCpFbgAFgzrhgOpHWb2q4RxF602aYV4Q57xwWLvgFlA6YGes6rw64KAWUE48/WZ/teTkoD6Sfroh6bXByjhfZDWacYWqhuakHe/VfM+HzJzJ+jh3Eif6nTj3NjnHy2c/rL5XrAP2B8p7HEDnkBIyyKXLoklKPESnV9ltXafv9SUX93Tp3efi7Et9MTK/9H9A5q+pVvJhfYxz8CSD9JbPtjEHpPlbHPtIPL8Da/JTeE8Cuust02q1LYqxlKlFf2ips7Xd+ZweYIXHMe8vmm061oqIoVFAVVHIADkAJAo27iNWOWzR27vcG2nbn8/zljnowacU0Ycl7uRERJEBERAEREATnfENcG1GvtQ8vudKh6guoZjj1Aa0/Qy1dqOOfZawEAfUWeCivPN39f7I6k+0p2t0baXTJRyLKpZ3/AHrnOM4HnlmP0lOaVRr5L8EblZm7NsGdiDkA4wfLHh/QmXKnoJUex2lCo5Bzl+R9l8I/6c/OXSscvXl9Jha+pm2T45MNnWYxMtwzMYlbR1dHxzynms9J9sirqD5QkGcz/paZ31GmQDK7LGIx55VR+ZA+sqvCb1XUkKRtRwNxPXYDvY/MuflOi9vODi8ph9llfNH6+hwR5jl+U5fwvRvZrTpxsBB2O4zt5HLE56luYxN+FqWOvsZsicZWdv0WsRlXxrnHTIzy68vpNvvlA6iUXRdhbS25dReHBbxAIebHLYyOQ6fSS6djtZj/AOevHxqp/LKzM8SfT/Jo312vwWF9UvKDqQsgV7Iao/8A39//AAqf+2bFfYnVn8XEbse1dI/MLCw35/Jx5oolW4gAB7xTxLn4sBQMlugA9SfSRbf0d0H+sa65vVr3B+gIEg9H2eQcQ+xXai16Gp76qktjdhjurdsbnAABxnp1ko4FJ1ZGWZJXRaex4N9t+twQlu2rT55ZpTPjx/E5Yj2AlpnlEAAAAAAwAOQA9APKepvSpUjz5O3YiInTgiJ4uuVFLOwVQMkk4AHuYB7kP2i4+mlCqB3l9nKilebWN5Zx+FB5t5CRGq7TW6omvhyZHQ6q0YqHvUOtp6HPJfeSnZ/s1VpibMtZew+8usO52/7R7DAkJTUScYNmrwbgDox1GobvNXYPE2crUvUV05/Co8yPxdTIrtvqAqqFGT4nJ/sqTn6lfrLZq9T6fM/oJQ+1iDc58zTgDP79lafoJict8zZBbYm12PpZK9p6LtA+G0frmXHTXDGPP9JQuzOrJBHwbPruZiB8hiW1WHLnK5NqTLnG0b9755DymueU+CwD9Zr36+tBlmA5gfEnoB7yHLZ1KjbbpNDiWuWmssefko9WP4QP9esidZ2hbLmsZQHu0H/5LfPB/dHT5GQPG9TY5AdjhPDuxjx7SbHH9lCQPdjJxgcbIPtLxtir2O2WYYG3lhAceH3Zhj4CQ39H9a2aindyxY1jHJ8T+S++MiZe0zisKxRjhSzeiMybaVPwGTiOxAAuqz4Sq7gP4sE/yLfSbkqxujLK3kSO16dyOhxNjvn65PL3lJftfUh294bHzjbUpsb6JmfW7W8udGsweh+z2YP5ZmH05/Bpe0uY11h5bj/KfRc3mx+so69p0H4q9Uvu2mtx8eS9JsjtPpf2r1T2sD1n/mAhwyeUxeP5Rdanz5/nIPj+mT7RorcDvV1Koh8yrJZvHwxgzR4XxOmxvu9RU3PntsXI/Ob3CrRrNaLkyaNMjoj48Nl7YDMh/aCoCMjll/aW6eEt6Ks7io8FtiIm8wCIiAJTdLwxtdqL21b7qKNQ6U0AYQ7ceO3B+8I8geQxmXKVXgBxZrRnpq7PzCt+sryzcYtonihulRYksrUcsDHLlj8vSa1+sJ5KMCa7IM5mM8p57yNqjfHGkeix6SD7SUs1XhTewavpjO0OCeft1k5jAmu3mDIJ07J0UvstqlNIIA5BFJ9wo/LMmm1GPEx9P8pGHgPcX7q2xWxbKEcsFQPBjpgjPPPWTnDNFuPPp7yc6btE48R5Apvdz4gE24UYyd3qf8psabs2SamsLWGsHGeQLH9sgcsgchLLpqFVfWebXJU+UltpFLyW6RGf/D0QBRWo2/hxjl6zBqNGlgw6gj/2m4T6GY8yq+bJq/JBce7O06hVDryU7tvkxwRhvUdJx3j/AABtPrK9PWXXvFGWzgNnO7b6KBnkfSd4c85XO2/Zj7XUCnK5DuQ525H7SEjoCMzRgzbXT6KsuO1a7KD2Lt7jAUghn5H4k8yfatSf707XVqV2qQowQCD1zOI/bqwzq2KHOU2P4dpdwhxnkdtY6+8v/ZztIlqMoKFa32JtI5qAAD9QZPOm/qOY0ui9Jrh+4Py/yh2qb8VYPxAP6SKp1in1EyjXrnHOZ/VkTeGJg432V0WqUq9Sf4QGHurDBBmXsVYRpzSxBbTWPpyRgZVMGtiB0JRkPxm6QCPSRnYQbqbriMd/qbbB7oCKkPzWtT85q00pO7M2eKSRZYiJqMwiIgCVbhGO/wBb/wCJ5/8ACqlplb4VVjUa73vRvrRUf0lOo9jLcHuN2zpMeyZdxJnx55p6J4fnMW2Z26TFiAjS4ixCOygF1UkZ88AnE2dNZlVI8wCPmMz13cw93h1IzgKVPPkOn+U6gySq1LdAJ5utOZqLrVzt/ObJSdcmzm2meM8pjJmUqfOeLdqjLEAD15f68pw7Z5VZ7PSax1abmXP4cBj5AnovufaZLLlUczAXJhv0FdnN0Vj7gH+c532x7N1DUU2MNqE905Q7CpP4GyPfl8xOlaW9XJA6jqP1mtx7haaitkbGCCD6+WMe46yeObgyMop8M5fZRrdHend3ZqcYHfElC37pY/hJHQy58O1mqbG/Q2gjHNbKihPxLZA98T7o+FWPQatUEYLlS2chlHIM2cbT/rM2OCcapprGn0a3a118q8so59HufCDny6y9/X4tkJfp83SJTtPqnSgJWPvriKahkcnbkSfUKMsfhLBw3RLRVXUn4a0VB8AAJCdn+EXNYNXrMC7aVqpGGXTKT4grA+N2wMt6AASyTTix7I0Ysk9zEREsKxERAErmgGNVrv8AeVH/AMhB+kscr2kH+163lj+o5+v3Z/ylOf2Mtw+42Tznsieq1n18ATzj0LMe2a99wUr57mCgD6n8gZi4lr1rDE89i5xnqTyUfMyEt4wayzfiNVQ58vFa3Mj+X+KSUbOWSWv1+yux+XIhK/4rOn/UcfIyKv4kVVkXmEwM/vNglzNPVuUFann3KG6z3sOdg+JYkj4SP11ARVW5lqU7Q24kNZu+8s7pB4nJOF5eWZbGF8HN1csl6NeChYZYrzKgHOcA4A9eck342yJXmq3Ljdt281UfiLkdMDy6mROm0991m/R6M1sRtOo1atUu30FXJ3x5ZA+Mn17M6phl+IWh8AEV11Cv5Kyk/nJx07ZCepj0RD9q3GX2YDDbTWw2uxHM2P8Aur8emJENx7vCtSsGVfvN5JxY2edhJ5d0pzj1IEsF/Ya8tvGuy23bmzT1Ny9PDjlPlfY3WdDraduNvh0i5x6c3xj5SxYKKnniyArsI28yQPFUHOCxP4r7s/hHpnymtd2tqGR3tZI8IBbLM3QsQM4X26mXensNSzB9U9mrYdO9wqD0+7QAH55lj0+jrrACVogHQKoGPoJJYI+SL1LXtRy7hfHyCy1Vaqzd+OxKHJb2TICqB0yT9esntPRxC0AVUJpl/f1L9449xXWefzaXrMSSwwXgg9RNlUo7Eo/PV33ar/8AmxFdP/DQDd/eJln09CooVFVVHIKoCgfACZIlpS23yxERAEREAREQBITTVf7XqvddOf8AlsH6SblZfWd3qeIMf2KdO/yC3n/0/nIZFcGTxupo3dRcFxnlk4znHkT+hkAeLhlr8Wd7tby6CtSWHP8Awj5yC1mrvvWpRzs7je3lhnwgJ+ReNRlH7lB3lm1ESpBucLy3bskBAfU+kxRx+PJv4XLMllrX2cwc572wfDIqT+ZmJrVVURyxvZ+9aite8dz5KQPwqDtGSQPDJ/QdltVaM6i0adPKrTEF8ej2sMD+6PnLRwfg1GlTbSgXPNm6sx9XY82PxmiOH+RRPUL9pTdL2N1Oo3vfYdKtjrYa6yLLPDjaGsPhUcgcAHnLTwjszptO29U32nrbae8sPtuboPYYEmIl646MspOXYiInTgiIgCIiAIiIAiIgCIiAIiIAiIgCUXX6ihNVxNdQSVsp0ihRzZyReO7rA5sTjoM9Zeppvwug3C81Vm4DaLCoLgc+QbqOp+scVTCdOyq6Hgep1BDWf7HTjArTBvK+QezmK+XUDJ95aOE8Ip0y7aUCDzOSzMfV3YlmPuTN6JxJLolKTl2IiJ0iIiIAiIgCIiAIiIAiIgCIiAIiIAiIgCIiAIiIAiIgCIiAIiIAiIgCIiAIiIAiIgCIiAIiIAiIgCIi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14036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2591778" y="45965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635896" y="4596516"/>
            <a:ext cx="648072" cy="249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464400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572412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680424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884367" y="4524508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95935" y="1556792"/>
            <a:ext cx="1152129" cy="375428"/>
            <a:chOff x="3995935" y="2852936"/>
            <a:chExt cx="1152129" cy="375428"/>
          </a:xfrm>
        </p:grpSpPr>
        <p:sp>
          <p:nvSpPr>
            <p:cNvPr id="171" name="Rectangle 170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3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k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7664" y="2508284"/>
            <a:ext cx="1512167" cy="360040"/>
            <a:chOff x="1547664" y="3861048"/>
            <a:chExt cx="1512167" cy="360040"/>
          </a:xfrm>
        </p:grpSpPr>
        <p:sp>
          <p:nvSpPr>
            <p:cNvPr id="169" name="Rectangle 16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4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5940153" y="2508284"/>
            <a:ext cx="1512167" cy="360040"/>
            <a:chOff x="1547664" y="3861048"/>
            <a:chExt cx="1512167" cy="360040"/>
          </a:xfrm>
        </p:grpSpPr>
        <p:sp>
          <p:nvSpPr>
            <p:cNvPr id="176" name="Rectangle 175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77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395536" y="3516396"/>
            <a:ext cx="1800198" cy="360040"/>
            <a:chOff x="1475656" y="3861048"/>
            <a:chExt cx="1800198" cy="360040"/>
          </a:xfrm>
        </p:grpSpPr>
        <p:sp>
          <p:nvSpPr>
            <p:cNvPr id="179" name="Rectangle 178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0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2807801" y="3573016"/>
            <a:ext cx="1260143" cy="318808"/>
            <a:chOff x="1475654" y="3861048"/>
            <a:chExt cx="1800198" cy="375428"/>
          </a:xfrm>
        </p:grpSpPr>
        <p:sp>
          <p:nvSpPr>
            <p:cNvPr id="182" name="Rectangle 181"/>
            <p:cNvSpPr/>
            <p:nvPr/>
          </p:nvSpPr>
          <p:spPr>
            <a:xfrm>
              <a:off x="1763682" y="3861048"/>
              <a:ext cx="1224142" cy="3754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3" name="Text Box 7"/>
            <p:cNvSpPr txBox="1">
              <a:spLocks noChangeArrowheads="1"/>
            </p:cNvSpPr>
            <p:nvPr/>
          </p:nvSpPr>
          <p:spPr bwMode="auto">
            <a:xfrm>
              <a:off x="1475654" y="3882536"/>
              <a:ext cx="1800198" cy="326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2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2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2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2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4788026" y="3516396"/>
            <a:ext cx="1800198" cy="360040"/>
            <a:chOff x="1475656" y="3861048"/>
            <a:chExt cx="1800198" cy="360040"/>
          </a:xfrm>
        </p:grpSpPr>
        <p:sp>
          <p:nvSpPr>
            <p:cNvPr id="185" name="Rectangle 18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6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7020272" y="3516396"/>
            <a:ext cx="1800198" cy="360040"/>
            <a:chOff x="1475656" y="3861048"/>
            <a:chExt cx="1800198" cy="360040"/>
          </a:xfrm>
        </p:grpSpPr>
        <p:sp>
          <p:nvSpPr>
            <p:cNvPr id="188" name="Rectangle 18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18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2771800" y="1932220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580386" y="1932220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69" idx="2"/>
            <a:endCxn id="179" idx="0"/>
          </p:cNvCxnSpPr>
          <p:nvPr/>
        </p:nvCxnSpPr>
        <p:spPr>
          <a:xfrm flipH="1">
            <a:off x="1187624" y="2868324"/>
            <a:ext cx="108012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2" idx="0"/>
          </p:cNvCxnSpPr>
          <p:nvPr/>
        </p:nvCxnSpPr>
        <p:spPr>
          <a:xfrm>
            <a:off x="2492154" y="2868324"/>
            <a:ext cx="945718" cy="7046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 flipH="1">
            <a:off x="5004048" y="2868324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68616" y="2868324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79" idx="2"/>
          </p:cNvCxnSpPr>
          <p:nvPr/>
        </p:nvCxnSpPr>
        <p:spPr>
          <a:xfrm flipH="1">
            <a:off x="46754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134002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endCxn id="159" idx="0"/>
          </p:cNvCxnSpPr>
          <p:nvPr/>
        </p:nvCxnSpPr>
        <p:spPr>
          <a:xfrm flipH="1">
            <a:off x="2915814" y="3876436"/>
            <a:ext cx="432052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endCxn id="160" idx="0"/>
          </p:cNvCxnSpPr>
          <p:nvPr/>
        </p:nvCxnSpPr>
        <p:spPr>
          <a:xfrm>
            <a:off x="3500265" y="3876436"/>
            <a:ext cx="459667" cy="72008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478802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66050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6948265" y="3876436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>
            <a:off x="7820745" y="3876436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251520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719572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 flipH="1">
            <a:off x="14036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18717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 flipH="1">
            <a:off x="24837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29518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 flipH="1">
            <a:off x="3635896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4103948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464400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511206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72412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>
            <a:off x="619218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680424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>
            <a:off x="727230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7884368" y="4884548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8352420" y="4884548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7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1700808"/>
            <a:ext cx="8748464" cy="156524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908720"/>
            <a:ext cx="8828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Theorem: If G 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 is PRG, then the discussed construction is a PRF.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282" y="126876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Proof: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825890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radley Hand" charset="0"/>
                <a:ea typeface="Bradley Hand" charset="0"/>
                <a:cs typeface="Bradley Hand" charset="0"/>
              </a:rPr>
              <a:t>Lemma 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is PRG i.e.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40195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then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16962" y="1734136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372200" y="1734136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156176" y="17008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716016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812360" y="17631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7941298" y="1775367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988970" y="1969095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429130" y="1969095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194977" y="2460958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635896" y="2442374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298287" y="2473961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994031" y="244237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250615" y="246386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466639" y="2420888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94977" y="2758634"/>
            <a:ext cx="19442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4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4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018367" y="2687786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4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4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6024" y="4816087"/>
            <a:ext cx="8748464" cy="185327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Rectangle 27"/>
          <p:cNvSpPr/>
          <p:nvPr/>
        </p:nvSpPr>
        <p:spPr>
          <a:xfrm>
            <a:off x="216024" y="4927558"/>
            <a:ext cx="4104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radley Hand" charset="0"/>
                <a:ea typeface="Bradley Hand" charset="0"/>
                <a:cs typeface="Bradley Hand" charset="0"/>
              </a:rPr>
              <a:t>Lemma 2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: If G: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is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</a:rPr>
              <a:t>s.t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7090" y="53319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923928" y="5291915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600400" y="5229200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1296144" y="5322694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552728" y="5301208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768752" y="52506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497090" y="56827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320480" y="56118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 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60040" y="6156012"/>
            <a:ext cx="4076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Then the discussed construction is a PRF.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356992"/>
            <a:ext cx="3118775" cy="1340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079754" y="3839865"/>
            <a:ext cx="2932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Hybrid Argument</a:t>
            </a:r>
          </a:p>
        </p:txBody>
      </p:sp>
    </p:spTree>
    <p:extLst>
      <p:ext uri="{BB962C8B-B14F-4D97-AF65-F5344CB8AC3E}">
        <p14:creationId xmlns:p14="http://schemas.microsoft.com/office/powerpoint/2010/main" val="26405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7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004048" y="4437112"/>
            <a:ext cx="252028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latin typeface="Chalkboard" charset="0"/>
                <a:ea typeface="Chalkboard" charset="0"/>
                <a:cs typeface="Chalkboard" charset="0"/>
                <a:sym typeface="Symbol"/>
              </a:rPr>
              <a:t>If some </a:t>
            </a:r>
            <a:r>
              <a:rPr lang="en-US" sz="1200" dirty="0">
                <a:latin typeface="Chalkboard" charset="0"/>
                <a:ea typeface="Chalkboard" charset="0"/>
                <a:cs typeface="Chalkboard" charset="0"/>
                <a:sym typeface="Symbol"/>
              </a:rPr>
              <a:t>problem is hard, then it cannot distinguish between View 1 and View 2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108520" y="-27384"/>
            <a:ext cx="9396536" cy="76131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8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Hybrid Arguments</a:t>
            </a:r>
          </a:p>
        </p:txBody>
      </p:sp>
      <p:pic>
        <p:nvPicPr>
          <p:cNvPr id="12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88305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868144" y="4149080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3848" y="355588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3848" y="4275966"/>
            <a:ext cx="252028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40968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979712" y="4184228"/>
            <a:ext cx="1224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498" y="3555886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498" y="4281193"/>
            <a:ext cx="136815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7674686" y="1268760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668344" y="5641503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2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716016" y="4455984"/>
            <a:ext cx="266429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If it can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distinguish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between View 1 and View 2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619672" y="4489956"/>
            <a:ext cx="216024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Can break a known hard problem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96336" y="1844824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1.1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596336" y="2401143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1.2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596336" y="3573016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1.i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596336" y="4993431"/>
            <a:ext cx="15121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World/View 1.t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12774" y="3068960"/>
            <a:ext cx="1438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halkboard" charset="0"/>
                <a:ea typeface="Chalkboard" charset="0"/>
                <a:cs typeface="Chalkboard" charset="0"/>
                <a:sym typeface="Symbol"/>
              </a:rPr>
              <a:t>Instance of his hard problem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03847" y="3296017"/>
            <a:ext cx="25031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halkboard" charset="0"/>
                <a:ea typeface="Chalkboard" charset="0"/>
                <a:cs typeface="Chalkboard" charset="0"/>
                <a:sym typeface="Symbol"/>
              </a:rPr>
              <a:t>Used to create View 1 / View 2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4016097"/>
            <a:ext cx="2456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halkboard" charset="0"/>
                <a:ea typeface="Chalkboard" charset="0"/>
                <a:cs typeface="Chalkboard" charset="0"/>
                <a:sym typeface="Symbol"/>
              </a:rPr>
              <a:t>Answer </a:t>
            </a:r>
            <a:r>
              <a:rPr lang="en-US" sz="1200">
                <a:latin typeface="Chalkboard" charset="0"/>
                <a:ea typeface="Chalkboard" charset="0"/>
                <a:cs typeface="Chalkboard" charset="0"/>
                <a:sym typeface="Symbol"/>
              </a:rPr>
              <a:t>whether View 1 /View 2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3528" y="4016097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>
                <a:latin typeface="Chalkboard" charset="0"/>
                <a:ea typeface="Chalkboard" charset="0"/>
                <a:cs typeface="Chalkboard" charset="0"/>
                <a:sym typeface="Symbol"/>
              </a:rPr>
              <a:t>Answer to hard problem</a:t>
            </a:r>
            <a:endParaRPr lang="en-US" sz="12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6948264" y="620688"/>
            <a:ext cx="1872208" cy="30777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Polynomially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Many</a:t>
            </a:r>
            <a:endParaRPr lang="en-US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7092280" y="6093296"/>
            <a:ext cx="1872208" cy="73866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The intermediate views are called hybrids</a:t>
            </a:r>
            <a:endParaRPr lang="en-US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572000" y="1537047"/>
            <a:ext cx="40324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1]| &lt;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572000" y="2113111"/>
            <a:ext cx="4392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[A(View1.1) = 1 –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[A(View1.2) = 1]| &lt;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4572000" y="5445224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[A(View1.t) = 1 –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</a:t>
            </a:r>
            <a:r>
              <a:rPr lang="en-US" sz="14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572000" y="6073551"/>
            <a:ext cx="41044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|</a:t>
            </a:r>
            <a:r>
              <a:rPr lang="en-US" sz="14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[A(View1) = 1 – </a:t>
            </a:r>
            <a:r>
              <a:rPr lang="en-US" sz="14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Pr</a:t>
            </a:r>
            <a:r>
              <a:rPr lang="en-US" sz="14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[A(View2) = 1]| &lt; t. </a:t>
            </a:r>
            <a:r>
              <a:rPr lang="en-US" sz="14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4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baseline="-250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2160" y="18448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04618" y="2339588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04618" y="508518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+ 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5076056" y="126876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228456" y="1988840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148064" y="4437112"/>
            <a:ext cx="2016224" cy="1368152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8" grpId="0"/>
      <p:bldP spid="18" grpId="1"/>
      <p:bldP spid="25" grpId="1" animBg="1"/>
      <p:bldP spid="26" grpId="0" animBg="1"/>
      <p:bldP spid="26" grpId="1" animBg="1"/>
      <p:bldP spid="27" grpId="0"/>
      <p:bldP spid="28" grpId="0"/>
      <p:bldP spid="29" grpId="0"/>
      <p:bldP spid="30" grpId="0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 animBg="1"/>
      <p:bldP spid="35" grpId="0" animBg="1"/>
      <p:bldP spid="35" grpId="1" animBg="1"/>
      <p:bldP spid="37" grpId="0"/>
      <p:bldP spid="38" grpId="0"/>
      <p:bldP spid="39" grpId="0"/>
      <p:bldP spid="40" grpId="0"/>
      <p:bldP spid="8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  <a:endParaRPr lang="en-US" sz="2800" dirty="0">
              <a:solidFill>
                <a:srgbClr val="008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536" y="980729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Lemma: If G: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is PRG i.e.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then 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1640" y="2708920"/>
            <a:ext cx="381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Hard to reduce to PRG experiment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932040" y="980728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387278" y="980728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171254" y="90872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731094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27438" y="918013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56376" y="93020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004048" y="126876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444208" y="1268760"/>
            <a:ext cx="136815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417" y="2708920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Proof: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338993" y="1731585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874351" y="1691515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42303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138047" y="166887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394631" y="1628800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610655" y="1650286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338993" y="2082334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4162383" y="2011486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 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32019" y="3068960"/>
            <a:ext cx="3472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Break into a number of hybrids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88224" y="2780928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156012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88224" y="364502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88224" y="4437112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88224" y="5229200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31640" y="3563724"/>
            <a:ext cx="1481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(t+1) hybrids</a:t>
            </a:r>
          </a:p>
        </p:txBody>
      </p:sp>
    </p:spTree>
    <p:extLst>
      <p:ext uri="{BB962C8B-B14F-4D97-AF65-F5344CB8AC3E}">
        <p14:creationId xmlns:p14="http://schemas.microsoft.com/office/powerpoint/2010/main" val="6124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8" grpId="0"/>
      <p:bldP spid="6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Recall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979548"/>
            <a:ext cx="35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Authenticated Encryption (AE)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592" y="25649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AE from-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cpa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SKE +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scma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-secure MAC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305037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ourier New" charset="0"/>
                  <a:buChar char="o"/>
                </a:pPr>
                <a:r>
                  <a:rPr lang="en-US" dirty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AE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halkboard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 </a:t>
                </a:r>
                <a:r>
                  <a:rPr lang="en-US" dirty="0" err="1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cca</a:t>
                </a:r>
                <a:r>
                  <a:rPr lang="en-US" dirty="0">
                    <a:solidFill>
                      <a:srgbClr val="0000FF"/>
                    </a:solidFill>
                    <a:latin typeface="Chalkboard" charset="0"/>
                    <a:ea typeface="Chalkboard" charset="0"/>
                    <a:cs typeface="Chalkboard" charset="0"/>
                  </a:rPr>
                  <a:t>-secure SKE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63724"/>
                <a:ext cx="2808312" cy="369332"/>
              </a:xfrm>
              <a:prstGeom prst="rect">
                <a:avLst/>
              </a:prstGeom>
              <a:blipFill>
                <a:blip r:embed="rId2"/>
                <a:stretch>
                  <a:fillRect l="-1522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8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4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44208" y="4283804"/>
            <a:ext cx="2876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496" y="1215336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491880" y="1412776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23528" y="1412776"/>
            <a:ext cx="25247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992278" y="126876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23528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372200" y="1340768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660232" y="1412776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52592" y="1268760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1599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16216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5496" y="5229200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707904" y="5445223"/>
            <a:ext cx="2808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87895" y="544522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64286" y="5282624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179512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16216" y="535463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6524600" y="52826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660232" y="53947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347864" y="2658398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3347864" y="4623519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  <a:sym typeface="Symbol"/>
              </a:rPr>
              <a:t>+</a:t>
            </a:r>
          </a:p>
        </p:txBody>
      </p:sp>
      <p:cxnSp>
        <p:nvCxnSpPr>
          <p:cNvPr id="58" name="Straight Connector 57"/>
          <p:cNvCxnSpPr/>
          <p:nvPr/>
        </p:nvCxnSpPr>
        <p:spPr>
          <a:xfrm flipH="1">
            <a:off x="1403648" y="3199022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55576" y="1173506"/>
            <a:ext cx="5112568" cy="311029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3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8" grpId="0"/>
      <p:bldP spid="39" grpId="0"/>
      <p:bldP spid="40" grpId="0" animBg="1"/>
      <p:bldP spid="41" grpId="0"/>
      <p:bldP spid="42" grpId="0"/>
      <p:bldP spid="43" grpId="0"/>
      <p:bldP spid="46" grpId="0"/>
      <p:bldP spid="47" grpId="0"/>
      <p:bldP spid="48" grpId="0" animBg="1"/>
      <p:bldP spid="49" grpId="0"/>
      <p:bldP spid="50" grpId="0"/>
      <p:bldP spid="51" grpId="0"/>
      <p:bldP spid="54" grpId="0"/>
      <p:bldP spid="55" grpId="0"/>
      <p:bldP spid="56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9552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779912" y="3573016"/>
            <a:ext cx="3384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691951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275856" y="3429000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683568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0232" y="349229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948264" y="36450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t.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1928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509874" y="804174"/>
            <a:ext cx="1734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627350" y="6300028"/>
            <a:ext cx="2409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6501817" y="2123564"/>
            <a:ext cx="2022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 r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2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01817" y="2924944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72200" y="4283804"/>
            <a:ext cx="29481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488832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352319" y="3573016"/>
            <a:ext cx="3451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588224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524600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660232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</p:spTree>
    <p:extLst>
      <p:ext uri="{BB962C8B-B14F-4D97-AF65-F5344CB8AC3E}">
        <p14:creationId xmlns:p14="http://schemas.microsoft.com/office/powerpoint/2010/main" val="1012973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1429616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545469" y="5718738"/>
            <a:ext cx="2732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3356992"/>
            <a:ext cx="7560840" cy="864096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275856" y="3573016"/>
            <a:ext cx="3456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87895" y="3573016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64286" y="3410416"/>
            <a:ext cx="380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17951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660232" y="34824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668616" y="341041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 charset="0"/>
                <a:ea typeface="Chalkboard" charset="0"/>
                <a:cs typeface="Chalkboard" charset="0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6804248" y="352249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021" y="2393304"/>
            <a:ext cx="1595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If G is a PRG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85337" y="4770059"/>
            <a:ext cx="2398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By reduction to PRG</a:t>
            </a:r>
          </a:p>
        </p:txBody>
      </p:sp>
    </p:spTree>
    <p:extLst>
      <p:ext uri="{BB962C8B-B14F-4D97-AF65-F5344CB8AC3E}">
        <p14:creationId xmlns:p14="http://schemas.microsoft.com/office/powerpoint/2010/main" val="7517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504" y="1988840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Indistinguishability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 of 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and (i+1)</a:t>
            </a:r>
            <a:r>
              <a:rPr lang="en-US" sz="2800" dirty="0" err="1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th</a:t>
            </a:r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 Hybrid by Reduction to PRG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516216" y="908720"/>
            <a:ext cx="24978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300192" y="6011996"/>
            <a:ext cx="2977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)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5" name="Picture 2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0930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68140" y="251438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18" name="Picture 4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92494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979712" y="2492896"/>
            <a:ext cx="136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80664" y="349754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71600" y="3215298"/>
            <a:ext cx="1097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y 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  <a:p>
            <a:pPr marL="457200" indent="-457200">
              <a:spcBef>
                <a:spcPct val="50000"/>
              </a:spcBef>
            </a:pP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2052" y="2677255"/>
            <a:ext cx="1133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 or PRS?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3563888" y="3370702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832643" y="3037295"/>
            <a:ext cx="24675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</a:t>
            </a:r>
            <a:r>
              <a:rPr lang="en-US" sz="1600" b="1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y,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i+1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635896" y="489064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4459118" y="453060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97248" y="460261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27584" y="491213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35696" y="4110697"/>
            <a:ext cx="18035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Pick s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s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i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21758" y="4438853"/>
            <a:ext cx="1886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Pick r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i+1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862109" y="1542264"/>
            <a:ext cx="30879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1875073" y="1628800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" name="Rectangle 6"/>
          <p:cNvSpPr/>
          <p:nvPr/>
        </p:nvSpPr>
        <p:spPr>
          <a:xfrm>
            <a:off x="582459" y="1628800"/>
            <a:ext cx="677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y: 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5724129" y="5301208"/>
            <a:ext cx="34198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),…G(s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i-1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i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1889491" y="5387744"/>
            <a:ext cx="14007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[D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96877" y="5394702"/>
            <a:ext cx="7957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y: PRS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2" grpId="0"/>
      <p:bldP spid="24" grpId="0"/>
      <p:bldP spid="34" grpId="0"/>
      <p:bldP spid="35" grpId="0"/>
      <p:bldP spid="3" grpId="0"/>
      <p:bldP spid="60" grpId="0"/>
      <p:bldP spid="61" grpId="0"/>
      <p:bldP spid="62" grpId="0"/>
      <p:bldP spid="7" grpId="0"/>
      <p:bldP spid="63" grpId="0"/>
      <p:bldP spid="64" grpId="0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Proof: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5642" y="5569495"/>
            <a:ext cx="2074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Truth Table for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F</a:t>
            </a:r>
            <a:r>
              <a:rPr lang="en-US" baseline="-25000" dirty="0" err="1">
                <a:latin typeface="Chalkboard" charset="0"/>
                <a:ea typeface="Chalkboard" charset="0"/>
                <a:cs typeface="Chalkboard" charset="0"/>
              </a:rPr>
              <a:t>k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36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6388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400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2412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0424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84367" y="4596516"/>
            <a:ext cx="86409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95935" y="1628800"/>
            <a:ext cx="1152129" cy="375428"/>
            <a:chOff x="3995935" y="2852936"/>
            <a:chExt cx="1152129" cy="375428"/>
          </a:xfrm>
        </p:grpSpPr>
        <p:sp>
          <p:nvSpPr>
            <p:cNvPr id="19" name="Rectangle 18"/>
            <p:cNvSpPr/>
            <p:nvPr/>
          </p:nvSpPr>
          <p:spPr>
            <a:xfrm>
              <a:off x="3995935" y="2852936"/>
              <a:ext cx="1152129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004320" y="2905199"/>
              <a:ext cx="1143744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      k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47664" y="2580292"/>
            <a:ext cx="1512167" cy="360040"/>
            <a:chOff x="1547664" y="3861048"/>
            <a:chExt cx="1512167" cy="360040"/>
          </a:xfrm>
        </p:grpSpPr>
        <p:sp>
          <p:nvSpPr>
            <p:cNvPr id="22" name="Rectangle 21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 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40153" y="2580292"/>
            <a:ext cx="1512167" cy="360040"/>
            <a:chOff x="1547664" y="3861048"/>
            <a:chExt cx="1512167" cy="360040"/>
          </a:xfrm>
        </p:grpSpPr>
        <p:sp>
          <p:nvSpPr>
            <p:cNvPr id="25" name="Rectangle 24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619672" y="3897923"/>
              <a:ext cx="1440159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5536" y="3588404"/>
            <a:ext cx="1800198" cy="360040"/>
            <a:chOff x="1475656" y="3861048"/>
            <a:chExt cx="1800198" cy="360040"/>
          </a:xfrm>
        </p:grpSpPr>
        <p:sp>
          <p:nvSpPr>
            <p:cNvPr id="28" name="Rectangle 27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99794" y="3588404"/>
            <a:ext cx="1800198" cy="360040"/>
            <a:chOff x="1475656" y="3861048"/>
            <a:chExt cx="1800198" cy="360040"/>
          </a:xfrm>
        </p:grpSpPr>
        <p:sp>
          <p:nvSpPr>
            <p:cNvPr id="31" name="Rectangle 30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88026" y="3588404"/>
            <a:ext cx="1800198" cy="360040"/>
            <a:chOff x="1475656" y="3861048"/>
            <a:chExt cx="1800198" cy="360040"/>
          </a:xfrm>
        </p:grpSpPr>
        <p:sp>
          <p:nvSpPr>
            <p:cNvPr id="34" name="Rectangle 33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0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20272" y="3588404"/>
            <a:ext cx="1800198" cy="360040"/>
            <a:chOff x="1475656" y="3861048"/>
            <a:chExt cx="1800198" cy="360040"/>
          </a:xfrm>
        </p:grpSpPr>
        <p:sp>
          <p:nvSpPr>
            <p:cNvPr id="37" name="Rectangle 36"/>
            <p:cNvSpPr/>
            <p:nvPr/>
          </p:nvSpPr>
          <p:spPr>
            <a:xfrm>
              <a:off x="1547664" y="3861048"/>
              <a:ext cx="1440160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1475656" y="3897923"/>
              <a:ext cx="180019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(G</a:t>
              </a:r>
              <a:r>
                <a:rPr lang="en-US" sz="1500" baseline="-250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1</a:t>
              </a:r>
              <a:r>
                <a:rPr lang="en-US" sz="1500" dirty="0">
                  <a:latin typeface="Chalkboard" charset="0"/>
                  <a:ea typeface="Chalkboard" charset="0"/>
                  <a:cs typeface="Chalkboard" charset="0"/>
                  <a:sym typeface="Symbol"/>
                </a:rPr>
                <a:t>(k))</a:t>
              </a:r>
              <a:endParaRPr lang="en-US" sz="15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H="1">
            <a:off x="2771800" y="2004228"/>
            <a:ext cx="1656185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580386" y="2004228"/>
            <a:ext cx="1575789" cy="5040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55577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20145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004048" y="2940332"/>
            <a:ext cx="1512167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668616" y="2940332"/>
            <a:ext cx="157579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6754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34002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262778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50026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78802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66050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948265" y="3948444"/>
            <a:ext cx="720079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820745" y="3948444"/>
            <a:ext cx="711695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51520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19572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14036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8717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24837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9518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635896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103948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464400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1206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72412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19218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80424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7230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7884368" y="495655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352420" y="4956556"/>
            <a:ext cx="396044" cy="432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528" y="764704"/>
            <a:ext cx="691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Theorem: If G is PRG, then the discussed construction is a PRF.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536" y="1196752"/>
            <a:ext cx="810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Proof: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5736" y="2947010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9615" y="1412776"/>
            <a:ext cx="2656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/>
                <a:sym typeface="Symbol"/>
              </a:rPr>
              <a:t>F</a:t>
            </a:r>
            <a:r>
              <a:rPr lang="en-US" baseline="-25000" dirty="0" err="1">
                <a:latin typeface="Chalkboard"/>
                <a:sym typeface="Symbol"/>
              </a:rPr>
              <a:t>k</a:t>
            </a:r>
            <a:r>
              <a:rPr lang="en-US" dirty="0">
                <a:latin typeface="Chalkboard"/>
                <a:sym typeface="Symbol"/>
              </a:rPr>
              <a:t>(): k randomly chosen</a:t>
            </a:r>
            <a:endParaRPr lang="en-US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6444208" y="5219908"/>
            <a:ext cx="2477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sym typeface="Symbol"/>
              </a:rPr>
              <a:t>f(): f randomly chosen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8579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1720" y="3573016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23528" y="1700808"/>
            <a:ext cx="763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 </a:t>
            </a:r>
            <a:r>
              <a:rPr lang="en-US" dirty="0">
                <a:latin typeface="Chalkboard"/>
                <a:sym typeface="Symbol"/>
              </a:rPr>
              <a:t>: Distribution on the leaves when the root (0</a:t>
            </a:r>
            <a:r>
              <a:rPr lang="en-US" baseline="30000" dirty="0">
                <a:latin typeface="Chalkboard"/>
                <a:sym typeface="Symbol"/>
              </a:rPr>
              <a:t>th</a:t>
            </a:r>
            <a:r>
              <a:rPr lang="en-US" dirty="0">
                <a:latin typeface="Chalkboard"/>
                <a:sym typeface="Symbol"/>
              </a:rPr>
              <a:t> level) is a random string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51520" y="6156012"/>
            <a:ext cx="8302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/>
                <a:sym typeface="Symbol"/>
              </a:rPr>
              <a:t>H</a:t>
            </a:r>
            <a:r>
              <a:rPr lang="en-US" baseline="-25000" dirty="0" err="1">
                <a:latin typeface="Chalkboard"/>
                <a:sym typeface="Symbol"/>
              </a:rPr>
              <a:t>n</a:t>
            </a:r>
            <a:r>
              <a:rPr lang="en-US" baseline="-25000" dirty="0">
                <a:latin typeface="Chalkboard"/>
                <a:sym typeface="Symbol"/>
              </a:rPr>
              <a:t> </a:t>
            </a:r>
            <a:r>
              <a:rPr lang="en-US" dirty="0">
                <a:latin typeface="Chalkboard"/>
                <a:sym typeface="Symbol"/>
              </a:rPr>
              <a:t>: Distributions on the leaves when the leaves (nth level) are random strings</a:t>
            </a:r>
            <a:endParaRPr lang="en-US" baseline="-25000" dirty="0"/>
          </a:p>
        </p:txBody>
      </p:sp>
      <p:sp>
        <p:nvSpPr>
          <p:cNvPr id="10" name="Isosceles Triangle 79"/>
          <p:cNvSpPr/>
          <p:nvPr/>
        </p:nvSpPr>
        <p:spPr>
          <a:xfrm>
            <a:off x="6660232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Isosceles Triangle 79"/>
          <p:cNvSpPr/>
          <p:nvPr/>
        </p:nvSpPr>
        <p:spPr>
          <a:xfrm>
            <a:off x="6732240" y="501317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323528" y="2051556"/>
            <a:ext cx="5900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sym typeface="Symbol"/>
              </a:rPr>
              <a:t>H</a:t>
            </a:r>
            <a:r>
              <a:rPr lang="en-US" baseline="-25000" dirty="0">
                <a:latin typeface="Chalkboard"/>
                <a:sym typeface="Symbol"/>
              </a:rPr>
              <a:t>0 </a:t>
            </a:r>
            <a:r>
              <a:rPr lang="en-US" dirty="0">
                <a:latin typeface="Chalkboard"/>
                <a:sym typeface="Symbol"/>
              </a:rPr>
              <a:t>: Uniform Distribution on the keyed functions </a:t>
            </a:r>
            <a:r>
              <a:rPr lang="en-US" dirty="0" err="1">
                <a:latin typeface="Chalkboard"/>
                <a:sym typeface="Symbol"/>
              </a:rPr>
              <a:t>KFunc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51520" y="6525344"/>
            <a:ext cx="5225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halkboard"/>
                <a:sym typeface="Symbol"/>
              </a:rPr>
              <a:t>H</a:t>
            </a:r>
            <a:r>
              <a:rPr lang="en-US" baseline="-25000" dirty="0" err="1">
                <a:latin typeface="Chalkboard"/>
                <a:sym typeface="Symbol"/>
              </a:rPr>
              <a:t>n</a:t>
            </a:r>
            <a:r>
              <a:rPr lang="en-US" baseline="-25000" dirty="0">
                <a:latin typeface="Chalkboard"/>
                <a:sym typeface="Symbol"/>
              </a:rPr>
              <a:t> </a:t>
            </a:r>
            <a:r>
              <a:rPr lang="en-US" dirty="0">
                <a:latin typeface="Chalkboard"/>
                <a:sym typeface="Symbol"/>
              </a:rPr>
              <a:t>: Uniform Distribution on ALL functions </a:t>
            </a:r>
            <a:r>
              <a:rPr lang="en-US" dirty="0" err="1">
                <a:latin typeface="Chalkboard"/>
                <a:sym typeface="Symbol"/>
              </a:rPr>
              <a:t>Func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5536" y="4365104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- Can you think of a reduction to the distinguisher that distinguishes t RSs from t PSRs? 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9212" y="514790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- Hybrids??</a:t>
            </a:r>
            <a:endParaRPr lang="en-US" baseline="-25000" dirty="0"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60232" y="476672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732240" y="6093296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93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2" grpId="0" animBg="1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412" y="1058561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151751" y="1034152"/>
            <a:ext cx="316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0 </a:t>
            </a:r>
            <a:r>
              <a:rPr lang="en-US" sz="1400" dirty="0">
                <a:latin typeface="Chalkboard"/>
                <a:sym typeface="Symbol"/>
              </a:rPr>
              <a:t>: Distribution on the leaves when the 0</a:t>
            </a:r>
            <a:r>
              <a:rPr lang="en-US" sz="1400" baseline="30000" dirty="0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 is a random string</a:t>
            </a:r>
            <a:endParaRPr lang="en-US" sz="1400" dirty="0">
              <a:latin typeface="Chalkboard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995936" y="6146140"/>
            <a:ext cx="344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/>
                <a:sym typeface="Symbol"/>
              </a:rPr>
              <a:t>H</a:t>
            </a:r>
            <a:r>
              <a:rPr lang="en-US" sz="1400" baseline="-25000" dirty="0" err="1">
                <a:latin typeface="Chalkboard"/>
                <a:sym typeface="Symbol"/>
              </a:rPr>
              <a:t>n</a:t>
            </a:r>
            <a:r>
              <a:rPr lang="en-US" sz="1400" baseline="-25000" dirty="0">
                <a:latin typeface="Chalkboard"/>
                <a:sym typeface="Symbol"/>
              </a:rPr>
              <a:t> </a:t>
            </a:r>
            <a:r>
              <a:rPr lang="en-US" sz="1400" dirty="0">
                <a:latin typeface="Chalkboard"/>
                <a:sym typeface="Symbol"/>
              </a:rPr>
              <a:t>: Distributions on the leaves when the nth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0" name="Isosceles Triangle 79"/>
          <p:cNvSpPr/>
          <p:nvPr/>
        </p:nvSpPr>
        <p:spPr>
          <a:xfrm>
            <a:off x="7524328" y="6926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2" name="Isosceles Triangle 79"/>
          <p:cNvSpPr/>
          <p:nvPr/>
        </p:nvSpPr>
        <p:spPr>
          <a:xfrm>
            <a:off x="75243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2833772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2492896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442724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40863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24328" y="692696"/>
            <a:ext cx="143640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524328" y="659735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524328" y="47251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292494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496" y="1772816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51720" y="1836113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23528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67944" y="1826240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39952" y="1844824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27984" y="1988840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11171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827584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2427395" y="2003232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843808" y="1844824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5496" y="522920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051720" y="529249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23528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067944" y="528262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39952" y="530120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4427984" y="544522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411171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827584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n-1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427395" y="545961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2843808" y="530120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2123728" y="2753652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</a:p>
        </p:txBody>
      </p:sp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53270" y="4710147"/>
            <a:ext cx="474514" cy="47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sym typeface="Symbol"/>
              </a:rPr>
              <a:t>+</a:t>
            </a:r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467544" y="1484784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39552" y="3356992"/>
            <a:ext cx="3528392" cy="27676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0" grpId="0"/>
      <p:bldP spid="71" grpId="0"/>
      <p:bldP spid="10" grpId="0" animBg="1"/>
      <p:bldP spid="12" grpId="0" animBg="1"/>
      <p:bldP spid="14" grpId="0"/>
      <p:bldP spid="15" grpId="0" animBg="1"/>
      <p:bldP spid="21" grpId="0"/>
      <p:bldP spid="22" grpId="0" animBg="1"/>
      <p:bldP spid="17" grpId="0" animBg="1"/>
      <p:bldP spid="23" grpId="0"/>
      <p:bldP spid="29" grpId="0"/>
      <p:bldP spid="37" grpId="0"/>
      <p:bldP spid="54" grpId="0"/>
      <p:bldP spid="55" grpId="0"/>
      <p:bldP spid="56" grpId="0"/>
      <p:bldP spid="57" grpId="0"/>
      <p:bldP spid="58" grpId="0" animBg="1"/>
      <p:bldP spid="59" grpId="0"/>
      <p:bldP spid="62" grpId="0"/>
      <p:bldP spid="63" grpId="0"/>
      <p:bldP spid="64" grpId="0"/>
      <p:bldP spid="65" grpId="0"/>
      <p:bldP spid="66" grpId="0"/>
      <p:bldP spid="67" grpId="0"/>
      <p:bldP spid="68" grpId="0" animBg="1"/>
      <p:bldP spid="69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en-US" sz="2800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Proof via Hybrid Argument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35696" y="2821578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1920" y="2884875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123728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8144" y="2875002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940152" y="2893586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228184" y="3037602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n.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211371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627784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 err="1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 err="1">
                <a:solidFill>
                  <a:srgbClr val="0000FF"/>
                </a:solidFill>
                <a:latin typeface="Chalkboard"/>
              </a:rPr>
              <a:t>k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227595" y="3051994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644008" y="2893586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f( )</a:t>
            </a:r>
          </a:p>
        </p:txBody>
      </p:sp>
    </p:spTree>
    <p:extLst>
      <p:ext uri="{BB962C8B-B14F-4D97-AF65-F5344CB8AC3E}">
        <p14:creationId xmlns:p14="http://schemas.microsoft.com/office/powerpoint/2010/main" val="21761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edia.patheos.com/Images/PastPresentFu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616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63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</p:spTree>
    <p:extLst>
      <p:ext uri="{BB962C8B-B14F-4D97-AF65-F5344CB8AC3E}">
        <p14:creationId xmlns:p14="http://schemas.microsoft.com/office/powerpoint/2010/main" val="1383379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35738" y="3627812"/>
            <a:ext cx="1457314" cy="366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Poly (t) calls</a:t>
            </a:r>
            <a:endParaRPr lang="en-US" baseline="-25000" dirty="0">
              <a:latin typeface="Chalkboard"/>
              <a:ea typeface="Chalkboard" charset="0"/>
              <a:cs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5496" y="3469650"/>
            <a:ext cx="5544616" cy="751438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051720" y="3532947"/>
            <a:ext cx="247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halkboard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23528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067944" y="3523074"/>
            <a:ext cx="0" cy="5760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4139952" y="3541658"/>
            <a:ext cx="56768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latin typeface="Chalkboard"/>
                <a:sym typeface="Symbol"/>
              </a:rPr>
              <a:t>&lt;</a:t>
            </a:r>
            <a:endParaRPr lang="en-US" sz="32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4427984" y="3685674"/>
            <a:ext cx="1152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 </a:t>
            </a:r>
            <a:r>
              <a:rPr lang="en-US" sz="1600" dirty="0" err="1">
                <a:latin typeface="Chalkboard"/>
                <a:sym typeface="Symbol"/>
              </a:rPr>
              <a:t>negl</a:t>
            </a:r>
            <a:r>
              <a:rPr lang="en-US" sz="1600" dirty="0">
                <a:latin typeface="Chalkboard"/>
                <a:sym typeface="Symbol"/>
              </a:rPr>
              <a:t>(n)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11171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27584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427395" y="3700066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2843808" y="3541658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24474" y="2163633"/>
            <a:ext cx="20882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[A(r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,……, 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) = 1]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059832" y="2123563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[A(G(s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), ……, G(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)) = 1]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627784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23528" y="21009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580112" y="206084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96136" y="208233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4474" y="2514382"/>
            <a:ext cx="19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,……</a:t>
            </a: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6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347864" y="2443534"/>
            <a:ext cx="20162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1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,…..., </a:t>
            </a:r>
            <a:r>
              <a:rPr lang="en-US" sz="16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</a:t>
            </a:r>
            <a:r>
              <a:rPr lang="en-US" sz="1600" baseline="-25000" dirty="0" err="1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t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16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1475492"/>
            <a:ext cx="4027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Lemma: If </a:t>
            </a: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G: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 {0, 1}</a:t>
            </a:r>
            <a:r>
              <a:rPr lang="en-US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2n  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is </a:t>
            </a:r>
            <a:r>
              <a:rPr lang="en-US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s.t</a:t>
            </a: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3528" y="2987660"/>
            <a:ext cx="654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  <a:ea typeface="Chalkboard" charset="0"/>
                <a:cs typeface="Chalkboard" charset="0"/>
              </a:rPr>
              <a:t>then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2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123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390617"/>
            <a:ext cx="244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bits x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3688" y="3645024"/>
            <a:ext cx="23299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Fill the reached node’s (l &amp; r) children with 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56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riangle 67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70" name="Rectangle 69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763688" y="4057908"/>
            <a:ext cx="2213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Scan rest of x and compute output y as 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73" name="Group 72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</a:p>
            </p:txBody>
          </p:sp>
          <p:sp>
            <p:nvSpPr>
              <p:cNvPr id="75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80" name="Rectangle 79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</a:p>
            </p:txBody>
          </p:sp>
          <p:sp>
            <p:nvSpPr>
              <p:cNvPr id="81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18" name="Straight Arrow Connector 17"/>
            <p:cNvCxnSpPr>
              <a:stCxn id="70" idx="2"/>
              <a:endCxn id="74" idx="0"/>
            </p:cNvCxnSpPr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70" idx="2"/>
              <a:endCxn id="80" idx="0"/>
            </p:cNvCxnSpPr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08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7" grpId="0"/>
      <p:bldP spid="39" grpId="0"/>
      <p:bldP spid="40" grpId="0"/>
      <p:bldP spid="47" grpId="0"/>
      <p:bldP spid="48" grpId="0"/>
      <p:bldP spid="3" grpId="0"/>
      <p:bldP spid="56" grpId="0" animBg="1"/>
      <p:bldP spid="11" grpId="0" animBg="1"/>
      <p:bldP spid="68" grpId="0" animBg="1"/>
      <p:bldP spid="12" grpId="0" animBg="1"/>
      <p:bldP spid="13" grpId="0"/>
      <p:bldP spid="7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60" y="2420888"/>
            <a:ext cx="13681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4" y="3212976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Scan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first i-1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bits x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47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If yes, the reached </a:t>
            </a: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node’s children are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already filled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Check if the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1</a:t>
                </a: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7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" grpId="0"/>
      <p:bldP spid="13" grpId="0"/>
      <p:bldP spid="72" grpId="0"/>
      <p:bldP spid="42" grpId="0"/>
      <p:bldP spid="49" grpId="0" animBg="1"/>
      <p:bldP spid="50" grpId="0" animBg="1"/>
      <p:bldP spid="51" grpId="0" animBg="1"/>
      <p:bldP spid="5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1700808"/>
            <a:ext cx="8906561" cy="33786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89223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1794302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204864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1700808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2777469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420888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1957175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164680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170566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3810526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3882534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192052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1835695" y="3284984"/>
            <a:ext cx="2520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Scan first i-1 bits x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,…x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i-1   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81967" y="3933056"/>
            <a:ext cx="211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If no, fill the reached node with 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2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3555132" y="240306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19888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1835696" y="4365104"/>
            <a:ext cx="2232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Scan rest of x and compute output y as per tree construction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88024" y="269962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42" name="Rectangle 41"/>
          <p:cNvSpPr/>
          <p:nvPr/>
        </p:nvSpPr>
        <p:spPr>
          <a:xfrm>
            <a:off x="1835696" y="35010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 Check if any previous x had same prefix.</a:t>
            </a:r>
            <a:endParaRPr lang="en-US" sz="14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Isosceles Triangle 79"/>
          <p:cNvSpPr/>
          <p:nvPr/>
        </p:nvSpPr>
        <p:spPr>
          <a:xfrm>
            <a:off x="971600" y="5085184"/>
            <a:ext cx="3384376" cy="16835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555776" y="5085184"/>
            <a:ext cx="173075" cy="714375"/>
          </a:xfrm>
          <a:custGeom>
            <a:avLst/>
            <a:gdLst>
              <a:gd name="connsiteX0" fmla="*/ 160813 w 275597"/>
              <a:gd name="connsiteY0" fmla="*/ 0 h 714375"/>
              <a:gd name="connsiteX1" fmla="*/ 203676 w 275597"/>
              <a:gd name="connsiteY1" fmla="*/ 100012 h 714375"/>
              <a:gd name="connsiteX2" fmla="*/ 146526 w 275597"/>
              <a:gd name="connsiteY2" fmla="*/ 200025 h 714375"/>
              <a:gd name="connsiteX3" fmla="*/ 103663 w 275597"/>
              <a:gd name="connsiteY3" fmla="*/ 257175 h 714375"/>
              <a:gd name="connsiteX4" fmla="*/ 75088 w 275597"/>
              <a:gd name="connsiteY4" fmla="*/ 300037 h 714375"/>
              <a:gd name="connsiteX5" fmla="*/ 32226 w 275597"/>
              <a:gd name="connsiteY5" fmla="*/ 342900 h 714375"/>
              <a:gd name="connsiteX6" fmla="*/ 46513 w 275597"/>
              <a:gd name="connsiteY6" fmla="*/ 442912 h 714375"/>
              <a:gd name="connsiteX7" fmla="*/ 89376 w 275597"/>
              <a:gd name="connsiteY7" fmla="*/ 471487 h 714375"/>
              <a:gd name="connsiteX8" fmla="*/ 203676 w 275597"/>
              <a:gd name="connsiteY8" fmla="*/ 500062 h 714375"/>
              <a:gd name="connsiteX9" fmla="*/ 246538 w 275597"/>
              <a:gd name="connsiteY9" fmla="*/ 514350 h 714375"/>
              <a:gd name="connsiteX10" fmla="*/ 275113 w 275597"/>
              <a:gd name="connsiteY10" fmla="*/ 557212 h 714375"/>
              <a:gd name="connsiteX11" fmla="*/ 260826 w 275597"/>
              <a:gd name="connsiteY11" fmla="*/ 600075 h 714375"/>
              <a:gd name="connsiteX12" fmla="*/ 175101 w 275597"/>
              <a:gd name="connsiteY12" fmla="*/ 642937 h 714375"/>
              <a:gd name="connsiteX13" fmla="*/ 117951 w 275597"/>
              <a:gd name="connsiteY13" fmla="*/ 714375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5597" h="714375">
                <a:moveTo>
                  <a:pt x="160813" y="0"/>
                </a:moveTo>
                <a:cubicBezTo>
                  <a:pt x="166391" y="11157"/>
                  <a:pt x="203676" y="78991"/>
                  <a:pt x="203676" y="100012"/>
                </a:cubicBezTo>
                <a:cubicBezTo>
                  <a:pt x="203676" y="163568"/>
                  <a:pt x="183528" y="156856"/>
                  <a:pt x="146526" y="200025"/>
                </a:cubicBezTo>
                <a:cubicBezTo>
                  <a:pt x="131029" y="218105"/>
                  <a:pt x="117504" y="237798"/>
                  <a:pt x="103663" y="257175"/>
                </a:cubicBezTo>
                <a:cubicBezTo>
                  <a:pt x="93682" y="271148"/>
                  <a:pt x="86081" y="286846"/>
                  <a:pt x="75088" y="300037"/>
                </a:cubicBezTo>
                <a:cubicBezTo>
                  <a:pt x="62153" y="315559"/>
                  <a:pt x="46513" y="328612"/>
                  <a:pt x="32226" y="342900"/>
                </a:cubicBezTo>
                <a:cubicBezTo>
                  <a:pt x="-1111" y="442912"/>
                  <a:pt x="-24924" y="419100"/>
                  <a:pt x="46513" y="442912"/>
                </a:cubicBezTo>
                <a:cubicBezTo>
                  <a:pt x="60801" y="452437"/>
                  <a:pt x="73238" y="465619"/>
                  <a:pt x="89376" y="471487"/>
                </a:cubicBezTo>
                <a:cubicBezTo>
                  <a:pt x="126284" y="484908"/>
                  <a:pt x="166419" y="487642"/>
                  <a:pt x="203676" y="500062"/>
                </a:cubicBezTo>
                <a:lnTo>
                  <a:pt x="246538" y="514350"/>
                </a:lnTo>
                <a:cubicBezTo>
                  <a:pt x="256063" y="528637"/>
                  <a:pt x="272290" y="540274"/>
                  <a:pt x="275113" y="557212"/>
                </a:cubicBezTo>
                <a:cubicBezTo>
                  <a:pt x="277589" y="572068"/>
                  <a:pt x="270234" y="588315"/>
                  <a:pt x="260826" y="600075"/>
                </a:cubicBezTo>
                <a:cubicBezTo>
                  <a:pt x="240683" y="625254"/>
                  <a:pt x="203337" y="633525"/>
                  <a:pt x="175101" y="642937"/>
                </a:cubicBezTo>
                <a:cubicBezTo>
                  <a:pt x="139054" y="697008"/>
                  <a:pt x="158668" y="673658"/>
                  <a:pt x="117951" y="71437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iangle 50"/>
          <p:cNvSpPr/>
          <p:nvPr/>
        </p:nvSpPr>
        <p:spPr>
          <a:xfrm>
            <a:off x="1475656" y="5805264"/>
            <a:ext cx="2376264" cy="963424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67744" y="5801507"/>
            <a:ext cx="504056" cy="260124"/>
            <a:chOff x="1218488" y="3645907"/>
            <a:chExt cx="1293176" cy="637151"/>
          </a:xfrm>
        </p:grpSpPr>
        <p:sp>
          <p:nvSpPr>
            <p:cNvPr id="53" name="Rectangle 52"/>
            <p:cNvSpPr/>
            <p:nvPr/>
          </p:nvSpPr>
          <p:spPr>
            <a:xfrm>
              <a:off x="1925307" y="3645907"/>
              <a:ext cx="586357" cy="361957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halkboard" charset="0"/>
                <a:ea typeface="Chalkboard" charset="0"/>
                <a:cs typeface="Chalkboard" charset="0"/>
              </a:endParaRP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218488" y="4029352"/>
              <a:ext cx="1182988" cy="2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2584835" y="5958053"/>
            <a:ext cx="258973" cy="824443"/>
          </a:xfrm>
          <a:custGeom>
            <a:avLst/>
            <a:gdLst>
              <a:gd name="connsiteX0" fmla="*/ 71438 w 171450"/>
              <a:gd name="connsiteY0" fmla="*/ 0 h 700088"/>
              <a:gd name="connsiteX1" fmla="*/ 42863 w 171450"/>
              <a:gd name="connsiteY1" fmla="*/ 271463 h 700088"/>
              <a:gd name="connsiteX2" fmla="*/ 0 w 171450"/>
              <a:gd name="connsiteY2" fmla="*/ 285750 h 700088"/>
              <a:gd name="connsiteX3" fmla="*/ 14288 w 171450"/>
              <a:gd name="connsiteY3" fmla="*/ 328613 h 700088"/>
              <a:gd name="connsiteX4" fmla="*/ 42863 w 171450"/>
              <a:gd name="connsiteY4" fmla="*/ 371475 h 700088"/>
              <a:gd name="connsiteX5" fmla="*/ 71438 w 171450"/>
              <a:gd name="connsiteY5" fmla="*/ 457200 h 700088"/>
              <a:gd name="connsiteX6" fmla="*/ 57150 w 171450"/>
              <a:gd name="connsiteY6" fmla="*/ 600075 h 700088"/>
              <a:gd name="connsiteX7" fmla="*/ 71438 w 171450"/>
              <a:gd name="connsiteY7" fmla="*/ 642938 h 700088"/>
              <a:gd name="connsiteX8" fmla="*/ 114300 w 171450"/>
              <a:gd name="connsiteY8" fmla="*/ 657225 h 700088"/>
              <a:gd name="connsiteX9" fmla="*/ 171450 w 171450"/>
              <a:gd name="connsiteY9" fmla="*/ 700088 h 7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450" h="700088">
                <a:moveTo>
                  <a:pt x="71438" y="0"/>
                </a:moveTo>
                <a:cubicBezTo>
                  <a:pt x="98519" y="230185"/>
                  <a:pt x="173968" y="215276"/>
                  <a:pt x="42863" y="271463"/>
                </a:cubicBezTo>
                <a:cubicBezTo>
                  <a:pt x="29020" y="277396"/>
                  <a:pt x="14288" y="280988"/>
                  <a:pt x="0" y="285750"/>
                </a:cubicBezTo>
                <a:cubicBezTo>
                  <a:pt x="4763" y="300038"/>
                  <a:pt x="7553" y="315142"/>
                  <a:pt x="14288" y="328613"/>
                </a:cubicBezTo>
                <a:cubicBezTo>
                  <a:pt x="21967" y="343971"/>
                  <a:pt x="35889" y="355784"/>
                  <a:pt x="42863" y="371475"/>
                </a:cubicBezTo>
                <a:cubicBezTo>
                  <a:pt x="55096" y="399000"/>
                  <a:pt x="71438" y="457200"/>
                  <a:pt x="71438" y="457200"/>
                </a:cubicBezTo>
                <a:cubicBezTo>
                  <a:pt x="66675" y="504825"/>
                  <a:pt x="57150" y="552212"/>
                  <a:pt x="57150" y="600075"/>
                </a:cubicBezTo>
                <a:cubicBezTo>
                  <a:pt x="57150" y="615136"/>
                  <a:pt x="60789" y="632289"/>
                  <a:pt x="71438" y="642938"/>
                </a:cubicBezTo>
                <a:cubicBezTo>
                  <a:pt x="82087" y="653587"/>
                  <a:pt x="100013" y="652463"/>
                  <a:pt x="114300" y="657225"/>
                </a:cubicBezTo>
                <a:cubicBezTo>
                  <a:pt x="162767" y="689536"/>
                  <a:pt x="145021" y="673657"/>
                  <a:pt x="171450" y="70008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2123728" y="5949280"/>
            <a:ext cx="1008112" cy="432048"/>
            <a:chOff x="2123728" y="5949280"/>
            <a:chExt cx="1008112" cy="432048"/>
          </a:xfrm>
        </p:grpSpPr>
        <p:grpSp>
          <p:nvGrpSpPr>
            <p:cNvPr id="59" name="Group 58"/>
            <p:cNvGrpSpPr/>
            <p:nvPr/>
          </p:nvGrpSpPr>
          <p:grpSpPr>
            <a:xfrm>
              <a:off x="2123728" y="6100641"/>
              <a:ext cx="534478" cy="280687"/>
              <a:chOff x="1218488" y="3595539"/>
              <a:chExt cx="1371225" cy="68751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l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597362" y="6093296"/>
              <a:ext cx="534478" cy="280687"/>
              <a:chOff x="1218488" y="3595539"/>
              <a:chExt cx="1371225" cy="68751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62522" y="3595539"/>
                <a:ext cx="927191" cy="44879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z</a:t>
                </a:r>
                <a:r>
                  <a:rPr lang="en-US" sz="1000" baseline="30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r</a:t>
                </a:r>
                <a:r>
                  <a:rPr lang="en-US" sz="1000" baseline="-25000" dirty="0">
                    <a:solidFill>
                      <a:schemeClr val="tx1"/>
                    </a:solidFill>
                    <a:latin typeface="Chalkboard" charset="0"/>
                    <a:ea typeface="Chalkboard" charset="0"/>
                    <a:cs typeface="Chalkboard" charset="0"/>
                  </a:rPr>
                  <a:t>2</a:t>
                </a:r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218488" y="4029352"/>
                <a:ext cx="1182988" cy="2537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200" baseline="-25000" dirty="0">
                  <a:solidFill>
                    <a:srgbClr val="0000FF"/>
                  </a:solidFill>
                  <a:latin typeface="Chalkboard" charset="0"/>
                  <a:ea typeface="Chalkboard" charset="0"/>
                  <a:cs typeface="Chalkboard" charset="0"/>
                </a:endParaRPr>
              </a:p>
            </p:txBody>
          </p:sp>
        </p:grpSp>
        <p:cxnSp>
          <p:nvCxnSpPr>
            <p:cNvPr id="61" name="Straight Arrow Connector 60"/>
            <p:cNvCxnSpPr/>
            <p:nvPr/>
          </p:nvCxnSpPr>
          <p:spPr>
            <a:xfrm flipH="1">
              <a:off x="2477505" y="5949280"/>
              <a:ext cx="180020" cy="15136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57525" y="5949280"/>
              <a:ext cx="293614" cy="144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80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8" grpId="0"/>
      <p:bldP spid="13" grpId="0"/>
      <p:bldP spid="72" grpId="0"/>
      <p:bldP spid="49" grpId="0" animBg="1"/>
      <p:bldP spid="50" grpId="0" animBg="1"/>
      <p:bldP spid="51" grpId="0" animBg="1"/>
      <p:bldP spid="5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720080"/>
          </a:xfrm>
        </p:spPr>
        <p:txBody>
          <a:bodyPr/>
          <a:lstStyle/>
          <a:p>
            <a:r>
              <a:rPr lang="en-US" sz="3200" dirty="0">
                <a:solidFill>
                  <a:srgbClr val="008000"/>
                </a:solidFill>
                <a:latin typeface="Chalkboard"/>
                <a:ea typeface="Chalkboard" charset="0"/>
                <a:cs typeface="Chalkboard" charset="0"/>
              </a:rPr>
              <a:t>Proof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51751" y="826840"/>
            <a:ext cx="3618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i-1 </a:t>
            </a:r>
            <a:r>
              <a:rPr lang="en-US" sz="1400" dirty="0">
                <a:latin typeface="Chalkboard"/>
                <a:sym typeface="Symbol"/>
              </a:rPr>
              <a:t>: Distributions on the leaves when the (i-1)</a:t>
            </a:r>
            <a:r>
              <a:rPr lang="en-US" sz="1400" dirty="0" err="1">
                <a:latin typeface="Chalkboard"/>
                <a:sym typeface="Symbol"/>
              </a:rPr>
              <a:t>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15" name="Isosceles Triangle 79"/>
          <p:cNvSpPr/>
          <p:nvPr/>
        </p:nvSpPr>
        <p:spPr>
          <a:xfrm>
            <a:off x="7596336" y="48596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95936" y="5867400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H</a:t>
            </a:r>
            <a:r>
              <a:rPr lang="en-US" sz="1400" baseline="-25000" dirty="0">
                <a:latin typeface="Chalkboard"/>
                <a:sym typeface="Symbol"/>
              </a:rPr>
              <a:t>i </a:t>
            </a:r>
            <a:r>
              <a:rPr lang="en-US" sz="1400" dirty="0">
                <a:latin typeface="Chalkboard"/>
                <a:sym typeface="Symbol"/>
              </a:rPr>
              <a:t>: Distributions on the leaves when the </a:t>
            </a:r>
            <a:r>
              <a:rPr lang="en-US" sz="1400" dirty="0" err="1">
                <a:latin typeface="Chalkboard"/>
                <a:sym typeface="Symbol"/>
              </a:rPr>
              <a:t>ith</a:t>
            </a:r>
            <a:r>
              <a:rPr lang="en-US" sz="1400" dirty="0">
                <a:latin typeface="Chalkboard"/>
                <a:sym typeface="Symbol"/>
              </a:rPr>
              <a:t> level nodes are random strings</a:t>
            </a:r>
            <a:endParaRPr lang="en-US" sz="1400" baseline="-25000" dirty="0">
              <a:latin typeface="Chalkboard"/>
            </a:endParaRPr>
          </a:p>
        </p:txBody>
      </p:sp>
      <p:sp>
        <p:nvSpPr>
          <p:cNvPr id="22" name="Isosceles Triangle 79"/>
          <p:cNvSpPr/>
          <p:nvPr/>
        </p:nvSpPr>
        <p:spPr>
          <a:xfrm>
            <a:off x="7512528" y="5526524"/>
            <a:ext cx="1440160" cy="1070828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Chalkboard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7524328" y="6165304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596336" y="918012"/>
            <a:ext cx="1440160" cy="0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7504" y="2276872"/>
            <a:ext cx="8906561" cy="266429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33" descr="https://encrypted-tbn2.gstatic.com/images?q=tbn:ANd9GcTzn8pYNTIsYJz-1hUwTp5TSpxO5EgNfXDt7DtIKuSZFDDgZWG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965286"/>
            <a:ext cx="915653" cy="9156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768140" y="2370365"/>
            <a:ext cx="1332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halkboard" charset="0"/>
                <a:ea typeface="Chalkboard" charset="0"/>
                <a:cs typeface="Chalkboard" charset="0"/>
                <a:sym typeface="Symbol"/>
              </a:rPr>
              <a:t>PPT Distinguisher</a:t>
            </a:r>
            <a:endParaRPr lang="en-US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6" name="Picture 35" descr="https://encrypted-tbn0.gstatic.com/images?q=tbn:ANd9GcQP6X-SVdTwWnx1b4B32lXz9uj8lXGQtedwPupLto_eD3y8Pybk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835" y="2780927"/>
            <a:ext cx="1063005" cy="1063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1767474" y="2276871"/>
            <a:ext cx="165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PPT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Adv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breaking PRG</a:t>
            </a:r>
            <a:endParaRPr lang="en-US" sz="1600" baseline="-25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880664" y="3353532"/>
            <a:ext cx="88302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11559" y="2996951"/>
            <a:ext cx="1457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4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{0,1}</a:t>
            </a:r>
            <a:r>
              <a:rPr lang="en-US" sz="1400" baseline="30000" dirty="0">
                <a:latin typeface="Chalkboard" charset="0"/>
                <a:ea typeface="Chalkboard" charset="0"/>
                <a:cs typeface="Chalkboard" charset="0"/>
                <a:sym typeface="Symbol"/>
              </a:rPr>
              <a:t>2n</a:t>
            </a:r>
            <a:endParaRPr lang="en-US" sz="1400" baseline="300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02052" y="2533238"/>
            <a:ext cx="1256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RSs or PRSs?</a:t>
            </a:r>
            <a:endParaRPr lang="en-US" sz="14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63888" y="3740743"/>
            <a:ext cx="2931891" cy="5147"/>
          </a:xfrm>
          <a:prstGeom prst="line">
            <a:avLst/>
          </a:prstGeom>
          <a:ln w="2540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635896" y="4746629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459118" y="4386589"/>
            <a:ext cx="11209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 {0, 1}</a:t>
            </a:r>
            <a:endParaRPr lang="en-US" sz="16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997248" y="4458597"/>
            <a:ext cx="59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b 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27584" y="4768115"/>
            <a:ext cx="79208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555132" y="2979132"/>
            <a:ext cx="2859883" cy="0"/>
          </a:xfrm>
          <a:prstGeom prst="line">
            <a:avLst/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782258" y="256490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x</a:t>
            </a:r>
            <a:endParaRPr lang="en-US" baseline="30000" dirty="0"/>
          </a:p>
        </p:txBody>
      </p:sp>
      <p:sp>
        <p:nvSpPr>
          <p:cNvPr id="72" name="Rectangle 71"/>
          <p:cNvSpPr/>
          <p:nvPr/>
        </p:nvSpPr>
        <p:spPr>
          <a:xfrm>
            <a:off x="4788024" y="327569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  <a:sym typeface="Symbol"/>
              </a:rPr>
              <a:t>y</a:t>
            </a:r>
            <a:endParaRPr lang="en-US" baseline="30000" dirty="0"/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947081" y="1844824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2459" y="1844824"/>
            <a:ext cx="1385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:PRSs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092280" y="1897087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7508693" y="1738679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i-1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962716" y="5013176"/>
            <a:ext cx="1832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[A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= 1]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98094" y="5013176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1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,…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z</a:t>
            </a:r>
            <a:r>
              <a:rPr lang="en-US" sz="1600" baseline="-250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t</a:t>
            </a:r>
            <a:r>
              <a:rPr lang="en-US" sz="1600" baseline="-25000" dirty="0">
                <a:latin typeface="Chalkboard" charset="0"/>
                <a:ea typeface="Chalkboard" charset="0"/>
                <a:cs typeface="Chalkboard" charset="0"/>
                <a:sym typeface="Symbol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:RSs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7107915" y="5065439"/>
            <a:ext cx="16405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Pr [D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      (1</a:t>
            </a:r>
            <a:r>
              <a:rPr lang="en-US" sz="1400" baseline="30000" dirty="0">
                <a:solidFill>
                  <a:srgbClr val="0000FF"/>
                </a:solidFill>
                <a:latin typeface="Chalkboard"/>
              </a:rPr>
              <a:t>n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) = 1]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524328" y="4907031"/>
            <a:ext cx="634936" cy="3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f</a:t>
            </a:r>
            <a:r>
              <a:rPr lang="en-US" sz="1400" baseline="-25000" dirty="0">
                <a:solidFill>
                  <a:srgbClr val="0000FF"/>
                </a:solidFill>
                <a:latin typeface="Chalkboard"/>
              </a:rPr>
              <a:t>i</a:t>
            </a:r>
            <a:r>
              <a:rPr lang="en-US" sz="1400" dirty="0">
                <a:solidFill>
                  <a:srgbClr val="0000FF"/>
                </a:solidFill>
                <a:latin typeface="Chalkboard"/>
              </a:rPr>
              <a:t>( 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9512" y="587727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/>
                <a:sym typeface="Symbol"/>
              </a:rPr>
              <a:t>We need t z strings since the t queried x’s may have </a:t>
            </a:r>
            <a:r>
              <a:rPr lang="en-US" sz="1400">
                <a:latin typeface="Chalkboard"/>
                <a:sym typeface="Symbol"/>
              </a:rPr>
              <a:t>different prefixes.</a:t>
            </a:r>
            <a:endParaRPr lang="en-US" sz="1400" baseline="-25000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014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7" grpId="0"/>
      <p:bldP spid="68" grpId="0"/>
      <p:bldP spid="69" grpId="0"/>
      <p:bldP spid="70" grpId="0"/>
      <p:bldP spid="71" grpId="0"/>
      <p:bldP spid="73" grpId="0"/>
      <p:bldP spid="74" grpId="0"/>
      <p:bldP spid="4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567" y="1268760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CT16 (two): If PRF exists, then so does PRP. (KL) </a:t>
            </a:r>
          </a:p>
        </p:txBody>
      </p:sp>
    </p:spTree>
    <p:extLst>
      <p:ext uri="{BB962C8B-B14F-4D97-AF65-F5344CB8AC3E}">
        <p14:creationId xmlns:p14="http://schemas.microsoft.com/office/powerpoint/2010/main" val="10384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906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08520" y="44624"/>
            <a:ext cx="9577064" cy="50405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Looking Back &amp; Forward</a:t>
            </a:r>
            <a:endParaRPr lang="en-US" sz="3200" kern="0" dirty="0">
              <a:solidFill>
                <a:srgbClr val="0099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5569495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Perfect Security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5856" y="4705399"/>
            <a:ext cx="2592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Computational Security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2137" y="4941168"/>
            <a:ext cx="2341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Ind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/ 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Sem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 Paradigm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3728" y="3995772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coa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3995772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9632" y="3284984"/>
            <a:ext cx="1440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cpa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83768" y="3284984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2699628"/>
            <a:ext cx="15841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cca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484784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Authenticated Encryption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6296" y="6505599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Classical SKEs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80112" y="5877272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Dual Limitations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52320" y="3851756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MACs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80112" y="314096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cma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/</a:t>
            </a:r>
            <a:r>
              <a:rPr lang="en-US" sz="14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scma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-security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4288" y="3140968"/>
            <a:ext cx="720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PRF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0800000">
            <a:off x="6876257" y="6223823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>
            <a:off x="1660219" y="2737722"/>
            <a:ext cx="5648085" cy="1351468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0800000">
            <a:off x="5220073" y="5157192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>
            <a:off x="3275857" y="4293096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0800000">
            <a:off x="2483769" y="3645024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1547664" y="2924944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0800000">
            <a:off x="7164288" y="3487520"/>
            <a:ext cx="504055" cy="30152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>
            <a:off x="1403648" y="1746394"/>
            <a:ext cx="5256584" cy="1336054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467544" y="2060848"/>
            <a:ext cx="504056" cy="462515"/>
          </a:xfrm>
          <a:prstGeom prst="curvedConnector3">
            <a:avLst>
              <a:gd name="adj1" fmla="val 50000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812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009900"/>
                </a:solidFill>
                <a:latin typeface="Chalkboard"/>
              </a:rPr>
              <a:t>Minicrypt</a:t>
            </a:r>
            <a:endParaRPr lang="en-US" sz="3200" dirty="0">
              <a:solidFill>
                <a:srgbClr val="009900"/>
              </a:solidFill>
              <a:latin typeface="Chalkboard"/>
            </a:endParaRPr>
          </a:p>
        </p:txBody>
      </p:sp>
      <p:pic>
        <p:nvPicPr>
          <p:cNvPr id="1028" name="Picture 4" descr="http://radhagopinath.com/wp-content/uploads/2012/08/Krishna-aur-Kan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29200"/>
            <a:ext cx="1032049" cy="13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01054" y="6488668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OWF</a:t>
            </a:r>
            <a:endParaRPr lang="en-US" sz="1600" dirty="0"/>
          </a:p>
        </p:txBody>
      </p:sp>
      <p:cxnSp>
        <p:nvCxnSpPr>
          <p:cNvPr id="5" name="Curved Connector 4"/>
          <p:cNvCxnSpPr/>
          <p:nvPr/>
        </p:nvCxnSpPr>
        <p:spPr>
          <a:xfrm rot="10800000">
            <a:off x="5935833" y="5229200"/>
            <a:ext cx="1084441" cy="661560"/>
          </a:xfrm>
          <a:prstGeom prst="curvedConnector3">
            <a:avLst>
              <a:gd name="adj1" fmla="val 50000"/>
            </a:avLst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0" name="Picture 6" descr="http://canviar.in/wp-content/uploads/2014/10/God-Shiva-Cartoon-Amaz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9808"/>
            <a:ext cx="787648" cy="100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.depositphotos.com/2374113/4660/v/950/depositphotos_46604257-Cartoon-god-Brah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990024" cy="12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9865" y="5661248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</a:rPr>
              <a:t>PRG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2898448" y="4818638"/>
            <a:ext cx="593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</a:rPr>
              <a:t>PRF</a:t>
            </a:r>
            <a:endParaRPr lang="en-US" sz="1600" dirty="0"/>
          </a:p>
        </p:txBody>
      </p:sp>
      <p:cxnSp>
        <p:nvCxnSpPr>
          <p:cNvPr id="12" name="Curved Connector 11"/>
          <p:cNvCxnSpPr/>
          <p:nvPr/>
        </p:nvCxnSpPr>
        <p:spPr>
          <a:xfrm rot="10800000">
            <a:off x="3707905" y="4221088"/>
            <a:ext cx="1152128" cy="589551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http://images.sodahead.com/polls/002713565/5350498802_p_20748_xlarg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15465"/>
            <a:ext cx="4413869" cy="172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87824" y="2636912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</a:rPr>
              <a:t>Secret Key World: SKE, MAC</a:t>
            </a:r>
            <a:endParaRPr lang="en-US" sz="1600" dirty="0"/>
          </a:p>
        </p:txBody>
      </p:sp>
      <p:cxnSp>
        <p:nvCxnSpPr>
          <p:cNvPr id="15" name="Curved Connector 14"/>
          <p:cNvCxnSpPr/>
          <p:nvPr/>
        </p:nvCxnSpPr>
        <p:spPr>
          <a:xfrm>
            <a:off x="5643735" y="5445519"/>
            <a:ext cx="1291601" cy="719785"/>
          </a:xfrm>
          <a:prstGeom prst="curvedConnector3">
            <a:avLst>
              <a:gd name="adj1" fmla="val 51585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>
            <a:off x="3662246" y="4541226"/>
            <a:ext cx="1202226" cy="615966"/>
          </a:xfrm>
          <a:prstGeom prst="curvedConnector3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5400000" flipH="1" flipV="1">
            <a:off x="2403076" y="2484212"/>
            <a:ext cx="1512168" cy="521425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3539374" y="2684406"/>
            <a:ext cx="2353287" cy="1152128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endCxn id="1028" idx="0"/>
          </p:cNvCxnSpPr>
          <p:nvPr/>
        </p:nvCxnSpPr>
        <p:spPr>
          <a:xfrm>
            <a:off x="4263359" y="2039362"/>
            <a:ext cx="3344946" cy="3189838"/>
          </a:xfrm>
          <a:prstGeom prst="curvedConnector2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 flipV="1">
            <a:off x="1893430" y="2129046"/>
            <a:ext cx="2087499" cy="798978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Curved Connector 36"/>
          <p:cNvCxnSpPr/>
          <p:nvPr/>
        </p:nvCxnSpPr>
        <p:spPr>
          <a:xfrm rot="5400000" flipH="1" flipV="1">
            <a:off x="1452785" y="1903004"/>
            <a:ext cx="2412964" cy="927061"/>
          </a:xfrm>
          <a:prstGeom prst="curvedConnector3">
            <a:avLst/>
          </a:prstGeom>
          <a:ln>
            <a:solidFill>
              <a:srgbClr val="0099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36096" y="376510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Chalkboard" charset="0"/>
              </a:rPr>
              <a:t>(1)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5816" y="314096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Chalkboard" charset="0"/>
              </a:rPr>
              <a:t>(2)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3142" y="3140968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Chalkboard" charset="0"/>
              </a:rPr>
              <a:t>(3)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19438" y="3212976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9900"/>
                </a:solidFill>
                <a:latin typeface="Chalkboard" charset="0"/>
              </a:rPr>
              <a:t>(4)</a:t>
            </a:r>
            <a:endParaRPr lang="en-US" sz="1600" dirty="0">
              <a:solidFill>
                <a:srgbClr val="0099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91646" y="3954542"/>
            <a:ext cx="457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halkboard" charset="0"/>
              </a:rPr>
              <a:t>(5)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67910" y="5106670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</a:rPr>
              <a:t>(6)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40118" y="6402814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</a:rPr>
              <a:t>(7)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1263" y="1866310"/>
            <a:ext cx="1046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halkboard" charset="0"/>
              </a:rPr>
              <a:t>COA SKE</a:t>
            </a:r>
            <a:endParaRPr lang="en-US" sz="1600" b="1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47864" y="1650286"/>
            <a:ext cx="1011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halkboard" charset="0"/>
              </a:rPr>
              <a:t>CPA SKE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03848" y="1268760"/>
            <a:ext cx="1494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halkboard" charset="0"/>
              </a:rPr>
              <a:t> (S)CMA MAC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077424" y="980728"/>
            <a:ext cx="14872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halkboard" charset="0"/>
              </a:rPr>
              <a:t> AE, CCA SKE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84453" y="6474822"/>
            <a:ext cx="2123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</a:rPr>
              <a:t>From Number Theory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04" y="5610726"/>
            <a:ext cx="4695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</a:rPr>
              <a:t>&gt; These results have profound theoretical value! </a:t>
            </a: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107504" y="5949280"/>
            <a:ext cx="42522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halkboard" charset="0"/>
              </a:rPr>
              <a:t>&gt; Direct Constructions From Number Theory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107504" y="6228601"/>
            <a:ext cx="4210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halkboard" charset="0"/>
              </a:rPr>
              <a:t>&gt; Only the practical construction from stream ciphers/ AES are used in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</a:rPr>
              <a:t>practice</a:t>
            </a:r>
            <a:r>
              <a:rPr lang="en-US" sz="1600" dirty="0">
                <a:latin typeface="Chalkboard" charset="0"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970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4" grpId="0"/>
      <p:bldP spid="20" grpId="0"/>
      <p:bldP spid="22" grpId="0"/>
      <p:bldP spid="24" grpId="0"/>
      <p:bldP spid="26" grpId="0"/>
      <p:bldP spid="27" grpId="0"/>
      <p:bldP spid="28" grpId="0"/>
      <p:bldP spid="29" grpId="0"/>
      <p:bldP spid="4" grpId="0"/>
      <p:bldP spid="30" grpId="0"/>
      <p:bldP spid="31" grpId="0"/>
      <p:bldP spid="32" grpId="0"/>
      <p:bldP spid="34" grpId="0"/>
      <p:bldP spid="34" grpId="1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  <a:latin typeface="Chalkboard" charset="0"/>
                <a:ea typeface="Chalkboard" charset="0"/>
                <a:cs typeface="Chalkboard" charset="0"/>
              </a:rPr>
              <a:t>Today’s Goal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5536" y="1187460"/>
            <a:ext cx="385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If PRG exists, then so does PRF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61021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Construction of PRF using PRG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9592" y="205155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Introduction to Hybrid Proof Technique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9592" y="255561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(non-trivial) Proof</a:t>
            </a:r>
          </a:p>
        </p:txBody>
      </p:sp>
    </p:spTree>
    <p:extLst>
      <p:ext uri="{BB962C8B-B14F-4D97-AF65-F5344CB8AC3E}">
        <p14:creationId xmlns:p14="http://schemas.microsoft.com/office/powerpoint/2010/main" val="22153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39552" y="44624"/>
            <a:ext cx="8460432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>
                <a:solidFill>
                  <a:srgbClr val="009900"/>
                </a:solidFill>
                <a:latin typeface="Chalkboard" charset="0"/>
                <a:ea typeface="Chalkboard" charset="0"/>
                <a:cs typeface="Chalkboard" charset="0"/>
              </a:rPr>
              <a:t>PRG Security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187624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PPT distinguisher D</a:t>
            </a:r>
          </a:p>
        </p:txBody>
      </p:sp>
      <p:grpSp>
        <p:nvGrpSpPr>
          <p:cNvPr id="48" name="Group 47"/>
          <p:cNvGrpSpPr/>
          <p:nvPr/>
        </p:nvGrpSpPr>
        <p:grpSpPr>
          <a:xfrm rot="19903977">
            <a:off x="6813042" y="3432674"/>
            <a:ext cx="1368152" cy="572390"/>
            <a:chOff x="6813042" y="3936730"/>
            <a:chExt cx="1368152" cy="57239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020272" y="4077072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 rot="1628310">
              <a:off x="6813042" y="3936730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s </a:t>
              </a:r>
              <a:r>
                <a: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</a:t>
              </a:r>
              <a:r>
                <a:rPr lang="en-US" baseline="-25000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R</a:t>
              </a:r>
              <a:r>
                <a: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 {0,1}</a:t>
              </a:r>
              <a:r>
                <a:rPr lang="en-US" sz="2400" baseline="30000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  <a:sym typeface="Symbol"/>
                </a:rPr>
                <a:t>n</a:t>
              </a:r>
              <a:endParaRPr lang="en-US" sz="24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267472" y="1988840"/>
            <a:ext cx="19442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A string of length </a:t>
            </a:r>
            <a:r>
              <a:rPr lang="en-US" sz="1400" dirty="0">
                <a:latin typeface="Chalkboard" charset="0"/>
                <a:ea typeface="Chalkboard" charset="0"/>
                <a:cs typeface="Chalkboard" charset="0"/>
                <a:sym typeface="Symbol"/>
              </a:rPr>
              <a:t>l(n) please</a:t>
            </a:r>
            <a:endParaRPr lang="en-US" sz="14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2264" y="1074222"/>
            <a:ext cx="4159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U : uniform distribution over {0,1}</a:t>
            </a:r>
            <a:r>
              <a:rPr lang="en-US" sz="22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l(n)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419872" y="227687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7673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56490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b= 0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228184" y="2154342"/>
            <a:ext cx="1364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y</a:t>
            </a:r>
            <a:r>
              <a:rPr lang="en-US" sz="1600" baseline="-25000" dirty="0" err="1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501008"/>
            <a:ext cx="576064" cy="74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300192" y="3068960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b= 1</a:t>
            </a:r>
          </a:p>
        </p:txBody>
      </p:sp>
      <p:grpSp>
        <p:nvGrpSpPr>
          <p:cNvPr id="50" name="Group 49"/>
          <p:cNvGrpSpPr/>
          <p:nvPr/>
        </p:nvGrpSpPr>
        <p:grpSpPr>
          <a:xfrm rot="19893275">
            <a:off x="6894614" y="3834773"/>
            <a:ext cx="1074296" cy="522010"/>
            <a:chOff x="6613322" y="4509120"/>
            <a:chExt cx="1074296" cy="522010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6804248" y="4509120"/>
              <a:ext cx="792088" cy="43204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 rot="1628310">
              <a:off x="6613322" y="4661798"/>
              <a:ext cx="10742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 charset="0"/>
                  <a:ea typeface="Chalkboard" charset="0"/>
                  <a:cs typeface="Chalkboard" charset="0"/>
                </a:rPr>
                <a:t>y: = G(s)</a:t>
              </a:r>
              <a:endParaRPr lang="en-US" sz="24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8316416" y="4249599"/>
            <a:ext cx="2880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G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1488" y="2996952"/>
            <a:ext cx="157579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3987552" y="2636912"/>
            <a:ext cx="4236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</a:rPr>
              <a:t>y</a:t>
            </a: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203848" y="2996952"/>
            <a:ext cx="20078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How I selected it ?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187896" y="4787860"/>
            <a:ext cx="719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G is a PRG if for every PPT D, there is a negligible function </a:t>
            </a:r>
            <a:r>
              <a:rPr lang="en-US" dirty="0" err="1">
                <a:latin typeface="Chalkboard" charset="0"/>
                <a:ea typeface="Chalkboard" charset="0"/>
                <a:cs typeface="Chalkboard" charset="0"/>
              </a:rPr>
              <a:t>negl</a:t>
            </a:r>
            <a:endParaRPr lang="en-US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1115616" y="510667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 [D(r) = 1]</a:t>
            </a: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2555776" y="5106670"/>
            <a:ext cx="16561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 [D(G(s)) = 1]</a:t>
            </a: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339752" y="5055567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-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99592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3995936" y="5013176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dirty="0">
                <a:latin typeface="Chalkboard" charset="0"/>
                <a:ea typeface="Chalkboard" charset="0"/>
                <a:cs typeface="Chalkboard" charset="0"/>
              </a:rPr>
              <a:t>|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4211960" y="508518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 </a:t>
            </a:r>
            <a:r>
              <a:rPr lang="en-US" sz="1600" dirty="0" err="1">
                <a:latin typeface="Chalkboard" charset="0"/>
                <a:ea typeface="Chalkboard" charset="0"/>
                <a:cs typeface="Chalkboard" charset="0"/>
                <a:sym typeface="Symbol"/>
              </a:rPr>
              <a:t>negl</a:t>
            </a:r>
            <a:r>
              <a:rPr lang="en-US" sz="1600" dirty="0">
                <a:latin typeface="Chalkboard" charset="0"/>
                <a:ea typeface="Chalkboard" charset="0"/>
                <a:cs typeface="Chalkboard" charset="0"/>
                <a:sym typeface="Symbol"/>
              </a:rPr>
              <a:t>(n)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1187624" y="5426640"/>
            <a:ext cx="1440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r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l(n)</a:t>
            </a:r>
            <a:endParaRPr lang="en-US" sz="2400" baseline="30000" dirty="0">
              <a:solidFill>
                <a:srgbClr val="0000FF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915816" y="5426640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s 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baseline="-25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2400" baseline="300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endParaRPr lang="en-US" sz="2400" baseline="30000" dirty="0">
              <a:solidFill>
                <a:srgbClr val="FF0000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0652" y="5877272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r</a:t>
            </a:r>
          </a:p>
          <a:p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11346" y="5916181"/>
            <a:ext cx="2392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Probability taken over</a:t>
            </a:r>
          </a:p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Random Choice of s</a:t>
            </a:r>
          </a:p>
          <a:p>
            <a:r>
              <a:rPr lang="en-US" sz="1600" dirty="0">
                <a:solidFill>
                  <a:srgbClr val="FF0000"/>
                </a:solidFill>
                <a:latin typeface="Chalkboard" charset="0"/>
                <a:ea typeface="Chalkboard" charset="0"/>
                <a:cs typeface="Chalkboard" charset="0"/>
              </a:rPr>
              <a:t>&gt;&gt; the randomness of D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3933056"/>
            <a:ext cx="4828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G: Probability distribution over {G(s): s 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</a:t>
            </a:r>
            <a:r>
              <a:rPr lang="en-US" sz="1600" baseline="-25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R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 {0,1}</a:t>
            </a:r>
            <a:r>
              <a:rPr lang="en-US" sz="1600" baseline="300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  <a:sym typeface="Symbol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halkboard" charset="0"/>
                <a:ea typeface="Chalkboard" charset="0"/>
                <a:cs typeface="Chalkboard" charset="0"/>
              </a:rPr>
              <a:t>} </a:t>
            </a:r>
            <a:endParaRPr lang="en-US" sz="1600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88840"/>
            <a:ext cx="108012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204864"/>
            <a:ext cx="864096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716016" y="1628800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1400" dirty="0">
                <a:latin typeface="Chalkboard" charset="0"/>
                <a:ea typeface="Chalkboard" charset="0"/>
                <a:cs typeface="Chalkboard" charset="0"/>
              </a:rPr>
              <a:t>Challenger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6512" y="45811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496" y="8367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7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4" grpId="0"/>
      <p:bldP spid="25" grpId="0"/>
      <p:bldP spid="24" grpId="0"/>
      <p:bldP spid="30" grpId="0"/>
      <p:bldP spid="39" grpId="0"/>
      <p:bldP spid="46" grpId="0"/>
      <p:bldP spid="53" grpId="0"/>
      <p:bldP spid="56" grpId="0"/>
      <p:bldP spid="61" grpId="0"/>
      <p:bldP spid="61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2" grpId="0"/>
      <p:bldP spid="49" grpId="0"/>
      <p:bldP spid="3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3193231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2154342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/>
                </a:rPr>
                <a:t>Value of the function at x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dirty="0">
                  <a:latin typeface="Chalkboard"/>
                </a:rPr>
                <a:t>, …, </a:t>
              </a:r>
              <a:r>
                <a:rPr lang="en-US" sz="1600" dirty="0" err="1">
                  <a:latin typeface="Chalkboard"/>
                </a:rPr>
                <a:t>x</a:t>
              </a:r>
              <a:r>
                <a:rPr lang="en-US" sz="1600" baseline="-25000" dirty="0" err="1">
                  <a:latin typeface="Chalkboard"/>
                </a:rPr>
                <a:t>t</a:t>
              </a:r>
              <a:r>
                <a:rPr lang="en-US" sz="1600" dirty="0">
                  <a:latin typeface="Chalkboard"/>
                </a:rPr>
                <a:t>    </a:t>
              </a:r>
              <a:endParaRPr lang="en-US" sz="2400" baseline="-25000" dirty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407277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2204864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Keyed F: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r>
              <a:rPr lang="en-US" sz="1600" dirty="0">
                <a:latin typeface="Chalkboard"/>
                <a:sym typeface="Symbol"/>
              </a:rPr>
              <a:t> x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r>
              <a:rPr lang="en-US" sz="1600" dirty="0">
                <a:latin typeface="Chalkboard"/>
                <a:sym typeface="Symbol"/>
              </a:rPr>
              <a:t> 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088162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348880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789040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5085184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1628800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>
                <a:latin typeface="Chalkboard"/>
                <a:sym typeface="Symbol"/>
              </a:rPr>
              <a:t>1</a:t>
            </a:r>
            <a:r>
              <a:rPr lang="en-US" dirty="0">
                <a:latin typeface="Chalkboard"/>
                <a:sym typeface="Symbol"/>
              </a:rPr>
              <a:t> , y</a:t>
            </a:r>
            <a:r>
              <a:rPr lang="en-US" baseline="-25000" dirty="0">
                <a:latin typeface="Chalkboard"/>
                <a:sym typeface="Symbol"/>
              </a:rPr>
              <a:t>2 </a:t>
            </a:r>
            <a:r>
              <a:rPr lang="en-US" dirty="0">
                <a:latin typeface="Chalkboard"/>
                <a:sym typeface="Symbol"/>
              </a:rPr>
              <a:t>, …, </a:t>
            </a:r>
            <a:r>
              <a:rPr lang="en-US" dirty="0" err="1">
                <a:latin typeface="Chalkboard"/>
                <a:sym typeface="Symbol"/>
              </a:rPr>
              <a:t>y</a:t>
            </a:r>
            <a:r>
              <a:rPr lang="en-US" baseline="-25000" dirty="0" err="1">
                <a:latin typeface="Chalkboard"/>
                <a:sym typeface="Symbol"/>
              </a:rPr>
              <a:t>t</a:t>
            </a:r>
            <a:r>
              <a:rPr lang="en-US" dirty="0">
                <a:latin typeface="Chalkboard"/>
                <a:sym typeface="Symbol"/>
              </a:rPr>
              <a:t> </a:t>
            </a:r>
            <a:r>
              <a:rPr lang="en-US" baseline="-25000" dirty="0">
                <a:latin typeface="Chalkboard"/>
                <a:sym typeface="Symbol"/>
              </a:rPr>
              <a:t>R</a:t>
            </a:r>
            <a:r>
              <a:rPr lang="en-US" dirty="0">
                <a:latin typeface="Chalkboard"/>
                <a:sym typeface="Symbol"/>
              </a:rPr>
              <a:t> {0,1}</a:t>
            </a:r>
            <a:r>
              <a:rPr lang="en-US" baseline="30000" dirty="0">
                <a:latin typeface="Chalkboard"/>
                <a:sym typeface="Symbol"/>
              </a:rPr>
              <a:t>n</a:t>
            </a:r>
            <a:endParaRPr lang="en-US" baseline="30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3501008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3068960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 </a:t>
              </a:r>
              <a:r>
                <a:rPr lang="en-US" dirty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3270728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924944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779748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713896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>
                <a:latin typeface="Chalkboard"/>
                <a:sym typeface="Symbol"/>
              </a:rPr>
              <a:t>1</a:t>
            </a:r>
            <a:r>
              <a:rPr lang="en-US" dirty="0">
                <a:latin typeface="Chalkboard"/>
                <a:sym typeface="Symbol"/>
              </a:rPr>
              <a:t>, …, </a:t>
            </a:r>
            <a:r>
              <a:rPr lang="en-US" dirty="0" err="1">
                <a:latin typeface="Chalkboard"/>
                <a:sym typeface="Symbol"/>
              </a:rPr>
              <a:t>y</a:t>
            </a:r>
            <a:r>
              <a:rPr lang="en-US" baseline="-25000" dirty="0" err="1">
                <a:latin typeface="Chalkboard"/>
                <a:sym typeface="Symbol"/>
              </a:rPr>
              <a:t>t</a:t>
            </a:r>
            <a:endParaRPr lang="en-US" baseline="30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4365104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996952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>
                    <a:latin typeface="Chalkboard"/>
                  </a:rPr>
                  <a:t>1</a:t>
                </a:r>
                <a:r>
                  <a:rPr lang="en-US" sz="1600" dirty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>
                    <a:latin typeface="Chalkboard"/>
                  </a:rPr>
                  <a:t>t</a:t>
                </a:r>
                <a:r>
                  <a:rPr lang="en-US" sz="1600" dirty="0">
                    <a:latin typeface="Chalkboard"/>
                  </a:rPr>
                  <a:t>    </a:t>
                </a:r>
                <a:endParaRPr lang="en-US" sz="2400" baseline="-25000" dirty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/>
                </a:rPr>
                <a:t>(How I computed them?)</a:t>
              </a:r>
              <a:endParaRPr lang="en-US" sz="2400" baseline="-25000" dirty="0">
                <a:latin typeface="Chalkboard"/>
              </a:endParaRPr>
            </a:p>
          </p:txBody>
        </p:sp>
      </p:grp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107504" y="5291916"/>
            <a:ext cx="57606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>
                <a:latin typeface="Chalkboard"/>
              </a:rPr>
              <a:t>D can  </a:t>
            </a:r>
            <a:r>
              <a:rPr lang="en-US" dirty="0">
                <a:solidFill>
                  <a:srgbClr val="0000FF"/>
                </a:solidFill>
                <a:latin typeface="Chalkboard"/>
              </a:rPr>
              <a:t>adaptively</a:t>
            </a:r>
            <a:r>
              <a:rPr lang="en-US" dirty="0">
                <a:latin typeface="Chalkboard"/>
              </a:rPr>
              <a:t> ask its queries</a:t>
            </a: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107504" y="5795972"/>
            <a:ext cx="6696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Wingdings" charset="2"/>
              <a:buChar char="q"/>
            </a:pPr>
            <a:r>
              <a:rPr lang="en-US" dirty="0">
                <a:latin typeface="Chalkboard"/>
              </a:rPr>
              <a:t>D allowed to ask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polynomial number of queries</a:t>
            </a:r>
            <a:endParaRPr lang="en-US" dirty="0"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67113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5" grpId="0"/>
      <p:bldP spid="46" grpId="0"/>
      <p:bldP spid="56" grpId="0"/>
      <p:bldP spid="62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324544" y="44624"/>
            <a:ext cx="9865096" cy="57606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300" kern="0" dirty="0">
                <a:solidFill>
                  <a:srgbClr val="009900"/>
                </a:solidFill>
                <a:latin typeface="Chalkboard"/>
                <a:ea typeface="+mj-ea"/>
                <a:cs typeface="+mj-cs"/>
              </a:rPr>
              <a:t>PRF Security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79512" y="2545159"/>
            <a:ext cx="20162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latin typeface="Chalkboard"/>
              </a:rPr>
              <a:t>PPT distinguisher 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51720" y="1506270"/>
            <a:ext cx="3384376" cy="338554"/>
            <a:chOff x="2267744" y="2379077"/>
            <a:chExt cx="3384376" cy="338554"/>
          </a:xfrm>
        </p:grpSpPr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2267744" y="2379077"/>
              <a:ext cx="33843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/>
                </a:rPr>
                <a:t>Value of the function at x</a:t>
              </a:r>
              <a:r>
                <a:rPr lang="en-US" sz="1600" baseline="-25000" dirty="0">
                  <a:latin typeface="Chalkboard"/>
                </a:rPr>
                <a:t>1</a:t>
              </a:r>
              <a:r>
                <a:rPr lang="en-US" sz="1600" dirty="0">
                  <a:latin typeface="Chalkboard"/>
                </a:rPr>
                <a:t>, …, </a:t>
              </a:r>
              <a:r>
                <a:rPr lang="en-US" sz="1600" dirty="0" err="1">
                  <a:latin typeface="Chalkboard"/>
                </a:rPr>
                <a:t>x</a:t>
              </a:r>
              <a:r>
                <a:rPr lang="en-US" sz="1600" baseline="-25000" dirty="0" err="1">
                  <a:latin typeface="Chalkboard"/>
                </a:rPr>
                <a:t>t</a:t>
              </a:r>
              <a:r>
                <a:rPr lang="en-US" sz="1600" dirty="0">
                  <a:latin typeface="Chalkboard"/>
                </a:rPr>
                <a:t>    </a:t>
              </a:r>
              <a:endParaRPr lang="en-US" sz="2400" baseline="-25000" dirty="0">
                <a:latin typeface="Chalkboard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411760" y="2708920"/>
              <a:ext cx="3240360" cy="871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59205"/>
            <a:ext cx="288032" cy="45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300192" y="1556792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b= 0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2987824" y="764704"/>
            <a:ext cx="37844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Keyed F: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r>
              <a:rPr lang="en-US" sz="1600" dirty="0">
                <a:latin typeface="Chalkboard"/>
                <a:sym typeface="Symbol"/>
              </a:rPr>
              <a:t> x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r>
              <a:rPr lang="en-US" sz="1600" dirty="0">
                <a:latin typeface="Chalkboard"/>
                <a:sym typeface="Symbol"/>
              </a:rPr>
              <a:t>  {0, 1}</a:t>
            </a:r>
            <a:r>
              <a:rPr lang="en-US" sz="2400" baseline="30000" dirty="0">
                <a:latin typeface="Chalkboard"/>
                <a:sym typeface="Symbol"/>
              </a:rPr>
              <a:t>n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40090"/>
            <a:ext cx="720080" cy="105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00808"/>
            <a:ext cx="792088" cy="8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6136" y="3140968"/>
            <a:ext cx="321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board"/>
              </a:rPr>
              <a:t>b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6398349" y="980728"/>
            <a:ext cx="2771892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>
                <a:latin typeface="Chalkboard"/>
                <a:sym typeface="Symbol"/>
              </a:rPr>
              <a:t>1</a:t>
            </a:r>
            <a:r>
              <a:rPr lang="en-US" dirty="0">
                <a:latin typeface="Chalkboard"/>
                <a:sym typeface="Symbol"/>
              </a:rPr>
              <a:t> , y</a:t>
            </a:r>
            <a:r>
              <a:rPr lang="en-US" baseline="-25000" dirty="0">
                <a:latin typeface="Chalkboard"/>
                <a:sym typeface="Symbol"/>
              </a:rPr>
              <a:t>2 </a:t>
            </a:r>
            <a:r>
              <a:rPr lang="en-US" dirty="0">
                <a:latin typeface="Chalkboard"/>
                <a:sym typeface="Symbol"/>
              </a:rPr>
              <a:t>, …, </a:t>
            </a:r>
            <a:r>
              <a:rPr lang="en-US" dirty="0" err="1">
                <a:latin typeface="Chalkboard"/>
                <a:sym typeface="Symbol"/>
              </a:rPr>
              <a:t>y</a:t>
            </a:r>
            <a:r>
              <a:rPr lang="en-US" baseline="-25000" dirty="0" err="1">
                <a:latin typeface="Chalkboard"/>
                <a:sym typeface="Symbol"/>
              </a:rPr>
              <a:t>t</a:t>
            </a:r>
            <a:r>
              <a:rPr lang="en-US" dirty="0">
                <a:latin typeface="Chalkboard"/>
                <a:sym typeface="Symbol"/>
              </a:rPr>
              <a:t> </a:t>
            </a:r>
            <a:r>
              <a:rPr lang="en-US" baseline="-25000" dirty="0">
                <a:latin typeface="Chalkboard"/>
                <a:sym typeface="Symbol"/>
              </a:rPr>
              <a:t>R</a:t>
            </a:r>
            <a:r>
              <a:rPr lang="en-US" dirty="0">
                <a:latin typeface="Chalkboard"/>
                <a:sym typeface="Symbol"/>
              </a:rPr>
              <a:t> {0,1}</a:t>
            </a:r>
            <a:r>
              <a:rPr lang="en-US" baseline="30000" dirty="0">
                <a:latin typeface="Chalkboard"/>
                <a:sym typeface="Symbol"/>
              </a:rPr>
              <a:t>n</a:t>
            </a:r>
            <a:endParaRPr lang="en-US" baseline="30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6300192" y="2852936"/>
            <a:ext cx="567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/>
              </a:rPr>
              <a:t>b= 1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7020272" y="2420888"/>
            <a:ext cx="1368152" cy="432048"/>
            <a:chOff x="6741034" y="3123156"/>
            <a:chExt cx="1368152" cy="432048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6741034" y="3123156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k </a:t>
              </a:r>
              <a:r>
                <a:rPr lang="en-US" dirty="0">
                  <a:solidFill>
                    <a:srgbClr val="FF0000"/>
                  </a:solidFill>
                  <a:latin typeface="Chalkboard"/>
                  <a:sym typeface="Symbol"/>
                </a:rPr>
                <a:t></a:t>
              </a:r>
              <a:r>
                <a:rPr lang="en-US" baseline="-25000" dirty="0">
                  <a:solidFill>
                    <a:srgbClr val="FF0000"/>
                  </a:solidFill>
                  <a:latin typeface="Chalkboard"/>
                  <a:sym typeface="Symbol"/>
                </a:rPr>
                <a:t>R</a:t>
              </a:r>
              <a:r>
                <a:rPr lang="en-US" dirty="0">
                  <a:solidFill>
                    <a:srgbClr val="FF0000"/>
                  </a:solidFill>
                  <a:latin typeface="Chalkboard"/>
                  <a:sym typeface="Symbol"/>
                </a:rPr>
                <a:t>{0,1}</a:t>
              </a:r>
              <a:r>
                <a:rPr lang="en-US" sz="2400" baseline="30000" dirty="0">
                  <a:solidFill>
                    <a:srgbClr val="FF0000"/>
                  </a:solidFill>
                  <a:latin typeface="Chalkboard"/>
                  <a:sym typeface="Symbol"/>
                </a:rPr>
                <a:t>n</a:t>
              </a:r>
              <a:endParaRPr lang="en-US" sz="2400" baseline="30000" dirty="0">
                <a:solidFill>
                  <a:srgbClr val="FF0000"/>
                </a:solidFill>
                <a:latin typeface="Chalkboard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2622656"/>
            <a:ext cx="864096" cy="11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8388424" y="2276872"/>
            <a:ext cx="6480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</a:rPr>
              <a:t>F</a:t>
            </a:r>
            <a:endParaRPr lang="en-US" sz="2400" baseline="-25000" dirty="0">
              <a:solidFill>
                <a:srgbClr val="000000"/>
              </a:solidFill>
              <a:latin typeface="Chalkboard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7092280" y="3131676"/>
            <a:ext cx="1368152" cy="369332"/>
            <a:chOff x="6741034" y="3185872"/>
            <a:chExt cx="1368152" cy="369332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6876256" y="3555204"/>
              <a:ext cx="87289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6741034" y="3185872"/>
              <a:ext cx="13681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>
                  <a:solidFill>
                    <a:srgbClr val="FF0000"/>
                  </a:solidFill>
                  <a:latin typeface="Chalkboard"/>
                </a:rPr>
                <a:t>1</a:t>
              </a:r>
              <a:r>
                <a:rPr lang="en-US" dirty="0">
                  <a:solidFill>
                    <a:srgbClr val="FF0000"/>
                  </a:solidFill>
                  <a:latin typeface="Chalkboard"/>
                </a:rPr>
                <a:t>, …, </a:t>
              </a:r>
              <a:r>
                <a:rPr lang="en-US" dirty="0" err="1">
                  <a:solidFill>
                    <a:srgbClr val="FF0000"/>
                  </a:solidFill>
                  <a:latin typeface="Chalkboard"/>
                </a:rPr>
                <a:t>x</a:t>
              </a:r>
              <a:r>
                <a:rPr lang="en-US" baseline="-25000" dirty="0" err="1">
                  <a:solidFill>
                    <a:srgbClr val="FF0000"/>
                  </a:solidFill>
                  <a:latin typeface="Chalkboard"/>
                </a:rPr>
                <a:t>t</a:t>
              </a:r>
              <a:endParaRPr lang="en-US" sz="2400" baseline="-25000" dirty="0">
                <a:solidFill>
                  <a:srgbClr val="FF0000"/>
                </a:solidFill>
                <a:latin typeface="Chalkboard"/>
              </a:endParaRPr>
            </a:p>
          </p:txBody>
        </p:sp>
      </p:grp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8062917" y="4065824"/>
            <a:ext cx="1189603" cy="3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  <a:sym typeface="Symbol"/>
              </a:rPr>
              <a:t>y</a:t>
            </a:r>
            <a:r>
              <a:rPr lang="en-US" baseline="-25000" dirty="0">
                <a:latin typeface="Chalkboard"/>
                <a:sym typeface="Symbol"/>
              </a:rPr>
              <a:t>1</a:t>
            </a:r>
            <a:r>
              <a:rPr lang="en-US" dirty="0">
                <a:latin typeface="Chalkboard"/>
                <a:sym typeface="Symbol"/>
              </a:rPr>
              <a:t>, …, </a:t>
            </a:r>
            <a:r>
              <a:rPr lang="en-US" dirty="0" err="1">
                <a:latin typeface="Chalkboard"/>
                <a:sym typeface="Symbol"/>
              </a:rPr>
              <a:t>y</a:t>
            </a:r>
            <a:r>
              <a:rPr lang="en-US" baseline="-25000" dirty="0" err="1">
                <a:latin typeface="Chalkboard"/>
                <a:sym typeface="Symbol"/>
              </a:rPr>
              <a:t>t</a:t>
            </a:r>
            <a:endParaRPr lang="en-US" baseline="30000" dirty="0">
              <a:solidFill>
                <a:srgbClr val="0000FF"/>
              </a:solidFill>
              <a:latin typeface="Chalkboard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532440" y="3717032"/>
            <a:ext cx="0" cy="432048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267744" y="2348880"/>
            <a:ext cx="4608512" cy="698594"/>
            <a:chOff x="2267744" y="2996952"/>
            <a:chExt cx="4608512" cy="698594"/>
          </a:xfrm>
        </p:grpSpPr>
        <p:grpSp>
          <p:nvGrpSpPr>
            <p:cNvPr id="42" name="Group 41"/>
            <p:cNvGrpSpPr/>
            <p:nvPr/>
          </p:nvGrpSpPr>
          <p:grpSpPr>
            <a:xfrm>
              <a:off x="2267744" y="2996952"/>
              <a:ext cx="4608512" cy="360040"/>
              <a:chOff x="2411760" y="2357591"/>
              <a:chExt cx="4608512" cy="360040"/>
            </a:xfrm>
          </p:grpSpPr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3635896" y="2357591"/>
                <a:ext cx="338437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</a:pPr>
                <a:r>
                  <a:rPr lang="en-US" sz="1600" dirty="0">
                    <a:latin typeface="Chalkboard"/>
                  </a:rPr>
                  <a:t>y</a:t>
                </a:r>
                <a:r>
                  <a:rPr lang="en-US" sz="1600" baseline="-25000" dirty="0">
                    <a:latin typeface="Chalkboard"/>
                  </a:rPr>
                  <a:t>1</a:t>
                </a:r>
                <a:r>
                  <a:rPr lang="en-US" sz="1600" dirty="0">
                    <a:latin typeface="Chalkboard"/>
                  </a:rPr>
                  <a:t>, …, </a:t>
                </a:r>
                <a:r>
                  <a:rPr lang="en-US" sz="1600" dirty="0" err="1">
                    <a:latin typeface="Chalkboard"/>
                  </a:rPr>
                  <a:t>y</a:t>
                </a:r>
                <a:r>
                  <a:rPr lang="en-US" sz="1600" baseline="-25000" dirty="0" err="1">
                    <a:latin typeface="Chalkboard"/>
                  </a:rPr>
                  <a:t>t</a:t>
                </a:r>
                <a:r>
                  <a:rPr lang="en-US" sz="1600" dirty="0">
                    <a:latin typeface="Chalkboard"/>
                  </a:rPr>
                  <a:t>    </a:t>
                </a:r>
                <a:endParaRPr lang="en-US" sz="2400" baseline="-25000" dirty="0">
                  <a:latin typeface="Chalkboard"/>
                </a:endParaRP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flipV="1">
                <a:off x="2411760" y="2708920"/>
                <a:ext cx="3240360" cy="8711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headEnd type="triangl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2636168" y="3356992"/>
              <a:ext cx="2511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latin typeface="Chalkboard"/>
                </a:rPr>
                <a:t>(How I computed them?)</a:t>
              </a:r>
              <a:endParaRPr lang="en-US" sz="2400" baseline="-25000" dirty="0">
                <a:latin typeface="Chalkboard"/>
              </a:endParaRPr>
            </a:p>
          </p:txBody>
        </p:sp>
      </p:grp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79512" y="4509120"/>
            <a:ext cx="74687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halkboard"/>
              </a:rPr>
              <a:t>F is a PRF if 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for every PPT D there is a </a:t>
            </a:r>
            <a:r>
              <a:rPr lang="en-US" dirty="0" err="1">
                <a:solidFill>
                  <a:srgbClr val="FF0000"/>
                </a:solidFill>
                <a:latin typeface="Chalkboard"/>
              </a:rPr>
              <a:t>negl</a:t>
            </a:r>
            <a:r>
              <a:rPr lang="en-US" dirty="0">
                <a:solidFill>
                  <a:srgbClr val="FF0000"/>
                </a:solidFill>
                <a:latin typeface="Chalkboard"/>
              </a:rPr>
              <a:t>(n)</a:t>
            </a:r>
            <a:endParaRPr lang="en-US" dirty="0">
              <a:latin typeface="Chalkboard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228184" y="5106670"/>
            <a:ext cx="18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halkboard"/>
                <a:sym typeface="Symbol"/>
              </a:rPr>
              <a:t> </a:t>
            </a:r>
            <a:r>
              <a:rPr lang="en-US" sz="2000" dirty="0" err="1">
                <a:latin typeface="Chalkboard"/>
                <a:sym typeface="Symbol"/>
              </a:rPr>
              <a:t>negl</a:t>
            </a:r>
            <a:r>
              <a:rPr lang="en-US" sz="2000" dirty="0">
                <a:latin typeface="Chalkboard"/>
                <a:sym typeface="Symbol"/>
              </a:rPr>
              <a:t>(n)</a:t>
            </a:r>
            <a:endParaRPr lang="en-US" sz="2000" dirty="0">
              <a:latin typeface="Chalkboard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043608" y="5012595"/>
            <a:ext cx="2736304" cy="544126"/>
            <a:chOff x="1691680" y="4581128"/>
            <a:chExt cx="2736304" cy="544126"/>
          </a:xfrm>
        </p:grpSpPr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 </a:t>
              </a:r>
              <a:r>
                <a:rPr lang="en-US" sz="2000" dirty="0">
                  <a:solidFill>
                    <a:srgbClr val="0000FF"/>
                  </a:solidFill>
                  <a:latin typeface="Chalkboard"/>
                </a:rPr>
                <a:t>      (1</a:t>
              </a:r>
              <a:r>
                <a:rPr lang="en-US" sz="2000" baseline="30000" dirty="0">
                  <a:solidFill>
                    <a:srgbClr val="0000FF"/>
                  </a:solidFill>
                  <a:latin typeface="Chalkboard"/>
                </a:rPr>
                <a:t>n</a:t>
              </a:r>
              <a:r>
                <a:rPr lang="en-US" sz="2000" dirty="0">
                  <a:solidFill>
                    <a:srgbClr val="0000FF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348136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 err="1">
                  <a:solidFill>
                    <a:srgbClr val="0000FF"/>
                  </a:solidFill>
                  <a:latin typeface="Chalkboard"/>
                </a:rPr>
                <a:t>F</a:t>
              </a:r>
              <a:r>
                <a:rPr lang="en-US" sz="2400" baseline="-25000" dirty="0" err="1">
                  <a:solidFill>
                    <a:srgbClr val="0000FF"/>
                  </a:solidFill>
                  <a:latin typeface="Chalkboard"/>
                </a:rPr>
                <a:t>k</a:t>
              </a:r>
              <a:r>
                <a:rPr lang="en-US" sz="1600" dirty="0">
                  <a:solidFill>
                    <a:srgbClr val="0000FF"/>
                  </a:solidFill>
                  <a:latin typeface="Chalkboard"/>
                </a:rPr>
                <a:t>( )</a:t>
              </a: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1115616" y="5556721"/>
            <a:ext cx="201622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&gt;&gt; uniformly random k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0000FF"/>
                </a:solidFill>
                <a:latin typeface="Chalkboard"/>
              </a:rPr>
              <a:t>&gt;&gt; D‘s randomness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995936" y="4941168"/>
            <a:ext cx="2736304" cy="544126"/>
            <a:chOff x="1691680" y="4581128"/>
            <a:chExt cx="2736304" cy="544126"/>
          </a:xfrm>
        </p:grpSpPr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1691680" y="4725144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Chalkboard"/>
                </a:rPr>
                <a:t>Pr [D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  <a:latin typeface="Chalkboard"/>
                </a:rPr>
                <a:t>    (1</a:t>
              </a:r>
              <a:r>
                <a:rPr lang="en-US" sz="2000" baseline="30000" dirty="0">
                  <a:solidFill>
                    <a:srgbClr val="FF0000"/>
                  </a:solidFill>
                  <a:latin typeface="Chalkboard"/>
                </a:rPr>
                <a:t>n</a:t>
              </a:r>
              <a:r>
                <a:rPr lang="en-US" sz="2000" dirty="0">
                  <a:solidFill>
                    <a:srgbClr val="FF0000"/>
                  </a:solidFill>
                  <a:latin typeface="Chalkboard"/>
                </a:rPr>
                <a:t>) = 1]</a:t>
              </a:r>
            </a:p>
          </p:txBody>
        </p:sp>
        <p:sp>
          <p:nvSpPr>
            <p:cNvPr id="67" name="Text Box 7"/>
            <p:cNvSpPr txBox="1">
              <a:spLocks noChangeArrowheads="1"/>
            </p:cNvSpPr>
            <p:nvPr/>
          </p:nvSpPr>
          <p:spPr bwMode="auto">
            <a:xfrm>
              <a:off x="2276128" y="4581128"/>
              <a:ext cx="6396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  <a:latin typeface="Chalkboard"/>
                </a:rPr>
                <a:t>f( )</a:t>
              </a:r>
            </a:p>
          </p:txBody>
        </p:sp>
      </p:grp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816424" y="5501843"/>
            <a:ext cx="291581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/>
              </a:rPr>
              <a:t>&gt;&gt;  uniform choice of f</a:t>
            </a:r>
          </a:p>
          <a:p>
            <a:pPr marL="457200" indent="-457200">
              <a:spcBef>
                <a:spcPct val="50000"/>
              </a:spcBef>
            </a:pPr>
            <a:r>
              <a:rPr lang="en-US" sz="1400" dirty="0">
                <a:solidFill>
                  <a:srgbClr val="FF0000"/>
                </a:solidFill>
                <a:latin typeface="Chalkboard"/>
              </a:rPr>
              <a:t>&gt;&gt; D’s randomness</a:t>
            </a:r>
            <a:endParaRPr lang="en-US" sz="2400" baseline="-25000" dirty="0">
              <a:solidFill>
                <a:srgbClr val="FF0000"/>
              </a:solidFill>
              <a:latin typeface="Chalkboard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3491880" y="5013176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>
                <a:latin typeface="Chalkboard"/>
              </a:rPr>
              <a:t>-</a:t>
            </a: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755576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>
                <a:latin typeface="Chalkboard"/>
              </a:rPr>
              <a:t>|</a:t>
            </a: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5940152" y="4941168"/>
            <a:ext cx="28803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400" dirty="0">
                <a:latin typeface="Chalkboard"/>
              </a:rPr>
              <a:t>|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6512" y="443711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251520" y="6309320"/>
            <a:ext cx="87129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halkboard"/>
                <a:sym typeface="Symbol"/>
              </a:rPr>
              <a:t>&gt;&gt; D 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not given k </a:t>
            </a:r>
            <a:r>
              <a:rPr lang="en-US" sz="1600" dirty="0">
                <a:latin typeface="Chalkboard"/>
                <a:sym typeface="Symbol"/>
              </a:rPr>
              <a:t>in the above game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620434" y="6309320"/>
            <a:ext cx="5416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--- otherwise </a:t>
            </a:r>
            <a:r>
              <a:rPr lang="en-US" sz="1600" dirty="0">
                <a:solidFill>
                  <a:srgbClr val="FF0000"/>
                </a:solidFill>
                <a:latin typeface="Chalkboard"/>
                <a:sym typeface="Symbol"/>
              </a:rPr>
              <a:t>D can distinguish </a:t>
            </a:r>
            <a:r>
              <a:rPr lang="en-US" sz="1600" dirty="0">
                <a:solidFill>
                  <a:srgbClr val="000000"/>
                </a:solidFill>
                <a:latin typeface="Chalkboard"/>
                <a:sym typeface="Symbol"/>
              </a:rPr>
              <a:t>with high probability</a:t>
            </a:r>
            <a:endParaRPr lang="en-US" sz="2400" baseline="30000" dirty="0">
              <a:solidFill>
                <a:srgbClr val="0000FF"/>
              </a:solidFill>
              <a:latin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2092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5" grpId="0"/>
      <p:bldP spid="68" grpId="0"/>
      <p:bldP spid="69" grpId="0"/>
      <p:bldP spid="70" grpId="0"/>
      <p:bldP spid="71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 $a = \frac{b}{c}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  <p:tag name="FIRSTARPITA@YFGMNGSFUVWXY5M7" val="307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73747</TotalTime>
  <Words>3469</Words>
  <Application>Microsoft Macintosh PowerPoint</Application>
  <PresentationFormat>On-screen Show (4:3)</PresentationFormat>
  <Paragraphs>558</Paragraphs>
  <Slides>37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Bradley Hand</vt:lpstr>
      <vt:lpstr>Cambria Math</vt:lpstr>
      <vt:lpstr>Chalkboard</vt:lpstr>
      <vt:lpstr>Comic Sans MS</vt:lpstr>
      <vt:lpstr>Courier New</vt:lpstr>
      <vt:lpstr>Symbol</vt:lpstr>
      <vt:lpstr>Wingdings</vt:lpstr>
      <vt:lpstr>Default Design</vt:lpstr>
      <vt:lpstr>Cryptography</vt:lpstr>
      <vt:lpstr>Recall</vt:lpstr>
      <vt:lpstr>PowerPoint Presentation</vt:lpstr>
      <vt:lpstr>PowerPoint Presentation</vt:lpstr>
      <vt:lpstr>Minicrypt</vt:lpstr>
      <vt:lpstr>Today’s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 </vt:lpstr>
      <vt:lpstr>PowerPoint Presentation</vt:lpstr>
      <vt:lpstr>PowerPoint Presentation</vt:lpstr>
      <vt:lpstr>Proof via Hybrid Argument</vt:lpstr>
      <vt:lpstr>Proof via Hybrid Argument</vt:lpstr>
      <vt:lpstr>Proof via Hybrid Argument</vt:lpstr>
      <vt:lpstr>Indistinguishability  of i and (i+1)th Hybrid</vt:lpstr>
      <vt:lpstr>Indistinguishability  of i and (i+1)th Hybrid</vt:lpstr>
      <vt:lpstr>Indistinguishability  of i and (i+1)th Hybrid by Reduction to PRG</vt:lpstr>
      <vt:lpstr>Proof </vt:lpstr>
      <vt:lpstr>Proof </vt:lpstr>
      <vt:lpstr>Proof </vt:lpstr>
      <vt:lpstr>Proof </vt:lpstr>
      <vt:lpstr>Proof via Hybrid Argument</vt:lpstr>
      <vt:lpstr>Proof </vt:lpstr>
      <vt:lpstr>Proof </vt:lpstr>
      <vt:lpstr>Proof </vt:lpstr>
      <vt:lpstr>Proof </vt:lpstr>
      <vt:lpstr>Proof </vt:lpstr>
      <vt:lpstr>Proof </vt:lpstr>
      <vt:lpstr>PowerPoint Presentation</vt:lpstr>
      <vt:lpstr>PowerPoint Presentation</vt:lpstr>
    </vt:vector>
  </TitlesOfParts>
  <Company>DAIMI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Ivan Damgård</dc:creator>
  <cp:lastModifiedBy>Arpita Patra</cp:lastModifiedBy>
  <cp:revision>4242</cp:revision>
  <dcterms:created xsi:type="dcterms:W3CDTF">2003-02-23T15:18:48Z</dcterms:created>
  <dcterms:modified xsi:type="dcterms:W3CDTF">2018-02-01T09:42:30Z</dcterms:modified>
</cp:coreProperties>
</file>