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3.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13" r:id="rId1"/>
  </p:sldMasterIdLst>
  <p:notesMasterIdLst>
    <p:notesMasterId r:id="rId33"/>
  </p:notesMasterIdLst>
  <p:sldIdLst>
    <p:sldId id="296" r:id="rId2"/>
    <p:sldId id="330" r:id="rId3"/>
    <p:sldId id="331" r:id="rId4"/>
    <p:sldId id="306" r:id="rId5"/>
    <p:sldId id="307" r:id="rId6"/>
    <p:sldId id="308" r:id="rId7"/>
    <p:sldId id="264" r:id="rId8"/>
    <p:sldId id="309" r:id="rId9"/>
    <p:sldId id="273" r:id="rId10"/>
    <p:sldId id="274" r:id="rId11"/>
    <p:sldId id="310" r:id="rId12"/>
    <p:sldId id="311" r:id="rId13"/>
    <p:sldId id="312" r:id="rId14"/>
    <p:sldId id="298" r:id="rId15"/>
    <p:sldId id="277" r:id="rId16"/>
    <p:sldId id="278" r:id="rId17"/>
    <p:sldId id="279" r:id="rId18"/>
    <p:sldId id="313" r:id="rId19"/>
    <p:sldId id="314" r:id="rId20"/>
    <p:sldId id="326" r:id="rId21"/>
    <p:sldId id="327" r:id="rId22"/>
    <p:sldId id="328" r:id="rId23"/>
    <p:sldId id="318" r:id="rId24"/>
    <p:sldId id="319" r:id="rId25"/>
    <p:sldId id="320" r:id="rId26"/>
    <p:sldId id="321" r:id="rId27"/>
    <p:sldId id="322" r:id="rId28"/>
    <p:sldId id="329" r:id="rId29"/>
    <p:sldId id="324" r:id="rId30"/>
    <p:sldId id="325" r:id="rId31"/>
    <p:sldId id="30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916"/>
    <a:srgbClr val="13E71F"/>
    <a:srgbClr val="F0F2FF"/>
    <a:srgbClr val="9DF9FF"/>
    <a:srgbClr val="07DEFF"/>
    <a:srgbClr val="08B9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5" autoAdjust="0"/>
    <p:restoredTop sz="88949" autoAdjust="0"/>
  </p:normalViewPr>
  <p:slideViewPr>
    <p:cSldViewPr snapToGrid="0" snapToObjects="1">
      <p:cViewPr>
        <p:scale>
          <a:sx n="75" d="100"/>
          <a:sy n="75" d="100"/>
        </p:scale>
        <p:origin x="208"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128D64-41B0-E545-81B6-0D30B8963CC1}" type="datetimeFigureOut">
              <a:rPr lang="en-US" smtClean="0"/>
              <a:t>8/7/17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A0437-F397-4949-BB8C-573B29B0820F}" type="slidenum">
              <a:rPr lang="en-US" smtClean="0"/>
              <a:t>‹#›</a:t>
            </a:fld>
            <a:endParaRPr lang="en-US"/>
          </a:p>
        </p:txBody>
      </p:sp>
    </p:spTree>
    <p:extLst>
      <p:ext uri="{BB962C8B-B14F-4D97-AF65-F5344CB8AC3E}">
        <p14:creationId xmlns:p14="http://schemas.microsoft.com/office/powerpoint/2010/main" val="21330111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618D1FDF-24C4-45F7-A355-015FA042EF3D}" type="slidenum">
              <a:rPr lang="en-US" smtClean="0">
                <a:solidFill>
                  <a:prstClr val="black"/>
                </a:solidFill>
              </a:rPr>
              <a:pPr>
                <a:defRPr/>
              </a:pPr>
              <a:t>1</a:t>
            </a:fld>
            <a:endParaRPr lang="en-US" dirty="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8176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F5BFB-944A-48B4-9A0B-990A84360478}" type="slidenum">
              <a:rPr lang="en-US"/>
              <a:pPr>
                <a:defRPr/>
              </a:pPr>
              <a:t>15</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481289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F5BFB-944A-48B4-9A0B-990A84360478}" type="slidenum">
              <a:rPr lang="en-US"/>
              <a:pPr>
                <a:defRPr/>
              </a:pPr>
              <a:t>16</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60236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F5BFB-944A-48B4-9A0B-990A84360478}" type="slidenum">
              <a:rPr lang="en-US"/>
              <a:pPr>
                <a:defRPr/>
              </a:pPr>
              <a:t>17</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dirty="0" smtClean="0">
                <a:latin typeface="Arial" pitchFamily="34" charset="0"/>
              </a:rPr>
              <a:t>With</a:t>
            </a:r>
            <a:r>
              <a:rPr lang="en-US" baseline="0" dirty="0" smtClean="0">
                <a:latin typeface="Arial" pitchFamily="34" charset="0"/>
              </a:rPr>
              <a:t> the right tools, we can do it! By no means it is impossible!! </a:t>
            </a:r>
            <a:endParaRPr lang="en-US" dirty="0" smtClean="0">
              <a:latin typeface="Arial" pitchFamily="34" charset="0"/>
            </a:endParaRPr>
          </a:p>
        </p:txBody>
      </p:sp>
    </p:spTree>
    <p:extLst>
      <p:ext uri="{BB962C8B-B14F-4D97-AF65-F5344CB8AC3E}">
        <p14:creationId xmlns:p14="http://schemas.microsoft.com/office/powerpoint/2010/main" val="151532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28473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1565863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20</a:t>
            </a:fld>
            <a:endParaRPr lang="en-US"/>
          </a:p>
        </p:txBody>
      </p:sp>
    </p:spTree>
    <p:extLst>
      <p:ext uri="{BB962C8B-B14F-4D97-AF65-F5344CB8AC3E}">
        <p14:creationId xmlns:p14="http://schemas.microsoft.com/office/powerpoint/2010/main" val="1757176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21</a:t>
            </a:fld>
            <a:endParaRPr lang="en-US"/>
          </a:p>
        </p:txBody>
      </p:sp>
    </p:spTree>
    <p:extLst>
      <p:ext uri="{BB962C8B-B14F-4D97-AF65-F5344CB8AC3E}">
        <p14:creationId xmlns:p14="http://schemas.microsoft.com/office/powerpoint/2010/main" val="162322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Information theoretically</a:t>
            </a:r>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22</a:t>
            </a:fld>
            <a:endParaRPr lang="en-US"/>
          </a:p>
        </p:txBody>
      </p:sp>
    </p:spTree>
    <p:extLst>
      <p:ext uri="{BB962C8B-B14F-4D97-AF65-F5344CB8AC3E}">
        <p14:creationId xmlns:p14="http://schemas.microsoft.com/office/powerpoint/2010/main" val="441486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1259286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10803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an exciting journey together! I promise you that you will never regret your decision to walk and explore the lanes/by-</a:t>
            </a:r>
            <a:r>
              <a:rPr lang="en-US" baseline="0" dirty="0" smtClean="0"/>
              <a:t>lanes, the cross roads /main roads of secure computation with me. I, as your instructor will try my best to ensure that this journey become a memorable one, a huge learning experience!</a:t>
            </a:r>
            <a:endParaRPr lang="en-US" dirty="0"/>
          </a:p>
        </p:txBody>
      </p:sp>
      <p:sp>
        <p:nvSpPr>
          <p:cNvPr id="4" name="Slide Number Placeholder 3"/>
          <p:cNvSpPr>
            <a:spLocks noGrp="1"/>
          </p:cNvSpPr>
          <p:nvPr>
            <p:ph type="sldNum" sz="quarter" idx="10"/>
          </p:nvPr>
        </p:nvSpPr>
        <p:spPr/>
        <p:txBody>
          <a:bodyPr/>
          <a:lstStyle/>
          <a:p>
            <a:fld id="{690A0437-F397-4949-BB8C-573B29B0820F}" type="slidenum">
              <a:rPr lang="en-US" smtClean="0"/>
              <a:t>2</a:t>
            </a:fld>
            <a:endParaRPr lang="en-US"/>
          </a:p>
        </p:txBody>
      </p:sp>
    </p:spTree>
    <p:extLst>
      <p:ext uri="{BB962C8B-B14F-4D97-AF65-F5344CB8AC3E}">
        <p14:creationId xmlns:p14="http://schemas.microsoft.com/office/powerpoint/2010/main" val="194618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038678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1566152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548469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28</a:t>
            </a:fld>
            <a:endParaRPr lang="en-US"/>
          </a:p>
        </p:txBody>
      </p:sp>
    </p:spTree>
    <p:extLst>
      <p:ext uri="{BB962C8B-B14F-4D97-AF65-F5344CB8AC3E}">
        <p14:creationId xmlns:p14="http://schemas.microsoft.com/office/powerpoint/2010/main" val="182174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313601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36327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F5BFB-944A-48B4-9A0B-990A84360478}" type="slidenum">
              <a:rPr lang="en-US">
                <a:solidFill>
                  <a:srgbClr val="000000"/>
                </a:solidFill>
              </a:rPr>
              <a:pPr>
                <a:defRPr/>
              </a:pPr>
              <a:t>6</a:t>
            </a:fld>
            <a:endParaRPr lang="en-US" dirty="0">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66761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124982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F5BFB-944A-48B4-9A0B-990A84360478}" type="slidenum">
              <a:rPr lang="en-US"/>
              <a:pPr>
                <a:defRPr/>
              </a:pPr>
              <a:t>9</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dirty="0" smtClean="0">
                <a:latin typeface="Arial" pitchFamily="34" charset="0"/>
              </a:rPr>
              <a:t>AIDS</a:t>
            </a:r>
          </a:p>
        </p:txBody>
      </p:sp>
    </p:spTree>
    <p:extLst>
      <p:ext uri="{BB962C8B-B14F-4D97-AF65-F5344CB8AC3E}">
        <p14:creationId xmlns:p14="http://schemas.microsoft.com/office/powerpoint/2010/main" val="261106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F5BFB-944A-48B4-9A0B-990A84360478}" type="slidenum">
              <a:rPr lang="en-US"/>
              <a:pPr>
                <a:defRPr/>
              </a:pPr>
              <a:t>10</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dirty="0" smtClean="0">
                <a:latin typeface="Arial" pitchFamily="34" charset="0"/>
              </a:rPr>
              <a:t>AIDS</a:t>
            </a:r>
          </a:p>
        </p:txBody>
      </p:sp>
    </p:spTree>
    <p:extLst>
      <p:ext uri="{BB962C8B-B14F-4D97-AF65-F5344CB8AC3E}">
        <p14:creationId xmlns:p14="http://schemas.microsoft.com/office/powerpoint/2010/main" val="110299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32477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BD7D990-79C6-4923-84B6-C12C9DE528BD}"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201974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Two reasons: First, we think replicating the secret will make it more vulnerable. Second, computation on data is easy when it is kept in the same place. We say instead of a single server, employ a number of servers. Distribute your secret data into shares and store them separately in those servers so that unless all the servers are corrupted your data is safe. The computation on the data can be done via MPC. Each server is a party and their private input is their share. </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1FEF6EEE-336B-4949-A84C-DA36C543F144}"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64001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A210B1BB-E12E-441C-BC6A-ECF78AA782CB}"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CF970-34CB-F14E-8308-40552BC8F5E0}" type="datetimeFigureOut">
              <a:rPr lang="en-US" smtClean="0">
                <a:solidFill>
                  <a:prstClr val="black">
                    <a:tint val="75000"/>
                  </a:prstClr>
                </a:solidFill>
              </a:rPr>
              <a:pPr/>
              <a:t>8/7/17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10816"/>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wmf"/><Relationship Id="rId7"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jpg"/><Relationship Id="rId8"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wm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46.wmf"/><Relationship Id="rId6" Type="http://schemas.openxmlformats.org/officeDocument/2006/relationships/oleObject" Target="../embeddings/oleObject2.bin"/><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image" Target="../media/image410.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oleObject" Target="../embeddings/oleObject12.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15.xml"/><Relationship Id="rId4" Type="http://schemas.openxmlformats.org/officeDocument/2006/relationships/oleObject" Target="../embeddings/oleObject5.bin"/><Relationship Id="rId5" Type="http://schemas.openxmlformats.org/officeDocument/2006/relationships/image" Target="../media/image46.wmf"/><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9" Type="http://schemas.openxmlformats.org/officeDocument/2006/relationships/oleObject" Target="../embeddings/oleObject9.bin"/><Relationship Id="rId10"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oleObject" Target="../embeddings/oleObject20.bin"/><Relationship Id="rId13" Type="http://schemas.openxmlformats.org/officeDocument/2006/relationships/oleObject" Target="../embeddings/oleObject21.bin"/><Relationship Id="rId14" Type="http://schemas.openxmlformats.org/officeDocument/2006/relationships/image" Target="../media/image47.wmf"/><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16.xml"/><Relationship Id="rId4" Type="http://schemas.openxmlformats.org/officeDocument/2006/relationships/oleObject" Target="../embeddings/oleObject13.bin"/><Relationship Id="rId5" Type="http://schemas.openxmlformats.org/officeDocument/2006/relationships/image" Target="../media/image46.wmf"/><Relationship Id="rId6" Type="http://schemas.openxmlformats.org/officeDocument/2006/relationships/oleObject" Target="../embeddings/oleObject14.bin"/><Relationship Id="rId7" Type="http://schemas.openxmlformats.org/officeDocument/2006/relationships/oleObject" Target="../embeddings/oleObject15.bin"/><Relationship Id="rId8" Type="http://schemas.openxmlformats.org/officeDocument/2006/relationships/oleObject" Target="../embeddings/oleObject16.bin"/><Relationship Id="rId9" Type="http://schemas.openxmlformats.org/officeDocument/2006/relationships/oleObject" Target="../embeddings/oleObject17.bin"/><Relationship Id="rId10"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28.bin"/><Relationship Id="rId12" Type="http://schemas.openxmlformats.org/officeDocument/2006/relationships/oleObject" Target="../embeddings/oleObject29.bin"/><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17.xml"/><Relationship Id="rId4" Type="http://schemas.openxmlformats.org/officeDocument/2006/relationships/oleObject" Target="../embeddings/oleObject22.bin"/><Relationship Id="rId5" Type="http://schemas.openxmlformats.org/officeDocument/2006/relationships/image" Target="../media/image46.wmf"/><Relationship Id="rId6" Type="http://schemas.openxmlformats.org/officeDocument/2006/relationships/oleObject" Target="../embeddings/oleObject23.bin"/><Relationship Id="rId7" Type="http://schemas.openxmlformats.org/officeDocument/2006/relationships/oleObject" Target="../embeddings/oleObject24.bin"/><Relationship Id="rId8" Type="http://schemas.openxmlformats.org/officeDocument/2006/relationships/oleObject" Target="../embeddings/oleObject25.bin"/><Relationship Id="rId9" Type="http://schemas.openxmlformats.org/officeDocument/2006/relationships/oleObject" Target="../embeddings/oleObject26.bin"/><Relationship Id="rId10"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image" Target="../media/image450.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0.bin"/><Relationship Id="rId5" Type="http://schemas.openxmlformats.org/officeDocument/2006/relationships/image" Target="../media/image46.wmf"/><Relationship Id="rId6" Type="http://schemas.openxmlformats.org/officeDocument/2006/relationships/oleObject" Target="../embeddings/oleObject31.bin"/><Relationship Id="rId7" Type="http://schemas.openxmlformats.org/officeDocument/2006/relationships/oleObject" Target="../embeddings/oleObject32.bin"/><Relationship Id="rId8" Type="http://schemas.openxmlformats.org/officeDocument/2006/relationships/oleObject" Target="../embeddings/oleObject33.bin"/><Relationship Id="rId9" Type="http://schemas.openxmlformats.org/officeDocument/2006/relationships/oleObject" Target="../embeddings/oleObject34.bin"/><Relationship Id="rId10" Type="http://schemas.openxmlformats.org/officeDocument/2006/relationships/oleObject" Target="../embeddings/oleObject35.bin"/><Relationship Id="rId11" Type="http://schemas.openxmlformats.org/officeDocument/2006/relationships/oleObject" Target="../embeddings/oleObject36.bin"/><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43.bin"/><Relationship Id="rId12" Type="http://schemas.openxmlformats.org/officeDocument/2006/relationships/image" Target="../media/image430.png"/><Relationship Id="rId13" Type="http://schemas.openxmlformats.org/officeDocument/2006/relationships/image" Target="../media/image440.png"/><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notesSlide" Target="../notesSlides/notesSlide20.xml"/><Relationship Id="rId4" Type="http://schemas.openxmlformats.org/officeDocument/2006/relationships/oleObject" Target="../embeddings/oleObject37.bin"/><Relationship Id="rId5" Type="http://schemas.openxmlformats.org/officeDocument/2006/relationships/image" Target="../media/image46.wmf"/><Relationship Id="rId6" Type="http://schemas.openxmlformats.org/officeDocument/2006/relationships/oleObject" Target="../embeddings/oleObject38.bin"/><Relationship Id="rId7" Type="http://schemas.openxmlformats.org/officeDocument/2006/relationships/oleObject" Target="../embeddings/oleObject39.bin"/><Relationship Id="rId8" Type="http://schemas.openxmlformats.org/officeDocument/2006/relationships/oleObject" Target="../embeddings/oleObject40.bin"/><Relationship Id="rId9" Type="http://schemas.openxmlformats.org/officeDocument/2006/relationships/oleObject" Target="../embeddings/oleObject41.bin"/><Relationship Id="rId10" Type="http://schemas.openxmlformats.org/officeDocument/2006/relationships/oleObject" Target="../embeddings/oleObject4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44.bin"/><Relationship Id="rId5" Type="http://schemas.openxmlformats.org/officeDocument/2006/relationships/image" Target="../media/image46.wmf"/><Relationship Id="rId6" Type="http://schemas.openxmlformats.org/officeDocument/2006/relationships/oleObject" Target="../embeddings/oleObject45.bin"/><Relationship Id="rId7" Type="http://schemas.openxmlformats.org/officeDocument/2006/relationships/oleObject" Target="../embeddings/oleObject46.bin"/><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47.bin"/><Relationship Id="rId5" Type="http://schemas.openxmlformats.org/officeDocument/2006/relationships/image" Target="../media/image46.wmf"/><Relationship Id="rId6" Type="http://schemas.openxmlformats.org/officeDocument/2006/relationships/oleObject" Target="../embeddings/oleObject48.bin"/><Relationship Id="rId7" Type="http://schemas.openxmlformats.org/officeDocument/2006/relationships/oleObject" Target="../embeddings/oleObject49.bin"/><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50.bin"/><Relationship Id="rId5" Type="http://schemas.openxmlformats.org/officeDocument/2006/relationships/image" Target="../media/image46.wmf"/><Relationship Id="rId6" Type="http://schemas.openxmlformats.org/officeDocument/2006/relationships/oleObject" Target="../embeddings/oleObject51.bin"/><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52.bin"/><Relationship Id="rId5" Type="http://schemas.openxmlformats.org/officeDocument/2006/relationships/image" Target="../media/image46.wmf"/><Relationship Id="rId6" Type="http://schemas.openxmlformats.org/officeDocument/2006/relationships/oleObject" Target="../embeddings/oleObject53.bin"/><Relationship Id="rId7" Type="http://schemas.openxmlformats.org/officeDocument/2006/relationships/oleObject" Target="../embeddings/oleObject54.bin"/><Relationship Id="rId8" Type="http://schemas.openxmlformats.org/officeDocument/2006/relationships/oleObject" Target="../embeddings/oleObject55.bin"/><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56.bin"/><Relationship Id="rId5" Type="http://schemas.openxmlformats.org/officeDocument/2006/relationships/image" Target="../media/image46.wmf"/><Relationship Id="rId6" Type="http://schemas.openxmlformats.org/officeDocument/2006/relationships/oleObject" Target="../embeddings/oleObject57.bin"/><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p:txBody>
          <a:bodyPr/>
          <a:lstStyle/>
          <a:p>
            <a:pPr>
              <a:defRPr/>
            </a:pPr>
            <a:r>
              <a:rPr lang="en-US" dirty="0">
                <a:solidFill>
                  <a:prstClr val="black">
                    <a:tint val="75000"/>
                  </a:prstClr>
                </a:solidFill>
                <a:latin typeface="Calibri" charset="0"/>
                <a:ea typeface="Calibri" charset="0"/>
                <a:cs typeface="Calibri" charset="0"/>
              </a:rPr>
              <a:t>© </a:t>
            </a:r>
            <a:r>
              <a:rPr lang="en-US" dirty="0" err="1" smtClean="0">
                <a:solidFill>
                  <a:prstClr val="black">
                    <a:tint val="75000"/>
                  </a:prstClr>
                </a:solidFill>
                <a:latin typeface="Calibri" charset="0"/>
                <a:ea typeface="Calibri" charset="0"/>
                <a:cs typeface="Calibri" charset="0"/>
              </a:rPr>
              <a:t>Arpita</a:t>
            </a:r>
            <a:r>
              <a:rPr lang="en-US" dirty="0" smtClean="0">
                <a:solidFill>
                  <a:prstClr val="black">
                    <a:tint val="75000"/>
                  </a:prstClr>
                </a:solidFill>
                <a:latin typeface="Calibri" charset="0"/>
                <a:ea typeface="Calibri" charset="0"/>
                <a:cs typeface="Calibri" charset="0"/>
              </a:rPr>
              <a:t> </a:t>
            </a:r>
            <a:r>
              <a:rPr lang="en-US" dirty="0" err="1">
                <a:solidFill>
                  <a:prstClr val="black">
                    <a:tint val="75000"/>
                  </a:prstClr>
                </a:solidFill>
                <a:latin typeface="Calibri" charset="0"/>
                <a:ea typeface="Calibri" charset="0"/>
                <a:cs typeface="Calibri" charset="0"/>
              </a:rPr>
              <a:t>Patra</a:t>
            </a:r>
            <a:endParaRPr lang="en-US" dirty="0">
              <a:solidFill>
                <a:prstClr val="black">
                  <a:tint val="75000"/>
                </a:prstClr>
              </a:solidFill>
              <a:latin typeface="Calibri" charset="0"/>
              <a:ea typeface="Calibri" charset="0"/>
              <a:cs typeface="Calibri" charset="0"/>
            </a:endParaRPr>
          </a:p>
        </p:txBody>
      </p:sp>
      <p:sp>
        <p:nvSpPr>
          <p:cNvPr id="3" name="Title 2"/>
          <p:cNvSpPr>
            <a:spLocks noGrp="1"/>
          </p:cNvSpPr>
          <p:nvPr>
            <p:ph type="ctrTitle" idx="4294967295"/>
          </p:nvPr>
        </p:nvSpPr>
        <p:spPr>
          <a:xfrm>
            <a:off x="0" y="169331"/>
            <a:ext cx="9144000" cy="1470025"/>
          </a:xfrm>
        </p:spPr>
        <p:txBody>
          <a:bodyPr>
            <a:normAutofit/>
          </a:bodyPr>
          <a:lstStyle/>
          <a:p>
            <a:r>
              <a:rPr lang="da-DK" b="1" dirty="0" smtClean="0">
                <a:latin typeface="Calibri" charset="0"/>
                <a:ea typeface="Calibri" charset="0"/>
                <a:cs typeface="Calibri" charset="0"/>
              </a:rPr>
              <a:t>Foundations of Secure </a:t>
            </a:r>
            <a:r>
              <a:rPr lang="da-DK" b="1" dirty="0" err="1" smtClean="0">
                <a:latin typeface="Calibri" charset="0"/>
                <a:ea typeface="Calibri" charset="0"/>
                <a:cs typeface="Calibri" charset="0"/>
              </a:rPr>
              <a:t>Computation</a:t>
            </a:r>
            <a:endParaRPr lang="en-US" b="1" dirty="0">
              <a:latin typeface="Calibri" charset="0"/>
              <a:ea typeface="Calibri" charset="0"/>
              <a:cs typeface="Calibri" charset="0"/>
            </a:endParaRPr>
          </a:p>
        </p:txBody>
      </p:sp>
      <p:sp>
        <p:nvSpPr>
          <p:cNvPr id="2" name="Subtitle 1"/>
          <p:cNvSpPr>
            <a:spLocks noGrp="1"/>
          </p:cNvSpPr>
          <p:nvPr>
            <p:ph type="subTitle" idx="4294967295"/>
          </p:nvPr>
        </p:nvSpPr>
        <p:spPr>
          <a:xfrm>
            <a:off x="2150532" y="2925384"/>
            <a:ext cx="4673601" cy="812800"/>
          </a:xfrm>
        </p:spPr>
        <p:txBody>
          <a:bodyPr>
            <a:normAutofit/>
          </a:bodyPr>
          <a:lstStyle/>
          <a:p>
            <a:pPr marL="0" indent="0" algn="ctr">
              <a:buNone/>
            </a:pPr>
            <a:r>
              <a:rPr lang="en-US" b="1" dirty="0" err="1">
                <a:solidFill>
                  <a:srgbClr val="0070C0"/>
                </a:solidFill>
                <a:latin typeface="Calibri" charset="0"/>
                <a:ea typeface="Calibri" charset="0"/>
                <a:cs typeface="Calibri" charset="0"/>
              </a:rPr>
              <a:t>Arpita</a:t>
            </a:r>
            <a:r>
              <a:rPr lang="en-US" b="1" dirty="0">
                <a:solidFill>
                  <a:srgbClr val="0070C0"/>
                </a:solidFill>
                <a:latin typeface="Calibri" charset="0"/>
                <a:ea typeface="Calibri" charset="0"/>
                <a:cs typeface="Calibri" charset="0"/>
              </a:rPr>
              <a:t> </a:t>
            </a:r>
            <a:r>
              <a:rPr lang="en-US" b="1" dirty="0" err="1">
                <a:solidFill>
                  <a:srgbClr val="0070C0"/>
                </a:solidFill>
                <a:latin typeface="Calibri" charset="0"/>
                <a:ea typeface="Calibri" charset="0"/>
                <a:cs typeface="Calibri" charset="0"/>
              </a:rPr>
              <a:t>Patra</a:t>
            </a:r>
            <a:endParaRPr lang="en-US" b="1" dirty="0">
              <a:solidFill>
                <a:srgbClr val="0070C0"/>
              </a:solidFill>
              <a:latin typeface="Calibri" charset="0"/>
              <a:ea typeface="Calibri" charset="0"/>
              <a:cs typeface="Calibri" charset="0"/>
            </a:endParaRPr>
          </a:p>
        </p:txBody>
      </p:sp>
      <p:pic>
        <p:nvPicPr>
          <p:cNvPr id="6" name="Picture 5"/>
          <p:cNvPicPr>
            <a:picLocks noChangeAspect="1"/>
          </p:cNvPicPr>
          <p:nvPr/>
        </p:nvPicPr>
        <p:blipFill>
          <a:blip r:embed="rId3"/>
          <a:stretch>
            <a:fillRect/>
          </a:stretch>
        </p:blipFill>
        <p:spPr>
          <a:xfrm>
            <a:off x="101598" y="5592594"/>
            <a:ext cx="1714247" cy="1197674"/>
          </a:xfrm>
          <a:prstGeom prst="rect">
            <a:avLst/>
          </a:prstGeom>
        </p:spPr>
      </p:pic>
      <p:pic>
        <p:nvPicPr>
          <p:cNvPr id="7" name="Picture 6"/>
          <p:cNvPicPr>
            <a:picLocks noChangeAspect="1"/>
          </p:cNvPicPr>
          <p:nvPr/>
        </p:nvPicPr>
        <p:blipFill>
          <a:blip r:embed="rId4"/>
          <a:stretch>
            <a:fillRect/>
          </a:stretch>
        </p:blipFill>
        <p:spPr>
          <a:xfrm>
            <a:off x="7077367" y="5592594"/>
            <a:ext cx="2062653" cy="1286933"/>
          </a:xfrm>
          <a:prstGeom prst="rect">
            <a:avLst/>
          </a:prstGeom>
        </p:spPr>
      </p:pic>
      <p:pic>
        <p:nvPicPr>
          <p:cNvPr id="4" name="Picture 3"/>
          <p:cNvPicPr>
            <a:picLocks noChangeAspect="1"/>
          </p:cNvPicPr>
          <p:nvPr/>
        </p:nvPicPr>
        <p:blipFill>
          <a:blip r:embed="rId5"/>
          <a:stretch>
            <a:fillRect/>
          </a:stretch>
        </p:blipFill>
        <p:spPr>
          <a:xfrm>
            <a:off x="2044446" y="1425518"/>
            <a:ext cx="4779687" cy="1426784"/>
          </a:xfrm>
          <a:prstGeom prst="rect">
            <a:avLst/>
          </a:prstGeom>
        </p:spPr>
      </p:pic>
      <p:pic>
        <p:nvPicPr>
          <p:cNvPr id="10" name="Picture 2" descr="C:\Users\Hoang Viet Tung\AppData\Local\Microsoft\Windows\Temporary Internet Files\Content.IE5\WEGAX9JY\MC900435811[1].wmf"/>
          <p:cNvPicPr>
            <a:picLocks noChangeAspect="1" noChangeArrowheads="1"/>
          </p:cNvPicPr>
          <p:nvPr/>
        </p:nvPicPr>
        <p:blipFill>
          <a:blip r:embed="rId6" cstate="print"/>
          <a:srcRect/>
          <a:stretch>
            <a:fillRect/>
          </a:stretch>
        </p:blipFill>
        <p:spPr bwMode="auto">
          <a:xfrm>
            <a:off x="2889836" y="1350218"/>
            <a:ext cx="468728" cy="803534"/>
          </a:xfrm>
          <a:prstGeom prst="rect">
            <a:avLst/>
          </a:prstGeom>
          <a:noFill/>
        </p:spPr>
      </p:pic>
      <p:pic>
        <p:nvPicPr>
          <p:cNvPr id="9" name="Picture 8"/>
          <p:cNvPicPr>
            <a:picLocks noChangeAspect="1"/>
          </p:cNvPicPr>
          <p:nvPr/>
        </p:nvPicPr>
        <p:blipFill>
          <a:blip r:embed="rId7"/>
          <a:stretch>
            <a:fillRect/>
          </a:stretch>
        </p:blipFill>
        <p:spPr>
          <a:xfrm>
            <a:off x="5376150" y="1324956"/>
            <a:ext cx="643650" cy="813954"/>
          </a:xfrm>
          <a:prstGeom prst="rect">
            <a:avLst/>
          </a:prstGeom>
        </p:spPr>
      </p:pic>
    </p:spTree>
    <p:extLst>
      <p:ext uri="{BB962C8B-B14F-4D97-AF65-F5344CB8AC3E}">
        <p14:creationId xmlns:p14="http://schemas.microsoft.com/office/powerpoint/2010/main" val="1652754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ext Box 7"/>
          <p:cNvSpPr txBox="1">
            <a:spLocks noChangeArrowheads="1"/>
          </p:cNvSpPr>
          <p:nvPr/>
        </p:nvSpPr>
        <p:spPr bwMode="auto">
          <a:xfrm>
            <a:off x="467544" y="5238040"/>
            <a:ext cx="7992888" cy="369332"/>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dirty="0" smtClean="0">
                <a:latin typeface="Calibri" charset="0"/>
                <a:ea typeface="Calibri" charset="0"/>
                <a:cs typeface="Calibri" charset="0"/>
              </a:rPr>
              <a:t> They </a:t>
            </a:r>
            <a:r>
              <a:rPr lang="en-US" dirty="0" smtClean="0">
                <a:solidFill>
                  <a:srgbClr val="0000FF"/>
                </a:solidFill>
                <a:latin typeface="Calibri" charset="0"/>
                <a:ea typeface="Calibri" charset="0"/>
                <a:cs typeface="Calibri" charset="0"/>
              </a:rPr>
              <a:t>do not </a:t>
            </a:r>
            <a:r>
              <a:rPr lang="en-US" dirty="0" smtClean="0">
                <a:latin typeface="Calibri" charset="0"/>
                <a:ea typeface="Calibri" charset="0"/>
                <a:cs typeface="Calibri" charset="0"/>
              </a:rPr>
              <a:t>want to </a:t>
            </a:r>
            <a:r>
              <a:rPr lang="en-US" dirty="0" smtClean="0">
                <a:solidFill>
                  <a:srgbClr val="0000FF"/>
                </a:solidFill>
                <a:latin typeface="Calibri" charset="0"/>
                <a:ea typeface="Calibri" charset="0"/>
                <a:cs typeface="Calibri" charset="0"/>
              </a:rPr>
              <a:t>share</a:t>
            </a:r>
            <a:r>
              <a:rPr lang="en-US" dirty="0" smtClean="0">
                <a:latin typeface="Calibri" charset="0"/>
                <a:ea typeface="Calibri" charset="0"/>
                <a:cs typeface="Calibri" charset="0"/>
              </a:rPr>
              <a:t> their count of sexual abuse cases/ drug addicted cases </a:t>
            </a:r>
          </a:p>
        </p:txBody>
      </p:sp>
      <p:sp>
        <p:nvSpPr>
          <p:cNvPr id="20" name="Rectangle 2"/>
          <p:cNvSpPr txBox="1">
            <a:spLocks noChangeArrowheads="1"/>
          </p:cNvSpPr>
          <p:nvPr/>
        </p:nvSpPr>
        <p:spPr>
          <a:xfrm>
            <a:off x="71438" y="146222"/>
            <a:ext cx="8915400" cy="685800"/>
          </a:xfrm>
          <a:prstGeom prst="rect">
            <a:avLst/>
          </a:prstGeom>
        </p:spPr>
        <p:txBody>
          <a:bodyPr/>
          <a:lstStyle/>
          <a:p>
            <a:pPr algn="ctr">
              <a:defRPr/>
            </a:pPr>
            <a:r>
              <a:rPr lang="en-US" altLang="en-US" sz="4000" b="1">
                <a:solidFill>
                  <a:srgbClr val="00B050"/>
                </a:solidFill>
                <a:latin typeface="Calibri" charset="0"/>
                <a:ea typeface="Calibri" charset="0"/>
                <a:cs typeface="Calibri" charset="0"/>
              </a:rPr>
              <a:t>Applications of </a:t>
            </a:r>
            <a:r>
              <a:rPr lang="en-US" altLang="en-US" sz="4000" b="1" smtClean="0">
                <a:solidFill>
                  <a:srgbClr val="00B050"/>
                </a:solidFill>
                <a:latin typeface="Calibri" charset="0"/>
                <a:ea typeface="Calibri" charset="0"/>
                <a:cs typeface="Calibri" charset="0"/>
              </a:rPr>
              <a:t>MPC- </a:t>
            </a:r>
            <a:r>
              <a:rPr lang="en-US" sz="4000" b="1" kern="0" smtClean="0">
                <a:solidFill>
                  <a:srgbClr val="00B050"/>
                </a:solidFill>
                <a:latin typeface="Calibri" charset="0"/>
                <a:ea typeface="Calibri" charset="0"/>
                <a:cs typeface="Calibri" charset="0"/>
              </a:rPr>
              <a:t>(</a:t>
            </a:r>
            <a:r>
              <a:rPr lang="en-US" sz="4000" b="1" kern="0" dirty="0" smtClean="0">
                <a:solidFill>
                  <a:srgbClr val="00B050"/>
                </a:solidFill>
                <a:latin typeface="Calibri" charset="0"/>
                <a:ea typeface="Calibri" charset="0"/>
                <a:cs typeface="Calibri" charset="0"/>
              </a:rPr>
              <a:t>Privacy Preserving) Data Mining</a:t>
            </a:r>
            <a:endParaRPr lang="en-US" sz="4000" b="1" kern="0" dirty="0">
              <a:solidFill>
                <a:srgbClr val="00B050"/>
              </a:solidFill>
              <a:latin typeface="Calibri" charset="0"/>
              <a:ea typeface="Calibri" charset="0"/>
              <a:cs typeface="Calibri" charset="0"/>
            </a:endParaRPr>
          </a:p>
        </p:txBody>
      </p:sp>
      <p:sp>
        <p:nvSpPr>
          <p:cNvPr id="9" name="Text Box 7"/>
          <p:cNvSpPr txBox="1">
            <a:spLocks noChangeArrowheads="1"/>
          </p:cNvSpPr>
          <p:nvPr/>
        </p:nvSpPr>
        <p:spPr bwMode="auto">
          <a:xfrm>
            <a:off x="484648" y="5924110"/>
            <a:ext cx="7992888" cy="369332"/>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dirty="0" smtClean="0">
                <a:latin typeface="Calibri" charset="0"/>
                <a:ea typeface="Calibri" charset="0"/>
                <a:cs typeface="Calibri" charset="0"/>
              </a:rPr>
              <a:t> But want to </a:t>
            </a:r>
            <a:r>
              <a:rPr lang="en-US" dirty="0" smtClean="0">
                <a:solidFill>
                  <a:srgbClr val="009900"/>
                </a:solidFill>
                <a:latin typeface="Calibri" charset="0"/>
                <a:ea typeface="Calibri" charset="0"/>
                <a:cs typeface="Calibri" charset="0"/>
              </a:rPr>
              <a:t>data-mine</a:t>
            </a:r>
            <a:r>
              <a:rPr lang="en-US" dirty="0" smtClean="0">
                <a:latin typeface="Calibri" charset="0"/>
                <a:ea typeface="Calibri" charset="0"/>
                <a:cs typeface="Calibri" charset="0"/>
              </a:rPr>
              <a:t> on </a:t>
            </a:r>
            <a:r>
              <a:rPr lang="en-US" dirty="0" smtClean="0">
                <a:solidFill>
                  <a:srgbClr val="009900"/>
                </a:solidFill>
                <a:latin typeface="Calibri" charset="0"/>
                <a:ea typeface="Calibri" charset="0"/>
                <a:cs typeface="Calibri" charset="0"/>
              </a:rPr>
              <a:t>combined</a:t>
            </a:r>
            <a:r>
              <a:rPr lang="en-US" dirty="0" smtClean="0">
                <a:latin typeface="Calibri" charset="0"/>
                <a:ea typeface="Calibri" charset="0"/>
                <a:cs typeface="Calibri" charset="0"/>
              </a:rPr>
              <a:t> data</a:t>
            </a:r>
          </a:p>
        </p:txBody>
      </p:sp>
      <p:pic>
        <p:nvPicPr>
          <p:cNvPr id="230402" name="Picture 2"/>
          <p:cNvPicPr>
            <a:picLocks noChangeAspect="1" noChangeArrowheads="1"/>
          </p:cNvPicPr>
          <p:nvPr/>
        </p:nvPicPr>
        <p:blipFill>
          <a:blip r:embed="rId3" cstate="print"/>
          <a:srcRect/>
          <a:stretch>
            <a:fillRect/>
          </a:stretch>
        </p:blipFill>
        <p:spPr bwMode="auto">
          <a:xfrm>
            <a:off x="806546" y="3793317"/>
            <a:ext cx="1579240" cy="931084"/>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3365128" y="3759451"/>
            <a:ext cx="1579240" cy="1032685"/>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7407598" y="3759451"/>
            <a:ext cx="1579240" cy="998819"/>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7544" y="1544321"/>
            <a:ext cx="2112433" cy="1689946"/>
          </a:xfrm>
          <a:prstGeom prst="rect">
            <a:avLst/>
          </a:prstGeom>
        </p:spPr>
      </p:pic>
      <p:sp>
        <p:nvSpPr>
          <p:cNvPr id="6" name="TextBox 5"/>
          <p:cNvSpPr txBox="1"/>
          <p:nvPr/>
        </p:nvSpPr>
        <p:spPr>
          <a:xfrm>
            <a:off x="5215467" y="2336800"/>
            <a:ext cx="184666" cy="369332"/>
          </a:xfrm>
          <a:prstGeom prst="rect">
            <a:avLst/>
          </a:prstGeom>
          <a:noFill/>
        </p:spPr>
        <p:txBody>
          <a:bodyPr wrap="none" rtlCol="0">
            <a:spAutoFit/>
          </a:bodyPr>
          <a:lstStyle/>
          <a:p>
            <a:endParaRPr lang="en-US" dirty="0">
              <a:latin typeface="Calibri" charset="0"/>
              <a:ea typeface="Calibri" charset="0"/>
              <a:cs typeface="Calibri" charset="0"/>
            </a:endParaRPr>
          </a:p>
        </p:txBody>
      </p:sp>
      <p:pic>
        <p:nvPicPr>
          <p:cNvPr id="7" name="Picture 6"/>
          <p:cNvPicPr>
            <a:picLocks noChangeAspect="1"/>
          </p:cNvPicPr>
          <p:nvPr/>
        </p:nvPicPr>
        <p:blipFill>
          <a:blip r:embed="rId5"/>
          <a:stretch>
            <a:fillRect/>
          </a:stretch>
        </p:blipFill>
        <p:spPr>
          <a:xfrm>
            <a:off x="5300132" y="1578187"/>
            <a:ext cx="1456267" cy="1485522"/>
          </a:xfrm>
          <a:prstGeom prst="rect">
            <a:avLst/>
          </a:prstGeom>
        </p:spPr>
      </p:pic>
      <p:pic>
        <p:nvPicPr>
          <p:cNvPr id="14" name="Picture 2"/>
          <p:cNvPicPr>
            <a:picLocks noChangeAspect="1" noChangeArrowheads="1"/>
          </p:cNvPicPr>
          <p:nvPr/>
        </p:nvPicPr>
        <p:blipFill>
          <a:blip r:embed="rId3" cstate="print"/>
          <a:srcRect/>
          <a:stretch>
            <a:fillRect/>
          </a:stretch>
        </p:blipFill>
        <p:spPr bwMode="auto">
          <a:xfrm>
            <a:off x="5215467" y="3793317"/>
            <a:ext cx="1579240" cy="998819"/>
          </a:xfrm>
          <a:prstGeom prst="rect">
            <a:avLst/>
          </a:prstGeom>
          <a:noFill/>
          <a:ln w="9525">
            <a:noFill/>
            <a:miter lim="800000"/>
            <a:headEnd/>
            <a:tailEnd/>
          </a:ln>
        </p:spPr>
      </p:pic>
      <p:sp>
        <p:nvSpPr>
          <p:cNvPr id="8" name="TextBox 7"/>
          <p:cNvSpPr txBox="1"/>
          <p:nvPr/>
        </p:nvSpPr>
        <p:spPr>
          <a:xfrm>
            <a:off x="-1202267" y="3759200"/>
            <a:ext cx="184666" cy="369332"/>
          </a:xfrm>
          <a:prstGeom prst="rect">
            <a:avLst/>
          </a:prstGeom>
          <a:noFill/>
        </p:spPr>
        <p:txBody>
          <a:bodyPr wrap="none" rtlCol="0">
            <a:spAutoFit/>
          </a:bodyPr>
          <a:lstStyle/>
          <a:p>
            <a:endParaRPr lang="en-US" dirty="0">
              <a:latin typeface="Calibri" charset="0"/>
              <a:ea typeface="Calibri" charset="0"/>
              <a:cs typeface="Calibri" charset="0"/>
            </a:endParaRPr>
          </a:p>
        </p:txBody>
      </p:sp>
      <p:pic>
        <p:nvPicPr>
          <p:cNvPr id="12" name="Picture 11"/>
          <p:cNvPicPr>
            <a:picLocks noChangeAspect="1"/>
          </p:cNvPicPr>
          <p:nvPr/>
        </p:nvPicPr>
        <p:blipFill>
          <a:blip r:embed="rId6"/>
          <a:stretch>
            <a:fillRect/>
          </a:stretch>
        </p:blipFill>
        <p:spPr>
          <a:xfrm>
            <a:off x="3115733" y="1578187"/>
            <a:ext cx="1667933" cy="1630680"/>
          </a:xfrm>
          <a:prstGeom prst="rect">
            <a:avLst/>
          </a:prstGeom>
        </p:spPr>
      </p:pic>
      <p:pic>
        <p:nvPicPr>
          <p:cNvPr id="13" name="Picture 12"/>
          <p:cNvPicPr>
            <a:picLocks noChangeAspect="1"/>
          </p:cNvPicPr>
          <p:nvPr/>
        </p:nvPicPr>
        <p:blipFill>
          <a:blip r:embed="rId7"/>
          <a:stretch>
            <a:fillRect/>
          </a:stretch>
        </p:blipFill>
        <p:spPr>
          <a:xfrm>
            <a:off x="7407598" y="1519936"/>
            <a:ext cx="1543773" cy="1543773"/>
          </a:xfrm>
          <a:prstGeom prst="rect">
            <a:avLst/>
          </a:prstGeom>
        </p:spPr>
      </p:pic>
    </p:spTree>
    <p:extLst>
      <p:ext uri="{BB962C8B-B14F-4D97-AF65-F5344CB8AC3E}">
        <p14:creationId xmlns:p14="http://schemas.microsoft.com/office/powerpoint/2010/main" val="4028952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147" y="2206209"/>
            <a:ext cx="2328341" cy="1366807"/>
          </a:xfrm>
          <a:prstGeom prst="rect">
            <a:avLst/>
          </a:prstGeom>
        </p:spPr>
      </p:pic>
      <p:sp>
        <p:nvSpPr>
          <p:cNvPr id="3" name="AutoShape 30" descr="Image result for apollo hospital logo"/>
          <p:cNvSpPr>
            <a:spLocks noChangeAspect="1" noChangeArrowheads="1"/>
          </p:cNvSpPr>
          <p:nvPr/>
        </p:nvSpPr>
        <p:spPr bwMode="auto">
          <a:xfrm>
            <a:off x="160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4" name="AutoShape 32" descr="Image result for apollo hospital logo"/>
          <p:cNvSpPr>
            <a:spLocks noChangeAspect="1" noChangeArrowheads="1"/>
          </p:cNvSpPr>
          <p:nvPr/>
        </p:nvSpPr>
        <p:spPr bwMode="auto">
          <a:xfrm>
            <a:off x="312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5" name="AutoShape 34" descr="Image result for apollo hospital logo"/>
          <p:cNvSpPr>
            <a:spLocks noChangeAspect="1" noChangeArrowheads="1"/>
          </p:cNvSpPr>
          <p:nvPr/>
        </p:nvSpPr>
        <p:spPr bwMode="auto">
          <a:xfrm>
            <a:off x="465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6" name="AutoShape 36" descr="Image result for apollo hospital logo"/>
          <p:cNvSpPr>
            <a:spLocks noChangeAspect="1" noChangeArrowheads="1"/>
          </p:cNvSpPr>
          <p:nvPr/>
        </p:nvSpPr>
        <p:spPr bwMode="auto">
          <a:xfrm>
            <a:off x="617538"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7" name="AutoShape 38" descr="Image result for apollo hospital logo"/>
          <p:cNvSpPr>
            <a:spLocks noChangeAspect="1" noChangeArrowheads="1"/>
          </p:cNvSpPr>
          <p:nvPr/>
        </p:nvSpPr>
        <p:spPr bwMode="auto">
          <a:xfrm>
            <a:off x="769938"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9" name="AutoShape 42" descr="Image result for manipal hospital logo"/>
          <p:cNvSpPr>
            <a:spLocks noChangeAspect="1" noChangeArrowheads="1"/>
          </p:cNvSpPr>
          <p:nvPr/>
        </p:nvSpPr>
        <p:spPr bwMode="auto">
          <a:xfrm>
            <a:off x="922338"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0" name="AutoShape 44" descr="Image result for manipal hospital logo"/>
          <p:cNvSpPr>
            <a:spLocks noChangeAspect="1" noChangeArrowheads="1"/>
          </p:cNvSpPr>
          <p:nvPr/>
        </p:nvSpPr>
        <p:spPr bwMode="auto">
          <a:xfrm>
            <a:off x="1074738"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2" name="AutoShape 52" descr="Image result for medical record clipart"/>
          <p:cNvSpPr>
            <a:spLocks noChangeAspect="1" noChangeArrowheads="1"/>
          </p:cNvSpPr>
          <p:nvPr/>
        </p:nvSpPr>
        <p:spPr bwMode="auto">
          <a:xfrm>
            <a:off x="1227138"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13" name="AutoShape 54" descr="Image result for medical record clipart"/>
          <p:cNvSpPr>
            <a:spLocks noChangeAspect="1" noChangeArrowheads="1"/>
          </p:cNvSpPr>
          <p:nvPr/>
        </p:nvSpPr>
        <p:spPr bwMode="auto">
          <a:xfrm>
            <a:off x="1379538"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29" name="AutoShape 6" descr="Image result for question mark"/>
          <p:cNvSpPr>
            <a:spLocks noChangeAspect="1" noChangeArrowheads="1"/>
          </p:cNvSpPr>
          <p:nvPr/>
        </p:nvSpPr>
        <p:spPr bwMode="auto">
          <a:xfrm>
            <a:off x="1531938"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alibri" charset="0"/>
              <a:ea typeface="Calibri" charset="0"/>
              <a:cs typeface="Calibri" charset="0"/>
            </a:endParaRPr>
          </a:p>
        </p:txBody>
      </p:sp>
      <p:cxnSp>
        <p:nvCxnSpPr>
          <p:cNvPr id="31" name="Straight Arrow Connector 30"/>
          <p:cNvCxnSpPr/>
          <p:nvPr/>
        </p:nvCxnSpPr>
        <p:spPr>
          <a:xfrm>
            <a:off x="2627784" y="2596842"/>
            <a:ext cx="4104456" cy="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2" name="Text Box 7"/>
          <p:cNvSpPr txBox="1">
            <a:spLocks noChangeArrowheads="1"/>
          </p:cNvSpPr>
          <p:nvPr/>
        </p:nvSpPr>
        <p:spPr bwMode="auto">
          <a:xfrm>
            <a:off x="2915816" y="2164794"/>
            <a:ext cx="3448000"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Please compute f(x) for me</a:t>
            </a:r>
            <a:endParaRPr lang="en-US" sz="2000" dirty="0" smtClean="0">
              <a:solidFill>
                <a:srgbClr val="0000FF"/>
              </a:solidFill>
              <a:latin typeface="Calibri" charset="0"/>
              <a:ea typeface="Calibri" charset="0"/>
              <a:cs typeface="Calibri" charset="0"/>
            </a:endParaRPr>
          </a:p>
        </p:txBody>
      </p:sp>
      <p:cxnSp>
        <p:nvCxnSpPr>
          <p:cNvPr id="33" name="Straight Arrow Connector 32"/>
          <p:cNvCxnSpPr/>
          <p:nvPr/>
        </p:nvCxnSpPr>
        <p:spPr>
          <a:xfrm>
            <a:off x="2843808" y="3460938"/>
            <a:ext cx="3816424" cy="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 Box 7"/>
          <p:cNvSpPr txBox="1">
            <a:spLocks noChangeArrowheads="1"/>
          </p:cNvSpPr>
          <p:nvPr/>
        </p:nvSpPr>
        <p:spPr bwMode="auto">
          <a:xfrm>
            <a:off x="4067944" y="2628780"/>
            <a:ext cx="1296144"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Payment</a:t>
            </a:r>
            <a:endParaRPr lang="en-US" sz="2000" dirty="0" smtClean="0">
              <a:solidFill>
                <a:srgbClr val="0000FF"/>
              </a:solidFill>
              <a:latin typeface="Calibri" charset="0"/>
              <a:ea typeface="Calibri" charset="0"/>
              <a:cs typeface="Calibri" charset="0"/>
            </a:endParaRPr>
          </a:p>
        </p:txBody>
      </p:sp>
      <p:pic>
        <p:nvPicPr>
          <p:cNvPr id="36" name="Picture 4"/>
          <p:cNvPicPr>
            <a:picLocks noChangeAspect="1" noChangeArrowheads="1"/>
          </p:cNvPicPr>
          <p:nvPr/>
        </p:nvPicPr>
        <p:blipFill>
          <a:blip r:embed="rId4" cstate="print"/>
          <a:srcRect/>
          <a:stretch>
            <a:fillRect/>
          </a:stretch>
        </p:blipFill>
        <p:spPr bwMode="auto">
          <a:xfrm>
            <a:off x="1475656" y="2308810"/>
            <a:ext cx="1073209" cy="936287"/>
          </a:xfrm>
          <a:prstGeom prst="rect">
            <a:avLst/>
          </a:prstGeom>
          <a:noFill/>
          <a:ln w="9525">
            <a:noFill/>
            <a:miter lim="800000"/>
            <a:headEnd/>
            <a:tailEnd/>
          </a:ln>
        </p:spPr>
      </p:pic>
      <p:sp>
        <p:nvSpPr>
          <p:cNvPr id="39" name="Text Box 7"/>
          <p:cNvSpPr txBox="1">
            <a:spLocks noChangeArrowheads="1"/>
          </p:cNvSpPr>
          <p:nvPr/>
        </p:nvSpPr>
        <p:spPr bwMode="auto">
          <a:xfrm>
            <a:off x="107504" y="3388930"/>
            <a:ext cx="3096344"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Computationally weak</a:t>
            </a:r>
            <a:endParaRPr lang="en-US" sz="2000" dirty="0" smtClean="0">
              <a:solidFill>
                <a:srgbClr val="0000FF"/>
              </a:solidFill>
              <a:latin typeface="Calibri" charset="0"/>
              <a:ea typeface="Calibri" charset="0"/>
              <a:cs typeface="Calibri" charset="0"/>
            </a:endParaRPr>
          </a:p>
        </p:txBody>
      </p:sp>
      <p:cxnSp>
        <p:nvCxnSpPr>
          <p:cNvPr id="40" name="Straight Arrow Connector 39"/>
          <p:cNvCxnSpPr/>
          <p:nvPr/>
        </p:nvCxnSpPr>
        <p:spPr>
          <a:xfrm>
            <a:off x="251520" y="2884874"/>
            <a:ext cx="1071736" cy="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1" name="Text Box 7"/>
          <p:cNvSpPr txBox="1">
            <a:spLocks noChangeArrowheads="1"/>
          </p:cNvSpPr>
          <p:nvPr/>
        </p:nvSpPr>
        <p:spPr bwMode="auto">
          <a:xfrm>
            <a:off x="395536" y="2452826"/>
            <a:ext cx="792088"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f, x</a:t>
            </a:r>
            <a:endParaRPr lang="en-US" sz="2000" dirty="0" smtClean="0">
              <a:solidFill>
                <a:srgbClr val="0000FF"/>
              </a:solidFill>
              <a:latin typeface="Calibri" charset="0"/>
              <a:ea typeface="Calibri" charset="0"/>
              <a:cs typeface="Calibri" charset="0"/>
            </a:endParaRPr>
          </a:p>
        </p:txBody>
      </p:sp>
      <p:sp>
        <p:nvSpPr>
          <p:cNvPr id="42" name="Text Box 7"/>
          <p:cNvSpPr txBox="1">
            <a:spLocks noChangeArrowheads="1"/>
          </p:cNvSpPr>
          <p:nvPr/>
        </p:nvSpPr>
        <p:spPr bwMode="auto">
          <a:xfrm>
            <a:off x="3995936" y="3532946"/>
            <a:ext cx="1584176"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y = f(x)</a:t>
            </a:r>
            <a:endParaRPr lang="en-US" sz="2000" dirty="0" smtClean="0">
              <a:solidFill>
                <a:srgbClr val="0000FF"/>
              </a:solidFill>
              <a:latin typeface="Calibri" charset="0"/>
              <a:ea typeface="Calibri" charset="0"/>
              <a:cs typeface="Calibri" charset="0"/>
            </a:endParaRPr>
          </a:p>
        </p:txBody>
      </p:sp>
      <p:sp>
        <p:nvSpPr>
          <p:cNvPr id="43" name="Text Box 7"/>
          <p:cNvSpPr txBox="1">
            <a:spLocks noChangeArrowheads="1"/>
          </p:cNvSpPr>
          <p:nvPr/>
        </p:nvSpPr>
        <p:spPr bwMode="auto">
          <a:xfrm>
            <a:off x="6929772" y="3332891"/>
            <a:ext cx="1800200"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Cloud server</a:t>
            </a:r>
            <a:endParaRPr lang="en-US" sz="2000" dirty="0" smtClean="0">
              <a:solidFill>
                <a:srgbClr val="0000FF"/>
              </a:solidFill>
              <a:latin typeface="Calibri" charset="0"/>
              <a:ea typeface="Calibri" charset="0"/>
              <a:cs typeface="Calibri" charset="0"/>
            </a:endParaRPr>
          </a:p>
        </p:txBody>
      </p:sp>
      <p:sp>
        <p:nvSpPr>
          <p:cNvPr id="44" name="Rectangle 2"/>
          <p:cNvSpPr txBox="1">
            <a:spLocks noChangeArrowheads="1"/>
          </p:cNvSpPr>
          <p:nvPr/>
        </p:nvSpPr>
        <p:spPr bwMode="auto">
          <a:xfrm>
            <a:off x="107504" y="4369668"/>
            <a:ext cx="9217024"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Potentially great solution with lots of </a:t>
            </a:r>
            <a:r>
              <a:rPr lang="en-IN" sz="2000" kern="0" dirty="0" smtClean="0">
                <a:solidFill>
                  <a:srgbClr val="FF0000"/>
                </a:solidFill>
                <a:latin typeface="Calibri" charset="0"/>
                <a:ea typeface="Calibri" charset="0"/>
                <a:cs typeface="Calibri" charset="0"/>
              </a:rPr>
              <a:t>risks</a:t>
            </a:r>
            <a:r>
              <a:rPr lang="en-IN" sz="2000" kern="0" dirty="0" smtClean="0">
                <a:solidFill>
                  <a:srgbClr val="000000"/>
                </a:solidFill>
                <a:latin typeface="Calibri" charset="0"/>
                <a:ea typeface="Calibri" charset="0"/>
                <a:cs typeface="Calibri" charset="0"/>
              </a:rPr>
              <a:t> !!</a:t>
            </a:r>
            <a:endParaRPr lang="en-IN" sz="2000" kern="0" baseline="-25000" dirty="0">
              <a:solidFill>
                <a:srgbClr val="FF0000"/>
              </a:solidFill>
              <a:latin typeface="Calibri" charset="0"/>
              <a:ea typeface="Calibri" charset="0"/>
              <a:cs typeface="Calibri" charset="0"/>
            </a:endParaRPr>
          </a:p>
        </p:txBody>
      </p:sp>
      <p:sp>
        <p:nvSpPr>
          <p:cNvPr id="45" name="Rectangle 2"/>
          <p:cNvSpPr txBox="1">
            <a:spLocks noChangeArrowheads="1"/>
          </p:cNvSpPr>
          <p:nvPr/>
        </p:nvSpPr>
        <p:spPr bwMode="auto">
          <a:xfrm>
            <a:off x="107504" y="4941168"/>
            <a:ext cx="9217024"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What if the service provider is </a:t>
            </a:r>
            <a:r>
              <a:rPr lang="en-IN" sz="2000" kern="0" dirty="0" smtClean="0">
                <a:solidFill>
                  <a:srgbClr val="0000FF"/>
                </a:solidFill>
                <a:latin typeface="Calibri" charset="0"/>
                <a:ea typeface="Calibri" charset="0"/>
                <a:cs typeface="Calibri" charset="0"/>
              </a:rPr>
              <a:t>corrupted</a:t>
            </a:r>
            <a:r>
              <a:rPr lang="en-IN" sz="2000" kern="0" dirty="0" smtClean="0">
                <a:solidFill>
                  <a:srgbClr val="000000"/>
                </a:solidFill>
                <a:latin typeface="Calibri" charset="0"/>
                <a:ea typeface="Calibri" charset="0"/>
                <a:cs typeface="Calibri" charset="0"/>
              </a:rPr>
              <a:t> ?</a:t>
            </a:r>
            <a:endParaRPr lang="en-IN" sz="2000" kern="0" baseline="-25000" dirty="0">
              <a:solidFill>
                <a:srgbClr val="FF0000"/>
              </a:solidFill>
              <a:latin typeface="Calibri" charset="0"/>
              <a:ea typeface="Calibri" charset="0"/>
              <a:cs typeface="Calibri" charset="0"/>
            </a:endParaRPr>
          </a:p>
        </p:txBody>
      </p:sp>
      <p:sp>
        <p:nvSpPr>
          <p:cNvPr id="28" name="Rectangle 2"/>
          <p:cNvSpPr txBox="1">
            <a:spLocks noChangeArrowheads="1"/>
          </p:cNvSpPr>
          <p:nvPr/>
        </p:nvSpPr>
        <p:spPr bwMode="auto">
          <a:xfrm>
            <a:off x="611560" y="5517232"/>
            <a:ext cx="8352928"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Wingdings" panose="05000000000000000000"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No data privacy</a:t>
            </a:r>
            <a:endParaRPr lang="en-IN" sz="2000" kern="0" baseline="-25000" dirty="0">
              <a:solidFill>
                <a:srgbClr val="FF0000"/>
              </a:solidFill>
              <a:latin typeface="Calibri" charset="0"/>
              <a:ea typeface="Calibri" charset="0"/>
              <a:cs typeface="Calibri" charset="0"/>
            </a:endParaRPr>
          </a:p>
        </p:txBody>
      </p:sp>
      <p:sp>
        <p:nvSpPr>
          <p:cNvPr id="30" name="Rectangle 2"/>
          <p:cNvSpPr txBox="1">
            <a:spLocks noChangeArrowheads="1"/>
          </p:cNvSpPr>
          <p:nvPr/>
        </p:nvSpPr>
        <p:spPr bwMode="auto">
          <a:xfrm>
            <a:off x="611560" y="6093296"/>
            <a:ext cx="8352928"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Wingdings" panose="05000000000000000000"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No guarantee of correct output</a:t>
            </a:r>
            <a:endParaRPr lang="en-IN" sz="2000" kern="0" baseline="-25000" dirty="0">
              <a:solidFill>
                <a:srgbClr val="FF0000"/>
              </a:solidFill>
              <a:latin typeface="Calibri" charset="0"/>
              <a:ea typeface="Calibri" charset="0"/>
              <a:cs typeface="Calibri" charset="0"/>
            </a:endParaRPr>
          </a:p>
        </p:txBody>
      </p:sp>
      <p:pic>
        <p:nvPicPr>
          <p:cNvPr id="35" name="Picture 2" descr="https://encrypted-tbn2.gstatic.com/images?q=tbn:ANd9GcTzn8pYNTIsYJz-1hUwTp5TSpxO5EgNfXDt7DtIKuSZFDDgZWG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2060848"/>
            <a:ext cx="1296144" cy="129614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
          <p:cNvSpPr txBox="1">
            <a:spLocks noChangeArrowheads="1"/>
          </p:cNvSpPr>
          <p:nvPr/>
        </p:nvSpPr>
        <p:spPr>
          <a:xfrm>
            <a:off x="49088" y="26988"/>
            <a:ext cx="8915400" cy="685800"/>
          </a:xfrm>
          <a:prstGeom prst="rect">
            <a:avLst/>
          </a:prstGeom>
        </p:spPr>
        <p:txBody>
          <a:bodyPr/>
          <a:lstStyle/>
          <a:p>
            <a:pPr algn="ctr">
              <a:defRPr/>
            </a:pPr>
            <a:r>
              <a:rPr lang="en-US" altLang="en-US" sz="4000" b="1" dirty="0">
                <a:solidFill>
                  <a:srgbClr val="00B050"/>
                </a:solidFill>
                <a:latin typeface="Calibri" charset="0"/>
                <a:ea typeface="Calibri" charset="0"/>
                <a:cs typeface="Calibri" charset="0"/>
              </a:rPr>
              <a:t>Applications of </a:t>
            </a:r>
            <a:r>
              <a:rPr lang="en-US" altLang="en-US" sz="4000" b="1" dirty="0" smtClean="0">
                <a:solidFill>
                  <a:srgbClr val="00B050"/>
                </a:solidFill>
                <a:latin typeface="Calibri" charset="0"/>
                <a:ea typeface="Calibri" charset="0"/>
                <a:cs typeface="Calibri" charset="0"/>
              </a:rPr>
              <a:t>MPC- </a:t>
            </a:r>
            <a:r>
              <a:rPr lang="en-US" sz="4000" b="1" kern="0" dirty="0" smtClean="0">
                <a:solidFill>
                  <a:srgbClr val="00B050"/>
                </a:solidFill>
                <a:latin typeface="Calibri" charset="0"/>
                <a:ea typeface="Calibri" charset="0"/>
                <a:cs typeface="Calibri" charset="0"/>
              </a:rPr>
              <a:t>Outsourcing </a:t>
            </a:r>
            <a:r>
              <a:rPr lang="en-US" sz="4000" b="1" kern="0" smtClean="0">
                <a:solidFill>
                  <a:srgbClr val="00B050"/>
                </a:solidFill>
                <a:latin typeface="Calibri" charset="0"/>
                <a:ea typeface="Calibri" charset="0"/>
                <a:cs typeface="Calibri" charset="0"/>
              </a:rPr>
              <a:t>of Computation</a:t>
            </a:r>
            <a:endParaRPr lang="en-US" sz="4000" b="1" kern="0" dirty="0">
              <a:solidFill>
                <a:srgbClr val="00B050"/>
              </a:solidFill>
              <a:latin typeface="Calibri" charset="0"/>
              <a:ea typeface="Calibri" charset="0"/>
              <a:cs typeface="Calibri" charset="0"/>
            </a:endParaRPr>
          </a:p>
        </p:txBody>
      </p:sp>
    </p:spTree>
    <p:extLst>
      <p:ext uri="{BB962C8B-B14F-4D97-AF65-F5344CB8AC3E}">
        <p14:creationId xmlns:p14="http://schemas.microsoft.com/office/powerpoint/2010/main" val="210590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80">
                                          <p:stCondLst>
                                            <p:cond delay="0"/>
                                          </p:stCondLst>
                                        </p:cTn>
                                        <p:tgtEl>
                                          <p:spTgt spid="35"/>
                                        </p:tgtEl>
                                      </p:cBhvr>
                                    </p:animEffect>
                                    <p:anim calcmode="lin" valueType="num">
                                      <p:cBhvr>
                                        <p:cTn id="3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9" dur="26">
                                          <p:stCondLst>
                                            <p:cond delay="650"/>
                                          </p:stCondLst>
                                        </p:cTn>
                                        <p:tgtEl>
                                          <p:spTgt spid="35"/>
                                        </p:tgtEl>
                                      </p:cBhvr>
                                      <p:to x="100000" y="60000"/>
                                    </p:animScale>
                                    <p:animScale>
                                      <p:cBhvr>
                                        <p:cTn id="40" dur="166" decel="50000">
                                          <p:stCondLst>
                                            <p:cond delay="676"/>
                                          </p:stCondLst>
                                        </p:cTn>
                                        <p:tgtEl>
                                          <p:spTgt spid="35"/>
                                        </p:tgtEl>
                                      </p:cBhvr>
                                      <p:to x="100000" y="100000"/>
                                    </p:animScale>
                                    <p:animScale>
                                      <p:cBhvr>
                                        <p:cTn id="41" dur="26">
                                          <p:stCondLst>
                                            <p:cond delay="1312"/>
                                          </p:stCondLst>
                                        </p:cTn>
                                        <p:tgtEl>
                                          <p:spTgt spid="35"/>
                                        </p:tgtEl>
                                      </p:cBhvr>
                                      <p:to x="100000" y="80000"/>
                                    </p:animScale>
                                    <p:animScale>
                                      <p:cBhvr>
                                        <p:cTn id="42" dur="166" decel="50000">
                                          <p:stCondLst>
                                            <p:cond delay="1338"/>
                                          </p:stCondLst>
                                        </p:cTn>
                                        <p:tgtEl>
                                          <p:spTgt spid="35"/>
                                        </p:tgtEl>
                                      </p:cBhvr>
                                      <p:to x="100000" y="100000"/>
                                    </p:animScale>
                                    <p:animScale>
                                      <p:cBhvr>
                                        <p:cTn id="43" dur="26">
                                          <p:stCondLst>
                                            <p:cond delay="1642"/>
                                          </p:stCondLst>
                                        </p:cTn>
                                        <p:tgtEl>
                                          <p:spTgt spid="35"/>
                                        </p:tgtEl>
                                      </p:cBhvr>
                                      <p:to x="100000" y="90000"/>
                                    </p:animScale>
                                    <p:animScale>
                                      <p:cBhvr>
                                        <p:cTn id="44" dur="166" decel="50000">
                                          <p:stCondLst>
                                            <p:cond delay="1668"/>
                                          </p:stCondLst>
                                        </p:cTn>
                                        <p:tgtEl>
                                          <p:spTgt spid="35"/>
                                        </p:tgtEl>
                                      </p:cBhvr>
                                      <p:to x="100000" y="100000"/>
                                    </p:animScale>
                                    <p:animScale>
                                      <p:cBhvr>
                                        <p:cTn id="45" dur="26">
                                          <p:stCondLst>
                                            <p:cond delay="1808"/>
                                          </p:stCondLst>
                                        </p:cTn>
                                        <p:tgtEl>
                                          <p:spTgt spid="35"/>
                                        </p:tgtEl>
                                      </p:cBhvr>
                                      <p:to x="100000" y="95000"/>
                                    </p:animScale>
                                    <p:animScale>
                                      <p:cBhvr>
                                        <p:cTn id="46" dur="166" decel="50000">
                                          <p:stCondLst>
                                            <p:cond delay="1834"/>
                                          </p:stCondLst>
                                        </p:cTn>
                                        <p:tgtEl>
                                          <p:spTgt spid="35"/>
                                        </p:tgtEl>
                                      </p:cBhvr>
                                      <p:to x="100000" y="100000"/>
                                    </p:animScale>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41" grpId="0"/>
      <p:bldP spid="42" grpId="0"/>
      <p:bldP spid="44" grpId="0"/>
      <p:bldP spid="45" grpId="0"/>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0" descr="Image result for apollo hospital logo"/>
          <p:cNvSpPr>
            <a:spLocks noChangeAspect="1" noChangeArrowheads="1"/>
          </p:cNvSpPr>
          <p:nvPr/>
        </p:nvSpPr>
        <p:spPr bwMode="auto">
          <a:xfrm>
            <a:off x="160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4" name="AutoShape 32" descr="Image result for apollo hospital logo"/>
          <p:cNvSpPr>
            <a:spLocks noChangeAspect="1" noChangeArrowheads="1"/>
          </p:cNvSpPr>
          <p:nvPr/>
        </p:nvSpPr>
        <p:spPr bwMode="auto">
          <a:xfrm>
            <a:off x="312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5" name="AutoShape 34" descr="Image result for apollo hospital logo"/>
          <p:cNvSpPr>
            <a:spLocks noChangeAspect="1" noChangeArrowheads="1"/>
          </p:cNvSpPr>
          <p:nvPr/>
        </p:nvSpPr>
        <p:spPr bwMode="auto">
          <a:xfrm>
            <a:off x="465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6" name="AutoShape 36" descr="Image result for apollo hospital logo"/>
          <p:cNvSpPr>
            <a:spLocks noChangeAspect="1" noChangeArrowheads="1"/>
          </p:cNvSpPr>
          <p:nvPr/>
        </p:nvSpPr>
        <p:spPr bwMode="auto">
          <a:xfrm>
            <a:off x="617538"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7" name="AutoShape 38" descr="Image result for apollo hospital logo"/>
          <p:cNvSpPr>
            <a:spLocks noChangeAspect="1" noChangeArrowheads="1"/>
          </p:cNvSpPr>
          <p:nvPr/>
        </p:nvSpPr>
        <p:spPr bwMode="auto">
          <a:xfrm>
            <a:off x="769938"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sp>
        <p:nvSpPr>
          <p:cNvPr id="9" name="AutoShape 42" descr="Image result for manipal hospital logo"/>
          <p:cNvSpPr>
            <a:spLocks noChangeAspect="1" noChangeArrowheads="1"/>
          </p:cNvSpPr>
          <p:nvPr/>
        </p:nvSpPr>
        <p:spPr bwMode="auto">
          <a:xfrm>
            <a:off x="922338"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a:solidFill>
                <a:srgbClr val="000000"/>
              </a:solidFill>
              <a:latin typeface="Comic Sans MS" pitchFamily="66" charset="0"/>
              <a:cs typeface="Arial" pitchFamily="34" charset="0"/>
            </a:endParaRPr>
          </a:p>
        </p:txBody>
      </p:sp>
      <p:pic>
        <p:nvPicPr>
          <p:cNvPr id="36" name="Picture 4"/>
          <p:cNvPicPr>
            <a:picLocks noChangeAspect="1" noChangeArrowheads="1"/>
          </p:cNvPicPr>
          <p:nvPr/>
        </p:nvPicPr>
        <p:blipFill>
          <a:blip r:embed="rId3" cstate="print"/>
          <a:srcRect/>
          <a:stretch>
            <a:fillRect/>
          </a:stretch>
        </p:blipFill>
        <p:spPr bwMode="auto">
          <a:xfrm>
            <a:off x="1979712" y="3573016"/>
            <a:ext cx="1073209" cy="936287"/>
          </a:xfrm>
          <a:prstGeom prst="rect">
            <a:avLst/>
          </a:prstGeom>
          <a:noFill/>
          <a:ln w="9525">
            <a:noFill/>
            <a:miter lim="800000"/>
            <a:headEnd/>
            <a:tailEnd/>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717" y="2492896"/>
            <a:ext cx="2499396" cy="146722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581" y="4292274"/>
            <a:ext cx="1719808" cy="128819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949" y="4501096"/>
            <a:ext cx="927547" cy="927547"/>
          </a:xfrm>
          <a:prstGeom prst="rect">
            <a:avLst/>
          </a:prstGeom>
        </p:spPr>
      </p:pic>
      <p:sp>
        <p:nvSpPr>
          <p:cNvPr id="46" name="Rectangle 2"/>
          <p:cNvSpPr txBox="1">
            <a:spLocks noChangeArrowheads="1"/>
          </p:cNvSpPr>
          <p:nvPr/>
        </p:nvSpPr>
        <p:spPr bwMode="auto">
          <a:xfrm>
            <a:off x="395536" y="1522587"/>
            <a:ext cx="5832648" cy="466253"/>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Wingdings" panose="05000000000000000000"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“Split” data among multiple servers</a:t>
            </a:r>
            <a:endParaRPr lang="en-IN" sz="2000" kern="0" baseline="-25000" dirty="0">
              <a:solidFill>
                <a:srgbClr val="0000FF"/>
              </a:solidFill>
              <a:latin typeface="Calibri" charset="0"/>
              <a:ea typeface="Calibri" charset="0"/>
              <a:cs typeface="Calibri" charset="0"/>
            </a:endParaRPr>
          </a:p>
        </p:txBody>
      </p:sp>
      <p:sp>
        <p:nvSpPr>
          <p:cNvPr id="47" name="Rectangle 2"/>
          <p:cNvSpPr txBox="1">
            <a:spLocks noChangeArrowheads="1"/>
          </p:cNvSpPr>
          <p:nvPr/>
        </p:nvSpPr>
        <p:spPr bwMode="auto">
          <a:xfrm>
            <a:off x="395536" y="2170659"/>
            <a:ext cx="6534236" cy="466253"/>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Wingdings" panose="05000000000000000000"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Servers run an MPC protocol</a:t>
            </a:r>
            <a:endParaRPr lang="en-IN" sz="2000" kern="0" baseline="-25000" dirty="0">
              <a:solidFill>
                <a:srgbClr val="0000FF"/>
              </a:solidFill>
              <a:latin typeface="Calibri" charset="0"/>
              <a:ea typeface="Calibri" charset="0"/>
              <a:cs typeface="Calibri" charset="0"/>
            </a:endParaRPr>
          </a:p>
        </p:txBody>
      </p:sp>
      <p:sp>
        <p:nvSpPr>
          <p:cNvPr id="48" name="Text Box 7"/>
          <p:cNvSpPr txBox="1">
            <a:spLocks noChangeArrowheads="1"/>
          </p:cNvSpPr>
          <p:nvPr/>
        </p:nvSpPr>
        <p:spPr bwMode="auto">
          <a:xfrm>
            <a:off x="3239852" y="3861048"/>
            <a:ext cx="540060"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smtClean="0">
                <a:solidFill>
                  <a:srgbClr val="000000"/>
                </a:solidFill>
                <a:latin typeface="Calibri" charset="0"/>
                <a:ea typeface="Calibri" charset="0"/>
                <a:cs typeface="Calibri" charset="0"/>
              </a:rPr>
              <a:t>x</a:t>
            </a:r>
            <a:endParaRPr lang="en-US" sz="2000" dirty="0" smtClean="0">
              <a:solidFill>
                <a:srgbClr val="0000FF"/>
              </a:solidFill>
              <a:latin typeface="Calibri" charset="0"/>
              <a:ea typeface="Calibri" charset="0"/>
              <a:cs typeface="Calibri"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339735" y="3437130"/>
            <a:ext cx="1888466" cy="1296143"/>
          </a:xfrm>
          <a:prstGeom prst="rect">
            <a:avLst/>
          </a:prstGeom>
        </p:spPr>
      </p:pic>
      <p:cxnSp>
        <p:nvCxnSpPr>
          <p:cNvPr id="19" name="Straight Arrow Connector 18"/>
          <p:cNvCxnSpPr/>
          <p:nvPr/>
        </p:nvCxnSpPr>
        <p:spPr>
          <a:xfrm flipV="1">
            <a:off x="6020717" y="3789040"/>
            <a:ext cx="711523" cy="503234"/>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7532712" y="3861870"/>
            <a:ext cx="711696" cy="503234"/>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211242" y="4936372"/>
            <a:ext cx="174513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Rectangle 2"/>
          <p:cNvSpPr txBox="1">
            <a:spLocks noChangeArrowheads="1"/>
          </p:cNvSpPr>
          <p:nvPr/>
        </p:nvSpPr>
        <p:spPr bwMode="auto">
          <a:xfrm>
            <a:off x="107504" y="5699051"/>
            <a:ext cx="9217024" cy="826293"/>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Privacy of data and robustness of computation is ensured if </a:t>
            </a:r>
            <a:r>
              <a:rPr lang="en-IN" sz="2000" kern="0" dirty="0" smtClean="0">
                <a:solidFill>
                  <a:srgbClr val="0000FF"/>
                </a:solidFill>
                <a:latin typeface="Calibri" charset="0"/>
                <a:ea typeface="Calibri" charset="0"/>
                <a:cs typeface="Calibri" charset="0"/>
              </a:rPr>
              <a:t>majority</a:t>
            </a:r>
            <a:r>
              <a:rPr lang="en-IN" sz="2000" kern="0" dirty="0" smtClean="0">
                <a:solidFill>
                  <a:srgbClr val="000000"/>
                </a:solidFill>
                <a:latin typeface="Calibri" charset="0"/>
                <a:ea typeface="Calibri" charset="0"/>
                <a:cs typeface="Calibri" charset="0"/>
              </a:rPr>
              <a:t> of the servers are “honest”</a:t>
            </a:r>
            <a:endParaRPr lang="en-IN" sz="2000" kern="0" baseline="-25000" dirty="0">
              <a:solidFill>
                <a:srgbClr val="0000FF"/>
              </a:solidFill>
              <a:latin typeface="Calibri" charset="0"/>
              <a:ea typeface="Calibri" charset="0"/>
              <a:cs typeface="Calibri" charset="0"/>
            </a:endParaRPr>
          </a:p>
        </p:txBody>
      </p:sp>
      <p:pic>
        <p:nvPicPr>
          <p:cNvPr id="35" name="Picture 2" descr="https://encrypted-tbn2.gstatic.com/images?q=tbn:ANd9GcTzn8pYNTIsYJz-1hUwTp5TSpxO5EgNfXDt7DtIKuSZFDDgZWG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216" y="2348880"/>
            <a:ext cx="1440160" cy="129614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
          <p:cNvSpPr txBox="1">
            <a:spLocks noChangeArrowheads="1"/>
          </p:cNvSpPr>
          <p:nvPr/>
        </p:nvSpPr>
        <p:spPr>
          <a:xfrm>
            <a:off x="49088" y="26988"/>
            <a:ext cx="8915400" cy="685800"/>
          </a:xfrm>
          <a:prstGeom prst="rect">
            <a:avLst/>
          </a:prstGeom>
        </p:spPr>
        <p:txBody>
          <a:bodyPr/>
          <a:lstStyle/>
          <a:p>
            <a:pPr algn="ctr">
              <a:defRPr/>
            </a:pPr>
            <a:r>
              <a:rPr lang="en-US" altLang="en-US" sz="4000" b="1" dirty="0">
                <a:solidFill>
                  <a:srgbClr val="00B050"/>
                </a:solidFill>
                <a:latin typeface="Calibri" charset="0"/>
                <a:ea typeface="Calibri" charset="0"/>
                <a:cs typeface="Calibri" charset="0"/>
              </a:rPr>
              <a:t>Applications of </a:t>
            </a:r>
            <a:r>
              <a:rPr lang="en-US" altLang="en-US" sz="4000" b="1" dirty="0" smtClean="0">
                <a:solidFill>
                  <a:srgbClr val="00B050"/>
                </a:solidFill>
                <a:latin typeface="Calibri" charset="0"/>
                <a:ea typeface="Calibri" charset="0"/>
                <a:cs typeface="Calibri" charset="0"/>
              </a:rPr>
              <a:t>MPC- </a:t>
            </a:r>
            <a:r>
              <a:rPr lang="en-US" sz="4000" b="1" kern="0" dirty="0" smtClean="0">
                <a:solidFill>
                  <a:srgbClr val="00B050"/>
                </a:solidFill>
                <a:latin typeface="Calibri" charset="0"/>
                <a:ea typeface="Calibri" charset="0"/>
                <a:cs typeface="Calibri" charset="0"/>
              </a:rPr>
              <a:t>Outsourcing of Computation</a:t>
            </a:r>
            <a:endParaRPr lang="en-US" sz="4000" b="1" kern="0" dirty="0">
              <a:solidFill>
                <a:srgbClr val="00B050"/>
              </a:solidFill>
              <a:latin typeface="Calibri" charset="0"/>
              <a:ea typeface="Calibri" charset="0"/>
              <a:cs typeface="Calibri" charset="0"/>
            </a:endParaRPr>
          </a:p>
        </p:txBody>
      </p:sp>
    </p:spTree>
    <p:extLst>
      <p:ext uri="{BB962C8B-B14F-4D97-AF65-F5344CB8AC3E}">
        <p14:creationId xmlns:p14="http://schemas.microsoft.com/office/powerpoint/2010/main" val="43863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repeatCount="indefinite" fill="hold" nodeType="withEffect">
                                  <p:stCondLst>
                                    <p:cond delay="0"/>
                                  </p:stCondLst>
                                  <p:endCondLst>
                                    <p:cond evt="onNext" delay="0">
                                      <p:tgtEl>
                                        <p:sldTgt/>
                                      </p:tgtEl>
                                    </p:cond>
                                  </p:endCondLst>
                                  <p:childTnLst>
                                    <p:animEffect transition="out" filter="fade">
                                      <p:cBhvr>
                                        <p:cTn id="27" dur="500" tmFilter="0, 0; .2, .5; .8, .5; 1, 0"/>
                                        <p:tgtEl>
                                          <p:spTgt spid="49"/>
                                        </p:tgtEl>
                                      </p:cBhvr>
                                    </p:animEffect>
                                    <p:animScale>
                                      <p:cBhvr>
                                        <p:cTn id="28" dur="250" autoRev="1" fill="hold"/>
                                        <p:tgtEl>
                                          <p:spTgt spid="49"/>
                                        </p:tgtEl>
                                      </p:cBhvr>
                                      <p:by x="105000" y="105000"/>
                                    </p:animScale>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500" tmFilter="0, 0; .2, .5; .8, .5; 1, 0"/>
                                        <p:tgtEl>
                                          <p:spTgt spid="50"/>
                                        </p:tgtEl>
                                      </p:cBhvr>
                                    </p:animEffect>
                                    <p:animScale>
                                      <p:cBhvr>
                                        <p:cTn id="31" dur="250" autoRev="1" fill="hold"/>
                                        <p:tgtEl>
                                          <p:spTgt spid="5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26"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80">
                                          <p:stCondLst>
                                            <p:cond delay="0"/>
                                          </p:stCondLst>
                                        </p:cTn>
                                        <p:tgtEl>
                                          <p:spTgt spid="35"/>
                                        </p:tgtEl>
                                      </p:cBhvr>
                                    </p:animEffect>
                                    <p:anim calcmode="lin" valueType="num">
                                      <p:cBhvr>
                                        <p:cTn id="39"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4" dur="26">
                                          <p:stCondLst>
                                            <p:cond delay="650"/>
                                          </p:stCondLst>
                                        </p:cTn>
                                        <p:tgtEl>
                                          <p:spTgt spid="35"/>
                                        </p:tgtEl>
                                      </p:cBhvr>
                                      <p:to x="100000" y="60000"/>
                                    </p:animScale>
                                    <p:animScale>
                                      <p:cBhvr>
                                        <p:cTn id="45" dur="166" decel="50000">
                                          <p:stCondLst>
                                            <p:cond delay="676"/>
                                          </p:stCondLst>
                                        </p:cTn>
                                        <p:tgtEl>
                                          <p:spTgt spid="35"/>
                                        </p:tgtEl>
                                      </p:cBhvr>
                                      <p:to x="100000" y="100000"/>
                                    </p:animScale>
                                    <p:animScale>
                                      <p:cBhvr>
                                        <p:cTn id="46" dur="26">
                                          <p:stCondLst>
                                            <p:cond delay="1312"/>
                                          </p:stCondLst>
                                        </p:cTn>
                                        <p:tgtEl>
                                          <p:spTgt spid="35"/>
                                        </p:tgtEl>
                                      </p:cBhvr>
                                      <p:to x="100000" y="80000"/>
                                    </p:animScale>
                                    <p:animScale>
                                      <p:cBhvr>
                                        <p:cTn id="47" dur="166" decel="50000">
                                          <p:stCondLst>
                                            <p:cond delay="1338"/>
                                          </p:stCondLst>
                                        </p:cTn>
                                        <p:tgtEl>
                                          <p:spTgt spid="35"/>
                                        </p:tgtEl>
                                      </p:cBhvr>
                                      <p:to x="100000" y="100000"/>
                                    </p:animScale>
                                    <p:animScale>
                                      <p:cBhvr>
                                        <p:cTn id="48" dur="26">
                                          <p:stCondLst>
                                            <p:cond delay="1642"/>
                                          </p:stCondLst>
                                        </p:cTn>
                                        <p:tgtEl>
                                          <p:spTgt spid="35"/>
                                        </p:tgtEl>
                                      </p:cBhvr>
                                      <p:to x="100000" y="90000"/>
                                    </p:animScale>
                                    <p:animScale>
                                      <p:cBhvr>
                                        <p:cTn id="49" dur="166" decel="50000">
                                          <p:stCondLst>
                                            <p:cond delay="1668"/>
                                          </p:stCondLst>
                                        </p:cTn>
                                        <p:tgtEl>
                                          <p:spTgt spid="35"/>
                                        </p:tgtEl>
                                      </p:cBhvr>
                                      <p:to x="100000" y="100000"/>
                                    </p:animScale>
                                    <p:animScale>
                                      <p:cBhvr>
                                        <p:cTn id="50" dur="26">
                                          <p:stCondLst>
                                            <p:cond delay="1808"/>
                                          </p:stCondLst>
                                        </p:cTn>
                                        <p:tgtEl>
                                          <p:spTgt spid="35"/>
                                        </p:tgtEl>
                                      </p:cBhvr>
                                      <p:to x="100000" y="95000"/>
                                    </p:animScale>
                                    <p:animScale>
                                      <p:cBhvr>
                                        <p:cTn id="51"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j01390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3403600"/>
            <a:ext cx="900113" cy="1117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1" name="Picture 30" descr="j01390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400" y="3403600"/>
            <a:ext cx="900113" cy="1117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j01390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852" y="914394"/>
            <a:ext cx="900113" cy="981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8436" name="Title 2"/>
          <p:cNvSpPr>
            <a:spLocks noGrp="1"/>
          </p:cNvSpPr>
          <p:nvPr>
            <p:ph type="title"/>
          </p:nvPr>
        </p:nvSpPr>
        <p:spPr>
          <a:xfrm>
            <a:off x="338669" y="-171400"/>
            <a:ext cx="8567738" cy="1143000"/>
          </a:xfrm>
        </p:spPr>
        <p:txBody>
          <a:bodyPr/>
          <a:lstStyle/>
          <a:p>
            <a:r>
              <a:rPr lang="en-US" sz="3200" b="1" dirty="0" smtClean="0">
                <a:solidFill>
                  <a:srgbClr val="009900"/>
                </a:solidFill>
                <a:latin typeface="Arial" charset="0"/>
                <a:ea typeface="Arial" charset="0"/>
                <a:cs typeface="Arial" charset="0"/>
              </a:rPr>
              <a:t>MPC: Tool for </a:t>
            </a:r>
            <a:r>
              <a:rPr lang="en-US" sz="3200" b="1" dirty="0" smtClean="0">
                <a:solidFill>
                  <a:srgbClr val="FF0000"/>
                </a:solidFill>
                <a:latin typeface="Arial" charset="0"/>
                <a:ea typeface="Arial" charset="0"/>
                <a:cs typeface="Arial" charset="0"/>
              </a:rPr>
              <a:t>Distributed</a:t>
            </a:r>
            <a:r>
              <a:rPr lang="en-US" sz="3200" b="1" dirty="0" smtClean="0">
                <a:solidFill>
                  <a:srgbClr val="009900"/>
                </a:solidFill>
                <a:latin typeface="Arial" charset="0"/>
                <a:ea typeface="Arial" charset="0"/>
                <a:cs typeface="Arial" charset="0"/>
              </a:rPr>
              <a:t> Data Analytics</a:t>
            </a:r>
            <a:endParaRPr lang="en-US" b="1" dirty="0">
              <a:latin typeface="Arial" charset="0"/>
              <a:ea typeface="Arial" charset="0"/>
              <a:cs typeface="Arial" charset="0"/>
            </a:endParaRPr>
          </a:p>
        </p:txBody>
      </p:sp>
      <p:sp>
        <p:nvSpPr>
          <p:cNvPr id="7" name="TextBox 6"/>
          <p:cNvSpPr txBox="1">
            <a:spLocks noChangeArrowheads="1"/>
          </p:cNvSpPr>
          <p:nvPr/>
        </p:nvSpPr>
        <p:spPr bwMode="auto">
          <a:xfrm>
            <a:off x="2227476" y="5359698"/>
            <a:ext cx="512159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000" b="1" dirty="0">
                <a:latin typeface="Arial" charset="0"/>
                <a:ea typeface="Arial" charset="0"/>
                <a:cs typeface="Arial" charset="0"/>
              </a:rPr>
              <a:t>Run MPC to </a:t>
            </a:r>
            <a:r>
              <a:rPr lang="en-US" sz="2000" b="1" dirty="0" smtClean="0">
                <a:latin typeface="Arial" charset="0"/>
                <a:ea typeface="Arial" charset="0"/>
                <a:cs typeface="Arial" charset="0"/>
              </a:rPr>
              <a:t>do any data analytics</a:t>
            </a:r>
            <a:endParaRPr lang="en-US" sz="2000" b="1" dirty="0">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945" y="1090760"/>
            <a:ext cx="2571750" cy="1685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7840" y="1417632"/>
            <a:ext cx="1033462" cy="116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438" y="4064000"/>
            <a:ext cx="1046162"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6113" y="4064000"/>
            <a:ext cx="1044575"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4100" y="4064000"/>
            <a:ext cx="1046163"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9850" y="4064000"/>
            <a:ext cx="1044575"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4064000"/>
            <a:ext cx="1046163"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a:spLocks noChangeArrowheads="1"/>
          </p:cNvSpPr>
          <p:nvPr/>
        </p:nvSpPr>
        <p:spPr bwMode="auto">
          <a:xfrm>
            <a:off x="1119188" y="2746374"/>
            <a:ext cx="5222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0000FF"/>
                </a:solidFill>
                <a:latin typeface="Arial" charset="0"/>
                <a:ea typeface="Arial" charset="0"/>
              </a:rPr>
              <a:t>S</a:t>
            </a:r>
            <a:r>
              <a:rPr lang="en-US" sz="2400" b="1" baseline="-25000">
                <a:solidFill>
                  <a:srgbClr val="0000FF"/>
                </a:solidFill>
                <a:latin typeface="Arial" charset="0"/>
                <a:ea typeface="Arial" charset="0"/>
              </a:rPr>
              <a:t>1</a:t>
            </a:r>
            <a:endParaRPr lang="en-US" sz="2400" baseline="-25000">
              <a:solidFill>
                <a:srgbClr val="0000FF"/>
              </a:solidFill>
              <a:latin typeface="Arial" charset="0"/>
              <a:ea typeface="Arial" charset="0"/>
            </a:endParaRPr>
          </a:p>
        </p:txBody>
      </p:sp>
      <p:sp>
        <p:nvSpPr>
          <p:cNvPr id="28" name="Rectangle 27"/>
          <p:cNvSpPr>
            <a:spLocks noChangeArrowheads="1"/>
          </p:cNvSpPr>
          <p:nvPr/>
        </p:nvSpPr>
        <p:spPr bwMode="auto">
          <a:xfrm>
            <a:off x="1677988" y="2763837"/>
            <a:ext cx="5036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0000FF"/>
                </a:solidFill>
                <a:latin typeface="Arial" charset="0"/>
                <a:ea typeface="Arial" charset="0"/>
              </a:rPr>
              <a:t>S</a:t>
            </a:r>
            <a:r>
              <a:rPr lang="en-US" sz="2400" b="1" baseline="-25000">
                <a:solidFill>
                  <a:srgbClr val="0000FF"/>
                </a:solidFill>
                <a:latin typeface="Arial" charset="0"/>
                <a:ea typeface="Arial" charset="0"/>
              </a:rPr>
              <a:t>2</a:t>
            </a:r>
            <a:endParaRPr lang="en-US" sz="2400" baseline="-25000">
              <a:solidFill>
                <a:srgbClr val="0000FF"/>
              </a:solidFill>
              <a:latin typeface="Arial" charset="0"/>
              <a:ea typeface="Arial" charset="0"/>
            </a:endParaRPr>
          </a:p>
        </p:txBody>
      </p:sp>
      <p:sp>
        <p:nvSpPr>
          <p:cNvPr id="30" name="Rectangle 29"/>
          <p:cNvSpPr>
            <a:spLocks noChangeArrowheads="1"/>
          </p:cNvSpPr>
          <p:nvPr/>
        </p:nvSpPr>
        <p:spPr bwMode="auto">
          <a:xfrm>
            <a:off x="2439988" y="2730499"/>
            <a:ext cx="5222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0000FF"/>
                </a:solidFill>
                <a:latin typeface="Arial" charset="0"/>
                <a:ea typeface="Arial" charset="0"/>
              </a:rPr>
              <a:t>S</a:t>
            </a:r>
            <a:r>
              <a:rPr lang="en-US" sz="2400" b="1" baseline="-25000">
                <a:solidFill>
                  <a:srgbClr val="0000FF"/>
                </a:solidFill>
                <a:latin typeface="Arial" charset="0"/>
                <a:ea typeface="Arial" charset="0"/>
              </a:rPr>
              <a:t>3</a:t>
            </a:r>
            <a:endParaRPr lang="en-US" sz="2400" baseline="-25000">
              <a:solidFill>
                <a:srgbClr val="0000FF"/>
              </a:solidFill>
              <a:latin typeface="Arial" charset="0"/>
              <a:ea typeface="Arial" charset="0"/>
            </a:endParaRPr>
          </a:p>
        </p:txBody>
      </p:sp>
      <p:sp>
        <p:nvSpPr>
          <p:cNvPr id="33" name="Rectangle 32"/>
          <p:cNvSpPr>
            <a:spLocks noChangeArrowheads="1"/>
          </p:cNvSpPr>
          <p:nvPr/>
        </p:nvSpPr>
        <p:spPr bwMode="auto">
          <a:xfrm>
            <a:off x="3097213" y="2747962"/>
            <a:ext cx="5036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0000FF"/>
                </a:solidFill>
                <a:latin typeface="Arial" charset="0"/>
                <a:ea typeface="Arial" charset="0"/>
              </a:rPr>
              <a:t>S</a:t>
            </a:r>
            <a:r>
              <a:rPr lang="en-US" sz="2400" b="1" baseline="-25000">
                <a:solidFill>
                  <a:srgbClr val="0000FF"/>
                </a:solidFill>
                <a:latin typeface="Arial" charset="0"/>
                <a:ea typeface="Arial" charset="0"/>
              </a:rPr>
              <a:t>4</a:t>
            </a:r>
            <a:endParaRPr lang="en-US" sz="2400" baseline="-25000">
              <a:solidFill>
                <a:srgbClr val="0000FF"/>
              </a:solidFill>
              <a:latin typeface="Arial" charset="0"/>
              <a:ea typeface="Arial" charset="0"/>
            </a:endParaRPr>
          </a:p>
        </p:txBody>
      </p:sp>
      <p:sp>
        <p:nvSpPr>
          <p:cNvPr id="34" name="Rectangle 33"/>
          <p:cNvSpPr>
            <a:spLocks noChangeArrowheads="1"/>
          </p:cNvSpPr>
          <p:nvPr/>
        </p:nvSpPr>
        <p:spPr bwMode="auto">
          <a:xfrm>
            <a:off x="4214813" y="2697162"/>
            <a:ext cx="5036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b="1">
                <a:solidFill>
                  <a:srgbClr val="0000FF"/>
                </a:solidFill>
                <a:latin typeface="Arial" charset="0"/>
                <a:ea typeface="Arial" charset="0"/>
              </a:rPr>
              <a:t>S</a:t>
            </a:r>
            <a:r>
              <a:rPr lang="en-US" sz="2400" b="1" baseline="-25000">
                <a:solidFill>
                  <a:srgbClr val="0000FF"/>
                </a:solidFill>
                <a:latin typeface="Arial" charset="0"/>
                <a:ea typeface="Arial" charset="0"/>
              </a:rPr>
              <a:t>5</a:t>
            </a:r>
            <a:endParaRPr lang="en-US" sz="2400" baseline="-25000">
              <a:solidFill>
                <a:srgbClr val="0000FF"/>
              </a:solidFill>
              <a:latin typeface="Arial" charset="0"/>
              <a:ea typeface="Arial" charset="0"/>
            </a:endParaRPr>
          </a:p>
        </p:txBody>
      </p:sp>
      <p:sp>
        <p:nvSpPr>
          <p:cNvPr id="3" name="Rectangle 2"/>
          <p:cNvSpPr/>
          <p:nvPr/>
        </p:nvSpPr>
        <p:spPr>
          <a:xfrm>
            <a:off x="3787211" y="1649715"/>
            <a:ext cx="1390124" cy="369332"/>
          </a:xfrm>
          <a:prstGeom prst="rect">
            <a:avLst/>
          </a:prstGeom>
        </p:spPr>
        <p:txBody>
          <a:bodyPr wrap="none">
            <a:spAutoFit/>
          </a:bodyPr>
          <a:lstStyle/>
          <a:p>
            <a:r>
              <a:rPr lang="en-US" b="1" dirty="0" err="1" smtClean="0">
                <a:solidFill>
                  <a:srgbClr val="FF0000"/>
                </a:solidFill>
                <a:latin typeface="Arial" charset="0"/>
                <a:ea typeface="Arial" charset="0"/>
                <a:cs typeface="Arial" charset="0"/>
              </a:rPr>
              <a:t>Enc</a:t>
            </a:r>
            <a:r>
              <a:rPr lang="en-US" b="1" baseline="-25000" dirty="0" err="1" smtClean="0">
                <a:solidFill>
                  <a:srgbClr val="FF0000"/>
                </a:solidFill>
                <a:latin typeface="Arial" charset="0"/>
                <a:ea typeface="Arial" charset="0"/>
                <a:cs typeface="Arial" charset="0"/>
              </a:rPr>
              <a:t>k</a:t>
            </a:r>
            <a:r>
              <a:rPr lang="en-US" b="1" dirty="0" smtClean="0">
                <a:solidFill>
                  <a:srgbClr val="FF0000"/>
                </a:solidFill>
                <a:latin typeface="Arial" charset="0"/>
                <a:ea typeface="Arial" charset="0"/>
                <a:cs typeface="Arial" charset="0"/>
              </a:rPr>
              <a:t>(Data)</a:t>
            </a:r>
            <a:endParaRPr lang="en-US" dirty="0"/>
          </a:p>
        </p:txBody>
      </p:sp>
      <p:sp>
        <p:nvSpPr>
          <p:cNvPr id="9" name="Rectangle 8"/>
          <p:cNvSpPr/>
          <p:nvPr/>
        </p:nvSpPr>
        <p:spPr>
          <a:xfrm>
            <a:off x="285716" y="6088361"/>
            <a:ext cx="2568973" cy="369332"/>
          </a:xfrm>
          <a:prstGeom prst="rect">
            <a:avLst/>
          </a:prstGeom>
        </p:spPr>
        <p:txBody>
          <a:bodyPr wrap="none">
            <a:spAutoFit/>
          </a:bodyPr>
          <a:lstStyle/>
          <a:p>
            <a:r>
              <a:rPr lang="en-US" b="1">
                <a:solidFill>
                  <a:srgbClr val="FF0000"/>
                </a:solidFill>
                <a:latin typeface="Calibri" charset="0"/>
                <a:ea typeface="Calibri" charset="0"/>
                <a:cs typeface="Calibri" charset="0"/>
              </a:rPr>
              <a:t>Encrypted</a:t>
            </a:r>
            <a:r>
              <a:rPr lang="en-US" b="1">
                <a:solidFill>
                  <a:srgbClr val="008000"/>
                </a:solidFill>
                <a:latin typeface="Calibri" charset="0"/>
                <a:ea typeface="Calibri" charset="0"/>
                <a:cs typeface="Calibri" charset="0"/>
              </a:rPr>
              <a:t> Data Analytics</a:t>
            </a:r>
            <a:endParaRPr lang="en-US"/>
          </a:p>
        </p:txBody>
      </p:sp>
      <p:sp>
        <p:nvSpPr>
          <p:cNvPr id="10" name="Rectangle 9"/>
          <p:cNvSpPr/>
          <p:nvPr/>
        </p:nvSpPr>
        <p:spPr>
          <a:xfrm>
            <a:off x="6221793" y="6098901"/>
            <a:ext cx="2731325" cy="369332"/>
          </a:xfrm>
          <a:prstGeom prst="rect">
            <a:avLst/>
          </a:prstGeom>
        </p:spPr>
        <p:txBody>
          <a:bodyPr wrap="none">
            <a:spAutoFit/>
          </a:bodyPr>
          <a:lstStyle/>
          <a:p>
            <a:r>
              <a:rPr lang="en-US" b="1">
                <a:solidFill>
                  <a:srgbClr val="FF0000"/>
                </a:solidFill>
                <a:latin typeface="Calibri" charset="0"/>
                <a:ea typeface="Calibri" charset="0"/>
                <a:cs typeface="Calibri" charset="0"/>
              </a:rPr>
              <a:t>Distributed</a:t>
            </a:r>
            <a:r>
              <a:rPr lang="en-US" b="1">
                <a:solidFill>
                  <a:srgbClr val="008000"/>
                </a:solidFill>
                <a:latin typeface="Calibri" charset="0"/>
                <a:ea typeface="Calibri" charset="0"/>
                <a:cs typeface="Calibri" charset="0"/>
              </a:rPr>
              <a:t> Data Analytics </a:t>
            </a:r>
            <a:endParaRPr lang="en-US"/>
          </a:p>
        </p:txBody>
      </p:sp>
      <p:cxnSp>
        <p:nvCxnSpPr>
          <p:cNvPr id="17" name="Straight Arrow Connector 16"/>
          <p:cNvCxnSpPr/>
          <p:nvPr/>
        </p:nvCxnSpPr>
        <p:spPr>
          <a:xfrm>
            <a:off x="3097213" y="6283567"/>
            <a:ext cx="26873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714582" y="1198262"/>
            <a:ext cx="2433674" cy="584775"/>
          </a:xfrm>
          <a:prstGeom prst="rect">
            <a:avLst/>
          </a:prstGeom>
          <a:noFill/>
        </p:spPr>
        <p:txBody>
          <a:bodyPr wrap="square" rtlCol="0">
            <a:spAutoFit/>
          </a:bodyPr>
          <a:lstStyle/>
          <a:p>
            <a:r>
              <a:rPr lang="en-US" sz="1600" dirty="0" smtClean="0">
                <a:solidFill>
                  <a:srgbClr val="FF0000"/>
                </a:solidFill>
              </a:rPr>
              <a:t>Issue I: </a:t>
            </a:r>
            <a:r>
              <a:rPr lang="en-US" sz="1600" dirty="0" smtClean="0"/>
              <a:t>limited functions can be computed</a:t>
            </a:r>
            <a:endParaRPr lang="en-US" sz="1600" dirty="0"/>
          </a:p>
        </p:txBody>
      </p:sp>
      <p:sp>
        <p:nvSpPr>
          <p:cNvPr id="24" name="TextBox 23"/>
          <p:cNvSpPr txBox="1"/>
          <p:nvPr/>
        </p:nvSpPr>
        <p:spPr>
          <a:xfrm>
            <a:off x="6714583" y="1875939"/>
            <a:ext cx="2537373" cy="338554"/>
          </a:xfrm>
          <a:prstGeom prst="rect">
            <a:avLst/>
          </a:prstGeom>
          <a:noFill/>
        </p:spPr>
        <p:txBody>
          <a:bodyPr wrap="square" rtlCol="0">
            <a:spAutoFit/>
          </a:bodyPr>
          <a:lstStyle/>
          <a:p>
            <a:r>
              <a:rPr lang="en-US" sz="1600" dirty="0" smtClean="0">
                <a:solidFill>
                  <a:srgbClr val="FF0000"/>
                </a:solidFill>
              </a:rPr>
              <a:t>Issue II: </a:t>
            </a:r>
            <a:r>
              <a:rPr lang="en-US" sz="1600" dirty="0" smtClean="0"/>
              <a:t>Key management</a:t>
            </a:r>
            <a:endParaRPr lang="en-US" sz="1600" dirty="0"/>
          </a:p>
        </p:txBody>
      </p:sp>
      <p:sp>
        <p:nvSpPr>
          <p:cNvPr id="25" name="TextBox 24"/>
          <p:cNvSpPr txBox="1"/>
          <p:nvPr/>
        </p:nvSpPr>
        <p:spPr>
          <a:xfrm>
            <a:off x="6697652" y="2333138"/>
            <a:ext cx="2537373" cy="338554"/>
          </a:xfrm>
          <a:prstGeom prst="rect">
            <a:avLst/>
          </a:prstGeom>
          <a:noFill/>
        </p:spPr>
        <p:txBody>
          <a:bodyPr wrap="square" rtlCol="0">
            <a:spAutoFit/>
          </a:bodyPr>
          <a:lstStyle/>
          <a:p>
            <a:r>
              <a:rPr lang="en-US" sz="1600" dirty="0" smtClean="0">
                <a:solidFill>
                  <a:srgbClr val="FF0000"/>
                </a:solidFill>
              </a:rPr>
              <a:t>Issue III: </a:t>
            </a:r>
            <a:r>
              <a:rPr lang="en-US" sz="1600" dirty="0" smtClean="0"/>
              <a:t>Single point failure</a:t>
            </a:r>
            <a:endParaRPr lang="en-US" sz="1600" dirty="0"/>
          </a:p>
        </p:txBody>
      </p:sp>
    </p:spTree>
    <p:extLst>
      <p:ext uri="{BB962C8B-B14F-4D97-AF65-F5344CB8AC3E}">
        <p14:creationId xmlns:p14="http://schemas.microsoft.com/office/powerpoint/2010/main" val="1612791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par>
                                <p:cTn id="43" presetID="3" presetClass="entr" presetSubtype="1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0" presetClass="path" presetSubtype="0" accel="50000" decel="50000" fill="hold" grpId="1" nodeType="clickEffect">
                                  <p:stCondLst>
                                    <p:cond delay="0"/>
                                  </p:stCondLst>
                                  <p:childTnLst>
                                    <p:animMotion origin="layout" path="M 1.94444E-6 -3.7037E-7 L -0.08715 0.11921 " pathEditMode="relative" rAng="0" ptsTypes="AA">
                                      <p:cBhvr>
                                        <p:cTn id="61" dur="2000" fill="hold"/>
                                        <p:tgtEl>
                                          <p:spTgt spid="18"/>
                                        </p:tgtEl>
                                        <p:attrNameLst>
                                          <p:attrName>ppt_x</p:attrName>
                                          <p:attrName>ppt_y</p:attrName>
                                        </p:attrNameLst>
                                      </p:cBhvr>
                                      <p:rCtr x="-4358" y="5949"/>
                                    </p:animMotion>
                                  </p:childTnLst>
                                </p:cTn>
                              </p:par>
                              <p:par>
                                <p:cTn id="62" presetID="0" presetClass="path" presetSubtype="0" accel="50000" decel="50000" fill="hold" grpId="1" nodeType="withEffect">
                                  <p:stCondLst>
                                    <p:cond delay="0"/>
                                  </p:stCondLst>
                                  <p:childTnLst>
                                    <p:animMotion origin="layout" path="M 2.5E-6 -4.07407E-6 L 0.00746 0.1169 " pathEditMode="relative" rAng="0" ptsTypes="AA">
                                      <p:cBhvr>
                                        <p:cTn id="63" dur="2000" fill="hold"/>
                                        <p:tgtEl>
                                          <p:spTgt spid="28"/>
                                        </p:tgtEl>
                                        <p:attrNameLst>
                                          <p:attrName>ppt_x</p:attrName>
                                          <p:attrName>ppt_y</p:attrName>
                                        </p:attrNameLst>
                                      </p:cBhvr>
                                      <p:rCtr x="365" y="5833"/>
                                    </p:animMotion>
                                  </p:childTnLst>
                                </p:cTn>
                              </p:par>
                              <p:par>
                                <p:cTn id="64" presetID="0" presetClass="path" presetSubtype="0" accel="50000" decel="50000" fill="hold" grpId="1" nodeType="withEffect">
                                  <p:stCondLst>
                                    <p:cond delay="0"/>
                                  </p:stCondLst>
                                  <p:childTnLst>
                                    <p:animMotion origin="layout" path="M -2.5E-6 4.44444E-6 L 0.10729 0.12152 " pathEditMode="relative" rAng="0" ptsTypes="AA">
                                      <p:cBhvr>
                                        <p:cTn id="65" dur="2000" fill="hold"/>
                                        <p:tgtEl>
                                          <p:spTgt spid="30"/>
                                        </p:tgtEl>
                                        <p:attrNameLst>
                                          <p:attrName>ppt_x</p:attrName>
                                          <p:attrName>ppt_y</p:attrName>
                                        </p:attrNameLst>
                                      </p:cBhvr>
                                      <p:rCtr x="5365" y="6065"/>
                                    </p:animMotion>
                                  </p:childTnLst>
                                </p:cTn>
                              </p:par>
                              <p:par>
                                <p:cTn id="66" presetID="0" presetClass="path" presetSubtype="0" accel="50000" decel="50000" fill="hold" grpId="1" nodeType="withEffect">
                                  <p:stCondLst>
                                    <p:cond delay="0"/>
                                  </p:stCondLst>
                                  <p:childTnLst>
                                    <p:animMotion origin="layout" path="M 4.16667E-6 7.40741E-7 L 0.19444 0.11898 " pathEditMode="relative" rAng="0" ptsTypes="AA">
                                      <p:cBhvr>
                                        <p:cTn id="67" dur="2000" fill="hold"/>
                                        <p:tgtEl>
                                          <p:spTgt spid="33"/>
                                        </p:tgtEl>
                                        <p:attrNameLst>
                                          <p:attrName>ppt_x</p:attrName>
                                          <p:attrName>ppt_y</p:attrName>
                                        </p:attrNameLst>
                                      </p:cBhvr>
                                      <p:rCtr x="9722" y="5949"/>
                                    </p:animMotion>
                                  </p:childTnLst>
                                </p:cTn>
                              </p:par>
                              <p:par>
                                <p:cTn id="68" presetID="0" presetClass="path" presetSubtype="0" accel="50000" decel="50000" fill="hold" grpId="1" nodeType="withEffect">
                                  <p:stCondLst>
                                    <p:cond delay="0"/>
                                  </p:stCondLst>
                                  <p:childTnLst>
                                    <p:animMotion origin="layout" path="M 1.94444E-6 -1.85185E-6 L 0.27969 0.12709 " pathEditMode="relative" rAng="0" ptsTypes="AA">
                                      <p:cBhvr>
                                        <p:cTn id="69" dur="2000" fill="hold"/>
                                        <p:tgtEl>
                                          <p:spTgt spid="34"/>
                                        </p:tgtEl>
                                        <p:attrNameLst>
                                          <p:attrName>ppt_x</p:attrName>
                                          <p:attrName>ppt_y</p:attrName>
                                        </p:attrNameLst>
                                      </p:cBhvr>
                                      <p:rCtr x="13976" y="6343"/>
                                    </p:animMotion>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checkerboard(across)">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8" grpId="1"/>
      <p:bldP spid="28" grpId="0"/>
      <p:bldP spid="28" grpId="1"/>
      <p:bldP spid="30" grpId="0"/>
      <p:bldP spid="30" grpId="1"/>
      <p:bldP spid="33" grpId="0"/>
      <p:bldP spid="33" grpId="1"/>
      <p:bldP spid="34" grpId="0"/>
      <p:bldP spid="34" grpId="1"/>
      <p:bldP spid="3" grpId="0"/>
      <p:bldP spid="9" grpId="0"/>
      <p:bldP spid="10" grpId="0"/>
      <p:bldP spid="2"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56"/>
            <a:ext cx="9144000" cy="1143000"/>
          </a:xfrm>
        </p:spPr>
        <p:txBody>
          <a:bodyPr>
            <a:noAutofit/>
          </a:bodyPr>
          <a:lstStyle/>
          <a:p>
            <a:r>
              <a:rPr lang="en-US" sz="3600" b="1" dirty="0">
                <a:solidFill>
                  <a:srgbClr val="008000"/>
                </a:solidFill>
                <a:latin typeface="Calibri" charset="0"/>
                <a:ea typeface="Calibri" charset="0"/>
                <a:cs typeface="Calibri" charset="0"/>
              </a:rPr>
              <a:t>Secure Multiparty Computation (MPC)</a:t>
            </a:r>
          </a:p>
        </p:txBody>
      </p:sp>
      <p:sp>
        <p:nvSpPr>
          <p:cNvPr id="4" name="TextBox 3"/>
          <p:cNvSpPr txBox="1"/>
          <p:nvPr/>
        </p:nvSpPr>
        <p:spPr>
          <a:xfrm>
            <a:off x="279524" y="1474572"/>
            <a:ext cx="8830609" cy="523220"/>
          </a:xfrm>
          <a:prstGeom prst="rect">
            <a:avLst/>
          </a:prstGeom>
          <a:noFill/>
        </p:spPr>
        <p:txBody>
          <a:bodyPr wrap="square" rtlCol="0">
            <a:spAutoFit/>
          </a:bodyPr>
          <a:lstStyle/>
          <a:p>
            <a:r>
              <a:rPr lang="en-US" sz="2800" dirty="0" smtClean="0">
                <a:latin typeface="Calibri" charset="0"/>
                <a:ea typeface="Calibri" charset="0"/>
                <a:cs typeface="Calibri" charset="0"/>
              </a:rPr>
              <a:t>–         </a:t>
            </a:r>
            <a:endParaRPr lang="en-US" sz="2800" dirty="0">
              <a:latin typeface="Calibri" charset="0"/>
              <a:ea typeface="Calibri" charset="0"/>
              <a:cs typeface="Calibri" charset="0"/>
            </a:endParaRPr>
          </a:p>
        </p:txBody>
      </p:sp>
      <p:sp>
        <p:nvSpPr>
          <p:cNvPr id="5" name="TextBox 4"/>
          <p:cNvSpPr txBox="1"/>
          <p:nvPr/>
        </p:nvSpPr>
        <p:spPr>
          <a:xfrm>
            <a:off x="5032732" y="1501919"/>
            <a:ext cx="4260133" cy="646331"/>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Setup:</a:t>
            </a:r>
          </a:p>
          <a:p>
            <a:r>
              <a:rPr lang="en-US" dirty="0" smtClean="0">
                <a:solidFill>
                  <a:srgbClr val="0000FF"/>
                </a:solidFill>
                <a:latin typeface="Calibri" charset="0"/>
                <a:ea typeface="Calibri" charset="0"/>
                <a:cs typeface="Calibri" charset="0"/>
              </a:rPr>
              <a:t>- n</a:t>
            </a:r>
            <a:r>
              <a:rPr lang="en-US" dirty="0" smtClean="0">
                <a:latin typeface="Calibri" charset="0"/>
                <a:ea typeface="Calibri" charset="0"/>
                <a:cs typeface="Calibri" charset="0"/>
              </a:rPr>
              <a:t> parties P</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a:t>
            </a:r>
            <a:r>
              <a:rPr lang="en-US" dirty="0" err="1" smtClean="0">
                <a:latin typeface="Calibri" charset="0"/>
                <a:ea typeface="Calibri" charset="0"/>
                <a:cs typeface="Calibri" charset="0"/>
              </a:rPr>
              <a:t>P</a:t>
            </a:r>
            <a:r>
              <a:rPr lang="en-US" baseline="-25000" dirty="0" err="1" smtClean="0">
                <a:latin typeface="Calibri" charset="0"/>
                <a:ea typeface="Calibri" charset="0"/>
                <a:cs typeface="Calibri" charset="0"/>
              </a:rPr>
              <a:t>n</a:t>
            </a:r>
            <a:r>
              <a:rPr lang="en-US" baseline="-25000" dirty="0" smtClean="0">
                <a:latin typeface="Calibri" charset="0"/>
                <a:ea typeface="Calibri" charset="0"/>
                <a:cs typeface="Calibri" charset="0"/>
              </a:rPr>
              <a:t> </a:t>
            </a:r>
            <a:r>
              <a:rPr lang="en-US" dirty="0" smtClean="0">
                <a:latin typeface="Calibri" charset="0"/>
                <a:ea typeface="Calibri" charset="0"/>
                <a:cs typeface="Calibri" charset="0"/>
              </a:rPr>
              <a:t>;  </a:t>
            </a:r>
            <a:r>
              <a:rPr lang="en-US" dirty="0" smtClean="0">
                <a:solidFill>
                  <a:srgbClr val="0000FF"/>
                </a:solidFill>
                <a:latin typeface="Calibri" charset="0"/>
                <a:ea typeface="Calibri" charset="0"/>
                <a:cs typeface="Calibri" charset="0"/>
              </a:rPr>
              <a:t>‘some’ </a:t>
            </a:r>
            <a:r>
              <a:rPr lang="en-US" dirty="0" smtClean="0">
                <a:solidFill>
                  <a:srgbClr val="000000"/>
                </a:solidFill>
                <a:latin typeface="Calibri" charset="0"/>
                <a:ea typeface="Calibri" charset="0"/>
                <a:cs typeface="Calibri" charset="0"/>
              </a:rPr>
              <a:t>are</a:t>
            </a:r>
            <a:r>
              <a:rPr lang="en-US" dirty="0" smtClean="0">
                <a:latin typeface="Calibri" charset="0"/>
                <a:ea typeface="Calibri" charset="0"/>
                <a:cs typeface="Calibri" charset="0"/>
              </a:rPr>
              <a:t> corrupted</a:t>
            </a:r>
            <a:endParaRPr lang="en-US" dirty="0">
              <a:latin typeface="Calibri" charset="0"/>
              <a:ea typeface="Calibri" charset="0"/>
              <a:cs typeface="Calibri" charset="0"/>
            </a:endParaRPr>
          </a:p>
        </p:txBody>
      </p:sp>
      <p:pic>
        <p:nvPicPr>
          <p:cNvPr id="14" name="Picture 13"/>
          <p:cNvPicPr>
            <a:picLocks noChangeAspect="1"/>
          </p:cNvPicPr>
          <p:nvPr/>
        </p:nvPicPr>
        <p:blipFill>
          <a:blip r:embed="rId2"/>
          <a:stretch>
            <a:fillRect/>
          </a:stretch>
        </p:blipFill>
        <p:spPr>
          <a:xfrm>
            <a:off x="177923" y="1557870"/>
            <a:ext cx="4672078" cy="3759200"/>
          </a:xfrm>
          <a:prstGeom prst="rect">
            <a:avLst/>
          </a:prstGeom>
        </p:spPr>
      </p:pic>
      <p:grpSp>
        <p:nvGrpSpPr>
          <p:cNvPr id="3" name="Group 2"/>
          <p:cNvGrpSpPr/>
          <p:nvPr/>
        </p:nvGrpSpPr>
        <p:grpSpPr>
          <a:xfrm>
            <a:off x="1626548" y="2167467"/>
            <a:ext cx="2234246" cy="4690533"/>
            <a:chOff x="1626548" y="2167467"/>
            <a:chExt cx="2234246" cy="4690533"/>
          </a:xfrm>
        </p:grpSpPr>
        <p:pic>
          <p:nvPicPr>
            <p:cNvPr id="7" name="Picture 16" descr="j0139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6548" y="5503333"/>
              <a:ext cx="2031049" cy="135466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Arrow Connector 11"/>
            <p:cNvCxnSpPr/>
            <p:nvPr/>
          </p:nvCxnSpPr>
          <p:spPr>
            <a:xfrm flipH="1" flipV="1">
              <a:off x="2455333" y="5096933"/>
              <a:ext cx="694268" cy="88053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V="1">
              <a:off x="3149600" y="4538133"/>
              <a:ext cx="711194" cy="143933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H="1" flipV="1">
              <a:off x="2099733" y="2167467"/>
              <a:ext cx="1049867" cy="381000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grpSp>
      <p:sp>
        <p:nvSpPr>
          <p:cNvPr id="11" name="TextBox 10"/>
          <p:cNvSpPr txBox="1"/>
          <p:nvPr/>
        </p:nvSpPr>
        <p:spPr>
          <a:xfrm>
            <a:off x="5063071" y="2519179"/>
            <a:ext cx="3843868" cy="369332"/>
          </a:xfrm>
          <a:prstGeom prst="rect">
            <a:avLst/>
          </a:prstGeom>
          <a:noFill/>
        </p:spPr>
        <p:txBody>
          <a:bodyPr wrap="square" rtlCol="0">
            <a:spAutoFit/>
          </a:bodyPr>
          <a:lstStyle/>
          <a:p>
            <a:r>
              <a:rPr lang="en-US" dirty="0">
                <a:latin typeface="Calibri" charset="0"/>
                <a:ea typeface="Calibri" charset="0"/>
                <a:cs typeface="Calibri" charset="0"/>
              </a:rPr>
              <a:t>-</a:t>
            </a:r>
            <a:r>
              <a:rPr lang="en-US" dirty="0" smtClean="0">
                <a:latin typeface="Calibri" charset="0"/>
                <a:ea typeface="Calibri" charset="0"/>
                <a:cs typeface="Calibri" charset="0"/>
              </a:rPr>
              <a:t> A common n-input function </a:t>
            </a:r>
            <a:r>
              <a:rPr lang="en-US" dirty="0" smtClean="0">
                <a:solidFill>
                  <a:srgbClr val="0000FF"/>
                </a:solidFill>
                <a:latin typeface="Calibri" charset="0"/>
                <a:ea typeface="Calibri" charset="0"/>
                <a:cs typeface="Calibri" charset="0"/>
              </a:rPr>
              <a:t>f</a:t>
            </a:r>
            <a:r>
              <a:rPr lang="en-US" dirty="0" smtClean="0">
                <a:latin typeface="Calibri" charset="0"/>
                <a:ea typeface="Calibri" charset="0"/>
                <a:cs typeface="Calibri" charset="0"/>
                <a:sym typeface="Wingdings"/>
              </a:rPr>
              <a:t> </a:t>
            </a:r>
            <a:r>
              <a:rPr lang="en-US" dirty="0" smtClean="0">
                <a:latin typeface="Calibri" charset="0"/>
                <a:ea typeface="Calibri" charset="0"/>
                <a:cs typeface="Calibri" charset="0"/>
              </a:rPr>
              <a:t> </a:t>
            </a:r>
            <a:endParaRPr lang="en-US" dirty="0">
              <a:latin typeface="Calibri" charset="0"/>
              <a:ea typeface="Calibri" charset="0"/>
              <a:cs typeface="Calibri" charset="0"/>
            </a:endParaRPr>
          </a:p>
        </p:txBody>
      </p:sp>
      <p:sp>
        <p:nvSpPr>
          <p:cNvPr id="13" name="TextBox 12"/>
          <p:cNvSpPr txBox="1"/>
          <p:nvPr/>
        </p:nvSpPr>
        <p:spPr>
          <a:xfrm>
            <a:off x="5032733" y="2162997"/>
            <a:ext cx="3620209" cy="369332"/>
          </a:xfrm>
          <a:prstGeom prst="rect">
            <a:avLst/>
          </a:prstGeom>
          <a:noFill/>
        </p:spPr>
        <p:txBody>
          <a:bodyPr wrap="square" rtlCol="0">
            <a:spAutoFit/>
          </a:bodyPr>
          <a:lstStyle/>
          <a:p>
            <a:r>
              <a:rPr lang="en-US" dirty="0">
                <a:latin typeface="Calibri" charset="0"/>
                <a:ea typeface="Calibri" charset="0"/>
                <a:cs typeface="Calibri" charset="0"/>
              </a:rPr>
              <a:t>-</a:t>
            </a:r>
            <a:r>
              <a:rPr lang="en-US" dirty="0" smtClean="0">
                <a:latin typeface="Calibri" charset="0"/>
                <a:ea typeface="Calibri" charset="0"/>
                <a:cs typeface="Calibri" charset="0"/>
              </a:rPr>
              <a:t>  P</a:t>
            </a:r>
            <a:r>
              <a:rPr lang="en-US" baseline="-25000" dirty="0" smtClean="0">
                <a:latin typeface="Calibri" charset="0"/>
                <a:ea typeface="Calibri" charset="0"/>
                <a:cs typeface="Calibri" charset="0"/>
              </a:rPr>
              <a:t>i</a:t>
            </a:r>
            <a:r>
              <a:rPr lang="en-US" dirty="0" smtClean="0">
                <a:latin typeface="Calibri" charset="0"/>
                <a:ea typeface="Calibri" charset="0"/>
                <a:cs typeface="Calibri" charset="0"/>
              </a:rPr>
              <a:t> has private input </a:t>
            </a:r>
            <a:r>
              <a:rPr lang="en-US" dirty="0" smtClean="0">
                <a:solidFill>
                  <a:srgbClr val="0000FF"/>
                </a:solidFill>
                <a:latin typeface="Calibri" charset="0"/>
                <a:ea typeface="Calibri" charset="0"/>
                <a:cs typeface="Calibri" charset="0"/>
              </a:rPr>
              <a:t>x</a:t>
            </a:r>
            <a:r>
              <a:rPr lang="en-US" baseline="-25000" dirty="0" smtClean="0">
                <a:solidFill>
                  <a:srgbClr val="0000FF"/>
                </a:solidFill>
                <a:latin typeface="Calibri" charset="0"/>
                <a:ea typeface="Calibri" charset="0"/>
                <a:cs typeface="Calibri" charset="0"/>
              </a:rPr>
              <a:t>i</a:t>
            </a:r>
            <a:endParaRPr lang="en-US" baseline="-25000" dirty="0">
              <a:solidFill>
                <a:srgbClr val="0000FF"/>
              </a:solidFill>
              <a:latin typeface="Calibri" charset="0"/>
              <a:ea typeface="Calibri" charset="0"/>
              <a:cs typeface="Calibri" charset="0"/>
            </a:endParaRPr>
          </a:p>
        </p:txBody>
      </p:sp>
      <p:sp>
        <p:nvSpPr>
          <p:cNvPr id="15" name="TextBox 14"/>
          <p:cNvSpPr txBox="1"/>
          <p:nvPr/>
        </p:nvSpPr>
        <p:spPr>
          <a:xfrm>
            <a:off x="5036264" y="2985213"/>
            <a:ext cx="4107736" cy="646331"/>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Goals:</a:t>
            </a:r>
            <a:r>
              <a:rPr lang="en-US" dirty="0" smtClean="0">
                <a:solidFill>
                  <a:srgbClr val="FF0000"/>
                </a:solidFill>
                <a:latin typeface="Calibri" charset="0"/>
                <a:ea typeface="Calibri" charset="0"/>
                <a:cs typeface="Calibri" charset="0"/>
              </a:rPr>
              <a:t> </a:t>
            </a:r>
          </a:p>
          <a:p>
            <a:pPr marL="285750" indent="-285750">
              <a:buFont typeface="Courier New" charset="0"/>
              <a:buChar char="o"/>
            </a:pPr>
            <a:r>
              <a:rPr lang="en-US" b="1" dirty="0" smtClean="0">
                <a:solidFill>
                  <a:srgbClr val="3366FF"/>
                </a:solidFill>
                <a:latin typeface="Calibri" charset="0"/>
                <a:ea typeface="Calibri" charset="0"/>
                <a:cs typeface="Calibri" charset="0"/>
              </a:rPr>
              <a:t>Correctness: </a:t>
            </a:r>
            <a:r>
              <a:rPr lang="en-US" dirty="0" smtClean="0">
                <a:latin typeface="Calibri" charset="0"/>
                <a:ea typeface="Calibri" charset="0"/>
                <a:cs typeface="Calibri" charset="0"/>
              </a:rPr>
              <a:t>Compute f(x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n</a:t>
            </a:r>
            <a:r>
              <a:rPr lang="en-US" dirty="0" smtClean="0">
                <a:latin typeface="Calibri" charset="0"/>
                <a:ea typeface="Calibri" charset="0"/>
                <a:cs typeface="Calibri" charset="0"/>
              </a:rPr>
              <a:t>)              </a:t>
            </a:r>
            <a:endParaRPr lang="en-US" dirty="0" smtClean="0">
              <a:solidFill>
                <a:srgbClr val="3366FF"/>
              </a:solidFill>
              <a:latin typeface="Calibri" charset="0"/>
              <a:ea typeface="Calibri" charset="0"/>
              <a:cs typeface="Calibri" charset="0"/>
            </a:endParaRPr>
          </a:p>
        </p:txBody>
      </p:sp>
      <p:sp>
        <p:nvSpPr>
          <p:cNvPr id="17" name="Rectangle 16"/>
          <p:cNvSpPr/>
          <p:nvPr/>
        </p:nvSpPr>
        <p:spPr>
          <a:xfrm>
            <a:off x="5036264" y="3632264"/>
            <a:ext cx="4107736" cy="646331"/>
          </a:xfrm>
          <a:prstGeom prst="rect">
            <a:avLst/>
          </a:prstGeom>
        </p:spPr>
        <p:txBody>
          <a:bodyPr wrap="square">
            <a:spAutoFit/>
          </a:bodyPr>
          <a:lstStyle/>
          <a:p>
            <a:pPr marL="342900" lvl="0" indent="-342900">
              <a:buFont typeface="Courier New" charset="0"/>
              <a:buChar char="o"/>
            </a:pPr>
            <a:r>
              <a:rPr lang="en-US" b="1" dirty="0" smtClean="0">
                <a:solidFill>
                  <a:srgbClr val="3366FF"/>
                </a:solidFill>
                <a:latin typeface="Calibri" charset="0"/>
                <a:ea typeface="Calibri" charset="0"/>
                <a:cs typeface="Calibri" charset="0"/>
              </a:rPr>
              <a:t>Privacy: </a:t>
            </a:r>
            <a:r>
              <a:rPr lang="en-US" dirty="0">
                <a:solidFill>
                  <a:srgbClr val="000000"/>
                </a:solidFill>
                <a:latin typeface="Calibri" charset="0"/>
                <a:ea typeface="Calibri" charset="0"/>
                <a:cs typeface="Calibri" charset="0"/>
              </a:rPr>
              <a:t>Nothing about the inputs of the parties should be leaked</a:t>
            </a:r>
          </a:p>
        </p:txBody>
      </p:sp>
      <p:sp>
        <p:nvSpPr>
          <p:cNvPr id="18" name="Text Box 7"/>
          <p:cNvSpPr txBox="1">
            <a:spLocks noChangeArrowheads="1"/>
          </p:cNvSpPr>
          <p:nvPr/>
        </p:nvSpPr>
        <p:spPr bwMode="auto">
          <a:xfrm>
            <a:off x="2201333" y="838886"/>
            <a:ext cx="4293999" cy="49244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ct val="50000"/>
              </a:spcBef>
            </a:pPr>
            <a:r>
              <a:rPr lang="en-US" sz="2600" b="1" dirty="0" smtClean="0">
                <a:solidFill>
                  <a:srgbClr val="0000FF"/>
                </a:solidFill>
                <a:latin typeface="Calibri" charset="0"/>
                <a:ea typeface="Calibri" charset="0"/>
                <a:cs typeface="Calibri" charset="0"/>
              </a:rPr>
              <a:t> MPC – holy grail </a:t>
            </a:r>
          </a:p>
        </p:txBody>
      </p:sp>
      <p:sp>
        <p:nvSpPr>
          <p:cNvPr id="25" name="Rectangle 24"/>
          <p:cNvSpPr/>
          <p:nvPr/>
        </p:nvSpPr>
        <p:spPr>
          <a:xfrm>
            <a:off x="5120930" y="5214033"/>
            <a:ext cx="3786010" cy="646331"/>
          </a:xfrm>
          <a:prstGeom prst="rect">
            <a:avLst/>
          </a:prstGeom>
        </p:spPr>
        <p:txBody>
          <a:bodyPr wrap="square">
            <a:spAutoFit/>
          </a:bodyPr>
          <a:lstStyle/>
          <a:p>
            <a:pPr marL="285750" indent="-285750">
              <a:buFont typeface="Courier New" charset="0"/>
              <a:buChar char="o"/>
            </a:pPr>
            <a:r>
              <a:rPr lang="en-US" b="1" dirty="0" smtClean="0">
                <a:solidFill>
                  <a:srgbClr val="3366FF"/>
                </a:solidFill>
                <a:latin typeface="Calibri" charset="0"/>
                <a:ea typeface="Calibri" charset="0"/>
                <a:cs typeface="Calibri" charset="0"/>
              </a:rPr>
              <a:t>Privacy</a:t>
            </a:r>
            <a:r>
              <a:rPr lang="en-US" dirty="0" smtClean="0">
                <a:solidFill>
                  <a:srgbClr val="3366FF"/>
                </a:solidFill>
                <a:latin typeface="Calibri" charset="0"/>
                <a:ea typeface="Calibri" charset="0"/>
                <a:cs typeface="Calibri" charset="0"/>
              </a:rPr>
              <a:t>: </a:t>
            </a:r>
            <a:r>
              <a:rPr lang="en-US" dirty="0" smtClean="0">
                <a:solidFill>
                  <a:srgbClr val="000000"/>
                </a:solidFill>
                <a:latin typeface="Calibri" charset="0"/>
                <a:ea typeface="Calibri" charset="0"/>
                <a:cs typeface="Calibri" charset="0"/>
              </a:rPr>
              <a:t>Nothing </a:t>
            </a:r>
            <a:r>
              <a:rPr lang="en-US" dirty="0">
                <a:solidFill>
                  <a:srgbClr val="000000"/>
                </a:solidFill>
                <a:latin typeface="Calibri" charset="0"/>
                <a:ea typeface="Calibri" charset="0"/>
                <a:cs typeface="Calibri" charset="0"/>
              </a:rPr>
              <a:t>more than function output should be revealed</a:t>
            </a:r>
          </a:p>
        </p:txBody>
      </p:sp>
      <p:sp>
        <p:nvSpPr>
          <p:cNvPr id="28" name="Rectangle 27"/>
          <p:cNvSpPr/>
          <p:nvPr/>
        </p:nvSpPr>
        <p:spPr>
          <a:xfrm>
            <a:off x="5323186" y="4468507"/>
            <a:ext cx="3701343" cy="369332"/>
          </a:xfrm>
          <a:prstGeom prst="rect">
            <a:avLst/>
          </a:prstGeom>
        </p:spPr>
        <p:txBody>
          <a:bodyPr wrap="square">
            <a:spAutoFit/>
          </a:bodyPr>
          <a:lstStyle/>
          <a:p>
            <a:r>
              <a:rPr lang="en-US" dirty="0">
                <a:latin typeface="Calibri" charset="0"/>
                <a:ea typeface="Calibri" charset="0"/>
                <a:cs typeface="Calibri" charset="0"/>
              </a:rPr>
              <a:t>-</a:t>
            </a:r>
            <a:r>
              <a:rPr lang="en-US" dirty="0" smtClean="0">
                <a:latin typeface="Calibri" charset="0"/>
                <a:ea typeface="Calibri" charset="0"/>
                <a:cs typeface="Calibri" charset="0"/>
              </a:rPr>
              <a:t> Consider f(x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 = 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 AND x</a:t>
            </a:r>
            <a:r>
              <a:rPr lang="en-US" baseline="-25000" dirty="0" smtClean="0">
                <a:latin typeface="Calibri" charset="0"/>
                <a:ea typeface="Calibri" charset="0"/>
                <a:cs typeface="Calibri" charset="0"/>
              </a:rPr>
              <a:t>2</a:t>
            </a:r>
          </a:p>
        </p:txBody>
      </p:sp>
    </p:spTree>
    <p:extLst>
      <p:ext uri="{BB962C8B-B14F-4D97-AF65-F5344CB8AC3E}">
        <p14:creationId xmlns:p14="http://schemas.microsoft.com/office/powerpoint/2010/main" val="195284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8" grpId="0" animBg="1"/>
      <p:bldP spid="25"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p:cNvSpPr txBox="1">
            <a:spLocks noChangeArrowheads="1"/>
          </p:cNvSpPr>
          <p:nvPr/>
        </p:nvSpPr>
        <p:spPr>
          <a:xfrm>
            <a:off x="0" y="197435"/>
            <a:ext cx="8969905" cy="685800"/>
          </a:xfrm>
          <a:prstGeom prst="rect">
            <a:avLst/>
          </a:prstGeom>
        </p:spPr>
        <p:txBody>
          <a:bodyPr/>
          <a:lstStyle/>
          <a:p>
            <a:pPr algn="ctr">
              <a:defRPr/>
            </a:pPr>
            <a:r>
              <a:rPr lang="en-US" sz="3600" b="1" kern="0" dirty="0" smtClean="0">
                <a:solidFill>
                  <a:srgbClr val="008000"/>
                </a:solidFill>
                <a:latin typeface="Calibri" charset="0"/>
                <a:ea typeface="Calibri" charset="0"/>
                <a:cs typeface="Calibri" charset="0"/>
              </a:rPr>
              <a:t>MPC is easy if we could trust someone</a:t>
            </a:r>
            <a:endParaRPr lang="en-US" sz="3600" b="1" kern="0" dirty="0">
              <a:solidFill>
                <a:srgbClr val="008000"/>
              </a:solidFill>
              <a:latin typeface="Calibri" charset="0"/>
              <a:ea typeface="Calibri" charset="0"/>
              <a:cs typeface="Calibri" charset="0"/>
            </a:endParaRPr>
          </a:p>
        </p:txBody>
      </p:sp>
      <p:pic>
        <p:nvPicPr>
          <p:cNvPr id="30" name="Picture 5"/>
          <p:cNvPicPr>
            <a:picLocks noChangeAspect="1" noChangeArrowheads="1"/>
          </p:cNvPicPr>
          <p:nvPr/>
        </p:nvPicPr>
        <p:blipFill>
          <a:blip r:embed="rId3" cstate="print"/>
          <a:srcRect/>
          <a:stretch>
            <a:fillRect/>
          </a:stretch>
        </p:blipFill>
        <p:spPr bwMode="auto">
          <a:xfrm>
            <a:off x="285386" y="1531307"/>
            <a:ext cx="841911" cy="1008112"/>
          </a:xfrm>
          <a:prstGeom prst="rect">
            <a:avLst/>
          </a:prstGeom>
          <a:noFill/>
          <a:ln w="9525">
            <a:noFill/>
            <a:miter lim="800000"/>
            <a:headEnd/>
            <a:tailEnd/>
          </a:ln>
        </p:spPr>
      </p:pic>
      <p:grpSp>
        <p:nvGrpSpPr>
          <p:cNvPr id="31" name="Group 25"/>
          <p:cNvGrpSpPr/>
          <p:nvPr/>
        </p:nvGrpSpPr>
        <p:grpSpPr>
          <a:xfrm>
            <a:off x="789442" y="1315283"/>
            <a:ext cx="576064" cy="576064"/>
            <a:chOff x="1475656" y="2492896"/>
            <a:chExt cx="576064" cy="576064"/>
          </a:xfrm>
        </p:grpSpPr>
        <p:sp>
          <p:nvSpPr>
            <p:cNvPr id="32" name="Oval 31"/>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33"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1</a:t>
              </a:r>
            </a:p>
          </p:txBody>
        </p:sp>
      </p:grpSp>
      <p:pic>
        <p:nvPicPr>
          <p:cNvPr id="34" name="Picture 4"/>
          <p:cNvPicPr>
            <a:picLocks noChangeAspect="1" noChangeArrowheads="1"/>
          </p:cNvPicPr>
          <p:nvPr/>
        </p:nvPicPr>
        <p:blipFill>
          <a:blip r:embed="rId4" cstate="print"/>
          <a:srcRect/>
          <a:stretch>
            <a:fillRect/>
          </a:stretch>
        </p:blipFill>
        <p:spPr bwMode="auto">
          <a:xfrm>
            <a:off x="3323045" y="1476232"/>
            <a:ext cx="986408" cy="1180403"/>
          </a:xfrm>
          <a:prstGeom prst="rect">
            <a:avLst/>
          </a:prstGeom>
          <a:noFill/>
          <a:ln w="9525">
            <a:noFill/>
            <a:miter lim="800000"/>
            <a:headEnd/>
            <a:tailEnd/>
          </a:ln>
        </p:spPr>
      </p:pic>
      <p:grpSp>
        <p:nvGrpSpPr>
          <p:cNvPr id="35" name="Group 26"/>
          <p:cNvGrpSpPr/>
          <p:nvPr/>
        </p:nvGrpSpPr>
        <p:grpSpPr>
          <a:xfrm>
            <a:off x="3179029" y="1332216"/>
            <a:ext cx="576064" cy="576064"/>
            <a:chOff x="1475656" y="2492896"/>
            <a:chExt cx="576064" cy="576064"/>
          </a:xfrm>
        </p:grpSpPr>
        <p:sp>
          <p:nvSpPr>
            <p:cNvPr id="36" name="Oval 35"/>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37"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2</a:t>
              </a:r>
            </a:p>
          </p:txBody>
        </p:sp>
      </p:grpSp>
      <p:pic>
        <p:nvPicPr>
          <p:cNvPr id="38" name="Picture 3"/>
          <p:cNvPicPr>
            <a:picLocks noChangeAspect="1" noChangeArrowheads="1"/>
          </p:cNvPicPr>
          <p:nvPr/>
        </p:nvPicPr>
        <p:blipFill>
          <a:blip r:embed="rId5" cstate="print"/>
          <a:srcRect/>
          <a:stretch>
            <a:fillRect/>
          </a:stretch>
        </p:blipFill>
        <p:spPr bwMode="auto">
          <a:xfrm>
            <a:off x="192169" y="4191669"/>
            <a:ext cx="1143000" cy="1080120"/>
          </a:xfrm>
          <a:prstGeom prst="rect">
            <a:avLst/>
          </a:prstGeom>
          <a:noFill/>
          <a:ln w="9525">
            <a:noFill/>
            <a:miter lim="800000"/>
            <a:headEnd/>
            <a:tailEnd/>
          </a:ln>
        </p:spPr>
      </p:pic>
      <p:grpSp>
        <p:nvGrpSpPr>
          <p:cNvPr id="39" name="Group 29"/>
          <p:cNvGrpSpPr/>
          <p:nvPr/>
        </p:nvGrpSpPr>
        <p:grpSpPr>
          <a:xfrm>
            <a:off x="912249" y="4839741"/>
            <a:ext cx="576064" cy="576064"/>
            <a:chOff x="1475656" y="2492896"/>
            <a:chExt cx="576064" cy="576064"/>
          </a:xfrm>
        </p:grpSpPr>
        <p:sp>
          <p:nvSpPr>
            <p:cNvPr id="40" name="Oval 39"/>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1"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3</a:t>
              </a:r>
            </a:p>
          </p:txBody>
        </p:sp>
      </p:grpSp>
      <p:pic>
        <p:nvPicPr>
          <p:cNvPr id="42" name="Picture 6"/>
          <p:cNvPicPr>
            <a:picLocks noChangeAspect="1" noChangeArrowheads="1"/>
          </p:cNvPicPr>
          <p:nvPr/>
        </p:nvPicPr>
        <p:blipFill>
          <a:blip r:embed="rId6" cstate="print"/>
          <a:srcRect/>
          <a:stretch>
            <a:fillRect/>
          </a:stretch>
        </p:blipFill>
        <p:spPr bwMode="auto">
          <a:xfrm>
            <a:off x="3313998" y="3982905"/>
            <a:ext cx="1080120" cy="1327026"/>
          </a:xfrm>
          <a:prstGeom prst="rect">
            <a:avLst/>
          </a:prstGeom>
          <a:noFill/>
          <a:ln w="9525">
            <a:noFill/>
            <a:miter lim="800000"/>
            <a:headEnd/>
            <a:tailEnd/>
          </a:ln>
        </p:spPr>
      </p:pic>
      <p:grpSp>
        <p:nvGrpSpPr>
          <p:cNvPr id="43" name="Group 32"/>
          <p:cNvGrpSpPr/>
          <p:nvPr/>
        </p:nvGrpSpPr>
        <p:grpSpPr>
          <a:xfrm>
            <a:off x="3746046" y="4877883"/>
            <a:ext cx="576064" cy="576064"/>
            <a:chOff x="1475656" y="2492896"/>
            <a:chExt cx="576064" cy="576064"/>
          </a:xfrm>
        </p:grpSpPr>
        <p:sp>
          <p:nvSpPr>
            <p:cNvPr id="44" name="Oval 43"/>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5"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4</a:t>
              </a:r>
            </a:p>
          </p:txBody>
        </p:sp>
      </p:grpSp>
      <p:cxnSp>
        <p:nvCxnSpPr>
          <p:cNvPr id="46" name="Straight Arrow Connector 45"/>
          <p:cNvCxnSpPr/>
          <p:nvPr/>
        </p:nvCxnSpPr>
        <p:spPr>
          <a:xfrm flipV="1">
            <a:off x="2610851" y="2098820"/>
            <a:ext cx="681938" cy="739360"/>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2627955" y="3894743"/>
            <a:ext cx="576064" cy="792088"/>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07973" y="4026273"/>
            <a:ext cx="360040" cy="576064"/>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7" cstate="print"/>
          <a:srcRect/>
          <a:stretch>
            <a:fillRect/>
          </a:stretch>
        </p:blipFill>
        <p:spPr bwMode="auto">
          <a:xfrm>
            <a:off x="1240955" y="2901926"/>
            <a:ext cx="1437628" cy="1628403"/>
          </a:xfrm>
          <a:prstGeom prst="rect">
            <a:avLst/>
          </a:prstGeom>
          <a:noFill/>
          <a:ln w="9525">
            <a:noFill/>
            <a:miter lim="800000"/>
            <a:headEnd/>
            <a:tailEnd/>
          </a:ln>
        </p:spPr>
      </p:pic>
      <p:sp>
        <p:nvSpPr>
          <p:cNvPr id="50" name="Text Box 7"/>
          <p:cNvSpPr txBox="1">
            <a:spLocks noChangeArrowheads="1"/>
          </p:cNvSpPr>
          <p:nvPr/>
        </p:nvSpPr>
        <p:spPr bwMode="auto">
          <a:xfrm>
            <a:off x="2174527" y="2651917"/>
            <a:ext cx="1287760"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FF"/>
                </a:solidFill>
                <a:latin typeface="Calibri" charset="0"/>
                <a:ea typeface="Calibri" charset="0"/>
                <a:cs typeface="Calibri" charset="0"/>
              </a:rPr>
              <a:t>Any task</a:t>
            </a:r>
          </a:p>
        </p:txBody>
      </p:sp>
      <p:cxnSp>
        <p:nvCxnSpPr>
          <p:cNvPr id="51" name="Straight Arrow Connector 50"/>
          <p:cNvCxnSpPr/>
          <p:nvPr/>
        </p:nvCxnSpPr>
        <p:spPr>
          <a:xfrm flipH="1" flipV="1">
            <a:off x="1005466" y="2539419"/>
            <a:ext cx="288032" cy="584448"/>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sp>
        <p:nvSpPr>
          <p:cNvPr id="56" name="Text Box 7"/>
          <p:cNvSpPr txBox="1">
            <a:spLocks noChangeArrowheads="1"/>
          </p:cNvSpPr>
          <p:nvPr/>
        </p:nvSpPr>
        <p:spPr bwMode="auto">
          <a:xfrm>
            <a:off x="843055" y="5820140"/>
            <a:ext cx="330655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0000FF"/>
                </a:solidFill>
                <a:latin typeface="Calibri" charset="0"/>
                <a:ea typeface="Calibri" charset="0"/>
                <a:cs typeface="Calibri" charset="0"/>
              </a:rPr>
              <a:t>y</a:t>
            </a:r>
            <a:r>
              <a:rPr lang="en-US" sz="2400" b="1" dirty="0" smtClean="0">
                <a:solidFill>
                  <a:srgbClr val="0000FF"/>
                </a:solidFill>
                <a:latin typeface="Calibri" charset="0"/>
                <a:ea typeface="Calibri" charset="0"/>
                <a:cs typeface="Calibri" charset="0"/>
              </a:rPr>
              <a:t> = f(x</a:t>
            </a:r>
            <a:r>
              <a:rPr lang="en-US" sz="2400" b="1" baseline="-25000" dirty="0" smtClean="0">
                <a:solidFill>
                  <a:srgbClr val="0000FF"/>
                </a:solidFill>
                <a:latin typeface="Calibri" charset="0"/>
                <a:ea typeface="Calibri" charset="0"/>
                <a:cs typeface="Calibri" charset="0"/>
              </a:rPr>
              <a:t>1</a:t>
            </a:r>
            <a:r>
              <a:rPr lang="en-US" sz="2400" b="1" dirty="0" smtClean="0">
                <a:solidFill>
                  <a:srgbClr val="0000FF"/>
                </a:solidFill>
                <a:latin typeface="Calibri" charset="0"/>
                <a:ea typeface="Calibri" charset="0"/>
                <a:cs typeface="Calibri" charset="0"/>
              </a:rPr>
              <a:t>,x</a:t>
            </a:r>
            <a:r>
              <a:rPr lang="en-US" sz="2400" b="1" baseline="-25000" dirty="0" smtClean="0">
                <a:solidFill>
                  <a:srgbClr val="0000FF"/>
                </a:solidFill>
                <a:latin typeface="Calibri" charset="0"/>
                <a:ea typeface="Calibri" charset="0"/>
                <a:cs typeface="Calibri" charset="0"/>
              </a:rPr>
              <a:t>2</a:t>
            </a:r>
            <a:r>
              <a:rPr lang="en-US" sz="2400" b="1" dirty="0" smtClean="0">
                <a:solidFill>
                  <a:srgbClr val="0000FF"/>
                </a:solidFill>
                <a:latin typeface="Calibri" charset="0"/>
                <a:ea typeface="Calibri" charset="0"/>
                <a:cs typeface="Calibri" charset="0"/>
              </a:rPr>
              <a:t>,x</a:t>
            </a:r>
            <a:r>
              <a:rPr lang="en-US" sz="2400" b="1" baseline="-25000" dirty="0" smtClean="0">
                <a:solidFill>
                  <a:srgbClr val="0000FF"/>
                </a:solidFill>
                <a:latin typeface="Calibri" charset="0"/>
                <a:ea typeface="Calibri" charset="0"/>
                <a:cs typeface="Calibri" charset="0"/>
              </a:rPr>
              <a:t>3</a:t>
            </a:r>
            <a:r>
              <a:rPr lang="en-US" sz="2400" b="1" dirty="0" smtClean="0">
                <a:solidFill>
                  <a:srgbClr val="0000FF"/>
                </a:solidFill>
                <a:latin typeface="Calibri" charset="0"/>
                <a:ea typeface="Calibri" charset="0"/>
                <a:cs typeface="Calibri" charset="0"/>
              </a:rPr>
              <a:t>,x</a:t>
            </a:r>
            <a:r>
              <a:rPr lang="en-US" sz="2400" b="1" baseline="-25000" dirty="0" smtClean="0">
                <a:solidFill>
                  <a:srgbClr val="0000FF"/>
                </a:solidFill>
                <a:latin typeface="Calibri" charset="0"/>
                <a:ea typeface="Calibri" charset="0"/>
                <a:cs typeface="Calibri" charset="0"/>
              </a:rPr>
              <a:t>4</a:t>
            </a:r>
            <a:r>
              <a:rPr lang="en-US" sz="2400" b="1" dirty="0" smtClean="0">
                <a:solidFill>
                  <a:srgbClr val="0000FF"/>
                </a:solidFill>
                <a:latin typeface="Calibri" charset="0"/>
                <a:ea typeface="Calibri" charset="0"/>
                <a:cs typeface="Calibri" charset="0"/>
              </a:rPr>
              <a:t>)</a:t>
            </a:r>
          </a:p>
        </p:txBody>
      </p:sp>
    </p:spTree>
    <p:extLst>
      <p:ext uri="{BB962C8B-B14F-4D97-AF65-F5344CB8AC3E}">
        <p14:creationId xmlns:p14="http://schemas.microsoft.com/office/powerpoint/2010/main" val="8982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3.7037E-6 L 0.09305 0.28611 " pathEditMode="relative" rAng="0" ptsTypes="AA">
                                      <p:cBhvr>
                                        <p:cTn id="6" dur="2000" fill="hold"/>
                                        <p:tgtEl>
                                          <p:spTgt spid="31"/>
                                        </p:tgtEl>
                                        <p:attrNameLst>
                                          <p:attrName>ppt_x</p:attrName>
                                          <p:attrName>ppt_y</p:attrName>
                                        </p:attrNameLst>
                                      </p:cBhvr>
                                      <p:rCtr x="4653" y="14306"/>
                                    </p:animMotion>
                                  </p:childTnLst>
                                </p:cTn>
                              </p:par>
                              <p:par>
                                <p:cTn id="7" presetID="0" presetClass="path" presetSubtype="0" accel="50000" decel="50000" fill="hold" nodeType="withEffect">
                                  <p:stCondLst>
                                    <p:cond delay="0"/>
                                  </p:stCondLst>
                                  <p:childTnLst>
                                    <p:animMotion origin="layout" path="M 3.33333E-6 -1.11111E-6 L -0.14254 0.2838 " pathEditMode="relative" rAng="0" ptsTypes="AA">
                                      <p:cBhvr>
                                        <p:cTn id="8" dur="2000" fill="hold"/>
                                        <p:tgtEl>
                                          <p:spTgt spid="35"/>
                                        </p:tgtEl>
                                        <p:attrNameLst>
                                          <p:attrName>ppt_x</p:attrName>
                                          <p:attrName>ppt_y</p:attrName>
                                        </p:attrNameLst>
                                      </p:cBhvr>
                                      <p:rCtr x="-7135" y="14190"/>
                                    </p:animMotion>
                                  </p:childTnLst>
                                </p:cTn>
                              </p:par>
                              <p:par>
                                <p:cTn id="9" presetID="0" presetClass="path" presetSubtype="0" accel="50000" decel="50000" fill="hold" nodeType="withEffect">
                                  <p:stCondLst>
                                    <p:cond delay="0"/>
                                  </p:stCondLst>
                                  <p:childTnLst>
                                    <p:animMotion origin="layout" path="M 4.16667E-6 -7.40741E-7 L -0.20452 -0.2331 " pathEditMode="relative" rAng="0" ptsTypes="AA">
                                      <p:cBhvr>
                                        <p:cTn id="10" dur="2000" fill="hold"/>
                                        <p:tgtEl>
                                          <p:spTgt spid="43"/>
                                        </p:tgtEl>
                                        <p:attrNameLst>
                                          <p:attrName>ppt_x</p:attrName>
                                          <p:attrName>ppt_y</p:attrName>
                                        </p:attrNameLst>
                                      </p:cBhvr>
                                      <p:rCtr x="-10226" y="-11667"/>
                                    </p:animMotion>
                                  </p:childTnLst>
                                </p:cTn>
                              </p:par>
                              <p:par>
                                <p:cTn id="11" presetID="0" presetClass="path" presetSubtype="0" accel="50000" decel="50000" fill="hold" nodeType="withEffect">
                                  <p:stCondLst>
                                    <p:cond delay="0"/>
                                  </p:stCondLst>
                                  <p:childTnLst>
                                    <p:animMotion origin="layout" path="M 0 4.81481E-6 L 0.05503 -0.22778 " pathEditMode="relative" rAng="0" ptsTypes="AA">
                                      <p:cBhvr>
                                        <p:cTn id="12" dur="2000" fill="hold"/>
                                        <p:tgtEl>
                                          <p:spTgt spid="39"/>
                                        </p:tgtEl>
                                        <p:attrNameLst>
                                          <p:attrName>ppt_x</p:attrName>
                                          <p:attrName>ppt_y</p:attrName>
                                        </p:attrNameLst>
                                      </p:cBhvr>
                                      <p:rCtr x="2743" y="-1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p:cNvSpPr txBox="1">
            <a:spLocks noChangeArrowheads="1"/>
          </p:cNvSpPr>
          <p:nvPr/>
        </p:nvSpPr>
        <p:spPr>
          <a:xfrm>
            <a:off x="186267" y="197435"/>
            <a:ext cx="8783638" cy="685800"/>
          </a:xfrm>
          <a:prstGeom prst="rect">
            <a:avLst/>
          </a:prstGeom>
        </p:spPr>
        <p:txBody>
          <a:bodyPr/>
          <a:lstStyle/>
          <a:p>
            <a:pPr algn="ctr">
              <a:defRPr/>
            </a:pPr>
            <a:r>
              <a:rPr lang="en-US" sz="4000" b="1" kern="0" dirty="0" smtClean="0">
                <a:solidFill>
                  <a:srgbClr val="008000"/>
                </a:solidFill>
                <a:latin typeface="Calibri" charset="0"/>
                <a:ea typeface="Calibri" charset="0"/>
                <a:cs typeface="Calibri" charset="0"/>
              </a:rPr>
              <a:t>Can we Trust Someone?</a:t>
            </a:r>
            <a:endParaRPr lang="en-US" sz="4000" b="1" kern="0" dirty="0">
              <a:solidFill>
                <a:srgbClr val="008000"/>
              </a:solidFill>
              <a:latin typeface="Calibri" charset="0"/>
              <a:ea typeface="Calibri" charset="0"/>
              <a:cs typeface="Calibri" charset="0"/>
            </a:endParaRPr>
          </a:p>
        </p:txBody>
      </p:sp>
      <p:pic>
        <p:nvPicPr>
          <p:cNvPr id="30" name="Picture 5"/>
          <p:cNvPicPr>
            <a:picLocks noChangeAspect="1" noChangeArrowheads="1"/>
          </p:cNvPicPr>
          <p:nvPr/>
        </p:nvPicPr>
        <p:blipFill>
          <a:blip r:embed="rId3" cstate="print"/>
          <a:srcRect/>
          <a:stretch>
            <a:fillRect/>
          </a:stretch>
        </p:blipFill>
        <p:spPr bwMode="auto">
          <a:xfrm>
            <a:off x="285386" y="1531307"/>
            <a:ext cx="841911" cy="1008112"/>
          </a:xfrm>
          <a:prstGeom prst="rect">
            <a:avLst/>
          </a:prstGeom>
          <a:noFill/>
          <a:ln w="9525">
            <a:noFill/>
            <a:miter lim="800000"/>
            <a:headEnd/>
            <a:tailEnd/>
          </a:ln>
        </p:spPr>
      </p:pic>
      <p:grpSp>
        <p:nvGrpSpPr>
          <p:cNvPr id="31" name="Group 25"/>
          <p:cNvGrpSpPr/>
          <p:nvPr/>
        </p:nvGrpSpPr>
        <p:grpSpPr>
          <a:xfrm>
            <a:off x="789442" y="1315283"/>
            <a:ext cx="576064" cy="576064"/>
            <a:chOff x="1475656" y="2492896"/>
            <a:chExt cx="576064" cy="576064"/>
          </a:xfrm>
        </p:grpSpPr>
        <p:sp>
          <p:nvSpPr>
            <p:cNvPr id="32" name="Oval 31"/>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33"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1</a:t>
              </a:r>
            </a:p>
          </p:txBody>
        </p:sp>
      </p:grpSp>
      <p:pic>
        <p:nvPicPr>
          <p:cNvPr id="34" name="Picture 4"/>
          <p:cNvPicPr>
            <a:picLocks noChangeAspect="1" noChangeArrowheads="1"/>
          </p:cNvPicPr>
          <p:nvPr/>
        </p:nvPicPr>
        <p:blipFill>
          <a:blip r:embed="rId4" cstate="print"/>
          <a:srcRect/>
          <a:stretch>
            <a:fillRect/>
          </a:stretch>
        </p:blipFill>
        <p:spPr bwMode="auto">
          <a:xfrm>
            <a:off x="3323045" y="1476232"/>
            <a:ext cx="986408" cy="1180403"/>
          </a:xfrm>
          <a:prstGeom prst="rect">
            <a:avLst/>
          </a:prstGeom>
          <a:noFill/>
          <a:ln w="9525">
            <a:noFill/>
            <a:miter lim="800000"/>
            <a:headEnd/>
            <a:tailEnd/>
          </a:ln>
        </p:spPr>
      </p:pic>
      <p:grpSp>
        <p:nvGrpSpPr>
          <p:cNvPr id="35" name="Group 26"/>
          <p:cNvGrpSpPr/>
          <p:nvPr/>
        </p:nvGrpSpPr>
        <p:grpSpPr>
          <a:xfrm>
            <a:off x="3179029" y="1332216"/>
            <a:ext cx="576064" cy="576064"/>
            <a:chOff x="1475656" y="2492896"/>
            <a:chExt cx="576064" cy="576064"/>
          </a:xfrm>
        </p:grpSpPr>
        <p:sp>
          <p:nvSpPr>
            <p:cNvPr id="36" name="Oval 35"/>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37"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2</a:t>
              </a:r>
            </a:p>
          </p:txBody>
        </p:sp>
      </p:grpSp>
      <p:pic>
        <p:nvPicPr>
          <p:cNvPr id="38" name="Picture 3"/>
          <p:cNvPicPr>
            <a:picLocks noChangeAspect="1" noChangeArrowheads="1"/>
          </p:cNvPicPr>
          <p:nvPr/>
        </p:nvPicPr>
        <p:blipFill>
          <a:blip r:embed="rId5" cstate="print"/>
          <a:srcRect/>
          <a:stretch>
            <a:fillRect/>
          </a:stretch>
        </p:blipFill>
        <p:spPr bwMode="auto">
          <a:xfrm>
            <a:off x="192169" y="4191669"/>
            <a:ext cx="1143000" cy="1080120"/>
          </a:xfrm>
          <a:prstGeom prst="rect">
            <a:avLst/>
          </a:prstGeom>
          <a:noFill/>
          <a:ln w="9525">
            <a:noFill/>
            <a:miter lim="800000"/>
            <a:headEnd/>
            <a:tailEnd/>
          </a:ln>
        </p:spPr>
      </p:pic>
      <p:grpSp>
        <p:nvGrpSpPr>
          <p:cNvPr id="39" name="Group 29"/>
          <p:cNvGrpSpPr/>
          <p:nvPr/>
        </p:nvGrpSpPr>
        <p:grpSpPr>
          <a:xfrm>
            <a:off x="912249" y="4839741"/>
            <a:ext cx="576064" cy="576064"/>
            <a:chOff x="1475656" y="2492896"/>
            <a:chExt cx="576064" cy="576064"/>
          </a:xfrm>
        </p:grpSpPr>
        <p:sp>
          <p:nvSpPr>
            <p:cNvPr id="40" name="Oval 39"/>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1"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3</a:t>
              </a:r>
            </a:p>
          </p:txBody>
        </p:sp>
      </p:grpSp>
      <p:pic>
        <p:nvPicPr>
          <p:cNvPr id="42" name="Picture 6"/>
          <p:cNvPicPr>
            <a:picLocks noChangeAspect="1" noChangeArrowheads="1"/>
          </p:cNvPicPr>
          <p:nvPr/>
        </p:nvPicPr>
        <p:blipFill>
          <a:blip r:embed="rId6" cstate="print"/>
          <a:srcRect/>
          <a:stretch>
            <a:fillRect/>
          </a:stretch>
        </p:blipFill>
        <p:spPr bwMode="auto">
          <a:xfrm>
            <a:off x="3313998" y="3982905"/>
            <a:ext cx="1080120" cy="1327026"/>
          </a:xfrm>
          <a:prstGeom prst="rect">
            <a:avLst/>
          </a:prstGeom>
          <a:noFill/>
          <a:ln w="9525">
            <a:noFill/>
            <a:miter lim="800000"/>
            <a:headEnd/>
            <a:tailEnd/>
          </a:ln>
        </p:spPr>
      </p:pic>
      <p:grpSp>
        <p:nvGrpSpPr>
          <p:cNvPr id="43" name="Group 32"/>
          <p:cNvGrpSpPr/>
          <p:nvPr/>
        </p:nvGrpSpPr>
        <p:grpSpPr>
          <a:xfrm>
            <a:off x="3746046" y="4877883"/>
            <a:ext cx="576064" cy="576064"/>
            <a:chOff x="1475656" y="2492896"/>
            <a:chExt cx="576064" cy="576064"/>
          </a:xfrm>
        </p:grpSpPr>
        <p:sp>
          <p:nvSpPr>
            <p:cNvPr id="44" name="Oval 43"/>
            <p:cNvSpPr/>
            <p:nvPr/>
          </p:nvSpPr>
          <p:spPr>
            <a:xfrm>
              <a:off x="1475656" y="249289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5" name="Text Box 7"/>
            <p:cNvSpPr txBox="1">
              <a:spLocks noChangeArrowheads="1"/>
            </p:cNvSpPr>
            <p:nvPr/>
          </p:nvSpPr>
          <p:spPr bwMode="auto">
            <a:xfrm>
              <a:off x="1556048" y="2535287"/>
              <a:ext cx="495672" cy="461665"/>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charset="0"/>
                  <a:ea typeface="Calibri" charset="0"/>
                  <a:cs typeface="Calibri" charset="0"/>
                </a:rPr>
                <a:t>x</a:t>
              </a:r>
              <a:r>
                <a:rPr lang="en-US" sz="2400" baseline="-25000" dirty="0" smtClean="0">
                  <a:latin typeface="Calibri" charset="0"/>
                  <a:ea typeface="Calibri" charset="0"/>
                  <a:cs typeface="Calibri" charset="0"/>
                </a:rPr>
                <a:t>4</a:t>
              </a:r>
            </a:p>
          </p:txBody>
        </p:sp>
      </p:grpSp>
      <p:cxnSp>
        <p:nvCxnSpPr>
          <p:cNvPr id="46" name="Straight Arrow Connector 45"/>
          <p:cNvCxnSpPr/>
          <p:nvPr/>
        </p:nvCxnSpPr>
        <p:spPr>
          <a:xfrm flipV="1">
            <a:off x="2593918" y="2115753"/>
            <a:ext cx="681938" cy="739360"/>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2627955" y="3894743"/>
            <a:ext cx="576064" cy="792088"/>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07973" y="4026273"/>
            <a:ext cx="360040" cy="576064"/>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7" cstate="print"/>
          <a:srcRect/>
          <a:stretch>
            <a:fillRect/>
          </a:stretch>
        </p:blipFill>
        <p:spPr bwMode="auto">
          <a:xfrm>
            <a:off x="1240955" y="2901926"/>
            <a:ext cx="1437628" cy="1628403"/>
          </a:xfrm>
          <a:prstGeom prst="rect">
            <a:avLst/>
          </a:prstGeom>
          <a:noFill/>
          <a:ln w="9525">
            <a:noFill/>
            <a:miter lim="800000"/>
            <a:headEnd/>
            <a:tailEnd/>
          </a:ln>
        </p:spPr>
      </p:pic>
      <p:sp>
        <p:nvSpPr>
          <p:cNvPr id="50" name="Text Box 7"/>
          <p:cNvSpPr txBox="1">
            <a:spLocks noChangeArrowheads="1"/>
          </p:cNvSpPr>
          <p:nvPr/>
        </p:nvSpPr>
        <p:spPr bwMode="auto">
          <a:xfrm>
            <a:off x="2174527" y="2668850"/>
            <a:ext cx="1287760"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FF"/>
                </a:solidFill>
                <a:latin typeface="Calibri" charset="0"/>
                <a:ea typeface="Calibri" charset="0"/>
                <a:cs typeface="Calibri" charset="0"/>
              </a:rPr>
              <a:t>Any task</a:t>
            </a:r>
          </a:p>
        </p:txBody>
      </p:sp>
      <p:cxnSp>
        <p:nvCxnSpPr>
          <p:cNvPr id="51" name="Straight Arrow Connector 50"/>
          <p:cNvCxnSpPr/>
          <p:nvPr/>
        </p:nvCxnSpPr>
        <p:spPr>
          <a:xfrm flipH="1" flipV="1">
            <a:off x="1005466" y="2539419"/>
            <a:ext cx="288032" cy="584448"/>
          </a:xfrm>
          <a:prstGeom prst="straightConnector1">
            <a:avLst/>
          </a:prstGeom>
          <a:ln w="25400">
            <a:solidFill>
              <a:schemeClr val="tx1"/>
            </a:solidFill>
            <a:prstDash val="sysDash"/>
            <a:headEnd type="triangle"/>
            <a:tailEnd type="arrow"/>
          </a:ln>
        </p:spPr>
        <p:style>
          <a:lnRef idx="1">
            <a:schemeClr val="accent1"/>
          </a:lnRef>
          <a:fillRef idx="0">
            <a:schemeClr val="accent1"/>
          </a:fillRef>
          <a:effectRef idx="0">
            <a:schemeClr val="accent1"/>
          </a:effectRef>
          <a:fontRef idx="minor">
            <a:schemeClr val="tx1"/>
          </a:fontRef>
        </p:style>
      </p:cxnSp>
      <p:sp>
        <p:nvSpPr>
          <p:cNvPr id="56" name="Text Box 7"/>
          <p:cNvSpPr txBox="1">
            <a:spLocks noChangeArrowheads="1"/>
          </p:cNvSpPr>
          <p:nvPr/>
        </p:nvSpPr>
        <p:spPr bwMode="auto">
          <a:xfrm>
            <a:off x="1027713" y="5837073"/>
            <a:ext cx="330655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0000FF"/>
                </a:solidFill>
                <a:latin typeface="Calibri" charset="0"/>
                <a:ea typeface="Calibri" charset="0"/>
                <a:cs typeface="Calibri" charset="0"/>
              </a:rPr>
              <a:t>y</a:t>
            </a:r>
            <a:r>
              <a:rPr lang="en-US" sz="2400" b="1" dirty="0" smtClean="0">
                <a:solidFill>
                  <a:srgbClr val="0000FF"/>
                </a:solidFill>
                <a:latin typeface="Calibri" charset="0"/>
                <a:ea typeface="Calibri" charset="0"/>
                <a:cs typeface="Calibri" charset="0"/>
              </a:rPr>
              <a:t> = f(x</a:t>
            </a:r>
            <a:r>
              <a:rPr lang="en-US" sz="2400" b="1" baseline="-25000" dirty="0" smtClean="0">
                <a:solidFill>
                  <a:srgbClr val="0000FF"/>
                </a:solidFill>
                <a:latin typeface="Calibri" charset="0"/>
                <a:ea typeface="Calibri" charset="0"/>
                <a:cs typeface="Calibri" charset="0"/>
              </a:rPr>
              <a:t>1</a:t>
            </a:r>
            <a:r>
              <a:rPr lang="en-US" sz="2400" b="1" dirty="0" smtClean="0">
                <a:solidFill>
                  <a:srgbClr val="0000FF"/>
                </a:solidFill>
                <a:latin typeface="Calibri" charset="0"/>
                <a:ea typeface="Calibri" charset="0"/>
                <a:cs typeface="Calibri" charset="0"/>
              </a:rPr>
              <a:t>,x</a:t>
            </a:r>
            <a:r>
              <a:rPr lang="en-US" sz="2400" b="1" baseline="-25000" dirty="0" smtClean="0">
                <a:solidFill>
                  <a:srgbClr val="0000FF"/>
                </a:solidFill>
                <a:latin typeface="Calibri" charset="0"/>
                <a:ea typeface="Calibri" charset="0"/>
                <a:cs typeface="Calibri" charset="0"/>
              </a:rPr>
              <a:t>2</a:t>
            </a:r>
            <a:r>
              <a:rPr lang="en-US" sz="2400" b="1" dirty="0" smtClean="0">
                <a:solidFill>
                  <a:srgbClr val="0000FF"/>
                </a:solidFill>
                <a:latin typeface="Calibri" charset="0"/>
                <a:ea typeface="Calibri" charset="0"/>
                <a:cs typeface="Calibri" charset="0"/>
              </a:rPr>
              <a:t>,x</a:t>
            </a:r>
            <a:r>
              <a:rPr lang="en-US" sz="2400" b="1" baseline="-25000" dirty="0" smtClean="0">
                <a:solidFill>
                  <a:srgbClr val="0000FF"/>
                </a:solidFill>
                <a:latin typeface="Calibri" charset="0"/>
                <a:ea typeface="Calibri" charset="0"/>
                <a:cs typeface="Calibri" charset="0"/>
              </a:rPr>
              <a:t>3</a:t>
            </a:r>
            <a:r>
              <a:rPr lang="en-US" sz="2400" b="1" dirty="0" smtClean="0">
                <a:solidFill>
                  <a:srgbClr val="0000FF"/>
                </a:solidFill>
                <a:latin typeface="Calibri" charset="0"/>
                <a:ea typeface="Calibri" charset="0"/>
                <a:cs typeface="Calibri" charset="0"/>
              </a:rPr>
              <a:t>,x</a:t>
            </a:r>
            <a:r>
              <a:rPr lang="en-US" sz="2400" b="1" baseline="-25000" dirty="0" smtClean="0">
                <a:solidFill>
                  <a:srgbClr val="0000FF"/>
                </a:solidFill>
                <a:latin typeface="Calibri" charset="0"/>
                <a:ea typeface="Calibri" charset="0"/>
                <a:cs typeface="Calibri" charset="0"/>
              </a:rPr>
              <a:t>4</a:t>
            </a:r>
            <a:r>
              <a:rPr lang="en-US" sz="2400" b="1" dirty="0" smtClean="0">
                <a:solidFill>
                  <a:srgbClr val="0000FF"/>
                </a:solidFill>
                <a:latin typeface="Calibri" charset="0"/>
                <a:ea typeface="Calibri" charset="0"/>
                <a:cs typeface="Calibri" charset="0"/>
              </a:rPr>
              <a:t>)</a:t>
            </a:r>
          </a:p>
        </p:txBody>
      </p:sp>
      <p:grpSp>
        <p:nvGrpSpPr>
          <p:cNvPr id="80" name="Group 79"/>
          <p:cNvGrpSpPr/>
          <p:nvPr/>
        </p:nvGrpSpPr>
        <p:grpSpPr>
          <a:xfrm>
            <a:off x="1648834" y="3375855"/>
            <a:ext cx="614883" cy="616733"/>
            <a:chOff x="5096933" y="5191400"/>
            <a:chExt cx="614883" cy="616733"/>
          </a:xfrm>
        </p:grpSpPr>
        <p:sp>
          <p:nvSpPr>
            <p:cNvPr id="81" name="Oval 80"/>
            <p:cNvSpPr/>
            <p:nvPr/>
          </p:nvSpPr>
          <p:spPr>
            <a:xfrm>
              <a:off x="5096933" y="5191400"/>
              <a:ext cx="597605" cy="616733"/>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2" name="Text Box 7"/>
            <p:cNvSpPr txBox="1">
              <a:spLocks noChangeArrowheads="1"/>
            </p:cNvSpPr>
            <p:nvPr/>
          </p:nvSpPr>
          <p:spPr bwMode="auto">
            <a:xfrm>
              <a:off x="5216144" y="5199586"/>
              <a:ext cx="495672" cy="461665"/>
            </a:xfrm>
            <a:prstGeom prst="rect">
              <a:avLst/>
            </a:prstGeom>
            <a:noFill/>
            <a:ln w="9525">
              <a:noFill/>
              <a:miter lim="800000"/>
              <a:headEnd/>
              <a:tailEnd/>
            </a:ln>
          </p:spPr>
          <p:txBody>
            <a:bodyPr wrap="square">
              <a:spAutoFit/>
            </a:bodyPr>
            <a:lstStyle/>
            <a:p>
              <a:pPr>
                <a:spcBef>
                  <a:spcPct val="50000"/>
                </a:spcBef>
              </a:pPr>
              <a:r>
                <a:rPr lang="en-US" sz="2400" dirty="0">
                  <a:latin typeface="Calibri" charset="0"/>
                  <a:ea typeface="Calibri" charset="0"/>
                  <a:cs typeface="Calibri" charset="0"/>
                </a:rPr>
                <a:t>y</a:t>
              </a:r>
              <a:endParaRPr lang="en-US" sz="2400" baseline="-25000" dirty="0" smtClean="0">
                <a:latin typeface="Calibri" charset="0"/>
                <a:ea typeface="Calibri" charset="0"/>
                <a:cs typeface="Calibri" charset="0"/>
              </a:endParaRPr>
            </a:p>
          </p:txBody>
        </p:sp>
      </p:grpSp>
      <p:grpSp>
        <p:nvGrpSpPr>
          <p:cNvPr id="83" name="Group 82"/>
          <p:cNvGrpSpPr/>
          <p:nvPr/>
        </p:nvGrpSpPr>
        <p:grpSpPr>
          <a:xfrm>
            <a:off x="1661242" y="3371569"/>
            <a:ext cx="614883" cy="616733"/>
            <a:chOff x="5096933" y="5191400"/>
            <a:chExt cx="614883" cy="616733"/>
          </a:xfrm>
        </p:grpSpPr>
        <p:sp>
          <p:nvSpPr>
            <p:cNvPr id="84" name="Oval 83"/>
            <p:cNvSpPr/>
            <p:nvPr/>
          </p:nvSpPr>
          <p:spPr>
            <a:xfrm>
              <a:off x="5096933" y="5191400"/>
              <a:ext cx="597605" cy="616733"/>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5" name="Text Box 7"/>
            <p:cNvSpPr txBox="1">
              <a:spLocks noChangeArrowheads="1"/>
            </p:cNvSpPr>
            <p:nvPr/>
          </p:nvSpPr>
          <p:spPr bwMode="auto">
            <a:xfrm>
              <a:off x="5216144" y="5199586"/>
              <a:ext cx="495672" cy="461665"/>
            </a:xfrm>
            <a:prstGeom prst="rect">
              <a:avLst/>
            </a:prstGeom>
            <a:noFill/>
            <a:ln w="9525">
              <a:noFill/>
              <a:miter lim="800000"/>
              <a:headEnd/>
              <a:tailEnd/>
            </a:ln>
          </p:spPr>
          <p:txBody>
            <a:bodyPr wrap="square">
              <a:spAutoFit/>
            </a:bodyPr>
            <a:lstStyle/>
            <a:p>
              <a:pPr>
                <a:spcBef>
                  <a:spcPct val="50000"/>
                </a:spcBef>
              </a:pPr>
              <a:r>
                <a:rPr lang="en-US" sz="2400" dirty="0">
                  <a:latin typeface="Calibri" charset="0"/>
                  <a:ea typeface="Calibri" charset="0"/>
                  <a:cs typeface="Calibri" charset="0"/>
                </a:rPr>
                <a:t>y</a:t>
              </a:r>
              <a:endParaRPr lang="en-US" sz="2400" baseline="-25000" dirty="0" smtClean="0">
                <a:latin typeface="Calibri" charset="0"/>
                <a:ea typeface="Calibri" charset="0"/>
                <a:cs typeface="Calibri" charset="0"/>
              </a:endParaRPr>
            </a:p>
          </p:txBody>
        </p:sp>
      </p:grpSp>
      <p:grpSp>
        <p:nvGrpSpPr>
          <p:cNvPr id="86" name="Group 85"/>
          <p:cNvGrpSpPr/>
          <p:nvPr/>
        </p:nvGrpSpPr>
        <p:grpSpPr>
          <a:xfrm>
            <a:off x="1665767" y="3375674"/>
            <a:ext cx="614883" cy="616733"/>
            <a:chOff x="5096933" y="5191400"/>
            <a:chExt cx="614883" cy="616733"/>
          </a:xfrm>
        </p:grpSpPr>
        <p:sp>
          <p:nvSpPr>
            <p:cNvPr id="87" name="Oval 86"/>
            <p:cNvSpPr/>
            <p:nvPr/>
          </p:nvSpPr>
          <p:spPr>
            <a:xfrm>
              <a:off x="5096933" y="5191400"/>
              <a:ext cx="597605" cy="616733"/>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88" name="Text Box 7"/>
            <p:cNvSpPr txBox="1">
              <a:spLocks noChangeArrowheads="1"/>
            </p:cNvSpPr>
            <p:nvPr/>
          </p:nvSpPr>
          <p:spPr bwMode="auto">
            <a:xfrm>
              <a:off x="5216144" y="5199586"/>
              <a:ext cx="495672" cy="461665"/>
            </a:xfrm>
            <a:prstGeom prst="rect">
              <a:avLst/>
            </a:prstGeom>
            <a:noFill/>
            <a:ln w="9525">
              <a:noFill/>
              <a:miter lim="800000"/>
              <a:headEnd/>
              <a:tailEnd/>
            </a:ln>
          </p:spPr>
          <p:txBody>
            <a:bodyPr wrap="square">
              <a:spAutoFit/>
            </a:bodyPr>
            <a:lstStyle/>
            <a:p>
              <a:pPr>
                <a:spcBef>
                  <a:spcPct val="50000"/>
                </a:spcBef>
              </a:pPr>
              <a:r>
                <a:rPr lang="en-US" sz="2400" dirty="0">
                  <a:latin typeface="Calibri" charset="0"/>
                  <a:ea typeface="Calibri" charset="0"/>
                  <a:cs typeface="Calibri" charset="0"/>
                </a:rPr>
                <a:t>y</a:t>
              </a:r>
              <a:endParaRPr lang="en-US" sz="2400" baseline="-25000" dirty="0" smtClean="0">
                <a:latin typeface="Calibri" charset="0"/>
                <a:ea typeface="Calibri" charset="0"/>
                <a:cs typeface="Calibri" charset="0"/>
              </a:endParaRPr>
            </a:p>
          </p:txBody>
        </p:sp>
      </p:grpSp>
      <p:grpSp>
        <p:nvGrpSpPr>
          <p:cNvPr id="89" name="Group 88"/>
          <p:cNvGrpSpPr/>
          <p:nvPr/>
        </p:nvGrpSpPr>
        <p:grpSpPr>
          <a:xfrm>
            <a:off x="1665767" y="3375366"/>
            <a:ext cx="614883" cy="616733"/>
            <a:chOff x="5096933" y="5191400"/>
            <a:chExt cx="614883" cy="616733"/>
          </a:xfrm>
        </p:grpSpPr>
        <p:sp>
          <p:nvSpPr>
            <p:cNvPr id="90" name="Oval 89"/>
            <p:cNvSpPr/>
            <p:nvPr/>
          </p:nvSpPr>
          <p:spPr>
            <a:xfrm>
              <a:off x="5096933" y="5191400"/>
              <a:ext cx="597605" cy="616733"/>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1" name="Text Box 7"/>
            <p:cNvSpPr txBox="1">
              <a:spLocks noChangeArrowheads="1"/>
            </p:cNvSpPr>
            <p:nvPr/>
          </p:nvSpPr>
          <p:spPr bwMode="auto">
            <a:xfrm>
              <a:off x="5216144" y="5199586"/>
              <a:ext cx="495672" cy="461665"/>
            </a:xfrm>
            <a:prstGeom prst="rect">
              <a:avLst/>
            </a:prstGeom>
            <a:noFill/>
            <a:ln w="9525">
              <a:noFill/>
              <a:miter lim="800000"/>
              <a:headEnd/>
              <a:tailEnd/>
            </a:ln>
          </p:spPr>
          <p:txBody>
            <a:bodyPr wrap="square">
              <a:spAutoFit/>
            </a:bodyPr>
            <a:lstStyle/>
            <a:p>
              <a:pPr>
                <a:spcBef>
                  <a:spcPct val="50000"/>
                </a:spcBef>
              </a:pPr>
              <a:r>
                <a:rPr lang="en-US" sz="2400" dirty="0">
                  <a:latin typeface="Calibri" charset="0"/>
                  <a:ea typeface="Calibri" charset="0"/>
                  <a:cs typeface="Calibri" charset="0"/>
                </a:rPr>
                <a:t>y</a:t>
              </a:r>
              <a:endParaRPr lang="en-US" sz="2400" baseline="-25000" dirty="0" smtClean="0">
                <a:latin typeface="Calibri" charset="0"/>
                <a:ea typeface="Calibri" charset="0"/>
                <a:cs typeface="Calibri" charset="0"/>
              </a:endParaRPr>
            </a:p>
          </p:txBody>
        </p:sp>
      </p:grpSp>
      <p:sp>
        <p:nvSpPr>
          <p:cNvPr id="94" name="Text Box 7"/>
          <p:cNvSpPr txBox="1">
            <a:spLocks noChangeArrowheads="1"/>
          </p:cNvSpPr>
          <p:nvPr/>
        </p:nvSpPr>
        <p:spPr bwMode="auto">
          <a:xfrm>
            <a:off x="4809068" y="1328085"/>
            <a:ext cx="4334932" cy="461665"/>
          </a:xfrm>
          <a:prstGeom prst="rect">
            <a:avLst/>
          </a:prstGeom>
          <a:noFill/>
          <a:ln w="9525">
            <a:noFill/>
            <a:miter lim="800000"/>
            <a:headEnd/>
            <a:tailEnd/>
          </a:ln>
        </p:spPr>
        <p:txBody>
          <a:bodyPr wrap="square">
            <a:spAutoFit/>
          </a:bodyPr>
          <a:lstStyle/>
          <a:p>
            <a:pPr>
              <a:spcBef>
                <a:spcPct val="50000"/>
              </a:spcBef>
            </a:pPr>
            <a:r>
              <a:rPr lang="en-US" sz="2400" b="1" dirty="0" smtClean="0">
                <a:solidFill>
                  <a:srgbClr val="0000FF"/>
                </a:solidFill>
                <a:latin typeface="Calibri" charset="0"/>
                <a:ea typeface="Calibri" charset="0"/>
                <a:cs typeface="Calibri" charset="0"/>
              </a:rPr>
              <a:t>Some problem in the solution..</a:t>
            </a:r>
          </a:p>
        </p:txBody>
      </p:sp>
      <p:sp>
        <p:nvSpPr>
          <p:cNvPr id="96" name="Text Box 7"/>
          <p:cNvSpPr txBox="1">
            <a:spLocks noChangeArrowheads="1"/>
          </p:cNvSpPr>
          <p:nvPr/>
        </p:nvSpPr>
        <p:spPr bwMode="auto">
          <a:xfrm>
            <a:off x="5381187" y="2140301"/>
            <a:ext cx="3656450"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&gt;&gt; Creates a single point failure</a:t>
            </a:r>
          </a:p>
        </p:txBody>
      </p:sp>
      <p:sp>
        <p:nvSpPr>
          <p:cNvPr id="97" name="Text Box 7"/>
          <p:cNvSpPr txBox="1">
            <a:spLocks noChangeArrowheads="1"/>
          </p:cNvSpPr>
          <p:nvPr/>
        </p:nvSpPr>
        <p:spPr bwMode="auto">
          <a:xfrm>
            <a:off x="5364255" y="2669870"/>
            <a:ext cx="3605650" cy="1477328"/>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&gt;&gt; Why we are doing secure computation? Because of the lack of trust. How suddenly we will get someone who is cent percent trusted?</a:t>
            </a:r>
          </a:p>
        </p:txBody>
      </p:sp>
      <p:sp>
        <p:nvSpPr>
          <p:cNvPr id="98" name="Text Box 7"/>
          <p:cNvSpPr txBox="1">
            <a:spLocks noChangeArrowheads="1"/>
          </p:cNvSpPr>
          <p:nvPr/>
        </p:nvSpPr>
        <p:spPr bwMode="auto">
          <a:xfrm>
            <a:off x="5398124" y="4409076"/>
            <a:ext cx="3571781"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&gt;&gt; Trust </a:t>
            </a:r>
            <a:r>
              <a:rPr lang="en-US" smtClean="0">
                <a:solidFill>
                  <a:srgbClr val="000000"/>
                </a:solidFill>
                <a:latin typeface="Calibri" charset="0"/>
                <a:ea typeface="Calibri" charset="0"/>
                <a:cs typeface="Calibri" charset="0"/>
              </a:rPr>
              <a:t>is very </a:t>
            </a:r>
            <a:r>
              <a:rPr lang="en-US" dirty="0" smtClean="0">
                <a:solidFill>
                  <a:srgbClr val="000000"/>
                </a:solidFill>
                <a:latin typeface="Calibri" charset="0"/>
                <a:ea typeface="Calibri" charset="0"/>
                <a:cs typeface="Calibri" charset="0"/>
              </a:rPr>
              <a:t>rare, volatile. </a:t>
            </a:r>
          </a:p>
        </p:txBody>
      </p:sp>
      <p:sp>
        <p:nvSpPr>
          <p:cNvPr id="99" name="Rectangle 98"/>
          <p:cNvSpPr/>
          <p:nvPr/>
        </p:nvSpPr>
        <p:spPr>
          <a:xfrm>
            <a:off x="5351431" y="4978138"/>
            <a:ext cx="3035190" cy="369332"/>
          </a:xfrm>
          <a:prstGeom prst="rect">
            <a:avLst/>
          </a:prstGeom>
        </p:spPr>
        <p:txBody>
          <a:bodyPr wrap="none">
            <a:spAutoFit/>
          </a:bodyPr>
          <a:lstStyle/>
          <a:p>
            <a:r>
              <a:rPr lang="en-US" dirty="0" smtClean="0">
                <a:solidFill>
                  <a:srgbClr val="000000"/>
                </a:solidFill>
                <a:latin typeface="Calibri" charset="0"/>
                <a:ea typeface="Calibri" charset="0"/>
                <a:cs typeface="Calibri" charset="0"/>
              </a:rPr>
              <a:t>&gt;&gt; If there is trust in the world</a:t>
            </a:r>
            <a:endParaRPr lang="en-US" dirty="0">
              <a:latin typeface="Calibri" charset="0"/>
              <a:ea typeface="Calibri" charset="0"/>
              <a:cs typeface="Calibri" charset="0"/>
            </a:endParaRPr>
          </a:p>
        </p:txBody>
      </p:sp>
      <p:pic>
        <p:nvPicPr>
          <p:cNvPr id="100" name="Picture 99"/>
          <p:cNvPicPr>
            <a:picLocks noChangeAspect="1"/>
          </p:cNvPicPr>
          <p:nvPr/>
        </p:nvPicPr>
        <p:blipFill>
          <a:blip r:embed="rId8"/>
          <a:stretch>
            <a:fillRect/>
          </a:stretch>
        </p:blipFill>
        <p:spPr>
          <a:xfrm>
            <a:off x="6088897" y="5453947"/>
            <a:ext cx="1402740" cy="1190843"/>
          </a:xfrm>
          <a:prstGeom prst="rect">
            <a:avLst/>
          </a:prstGeom>
        </p:spPr>
      </p:pic>
      <p:sp>
        <p:nvSpPr>
          <p:cNvPr id="101" name="Rectangle 100"/>
          <p:cNvSpPr/>
          <p:nvPr/>
        </p:nvSpPr>
        <p:spPr>
          <a:xfrm>
            <a:off x="6515118" y="6114072"/>
            <a:ext cx="647683"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MPC</a:t>
            </a:r>
            <a:endParaRPr lang="en-US" dirty="0">
              <a:solidFill>
                <a:srgbClr val="0000FF"/>
              </a:solidFill>
              <a:latin typeface="Calibri" charset="0"/>
              <a:ea typeface="Calibri" charset="0"/>
              <a:cs typeface="Calibri" charset="0"/>
            </a:endParaRPr>
          </a:p>
        </p:txBody>
      </p:sp>
    </p:spTree>
    <p:extLst>
      <p:ext uri="{BB962C8B-B14F-4D97-AF65-F5344CB8AC3E}">
        <p14:creationId xmlns:p14="http://schemas.microsoft.com/office/powerpoint/2010/main" val="2496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0.00023 L -0.09531 -0.2088 " pathEditMode="relative" rAng="0" ptsTypes="AA">
                                      <p:cBhvr>
                                        <p:cTn id="6" dur="2000" fill="hold"/>
                                        <p:tgtEl>
                                          <p:spTgt spid="80"/>
                                        </p:tgtEl>
                                        <p:attrNameLst>
                                          <p:attrName>ppt_x</p:attrName>
                                          <p:attrName>ppt_y</p:attrName>
                                        </p:attrNameLst>
                                      </p:cBhvr>
                                      <p:rCtr x="-4774" y="-10463"/>
                                    </p:animMotion>
                                  </p:childTnLst>
                                </p:cTn>
                              </p:par>
                              <p:par>
                                <p:cTn id="7" presetID="0" presetClass="path" presetSubtype="0" accel="50000" decel="50000" fill="hold" nodeType="withEffect">
                                  <p:stCondLst>
                                    <p:cond delay="0"/>
                                  </p:stCondLst>
                                  <p:childTnLst>
                                    <p:animMotion origin="layout" path="M 2.22222E-6 -4.07407E-6 L 0.17083 -0.2081 " pathEditMode="relative" rAng="0" ptsTypes="AA">
                                      <p:cBhvr>
                                        <p:cTn id="8" dur="2000" fill="hold"/>
                                        <p:tgtEl>
                                          <p:spTgt spid="83"/>
                                        </p:tgtEl>
                                        <p:attrNameLst>
                                          <p:attrName>ppt_x</p:attrName>
                                          <p:attrName>ppt_y</p:attrName>
                                        </p:attrNameLst>
                                      </p:cBhvr>
                                      <p:rCtr x="8542" y="-10417"/>
                                    </p:animMotion>
                                  </p:childTnLst>
                                </p:cTn>
                              </p:par>
                              <p:par>
                                <p:cTn id="9" presetID="0" presetClass="path" presetSubtype="0" accel="50000" decel="50000" fill="hold" nodeType="withEffect">
                                  <p:stCondLst>
                                    <p:cond delay="0"/>
                                  </p:stCondLst>
                                  <p:childTnLst>
                                    <p:animMotion origin="layout" path="M -0.00052 0.00069 L 0.1934 0.09259 " pathEditMode="relative" ptsTypes="AA">
                                      <p:cBhvr>
                                        <p:cTn id="10" dur="2000" fill="hold"/>
                                        <p:tgtEl>
                                          <p:spTgt spid="8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1.38889E-6 2.96296E-6 L -0.09722 0.12847 " pathEditMode="relative" rAng="0" ptsTypes="AA">
                                      <p:cBhvr>
                                        <p:cTn id="12" dur="2000" fill="hold"/>
                                        <p:tgtEl>
                                          <p:spTgt spid="89"/>
                                        </p:tgtEl>
                                        <p:attrNameLst>
                                          <p:attrName>ppt_x</p:attrName>
                                          <p:attrName>ppt_y</p:attrName>
                                        </p:attrNameLst>
                                      </p:cBhvr>
                                      <p:rCtr x="-4861" y="6412"/>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7" grpId="0"/>
      <p:bldP spid="98" grpId="0"/>
      <p:bldP spid="99" grpId="0"/>
      <p:bldP spid="1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p:cNvSpPr txBox="1">
            <a:spLocks noChangeArrowheads="1"/>
          </p:cNvSpPr>
          <p:nvPr/>
        </p:nvSpPr>
        <p:spPr>
          <a:xfrm>
            <a:off x="186267" y="197435"/>
            <a:ext cx="8783638" cy="685800"/>
          </a:xfrm>
          <a:prstGeom prst="rect">
            <a:avLst/>
          </a:prstGeom>
        </p:spPr>
        <p:txBody>
          <a:bodyPr/>
          <a:lstStyle/>
          <a:p>
            <a:pPr algn="ctr">
              <a:defRPr/>
            </a:pPr>
            <a:r>
              <a:rPr lang="en-US" sz="3600" b="1" kern="0" dirty="0" smtClean="0">
                <a:solidFill>
                  <a:srgbClr val="008000"/>
                </a:solidFill>
                <a:latin typeface="Calibri" charset="0"/>
                <a:ea typeface="Calibri" charset="0"/>
                <a:cs typeface="Calibri" charset="0"/>
              </a:rPr>
              <a:t>But there will be dis-trust in the world..</a:t>
            </a:r>
            <a:endParaRPr lang="en-US" sz="3600" b="1" kern="0" dirty="0">
              <a:solidFill>
                <a:srgbClr val="008000"/>
              </a:solidFill>
              <a:latin typeface="Calibri" charset="0"/>
              <a:ea typeface="Calibri" charset="0"/>
              <a:cs typeface="Calibri" charset="0"/>
            </a:endParaRPr>
          </a:p>
        </p:txBody>
      </p:sp>
      <p:sp>
        <p:nvSpPr>
          <p:cNvPr id="94" name="Text Box 7"/>
          <p:cNvSpPr txBox="1">
            <a:spLocks noChangeArrowheads="1"/>
          </p:cNvSpPr>
          <p:nvPr/>
        </p:nvSpPr>
        <p:spPr bwMode="auto">
          <a:xfrm>
            <a:off x="474136" y="1351719"/>
            <a:ext cx="1659464" cy="461665"/>
          </a:xfrm>
          <a:prstGeom prst="rect">
            <a:avLst/>
          </a:prstGeom>
          <a:noFill/>
          <a:ln w="9525">
            <a:noFill/>
            <a:miter lim="800000"/>
            <a:headEnd/>
            <a:tailEnd/>
          </a:ln>
        </p:spPr>
        <p:txBody>
          <a:bodyPr wrap="square">
            <a:spAutoFit/>
          </a:bodyPr>
          <a:lstStyle/>
          <a:p>
            <a:pPr>
              <a:spcBef>
                <a:spcPct val="50000"/>
              </a:spcBef>
            </a:pPr>
            <a:r>
              <a:rPr lang="en-US" sz="2400" b="1" dirty="0" smtClean="0">
                <a:solidFill>
                  <a:srgbClr val="0000FF"/>
                </a:solidFill>
                <a:latin typeface="Calibri" charset="0"/>
                <a:ea typeface="Calibri" charset="0"/>
                <a:cs typeface="Calibri" charset="0"/>
              </a:rPr>
              <a:t>Because..</a:t>
            </a:r>
          </a:p>
        </p:txBody>
      </p:sp>
      <p:sp>
        <p:nvSpPr>
          <p:cNvPr id="96" name="Text Box 7"/>
          <p:cNvSpPr txBox="1">
            <a:spLocks noChangeArrowheads="1"/>
          </p:cNvSpPr>
          <p:nvPr/>
        </p:nvSpPr>
        <p:spPr bwMode="auto">
          <a:xfrm>
            <a:off x="1152617" y="1955635"/>
            <a:ext cx="6010183"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 Without </a:t>
            </a:r>
            <a:r>
              <a:rPr lang="en-US" dirty="0" smtClean="0">
                <a:solidFill>
                  <a:srgbClr val="FF0000"/>
                </a:solidFill>
                <a:latin typeface="Calibri" charset="0"/>
                <a:ea typeface="Calibri" charset="0"/>
                <a:cs typeface="Calibri" charset="0"/>
              </a:rPr>
              <a:t>darkness</a:t>
            </a:r>
            <a:r>
              <a:rPr lang="en-US" dirty="0" smtClean="0">
                <a:solidFill>
                  <a:srgbClr val="000000"/>
                </a:solidFill>
                <a:latin typeface="Calibri" charset="0"/>
                <a:ea typeface="Calibri" charset="0"/>
                <a:cs typeface="Calibri" charset="0"/>
              </a:rPr>
              <a:t>, one cannot know </a:t>
            </a:r>
            <a:r>
              <a:rPr lang="en-US" dirty="0" smtClean="0">
                <a:solidFill>
                  <a:srgbClr val="00B050"/>
                </a:solidFill>
                <a:latin typeface="Calibri" charset="0"/>
                <a:ea typeface="Calibri" charset="0"/>
                <a:cs typeface="Calibri" charset="0"/>
              </a:rPr>
              <a:t>light</a:t>
            </a:r>
          </a:p>
        </p:txBody>
      </p:sp>
      <p:sp>
        <p:nvSpPr>
          <p:cNvPr id="97" name="Text Box 7"/>
          <p:cNvSpPr txBox="1">
            <a:spLocks noChangeArrowheads="1"/>
          </p:cNvSpPr>
          <p:nvPr/>
        </p:nvSpPr>
        <p:spPr bwMode="auto">
          <a:xfrm>
            <a:off x="1186484" y="2391231"/>
            <a:ext cx="5434449"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 Without </a:t>
            </a:r>
            <a:r>
              <a:rPr lang="en-US" dirty="0" smtClean="0">
                <a:solidFill>
                  <a:srgbClr val="FF0000"/>
                </a:solidFill>
                <a:latin typeface="Calibri" charset="0"/>
                <a:ea typeface="Calibri" charset="0"/>
                <a:cs typeface="Calibri" charset="0"/>
              </a:rPr>
              <a:t>hatred</a:t>
            </a:r>
            <a:r>
              <a:rPr lang="en-US" dirty="0" smtClean="0">
                <a:solidFill>
                  <a:srgbClr val="000000"/>
                </a:solidFill>
                <a:latin typeface="Calibri" charset="0"/>
                <a:ea typeface="Calibri" charset="0"/>
                <a:cs typeface="Calibri" charset="0"/>
              </a:rPr>
              <a:t>, one cannot feel </a:t>
            </a:r>
            <a:r>
              <a:rPr lang="en-US" dirty="0" smtClean="0">
                <a:solidFill>
                  <a:srgbClr val="00B050"/>
                </a:solidFill>
                <a:latin typeface="Calibri" charset="0"/>
                <a:ea typeface="Calibri" charset="0"/>
                <a:cs typeface="Calibri" charset="0"/>
              </a:rPr>
              <a:t>love</a:t>
            </a:r>
          </a:p>
        </p:txBody>
      </p:sp>
      <p:sp>
        <p:nvSpPr>
          <p:cNvPr id="98" name="Text Box 7"/>
          <p:cNvSpPr txBox="1">
            <a:spLocks noChangeArrowheads="1"/>
          </p:cNvSpPr>
          <p:nvPr/>
        </p:nvSpPr>
        <p:spPr bwMode="auto">
          <a:xfrm>
            <a:off x="1152617" y="2832092"/>
            <a:ext cx="6322087"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 Without </a:t>
            </a:r>
            <a:r>
              <a:rPr lang="en-US" dirty="0" smtClean="0">
                <a:solidFill>
                  <a:srgbClr val="FF0000"/>
                </a:solidFill>
                <a:latin typeface="Calibri" charset="0"/>
                <a:ea typeface="Calibri" charset="0"/>
                <a:cs typeface="Calibri" charset="0"/>
              </a:rPr>
              <a:t>war</a:t>
            </a:r>
            <a:r>
              <a:rPr lang="en-US" dirty="0" smtClean="0">
                <a:solidFill>
                  <a:srgbClr val="000000"/>
                </a:solidFill>
                <a:latin typeface="Calibri" charset="0"/>
                <a:ea typeface="Calibri" charset="0"/>
                <a:cs typeface="Calibri" charset="0"/>
              </a:rPr>
              <a:t>, one cannot realize the price </a:t>
            </a:r>
            <a:r>
              <a:rPr lang="en-US" dirty="0" smtClean="0">
                <a:solidFill>
                  <a:srgbClr val="00B050"/>
                </a:solidFill>
                <a:latin typeface="Calibri" charset="0"/>
                <a:ea typeface="Calibri" charset="0"/>
                <a:cs typeface="Calibri" charset="0"/>
              </a:rPr>
              <a:t>peace</a:t>
            </a:r>
          </a:p>
        </p:txBody>
      </p:sp>
      <p:sp>
        <p:nvSpPr>
          <p:cNvPr id="52" name="Text Box 7"/>
          <p:cNvSpPr txBox="1">
            <a:spLocks noChangeArrowheads="1"/>
          </p:cNvSpPr>
          <p:nvPr/>
        </p:nvSpPr>
        <p:spPr bwMode="auto">
          <a:xfrm>
            <a:off x="1152617" y="3308524"/>
            <a:ext cx="5976318"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 Without </a:t>
            </a:r>
            <a:r>
              <a:rPr lang="en-US" dirty="0" smtClean="0">
                <a:solidFill>
                  <a:srgbClr val="FF0000"/>
                </a:solidFill>
                <a:latin typeface="Calibri" charset="0"/>
                <a:ea typeface="Calibri" charset="0"/>
                <a:cs typeface="Calibri" charset="0"/>
              </a:rPr>
              <a:t>noise</a:t>
            </a:r>
            <a:r>
              <a:rPr lang="en-US" dirty="0" smtClean="0">
                <a:solidFill>
                  <a:srgbClr val="000000"/>
                </a:solidFill>
                <a:latin typeface="Calibri" charset="0"/>
                <a:ea typeface="Calibri" charset="0"/>
                <a:cs typeface="Calibri" charset="0"/>
              </a:rPr>
              <a:t>, one cannot appreciate </a:t>
            </a:r>
            <a:r>
              <a:rPr lang="en-US" dirty="0" smtClean="0">
                <a:solidFill>
                  <a:srgbClr val="00B050"/>
                </a:solidFill>
                <a:latin typeface="Calibri" charset="0"/>
                <a:ea typeface="Calibri" charset="0"/>
                <a:cs typeface="Calibri" charset="0"/>
              </a:rPr>
              <a:t>serenity</a:t>
            </a:r>
          </a:p>
        </p:txBody>
      </p:sp>
      <p:sp>
        <p:nvSpPr>
          <p:cNvPr id="54" name="Text Box 7"/>
          <p:cNvSpPr txBox="1">
            <a:spLocks noChangeArrowheads="1"/>
          </p:cNvSpPr>
          <p:nvPr/>
        </p:nvSpPr>
        <p:spPr bwMode="auto">
          <a:xfrm>
            <a:off x="1152617" y="3847881"/>
            <a:ext cx="4689383"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&gt; Without </a:t>
            </a:r>
            <a:r>
              <a:rPr lang="en-US" dirty="0" smtClean="0">
                <a:solidFill>
                  <a:srgbClr val="FF0000"/>
                </a:solidFill>
                <a:latin typeface="Calibri" charset="0"/>
                <a:ea typeface="Calibri" charset="0"/>
                <a:cs typeface="Calibri" charset="0"/>
              </a:rPr>
              <a:t>distrust</a:t>
            </a:r>
            <a:r>
              <a:rPr lang="en-US" dirty="0" smtClean="0">
                <a:solidFill>
                  <a:srgbClr val="000000"/>
                </a:solidFill>
                <a:latin typeface="Calibri" charset="0"/>
                <a:ea typeface="Calibri" charset="0"/>
                <a:cs typeface="Calibri" charset="0"/>
              </a:rPr>
              <a:t>, one cannot value </a:t>
            </a:r>
            <a:r>
              <a:rPr lang="en-US" dirty="0" smtClean="0">
                <a:solidFill>
                  <a:srgbClr val="00B050"/>
                </a:solidFill>
                <a:latin typeface="Calibri" charset="0"/>
                <a:ea typeface="Calibri" charset="0"/>
                <a:cs typeface="Calibri" charset="0"/>
              </a:rPr>
              <a:t>trust</a:t>
            </a:r>
          </a:p>
        </p:txBody>
      </p:sp>
      <p:sp>
        <p:nvSpPr>
          <p:cNvPr id="2" name="Rectangle 1"/>
          <p:cNvSpPr/>
          <p:nvPr/>
        </p:nvSpPr>
        <p:spPr>
          <a:xfrm>
            <a:off x="545493" y="4503246"/>
            <a:ext cx="5331524" cy="369332"/>
          </a:xfrm>
          <a:prstGeom prst="rect">
            <a:avLst/>
          </a:prstGeom>
        </p:spPr>
        <p:txBody>
          <a:bodyPr wrap="none">
            <a:spAutoFit/>
          </a:bodyPr>
          <a:lstStyle/>
          <a:p>
            <a:pPr>
              <a:spcBef>
                <a:spcPct val="50000"/>
              </a:spcBef>
            </a:pPr>
            <a:r>
              <a:rPr lang="en-US" dirty="0" smtClean="0">
                <a:solidFill>
                  <a:srgbClr val="000000"/>
                </a:solidFill>
                <a:latin typeface="Calibri" charset="0"/>
                <a:ea typeface="Calibri" charset="0"/>
                <a:cs typeface="Calibri" charset="0"/>
              </a:rPr>
              <a:t>The contrasts are the hallmarks of the great Magician!!</a:t>
            </a:r>
            <a:endParaRPr lang="en-US" dirty="0">
              <a:solidFill>
                <a:srgbClr val="000000"/>
              </a:solidFill>
              <a:latin typeface="Calibri" charset="0"/>
              <a:ea typeface="Calibri" charset="0"/>
              <a:cs typeface="Calibri" charset="0"/>
            </a:endParaRPr>
          </a:p>
        </p:txBody>
      </p:sp>
      <p:sp>
        <p:nvSpPr>
          <p:cNvPr id="55" name="Rectangle 54"/>
          <p:cNvSpPr/>
          <p:nvPr/>
        </p:nvSpPr>
        <p:spPr>
          <a:xfrm>
            <a:off x="545493" y="4991514"/>
            <a:ext cx="4851456" cy="369332"/>
          </a:xfrm>
          <a:prstGeom prst="rect">
            <a:avLst/>
          </a:prstGeom>
        </p:spPr>
        <p:txBody>
          <a:bodyPr wrap="none">
            <a:spAutoFit/>
          </a:bodyPr>
          <a:lstStyle/>
          <a:p>
            <a:pPr>
              <a:spcBef>
                <a:spcPct val="50000"/>
              </a:spcBef>
            </a:pPr>
            <a:r>
              <a:rPr lang="en-US" dirty="0" smtClean="0">
                <a:solidFill>
                  <a:srgbClr val="000000"/>
                </a:solidFill>
                <a:latin typeface="Calibri" charset="0"/>
                <a:ea typeface="Calibri" charset="0"/>
                <a:cs typeface="Calibri" charset="0"/>
              </a:rPr>
              <a:t>So we have to solve MPC without a trusted party..</a:t>
            </a:r>
            <a:endParaRPr lang="en-US" dirty="0">
              <a:solidFill>
                <a:srgbClr val="000000"/>
              </a:solidFill>
              <a:latin typeface="Calibri" charset="0"/>
              <a:ea typeface="Calibri" charset="0"/>
              <a:cs typeface="Calibri" charset="0"/>
            </a:endParaRPr>
          </a:p>
        </p:txBody>
      </p:sp>
      <p:sp>
        <p:nvSpPr>
          <p:cNvPr id="57" name="Rectangle 56"/>
          <p:cNvSpPr/>
          <p:nvPr/>
        </p:nvSpPr>
        <p:spPr>
          <a:xfrm>
            <a:off x="545493" y="5479782"/>
            <a:ext cx="8687405" cy="646331"/>
          </a:xfrm>
          <a:prstGeom prst="rect">
            <a:avLst/>
          </a:prstGeom>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But looks impossible. How is it possible to </a:t>
            </a:r>
            <a:r>
              <a:rPr lang="en-US" dirty="0" smtClean="0">
                <a:latin typeface="Calibri" charset="0"/>
                <a:ea typeface="Calibri" charset="0"/>
                <a:cs typeface="Calibri" charset="0"/>
              </a:rPr>
              <a:t>compute </a:t>
            </a:r>
            <a:r>
              <a:rPr lang="en-US" dirty="0">
                <a:latin typeface="Calibri" charset="0"/>
                <a:ea typeface="Calibri" charset="0"/>
                <a:cs typeface="Calibri" charset="0"/>
              </a:rPr>
              <a:t>f(x</a:t>
            </a:r>
            <a:r>
              <a:rPr lang="en-US" baseline="-25000" dirty="0">
                <a:latin typeface="Calibri" charset="0"/>
                <a:ea typeface="Calibri" charset="0"/>
                <a:cs typeface="Calibri" charset="0"/>
              </a:rPr>
              <a:t>1</a:t>
            </a:r>
            <a:r>
              <a:rPr lang="en-US" dirty="0">
                <a:latin typeface="Calibri" charset="0"/>
                <a:ea typeface="Calibri" charset="0"/>
                <a:cs typeface="Calibri" charset="0"/>
              </a:rPr>
              <a:t>,x</a:t>
            </a:r>
            <a:r>
              <a:rPr lang="en-US" baseline="-25000" dirty="0">
                <a:latin typeface="Calibri" charset="0"/>
                <a:ea typeface="Calibri" charset="0"/>
                <a:cs typeface="Calibri" charset="0"/>
              </a:rPr>
              <a:t>2</a:t>
            </a:r>
            <a:r>
              <a:rPr lang="en-US" dirty="0">
                <a:latin typeface="Calibri" charset="0"/>
                <a:ea typeface="Calibri" charset="0"/>
                <a:cs typeface="Calibri" charset="0"/>
              </a:rPr>
              <a:t>,x</a:t>
            </a:r>
            <a:r>
              <a:rPr lang="en-US" baseline="-25000" dirty="0">
                <a:latin typeface="Calibri" charset="0"/>
                <a:ea typeface="Calibri" charset="0"/>
                <a:cs typeface="Calibri" charset="0"/>
              </a:rPr>
              <a:t>3</a:t>
            </a:r>
            <a:r>
              <a:rPr lang="en-US" dirty="0">
                <a:latin typeface="Calibri" charset="0"/>
                <a:ea typeface="Calibri" charset="0"/>
                <a:cs typeface="Calibri" charset="0"/>
              </a:rPr>
              <a:t>,x</a:t>
            </a:r>
            <a:r>
              <a:rPr lang="en-US" baseline="-25000" dirty="0">
                <a:latin typeface="Calibri" charset="0"/>
                <a:ea typeface="Calibri" charset="0"/>
                <a:cs typeface="Calibri" charset="0"/>
              </a:rPr>
              <a:t>4</a:t>
            </a:r>
            <a:r>
              <a:rPr lang="en-US" dirty="0" smtClean="0">
                <a:latin typeface="Calibri" charset="0"/>
                <a:ea typeface="Calibri" charset="0"/>
                <a:cs typeface="Calibri" charset="0"/>
              </a:rPr>
              <a:t>) without anyone knowing all the inputs. So do we have to really trust someone.. </a:t>
            </a:r>
            <a:endParaRPr lang="en-US" dirty="0">
              <a:latin typeface="Calibri" charset="0"/>
              <a:ea typeface="Calibri" charset="0"/>
              <a:cs typeface="Calibri" charset="0"/>
            </a:endParaRPr>
          </a:p>
        </p:txBody>
      </p:sp>
      <p:sp>
        <p:nvSpPr>
          <p:cNvPr id="58" name="Text Box 7"/>
          <p:cNvSpPr txBox="1">
            <a:spLocks noChangeArrowheads="1"/>
          </p:cNvSpPr>
          <p:nvPr/>
        </p:nvSpPr>
        <p:spPr bwMode="auto">
          <a:xfrm>
            <a:off x="545493" y="6255833"/>
            <a:ext cx="8783638"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FF"/>
                </a:solidFill>
                <a:latin typeface="Calibri" charset="0"/>
                <a:ea typeface="Calibri" charset="0"/>
                <a:cs typeface="Calibri" charset="0"/>
              </a:rPr>
              <a:t>Looks like we are stuck. Does the journey of secure computation end here?</a:t>
            </a:r>
          </a:p>
        </p:txBody>
      </p:sp>
    </p:spTree>
    <p:extLst>
      <p:ext uri="{BB962C8B-B14F-4D97-AF65-F5344CB8AC3E}">
        <p14:creationId xmlns:p14="http://schemas.microsoft.com/office/powerpoint/2010/main" val="23095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P spid="52" grpId="0"/>
      <p:bldP spid="54" grpId="0"/>
      <p:bldP spid="2" grpId="0"/>
      <p:bldP spid="55"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a:xfrm>
            <a:off x="186267" y="28105"/>
            <a:ext cx="8783638" cy="685800"/>
          </a:xfrm>
          <a:prstGeom prst="rect">
            <a:avLst/>
          </a:prstGeom>
        </p:spPr>
        <p:txBody>
          <a:bodyPr/>
          <a:lstStyle/>
          <a:p>
            <a:pPr algn="ctr">
              <a:defRPr/>
            </a:pPr>
            <a:r>
              <a:rPr lang="en-US" sz="3600" b="1" kern="0" dirty="0" smtClean="0">
                <a:solidFill>
                  <a:srgbClr val="008000"/>
                </a:solidFill>
                <a:latin typeface="Calibri" charset="0"/>
                <a:ea typeface="Calibri" charset="0"/>
                <a:cs typeface="Calibri" charset="0"/>
              </a:rPr>
              <a:t>Secure Addition and Voting</a:t>
            </a:r>
            <a:endParaRPr lang="en-US" sz="3600" b="1" kern="0" dirty="0">
              <a:solidFill>
                <a:srgbClr val="008000"/>
              </a:solidFill>
              <a:latin typeface="Calibri" charset="0"/>
              <a:ea typeface="Calibri" charset="0"/>
              <a:cs typeface="Calibri" charset="0"/>
            </a:endParaRPr>
          </a:p>
        </p:txBody>
      </p:sp>
      <p:sp>
        <p:nvSpPr>
          <p:cNvPr id="34" name="Text Box 7"/>
          <p:cNvSpPr txBox="1">
            <a:spLocks noChangeArrowheads="1"/>
          </p:cNvSpPr>
          <p:nvPr/>
        </p:nvSpPr>
        <p:spPr bwMode="auto">
          <a:xfrm>
            <a:off x="389467" y="1436978"/>
            <a:ext cx="7772400" cy="461665"/>
          </a:xfrm>
          <a:prstGeom prst="rect">
            <a:avLst/>
          </a:prstGeom>
          <a:noFill/>
          <a:ln w="9525">
            <a:noFill/>
            <a:miter lim="800000"/>
            <a:headEnd/>
            <a:tailEnd/>
          </a:ln>
        </p:spPr>
        <p:txBody>
          <a:bodyPr wrap="square">
            <a:spAutoFit/>
          </a:bodyPr>
          <a:lstStyle/>
          <a:p>
            <a:pPr algn="ctr">
              <a:spcBef>
                <a:spcPct val="50000"/>
              </a:spcBef>
            </a:pPr>
            <a:r>
              <a:rPr lang="en-US" sz="2400" dirty="0">
                <a:solidFill>
                  <a:srgbClr val="0000FF"/>
                </a:solidFill>
                <a:latin typeface="Calibri" charset="0"/>
                <a:ea typeface="Calibri" charset="0"/>
                <a:cs typeface="Calibri" charset="0"/>
              </a:rPr>
              <a:t>y</a:t>
            </a:r>
            <a:r>
              <a:rPr lang="en-US" sz="2400" dirty="0" smtClean="0">
                <a:solidFill>
                  <a:srgbClr val="0000FF"/>
                </a:solidFill>
                <a:latin typeface="Calibri" charset="0"/>
                <a:ea typeface="Calibri" charset="0"/>
                <a:cs typeface="Calibri" charset="0"/>
              </a:rPr>
              <a:t> = f(x</a:t>
            </a:r>
            <a:r>
              <a:rPr lang="en-US" sz="2400" baseline="-25000" dirty="0" smtClean="0">
                <a:solidFill>
                  <a:srgbClr val="0000FF"/>
                </a:solidFill>
                <a:latin typeface="Calibri" charset="0"/>
                <a:ea typeface="Calibri" charset="0"/>
                <a:cs typeface="Calibri" charset="0"/>
              </a:rPr>
              <a:t>1</a:t>
            </a:r>
            <a:r>
              <a:rPr lang="en-US" sz="2400" dirty="0" smtClean="0">
                <a:solidFill>
                  <a:srgbClr val="0000FF"/>
                </a:solidFill>
                <a:latin typeface="Calibri" charset="0"/>
                <a:ea typeface="Calibri" charset="0"/>
                <a:cs typeface="Calibri" charset="0"/>
              </a:rPr>
              <a:t>,x</a:t>
            </a:r>
            <a:r>
              <a:rPr lang="en-US" sz="2400" baseline="-25000" dirty="0" smtClean="0">
                <a:solidFill>
                  <a:srgbClr val="0000FF"/>
                </a:solidFill>
                <a:latin typeface="Calibri" charset="0"/>
                <a:ea typeface="Calibri" charset="0"/>
                <a:cs typeface="Calibri" charset="0"/>
              </a:rPr>
              <a:t>2</a:t>
            </a:r>
            <a:r>
              <a:rPr lang="en-US" sz="2400" dirty="0" smtClean="0">
                <a:solidFill>
                  <a:srgbClr val="0000FF"/>
                </a:solidFill>
                <a:latin typeface="Calibri" charset="0"/>
                <a:ea typeface="Calibri" charset="0"/>
                <a:cs typeface="Calibri" charset="0"/>
              </a:rPr>
              <a:t>,..,x</a:t>
            </a:r>
            <a:r>
              <a:rPr lang="en-US" sz="2400" baseline="-25000" dirty="0" smtClean="0">
                <a:solidFill>
                  <a:srgbClr val="0000FF"/>
                </a:solidFill>
                <a:latin typeface="Calibri" charset="0"/>
                <a:ea typeface="Calibri" charset="0"/>
                <a:cs typeface="Calibri" charset="0"/>
              </a:rPr>
              <a:t>n</a:t>
            </a:r>
            <a:r>
              <a:rPr lang="en-US" sz="2400" dirty="0" smtClean="0">
                <a:solidFill>
                  <a:srgbClr val="0000FF"/>
                </a:solidFill>
                <a:latin typeface="Calibri" charset="0"/>
                <a:ea typeface="Calibri" charset="0"/>
                <a:cs typeface="Calibri" charset="0"/>
              </a:rPr>
              <a:t>) </a:t>
            </a:r>
            <a:r>
              <a:rPr lang="en-US" sz="2400" dirty="0">
                <a:solidFill>
                  <a:srgbClr val="0000FF"/>
                </a:solidFill>
                <a:latin typeface="Calibri" charset="0"/>
                <a:ea typeface="Calibri" charset="0"/>
                <a:cs typeface="Calibri" charset="0"/>
              </a:rPr>
              <a:t>= </a:t>
            </a:r>
            <a:r>
              <a:rPr lang="en-US" sz="2400" dirty="0" smtClean="0">
                <a:solidFill>
                  <a:srgbClr val="0000FF"/>
                </a:solidFill>
                <a:latin typeface="Calibri" charset="0"/>
                <a:ea typeface="Calibri" charset="0"/>
                <a:cs typeface="Calibri" charset="0"/>
              </a:rPr>
              <a:t>x</a:t>
            </a:r>
            <a:r>
              <a:rPr lang="en-US" sz="2400" baseline="-25000" dirty="0" smtClean="0">
                <a:solidFill>
                  <a:srgbClr val="0000FF"/>
                </a:solidFill>
                <a:latin typeface="Calibri" charset="0"/>
                <a:ea typeface="Calibri" charset="0"/>
                <a:cs typeface="Calibri" charset="0"/>
              </a:rPr>
              <a:t>1</a:t>
            </a:r>
            <a:r>
              <a:rPr lang="en-US" sz="2400" dirty="0" smtClean="0">
                <a:solidFill>
                  <a:srgbClr val="0000FF"/>
                </a:solidFill>
                <a:latin typeface="Calibri" charset="0"/>
                <a:ea typeface="Calibri" charset="0"/>
                <a:cs typeface="Calibri" charset="0"/>
              </a:rPr>
              <a:t> </a:t>
            </a:r>
            <a:r>
              <a:rPr lang="en-US" sz="2400" dirty="0">
                <a:solidFill>
                  <a:srgbClr val="0000FF"/>
                </a:solidFill>
                <a:latin typeface="Calibri" charset="0"/>
                <a:ea typeface="Calibri" charset="0"/>
                <a:cs typeface="Calibri" charset="0"/>
                <a:sym typeface="Symbol"/>
              </a:rPr>
              <a:t>+</a:t>
            </a:r>
            <a:r>
              <a:rPr lang="en-US" sz="2400" dirty="0" smtClean="0">
                <a:solidFill>
                  <a:prstClr val="black"/>
                </a:solidFill>
                <a:latin typeface="Calibri" charset="0"/>
                <a:ea typeface="Calibri" charset="0"/>
                <a:cs typeface="Calibri" charset="0"/>
                <a:sym typeface="Symbol"/>
              </a:rPr>
              <a:t> </a:t>
            </a:r>
            <a:r>
              <a:rPr lang="en-US" sz="2400" dirty="0" smtClean="0">
                <a:solidFill>
                  <a:srgbClr val="0000FF"/>
                </a:solidFill>
                <a:latin typeface="Calibri" charset="0"/>
                <a:ea typeface="Calibri" charset="0"/>
                <a:cs typeface="Calibri" charset="0"/>
              </a:rPr>
              <a:t>x</a:t>
            </a:r>
            <a:r>
              <a:rPr lang="en-US" sz="2400" baseline="-25000" dirty="0" smtClean="0">
                <a:solidFill>
                  <a:srgbClr val="0000FF"/>
                </a:solidFill>
                <a:latin typeface="Calibri" charset="0"/>
                <a:ea typeface="Calibri" charset="0"/>
                <a:cs typeface="Calibri" charset="0"/>
              </a:rPr>
              <a:t>2</a:t>
            </a:r>
            <a:r>
              <a:rPr lang="en-US" sz="2400" dirty="0" smtClean="0">
                <a:solidFill>
                  <a:srgbClr val="0000FF"/>
                </a:solidFill>
                <a:latin typeface="Calibri" charset="0"/>
                <a:ea typeface="Calibri" charset="0"/>
                <a:cs typeface="Calibri" charset="0"/>
              </a:rPr>
              <a:t> </a:t>
            </a:r>
            <a:r>
              <a:rPr lang="en-US" sz="2400" dirty="0">
                <a:solidFill>
                  <a:srgbClr val="0000FF"/>
                </a:solidFill>
                <a:latin typeface="Calibri" charset="0"/>
                <a:ea typeface="Calibri" charset="0"/>
                <a:cs typeface="Calibri" charset="0"/>
                <a:sym typeface="Symbol"/>
              </a:rPr>
              <a:t>+</a:t>
            </a:r>
            <a:r>
              <a:rPr lang="en-US" sz="2400" dirty="0" smtClean="0">
                <a:solidFill>
                  <a:srgbClr val="0000FF"/>
                </a:solidFill>
                <a:latin typeface="Calibri" charset="0"/>
                <a:ea typeface="Calibri" charset="0"/>
                <a:cs typeface="Calibri" charset="0"/>
              </a:rPr>
              <a:t>…</a:t>
            </a:r>
            <a:r>
              <a:rPr lang="en-US" sz="2400" dirty="0">
                <a:solidFill>
                  <a:srgbClr val="0000FF"/>
                </a:solidFill>
                <a:latin typeface="Calibri" charset="0"/>
                <a:ea typeface="Calibri" charset="0"/>
                <a:cs typeface="Calibri" charset="0"/>
                <a:sym typeface="Symbol"/>
              </a:rPr>
              <a:t>+</a:t>
            </a:r>
            <a:r>
              <a:rPr lang="en-US" sz="2400" dirty="0" smtClean="0">
                <a:solidFill>
                  <a:srgbClr val="0000FF"/>
                </a:solidFill>
                <a:latin typeface="Calibri" charset="0"/>
                <a:ea typeface="Calibri" charset="0"/>
                <a:cs typeface="Calibri" charset="0"/>
              </a:rPr>
              <a:t> </a:t>
            </a:r>
            <a:r>
              <a:rPr lang="en-US" sz="2400" dirty="0" err="1" smtClean="0">
                <a:solidFill>
                  <a:srgbClr val="0000FF"/>
                </a:solidFill>
                <a:latin typeface="Calibri" charset="0"/>
                <a:ea typeface="Calibri" charset="0"/>
                <a:cs typeface="Calibri" charset="0"/>
              </a:rPr>
              <a:t>x</a:t>
            </a:r>
            <a:r>
              <a:rPr lang="en-US" sz="2400" baseline="-25000" dirty="0" err="1">
                <a:solidFill>
                  <a:srgbClr val="0000FF"/>
                </a:solidFill>
                <a:latin typeface="Calibri" charset="0"/>
                <a:ea typeface="Calibri" charset="0"/>
                <a:cs typeface="Calibri" charset="0"/>
              </a:rPr>
              <a:t>n</a:t>
            </a:r>
            <a:r>
              <a:rPr lang="en-US" sz="2400" dirty="0" smtClean="0">
                <a:solidFill>
                  <a:srgbClr val="0000FF"/>
                </a:solidFill>
                <a:latin typeface="Calibri" charset="0"/>
                <a:ea typeface="Calibri" charset="0"/>
                <a:cs typeface="Calibri" charset="0"/>
              </a:rPr>
              <a:t> </a:t>
            </a:r>
          </a:p>
        </p:txBody>
      </p:sp>
      <p:grpSp>
        <p:nvGrpSpPr>
          <p:cNvPr id="35" name="Group 60"/>
          <p:cNvGrpSpPr>
            <a:grpSpLocks/>
          </p:cNvGrpSpPr>
          <p:nvPr/>
        </p:nvGrpSpPr>
        <p:grpSpPr bwMode="auto">
          <a:xfrm>
            <a:off x="2127612" y="2354280"/>
            <a:ext cx="4376747" cy="919169"/>
            <a:chOff x="315" y="1896"/>
            <a:chExt cx="2757" cy="667"/>
          </a:xfrm>
        </p:grpSpPr>
        <p:sp>
          <p:nvSpPr>
            <p:cNvPr id="36" name="Rectangle 35"/>
            <p:cNvSpPr>
              <a:spLocks noChangeArrowheads="1"/>
            </p:cNvSpPr>
            <p:nvPr/>
          </p:nvSpPr>
          <p:spPr bwMode="auto">
            <a:xfrm>
              <a:off x="912" y="2008"/>
              <a:ext cx="192" cy="48"/>
            </a:xfrm>
            <a:prstGeom prst="rect">
              <a:avLst/>
            </a:prstGeom>
            <a:solidFill>
              <a:sysClr val="window" lastClr="FFFFFF"/>
            </a:solidFill>
            <a:ln w="12700">
              <a:solidFill>
                <a:sysClr val="window" lastClr="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charset="0"/>
                  <a:ea typeface="Calibri" charset="0"/>
                  <a:cs typeface="Calibri" charset="0"/>
                </a:rPr>
                <a:t>x</a:t>
              </a:r>
              <a:r>
                <a:rPr kumimoji="0" lang="en-US" sz="1600" b="0" i="0" u="none" strike="noStrike" kern="0" cap="none" spc="0" normalizeH="0" baseline="-25000" noProof="0" dirty="0" smtClean="0">
                  <a:ln>
                    <a:noFill/>
                  </a:ln>
                  <a:solidFill>
                    <a:prstClr val="black"/>
                  </a:solidFill>
                  <a:effectLst/>
                  <a:uLnTx/>
                  <a:uFillTx/>
                  <a:latin typeface="Calibri" charset="0"/>
                  <a:ea typeface="Calibri" charset="0"/>
                  <a:cs typeface="Calibri" charset="0"/>
                </a:rPr>
                <a:t>2</a:t>
              </a:r>
            </a:p>
          </p:txBody>
        </p:sp>
        <p:sp>
          <p:nvSpPr>
            <p:cNvPr id="37" name="Rectangle 36"/>
            <p:cNvSpPr>
              <a:spLocks noChangeArrowheads="1"/>
            </p:cNvSpPr>
            <p:nvPr/>
          </p:nvSpPr>
          <p:spPr bwMode="auto">
            <a:xfrm>
              <a:off x="1635" y="2019"/>
              <a:ext cx="240" cy="48"/>
            </a:xfrm>
            <a:prstGeom prst="rect">
              <a:avLst/>
            </a:prstGeom>
            <a:solidFill>
              <a:sysClr val="window" lastClr="FFFFFF"/>
            </a:solidFill>
            <a:ln w="12700">
              <a:solidFill>
                <a:sysClr val="window" lastClr="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charset="0"/>
                  <a:ea typeface="Calibri" charset="0"/>
                  <a:cs typeface="Calibri" charset="0"/>
                </a:rPr>
                <a:t>x</a:t>
              </a:r>
              <a:r>
                <a:rPr kumimoji="0" lang="en-US" sz="1600" b="0" i="0" u="none" strike="noStrike" kern="0" cap="none" spc="0" normalizeH="0" baseline="-25000" noProof="0" dirty="0" smtClean="0">
                  <a:ln>
                    <a:noFill/>
                  </a:ln>
                  <a:solidFill>
                    <a:prstClr val="black"/>
                  </a:solidFill>
                  <a:effectLst/>
                  <a:uLnTx/>
                  <a:uFillTx/>
                  <a:latin typeface="Calibri" charset="0"/>
                  <a:ea typeface="Calibri" charset="0"/>
                  <a:cs typeface="Calibri" charset="0"/>
                </a:rPr>
                <a:t>3</a:t>
              </a:r>
              <a:endParaRPr kumimoji="0" lang="en-US" sz="1600" b="0" i="0" u="none" strike="noStrike" kern="0" cap="none" spc="0" normalizeH="0" baseline="0" noProof="0" dirty="0" smtClean="0">
                <a:ln>
                  <a:noFill/>
                </a:ln>
                <a:solidFill>
                  <a:prstClr val="black"/>
                </a:solidFill>
                <a:effectLst/>
                <a:uLnTx/>
                <a:uFillTx/>
                <a:latin typeface="Calibri" charset="0"/>
                <a:ea typeface="Calibri" charset="0"/>
                <a:cs typeface="Calibri" charset="0"/>
              </a:endParaRPr>
            </a:p>
          </p:txBody>
        </p:sp>
        <p:sp>
          <p:nvSpPr>
            <p:cNvPr id="38" name="Rectangle 37"/>
            <p:cNvSpPr>
              <a:spLocks noChangeArrowheads="1"/>
            </p:cNvSpPr>
            <p:nvPr/>
          </p:nvSpPr>
          <p:spPr bwMode="auto">
            <a:xfrm>
              <a:off x="2592" y="2032"/>
              <a:ext cx="240" cy="48"/>
            </a:xfrm>
            <a:prstGeom prst="rect">
              <a:avLst/>
            </a:prstGeom>
            <a:solidFill>
              <a:sysClr val="window" lastClr="FFFFFF"/>
            </a:solidFill>
            <a:ln w="12700">
              <a:solidFill>
                <a:sysClr val="window" lastClr="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charset="0"/>
                  <a:ea typeface="Calibri" charset="0"/>
                  <a:cs typeface="Calibri" charset="0"/>
                </a:rPr>
                <a:t> </a:t>
              </a:r>
              <a:r>
                <a:rPr kumimoji="0" lang="en-US" sz="1600" b="0" i="0" u="none" strike="noStrike" kern="0" cap="none" spc="0" normalizeH="0" baseline="0" noProof="0" dirty="0" err="1" smtClean="0">
                  <a:ln>
                    <a:noFill/>
                  </a:ln>
                  <a:solidFill>
                    <a:prstClr val="black"/>
                  </a:solidFill>
                  <a:effectLst/>
                  <a:uLnTx/>
                  <a:uFillTx/>
                  <a:latin typeface="Calibri" charset="0"/>
                  <a:ea typeface="Calibri" charset="0"/>
                  <a:cs typeface="Calibri" charset="0"/>
                </a:rPr>
                <a:t>x</a:t>
              </a:r>
              <a:r>
                <a:rPr kumimoji="0" lang="en-US" sz="1600" b="0" i="0" u="none" strike="noStrike" kern="0" cap="none" spc="0" normalizeH="0" baseline="-25000" noProof="0" dirty="0" err="1" smtClean="0">
                  <a:ln>
                    <a:noFill/>
                  </a:ln>
                  <a:solidFill>
                    <a:prstClr val="black"/>
                  </a:solidFill>
                  <a:effectLst/>
                  <a:uLnTx/>
                  <a:uFillTx/>
                  <a:latin typeface="Calibri" charset="0"/>
                  <a:ea typeface="Calibri" charset="0"/>
                  <a:cs typeface="Calibri" charset="0"/>
                </a:rPr>
                <a:t>n</a:t>
              </a:r>
              <a:endParaRPr kumimoji="0" lang="en-US" sz="1600" b="0" i="0" u="none" strike="noStrike" kern="0" cap="none" spc="0" normalizeH="0" baseline="-25000" noProof="0" dirty="0" smtClean="0">
                <a:ln>
                  <a:noFill/>
                </a:ln>
                <a:solidFill>
                  <a:prstClr val="black"/>
                </a:solidFill>
                <a:effectLst/>
                <a:uLnTx/>
                <a:uFillTx/>
                <a:latin typeface="Calibri" charset="0"/>
                <a:ea typeface="Calibri" charset="0"/>
                <a:cs typeface="Calibri" charset="0"/>
              </a:endParaRPr>
            </a:p>
          </p:txBody>
        </p:sp>
        <p:graphicFrame>
          <p:nvGraphicFramePr>
            <p:cNvPr id="39" name="Object 5">
              <a:hlinkClick r:id="" action="ppaction://ole?verb=0"/>
            </p:cNvPr>
            <p:cNvGraphicFramePr>
              <a:graphicFrameLocks/>
            </p:cNvGraphicFramePr>
            <p:nvPr/>
          </p:nvGraphicFramePr>
          <p:xfrm>
            <a:off x="1932" y="1896"/>
            <a:ext cx="183" cy="662"/>
          </p:xfrm>
          <a:graphic>
            <a:graphicData uri="http://schemas.openxmlformats.org/presentationml/2006/ole">
              <mc:AlternateContent xmlns:mc="http://schemas.openxmlformats.org/markup-compatibility/2006">
                <mc:Choice xmlns:v="urn:schemas-microsoft-com:vml" Requires="v">
                  <p:oleObj spid="_x0000_s531559"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1896"/>
                          <a:ext cx="183" cy="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0" name="Object 6">
              <a:hlinkClick r:id="" action="ppaction://ole?verb=0"/>
            </p:cNvPr>
            <p:cNvGraphicFramePr>
              <a:graphicFrameLocks/>
            </p:cNvGraphicFramePr>
            <p:nvPr/>
          </p:nvGraphicFramePr>
          <p:xfrm>
            <a:off x="1190" y="1897"/>
            <a:ext cx="183" cy="662"/>
          </p:xfrm>
          <a:graphic>
            <a:graphicData uri="http://schemas.openxmlformats.org/presentationml/2006/ole">
              <mc:AlternateContent xmlns:mc="http://schemas.openxmlformats.org/markup-compatibility/2006">
                <mc:Choice xmlns:v="urn:schemas-microsoft-com:vml" Requires="v">
                  <p:oleObj spid="_x0000_s531560"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 y="1897"/>
                          <a:ext cx="183" cy="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 name="Object 7">
              <a:hlinkClick r:id="" action="ppaction://ole?verb=0"/>
            </p:cNvPr>
            <p:cNvGraphicFramePr>
              <a:graphicFrameLocks/>
            </p:cNvGraphicFramePr>
            <p:nvPr/>
          </p:nvGraphicFramePr>
          <p:xfrm>
            <a:off x="537" y="1898"/>
            <a:ext cx="183" cy="662"/>
          </p:xfrm>
          <a:graphic>
            <a:graphicData uri="http://schemas.openxmlformats.org/presentationml/2006/ole">
              <mc:AlternateContent xmlns:mc="http://schemas.openxmlformats.org/markup-compatibility/2006">
                <mc:Choice xmlns:v="urn:schemas-microsoft-com:vml" Requires="v">
                  <p:oleObj spid="_x0000_s531561"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 y="1898"/>
                          <a:ext cx="183" cy="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2" name="Object 41">
              <a:hlinkClick r:id="" action="ppaction://ole?verb=0"/>
            </p:cNvPr>
            <p:cNvGraphicFramePr>
              <a:graphicFrameLocks/>
            </p:cNvGraphicFramePr>
            <p:nvPr>
              <p:extLst/>
            </p:nvPr>
          </p:nvGraphicFramePr>
          <p:xfrm>
            <a:off x="2889" y="1901"/>
            <a:ext cx="183" cy="662"/>
          </p:xfrm>
          <a:graphic>
            <a:graphicData uri="http://schemas.openxmlformats.org/presentationml/2006/ole">
              <mc:AlternateContent xmlns:mc="http://schemas.openxmlformats.org/markup-compatibility/2006">
                <mc:Choice xmlns:v="urn:schemas-microsoft-com:vml" Requires="v">
                  <p:oleObj spid="_x0000_s531562"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 y="1901"/>
                          <a:ext cx="183" cy="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 name="Rectangle 42"/>
            <p:cNvSpPr>
              <a:spLocks noChangeArrowheads="1"/>
            </p:cNvSpPr>
            <p:nvPr/>
          </p:nvSpPr>
          <p:spPr bwMode="auto">
            <a:xfrm>
              <a:off x="315" y="2003"/>
              <a:ext cx="240" cy="48"/>
            </a:xfrm>
            <a:prstGeom prst="rect">
              <a:avLst/>
            </a:prstGeom>
            <a:solidFill>
              <a:sysClr val="window" lastClr="FFFFFF"/>
            </a:solidFill>
            <a:ln w="12700">
              <a:solidFill>
                <a:sysClr val="window" lastClr="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charset="0"/>
                  <a:ea typeface="Calibri" charset="0"/>
                  <a:cs typeface="Calibri" charset="0"/>
                </a:rPr>
                <a:t>x</a:t>
              </a:r>
              <a:r>
                <a:rPr kumimoji="0" lang="en-US" sz="1600" b="0" i="0" u="none" strike="noStrike" kern="0" cap="none" spc="0" normalizeH="0" baseline="-25000" noProof="0" dirty="0" smtClean="0">
                  <a:ln>
                    <a:noFill/>
                  </a:ln>
                  <a:solidFill>
                    <a:prstClr val="black"/>
                  </a:solidFill>
                  <a:effectLst/>
                  <a:uLnTx/>
                  <a:uFillTx/>
                  <a:latin typeface="Calibri" charset="0"/>
                  <a:ea typeface="Calibri" charset="0"/>
                  <a:cs typeface="Calibri" charset="0"/>
                </a:rPr>
                <a:t>1</a:t>
              </a:r>
            </a:p>
          </p:txBody>
        </p:sp>
      </p:grpSp>
      <p:sp>
        <p:nvSpPr>
          <p:cNvPr id="44" name="Text Box 62"/>
          <p:cNvSpPr txBox="1">
            <a:spLocks noChangeArrowheads="1"/>
          </p:cNvSpPr>
          <p:nvPr/>
        </p:nvSpPr>
        <p:spPr bwMode="auto">
          <a:xfrm>
            <a:off x="5169807" y="2283359"/>
            <a:ext cx="318998" cy="553998"/>
          </a:xfrm>
          <a:prstGeom prst="rect">
            <a:avLst/>
          </a:prstGeom>
          <a:noFill/>
          <a:ln w="9525">
            <a:noFill/>
            <a:miter lim="800000"/>
            <a:headEnd/>
            <a:tailEnd/>
          </a:ln>
        </p:spPr>
        <p:txBody>
          <a:bodyPr wrap="none" lIns="0" tIns="0" rIns="0" bIns="0">
            <a:spAutoFit/>
          </a:bodyPr>
          <a:lstStyle/>
          <a:p>
            <a:r>
              <a:rPr lang="en-US" sz="3600" dirty="0">
                <a:solidFill>
                  <a:prstClr val="black"/>
                </a:solidFill>
                <a:latin typeface="Calibri" charset="0"/>
                <a:ea typeface="Calibri" charset="0"/>
                <a:cs typeface="Calibri" charset="0"/>
              </a:rPr>
              <a:t>…</a:t>
            </a:r>
          </a:p>
        </p:txBody>
      </p:sp>
      <p:sp>
        <p:nvSpPr>
          <p:cNvPr id="52" name="Text Box 7"/>
          <p:cNvSpPr txBox="1">
            <a:spLocks noChangeArrowheads="1"/>
          </p:cNvSpPr>
          <p:nvPr/>
        </p:nvSpPr>
        <p:spPr bwMode="auto">
          <a:xfrm>
            <a:off x="2439857" y="321689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prstClr val="black"/>
                </a:solidFill>
                <a:latin typeface="Calibri" charset="0"/>
                <a:ea typeface="Calibri" charset="0"/>
                <a:cs typeface="Calibri" charset="0"/>
              </a:rPr>
              <a:t>P</a:t>
            </a:r>
            <a:r>
              <a:rPr lang="en-US" sz="2000" b="1" baseline="-25000" dirty="0">
                <a:solidFill>
                  <a:prstClr val="black"/>
                </a:solidFill>
                <a:latin typeface="Calibri" charset="0"/>
                <a:ea typeface="Calibri" charset="0"/>
                <a:cs typeface="Calibri" charset="0"/>
              </a:rPr>
              <a:t>1</a:t>
            </a:r>
            <a:endParaRPr lang="en-US" sz="2000" b="1" baseline="-25000" dirty="0" smtClean="0">
              <a:solidFill>
                <a:prstClr val="black"/>
              </a:solidFill>
              <a:latin typeface="Calibri" charset="0"/>
              <a:ea typeface="Calibri" charset="0"/>
              <a:cs typeface="Calibri" charset="0"/>
            </a:endParaRPr>
          </a:p>
        </p:txBody>
      </p:sp>
      <p:sp>
        <p:nvSpPr>
          <p:cNvPr id="57" name="Text Box 7"/>
          <p:cNvSpPr txBox="1">
            <a:spLocks noChangeArrowheads="1"/>
          </p:cNvSpPr>
          <p:nvPr/>
        </p:nvSpPr>
        <p:spPr bwMode="auto">
          <a:xfrm>
            <a:off x="3481751" y="321689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prstClr val="black"/>
                </a:solidFill>
                <a:latin typeface="Calibri" charset="0"/>
                <a:ea typeface="Calibri" charset="0"/>
                <a:cs typeface="Calibri" charset="0"/>
              </a:rPr>
              <a:t>P</a:t>
            </a:r>
            <a:r>
              <a:rPr lang="en-US" sz="2000" b="1" baseline="-25000" dirty="0">
                <a:solidFill>
                  <a:prstClr val="black"/>
                </a:solidFill>
                <a:latin typeface="Calibri" charset="0"/>
                <a:ea typeface="Calibri" charset="0"/>
                <a:cs typeface="Calibri" charset="0"/>
              </a:rPr>
              <a:t>2</a:t>
            </a:r>
            <a:endParaRPr lang="en-US" sz="2000" b="1" baseline="-25000" dirty="0" smtClean="0">
              <a:solidFill>
                <a:prstClr val="black"/>
              </a:solidFill>
              <a:latin typeface="Calibri" charset="0"/>
              <a:ea typeface="Calibri" charset="0"/>
              <a:cs typeface="Calibri" charset="0"/>
            </a:endParaRPr>
          </a:p>
        </p:txBody>
      </p:sp>
      <p:sp>
        <p:nvSpPr>
          <p:cNvPr id="58" name="Text Box 7"/>
          <p:cNvSpPr txBox="1">
            <a:spLocks noChangeArrowheads="1"/>
          </p:cNvSpPr>
          <p:nvPr/>
        </p:nvSpPr>
        <p:spPr bwMode="auto">
          <a:xfrm>
            <a:off x="6208023" y="3205717"/>
            <a:ext cx="504056" cy="400110"/>
          </a:xfrm>
          <a:prstGeom prst="rect">
            <a:avLst/>
          </a:prstGeom>
          <a:noFill/>
          <a:ln w="9525">
            <a:noFill/>
            <a:miter lim="800000"/>
            <a:headEnd/>
            <a:tailEnd/>
          </a:ln>
        </p:spPr>
        <p:txBody>
          <a:bodyPr wrap="square">
            <a:spAutoFit/>
          </a:bodyPr>
          <a:lstStyle/>
          <a:p>
            <a:pPr>
              <a:spcBef>
                <a:spcPct val="50000"/>
              </a:spcBef>
            </a:pPr>
            <a:r>
              <a:rPr lang="en-US" sz="2000" b="1" dirty="0" err="1" smtClean="0">
                <a:solidFill>
                  <a:prstClr val="black"/>
                </a:solidFill>
                <a:latin typeface="Calibri" charset="0"/>
                <a:ea typeface="Calibri" charset="0"/>
                <a:cs typeface="Calibri" charset="0"/>
              </a:rPr>
              <a:t>P</a:t>
            </a:r>
            <a:r>
              <a:rPr lang="en-US" sz="2000" b="1" baseline="-25000" dirty="0" err="1" smtClean="0">
                <a:solidFill>
                  <a:prstClr val="black"/>
                </a:solidFill>
                <a:latin typeface="Calibri" charset="0"/>
                <a:ea typeface="Calibri" charset="0"/>
                <a:cs typeface="Calibri" charset="0"/>
              </a:rPr>
              <a:t>n</a:t>
            </a:r>
            <a:endParaRPr lang="en-US" sz="2000" b="1" baseline="-25000" dirty="0" smtClean="0">
              <a:solidFill>
                <a:prstClr val="black"/>
              </a:solidFill>
              <a:latin typeface="Calibri" charset="0"/>
              <a:ea typeface="Calibri" charset="0"/>
              <a:cs typeface="Calibri" charset="0"/>
            </a:endParaRPr>
          </a:p>
        </p:txBody>
      </p:sp>
      <p:sp>
        <p:nvSpPr>
          <p:cNvPr id="59" name="Text Box 7"/>
          <p:cNvSpPr txBox="1">
            <a:spLocks noChangeArrowheads="1"/>
          </p:cNvSpPr>
          <p:nvPr/>
        </p:nvSpPr>
        <p:spPr bwMode="auto">
          <a:xfrm>
            <a:off x="4667064" y="319996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solidFill>
                  <a:prstClr val="black"/>
                </a:solidFill>
                <a:latin typeface="Calibri" charset="0"/>
                <a:ea typeface="Calibri" charset="0"/>
                <a:cs typeface="Calibri" charset="0"/>
              </a:rPr>
              <a:t>P</a:t>
            </a:r>
            <a:r>
              <a:rPr lang="en-US" sz="2000" b="1" baseline="-25000" dirty="0">
                <a:solidFill>
                  <a:prstClr val="black"/>
                </a:solidFill>
                <a:latin typeface="Calibri" charset="0"/>
                <a:ea typeface="Calibri" charset="0"/>
                <a:cs typeface="Calibri" charset="0"/>
              </a:rPr>
              <a:t>3</a:t>
            </a:r>
            <a:endParaRPr lang="en-US" sz="2000" b="1" baseline="-25000" dirty="0" smtClean="0">
              <a:solidFill>
                <a:prstClr val="black"/>
              </a:solidFill>
              <a:latin typeface="Calibri" charset="0"/>
              <a:ea typeface="Calibri" charset="0"/>
              <a:cs typeface="Calibri" charset="0"/>
            </a:endParaRPr>
          </a:p>
        </p:txBody>
      </p:sp>
      <p:sp>
        <p:nvSpPr>
          <p:cNvPr id="60" name="Rectangle 59"/>
          <p:cNvSpPr/>
          <p:nvPr/>
        </p:nvSpPr>
        <p:spPr>
          <a:xfrm>
            <a:off x="2127612" y="2830630"/>
            <a:ext cx="288862" cy="369332"/>
          </a:xfrm>
          <a:prstGeom prst="rect">
            <a:avLst/>
          </a:prstGeom>
        </p:spPr>
        <p:txBody>
          <a:bodyPr wrap="none">
            <a:spAutoFit/>
          </a:bodyPr>
          <a:lstStyle/>
          <a:p>
            <a:r>
              <a:rPr lang="en-US" dirty="0">
                <a:solidFill>
                  <a:srgbClr val="0000FF"/>
                </a:solidFill>
                <a:latin typeface="Calibri" charset="0"/>
                <a:ea typeface="Calibri" charset="0"/>
                <a:cs typeface="Calibri" charset="0"/>
              </a:rPr>
              <a:t>y</a:t>
            </a:r>
            <a:endParaRPr lang="en-US" dirty="0">
              <a:solidFill>
                <a:prstClr val="black"/>
              </a:solidFill>
              <a:latin typeface="Calibri" charset="0"/>
              <a:ea typeface="Calibri" charset="0"/>
              <a:cs typeface="Calibri" charset="0"/>
            </a:endParaRPr>
          </a:p>
        </p:txBody>
      </p:sp>
      <p:sp>
        <p:nvSpPr>
          <p:cNvPr id="61" name="Rectangle 60"/>
          <p:cNvSpPr/>
          <p:nvPr/>
        </p:nvSpPr>
        <p:spPr>
          <a:xfrm>
            <a:off x="3176935" y="2798364"/>
            <a:ext cx="288862" cy="369332"/>
          </a:xfrm>
          <a:prstGeom prst="rect">
            <a:avLst/>
          </a:prstGeom>
        </p:spPr>
        <p:txBody>
          <a:bodyPr wrap="none">
            <a:spAutoFit/>
          </a:bodyPr>
          <a:lstStyle/>
          <a:p>
            <a:r>
              <a:rPr lang="en-US" dirty="0">
                <a:solidFill>
                  <a:srgbClr val="0000FF"/>
                </a:solidFill>
                <a:latin typeface="Calibri" charset="0"/>
                <a:ea typeface="Calibri" charset="0"/>
                <a:cs typeface="Calibri" charset="0"/>
              </a:rPr>
              <a:t>y</a:t>
            </a:r>
            <a:endParaRPr lang="en-US" dirty="0">
              <a:solidFill>
                <a:prstClr val="black"/>
              </a:solidFill>
              <a:latin typeface="Calibri" charset="0"/>
              <a:ea typeface="Calibri" charset="0"/>
              <a:cs typeface="Calibri" charset="0"/>
            </a:endParaRPr>
          </a:p>
        </p:txBody>
      </p:sp>
      <p:sp>
        <p:nvSpPr>
          <p:cNvPr id="62" name="Rectangle 61"/>
          <p:cNvSpPr/>
          <p:nvPr/>
        </p:nvSpPr>
        <p:spPr>
          <a:xfrm>
            <a:off x="4316085" y="2765658"/>
            <a:ext cx="288862" cy="369332"/>
          </a:xfrm>
          <a:prstGeom prst="rect">
            <a:avLst/>
          </a:prstGeom>
        </p:spPr>
        <p:txBody>
          <a:bodyPr wrap="none">
            <a:spAutoFit/>
          </a:bodyPr>
          <a:lstStyle/>
          <a:p>
            <a:r>
              <a:rPr lang="en-US" dirty="0">
                <a:solidFill>
                  <a:srgbClr val="0000FF"/>
                </a:solidFill>
                <a:latin typeface="Calibri" charset="0"/>
                <a:ea typeface="Calibri" charset="0"/>
                <a:cs typeface="Calibri" charset="0"/>
              </a:rPr>
              <a:t>y</a:t>
            </a:r>
            <a:endParaRPr lang="en-US" dirty="0">
              <a:solidFill>
                <a:prstClr val="black"/>
              </a:solidFill>
              <a:latin typeface="Calibri" charset="0"/>
              <a:ea typeface="Calibri" charset="0"/>
              <a:cs typeface="Calibri" charset="0"/>
            </a:endParaRPr>
          </a:p>
        </p:txBody>
      </p:sp>
      <p:sp>
        <p:nvSpPr>
          <p:cNvPr id="63" name="Rectangle 62"/>
          <p:cNvSpPr/>
          <p:nvPr/>
        </p:nvSpPr>
        <p:spPr>
          <a:xfrm>
            <a:off x="5829503" y="2813940"/>
            <a:ext cx="288862" cy="369332"/>
          </a:xfrm>
          <a:prstGeom prst="rect">
            <a:avLst/>
          </a:prstGeom>
        </p:spPr>
        <p:txBody>
          <a:bodyPr wrap="none">
            <a:spAutoFit/>
          </a:bodyPr>
          <a:lstStyle/>
          <a:p>
            <a:r>
              <a:rPr lang="en-US" dirty="0">
                <a:solidFill>
                  <a:srgbClr val="0000FF"/>
                </a:solidFill>
                <a:latin typeface="Calibri" charset="0"/>
                <a:ea typeface="Calibri" charset="0"/>
                <a:cs typeface="Calibri" charset="0"/>
              </a:rPr>
              <a:t>y</a:t>
            </a:r>
            <a:endParaRPr lang="en-US" dirty="0">
              <a:solidFill>
                <a:prstClr val="black"/>
              </a:solidFill>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64" name="Text Box 7"/>
              <p:cNvSpPr txBox="1">
                <a:spLocks noChangeArrowheads="1"/>
              </p:cNvSpPr>
              <p:nvPr/>
            </p:nvSpPr>
            <p:spPr bwMode="auto">
              <a:xfrm>
                <a:off x="121062" y="4150886"/>
                <a:ext cx="8848843" cy="369332"/>
              </a:xfrm>
              <a:prstGeom prst="rect">
                <a:avLst/>
              </a:prstGeom>
              <a:noFill/>
              <a:ln w="9525">
                <a:noFill/>
                <a:miter lim="800000"/>
                <a:headEnd/>
                <a:tailEnd/>
              </a:ln>
            </p:spPr>
            <p:txBody>
              <a:bodyPr wrap="square">
                <a:spAutoFit/>
              </a:bodyPr>
              <a:lstStyle/>
              <a:p>
                <a:pPr marL="285750" indent="-285750">
                  <a:spcBef>
                    <a:spcPct val="50000"/>
                  </a:spcBef>
                  <a:buFont typeface="Wingdings" charset="2"/>
                  <a:buChar char="q"/>
                </a:pPr>
                <a:r>
                  <a:rPr lang="en-US" dirty="0" smtClean="0">
                    <a:solidFill>
                      <a:srgbClr val="000000"/>
                    </a:solidFill>
                    <a:latin typeface="Calibri" charset="0"/>
                    <a:ea typeface="Calibri" charset="0"/>
                    <a:cs typeface="Calibri" charset="0"/>
                  </a:rPr>
                  <a:t>Each x</a:t>
                </a:r>
                <a:r>
                  <a:rPr lang="en-US" baseline="-25000" dirty="0" smtClean="0">
                    <a:solidFill>
                      <a:srgbClr val="000000"/>
                    </a:solidFill>
                    <a:latin typeface="Calibri" charset="0"/>
                    <a:ea typeface="Calibri" charset="0"/>
                    <a:cs typeface="Calibri" charset="0"/>
                  </a:rPr>
                  <a:t>i</a:t>
                </a:r>
                <a:r>
                  <a:rPr lang="en-US" dirty="0" smtClean="0">
                    <a:solidFill>
                      <a:srgbClr val="000000"/>
                    </a:solidFill>
                    <a:latin typeface="Calibri" charset="0"/>
                    <a:ea typeface="Calibri" charset="0"/>
                    <a:cs typeface="Calibri" charset="0"/>
                  </a:rPr>
                  <a:t> </a:t>
                </a:r>
                <a14:m>
                  <m:oMath xmlns:m="http://schemas.openxmlformats.org/officeDocument/2006/math">
                    <m:r>
                      <a:rPr lang="en-US" i="1" smtClean="0">
                        <a:solidFill>
                          <a:srgbClr val="000000"/>
                        </a:solidFill>
                        <a:latin typeface="Cambria Math" charset="0"/>
                        <a:ea typeface="Calibri" charset="0"/>
                        <a:cs typeface="Calibri" charset="0"/>
                      </a:rPr>
                      <m:t>∈</m:t>
                    </m:r>
                    <m:r>
                      <a:rPr lang="en-US" b="0" i="1" smtClean="0">
                        <a:solidFill>
                          <a:srgbClr val="000000"/>
                        </a:solidFill>
                        <a:latin typeface="Cambria Math" charset="0"/>
                        <a:ea typeface="Calibri" charset="0"/>
                        <a:cs typeface="Calibri" charset="0"/>
                      </a:rPr>
                      <m:t> </m:t>
                    </m:r>
                  </m:oMath>
                </a14:m>
                <a:r>
                  <a:rPr lang="en-US" dirty="0" smtClean="0">
                    <a:solidFill>
                      <a:srgbClr val="000000"/>
                    </a:solidFill>
                    <a:latin typeface="Calibri" charset="0"/>
                    <a:ea typeface="Calibri" charset="0"/>
                    <a:cs typeface="Calibri" charset="0"/>
                  </a:rPr>
                  <a:t>{0, 1}</a:t>
                </a:r>
              </a:p>
            </p:txBody>
          </p:sp>
        </mc:Choice>
        <mc:Fallback xmlns="">
          <p:sp>
            <p:nvSpPr>
              <p:cNvPr id="64" name="Text Box 7"/>
              <p:cNvSpPr txBox="1">
                <a:spLocks noRot="1" noChangeAspect="1" noMove="1" noResize="1" noEditPoints="1" noAdjustHandles="1" noChangeArrowheads="1" noChangeShapeType="1" noTextEdit="1"/>
              </p:cNvSpPr>
              <p:nvPr/>
            </p:nvSpPr>
            <p:spPr bwMode="auto">
              <a:xfrm>
                <a:off x="121062" y="4150886"/>
                <a:ext cx="8848843" cy="369332"/>
              </a:xfrm>
              <a:prstGeom prst="rect">
                <a:avLst/>
              </a:prstGeom>
              <a:blipFill rotWithShape="0">
                <a:blip r:embed="rId9"/>
                <a:stretch>
                  <a:fillRect l="-482" t="-96721" b="-119672"/>
                </a:stretch>
              </a:blipFill>
              <a:ln w="9525">
                <a:noFill/>
                <a:miter lim="800000"/>
                <a:headEnd/>
                <a:tailEnd/>
              </a:ln>
            </p:spPr>
            <p:txBody>
              <a:bodyPr/>
              <a:lstStyle/>
              <a:p>
                <a:r>
                  <a:rPr lang="en-US">
                    <a:noFill/>
                  </a:rPr>
                  <a:t> </a:t>
                </a:r>
              </a:p>
            </p:txBody>
          </p:sp>
        </mc:Fallback>
      </mc:AlternateContent>
      <p:sp>
        <p:nvSpPr>
          <p:cNvPr id="65" name="Text Box 7"/>
          <p:cNvSpPr txBox="1">
            <a:spLocks noChangeArrowheads="1"/>
          </p:cNvSpPr>
          <p:nvPr/>
        </p:nvSpPr>
        <p:spPr bwMode="auto">
          <a:xfrm>
            <a:off x="121065" y="4726618"/>
            <a:ext cx="8848843" cy="646331"/>
          </a:xfrm>
          <a:prstGeom prst="rect">
            <a:avLst/>
          </a:prstGeom>
          <a:noFill/>
          <a:ln w="9525">
            <a:noFill/>
            <a:miter lim="800000"/>
            <a:headEnd/>
            <a:tailEnd/>
          </a:ln>
        </p:spPr>
        <p:txBody>
          <a:bodyPr wrap="square">
            <a:spAutoFit/>
          </a:bodyPr>
          <a:lstStyle/>
          <a:p>
            <a:pPr marL="285750" indent="-285750">
              <a:spcBef>
                <a:spcPct val="50000"/>
              </a:spcBef>
              <a:buFont typeface="Wingdings" charset="2"/>
              <a:buChar char="q"/>
            </a:pPr>
            <a:r>
              <a:rPr lang="en-US" dirty="0" smtClean="0">
                <a:solidFill>
                  <a:srgbClr val="000000"/>
                </a:solidFill>
                <a:latin typeface="Calibri" charset="0"/>
                <a:ea typeface="Calibri" charset="0"/>
                <a:cs typeface="Calibri" charset="0"/>
              </a:rPr>
              <a:t>Each P</a:t>
            </a:r>
            <a:r>
              <a:rPr lang="en-US" baseline="-25000" dirty="0" smtClean="0">
                <a:solidFill>
                  <a:srgbClr val="000000"/>
                </a:solidFill>
                <a:latin typeface="Calibri" charset="0"/>
                <a:ea typeface="Calibri" charset="0"/>
                <a:cs typeface="Calibri" charset="0"/>
              </a:rPr>
              <a:t>i</a:t>
            </a:r>
            <a:r>
              <a:rPr lang="en-US" dirty="0" smtClean="0">
                <a:solidFill>
                  <a:srgbClr val="000000"/>
                </a:solidFill>
                <a:latin typeface="Calibri" charset="0"/>
                <a:ea typeface="Calibri" charset="0"/>
                <a:cs typeface="Calibri" charset="0"/>
              </a:rPr>
              <a:t> should not learn more about other party’s vote, other than what can be inferred from its own vote x</a:t>
            </a:r>
            <a:r>
              <a:rPr lang="en-US" baseline="-25000" dirty="0" smtClean="0">
                <a:solidFill>
                  <a:srgbClr val="000000"/>
                </a:solidFill>
                <a:latin typeface="Calibri" charset="0"/>
                <a:ea typeface="Calibri" charset="0"/>
                <a:cs typeface="Calibri" charset="0"/>
              </a:rPr>
              <a:t>i</a:t>
            </a:r>
            <a:r>
              <a:rPr lang="en-US" dirty="0" smtClean="0">
                <a:solidFill>
                  <a:srgbClr val="000000"/>
                </a:solidFill>
                <a:latin typeface="Calibri" charset="0"/>
                <a:ea typeface="Calibri" charset="0"/>
                <a:cs typeface="Calibri" charset="0"/>
              </a:rPr>
              <a:t> and the final outcome y</a:t>
            </a:r>
          </a:p>
        </p:txBody>
      </p:sp>
      <p:sp>
        <p:nvSpPr>
          <p:cNvPr id="66" name="Text Box 7"/>
          <p:cNvSpPr txBox="1">
            <a:spLocks noChangeArrowheads="1"/>
          </p:cNvSpPr>
          <p:nvPr/>
        </p:nvSpPr>
        <p:spPr bwMode="auto">
          <a:xfrm>
            <a:off x="154934" y="5624089"/>
            <a:ext cx="8848843" cy="369332"/>
          </a:xfrm>
          <a:prstGeom prst="rect">
            <a:avLst/>
          </a:prstGeom>
          <a:noFill/>
          <a:ln w="9525">
            <a:noFill/>
            <a:miter lim="800000"/>
            <a:headEnd/>
            <a:tailEnd/>
          </a:ln>
        </p:spPr>
        <p:txBody>
          <a:bodyPr wrap="square">
            <a:spAutoFit/>
          </a:bodyPr>
          <a:lstStyle/>
          <a:p>
            <a:pPr marL="285750" indent="-285750">
              <a:spcBef>
                <a:spcPct val="50000"/>
              </a:spcBef>
              <a:buFont typeface="Wingdings" charset="2"/>
              <a:buChar char="q"/>
            </a:pPr>
            <a:r>
              <a:rPr lang="en-US" dirty="0" smtClean="0">
                <a:solidFill>
                  <a:srgbClr val="000000"/>
                </a:solidFill>
                <a:latin typeface="Calibri" charset="0"/>
                <a:ea typeface="Calibri" charset="0"/>
                <a:cs typeface="Calibri" charset="0"/>
              </a:rPr>
              <a:t>Primitive no 1 : </a:t>
            </a:r>
            <a:r>
              <a:rPr lang="en-US" dirty="0" smtClean="0">
                <a:solidFill>
                  <a:schemeClr val="accent2"/>
                </a:solidFill>
                <a:latin typeface="Calibri" charset="0"/>
                <a:ea typeface="Calibri" charset="0"/>
                <a:cs typeface="Calibri" charset="0"/>
              </a:rPr>
              <a:t>Secret-sharing scheme</a:t>
            </a:r>
          </a:p>
        </p:txBody>
      </p:sp>
    </p:spTree>
    <p:extLst>
      <p:ext uri="{BB962C8B-B14F-4D97-AF65-F5344CB8AC3E}">
        <p14:creationId xmlns:p14="http://schemas.microsoft.com/office/powerpoint/2010/main" val="3144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0" grpId="0"/>
      <p:bldP spid="61" grpId="0"/>
      <p:bldP spid="62" grpId="0"/>
      <p:bldP spid="63" grpId="0"/>
      <p:bldP spid="65"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p:cNvSpPr>
            <a:spLocks noGrp="1" noChangeArrowheads="1"/>
          </p:cNvSpPr>
          <p:nvPr>
            <p:ph type="title"/>
          </p:nvPr>
        </p:nvSpPr>
        <p:spPr>
          <a:xfrm>
            <a:off x="627063" y="9511"/>
            <a:ext cx="7883525" cy="838200"/>
          </a:xfrm>
        </p:spPr>
        <p:txBody>
          <a:bodyPr>
            <a:normAutofit/>
          </a:bodyPr>
          <a:lstStyle/>
          <a:p>
            <a:r>
              <a:rPr lang="en-US" b="1" dirty="0" smtClean="0">
                <a:solidFill>
                  <a:srgbClr val="008000"/>
                </a:solidFill>
                <a:latin typeface="Calibri" charset="0"/>
                <a:ea typeface="Calibri" charset="0"/>
                <a:cs typeface="Calibri" charset="0"/>
              </a:rPr>
              <a:t>Secret Sharing </a:t>
            </a:r>
            <a:endParaRPr lang="en-US" sz="3200" b="1" dirty="0" smtClean="0">
              <a:solidFill>
                <a:srgbClr val="008000"/>
              </a:solidFill>
              <a:latin typeface="Calibri" charset="0"/>
              <a:ea typeface="Calibri" charset="0"/>
              <a:cs typeface="Calibri" charset="0"/>
            </a:endParaRPr>
          </a:p>
        </p:txBody>
      </p:sp>
      <p:sp>
        <p:nvSpPr>
          <p:cNvPr id="54" name="Rectangle 10"/>
          <p:cNvSpPr>
            <a:spLocks noChangeArrowheads="1"/>
          </p:cNvSpPr>
          <p:nvPr/>
        </p:nvSpPr>
        <p:spPr bwMode="auto">
          <a:xfrm>
            <a:off x="3925914" y="1530376"/>
            <a:ext cx="1219200" cy="533400"/>
          </a:xfrm>
          <a:prstGeom prst="rect">
            <a:avLst/>
          </a:prstGeom>
          <a:solidFill>
            <a:srgbClr val="99CC00"/>
          </a:solidFill>
          <a:ln w="12700">
            <a:solidFill>
              <a:schemeClr val="bg1"/>
            </a:solidFill>
            <a:miter lim="800000"/>
            <a:headEnd/>
            <a:tailEnd/>
          </a:ln>
        </p:spPr>
        <p:txBody>
          <a:bodyPr wrap="none" anchor="ctr"/>
          <a:lstStyle/>
          <a:p>
            <a:pPr eaLnBrk="0" hangingPunct="0"/>
            <a:r>
              <a:rPr lang="en-US" sz="2400">
                <a:solidFill>
                  <a:schemeClr val="tx2"/>
                </a:solidFill>
                <a:latin typeface="Calibri" charset="0"/>
                <a:ea typeface="Calibri" charset="0"/>
                <a:cs typeface="Calibri" charset="0"/>
              </a:rPr>
              <a:t>Secret </a:t>
            </a:r>
            <a:r>
              <a:rPr lang="en-US" sz="2400" b="1">
                <a:solidFill>
                  <a:schemeClr val="tx2"/>
                </a:solidFill>
                <a:latin typeface="Calibri" charset="0"/>
                <a:ea typeface="Calibri" charset="0"/>
                <a:cs typeface="Calibri" charset="0"/>
              </a:rPr>
              <a:t>s</a:t>
            </a:r>
          </a:p>
        </p:txBody>
      </p:sp>
      <p:sp>
        <p:nvSpPr>
          <p:cNvPr id="56" name="Text Box 40"/>
          <p:cNvSpPr txBox="1">
            <a:spLocks noChangeArrowheads="1"/>
          </p:cNvSpPr>
          <p:nvPr/>
        </p:nvSpPr>
        <p:spPr bwMode="auto">
          <a:xfrm>
            <a:off x="5856314" y="1563713"/>
            <a:ext cx="617157" cy="276999"/>
          </a:xfrm>
          <a:prstGeom prst="rect">
            <a:avLst/>
          </a:prstGeom>
          <a:noFill/>
          <a:ln w="9525">
            <a:noFill/>
            <a:miter lim="800000"/>
            <a:headEnd/>
            <a:tailEnd/>
          </a:ln>
        </p:spPr>
        <p:txBody>
          <a:bodyPr wrap="none" lIns="0" tIns="0" rIns="0" bIns="0">
            <a:spAutoFit/>
          </a:bodyPr>
          <a:lstStyle/>
          <a:p>
            <a:r>
              <a:rPr lang="en-US" dirty="0">
                <a:latin typeface="Calibri" charset="0"/>
                <a:ea typeface="Calibri" charset="0"/>
                <a:cs typeface="Calibri" charset="0"/>
              </a:rPr>
              <a:t>Dealer</a:t>
            </a:r>
          </a:p>
        </p:txBody>
      </p:sp>
      <p:sp>
        <p:nvSpPr>
          <p:cNvPr id="67" name="Text Box 7"/>
          <p:cNvSpPr txBox="1">
            <a:spLocks noChangeArrowheads="1"/>
          </p:cNvSpPr>
          <p:nvPr/>
        </p:nvSpPr>
        <p:spPr bwMode="auto">
          <a:xfrm>
            <a:off x="338667" y="1335380"/>
            <a:ext cx="8631238" cy="923330"/>
          </a:xfrm>
          <a:prstGeom prst="rect">
            <a:avLst/>
          </a:prstGeom>
          <a:solidFill>
            <a:srgbClr val="CCFFCC"/>
          </a:solidFill>
          <a:ln w="9525">
            <a:solidFill>
              <a:srgbClr val="4F81BD"/>
            </a:solid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rPr>
              <a:t>Provides a way for a designated party, called </a:t>
            </a:r>
            <a:r>
              <a:rPr lang="en-US" dirty="0" smtClean="0">
                <a:solidFill>
                  <a:srgbClr val="C00000"/>
                </a:solidFill>
                <a:latin typeface="Calibri" charset="0"/>
                <a:ea typeface="Calibri" charset="0"/>
                <a:cs typeface="Calibri" charset="0"/>
              </a:rPr>
              <a:t>dealer</a:t>
            </a:r>
            <a:r>
              <a:rPr lang="en-US" dirty="0" smtClean="0">
                <a:solidFill>
                  <a:srgbClr val="000000"/>
                </a:solidFill>
                <a:latin typeface="Calibri" charset="0"/>
                <a:ea typeface="Calibri" charset="0"/>
                <a:cs typeface="Calibri" charset="0"/>
              </a:rPr>
              <a:t>, to spread information about a </a:t>
            </a:r>
            <a:r>
              <a:rPr lang="en-US" dirty="0" smtClean="0">
                <a:solidFill>
                  <a:srgbClr val="C00000"/>
                </a:solidFill>
                <a:latin typeface="Calibri" charset="0"/>
                <a:ea typeface="Calibri" charset="0"/>
                <a:cs typeface="Calibri" charset="0"/>
              </a:rPr>
              <a:t>secret</a:t>
            </a:r>
            <a:r>
              <a:rPr lang="en-US" dirty="0" smtClean="0">
                <a:solidFill>
                  <a:srgbClr val="000000"/>
                </a:solidFill>
                <a:latin typeface="Calibri" charset="0"/>
                <a:ea typeface="Calibri" charset="0"/>
                <a:cs typeface="Calibri" charset="0"/>
              </a:rPr>
              <a:t>, say s, across all the parties so that </a:t>
            </a:r>
            <a:r>
              <a:rPr lang="en-US" dirty="0" smtClean="0">
                <a:solidFill>
                  <a:srgbClr val="00B050"/>
                </a:solidFill>
                <a:latin typeface="Calibri" charset="0"/>
                <a:ea typeface="Calibri" charset="0"/>
                <a:cs typeface="Calibri" charset="0"/>
              </a:rPr>
              <a:t>together</a:t>
            </a:r>
            <a:r>
              <a:rPr lang="en-US" dirty="0" smtClean="0">
                <a:solidFill>
                  <a:srgbClr val="000000"/>
                </a:solidFill>
                <a:latin typeface="Calibri" charset="0"/>
                <a:ea typeface="Calibri" charset="0"/>
                <a:cs typeface="Calibri" charset="0"/>
              </a:rPr>
              <a:t> they hold full information about x, yet </a:t>
            </a:r>
            <a:r>
              <a:rPr lang="en-US" dirty="0" smtClean="0">
                <a:solidFill>
                  <a:srgbClr val="00B050"/>
                </a:solidFill>
                <a:latin typeface="Calibri" charset="0"/>
                <a:ea typeface="Calibri" charset="0"/>
                <a:cs typeface="Calibri" charset="0"/>
              </a:rPr>
              <a:t>individual (or subset of parties) </a:t>
            </a:r>
            <a:r>
              <a:rPr lang="en-US" dirty="0" smtClean="0">
                <a:solidFill>
                  <a:srgbClr val="000000"/>
                </a:solidFill>
                <a:latin typeface="Calibri" charset="0"/>
                <a:ea typeface="Calibri" charset="0"/>
                <a:cs typeface="Calibri" charset="0"/>
              </a:rPr>
              <a:t>has no information about x   </a:t>
            </a:r>
          </a:p>
        </p:txBody>
      </p:sp>
    </p:spTree>
    <p:extLst>
      <p:ext uri="{BB962C8B-B14F-4D97-AF65-F5344CB8AC3E}">
        <p14:creationId xmlns:p14="http://schemas.microsoft.com/office/powerpoint/2010/main" val="102662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333" y="152407"/>
            <a:ext cx="8805334" cy="764747"/>
          </a:xfrm>
        </p:spPr>
        <p:txBody>
          <a:bodyPr>
            <a:normAutofit/>
          </a:bodyPr>
          <a:lstStyle/>
          <a:p>
            <a:r>
              <a:rPr lang="en-US" b="1" dirty="0" smtClean="0">
                <a:solidFill>
                  <a:srgbClr val="008000"/>
                </a:solidFill>
                <a:latin typeface="Calibri" charset="0"/>
                <a:ea typeface="Calibri" charset="0"/>
                <a:cs typeface="Calibri" charset="0"/>
              </a:rPr>
              <a:t>Welcome!</a:t>
            </a:r>
            <a:r>
              <a:rPr lang="en-US" b="1" dirty="0" smtClean="0">
                <a:solidFill>
                  <a:srgbClr val="008000"/>
                </a:solidFill>
                <a:latin typeface="Calibri" charset="0"/>
                <a:ea typeface="Calibri" charset="0"/>
                <a:cs typeface="Calibri" charset="0"/>
                <a:sym typeface="Wingdings"/>
              </a:rPr>
              <a:t> </a:t>
            </a:r>
            <a:endParaRPr lang="en-US" b="1" dirty="0">
              <a:solidFill>
                <a:srgbClr val="008000"/>
              </a:solidFill>
              <a:latin typeface="Calibri" charset="0"/>
              <a:ea typeface="Calibri" charset="0"/>
              <a:cs typeface="Calibri" charset="0"/>
            </a:endParaRPr>
          </a:p>
        </p:txBody>
      </p:sp>
      <p:sp>
        <p:nvSpPr>
          <p:cNvPr id="5" name="TextBox 4"/>
          <p:cNvSpPr txBox="1"/>
          <p:nvPr/>
        </p:nvSpPr>
        <p:spPr>
          <a:xfrm>
            <a:off x="226203" y="1743885"/>
            <a:ext cx="8748464" cy="369332"/>
          </a:xfrm>
          <a:prstGeom prst="rect">
            <a:avLst/>
          </a:prstGeom>
          <a:noFill/>
        </p:spPr>
        <p:txBody>
          <a:bodyPr wrap="square" rtlCol="0">
            <a:spAutoFit/>
          </a:bodyPr>
          <a:lstStyle/>
          <a:p>
            <a:r>
              <a:rPr lang="en-US" dirty="0" smtClean="0">
                <a:latin typeface="Calibri" charset="0"/>
                <a:ea typeface="Calibri" charset="0"/>
                <a:cs typeface="Calibri" charset="0"/>
              </a:rPr>
              <a:t>&gt;&gt; </a:t>
            </a:r>
            <a:r>
              <a:rPr lang="en-US" b="1" dirty="0" smtClean="0">
                <a:solidFill>
                  <a:srgbClr val="0000FF"/>
                </a:solidFill>
                <a:latin typeface="Calibri" charset="0"/>
                <a:ea typeface="Calibri" charset="0"/>
                <a:cs typeface="Calibri" charset="0"/>
              </a:rPr>
              <a:t>Course Homepage</a:t>
            </a:r>
            <a:r>
              <a:rPr lang="en-US" b="1" dirty="0">
                <a:solidFill>
                  <a:srgbClr val="0000FF"/>
                </a:solidFill>
                <a:latin typeface="Calibri" charset="0"/>
                <a:ea typeface="Calibri" charset="0"/>
                <a:cs typeface="Calibri" charset="0"/>
              </a:rPr>
              <a:t>: </a:t>
            </a:r>
            <a:r>
              <a:rPr lang="en-US" dirty="0">
                <a:latin typeface="Calibri" charset="0"/>
                <a:ea typeface="Calibri" charset="0"/>
                <a:cs typeface="Calibri" charset="0"/>
              </a:rPr>
              <a:t>http://</a:t>
            </a:r>
            <a:r>
              <a:rPr lang="en-US" dirty="0" err="1">
                <a:latin typeface="Calibri" charset="0"/>
                <a:ea typeface="Calibri" charset="0"/>
                <a:cs typeface="Calibri" charset="0"/>
              </a:rPr>
              <a:t>drona.csa.iisc.ernet.in</a:t>
            </a:r>
            <a:r>
              <a:rPr lang="en-US" dirty="0">
                <a:latin typeface="Calibri" charset="0"/>
                <a:ea typeface="Calibri" charset="0"/>
                <a:cs typeface="Calibri" charset="0"/>
              </a:rPr>
              <a:t>/~</a:t>
            </a:r>
            <a:r>
              <a:rPr lang="en-US" dirty="0" err="1" smtClean="0">
                <a:latin typeface="Calibri" charset="0"/>
                <a:ea typeface="Calibri" charset="0"/>
                <a:cs typeface="Calibri" charset="0"/>
              </a:rPr>
              <a:t>arpita</a:t>
            </a:r>
            <a:r>
              <a:rPr lang="en-US" dirty="0" smtClean="0">
                <a:latin typeface="Calibri" charset="0"/>
                <a:ea typeface="Calibri" charset="0"/>
                <a:cs typeface="Calibri" charset="0"/>
              </a:rPr>
              <a:t>/FoSC17.html </a:t>
            </a:r>
            <a:endParaRPr lang="en-US" dirty="0">
              <a:latin typeface="Calibri" charset="0"/>
              <a:ea typeface="Calibri" charset="0"/>
              <a:cs typeface="Calibri" charset="0"/>
            </a:endParaRPr>
          </a:p>
        </p:txBody>
      </p:sp>
      <p:sp>
        <p:nvSpPr>
          <p:cNvPr id="6" name="TextBox 5"/>
          <p:cNvSpPr txBox="1"/>
          <p:nvPr/>
        </p:nvSpPr>
        <p:spPr>
          <a:xfrm>
            <a:off x="226203" y="2709008"/>
            <a:ext cx="2178330" cy="369332"/>
          </a:xfrm>
          <a:prstGeom prst="rect">
            <a:avLst/>
          </a:prstGeom>
          <a:noFill/>
        </p:spPr>
        <p:txBody>
          <a:bodyPr wrap="square" rtlCol="0">
            <a:spAutoFit/>
          </a:bodyPr>
          <a:lstStyle/>
          <a:p>
            <a:r>
              <a:rPr lang="en-US" dirty="0" smtClean="0">
                <a:latin typeface="Calibri" charset="0"/>
                <a:ea typeface="Calibri" charset="0"/>
                <a:cs typeface="Calibri" charset="0"/>
              </a:rPr>
              <a:t>&gt;&gt; References:</a:t>
            </a:r>
            <a:endParaRPr lang="en-US" dirty="0">
              <a:latin typeface="Calibri" charset="0"/>
              <a:ea typeface="Calibri" charset="0"/>
              <a:cs typeface="Calibri" charset="0"/>
            </a:endParaRPr>
          </a:p>
        </p:txBody>
      </p:sp>
      <p:sp>
        <p:nvSpPr>
          <p:cNvPr id="7" name="TextBox 6"/>
          <p:cNvSpPr txBox="1"/>
          <p:nvPr/>
        </p:nvSpPr>
        <p:spPr>
          <a:xfrm>
            <a:off x="700336" y="3391066"/>
            <a:ext cx="8274331" cy="2308324"/>
          </a:xfrm>
          <a:prstGeom prst="rect">
            <a:avLst/>
          </a:prstGeom>
          <a:noFill/>
        </p:spPr>
        <p:txBody>
          <a:bodyPr wrap="square" rtlCol="0">
            <a:spAutoFit/>
          </a:bodyPr>
          <a:lstStyle/>
          <a:p>
            <a:pPr marL="342900" indent="-342900">
              <a:buAutoNum type="arabicPeriod"/>
            </a:pPr>
            <a:r>
              <a:rPr lang="en-US" dirty="0" smtClean="0">
                <a:latin typeface="Calibri" charset="0"/>
                <a:ea typeface="Calibri" charset="0"/>
                <a:cs typeface="Calibri" charset="0"/>
              </a:rPr>
              <a:t>Secure </a:t>
            </a:r>
            <a:r>
              <a:rPr lang="en-US" dirty="0">
                <a:latin typeface="Calibri" charset="0"/>
                <a:ea typeface="Calibri" charset="0"/>
                <a:cs typeface="Calibri" charset="0"/>
              </a:rPr>
              <a:t>Multiparty Computation and Secret Sharing - An Information Theoretic </a:t>
            </a:r>
            <a:r>
              <a:rPr lang="en-US" dirty="0" smtClean="0">
                <a:latin typeface="Calibri" charset="0"/>
                <a:ea typeface="Calibri" charset="0"/>
                <a:cs typeface="Calibri" charset="0"/>
              </a:rPr>
              <a:t>Approach – by </a:t>
            </a:r>
            <a:r>
              <a:rPr lang="en-US" dirty="0">
                <a:latin typeface="Calibri" charset="0"/>
                <a:ea typeface="Calibri" charset="0"/>
                <a:cs typeface="Calibri" charset="0"/>
              </a:rPr>
              <a:t>Ronald Cramer, Ivan </a:t>
            </a:r>
            <a:r>
              <a:rPr lang="en-US" dirty="0" err="1">
                <a:latin typeface="Calibri" charset="0"/>
                <a:ea typeface="Calibri" charset="0"/>
                <a:cs typeface="Calibri" charset="0"/>
              </a:rPr>
              <a:t>Damgaard</a:t>
            </a:r>
            <a:r>
              <a:rPr lang="en-US" dirty="0">
                <a:latin typeface="Calibri" charset="0"/>
                <a:ea typeface="Calibri" charset="0"/>
                <a:cs typeface="Calibri" charset="0"/>
              </a:rPr>
              <a:t> and </a:t>
            </a:r>
            <a:r>
              <a:rPr lang="en-US" dirty="0" err="1">
                <a:latin typeface="Calibri" charset="0"/>
                <a:ea typeface="Calibri" charset="0"/>
                <a:cs typeface="Calibri" charset="0"/>
              </a:rPr>
              <a:t>Jesper</a:t>
            </a:r>
            <a:r>
              <a:rPr lang="en-US" dirty="0">
                <a:latin typeface="Calibri" charset="0"/>
                <a:ea typeface="Calibri" charset="0"/>
                <a:cs typeface="Calibri" charset="0"/>
              </a:rPr>
              <a:t> </a:t>
            </a:r>
            <a:r>
              <a:rPr lang="en-US" dirty="0" err="1">
                <a:latin typeface="Calibri" charset="0"/>
                <a:ea typeface="Calibri" charset="0"/>
                <a:cs typeface="Calibri" charset="0"/>
              </a:rPr>
              <a:t>Buus</a:t>
            </a:r>
            <a:r>
              <a:rPr lang="en-US" dirty="0">
                <a:latin typeface="Calibri" charset="0"/>
                <a:ea typeface="Calibri" charset="0"/>
                <a:cs typeface="Calibri" charset="0"/>
              </a:rPr>
              <a:t> </a:t>
            </a:r>
            <a:r>
              <a:rPr lang="en-US" dirty="0" smtClean="0">
                <a:latin typeface="Calibri" charset="0"/>
                <a:ea typeface="Calibri" charset="0"/>
                <a:cs typeface="Calibri" charset="0"/>
              </a:rPr>
              <a:t>Nielsen</a:t>
            </a:r>
          </a:p>
          <a:p>
            <a:pPr marL="342900" indent="-342900">
              <a:buAutoNum type="arabicPeriod"/>
            </a:pPr>
            <a:endParaRPr lang="en-US" dirty="0" smtClean="0">
              <a:latin typeface="Calibri" charset="0"/>
              <a:ea typeface="Calibri" charset="0"/>
              <a:cs typeface="Calibri" charset="0"/>
            </a:endParaRPr>
          </a:p>
          <a:p>
            <a:pPr marL="342900" indent="-342900">
              <a:buAutoNum type="arabicPeriod"/>
            </a:pPr>
            <a:r>
              <a:rPr lang="en-US" dirty="0">
                <a:latin typeface="Calibri" charset="0"/>
                <a:ea typeface="Calibri" charset="0"/>
                <a:cs typeface="Calibri" charset="0"/>
              </a:rPr>
              <a:t>Efficient Two</a:t>
            </a:r>
            <a:r>
              <a:rPr lang="en-US">
                <a:latin typeface="Calibri" charset="0"/>
                <a:ea typeface="Calibri" charset="0"/>
                <a:cs typeface="Calibri" charset="0"/>
              </a:rPr>
              <a:t>-</a:t>
            </a:r>
            <a:r>
              <a:rPr lang="en-US" smtClean="0">
                <a:latin typeface="Calibri" charset="0"/>
                <a:ea typeface="Calibri" charset="0"/>
                <a:cs typeface="Calibri" charset="0"/>
              </a:rPr>
              <a:t>party </a:t>
            </a:r>
            <a:r>
              <a:rPr lang="en-US" dirty="0">
                <a:latin typeface="Calibri" charset="0"/>
                <a:ea typeface="Calibri" charset="0"/>
                <a:cs typeface="Calibri" charset="0"/>
              </a:rPr>
              <a:t>Protocols- Techniques and </a:t>
            </a:r>
            <a:r>
              <a:rPr lang="en-US" dirty="0" smtClean="0">
                <a:latin typeface="Calibri" charset="0"/>
                <a:ea typeface="Calibri" charset="0"/>
                <a:cs typeface="Calibri" charset="0"/>
              </a:rPr>
              <a:t>Constructions- by </a:t>
            </a:r>
            <a:r>
              <a:rPr lang="en-US" dirty="0" err="1">
                <a:latin typeface="Calibri" charset="0"/>
                <a:ea typeface="Calibri" charset="0"/>
                <a:cs typeface="Calibri" charset="0"/>
              </a:rPr>
              <a:t>Carmit</a:t>
            </a:r>
            <a:r>
              <a:rPr lang="en-US" dirty="0">
                <a:latin typeface="Calibri" charset="0"/>
                <a:ea typeface="Calibri" charset="0"/>
                <a:cs typeface="Calibri" charset="0"/>
              </a:rPr>
              <a:t> </a:t>
            </a:r>
            <a:r>
              <a:rPr lang="en-US" dirty="0" err="1">
                <a:latin typeface="Calibri" charset="0"/>
                <a:ea typeface="Calibri" charset="0"/>
                <a:cs typeface="Calibri" charset="0"/>
              </a:rPr>
              <a:t>Hazay</a:t>
            </a:r>
            <a:r>
              <a:rPr lang="en-US" dirty="0">
                <a:latin typeface="Calibri" charset="0"/>
                <a:ea typeface="Calibri" charset="0"/>
                <a:cs typeface="Calibri" charset="0"/>
              </a:rPr>
              <a:t> and Yehuda </a:t>
            </a:r>
            <a:r>
              <a:rPr lang="en-US" dirty="0" err="1" smtClean="0">
                <a:latin typeface="Calibri" charset="0"/>
                <a:ea typeface="Calibri" charset="0"/>
                <a:cs typeface="Calibri" charset="0"/>
              </a:rPr>
              <a:t>Lindell</a:t>
            </a:r>
            <a:endParaRPr lang="en-US" dirty="0" smtClean="0">
              <a:latin typeface="Calibri" charset="0"/>
              <a:ea typeface="Calibri" charset="0"/>
              <a:cs typeface="Calibri" charset="0"/>
            </a:endParaRPr>
          </a:p>
          <a:p>
            <a:pPr marL="342900" indent="-342900">
              <a:buAutoNum type="arabicPeriod"/>
            </a:pPr>
            <a:endParaRPr lang="en-US" dirty="0">
              <a:latin typeface="Calibri" charset="0"/>
              <a:ea typeface="Calibri" charset="0"/>
              <a:cs typeface="Calibri" charset="0"/>
            </a:endParaRPr>
          </a:p>
          <a:p>
            <a:pPr marL="342900" indent="-342900">
              <a:buAutoNum type="arabicPeriod"/>
            </a:pPr>
            <a:r>
              <a:rPr lang="en-US" dirty="0" smtClean="0">
                <a:latin typeface="Calibri" charset="0"/>
                <a:ea typeface="Calibri" charset="0"/>
                <a:cs typeface="Calibri" charset="0"/>
              </a:rPr>
              <a:t>Recent papers and a few lecture notes</a:t>
            </a:r>
          </a:p>
          <a:p>
            <a:endParaRPr lang="en-US" dirty="0">
              <a:latin typeface="Calibri" charset="0"/>
              <a:ea typeface="Calibri" charset="0"/>
              <a:cs typeface="Calibri" charset="0"/>
            </a:endParaRPr>
          </a:p>
        </p:txBody>
      </p:sp>
    </p:spTree>
    <p:extLst>
      <p:ext uri="{BB962C8B-B14F-4D97-AF65-F5344CB8AC3E}">
        <p14:creationId xmlns:p14="http://schemas.microsoft.com/office/powerpoint/2010/main" val="19156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2"/>
          <p:cNvSpPr>
            <a:spLocks noGrp="1" noChangeArrowheads="1"/>
          </p:cNvSpPr>
          <p:nvPr>
            <p:ph type="title" idx="4294967295"/>
          </p:nvPr>
        </p:nvSpPr>
        <p:spPr>
          <a:xfrm>
            <a:off x="735040" y="-61985"/>
            <a:ext cx="7883525" cy="904875"/>
          </a:xfrm>
        </p:spPr>
        <p:txBody>
          <a:bodyPr>
            <a:normAutofit/>
          </a:bodyPr>
          <a:lstStyle/>
          <a:p>
            <a:r>
              <a:rPr lang="en-US" b="1" dirty="0" smtClean="0">
                <a:solidFill>
                  <a:srgbClr val="008000"/>
                </a:solidFill>
                <a:latin typeface="Calibri" charset="0"/>
                <a:ea typeface="Calibri" charset="0"/>
                <a:cs typeface="Calibri" charset="0"/>
              </a:rPr>
              <a:t>Secret Sharing </a:t>
            </a:r>
            <a:endParaRPr lang="en-US" sz="3200" b="1" dirty="0" smtClean="0">
              <a:solidFill>
                <a:srgbClr val="008000"/>
              </a:solidFill>
              <a:latin typeface="Calibri" charset="0"/>
              <a:ea typeface="Calibri" charset="0"/>
              <a:cs typeface="Calibri" charset="0"/>
            </a:endParaRPr>
          </a:p>
        </p:txBody>
      </p:sp>
      <p:sp>
        <p:nvSpPr>
          <p:cNvPr id="1036" name="Rectangle 10"/>
          <p:cNvSpPr>
            <a:spLocks noChangeArrowheads="1"/>
          </p:cNvSpPr>
          <p:nvPr/>
        </p:nvSpPr>
        <p:spPr bwMode="auto">
          <a:xfrm>
            <a:off x="3925914" y="1631974"/>
            <a:ext cx="1219200" cy="533400"/>
          </a:xfrm>
          <a:prstGeom prst="rect">
            <a:avLst/>
          </a:prstGeom>
          <a:solidFill>
            <a:srgbClr val="99CC00"/>
          </a:solidFill>
          <a:ln w="12700">
            <a:solidFill>
              <a:schemeClr val="bg1"/>
            </a:solidFill>
            <a:miter lim="800000"/>
            <a:headEnd/>
            <a:tailEnd/>
          </a:ln>
        </p:spPr>
        <p:txBody>
          <a:bodyPr wrap="none" anchor="ctr"/>
          <a:lstStyle/>
          <a:p>
            <a:pPr eaLnBrk="0" hangingPunct="0"/>
            <a:r>
              <a:rPr lang="en-US" sz="2400">
                <a:solidFill>
                  <a:schemeClr val="tx2"/>
                </a:solidFill>
                <a:latin typeface="Calibri" charset="0"/>
                <a:ea typeface="Calibri" charset="0"/>
                <a:cs typeface="Calibri" charset="0"/>
              </a:rPr>
              <a:t>Secret </a:t>
            </a:r>
            <a:r>
              <a:rPr lang="en-US" sz="2400" b="1">
                <a:solidFill>
                  <a:schemeClr val="tx2"/>
                </a:solidFill>
                <a:latin typeface="Calibri" charset="0"/>
                <a:ea typeface="Calibri" charset="0"/>
                <a:cs typeface="Calibri" charset="0"/>
              </a:rPr>
              <a:t>s</a:t>
            </a:r>
          </a:p>
        </p:txBody>
      </p:sp>
      <p:sp>
        <p:nvSpPr>
          <p:cNvPr id="1037" name="Rectangle 23"/>
          <p:cNvSpPr>
            <a:spLocks noChangeArrowheads="1"/>
          </p:cNvSpPr>
          <p:nvPr/>
        </p:nvSpPr>
        <p:spPr bwMode="auto">
          <a:xfrm>
            <a:off x="37497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038" name="Rectangle 24"/>
          <p:cNvSpPr>
            <a:spLocks noChangeArrowheads="1"/>
          </p:cNvSpPr>
          <p:nvPr/>
        </p:nvSpPr>
        <p:spPr bwMode="auto">
          <a:xfrm>
            <a:off x="58071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1026" name="Object 2">
            <a:hlinkClick r:id="" action="ppaction://ole?verb=0"/>
          </p:cNvPr>
          <p:cNvGraphicFramePr>
            <a:graphicFrameLocks/>
          </p:cNvGraphicFramePr>
          <p:nvPr>
            <p:extLst/>
          </p:nvPr>
        </p:nvGraphicFramePr>
        <p:xfrm>
          <a:off x="5334009" y="1290630"/>
          <a:ext cx="452437" cy="1138238"/>
        </p:xfrm>
        <a:graphic>
          <a:graphicData uri="http://schemas.openxmlformats.org/presentationml/2006/ole">
            <mc:AlternateContent xmlns:mc="http://schemas.openxmlformats.org/markup-compatibility/2006">
              <mc:Choice xmlns:v="urn:schemas-microsoft-com:vml" Requires="v">
                <p:oleObj spid="_x0000_s552094"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9" y="1290630"/>
                        <a:ext cx="452437" cy="11382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9" name="Text Box 40"/>
          <p:cNvSpPr txBox="1">
            <a:spLocks noChangeArrowheads="1"/>
          </p:cNvSpPr>
          <p:nvPr/>
        </p:nvSpPr>
        <p:spPr bwMode="auto">
          <a:xfrm>
            <a:off x="5856314" y="1665311"/>
            <a:ext cx="617157" cy="276999"/>
          </a:xfrm>
          <a:prstGeom prst="rect">
            <a:avLst/>
          </a:prstGeom>
          <a:noFill/>
          <a:ln w="9525">
            <a:noFill/>
            <a:miter lim="800000"/>
            <a:headEnd/>
            <a:tailEnd/>
          </a:ln>
        </p:spPr>
        <p:txBody>
          <a:bodyPr wrap="none" lIns="0" tIns="0" rIns="0" bIns="0">
            <a:spAutoFit/>
          </a:bodyPr>
          <a:lstStyle/>
          <a:p>
            <a:r>
              <a:rPr lang="en-US">
                <a:latin typeface="Calibri" charset="0"/>
                <a:ea typeface="Calibri" charset="0"/>
                <a:cs typeface="Calibri" charset="0"/>
              </a:rPr>
              <a:t>Dealer</a:t>
            </a:r>
          </a:p>
        </p:txBody>
      </p:sp>
      <p:sp>
        <p:nvSpPr>
          <p:cNvPr id="8" name="Rectangle 23"/>
          <p:cNvSpPr>
            <a:spLocks noChangeArrowheads="1"/>
          </p:cNvSpPr>
          <p:nvPr/>
        </p:nvSpPr>
        <p:spPr bwMode="auto">
          <a:xfrm>
            <a:off x="37497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9" name="Rectangle 24"/>
          <p:cNvSpPr>
            <a:spLocks noChangeArrowheads="1"/>
          </p:cNvSpPr>
          <p:nvPr/>
        </p:nvSpPr>
        <p:spPr bwMode="auto">
          <a:xfrm>
            <a:off x="58071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pSp>
        <p:nvGrpSpPr>
          <p:cNvPr id="10" name="Group 63"/>
          <p:cNvGrpSpPr>
            <a:grpSpLocks/>
          </p:cNvGrpSpPr>
          <p:nvPr/>
        </p:nvGrpSpPr>
        <p:grpSpPr bwMode="auto">
          <a:xfrm>
            <a:off x="469927" y="2213025"/>
            <a:ext cx="7485064" cy="2190766"/>
            <a:chOff x="238" y="1191"/>
            <a:chExt cx="4715" cy="1380"/>
          </a:xfrm>
        </p:grpSpPr>
        <p:grpSp>
          <p:nvGrpSpPr>
            <p:cNvPr id="11" name="Group 60"/>
            <p:cNvGrpSpPr>
              <a:grpSpLocks/>
            </p:cNvGrpSpPr>
            <p:nvPr/>
          </p:nvGrpSpPr>
          <p:grpSpPr bwMode="auto">
            <a:xfrm>
              <a:off x="238" y="1191"/>
              <a:ext cx="4715" cy="1380"/>
              <a:chOff x="238" y="1191"/>
              <a:chExt cx="4715" cy="1380"/>
            </a:xfrm>
          </p:grpSpPr>
          <p:graphicFrame>
            <p:nvGraphicFramePr>
              <p:cNvPr id="13" name="Object 4">
                <a:hlinkClick r:id="" action="ppaction://ole?verb=0"/>
              </p:cNvPr>
              <p:cNvGraphicFramePr>
                <a:graphicFrameLocks/>
              </p:cNvGraphicFramePr>
              <p:nvPr/>
            </p:nvGraphicFramePr>
            <p:xfrm>
              <a:off x="2655" y="1909"/>
              <a:ext cx="183" cy="662"/>
            </p:xfrm>
            <a:graphic>
              <a:graphicData uri="http://schemas.openxmlformats.org/presentationml/2006/ole">
                <mc:AlternateContent xmlns:mc="http://schemas.openxmlformats.org/markup-compatibility/2006">
                  <mc:Choice xmlns:v="urn:schemas-microsoft-com:vml" Requires="v">
                    <p:oleObj spid="_x0000_s552095"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 y="1909"/>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Rectangle 19"/>
              <p:cNvSpPr>
                <a:spLocks noChangeArrowheads="1"/>
              </p:cNvSpPr>
              <p:nvPr/>
            </p:nvSpPr>
            <p:spPr bwMode="auto">
              <a:xfrm>
                <a:off x="238" y="1992"/>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1</a:t>
                </a:r>
                <a:endParaRPr lang="en-US" sz="2400" baseline="-25000" dirty="0">
                  <a:solidFill>
                    <a:schemeClr val="tx2"/>
                  </a:solidFill>
                  <a:latin typeface="Calibri" charset="0"/>
                  <a:ea typeface="Calibri" charset="0"/>
                  <a:cs typeface="Calibri" charset="0"/>
                </a:endParaRPr>
              </a:p>
            </p:txBody>
          </p:sp>
          <p:sp>
            <p:nvSpPr>
              <p:cNvPr id="15" name="Rectangle 20"/>
              <p:cNvSpPr>
                <a:spLocks noChangeArrowheads="1"/>
              </p:cNvSpPr>
              <p:nvPr/>
            </p:nvSpPr>
            <p:spPr bwMode="auto">
              <a:xfrm>
                <a:off x="912" y="2008"/>
                <a:ext cx="192"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2</a:t>
                </a:r>
                <a:endParaRPr lang="en-US" sz="2400" baseline="-25000" dirty="0">
                  <a:solidFill>
                    <a:schemeClr val="tx2"/>
                  </a:solidFill>
                  <a:latin typeface="Calibri" charset="0"/>
                  <a:ea typeface="Calibri" charset="0"/>
                  <a:cs typeface="Calibri" charset="0"/>
                </a:endParaRPr>
              </a:p>
            </p:txBody>
          </p:sp>
          <p:sp>
            <p:nvSpPr>
              <p:cNvPr id="16" name="Rectangle 21"/>
              <p:cNvSpPr>
                <a:spLocks noChangeArrowheads="1"/>
              </p:cNvSpPr>
              <p:nvPr/>
            </p:nvSpPr>
            <p:spPr bwMode="auto">
              <a:xfrm>
                <a:off x="1607" y="2000"/>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3</a:t>
                </a:r>
                <a:endParaRPr lang="en-US" sz="1600" dirty="0">
                  <a:solidFill>
                    <a:schemeClr val="tx2"/>
                  </a:solidFill>
                  <a:latin typeface="Calibri" charset="0"/>
                  <a:ea typeface="Calibri" charset="0"/>
                  <a:cs typeface="Calibri" charset="0"/>
                </a:endParaRPr>
              </a:p>
            </p:txBody>
          </p:sp>
          <p:sp>
            <p:nvSpPr>
              <p:cNvPr id="17" name="Rectangle 22"/>
              <p:cNvSpPr>
                <a:spLocks noChangeArrowheads="1"/>
              </p:cNvSpPr>
              <p:nvPr/>
            </p:nvSpPr>
            <p:spPr bwMode="auto">
              <a:xfrm>
                <a:off x="4473" y="1984"/>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chemeClr val="tx2"/>
                    </a:solidFill>
                    <a:latin typeface="Calibri" charset="0"/>
                    <a:ea typeface="Calibri" charset="0"/>
                    <a:cs typeface="Calibri" charset="0"/>
                  </a:rPr>
                  <a:t> </a:t>
                </a:r>
                <a:r>
                  <a:rPr lang="en-US" sz="2400" dirty="0" err="1">
                    <a:solidFill>
                      <a:schemeClr val="tx2"/>
                    </a:solidFill>
                    <a:latin typeface="Calibri" charset="0"/>
                    <a:ea typeface="Calibri" charset="0"/>
                    <a:cs typeface="Calibri" charset="0"/>
                  </a:rPr>
                  <a:t>s</a:t>
                </a:r>
                <a:r>
                  <a:rPr lang="en-US" sz="2400" baseline="-25000" dirty="0" err="1" smtClean="0">
                    <a:solidFill>
                      <a:schemeClr val="tx2"/>
                    </a:solidFill>
                    <a:latin typeface="Calibri" charset="0"/>
                    <a:ea typeface="Calibri" charset="0"/>
                    <a:cs typeface="Calibri" charset="0"/>
                  </a:rPr>
                  <a:t>n</a:t>
                </a:r>
                <a:endParaRPr lang="en-US" sz="2400" baseline="-25000" dirty="0">
                  <a:solidFill>
                    <a:schemeClr val="tx2"/>
                  </a:solidFill>
                  <a:latin typeface="Calibri" charset="0"/>
                  <a:ea typeface="Calibri" charset="0"/>
                  <a:cs typeface="Calibri" charset="0"/>
                </a:endParaRPr>
              </a:p>
            </p:txBody>
          </p:sp>
          <p:graphicFrame>
            <p:nvGraphicFramePr>
              <p:cNvPr id="19" name="Object 5">
                <a:hlinkClick r:id="" action="ppaction://ole?verb=0"/>
              </p:cNvPr>
              <p:cNvGraphicFramePr>
                <a:graphicFrameLocks/>
              </p:cNvGraphicFramePr>
              <p:nvPr/>
            </p:nvGraphicFramePr>
            <p:xfrm>
              <a:off x="1932" y="1896"/>
              <a:ext cx="183" cy="662"/>
            </p:xfrm>
            <a:graphic>
              <a:graphicData uri="http://schemas.openxmlformats.org/presentationml/2006/ole">
                <mc:AlternateContent xmlns:mc="http://schemas.openxmlformats.org/markup-compatibility/2006">
                  <mc:Choice xmlns:v="urn:schemas-microsoft-com:vml" Requires="v">
                    <p:oleObj spid="_x0000_s552096"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1896"/>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 name="Object 6">
                <a:hlinkClick r:id="" action="ppaction://ole?verb=0"/>
              </p:cNvPr>
              <p:cNvGraphicFramePr>
                <a:graphicFrameLocks/>
              </p:cNvGraphicFramePr>
              <p:nvPr/>
            </p:nvGraphicFramePr>
            <p:xfrm>
              <a:off x="1190" y="1897"/>
              <a:ext cx="183" cy="662"/>
            </p:xfrm>
            <a:graphic>
              <a:graphicData uri="http://schemas.openxmlformats.org/presentationml/2006/ole">
                <mc:AlternateContent xmlns:mc="http://schemas.openxmlformats.org/markup-compatibility/2006">
                  <mc:Choice xmlns:v="urn:schemas-microsoft-com:vml" Requires="v">
                    <p:oleObj spid="_x0000_s552097"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 y="1897"/>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 name="Object 7">
                <a:hlinkClick r:id="" action="ppaction://ole?verb=0"/>
              </p:cNvPr>
              <p:cNvGraphicFramePr>
                <a:graphicFrameLocks/>
              </p:cNvGraphicFramePr>
              <p:nvPr/>
            </p:nvGraphicFramePr>
            <p:xfrm>
              <a:off x="537" y="1898"/>
              <a:ext cx="183" cy="662"/>
            </p:xfrm>
            <a:graphic>
              <a:graphicData uri="http://schemas.openxmlformats.org/presentationml/2006/ole">
                <mc:AlternateContent xmlns:mc="http://schemas.openxmlformats.org/markup-compatibility/2006">
                  <mc:Choice xmlns:v="urn:schemas-microsoft-com:vml" Requires="v">
                    <p:oleObj spid="_x0000_s552098" name="Clip" r:id="rId9" imgW="525240" imgH="1361880" progId="">
                      <p:embed/>
                    </p:oleObj>
                  </mc:Choice>
                  <mc:Fallback>
                    <p:oleObj name="Clip" r:id="rId9"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 y="1898"/>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 name="Object 8">
                <a:hlinkClick r:id="" action="ppaction://ole?verb=0"/>
              </p:cNvPr>
              <p:cNvGraphicFramePr>
                <a:graphicFrameLocks/>
              </p:cNvGraphicFramePr>
              <p:nvPr/>
            </p:nvGraphicFramePr>
            <p:xfrm>
              <a:off x="3378" y="1899"/>
              <a:ext cx="183" cy="662"/>
            </p:xfrm>
            <a:graphic>
              <a:graphicData uri="http://schemas.openxmlformats.org/presentationml/2006/ole">
                <mc:AlternateContent xmlns:mc="http://schemas.openxmlformats.org/markup-compatibility/2006">
                  <mc:Choice xmlns:v="urn:schemas-microsoft-com:vml" Requires="v">
                    <p:oleObj spid="_x0000_s552099" name="Clip" r:id="rId10" imgW="525240" imgH="1361880" progId="">
                      <p:embed/>
                    </p:oleObj>
                  </mc:Choice>
                  <mc:Fallback>
                    <p:oleObj name="Clip" r:id="rId10"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 y="1899"/>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 name="Object 9">
                <a:hlinkClick r:id="" action="ppaction://ole?verb=0"/>
              </p:cNvPr>
              <p:cNvGraphicFramePr>
                <a:graphicFrameLocks/>
              </p:cNvGraphicFramePr>
              <p:nvPr/>
            </p:nvGraphicFramePr>
            <p:xfrm>
              <a:off x="4059" y="1901"/>
              <a:ext cx="183" cy="662"/>
            </p:xfrm>
            <a:graphic>
              <a:graphicData uri="http://schemas.openxmlformats.org/presentationml/2006/ole">
                <mc:AlternateContent xmlns:mc="http://schemas.openxmlformats.org/markup-compatibility/2006">
                  <mc:Choice xmlns:v="urn:schemas-microsoft-com:vml" Requires="v">
                    <p:oleObj spid="_x0000_s552100" name="Clip" r:id="rId11" imgW="525240" imgH="1361880" progId="">
                      <p:embed/>
                    </p:oleObj>
                  </mc:Choice>
                  <mc:Fallback>
                    <p:oleObj name="Clip" r:id="rId11"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 y="1901"/>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 name="Object 10">
                <a:hlinkClick r:id="" action="ppaction://ole?verb=0"/>
              </p:cNvPr>
              <p:cNvGraphicFramePr>
                <a:graphicFrameLocks/>
              </p:cNvGraphicFramePr>
              <p:nvPr/>
            </p:nvGraphicFramePr>
            <p:xfrm>
              <a:off x="4770" y="1901"/>
              <a:ext cx="183" cy="662"/>
            </p:xfrm>
            <a:graphic>
              <a:graphicData uri="http://schemas.openxmlformats.org/presentationml/2006/ole">
                <mc:AlternateContent xmlns:mc="http://schemas.openxmlformats.org/markup-compatibility/2006">
                  <mc:Choice xmlns:v="urn:schemas-microsoft-com:vml" Requires="v">
                    <p:oleObj spid="_x0000_s552101" name="Clip" r:id="rId12" imgW="525240" imgH="1361880" progId="">
                      <p:embed/>
                    </p:oleObj>
                  </mc:Choice>
                  <mc:Fallback>
                    <p:oleObj name="Clip" r:id="rId12"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 y="1901"/>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 name="Line 48"/>
              <p:cNvSpPr>
                <a:spLocks noChangeShapeType="1"/>
              </p:cNvSpPr>
              <p:nvPr/>
            </p:nvSpPr>
            <p:spPr bwMode="auto">
              <a:xfrm flipH="1">
                <a:off x="757" y="1191"/>
                <a:ext cx="1634" cy="687"/>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6" name="Line 49"/>
              <p:cNvSpPr>
                <a:spLocks noChangeShapeType="1"/>
              </p:cNvSpPr>
              <p:nvPr/>
            </p:nvSpPr>
            <p:spPr bwMode="auto">
              <a:xfrm flipH="1">
                <a:off x="1326" y="1223"/>
                <a:ext cx="1191" cy="647"/>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7" name="Line 50"/>
              <p:cNvSpPr>
                <a:spLocks noChangeShapeType="1"/>
              </p:cNvSpPr>
              <p:nvPr/>
            </p:nvSpPr>
            <p:spPr bwMode="auto">
              <a:xfrm flipH="1">
                <a:off x="2036" y="1223"/>
                <a:ext cx="584" cy="631"/>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8" name="Line 51"/>
              <p:cNvSpPr>
                <a:spLocks noChangeShapeType="1"/>
              </p:cNvSpPr>
              <p:nvPr/>
            </p:nvSpPr>
            <p:spPr bwMode="auto">
              <a:xfrm flipH="1">
                <a:off x="2746" y="1223"/>
                <a:ext cx="8" cy="663"/>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9" name="Line 52"/>
              <p:cNvSpPr>
                <a:spLocks noChangeShapeType="1"/>
              </p:cNvSpPr>
              <p:nvPr/>
            </p:nvSpPr>
            <p:spPr bwMode="auto">
              <a:xfrm>
                <a:off x="2888" y="1215"/>
                <a:ext cx="568" cy="655"/>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30" name="Line 53"/>
              <p:cNvSpPr>
                <a:spLocks noChangeShapeType="1"/>
              </p:cNvSpPr>
              <p:nvPr/>
            </p:nvSpPr>
            <p:spPr bwMode="auto">
              <a:xfrm>
                <a:off x="3038" y="1215"/>
                <a:ext cx="1033" cy="67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31" name="Line 54"/>
              <p:cNvSpPr>
                <a:spLocks noChangeShapeType="1"/>
              </p:cNvSpPr>
              <p:nvPr/>
            </p:nvSpPr>
            <p:spPr bwMode="auto">
              <a:xfrm>
                <a:off x="3227" y="1199"/>
                <a:ext cx="1507" cy="718"/>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grpSp>
        <p:sp>
          <p:nvSpPr>
            <p:cNvPr id="12" name="Text Box 62"/>
            <p:cNvSpPr txBox="1">
              <a:spLocks noChangeArrowheads="1"/>
            </p:cNvSpPr>
            <p:nvPr/>
          </p:nvSpPr>
          <p:spPr bwMode="auto">
            <a:xfrm>
              <a:off x="2201" y="1781"/>
              <a:ext cx="201" cy="349"/>
            </a:xfrm>
            <a:prstGeom prst="rect">
              <a:avLst/>
            </a:prstGeom>
            <a:noFill/>
            <a:ln w="9525">
              <a:noFill/>
              <a:miter lim="800000"/>
              <a:headEnd/>
              <a:tailEnd/>
            </a:ln>
          </p:spPr>
          <p:txBody>
            <a:bodyPr wrap="none" lIns="0" tIns="0" rIns="0" bIns="0">
              <a:spAutoFit/>
            </a:bodyPr>
            <a:lstStyle/>
            <a:p>
              <a:r>
                <a:rPr lang="en-US" sz="3600">
                  <a:latin typeface="Calibri" charset="0"/>
                  <a:ea typeface="Calibri" charset="0"/>
                  <a:cs typeface="Calibri" charset="0"/>
                </a:rPr>
                <a:t>…</a:t>
              </a:r>
            </a:p>
          </p:txBody>
        </p:sp>
      </p:grpSp>
    </p:spTree>
    <p:extLst>
      <p:ext uri="{BB962C8B-B14F-4D97-AF65-F5344CB8AC3E}">
        <p14:creationId xmlns:p14="http://schemas.microsoft.com/office/powerpoint/2010/main" val="1669588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0"/>
          <p:cNvSpPr>
            <a:spLocks noChangeArrowheads="1"/>
          </p:cNvSpPr>
          <p:nvPr/>
        </p:nvSpPr>
        <p:spPr bwMode="auto">
          <a:xfrm>
            <a:off x="3925914" y="1631974"/>
            <a:ext cx="1219200" cy="533400"/>
          </a:xfrm>
          <a:prstGeom prst="rect">
            <a:avLst/>
          </a:prstGeom>
          <a:solidFill>
            <a:srgbClr val="99CC00"/>
          </a:solidFill>
          <a:ln w="12700">
            <a:solidFill>
              <a:schemeClr val="bg1"/>
            </a:solidFill>
            <a:miter lim="800000"/>
            <a:headEnd/>
            <a:tailEnd/>
          </a:ln>
        </p:spPr>
        <p:txBody>
          <a:bodyPr wrap="none" anchor="ctr"/>
          <a:lstStyle/>
          <a:p>
            <a:pPr eaLnBrk="0" hangingPunct="0"/>
            <a:r>
              <a:rPr lang="en-US" sz="2400">
                <a:solidFill>
                  <a:schemeClr val="tx2"/>
                </a:solidFill>
                <a:latin typeface="Calibri" charset="0"/>
                <a:ea typeface="Calibri" charset="0"/>
                <a:cs typeface="Calibri" charset="0"/>
              </a:rPr>
              <a:t>Secret </a:t>
            </a:r>
            <a:r>
              <a:rPr lang="en-US" sz="2400" b="1">
                <a:solidFill>
                  <a:schemeClr val="tx2"/>
                </a:solidFill>
                <a:latin typeface="Calibri" charset="0"/>
                <a:ea typeface="Calibri" charset="0"/>
                <a:cs typeface="Calibri" charset="0"/>
              </a:rPr>
              <a:t>s</a:t>
            </a:r>
          </a:p>
        </p:txBody>
      </p:sp>
      <p:sp>
        <p:nvSpPr>
          <p:cNvPr id="1037" name="Rectangle 23"/>
          <p:cNvSpPr>
            <a:spLocks noChangeArrowheads="1"/>
          </p:cNvSpPr>
          <p:nvPr/>
        </p:nvSpPr>
        <p:spPr bwMode="auto">
          <a:xfrm>
            <a:off x="37497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038" name="Rectangle 24"/>
          <p:cNvSpPr>
            <a:spLocks noChangeArrowheads="1"/>
          </p:cNvSpPr>
          <p:nvPr/>
        </p:nvSpPr>
        <p:spPr bwMode="auto">
          <a:xfrm>
            <a:off x="58071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1026" name="Object 2">
            <a:hlinkClick r:id="" action="ppaction://ole?verb=0"/>
          </p:cNvPr>
          <p:cNvGraphicFramePr>
            <a:graphicFrameLocks/>
          </p:cNvGraphicFramePr>
          <p:nvPr>
            <p:extLst/>
          </p:nvPr>
        </p:nvGraphicFramePr>
        <p:xfrm>
          <a:off x="5334009" y="1290630"/>
          <a:ext cx="452437" cy="1138238"/>
        </p:xfrm>
        <a:graphic>
          <a:graphicData uri="http://schemas.openxmlformats.org/presentationml/2006/ole">
            <mc:AlternateContent xmlns:mc="http://schemas.openxmlformats.org/markup-compatibility/2006">
              <mc:Choice xmlns:v="urn:schemas-microsoft-com:vml" Requires="v">
                <p:oleObj spid="_x0000_s553137"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9" y="1290630"/>
                        <a:ext cx="452437" cy="11382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9" name="Text Box 40"/>
          <p:cNvSpPr txBox="1">
            <a:spLocks noChangeArrowheads="1"/>
          </p:cNvSpPr>
          <p:nvPr/>
        </p:nvSpPr>
        <p:spPr bwMode="auto">
          <a:xfrm>
            <a:off x="5856314" y="1665311"/>
            <a:ext cx="617157" cy="276999"/>
          </a:xfrm>
          <a:prstGeom prst="rect">
            <a:avLst/>
          </a:prstGeom>
          <a:noFill/>
          <a:ln w="9525">
            <a:noFill/>
            <a:miter lim="800000"/>
            <a:headEnd/>
            <a:tailEnd/>
          </a:ln>
        </p:spPr>
        <p:txBody>
          <a:bodyPr wrap="none" lIns="0" tIns="0" rIns="0" bIns="0">
            <a:spAutoFit/>
          </a:bodyPr>
          <a:lstStyle/>
          <a:p>
            <a:r>
              <a:rPr lang="en-US">
                <a:latin typeface="Calibri" charset="0"/>
                <a:ea typeface="Calibri" charset="0"/>
                <a:cs typeface="Calibri" charset="0"/>
              </a:rPr>
              <a:t>Dealer</a:t>
            </a:r>
          </a:p>
        </p:txBody>
      </p:sp>
      <p:sp>
        <p:nvSpPr>
          <p:cNvPr id="8" name="Rectangle 23"/>
          <p:cNvSpPr>
            <a:spLocks noChangeArrowheads="1"/>
          </p:cNvSpPr>
          <p:nvPr/>
        </p:nvSpPr>
        <p:spPr bwMode="auto">
          <a:xfrm>
            <a:off x="37497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9" name="Rectangle 24"/>
          <p:cNvSpPr>
            <a:spLocks noChangeArrowheads="1"/>
          </p:cNvSpPr>
          <p:nvPr/>
        </p:nvSpPr>
        <p:spPr bwMode="auto">
          <a:xfrm>
            <a:off x="58071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pSp>
        <p:nvGrpSpPr>
          <p:cNvPr id="10" name="Group 63"/>
          <p:cNvGrpSpPr>
            <a:grpSpLocks/>
          </p:cNvGrpSpPr>
          <p:nvPr/>
        </p:nvGrpSpPr>
        <p:grpSpPr bwMode="auto">
          <a:xfrm>
            <a:off x="469927" y="2213025"/>
            <a:ext cx="7485064" cy="2190766"/>
            <a:chOff x="238" y="1191"/>
            <a:chExt cx="4715" cy="1380"/>
          </a:xfrm>
        </p:grpSpPr>
        <p:grpSp>
          <p:nvGrpSpPr>
            <p:cNvPr id="11" name="Group 60"/>
            <p:cNvGrpSpPr>
              <a:grpSpLocks/>
            </p:cNvGrpSpPr>
            <p:nvPr/>
          </p:nvGrpSpPr>
          <p:grpSpPr bwMode="auto">
            <a:xfrm>
              <a:off x="238" y="1191"/>
              <a:ext cx="4715" cy="1380"/>
              <a:chOff x="238" y="1191"/>
              <a:chExt cx="4715" cy="1380"/>
            </a:xfrm>
          </p:grpSpPr>
          <p:graphicFrame>
            <p:nvGraphicFramePr>
              <p:cNvPr id="13" name="Object 4">
                <a:hlinkClick r:id="" action="ppaction://ole?verb=0"/>
              </p:cNvPr>
              <p:cNvGraphicFramePr>
                <a:graphicFrameLocks/>
              </p:cNvGraphicFramePr>
              <p:nvPr/>
            </p:nvGraphicFramePr>
            <p:xfrm>
              <a:off x="2655" y="1909"/>
              <a:ext cx="183" cy="662"/>
            </p:xfrm>
            <a:graphic>
              <a:graphicData uri="http://schemas.openxmlformats.org/presentationml/2006/ole">
                <mc:AlternateContent xmlns:mc="http://schemas.openxmlformats.org/markup-compatibility/2006">
                  <mc:Choice xmlns:v="urn:schemas-microsoft-com:vml" Requires="v">
                    <p:oleObj spid="_x0000_s553138"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 y="1909"/>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Rectangle 19"/>
              <p:cNvSpPr>
                <a:spLocks noChangeArrowheads="1"/>
              </p:cNvSpPr>
              <p:nvPr/>
            </p:nvSpPr>
            <p:spPr bwMode="auto">
              <a:xfrm>
                <a:off x="238" y="1992"/>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1</a:t>
                </a:r>
                <a:endParaRPr lang="en-US" sz="2400" baseline="-25000" dirty="0">
                  <a:solidFill>
                    <a:schemeClr val="tx2"/>
                  </a:solidFill>
                  <a:latin typeface="Calibri" charset="0"/>
                  <a:ea typeface="Calibri" charset="0"/>
                  <a:cs typeface="Calibri" charset="0"/>
                </a:endParaRPr>
              </a:p>
            </p:txBody>
          </p:sp>
          <p:sp>
            <p:nvSpPr>
              <p:cNvPr id="15" name="Rectangle 20"/>
              <p:cNvSpPr>
                <a:spLocks noChangeArrowheads="1"/>
              </p:cNvSpPr>
              <p:nvPr/>
            </p:nvSpPr>
            <p:spPr bwMode="auto">
              <a:xfrm>
                <a:off x="912" y="2008"/>
                <a:ext cx="192"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2</a:t>
                </a:r>
                <a:endParaRPr lang="en-US" sz="2400" baseline="-25000" dirty="0">
                  <a:solidFill>
                    <a:schemeClr val="tx2"/>
                  </a:solidFill>
                  <a:latin typeface="Calibri" charset="0"/>
                  <a:ea typeface="Calibri" charset="0"/>
                  <a:cs typeface="Calibri" charset="0"/>
                </a:endParaRPr>
              </a:p>
            </p:txBody>
          </p:sp>
          <p:sp>
            <p:nvSpPr>
              <p:cNvPr id="16" name="Rectangle 21"/>
              <p:cNvSpPr>
                <a:spLocks noChangeArrowheads="1"/>
              </p:cNvSpPr>
              <p:nvPr/>
            </p:nvSpPr>
            <p:spPr bwMode="auto">
              <a:xfrm>
                <a:off x="1607" y="2000"/>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3</a:t>
                </a:r>
                <a:endParaRPr lang="en-US" sz="1600" dirty="0">
                  <a:solidFill>
                    <a:schemeClr val="tx2"/>
                  </a:solidFill>
                  <a:latin typeface="Calibri" charset="0"/>
                  <a:ea typeface="Calibri" charset="0"/>
                  <a:cs typeface="Calibri" charset="0"/>
                </a:endParaRPr>
              </a:p>
            </p:txBody>
          </p:sp>
          <p:sp>
            <p:nvSpPr>
              <p:cNvPr id="17" name="Rectangle 22"/>
              <p:cNvSpPr>
                <a:spLocks noChangeArrowheads="1"/>
              </p:cNvSpPr>
              <p:nvPr/>
            </p:nvSpPr>
            <p:spPr bwMode="auto">
              <a:xfrm>
                <a:off x="4473" y="1984"/>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a:solidFill>
                      <a:schemeClr val="tx2"/>
                    </a:solidFill>
                    <a:latin typeface="Calibri" charset="0"/>
                    <a:ea typeface="Calibri" charset="0"/>
                    <a:cs typeface="Calibri" charset="0"/>
                  </a:rPr>
                  <a:t> </a:t>
                </a:r>
                <a:r>
                  <a:rPr lang="en-US" sz="2400">
                    <a:solidFill>
                      <a:schemeClr val="tx2"/>
                    </a:solidFill>
                    <a:latin typeface="Calibri" charset="0"/>
                    <a:ea typeface="Calibri" charset="0"/>
                    <a:cs typeface="Calibri" charset="0"/>
                  </a:rPr>
                  <a:t>s</a:t>
                </a:r>
                <a:r>
                  <a:rPr lang="en-US" sz="2400" baseline="-25000" smtClean="0">
                    <a:solidFill>
                      <a:schemeClr val="tx2"/>
                    </a:solidFill>
                    <a:latin typeface="Calibri" charset="0"/>
                    <a:ea typeface="Calibri" charset="0"/>
                    <a:cs typeface="Calibri" charset="0"/>
                  </a:rPr>
                  <a:t>n</a:t>
                </a:r>
                <a:endParaRPr lang="en-US" sz="2400" baseline="-25000">
                  <a:solidFill>
                    <a:schemeClr val="tx2"/>
                  </a:solidFill>
                  <a:latin typeface="Calibri" charset="0"/>
                  <a:ea typeface="Calibri" charset="0"/>
                  <a:cs typeface="Calibri" charset="0"/>
                </a:endParaRPr>
              </a:p>
            </p:txBody>
          </p:sp>
          <p:graphicFrame>
            <p:nvGraphicFramePr>
              <p:cNvPr id="19" name="Object 5">
                <a:hlinkClick r:id="" action="ppaction://ole?verb=0"/>
              </p:cNvPr>
              <p:cNvGraphicFramePr>
                <a:graphicFrameLocks/>
              </p:cNvGraphicFramePr>
              <p:nvPr/>
            </p:nvGraphicFramePr>
            <p:xfrm>
              <a:off x="1932" y="1896"/>
              <a:ext cx="183" cy="662"/>
            </p:xfrm>
            <a:graphic>
              <a:graphicData uri="http://schemas.openxmlformats.org/presentationml/2006/ole">
                <mc:AlternateContent xmlns:mc="http://schemas.openxmlformats.org/markup-compatibility/2006">
                  <mc:Choice xmlns:v="urn:schemas-microsoft-com:vml" Requires="v">
                    <p:oleObj spid="_x0000_s553139"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1896"/>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 name="Object 6">
                <a:hlinkClick r:id="" action="ppaction://ole?verb=0"/>
              </p:cNvPr>
              <p:cNvGraphicFramePr>
                <a:graphicFrameLocks/>
              </p:cNvGraphicFramePr>
              <p:nvPr/>
            </p:nvGraphicFramePr>
            <p:xfrm>
              <a:off x="1190" y="1897"/>
              <a:ext cx="183" cy="662"/>
            </p:xfrm>
            <a:graphic>
              <a:graphicData uri="http://schemas.openxmlformats.org/presentationml/2006/ole">
                <mc:AlternateContent xmlns:mc="http://schemas.openxmlformats.org/markup-compatibility/2006">
                  <mc:Choice xmlns:v="urn:schemas-microsoft-com:vml" Requires="v">
                    <p:oleObj spid="_x0000_s553140"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 y="1897"/>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 name="Object 7">
                <a:hlinkClick r:id="" action="ppaction://ole?verb=0"/>
              </p:cNvPr>
              <p:cNvGraphicFramePr>
                <a:graphicFrameLocks/>
              </p:cNvGraphicFramePr>
              <p:nvPr/>
            </p:nvGraphicFramePr>
            <p:xfrm>
              <a:off x="537" y="1898"/>
              <a:ext cx="183" cy="662"/>
            </p:xfrm>
            <a:graphic>
              <a:graphicData uri="http://schemas.openxmlformats.org/presentationml/2006/ole">
                <mc:AlternateContent xmlns:mc="http://schemas.openxmlformats.org/markup-compatibility/2006">
                  <mc:Choice xmlns:v="urn:schemas-microsoft-com:vml" Requires="v">
                    <p:oleObj spid="_x0000_s553141" name="Clip" r:id="rId9" imgW="525240" imgH="1361880" progId="">
                      <p:embed/>
                    </p:oleObj>
                  </mc:Choice>
                  <mc:Fallback>
                    <p:oleObj name="Clip" r:id="rId9"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 y="1898"/>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 name="Object 8">
                <a:hlinkClick r:id="" action="ppaction://ole?verb=0"/>
              </p:cNvPr>
              <p:cNvGraphicFramePr>
                <a:graphicFrameLocks/>
              </p:cNvGraphicFramePr>
              <p:nvPr/>
            </p:nvGraphicFramePr>
            <p:xfrm>
              <a:off x="3378" y="1899"/>
              <a:ext cx="183" cy="662"/>
            </p:xfrm>
            <a:graphic>
              <a:graphicData uri="http://schemas.openxmlformats.org/presentationml/2006/ole">
                <mc:AlternateContent xmlns:mc="http://schemas.openxmlformats.org/markup-compatibility/2006">
                  <mc:Choice xmlns:v="urn:schemas-microsoft-com:vml" Requires="v">
                    <p:oleObj spid="_x0000_s553142" name="Clip" r:id="rId10" imgW="525240" imgH="1361880" progId="">
                      <p:embed/>
                    </p:oleObj>
                  </mc:Choice>
                  <mc:Fallback>
                    <p:oleObj name="Clip" r:id="rId10"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 y="1899"/>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 name="Object 9">
                <a:hlinkClick r:id="" action="ppaction://ole?verb=0"/>
              </p:cNvPr>
              <p:cNvGraphicFramePr>
                <a:graphicFrameLocks/>
              </p:cNvGraphicFramePr>
              <p:nvPr/>
            </p:nvGraphicFramePr>
            <p:xfrm>
              <a:off x="4059" y="1901"/>
              <a:ext cx="183" cy="662"/>
            </p:xfrm>
            <a:graphic>
              <a:graphicData uri="http://schemas.openxmlformats.org/presentationml/2006/ole">
                <mc:AlternateContent xmlns:mc="http://schemas.openxmlformats.org/markup-compatibility/2006">
                  <mc:Choice xmlns:v="urn:schemas-microsoft-com:vml" Requires="v">
                    <p:oleObj spid="_x0000_s553143" name="Clip" r:id="rId11" imgW="525240" imgH="1361880" progId="">
                      <p:embed/>
                    </p:oleObj>
                  </mc:Choice>
                  <mc:Fallback>
                    <p:oleObj name="Clip" r:id="rId11"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 y="1901"/>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 name="Object 10">
                <a:hlinkClick r:id="" action="ppaction://ole?verb=0"/>
              </p:cNvPr>
              <p:cNvGraphicFramePr>
                <a:graphicFrameLocks/>
              </p:cNvGraphicFramePr>
              <p:nvPr/>
            </p:nvGraphicFramePr>
            <p:xfrm>
              <a:off x="4770" y="1901"/>
              <a:ext cx="183" cy="662"/>
            </p:xfrm>
            <a:graphic>
              <a:graphicData uri="http://schemas.openxmlformats.org/presentationml/2006/ole">
                <mc:AlternateContent xmlns:mc="http://schemas.openxmlformats.org/markup-compatibility/2006">
                  <mc:Choice xmlns:v="urn:schemas-microsoft-com:vml" Requires="v">
                    <p:oleObj spid="_x0000_s553144" name="Clip" r:id="rId12" imgW="525240" imgH="1361880" progId="">
                      <p:embed/>
                    </p:oleObj>
                  </mc:Choice>
                  <mc:Fallback>
                    <p:oleObj name="Clip" r:id="rId12"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 y="1901"/>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 name="Line 48"/>
              <p:cNvSpPr>
                <a:spLocks noChangeShapeType="1"/>
              </p:cNvSpPr>
              <p:nvPr/>
            </p:nvSpPr>
            <p:spPr bwMode="auto">
              <a:xfrm flipH="1">
                <a:off x="757" y="1191"/>
                <a:ext cx="1634" cy="687"/>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6" name="Line 49"/>
              <p:cNvSpPr>
                <a:spLocks noChangeShapeType="1"/>
              </p:cNvSpPr>
              <p:nvPr/>
            </p:nvSpPr>
            <p:spPr bwMode="auto">
              <a:xfrm flipH="1">
                <a:off x="1326" y="1223"/>
                <a:ext cx="1191" cy="647"/>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7" name="Line 50"/>
              <p:cNvSpPr>
                <a:spLocks noChangeShapeType="1"/>
              </p:cNvSpPr>
              <p:nvPr/>
            </p:nvSpPr>
            <p:spPr bwMode="auto">
              <a:xfrm flipH="1">
                <a:off x="2036" y="1223"/>
                <a:ext cx="584" cy="631"/>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8" name="Line 51"/>
              <p:cNvSpPr>
                <a:spLocks noChangeShapeType="1"/>
              </p:cNvSpPr>
              <p:nvPr/>
            </p:nvSpPr>
            <p:spPr bwMode="auto">
              <a:xfrm flipH="1">
                <a:off x="2746" y="1223"/>
                <a:ext cx="8" cy="663"/>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29" name="Line 52"/>
              <p:cNvSpPr>
                <a:spLocks noChangeShapeType="1"/>
              </p:cNvSpPr>
              <p:nvPr/>
            </p:nvSpPr>
            <p:spPr bwMode="auto">
              <a:xfrm>
                <a:off x="2888" y="1215"/>
                <a:ext cx="568" cy="655"/>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30" name="Line 53"/>
              <p:cNvSpPr>
                <a:spLocks noChangeShapeType="1"/>
              </p:cNvSpPr>
              <p:nvPr/>
            </p:nvSpPr>
            <p:spPr bwMode="auto">
              <a:xfrm>
                <a:off x="3038" y="1215"/>
                <a:ext cx="1033" cy="67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31" name="Line 54"/>
              <p:cNvSpPr>
                <a:spLocks noChangeShapeType="1"/>
              </p:cNvSpPr>
              <p:nvPr/>
            </p:nvSpPr>
            <p:spPr bwMode="auto">
              <a:xfrm>
                <a:off x="3227" y="1199"/>
                <a:ext cx="1507" cy="718"/>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grpSp>
        <p:sp>
          <p:nvSpPr>
            <p:cNvPr id="12" name="Text Box 62"/>
            <p:cNvSpPr txBox="1">
              <a:spLocks noChangeArrowheads="1"/>
            </p:cNvSpPr>
            <p:nvPr/>
          </p:nvSpPr>
          <p:spPr bwMode="auto">
            <a:xfrm>
              <a:off x="2201" y="1781"/>
              <a:ext cx="201" cy="349"/>
            </a:xfrm>
            <a:prstGeom prst="rect">
              <a:avLst/>
            </a:prstGeom>
            <a:noFill/>
            <a:ln w="9525">
              <a:noFill/>
              <a:miter lim="800000"/>
              <a:headEnd/>
              <a:tailEnd/>
            </a:ln>
          </p:spPr>
          <p:txBody>
            <a:bodyPr wrap="none" lIns="0" tIns="0" rIns="0" bIns="0">
              <a:spAutoFit/>
            </a:bodyPr>
            <a:lstStyle/>
            <a:p>
              <a:r>
                <a:rPr lang="en-US" sz="3600">
                  <a:latin typeface="Calibri" charset="0"/>
                  <a:ea typeface="Calibri" charset="0"/>
                  <a:cs typeface="Calibri" charset="0"/>
                </a:rPr>
                <a:t>…</a:t>
              </a:r>
            </a:p>
          </p:txBody>
        </p:sp>
      </p:grpSp>
      <p:grpSp>
        <p:nvGrpSpPr>
          <p:cNvPr id="32" name="Group 61"/>
          <p:cNvGrpSpPr>
            <a:grpSpLocks/>
          </p:cNvGrpSpPr>
          <p:nvPr/>
        </p:nvGrpSpPr>
        <p:grpSpPr bwMode="auto">
          <a:xfrm>
            <a:off x="2108228" y="4492648"/>
            <a:ext cx="6832601" cy="2298699"/>
            <a:chOff x="1270" y="2627"/>
            <a:chExt cx="4304" cy="1448"/>
          </a:xfrm>
        </p:grpSpPr>
        <p:grpSp>
          <p:nvGrpSpPr>
            <p:cNvPr id="33" name="Group 29"/>
            <p:cNvGrpSpPr>
              <a:grpSpLocks/>
            </p:cNvGrpSpPr>
            <p:nvPr/>
          </p:nvGrpSpPr>
          <p:grpSpPr bwMode="auto">
            <a:xfrm>
              <a:off x="2586" y="3034"/>
              <a:ext cx="341" cy="1041"/>
              <a:chOff x="2627" y="2397"/>
              <a:chExt cx="414" cy="1339"/>
            </a:xfrm>
          </p:grpSpPr>
          <p:sp>
            <p:nvSpPr>
              <p:cNvPr id="39" name="Rectangle 30"/>
              <p:cNvSpPr>
                <a:spLocks noChangeArrowheads="1"/>
              </p:cNvSpPr>
              <p:nvPr/>
            </p:nvSpPr>
            <p:spPr bwMode="auto">
              <a:xfrm>
                <a:off x="2813" y="3439"/>
                <a:ext cx="141" cy="297"/>
              </a:xfrm>
              <a:prstGeom prst="rect">
                <a:avLst/>
              </a:prstGeom>
              <a:noFill/>
              <a:ln w="12700">
                <a:noFill/>
                <a:miter lim="800000"/>
                <a:headEnd/>
                <a:tailEnd/>
              </a:ln>
            </p:spPr>
            <p:txBody>
              <a:bodyPr wrap="none">
                <a:spAutoFit/>
              </a:bodyPr>
              <a:lstStyle/>
              <a:p>
                <a:endParaRPr lang="en-US">
                  <a:latin typeface="Calibri" charset="0"/>
                  <a:ea typeface="Calibri" charset="0"/>
                  <a:cs typeface="Calibri" charset="0"/>
                </a:endParaRPr>
              </a:p>
            </p:txBody>
          </p:sp>
          <p:sp>
            <p:nvSpPr>
              <p:cNvPr id="40" name="Text Box 31"/>
              <p:cNvSpPr txBox="1">
                <a:spLocks noChangeArrowheads="1"/>
              </p:cNvSpPr>
              <p:nvPr/>
            </p:nvSpPr>
            <p:spPr bwMode="auto">
              <a:xfrm>
                <a:off x="2627" y="2397"/>
                <a:ext cx="141" cy="297"/>
              </a:xfrm>
              <a:prstGeom prst="rect">
                <a:avLst/>
              </a:prstGeom>
              <a:noFill/>
              <a:ln w="12700">
                <a:noFill/>
                <a:miter lim="800000"/>
                <a:headEnd/>
                <a:tailEnd/>
              </a:ln>
            </p:spPr>
            <p:txBody>
              <a:bodyPr wrap="none">
                <a:spAutoFit/>
              </a:bodyPr>
              <a:lstStyle/>
              <a:p>
                <a:endParaRPr lang="en-US">
                  <a:latin typeface="Calibri" charset="0"/>
                  <a:ea typeface="Calibri" charset="0"/>
                  <a:cs typeface="Calibri" charset="0"/>
                </a:endParaRPr>
              </a:p>
            </p:txBody>
          </p:sp>
          <p:graphicFrame>
            <p:nvGraphicFramePr>
              <p:cNvPr id="41" name="Object 3"/>
              <p:cNvGraphicFramePr>
                <a:graphicFrameLocks noChangeAspect="1"/>
              </p:cNvGraphicFramePr>
              <p:nvPr/>
            </p:nvGraphicFramePr>
            <p:xfrm>
              <a:off x="2640" y="2784"/>
              <a:ext cx="401" cy="592"/>
            </p:xfrm>
            <a:graphic>
              <a:graphicData uri="http://schemas.openxmlformats.org/presentationml/2006/ole">
                <mc:AlternateContent xmlns:mc="http://schemas.openxmlformats.org/markup-compatibility/2006">
                  <mc:Choice xmlns:v="urn:schemas-microsoft-com:vml" Requires="v">
                    <p:oleObj spid="_x0000_s553145" name="Clip" r:id="rId13" imgW="1857600" imgH="3995640" progId="">
                      <p:embed/>
                    </p:oleObj>
                  </mc:Choice>
                  <mc:Fallback>
                    <p:oleObj name="Clip" r:id="rId13" imgW="1857600" imgH="399564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40" y="2784"/>
                            <a:ext cx="401" cy="59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34" name="Rectangle 33"/>
            <p:cNvSpPr>
              <a:spLocks noChangeArrowheads="1"/>
            </p:cNvSpPr>
            <p:nvPr/>
          </p:nvSpPr>
          <p:spPr bwMode="auto">
            <a:xfrm>
              <a:off x="3307" y="3125"/>
              <a:ext cx="2267" cy="555"/>
            </a:xfrm>
            <a:prstGeom prst="rect">
              <a:avLst/>
            </a:prstGeom>
            <a:noFill/>
            <a:ln w="9525">
              <a:noFill/>
              <a:miter lim="800000"/>
              <a:headEnd/>
              <a:tailEnd/>
            </a:ln>
          </p:spPr>
          <p:txBody>
            <a:bodyPr anchor="ctr"/>
            <a:lstStyle/>
            <a:p>
              <a:pPr eaLnBrk="0" hangingPunct="0">
                <a:lnSpc>
                  <a:spcPct val="95000"/>
                </a:lnSpc>
              </a:pPr>
              <a:r>
                <a:rPr lang="en-US" sz="2400" b="1" dirty="0" smtClean="0">
                  <a:solidFill>
                    <a:srgbClr val="0033CC"/>
                  </a:solidFill>
                  <a:latin typeface="Calibri" charset="0"/>
                  <a:ea typeface="Calibri" charset="0"/>
                  <a:cs typeface="Calibri" charset="0"/>
                </a:rPr>
                <a:t>Individual players have no information on s</a:t>
              </a:r>
              <a:endParaRPr lang="en-US" sz="2400" b="1" dirty="0">
                <a:solidFill>
                  <a:srgbClr val="0033CC"/>
                </a:solidFill>
                <a:latin typeface="Calibri" charset="0"/>
                <a:ea typeface="Calibri" charset="0"/>
                <a:cs typeface="Calibri" charset="0"/>
              </a:endParaRPr>
            </a:p>
          </p:txBody>
        </p:sp>
        <p:sp>
          <p:nvSpPr>
            <p:cNvPr id="36" name="Line 55"/>
            <p:cNvSpPr>
              <a:spLocks noChangeShapeType="1"/>
            </p:cNvSpPr>
            <p:nvPr/>
          </p:nvSpPr>
          <p:spPr bwMode="auto">
            <a:xfrm>
              <a:off x="1270" y="2635"/>
              <a:ext cx="1365" cy="608"/>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37" name="Line 56"/>
            <p:cNvSpPr>
              <a:spLocks noChangeShapeType="1"/>
            </p:cNvSpPr>
            <p:nvPr/>
          </p:nvSpPr>
          <p:spPr bwMode="auto">
            <a:xfrm flipH="1">
              <a:off x="2722" y="2643"/>
              <a:ext cx="8" cy="600"/>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38" name="Line 59"/>
            <p:cNvSpPr>
              <a:spLocks noChangeShapeType="1"/>
            </p:cNvSpPr>
            <p:nvPr/>
          </p:nvSpPr>
          <p:spPr bwMode="auto">
            <a:xfrm flipH="1">
              <a:off x="2817" y="2627"/>
              <a:ext cx="1333" cy="624"/>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grpSp>
      <p:sp>
        <p:nvSpPr>
          <p:cNvPr id="42" name="Rectangle 2"/>
          <p:cNvSpPr txBox="1">
            <a:spLocks noChangeArrowheads="1"/>
          </p:cNvSpPr>
          <p:nvPr/>
        </p:nvSpPr>
        <p:spPr>
          <a:xfrm>
            <a:off x="735040" y="-61985"/>
            <a:ext cx="7883525" cy="9048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008000"/>
                </a:solidFill>
                <a:latin typeface="Calibri" charset="0"/>
                <a:ea typeface="Calibri" charset="0"/>
                <a:cs typeface="Calibri" charset="0"/>
              </a:rPr>
              <a:t>Secret Sharing </a:t>
            </a:r>
            <a:endParaRPr lang="en-US" sz="3200" b="1" dirty="0" smtClean="0">
              <a:solidFill>
                <a:srgbClr val="008000"/>
              </a:solidFill>
              <a:latin typeface="Calibri" charset="0"/>
              <a:ea typeface="Calibri" charset="0"/>
              <a:cs typeface="Calibri" charset="0"/>
            </a:endParaRPr>
          </a:p>
        </p:txBody>
      </p:sp>
    </p:spTree>
    <p:extLst>
      <p:ext uri="{BB962C8B-B14F-4D97-AF65-F5344CB8AC3E}">
        <p14:creationId xmlns:p14="http://schemas.microsoft.com/office/powerpoint/2010/main" val="663750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0"/>
          <p:cNvSpPr>
            <a:spLocks noChangeArrowheads="1"/>
          </p:cNvSpPr>
          <p:nvPr/>
        </p:nvSpPr>
        <p:spPr bwMode="auto">
          <a:xfrm>
            <a:off x="3925914" y="1631974"/>
            <a:ext cx="1219200" cy="533400"/>
          </a:xfrm>
          <a:prstGeom prst="rect">
            <a:avLst/>
          </a:prstGeom>
          <a:solidFill>
            <a:srgbClr val="99CC00"/>
          </a:solidFill>
          <a:ln w="12700">
            <a:solidFill>
              <a:schemeClr val="bg1"/>
            </a:solidFill>
            <a:miter lim="800000"/>
            <a:headEnd/>
            <a:tailEnd/>
          </a:ln>
        </p:spPr>
        <p:txBody>
          <a:bodyPr wrap="none" anchor="ctr"/>
          <a:lstStyle/>
          <a:p>
            <a:pPr eaLnBrk="0" hangingPunct="0"/>
            <a:r>
              <a:rPr lang="en-US" sz="2400">
                <a:solidFill>
                  <a:schemeClr val="tx2"/>
                </a:solidFill>
                <a:latin typeface="Calibri" charset="0"/>
                <a:ea typeface="Calibri" charset="0"/>
                <a:cs typeface="Calibri" charset="0"/>
              </a:rPr>
              <a:t>Secret </a:t>
            </a:r>
            <a:r>
              <a:rPr lang="en-US" sz="2400" b="1">
                <a:solidFill>
                  <a:schemeClr val="tx2"/>
                </a:solidFill>
                <a:latin typeface="Calibri" charset="0"/>
                <a:ea typeface="Calibri" charset="0"/>
                <a:cs typeface="Calibri" charset="0"/>
              </a:rPr>
              <a:t>s</a:t>
            </a:r>
          </a:p>
        </p:txBody>
      </p:sp>
      <p:sp>
        <p:nvSpPr>
          <p:cNvPr id="1037" name="Rectangle 23"/>
          <p:cNvSpPr>
            <a:spLocks noChangeArrowheads="1"/>
          </p:cNvSpPr>
          <p:nvPr/>
        </p:nvSpPr>
        <p:spPr bwMode="auto">
          <a:xfrm>
            <a:off x="37497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038" name="Rectangle 24"/>
          <p:cNvSpPr>
            <a:spLocks noChangeArrowheads="1"/>
          </p:cNvSpPr>
          <p:nvPr/>
        </p:nvSpPr>
        <p:spPr bwMode="auto">
          <a:xfrm>
            <a:off x="5807101" y="3522686"/>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1026" name="Object 2">
            <a:hlinkClick r:id="" action="ppaction://ole?verb=0"/>
          </p:cNvPr>
          <p:cNvGraphicFramePr>
            <a:graphicFrameLocks/>
          </p:cNvGraphicFramePr>
          <p:nvPr>
            <p:extLst/>
          </p:nvPr>
        </p:nvGraphicFramePr>
        <p:xfrm>
          <a:off x="5334009" y="1290630"/>
          <a:ext cx="452437" cy="1138238"/>
        </p:xfrm>
        <a:graphic>
          <a:graphicData uri="http://schemas.openxmlformats.org/presentationml/2006/ole">
            <mc:AlternateContent xmlns:mc="http://schemas.openxmlformats.org/markup-compatibility/2006">
              <mc:Choice xmlns:v="urn:schemas-microsoft-com:vml" Requires="v">
                <p:oleObj spid="_x0000_s554142"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9" y="1290630"/>
                        <a:ext cx="452437" cy="11382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9" name="Text Box 40"/>
          <p:cNvSpPr txBox="1">
            <a:spLocks noChangeArrowheads="1"/>
          </p:cNvSpPr>
          <p:nvPr/>
        </p:nvSpPr>
        <p:spPr bwMode="auto">
          <a:xfrm>
            <a:off x="5856314" y="1665311"/>
            <a:ext cx="617157" cy="276999"/>
          </a:xfrm>
          <a:prstGeom prst="rect">
            <a:avLst/>
          </a:prstGeom>
          <a:noFill/>
          <a:ln w="9525">
            <a:noFill/>
            <a:miter lim="800000"/>
            <a:headEnd/>
            <a:tailEnd/>
          </a:ln>
        </p:spPr>
        <p:txBody>
          <a:bodyPr wrap="none" lIns="0" tIns="0" rIns="0" bIns="0">
            <a:spAutoFit/>
          </a:bodyPr>
          <a:lstStyle/>
          <a:p>
            <a:r>
              <a:rPr lang="en-US">
                <a:latin typeface="Calibri" charset="0"/>
                <a:ea typeface="Calibri" charset="0"/>
                <a:cs typeface="Calibri" charset="0"/>
              </a:rPr>
              <a:t>Dealer</a:t>
            </a:r>
          </a:p>
        </p:txBody>
      </p:sp>
      <p:grpSp>
        <p:nvGrpSpPr>
          <p:cNvPr id="4" name="Group 63"/>
          <p:cNvGrpSpPr>
            <a:grpSpLocks/>
          </p:cNvGrpSpPr>
          <p:nvPr/>
        </p:nvGrpSpPr>
        <p:grpSpPr bwMode="auto">
          <a:xfrm>
            <a:off x="469930" y="2213023"/>
            <a:ext cx="7485066" cy="2190765"/>
            <a:chOff x="238" y="1191"/>
            <a:chExt cx="4715" cy="1380"/>
          </a:xfrm>
        </p:grpSpPr>
        <p:grpSp>
          <p:nvGrpSpPr>
            <p:cNvPr id="5" name="Group 60"/>
            <p:cNvGrpSpPr>
              <a:grpSpLocks/>
            </p:cNvGrpSpPr>
            <p:nvPr/>
          </p:nvGrpSpPr>
          <p:grpSpPr bwMode="auto">
            <a:xfrm>
              <a:off x="238" y="1191"/>
              <a:ext cx="4715" cy="1380"/>
              <a:chOff x="238" y="1191"/>
              <a:chExt cx="4715" cy="1380"/>
            </a:xfrm>
          </p:grpSpPr>
          <p:graphicFrame>
            <p:nvGraphicFramePr>
              <p:cNvPr id="1027" name="Object 4">
                <a:hlinkClick r:id="" action="ppaction://ole?verb=0"/>
              </p:cNvPr>
              <p:cNvGraphicFramePr>
                <a:graphicFrameLocks/>
              </p:cNvGraphicFramePr>
              <p:nvPr/>
            </p:nvGraphicFramePr>
            <p:xfrm>
              <a:off x="2655" y="1909"/>
              <a:ext cx="183" cy="662"/>
            </p:xfrm>
            <a:graphic>
              <a:graphicData uri="http://schemas.openxmlformats.org/presentationml/2006/ole">
                <mc:AlternateContent xmlns:mc="http://schemas.openxmlformats.org/markup-compatibility/2006">
                  <mc:Choice xmlns:v="urn:schemas-microsoft-com:vml" Requires="v">
                    <p:oleObj spid="_x0000_s554143"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 y="1909"/>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44" name="Rectangle 19"/>
              <p:cNvSpPr>
                <a:spLocks noChangeArrowheads="1"/>
              </p:cNvSpPr>
              <p:nvPr/>
            </p:nvSpPr>
            <p:spPr bwMode="auto">
              <a:xfrm>
                <a:off x="238" y="1992"/>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1</a:t>
                </a:r>
                <a:endParaRPr lang="en-US" sz="2400" baseline="-25000" dirty="0">
                  <a:solidFill>
                    <a:schemeClr val="tx2"/>
                  </a:solidFill>
                  <a:latin typeface="Calibri" charset="0"/>
                  <a:ea typeface="Calibri" charset="0"/>
                  <a:cs typeface="Calibri" charset="0"/>
                </a:endParaRPr>
              </a:p>
            </p:txBody>
          </p:sp>
          <p:sp>
            <p:nvSpPr>
              <p:cNvPr id="1045" name="Rectangle 20"/>
              <p:cNvSpPr>
                <a:spLocks noChangeArrowheads="1"/>
              </p:cNvSpPr>
              <p:nvPr/>
            </p:nvSpPr>
            <p:spPr bwMode="auto">
              <a:xfrm>
                <a:off x="912" y="2008"/>
                <a:ext cx="192"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2</a:t>
                </a:r>
                <a:endParaRPr lang="en-US" sz="2400" baseline="-25000" dirty="0">
                  <a:solidFill>
                    <a:schemeClr val="tx2"/>
                  </a:solidFill>
                  <a:latin typeface="Calibri" charset="0"/>
                  <a:ea typeface="Calibri" charset="0"/>
                  <a:cs typeface="Calibri" charset="0"/>
                </a:endParaRPr>
              </a:p>
            </p:txBody>
          </p:sp>
          <p:sp>
            <p:nvSpPr>
              <p:cNvPr id="1046" name="Rectangle 21"/>
              <p:cNvSpPr>
                <a:spLocks noChangeArrowheads="1"/>
              </p:cNvSpPr>
              <p:nvPr/>
            </p:nvSpPr>
            <p:spPr bwMode="auto">
              <a:xfrm>
                <a:off x="1607" y="2000"/>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s</a:t>
                </a:r>
                <a:r>
                  <a:rPr lang="en-US" sz="2400" baseline="-25000" dirty="0" smtClean="0">
                    <a:solidFill>
                      <a:schemeClr val="tx2"/>
                    </a:solidFill>
                    <a:latin typeface="Calibri" charset="0"/>
                    <a:ea typeface="Calibri" charset="0"/>
                    <a:cs typeface="Calibri" charset="0"/>
                  </a:rPr>
                  <a:t>3</a:t>
                </a:r>
                <a:endParaRPr lang="en-US" sz="1600" dirty="0">
                  <a:solidFill>
                    <a:schemeClr val="tx2"/>
                  </a:solidFill>
                  <a:latin typeface="Calibri" charset="0"/>
                  <a:ea typeface="Calibri" charset="0"/>
                  <a:cs typeface="Calibri" charset="0"/>
                </a:endParaRPr>
              </a:p>
            </p:txBody>
          </p:sp>
          <p:sp>
            <p:nvSpPr>
              <p:cNvPr id="1047" name="Rectangle 22"/>
              <p:cNvSpPr>
                <a:spLocks noChangeArrowheads="1"/>
              </p:cNvSpPr>
              <p:nvPr/>
            </p:nvSpPr>
            <p:spPr bwMode="auto">
              <a:xfrm>
                <a:off x="4473" y="1984"/>
                <a:ext cx="240" cy="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chemeClr val="tx2"/>
                    </a:solidFill>
                    <a:latin typeface="Calibri" charset="0"/>
                    <a:ea typeface="Calibri" charset="0"/>
                    <a:cs typeface="Calibri" charset="0"/>
                  </a:rPr>
                  <a:t> </a:t>
                </a:r>
                <a:r>
                  <a:rPr lang="en-US" sz="2400" dirty="0" err="1">
                    <a:solidFill>
                      <a:schemeClr val="tx2"/>
                    </a:solidFill>
                    <a:latin typeface="Calibri" charset="0"/>
                    <a:ea typeface="Calibri" charset="0"/>
                    <a:cs typeface="Calibri" charset="0"/>
                  </a:rPr>
                  <a:t>s</a:t>
                </a:r>
                <a:r>
                  <a:rPr lang="en-US" sz="2400" baseline="-25000" dirty="0" err="1" smtClean="0">
                    <a:solidFill>
                      <a:schemeClr val="tx2"/>
                    </a:solidFill>
                    <a:latin typeface="Calibri" charset="0"/>
                    <a:ea typeface="Calibri" charset="0"/>
                    <a:cs typeface="Calibri" charset="0"/>
                  </a:rPr>
                  <a:t>n</a:t>
                </a:r>
                <a:endParaRPr lang="en-US" sz="2400" baseline="-25000" dirty="0">
                  <a:solidFill>
                    <a:schemeClr val="tx2"/>
                  </a:solidFill>
                  <a:latin typeface="Calibri" charset="0"/>
                  <a:ea typeface="Calibri" charset="0"/>
                  <a:cs typeface="Calibri" charset="0"/>
                </a:endParaRPr>
              </a:p>
            </p:txBody>
          </p:sp>
          <p:graphicFrame>
            <p:nvGraphicFramePr>
              <p:cNvPr id="1028" name="Object 5">
                <a:hlinkClick r:id="" action="ppaction://ole?verb=0"/>
              </p:cNvPr>
              <p:cNvGraphicFramePr>
                <a:graphicFrameLocks/>
              </p:cNvGraphicFramePr>
              <p:nvPr/>
            </p:nvGraphicFramePr>
            <p:xfrm>
              <a:off x="1932" y="1896"/>
              <a:ext cx="183" cy="662"/>
            </p:xfrm>
            <a:graphic>
              <a:graphicData uri="http://schemas.openxmlformats.org/presentationml/2006/ole">
                <mc:AlternateContent xmlns:mc="http://schemas.openxmlformats.org/markup-compatibility/2006">
                  <mc:Choice xmlns:v="urn:schemas-microsoft-com:vml" Requires="v">
                    <p:oleObj spid="_x0000_s554144"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1896"/>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9" name="Object 6">
                <a:hlinkClick r:id="" action="ppaction://ole?verb=0"/>
              </p:cNvPr>
              <p:cNvGraphicFramePr>
                <a:graphicFrameLocks/>
              </p:cNvGraphicFramePr>
              <p:nvPr/>
            </p:nvGraphicFramePr>
            <p:xfrm>
              <a:off x="1190" y="1897"/>
              <a:ext cx="183" cy="662"/>
            </p:xfrm>
            <a:graphic>
              <a:graphicData uri="http://schemas.openxmlformats.org/presentationml/2006/ole">
                <mc:AlternateContent xmlns:mc="http://schemas.openxmlformats.org/markup-compatibility/2006">
                  <mc:Choice xmlns:v="urn:schemas-microsoft-com:vml" Requires="v">
                    <p:oleObj spid="_x0000_s554145"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 y="1897"/>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0" name="Object 7">
                <a:hlinkClick r:id="" action="ppaction://ole?verb=0"/>
              </p:cNvPr>
              <p:cNvGraphicFramePr>
                <a:graphicFrameLocks/>
              </p:cNvGraphicFramePr>
              <p:nvPr/>
            </p:nvGraphicFramePr>
            <p:xfrm>
              <a:off x="537" y="1898"/>
              <a:ext cx="183" cy="662"/>
            </p:xfrm>
            <a:graphic>
              <a:graphicData uri="http://schemas.openxmlformats.org/presentationml/2006/ole">
                <mc:AlternateContent xmlns:mc="http://schemas.openxmlformats.org/markup-compatibility/2006">
                  <mc:Choice xmlns:v="urn:schemas-microsoft-com:vml" Requires="v">
                    <p:oleObj spid="_x0000_s554146" name="Clip" r:id="rId9" imgW="525240" imgH="1361880" progId="">
                      <p:embed/>
                    </p:oleObj>
                  </mc:Choice>
                  <mc:Fallback>
                    <p:oleObj name="Clip" r:id="rId9"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 y="1898"/>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1" name="Object 8">
                <a:hlinkClick r:id="" action="ppaction://ole?verb=0"/>
              </p:cNvPr>
              <p:cNvGraphicFramePr>
                <a:graphicFrameLocks/>
              </p:cNvGraphicFramePr>
              <p:nvPr/>
            </p:nvGraphicFramePr>
            <p:xfrm>
              <a:off x="3378" y="1899"/>
              <a:ext cx="183" cy="662"/>
            </p:xfrm>
            <a:graphic>
              <a:graphicData uri="http://schemas.openxmlformats.org/presentationml/2006/ole">
                <mc:AlternateContent xmlns:mc="http://schemas.openxmlformats.org/markup-compatibility/2006">
                  <mc:Choice xmlns:v="urn:schemas-microsoft-com:vml" Requires="v">
                    <p:oleObj spid="_x0000_s554147" name="Clip" r:id="rId10" imgW="525240" imgH="1361880" progId="">
                      <p:embed/>
                    </p:oleObj>
                  </mc:Choice>
                  <mc:Fallback>
                    <p:oleObj name="Clip" r:id="rId10"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 y="1899"/>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2" name="Object 9">
                <a:hlinkClick r:id="" action="ppaction://ole?verb=0"/>
              </p:cNvPr>
              <p:cNvGraphicFramePr>
                <a:graphicFrameLocks/>
              </p:cNvGraphicFramePr>
              <p:nvPr/>
            </p:nvGraphicFramePr>
            <p:xfrm>
              <a:off x="4059" y="1901"/>
              <a:ext cx="183" cy="662"/>
            </p:xfrm>
            <a:graphic>
              <a:graphicData uri="http://schemas.openxmlformats.org/presentationml/2006/ole">
                <mc:AlternateContent xmlns:mc="http://schemas.openxmlformats.org/markup-compatibility/2006">
                  <mc:Choice xmlns:v="urn:schemas-microsoft-com:vml" Requires="v">
                    <p:oleObj spid="_x0000_s554148" name="Clip" r:id="rId11" imgW="525240" imgH="1361880" progId="">
                      <p:embed/>
                    </p:oleObj>
                  </mc:Choice>
                  <mc:Fallback>
                    <p:oleObj name="Clip" r:id="rId11"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 y="1901"/>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3" name="Object 10">
                <a:hlinkClick r:id="" action="ppaction://ole?verb=0"/>
              </p:cNvPr>
              <p:cNvGraphicFramePr>
                <a:graphicFrameLocks/>
              </p:cNvGraphicFramePr>
              <p:nvPr/>
            </p:nvGraphicFramePr>
            <p:xfrm>
              <a:off x="4770" y="1901"/>
              <a:ext cx="183" cy="662"/>
            </p:xfrm>
            <a:graphic>
              <a:graphicData uri="http://schemas.openxmlformats.org/presentationml/2006/ole">
                <mc:AlternateContent xmlns:mc="http://schemas.openxmlformats.org/markup-compatibility/2006">
                  <mc:Choice xmlns:v="urn:schemas-microsoft-com:vml" Requires="v">
                    <p:oleObj spid="_x0000_s554149" name="Clip" r:id="rId12" imgW="525240" imgH="1361880" progId="">
                      <p:embed/>
                    </p:oleObj>
                  </mc:Choice>
                  <mc:Fallback>
                    <p:oleObj name="Clip" r:id="rId12"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 y="1901"/>
                            <a:ext cx="183" cy="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49" name="Line 48"/>
              <p:cNvSpPr>
                <a:spLocks noChangeShapeType="1"/>
              </p:cNvSpPr>
              <p:nvPr/>
            </p:nvSpPr>
            <p:spPr bwMode="auto">
              <a:xfrm flipH="1">
                <a:off x="757" y="1191"/>
                <a:ext cx="1634" cy="687"/>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1050" name="Line 49"/>
              <p:cNvSpPr>
                <a:spLocks noChangeShapeType="1"/>
              </p:cNvSpPr>
              <p:nvPr/>
            </p:nvSpPr>
            <p:spPr bwMode="auto">
              <a:xfrm flipH="1">
                <a:off x="1326" y="1223"/>
                <a:ext cx="1191" cy="647"/>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1051" name="Line 50"/>
              <p:cNvSpPr>
                <a:spLocks noChangeShapeType="1"/>
              </p:cNvSpPr>
              <p:nvPr/>
            </p:nvSpPr>
            <p:spPr bwMode="auto">
              <a:xfrm flipH="1">
                <a:off x="2036" y="1223"/>
                <a:ext cx="584" cy="631"/>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1052" name="Line 51"/>
              <p:cNvSpPr>
                <a:spLocks noChangeShapeType="1"/>
              </p:cNvSpPr>
              <p:nvPr/>
            </p:nvSpPr>
            <p:spPr bwMode="auto">
              <a:xfrm flipH="1">
                <a:off x="2746" y="1223"/>
                <a:ext cx="8" cy="663"/>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1053" name="Line 52"/>
              <p:cNvSpPr>
                <a:spLocks noChangeShapeType="1"/>
              </p:cNvSpPr>
              <p:nvPr/>
            </p:nvSpPr>
            <p:spPr bwMode="auto">
              <a:xfrm>
                <a:off x="2888" y="1215"/>
                <a:ext cx="568" cy="655"/>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1054" name="Line 53"/>
              <p:cNvSpPr>
                <a:spLocks noChangeShapeType="1"/>
              </p:cNvSpPr>
              <p:nvPr/>
            </p:nvSpPr>
            <p:spPr bwMode="auto">
              <a:xfrm>
                <a:off x="3038" y="1215"/>
                <a:ext cx="1033" cy="67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1055" name="Line 54"/>
              <p:cNvSpPr>
                <a:spLocks noChangeShapeType="1"/>
              </p:cNvSpPr>
              <p:nvPr/>
            </p:nvSpPr>
            <p:spPr bwMode="auto">
              <a:xfrm>
                <a:off x="3227" y="1199"/>
                <a:ext cx="1507" cy="718"/>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grpSp>
        <p:sp>
          <p:nvSpPr>
            <p:cNvPr id="1043" name="Text Box 62"/>
            <p:cNvSpPr txBox="1">
              <a:spLocks noChangeArrowheads="1"/>
            </p:cNvSpPr>
            <p:nvPr/>
          </p:nvSpPr>
          <p:spPr bwMode="auto">
            <a:xfrm>
              <a:off x="2201" y="1781"/>
              <a:ext cx="201" cy="349"/>
            </a:xfrm>
            <a:prstGeom prst="rect">
              <a:avLst/>
            </a:prstGeom>
            <a:noFill/>
            <a:ln w="9525">
              <a:noFill/>
              <a:miter lim="800000"/>
              <a:headEnd/>
              <a:tailEnd/>
            </a:ln>
          </p:spPr>
          <p:txBody>
            <a:bodyPr wrap="none" lIns="0" tIns="0" rIns="0" bIns="0">
              <a:spAutoFit/>
            </a:bodyPr>
            <a:lstStyle/>
            <a:p>
              <a:r>
                <a:rPr lang="en-US" sz="3600">
                  <a:latin typeface="Calibri" charset="0"/>
                  <a:ea typeface="Calibri" charset="0"/>
                  <a:cs typeface="Calibri" charset="0"/>
                </a:rPr>
                <a:t>…</a:t>
              </a:r>
            </a:p>
          </p:txBody>
        </p:sp>
      </p:grpSp>
      <p:grpSp>
        <p:nvGrpSpPr>
          <p:cNvPr id="40" name="Group 56"/>
          <p:cNvGrpSpPr>
            <a:grpSpLocks/>
          </p:cNvGrpSpPr>
          <p:nvPr/>
        </p:nvGrpSpPr>
        <p:grpSpPr bwMode="auto">
          <a:xfrm>
            <a:off x="1252571" y="4469854"/>
            <a:ext cx="7874566" cy="1911474"/>
            <a:chOff x="765" y="2612"/>
            <a:chExt cx="4803" cy="1068"/>
          </a:xfrm>
        </p:grpSpPr>
        <p:sp>
          <p:nvSpPr>
            <p:cNvPr id="41" name="Rectangle 33"/>
            <p:cNvSpPr>
              <a:spLocks noChangeArrowheads="1"/>
            </p:cNvSpPr>
            <p:nvPr/>
          </p:nvSpPr>
          <p:spPr bwMode="auto">
            <a:xfrm>
              <a:off x="3668" y="3116"/>
              <a:ext cx="1900" cy="403"/>
            </a:xfrm>
            <a:prstGeom prst="rect">
              <a:avLst/>
            </a:prstGeom>
            <a:noFill/>
            <a:ln w="9525">
              <a:noFill/>
              <a:miter lim="800000"/>
              <a:headEnd/>
              <a:tailEnd/>
            </a:ln>
          </p:spPr>
          <p:txBody>
            <a:bodyPr anchor="ctr"/>
            <a:lstStyle/>
            <a:p>
              <a:pPr eaLnBrk="0" hangingPunct="0">
                <a:lnSpc>
                  <a:spcPct val="95000"/>
                </a:lnSpc>
              </a:pPr>
              <a:r>
                <a:rPr lang="en-US" sz="2400" b="1" dirty="0" smtClean="0">
                  <a:solidFill>
                    <a:srgbClr val="0033CC"/>
                  </a:solidFill>
                  <a:latin typeface="Calibri" charset="0"/>
                  <a:ea typeface="Calibri" charset="0"/>
                  <a:cs typeface="Calibri" charset="0"/>
                  <a:sym typeface="Symbol" pitchFamily="18" charset="2"/>
                </a:rPr>
                <a:t>Together all the parties know s</a:t>
              </a:r>
              <a:endParaRPr lang="en-US" sz="2400" b="1" dirty="0">
                <a:solidFill>
                  <a:srgbClr val="0033CC"/>
                </a:solidFill>
                <a:latin typeface="Calibri" charset="0"/>
                <a:ea typeface="Calibri" charset="0"/>
                <a:cs typeface="Calibri" charset="0"/>
              </a:endParaRPr>
            </a:p>
          </p:txBody>
        </p:sp>
        <p:sp>
          <p:nvSpPr>
            <p:cNvPr id="42" name="Rectangle 39"/>
            <p:cNvSpPr>
              <a:spLocks noChangeArrowheads="1"/>
            </p:cNvSpPr>
            <p:nvPr/>
          </p:nvSpPr>
          <p:spPr bwMode="auto">
            <a:xfrm>
              <a:off x="2384" y="3344"/>
              <a:ext cx="768" cy="336"/>
            </a:xfrm>
            <a:prstGeom prst="rect">
              <a:avLst/>
            </a:prstGeom>
            <a:solidFill>
              <a:srgbClr val="99CC00"/>
            </a:solidFill>
            <a:ln w="12700">
              <a:solidFill>
                <a:schemeClr val="bg1"/>
              </a:solidFill>
              <a:miter lim="800000"/>
              <a:headEnd/>
              <a:tailEnd/>
            </a:ln>
          </p:spPr>
          <p:txBody>
            <a:bodyPr wrap="none" anchor="ctr"/>
            <a:lstStyle/>
            <a:p>
              <a:pPr eaLnBrk="0" hangingPunct="0"/>
              <a:r>
                <a:rPr lang="en-US" sz="2400">
                  <a:solidFill>
                    <a:schemeClr val="tx2"/>
                  </a:solidFill>
                  <a:latin typeface="Calibri" charset="0"/>
                  <a:ea typeface="Calibri" charset="0"/>
                  <a:cs typeface="Calibri" charset="0"/>
                </a:rPr>
                <a:t>Secret </a:t>
              </a:r>
              <a:r>
                <a:rPr lang="en-US" sz="2400" b="1">
                  <a:solidFill>
                    <a:schemeClr val="tx2"/>
                  </a:solidFill>
                  <a:latin typeface="Calibri" charset="0"/>
                  <a:ea typeface="Calibri" charset="0"/>
                  <a:cs typeface="Calibri" charset="0"/>
                </a:rPr>
                <a:t>s</a:t>
              </a:r>
            </a:p>
          </p:txBody>
        </p:sp>
        <p:sp>
          <p:nvSpPr>
            <p:cNvPr id="43" name="Line 45"/>
            <p:cNvSpPr>
              <a:spLocks noChangeShapeType="1"/>
            </p:cNvSpPr>
            <p:nvPr/>
          </p:nvSpPr>
          <p:spPr bwMode="auto">
            <a:xfrm>
              <a:off x="765" y="2612"/>
              <a:ext cx="1610" cy="655"/>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44" name="Line 46"/>
            <p:cNvSpPr>
              <a:spLocks noChangeShapeType="1"/>
            </p:cNvSpPr>
            <p:nvPr/>
          </p:nvSpPr>
          <p:spPr bwMode="auto">
            <a:xfrm flipH="1">
              <a:off x="3140" y="2628"/>
              <a:ext cx="1571" cy="631"/>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45" name="Line 47"/>
            <p:cNvSpPr>
              <a:spLocks noChangeShapeType="1"/>
            </p:cNvSpPr>
            <p:nvPr/>
          </p:nvSpPr>
          <p:spPr bwMode="auto">
            <a:xfrm flipH="1">
              <a:off x="3014" y="2620"/>
              <a:ext cx="1026" cy="631"/>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46" name="Line 49"/>
            <p:cNvSpPr>
              <a:spLocks noChangeShapeType="1"/>
            </p:cNvSpPr>
            <p:nvPr/>
          </p:nvSpPr>
          <p:spPr bwMode="auto">
            <a:xfrm>
              <a:off x="1341" y="2620"/>
              <a:ext cx="1137" cy="63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47" name="Line 50"/>
            <p:cNvSpPr>
              <a:spLocks noChangeShapeType="1"/>
            </p:cNvSpPr>
            <p:nvPr/>
          </p:nvSpPr>
          <p:spPr bwMode="auto">
            <a:xfrm>
              <a:off x="2020" y="2628"/>
              <a:ext cx="600" cy="63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48" name="Line 52"/>
            <p:cNvSpPr>
              <a:spLocks noChangeShapeType="1"/>
            </p:cNvSpPr>
            <p:nvPr/>
          </p:nvSpPr>
          <p:spPr bwMode="auto">
            <a:xfrm flipH="1">
              <a:off x="2864" y="2643"/>
              <a:ext cx="576" cy="608"/>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49" name="Line 53"/>
            <p:cNvSpPr>
              <a:spLocks noChangeShapeType="1"/>
            </p:cNvSpPr>
            <p:nvPr/>
          </p:nvSpPr>
          <p:spPr bwMode="auto">
            <a:xfrm>
              <a:off x="2722" y="2635"/>
              <a:ext cx="16" cy="632"/>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grpSp>
      <p:sp>
        <p:nvSpPr>
          <p:cNvPr id="39" name="Rectangle 2"/>
          <p:cNvSpPr txBox="1">
            <a:spLocks noChangeArrowheads="1"/>
          </p:cNvSpPr>
          <p:nvPr/>
        </p:nvSpPr>
        <p:spPr>
          <a:xfrm>
            <a:off x="735040" y="-61985"/>
            <a:ext cx="7883525" cy="9048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008000"/>
                </a:solidFill>
                <a:latin typeface="Calibri" charset="0"/>
                <a:ea typeface="Calibri" charset="0"/>
                <a:cs typeface="Calibri" charset="0"/>
              </a:rPr>
              <a:t>Secret Sharing </a:t>
            </a:r>
            <a:endParaRPr lang="en-US" sz="3200" b="1" dirty="0" smtClean="0">
              <a:solidFill>
                <a:srgbClr val="008000"/>
              </a:solidFill>
              <a:latin typeface="Calibri" charset="0"/>
              <a:ea typeface="Calibri" charset="0"/>
              <a:cs typeface="Calibri" charset="0"/>
            </a:endParaRPr>
          </a:p>
        </p:txBody>
      </p:sp>
    </p:spTree>
    <p:extLst>
      <p:ext uri="{BB962C8B-B14F-4D97-AF65-F5344CB8AC3E}">
        <p14:creationId xmlns:p14="http://schemas.microsoft.com/office/powerpoint/2010/main" val="2135371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a:spLocks noGrp="1" noChangeArrowheads="1"/>
          </p:cNvSpPr>
          <p:nvPr>
            <p:ph type="title"/>
          </p:nvPr>
        </p:nvSpPr>
        <p:spPr>
          <a:xfrm>
            <a:off x="711728" y="16873"/>
            <a:ext cx="7883525" cy="838200"/>
          </a:xfrm>
        </p:spPr>
        <p:txBody>
          <a:bodyPr>
            <a:normAutofit/>
          </a:bodyPr>
          <a:lstStyle/>
          <a:p>
            <a:r>
              <a:rPr lang="en-US" b="1" dirty="0" smtClean="0">
                <a:solidFill>
                  <a:srgbClr val="008000"/>
                </a:solidFill>
                <a:latin typeface="Calibri" charset="0"/>
                <a:ea typeface="Calibri" charset="0"/>
                <a:cs typeface="Calibri" charset="0"/>
              </a:rPr>
              <a:t>Secret Sharing : Instantiation </a:t>
            </a:r>
            <a:endParaRPr lang="en-US" sz="3200" b="1" dirty="0" smtClean="0">
              <a:solidFill>
                <a:srgbClr val="008000"/>
              </a:solidFill>
              <a:latin typeface="Calibri" charset="0"/>
              <a:ea typeface="Calibri" charset="0"/>
              <a:cs typeface="Calibri" charset="0"/>
            </a:endParaRPr>
          </a:p>
        </p:txBody>
      </p:sp>
      <p:sp>
        <p:nvSpPr>
          <p:cNvPr id="10" name="Rectangle 9"/>
          <p:cNvSpPr/>
          <p:nvPr/>
        </p:nvSpPr>
        <p:spPr>
          <a:xfrm>
            <a:off x="109276" y="1051620"/>
            <a:ext cx="8756427"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 We will need a finite field (where we can </a:t>
            </a:r>
            <a:r>
              <a:rPr lang="en-US" smtClean="0">
                <a:solidFill>
                  <a:srgbClr val="000000"/>
                </a:solidFill>
                <a:latin typeface="Calibri" charset="0"/>
                <a:ea typeface="Calibri" charset="0"/>
                <a:cs typeface="Calibri" charset="0"/>
                <a:sym typeface="Symbol" pitchFamily="18" charset="2"/>
              </a:rPr>
              <a:t>do both “+” and “*”)</a:t>
            </a:r>
            <a:endParaRPr lang="en-US" baseline="-25000" dirty="0">
              <a:solidFill>
                <a:srgbClr val="000000"/>
              </a:solidFill>
              <a:latin typeface="Calibri" charset="0"/>
              <a:ea typeface="Calibri" charset="0"/>
              <a:cs typeface="Calibri" charset="0"/>
            </a:endParaRPr>
          </a:p>
        </p:txBody>
      </p:sp>
      <p:sp>
        <p:nvSpPr>
          <p:cNvPr id="17" name="Rectangle 16"/>
          <p:cNvSpPr/>
          <p:nvPr/>
        </p:nvSpPr>
        <p:spPr>
          <a:xfrm>
            <a:off x="146089" y="6296186"/>
            <a:ext cx="8756427"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 The secret to be shared and the shares will be elements of F</a:t>
            </a:r>
            <a:endParaRPr lang="en-US" baseline="-25000" dirty="0">
              <a:solidFill>
                <a:srgbClr val="000000"/>
              </a:solidFill>
              <a:latin typeface="Calibri" charset="0"/>
              <a:ea typeface="Calibri" charset="0"/>
              <a:cs typeface="Calibri" charset="0"/>
            </a:endParaRPr>
          </a:p>
        </p:txBody>
      </p:sp>
      <p:grpSp>
        <p:nvGrpSpPr>
          <p:cNvPr id="3" name="Group 2"/>
          <p:cNvGrpSpPr/>
          <p:nvPr/>
        </p:nvGrpSpPr>
        <p:grpSpPr>
          <a:xfrm>
            <a:off x="102651" y="1614839"/>
            <a:ext cx="9232986" cy="2578914"/>
            <a:chOff x="102651" y="1614839"/>
            <a:chExt cx="9232986" cy="2578914"/>
          </a:xfrm>
        </p:grpSpPr>
        <mc:AlternateContent xmlns:mc="http://schemas.openxmlformats.org/markup-compatibility/2006" xmlns:a14="http://schemas.microsoft.com/office/drawing/2010/main">
          <mc:Choice Requires="a14">
            <p:sp>
              <p:nvSpPr>
                <p:cNvPr id="44" name="Rectangle 43"/>
                <p:cNvSpPr/>
                <p:nvPr/>
              </p:nvSpPr>
              <p:spPr>
                <a:xfrm>
                  <a:off x="119585" y="2181215"/>
                  <a:ext cx="7144080" cy="369332"/>
                </a:xfrm>
                <a:prstGeom prst="rect">
                  <a:avLst/>
                </a:prstGeom>
              </p:spPr>
              <p:txBody>
                <a:bodyPr wrap="square">
                  <a:spAutoFit/>
                </a:bodyPr>
                <a:lstStyle/>
                <a:p>
                  <a:pPr marL="285750" indent="-285750">
                    <a:buFont typeface="Wingdings" charset="2"/>
                    <a:buChar char="q"/>
                  </a:pPr>
                  <a:r>
                    <a:rPr lang="en-US" dirty="0" smtClean="0">
                      <a:solidFill>
                        <a:srgbClr val="0000FF"/>
                      </a:solidFill>
                      <a:latin typeface="Calibri" charset="0"/>
                      <a:ea typeface="Calibri" charset="0"/>
                      <a:cs typeface="Calibri" charset="0"/>
                      <a:sym typeface="Symbol" pitchFamily="18" charset="2"/>
                    </a:rPr>
                    <a:t>Theorem: F</a:t>
                  </a:r>
                  <a:r>
                    <a:rPr lang="en-US" baseline="-25000" dirty="0" smtClean="0">
                      <a:solidFill>
                        <a:srgbClr val="0000FF"/>
                      </a:solidFill>
                      <a:latin typeface="Calibri" charset="0"/>
                      <a:ea typeface="Calibri" charset="0"/>
                      <a:cs typeface="Calibri" charset="0"/>
                      <a:sym typeface="Symbol" pitchFamily="18" charset="2"/>
                    </a:rPr>
                    <a:t> </a:t>
                  </a:r>
                  <a:r>
                    <a:rPr lang="en-US" dirty="0">
                      <a:solidFill>
                        <a:srgbClr val="0000FF"/>
                      </a:solidFill>
                      <a:latin typeface="Calibri" charset="0"/>
                      <a:ea typeface="Calibri" charset="0"/>
                      <a:cs typeface="Calibri" charset="0"/>
                      <a:sym typeface="Symbol" pitchFamily="18" charset="2"/>
                    </a:rPr>
                    <a:t>=</a:t>
                  </a:r>
                  <a:r>
                    <a:rPr lang="en-US" dirty="0" smtClean="0">
                      <a:solidFill>
                        <a:srgbClr val="0000FF"/>
                      </a:solidFill>
                      <a:latin typeface="Calibri" charset="0"/>
                      <a:ea typeface="Calibri" charset="0"/>
                      <a:cs typeface="Calibri" charset="0"/>
                      <a:sym typeface="Symbol" pitchFamily="18" charset="2"/>
                    </a:rPr>
                    <a:t> (</a:t>
                  </a:r>
                  <a14:m>
                    <m:oMath xmlns:m="http://schemas.openxmlformats.org/officeDocument/2006/math">
                      <m:r>
                        <a:rPr lang="en-US" i="1" smtClean="0">
                          <a:solidFill>
                            <a:schemeClr val="accent2"/>
                          </a:solidFill>
                          <a:latin typeface="Cambria Math" charset="0"/>
                          <a:ea typeface="Calibri" charset="0"/>
                          <a:cs typeface="Calibri" charset="0"/>
                          <a:sym typeface="Symbol" pitchFamily="18" charset="2"/>
                        </a:rPr>
                        <m:t>ℤ</m:t>
                      </m:r>
                    </m:oMath>
                  </a14:m>
                  <a:r>
                    <a:rPr lang="en-US" baseline="-25000" dirty="0" smtClean="0">
                      <a:solidFill>
                        <a:srgbClr val="0000FF"/>
                      </a:solidFill>
                      <a:latin typeface="Calibri" charset="0"/>
                      <a:ea typeface="Calibri" charset="0"/>
                      <a:cs typeface="Calibri" charset="0"/>
                      <a:sym typeface="Symbol" pitchFamily="18" charset="2"/>
                    </a:rPr>
                    <a:t>p </a:t>
                  </a:r>
                  <a:r>
                    <a:rPr lang="en-US" dirty="0" smtClean="0">
                      <a:solidFill>
                        <a:srgbClr val="0000FF"/>
                      </a:solidFill>
                      <a:latin typeface="Calibri" charset="0"/>
                      <a:ea typeface="Calibri" charset="0"/>
                      <a:cs typeface="Calibri" charset="0"/>
                      <a:sym typeface="Symbol" pitchFamily="18" charset="2"/>
                    </a:rPr>
                    <a:t>, + mod p (</a:t>
                  </a:r>
                  <a:r>
                    <a:rPr lang="en-US" dirty="0">
                      <a:latin typeface="Calibri" charset="0"/>
                      <a:ea typeface="Calibri" charset="0"/>
                      <a:cs typeface="Calibri" charset="0"/>
                      <a:sym typeface="Symbol"/>
                    </a:rPr>
                    <a:t>+</a:t>
                  </a:r>
                  <a:r>
                    <a:rPr lang="en-US" dirty="0" smtClean="0">
                      <a:solidFill>
                        <a:srgbClr val="0000FF"/>
                      </a:solidFill>
                      <a:latin typeface="Calibri" charset="0"/>
                      <a:ea typeface="Calibri" charset="0"/>
                      <a:cs typeface="Calibri" charset="0"/>
                      <a:sym typeface="Symbol" pitchFamily="18" charset="2"/>
                    </a:rPr>
                    <a:t>),   * mod p (*) ) is a field </a:t>
                  </a:r>
                  <a:endParaRPr lang="en-US" baseline="-25000" dirty="0">
                    <a:solidFill>
                      <a:srgbClr val="0000FF"/>
                    </a:solidFill>
                    <a:latin typeface="Calibri" charset="0"/>
                    <a:ea typeface="Calibri" charset="0"/>
                    <a:cs typeface="Calibri"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119585" y="2181215"/>
                  <a:ext cx="7144080" cy="369332"/>
                </a:xfrm>
                <a:prstGeom prst="rect">
                  <a:avLst/>
                </a:prstGeom>
                <a:blipFill rotWithShape="0">
                  <a:blip r:embed="rId3"/>
                  <a:stretch>
                    <a:fillRect l="-597"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2651" y="1614839"/>
                  <a:ext cx="8756427"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 Ex: The set </a:t>
                  </a:r>
                  <a14:m>
                    <m:oMath xmlns:m="http://schemas.openxmlformats.org/officeDocument/2006/math">
                      <m:r>
                        <a:rPr lang="en-US" i="1" smtClean="0">
                          <a:solidFill>
                            <a:srgbClr val="000000"/>
                          </a:solidFill>
                          <a:latin typeface="Cambria Math" charset="0"/>
                          <a:ea typeface="Calibri" charset="0"/>
                          <a:cs typeface="Calibri" charset="0"/>
                          <a:sym typeface="Symbol" pitchFamily="18" charset="2"/>
                        </a:rPr>
                        <m:t>ℤ</m:t>
                      </m:r>
                    </m:oMath>
                  </a14:m>
                  <a:r>
                    <a:rPr lang="en-US" baseline="-25000" dirty="0" smtClean="0">
                      <a:solidFill>
                        <a:srgbClr val="000000"/>
                      </a:solidFill>
                      <a:latin typeface="Calibri" charset="0"/>
                      <a:ea typeface="Calibri" charset="0"/>
                      <a:cs typeface="Calibri" charset="0"/>
                      <a:sym typeface="Symbol" pitchFamily="18" charset="2"/>
                    </a:rPr>
                    <a:t>p</a:t>
                  </a:r>
                  <a:r>
                    <a:rPr lang="en-US" dirty="0" smtClean="0">
                      <a:solidFill>
                        <a:srgbClr val="000000"/>
                      </a:solidFill>
                      <a:latin typeface="Calibri" charset="0"/>
                      <a:ea typeface="Calibri" charset="0"/>
                      <a:cs typeface="Calibri" charset="0"/>
                      <a:sym typeface="Symbol" pitchFamily="18" charset="2"/>
                    </a:rPr>
                    <a:t> = {0, 1, </a:t>
                  </a:r>
                  <a:r>
                    <a:rPr lang="is-IS" dirty="0" smtClean="0">
                      <a:solidFill>
                        <a:srgbClr val="000000"/>
                      </a:solidFill>
                      <a:latin typeface="Calibri" charset="0"/>
                      <a:ea typeface="Calibri" charset="0"/>
                      <a:cs typeface="Calibri" charset="0"/>
                      <a:sym typeface="Symbol" pitchFamily="18" charset="2"/>
                    </a:rPr>
                    <a:t>…, p - 1</a:t>
                  </a:r>
                  <a:r>
                    <a:rPr lang="en-US" dirty="0" smtClean="0">
                      <a:solidFill>
                        <a:srgbClr val="000000"/>
                      </a:solidFill>
                      <a:latin typeface="Calibri" charset="0"/>
                      <a:ea typeface="Calibri" charset="0"/>
                      <a:cs typeface="Calibri" charset="0"/>
                      <a:sym typeface="Symbol" pitchFamily="18" charset="2"/>
                    </a:rPr>
                    <a:t>}, where p is a prime</a:t>
                  </a:r>
                  <a:endParaRPr lang="en-US" baseline="-25000" dirty="0">
                    <a:solidFill>
                      <a:srgbClr val="000000"/>
                    </a:solidFill>
                    <a:latin typeface="Calibri" charset="0"/>
                    <a:ea typeface="Calibri" charset="0"/>
                    <a:cs typeface="Calibri"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02651" y="1614839"/>
                  <a:ext cx="8756427" cy="369332"/>
                </a:xfrm>
                <a:prstGeom prst="rect">
                  <a:avLst/>
                </a:prstGeom>
                <a:blipFill rotWithShape="0">
                  <a:blip r:embed="rId4"/>
                  <a:stretch>
                    <a:fillRect l="-487" t="-8333"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39450" y="2737742"/>
                  <a:ext cx="8756427" cy="369332"/>
                </a:xfrm>
                <a:prstGeom prst="rect">
                  <a:avLst/>
                </a:prstGeom>
              </p:spPr>
              <p:txBody>
                <a:bodyPr wrap="square">
                  <a:spAutoFit/>
                </a:bodyPr>
                <a:lstStyle/>
                <a:p>
                  <a:pPr marL="285750" indent="-285750">
                    <a:buFont typeface="Wingdings" charset="2"/>
                    <a:buChar char="v"/>
                  </a:pPr>
                  <a:r>
                    <a:rPr lang="en-US" dirty="0" smtClean="0">
                      <a:solidFill>
                        <a:srgbClr val="000000"/>
                      </a:solidFill>
                      <a:latin typeface="Calibri" charset="0"/>
                      <a:ea typeface="Calibri" charset="0"/>
                      <a:cs typeface="Calibri" charset="0"/>
                      <a:sym typeface="Symbol" pitchFamily="18" charset="2"/>
                    </a:rPr>
                    <a:t> (</a:t>
                  </a:r>
                  <a14:m>
                    <m:oMath xmlns:m="http://schemas.openxmlformats.org/officeDocument/2006/math">
                      <m:r>
                        <a:rPr lang="en-US" i="1" smtClean="0">
                          <a:solidFill>
                            <a:srgbClr val="000000"/>
                          </a:solidFill>
                          <a:latin typeface="Cambria Math" charset="0"/>
                          <a:ea typeface="Calibri" charset="0"/>
                          <a:cs typeface="Calibri" charset="0"/>
                          <a:sym typeface="Symbol" pitchFamily="18" charset="2"/>
                        </a:rPr>
                        <m:t>ℤ</m:t>
                      </m:r>
                    </m:oMath>
                  </a14:m>
                  <a:r>
                    <a:rPr lang="en-US" baseline="-25000" dirty="0" smtClean="0">
                      <a:solidFill>
                        <a:srgbClr val="000000"/>
                      </a:solidFill>
                      <a:latin typeface="Calibri" charset="0"/>
                      <a:ea typeface="Calibri" charset="0"/>
                      <a:cs typeface="Calibri" charset="0"/>
                      <a:sym typeface="Symbol" pitchFamily="18" charset="2"/>
                    </a:rPr>
                    <a:t>p</a:t>
                  </a:r>
                  <a:r>
                    <a:rPr lang="en-US" dirty="0" smtClean="0">
                      <a:solidFill>
                        <a:srgbClr val="000000"/>
                      </a:solidFill>
                      <a:latin typeface="Calibri" charset="0"/>
                      <a:ea typeface="Calibri" charset="0"/>
                      <a:cs typeface="Calibri" charset="0"/>
                      <a:sym typeface="Symbol" pitchFamily="18" charset="2"/>
                    </a:rPr>
                    <a:t>, +) is a group</a:t>
                  </a:r>
                  <a:endParaRPr lang="en-US" baseline="-25000" dirty="0">
                    <a:solidFill>
                      <a:srgbClr val="000000"/>
                    </a:solidFill>
                    <a:latin typeface="Calibri" charset="0"/>
                    <a:ea typeface="Calibri" charset="0"/>
                    <a:cs typeface="Calibri"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39450" y="2737742"/>
                  <a:ext cx="8756427" cy="369332"/>
                </a:xfrm>
                <a:prstGeom prst="rect">
                  <a:avLst/>
                </a:prstGeom>
                <a:blipFill rotWithShape="0">
                  <a:blip r:embed="rId5"/>
                  <a:stretch>
                    <a:fillRect l="-418" t="-655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59330" y="3287708"/>
                  <a:ext cx="8756427" cy="369332"/>
                </a:xfrm>
                <a:prstGeom prst="rect">
                  <a:avLst/>
                </a:prstGeom>
              </p:spPr>
              <p:txBody>
                <a:bodyPr wrap="square">
                  <a:spAutoFit/>
                </a:bodyPr>
                <a:lstStyle/>
                <a:p>
                  <a:pPr marL="285750" indent="-285750">
                    <a:buFont typeface="Wingdings" charset="2"/>
                    <a:buChar char="v"/>
                  </a:pPr>
                  <a:r>
                    <a:rPr lang="en-US" dirty="0" smtClean="0">
                      <a:solidFill>
                        <a:srgbClr val="000000"/>
                      </a:solidFill>
                      <a:latin typeface="Calibri" charset="0"/>
                      <a:ea typeface="Calibri" charset="0"/>
                      <a:cs typeface="Calibri" charset="0"/>
                      <a:sym typeface="Symbol" pitchFamily="18" charset="2"/>
                    </a:rPr>
                    <a:t> (</a:t>
                  </a:r>
                  <a14:m>
                    <m:oMath xmlns:m="http://schemas.openxmlformats.org/officeDocument/2006/math">
                      <m:r>
                        <a:rPr lang="en-US" i="1" smtClean="0">
                          <a:solidFill>
                            <a:srgbClr val="000000"/>
                          </a:solidFill>
                          <a:latin typeface="Cambria Math" charset="0"/>
                          <a:ea typeface="Calibri" charset="0"/>
                          <a:cs typeface="Calibri" charset="0"/>
                          <a:sym typeface="Symbol" pitchFamily="18" charset="2"/>
                        </a:rPr>
                        <m:t>ℤ</m:t>
                      </m:r>
                    </m:oMath>
                  </a14:m>
                  <a:r>
                    <a:rPr lang="en-US" baseline="-25000" dirty="0" smtClean="0">
                      <a:solidFill>
                        <a:srgbClr val="000000"/>
                      </a:solidFill>
                      <a:latin typeface="Calibri" charset="0"/>
                      <a:ea typeface="Calibri" charset="0"/>
                      <a:cs typeface="Calibri" charset="0"/>
                      <a:sym typeface="Symbol" pitchFamily="18" charset="2"/>
                    </a:rPr>
                    <a:t>p</a:t>
                  </a:r>
                  <a:r>
                    <a:rPr lang="en-US" dirty="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 {0},  </a:t>
                  </a:r>
                  <a:r>
                    <a:rPr lang="en-US" dirty="0">
                      <a:solidFill>
                        <a:srgbClr val="000000"/>
                      </a:solidFill>
                      <a:latin typeface="Calibri" charset="0"/>
                      <a:ea typeface="Calibri" charset="0"/>
                      <a:cs typeface="Calibri" charset="0"/>
                      <a:sym typeface="Symbol" pitchFamily="18" charset="2"/>
                    </a:rPr>
                    <a:t>*</a:t>
                  </a:r>
                  <a:r>
                    <a:rPr lang="en-US" dirty="0" smtClean="0">
                      <a:solidFill>
                        <a:srgbClr val="000000"/>
                      </a:solidFill>
                      <a:latin typeface="Calibri" charset="0"/>
                      <a:ea typeface="Calibri" charset="0"/>
                      <a:cs typeface="Calibri" charset="0"/>
                      <a:sym typeface="Symbol" pitchFamily="18" charset="2"/>
                    </a:rPr>
                    <a:t>) is a group</a:t>
                  </a:r>
                  <a:endParaRPr lang="en-US" baseline="-25000" dirty="0">
                    <a:solidFill>
                      <a:srgbClr val="000000"/>
                    </a:solidFill>
                    <a:latin typeface="Calibri" charset="0"/>
                    <a:ea typeface="Calibri" charset="0"/>
                    <a:cs typeface="Calibri"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59330" y="3287708"/>
                  <a:ext cx="8756427" cy="369332"/>
                </a:xfrm>
                <a:prstGeom prst="rect">
                  <a:avLst/>
                </a:prstGeom>
                <a:blipFill rotWithShape="0">
                  <a:blip r:embed="rId6"/>
                  <a:stretch>
                    <a:fillRect l="-487" t="-6557" b="-26230"/>
                  </a:stretch>
                </a:blipFill>
              </p:spPr>
              <p:txBody>
                <a:bodyPr/>
                <a:lstStyle/>
                <a:p>
                  <a:r>
                    <a:rPr lang="en-US">
                      <a:noFill/>
                    </a:rPr>
                    <a:t> </a:t>
                  </a:r>
                </a:p>
              </p:txBody>
            </p:sp>
          </mc:Fallback>
        </mc:AlternateContent>
        <p:sp>
          <p:nvSpPr>
            <p:cNvPr id="18" name="Rectangle 17"/>
            <p:cNvSpPr/>
            <p:nvPr/>
          </p:nvSpPr>
          <p:spPr>
            <a:xfrm>
              <a:off x="579210" y="3824421"/>
              <a:ext cx="8756427" cy="369332"/>
            </a:xfrm>
            <a:prstGeom prst="rect">
              <a:avLst/>
            </a:prstGeom>
          </p:spPr>
          <p:txBody>
            <a:bodyPr wrap="square">
              <a:spAutoFit/>
            </a:bodyPr>
            <a:lstStyle/>
            <a:p>
              <a:pPr marL="285750" indent="-285750">
                <a:buFont typeface="Wingdings" charset="2"/>
                <a:buChar char="v"/>
              </a:pPr>
              <a:r>
                <a:rPr lang="en-US" dirty="0" smtClean="0">
                  <a:solidFill>
                    <a:srgbClr val="000000"/>
                  </a:solidFill>
                  <a:latin typeface="Calibri" charset="0"/>
                  <a:ea typeface="Calibri" charset="0"/>
                  <a:cs typeface="Calibri" charset="0"/>
                  <a:sym typeface="Symbol" pitchFamily="18" charset="2"/>
                </a:rPr>
                <a:t> * distributes over +</a:t>
              </a:r>
              <a:endParaRPr lang="en-US" baseline="-25000" dirty="0">
                <a:solidFill>
                  <a:srgbClr val="000000"/>
                </a:solidFill>
                <a:latin typeface="Calibri" charset="0"/>
                <a:ea typeface="Calibri" charset="0"/>
                <a:cs typeface="Calibri" charset="0"/>
              </a:endParaRPr>
            </a:p>
          </p:txBody>
        </p:sp>
        <p:sp>
          <p:nvSpPr>
            <p:cNvPr id="2" name="Rectangle 1"/>
            <p:cNvSpPr/>
            <p:nvPr/>
          </p:nvSpPr>
          <p:spPr>
            <a:xfrm>
              <a:off x="119585" y="1614839"/>
              <a:ext cx="8878641" cy="2578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grpSp>
        <p:nvGrpSpPr>
          <p:cNvPr id="4" name="Group 3"/>
          <p:cNvGrpSpPr/>
          <p:nvPr/>
        </p:nvGrpSpPr>
        <p:grpSpPr>
          <a:xfrm>
            <a:off x="109276" y="4279086"/>
            <a:ext cx="9206481" cy="1750653"/>
            <a:chOff x="109276" y="4279086"/>
            <a:chExt cx="9206481" cy="1750653"/>
          </a:xfrm>
        </p:grpSpPr>
        <p:sp>
          <p:nvSpPr>
            <p:cNvPr id="14" name="Rectangle 13"/>
            <p:cNvSpPr/>
            <p:nvPr/>
          </p:nvSpPr>
          <p:spPr>
            <a:xfrm>
              <a:off x="146089" y="4424233"/>
              <a:ext cx="8756427"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 In general, we can use ANY finite field</a:t>
              </a:r>
              <a:endParaRPr lang="en-US" baseline="-25000" dirty="0">
                <a:solidFill>
                  <a:srgbClr val="000000"/>
                </a:solidFill>
                <a:latin typeface="Calibri" charset="0"/>
                <a:ea typeface="Calibri" charset="0"/>
                <a:cs typeface="Calibri" charset="0"/>
              </a:endParaRPr>
            </a:p>
          </p:txBody>
        </p:sp>
        <p:sp>
          <p:nvSpPr>
            <p:cNvPr id="15" name="Rectangle 14"/>
            <p:cNvSpPr/>
            <p:nvPr/>
          </p:nvSpPr>
          <p:spPr>
            <a:xfrm>
              <a:off x="559330" y="4974199"/>
              <a:ext cx="8756427" cy="369332"/>
            </a:xfrm>
            <a:prstGeom prst="rect">
              <a:avLst/>
            </a:prstGeom>
          </p:spPr>
          <p:txBody>
            <a:bodyPr wrap="square">
              <a:spAutoFit/>
            </a:bodyPr>
            <a:lstStyle/>
            <a:p>
              <a:pPr marL="285750" indent="-285750">
                <a:buFont typeface="Wingdings" charset="2"/>
                <a:buChar char="v"/>
              </a:pPr>
              <a:r>
                <a:rPr lang="en-US" dirty="0" smtClean="0">
                  <a:solidFill>
                    <a:srgbClr val="000000"/>
                  </a:solidFill>
                  <a:latin typeface="Calibri" charset="0"/>
                  <a:ea typeface="Calibri" charset="0"/>
                  <a:cs typeface="Calibri" charset="0"/>
                  <a:sym typeface="Symbol" pitchFamily="18" charset="2"/>
                </a:rPr>
                <a:t> Ex: Galois's field F = GF(</a:t>
              </a:r>
              <a:r>
                <a:rPr lang="en-US" dirty="0" err="1" smtClean="0">
                  <a:solidFill>
                    <a:srgbClr val="000000"/>
                  </a:solidFill>
                  <a:latin typeface="Calibri" charset="0"/>
                  <a:ea typeface="Calibri" charset="0"/>
                  <a:cs typeface="Calibri" charset="0"/>
                  <a:sym typeface="Symbol" pitchFamily="18" charset="2"/>
                </a:rPr>
                <a:t>p</a:t>
              </a:r>
              <a:r>
                <a:rPr lang="en-US" baseline="30000" dirty="0" err="1" smtClean="0">
                  <a:solidFill>
                    <a:srgbClr val="000000"/>
                  </a:solidFill>
                  <a:latin typeface="Calibri" charset="0"/>
                  <a:ea typeface="Calibri" charset="0"/>
                  <a:cs typeface="Calibri" charset="0"/>
                  <a:sym typeface="Symbol" pitchFamily="18" charset="2"/>
                </a:rPr>
                <a:t>k</a:t>
              </a:r>
              <a:r>
                <a:rPr lang="en-US" dirty="0" smtClean="0">
                  <a:solidFill>
                    <a:srgbClr val="000000"/>
                  </a:solidFill>
                  <a:latin typeface="Calibri" charset="0"/>
                  <a:ea typeface="Calibri" charset="0"/>
                  <a:cs typeface="Calibri" charset="0"/>
                  <a:sym typeface="Symbol" pitchFamily="18" charset="2"/>
                </a:rPr>
                <a:t>), where p is any prime</a:t>
              </a:r>
              <a:endParaRPr lang="en-US" baseline="-25000" dirty="0">
                <a:solidFill>
                  <a:srgbClr val="000000"/>
                </a:solidFill>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16" name="Rectangle 15"/>
                <p:cNvSpPr/>
                <p:nvPr/>
              </p:nvSpPr>
              <p:spPr>
                <a:xfrm>
                  <a:off x="559330" y="5550669"/>
                  <a:ext cx="8756427" cy="369332"/>
                </a:xfrm>
                <a:prstGeom prst="rect">
                  <a:avLst/>
                </a:prstGeom>
              </p:spPr>
              <p:txBody>
                <a:bodyPr wrap="square">
                  <a:spAutoFit/>
                </a:bodyPr>
                <a:lstStyle/>
                <a:p>
                  <a:pPr marL="285750" indent="-285750">
                    <a:buFont typeface="Wingdings" charset="2"/>
                    <a:buChar char="v"/>
                  </a:pPr>
                  <a:r>
                    <a:rPr lang="en-US" dirty="0" smtClean="0">
                      <a:solidFill>
                        <a:srgbClr val="000000"/>
                      </a:solidFill>
                      <a:latin typeface="Calibri" charset="0"/>
                      <a:ea typeface="Calibri" charset="0"/>
                      <a:cs typeface="Calibri" charset="0"/>
                      <a:sym typeface="Symbol" pitchFamily="18" charset="2"/>
                    </a:rPr>
                    <a:t> For simplicity, we will work on </a:t>
                  </a:r>
                  <a:r>
                    <a:rPr lang="en-US" dirty="0" smtClean="0">
                      <a:solidFill>
                        <a:srgbClr val="0000FF"/>
                      </a:solidFill>
                      <a:latin typeface="Calibri" charset="0"/>
                      <a:ea typeface="Calibri" charset="0"/>
                      <a:cs typeface="Calibri" charset="0"/>
                      <a:sym typeface="Symbol" pitchFamily="18" charset="2"/>
                    </a:rPr>
                    <a:t>F</a:t>
                  </a:r>
                  <a:r>
                    <a:rPr lang="en-US" baseline="-25000" dirty="0" smtClean="0">
                      <a:solidFill>
                        <a:srgbClr val="0000FF"/>
                      </a:solidFill>
                      <a:latin typeface="Calibri" charset="0"/>
                      <a:ea typeface="Calibri" charset="0"/>
                      <a:cs typeface="Calibri" charset="0"/>
                      <a:sym typeface="Symbol" pitchFamily="18" charset="2"/>
                    </a:rPr>
                    <a:t> </a:t>
                  </a:r>
                  <a:r>
                    <a:rPr lang="en-US" dirty="0">
                      <a:solidFill>
                        <a:srgbClr val="0000FF"/>
                      </a:solidFill>
                      <a:latin typeface="Calibri" charset="0"/>
                      <a:ea typeface="Calibri" charset="0"/>
                      <a:cs typeface="Calibri" charset="0"/>
                      <a:sym typeface="Symbol" pitchFamily="18" charset="2"/>
                    </a:rPr>
                    <a:t>= (</a:t>
                  </a:r>
                  <a14:m>
                    <m:oMath xmlns:m="http://schemas.openxmlformats.org/officeDocument/2006/math">
                      <m:r>
                        <a:rPr lang="en-US" i="1">
                          <a:solidFill>
                            <a:schemeClr val="accent2"/>
                          </a:solidFill>
                          <a:latin typeface="Cambria Math" charset="0"/>
                          <a:ea typeface="Calibri" charset="0"/>
                          <a:cs typeface="Calibri" charset="0"/>
                          <a:sym typeface="Symbol" pitchFamily="18" charset="2"/>
                        </a:rPr>
                        <m:t>ℤ</m:t>
                      </m:r>
                    </m:oMath>
                  </a14:m>
                  <a:r>
                    <a:rPr lang="en-US" baseline="-25000" dirty="0">
                      <a:solidFill>
                        <a:srgbClr val="0000FF"/>
                      </a:solidFill>
                      <a:latin typeface="Calibri" charset="0"/>
                      <a:ea typeface="Calibri" charset="0"/>
                      <a:cs typeface="Calibri" charset="0"/>
                      <a:sym typeface="Symbol" pitchFamily="18" charset="2"/>
                    </a:rPr>
                    <a:t>p </a:t>
                  </a:r>
                  <a:r>
                    <a:rPr lang="en-US" dirty="0">
                      <a:solidFill>
                        <a:srgbClr val="0000FF"/>
                      </a:solidFill>
                      <a:latin typeface="Calibri" charset="0"/>
                      <a:ea typeface="Calibri" charset="0"/>
                      <a:cs typeface="Calibri" charset="0"/>
                      <a:sym typeface="Symbol" pitchFamily="18" charset="2"/>
                    </a:rPr>
                    <a:t>, + mod p (</a:t>
                  </a:r>
                  <a:r>
                    <a:rPr lang="en-US" dirty="0">
                      <a:latin typeface="Calibri" charset="0"/>
                      <a:ea typeface="Calibri" charset="0"/>
                      <a:cs typeface="Calibri" charset="0"/>
                      <a:sym typeface="Symbol"/>
                    </a:rPr>
                    <a:t>+</a:t>
                  </a:r>
                  <a:r>
                    <a:rPr lang="en-US" dirty="0">
                      <a:solidFill>
                        <a:srgbClr val="0000FF"/>
                      </a:solidFill>
                      <a:latin typeface="Calibri" charset="0"/>
                      <a:ea typeface="Calibri" charset="0"/>
                      <a:cs typeface="Calibri" charset="0"/>
                      <a:sym typeface="Symbol" pitchFamily="18" charset="2"/>
                    </a:rPr>
                    <a:t>),   * mod p (*) </a:t>
                  </a:r>
                  <a:r>
                    <a:rPr lang="en-US" dirty="0" smtClean="0">
                      <a:solidFill>
                        <a:srgbClr val="0000FF"/>
                      </a:solidFill>
                      <a:latin typeface="Calibri" charset="0"/>
                      <a:ea typeface="Calibri" charset="0"/>
                      <a:cs typeface="Calibri" charset="0"/>
                      <a:sym typeface="Symbol" pitchFamily="18" charset="2"/>
                    </a:rPr>
                    <a:t>)</a:t>
                  </a:r>
                  <a:endParaRPr lang="en-US" baseline="-25000" dirty="0">
                    <a:solidFill>
                      <a:srgbClr val="000000"/>
                    </a:solidFill>
                    <a:latin typeface="Calibri" charset="0"/>
                    <a:ea typeface="Calibri" charset="0"/>
                    <a:cs typeface="Calibri"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59330" y="5550669"/>
                  <a:ext cx="8756427" cy="369332"/>
                </a:xfrm>
                <a:prstGeom prst="rect">
                  <a:avLst/>
                </a:prstGeom>
                <a:blipFill rotWithShape="0">
                  <a:blip r:embed="rId7"/>
                  <a:stretch>
                    <a:fillRect l="-487" t="-8333" b="-28333"/>
                  </a:stretch>
                </a:blipFill>
              </p:spPr>
              <p:txBody>
                <a:bodyPr/>
                <a:lstStyle/>
                <a:p>
                  <a:r>
                    <a:rPr lang="en-US">
                      <a:noFill/>
                    </a:rPr>
                    <a:t> </a:t>
                  </a:r>
                </a:p>
              </p:txBody>
            </p:sp>
          </mc:Fallback>
        </mc:AlternateContent>
        <p:sp>
          <p:nvSpPr>
            <p:cNvPr id="20" name="Rectangle 19"/>
            <p:cNvSpPr/>
            <p:nvPr/>
          </p:nvSpPr>
          <p:spPr>
            <a:xfrm>
              <a:off x="109276" y="4279086"/>
              <a:ext cx="8878641" cy="17506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spTree>
    <p:extLst>
      <p:ext uri="{BB962C8B-B14F-4D97-AF65-F5344CB8AC3E}">
        <p14:creationId xmlns:p14="http://schemas.microsoft.com/office/powerpoint/2010/main" val="18186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315" y="893070"/>
            <a:ext cx="8985172" cy="37427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42" name="Rectangle 2"/>
          <p:cNvSpPr>
            <a:spLocks noGrp="1" noChangeArrowheads="1"/>
          </p:cNvSpPr>
          <p:nvPr>
            <p:ph type="title"/>
          </p:nvPr>
        </p:nvSpPr>
        <p:spPr>
          <a:xfrm>
            <a:off x="711728" y="-49387"/>
            <a:ext cx="7883525" cy="838200"/>
          </a:xfrm>
        </p:spPr>
        <p:txBody>
          <a:bodyPr>
            <a:normAutofit/>
          </a:bodyPr>
          <a:lstStyle/>
          <a:p>
            <a:r>
              <a:rPr lang="en-US" b="1" dirty="0" smtClean="0">
                <a:solidFill>
                  <a:srgbClr val="008000"/>
                </a:solidFill>
                <a:latin typeface="Calibri" charset="0"/>
                <a:ea typeface="Calibri" charset="0"/>
                <a:cs typeface="Calibri" charset="0"/>
              </a:rPr>
              <a:t>Secret Sharing : Instantiation </a:t>
            </a:r>
            <a:endParaRPr lang="en-US" sz="3200" b="1" dirty="0" smtClean="0">
              <a:solidFill>
                <a:srgbClr val="008000"/>
              </a:solidFill>
              <a:latin typeface="Calibri" charset="0"/>
              <a:ea typeface="Calibri" charset="0"/>
              <a:cs typeface="Calibri" charset="0"/>
            </a:endParaRPr>
          </a:p>
        </p:txBody>
      </p:sp>
      <p:sp>
        <p:nvSpPr>
          <p:cNvPr id="19" name="Rectangle 10"/>
          <p:cNvSpPr>
            <a:spLocks noChangeArrowheads="1"/>
          </p:cNvSpPr>
          <p:nvPr/>
        </p:nvSpPr>
        <p:spPr bwMode="auto">
          <a:xfrm>
            <a:off x="3587253" y="1234414"/>
            <a:ext cx="1408095" cy="533400"/>
          </a:xfrm>
          <a:prstGeom prst="rect">
            <a:avLst/>
          </a:prstGeom>
          <a:solidFill>
            <a:srgbClr val="99CC00"/>
          </a:solidFill>
          <a:ln w="12700">
            <a:solidFill>
              <a:schemeClr val="bg1"/>
            </a:solidFill>
            <a:miter lim="800000"/>
            <a:headEnd/>
            <a:tailEnd/>
          </a:ln>
        </p:spPr>
        <p:txBody>
          <a:bodyPr wrap="none" anchor="ctr"/>
          <a:lstStyle/>
          <a:p>
            <a:pPr eaLnBrk="0" hangingPunct="0"/>
            <a:r>
              <a:rPr lang="en-US" b="1" dirty="0">
                <a:latin typeface="Calibri" charset="0"/>
                <a:ea typeface="Calibri" charset="0"/>
                <a:cs typeface="Calibri" charset="0"/>
              </a:rPr>
              <a:t>s</a:t>
            </a:r>
            <a:r>
              <a:rPr lang="en-US" b="1" dirty="0" smtClean="0">
                <a:latin typeface="Calibri" charset="0"/>
                <a:ea typeface="Calibri" charset="0"/>
                <a:cs typeface="Calibri" charset="0"/>
              </a:rPr>
              <a:t> from </a:t>
            </a:r>
            <a:r>
              <a:rPr lang="en-US" b="1" dirty="0" err="1" smtClean="0">
                <a:latin typeface="Calibri" charset="0"/>
                <a:ea typeface="Calibri" charset="0"/>
                <a:cs typeface="Calibri" charset="0"/>
              </a:rPr>
              <a:t>F</a:t>
            </a:r>
            <a:r>
              <a:rPr lang="en-US" b="1" baseline="-25000" dirty="0" err="1" smtClean="0">
                <a:latin typeface="Calibri" charset="0"/>
                <a:ea typeface="Calibri" charset="0"/>
                <a:cs typeface="Calibri" charset="0"/>
              </a:rPr>
              <a:t>p</a:t>
            </a:r>
            <a:endParaRPr lang="en-US" b="1" baseline="-25000" dirty="0">
              <a:latin typeface="Calibri" charset="0"/>
              <a:ea typeface="Calibri" charset="0"/>
              <a:cs typeface="Calibri" charset="0"/>
            </a:endParaRPr>
          </a:p>
        </p:txBody>
      </p:sp>
      <p:sp>
        <p:nvSpPr>
          <p:cNvPr id="21" name="Rectangle 23"/>
          <p:cNvSpPr>
            <a:spLocks noChangeArrowheads="1"/>
          </p:cNvSpPr>
          <p:nvPr/>
        </p:nvSpPr>
        <p:spPr bwMode="auto">
          <a:xfrm>
            <a:off x="3749701" y="290499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22" name="Rectangle 24"/>
          <p:cNvSpPr>
            <a:spLocks noChangeArrowheads="1"/>
          </p:cNvSpPr>
          <p:nvPr/>
        </p:nvSpPr>
        <p:spPr bwMode="auto">
          <a:xfrm>
            <a:off x="5807101" y="290499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23" name="Object 2">
            <a:hlinkClick r:id="" action="ppaction://ole?verb=0"/>
          </p:cNvPr>
          <p:cNvGraphicFramePr>
            <a:graphicFrameLocks/>
          </p:cNvGraphicFramePr>
          <p:nvPr>
            <p:extLst>
              <p:ext uri="{D42A27DB-BD31-4B8C-83A1-F6EECF244321}">
                <p14:modId xmlns:p14="http://schemas.microsoft.com/office/powerpoint/2010/main" val="1002306899"/>
              </p:ext>
            </p:extLst>
          </p:nvPr>
        </p:nvGraphicFramePr>
        <p:xfrm>
          <a:off x="4995349" y="893070"/>
          <a:ext cx="452437" cy="1138238"/>
        </p:xfrm>
        <a:graphic>
          <a:graphicData uri="http://schemas.openxmlformats.org/presentationml/2006/ole">
            <mc:AlternateContent xmlns:mc="http://schemas.openxmlformats.org/markup-compatibility/2006">
              <mc:Choice xmlns:v="urn:schemas-microsoft-com:vml" Requires="v">
                <p:oleObj spid="_x0000_s536751"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5349" y="893070"/>
                        <a:ext cx="452437" cy="1138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 name="Rectangle 23"/>
          <p:cNvSpPr>
            <a:spLocks noChangeArrowheads="1"/>
          </p:cNvSpPr>
          <p:nvPr/>
        </p:nvSpPr>
        <p:spPr bwMode="auto">
          <a:xfrm>
            <a:off x="3749701" y="290499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25" name="Rectangle 24"/>
          <p:cNvSpPr>
            <a:spLocks noChangeArrowheads="1"/>
          </p:cNvSpPr>
          <p:nvPr/>
        </p:nvSpPr>
        <p:spPr bwMode="auto">
          <a:xfrm>
            <a:off x="5807101" y="290499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29" name="Rectangle 19"/>
          <p:cNvSpPr>
            <a:spLocks noChangeArrowheads="1"/>
          </p:cNvSpPr>
          <p:nvPr/>
        </p:nvSpPr>
        <p:spPr bwMode="auto">
          <a:xfrm>
            <a:off x="260380" y="2835182"/>
            <a:ext cx="576263" cy="320677"/>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a:solidFill>
                  <a:srgbClr val="000000"/>
                </a:solidFill>
                <a:latin typeface="Calibri" charset="0"/>
                <a:ea typeface="Calibri" charset="0"/>
                <a:cs typeface="Calibri" charset="0"/>
                <a:sym typeface="Symbol" pitchFamily="18" charset="2"/>
              </a:rPr>
              <a:t>v</a:t>
            </a:r>
            <a:r>
              <a:rPr lang="en-US" sz="2000" baseline="-25000" dirty="0" smtClean="0">
                <a:solidFill>
                  <a:srgbClr val="000000"/>
                </a:solidFill>
                <a:latin typeface="Calibri" charset="0"/>
                <a:ea typeface="Calibri" charset="0"/>
                <a:cs typeface="Calibri" charset="0"/>
              </a:rPr>
              <a:t>1</a:t>
            </a:r>
            <a:endParaRPr lang="en-US" sz="2000" baseline="-25000" dirty="0">
              <a:solidFill>
                <a:srgbClr val="000000"/>
              </a:solidFill>
              <a:latin typeface="Calibri" charset="0"/>
              <a:ea typeface="Calibri" charset="0"/>
              <a:cs typeface="Calibri" charset="0"/>
            </a:endParaRPr>
          </a:p>
        </p:txBody>
      </p:sp>
      <p:sp>
        <p:nvSpPr>
          <p:cNvPr id="30" name="Rectangle 20"/>
          <p:cNvSpPr>
            <a:spLocks noChangeArrowheads="1"/>
          </p:cNvSpPr>
          <p:nvPr/>
        </p:nvSpPr>
        <p:spPr bwMode="auto">
          <a:xfrm>
            <a:off x="1295431" y="2735169"/>
            <a:ext cx="441325" cy="452441"/>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a:solidFill>
                  <a:srgbClr val="000000"/>
                </a:solidFill>
                <a:latin typeface="Calibri" charset="0"/>
                <a:ea typeface="Calibri" charset="0"/>
                <a:cs typeface="Calibri" charset="0"/>
                <a:sym typeface="Symbol" pitchFamily="18" charset="2"/>
              </a:rPr>
              <a:t>v</a:t>
            </a:r>
            <a:r>
              <a:rPr lang="en-US" sz="2000" baseline="-25000" dirty="0" smtClean="0">
                <a:solidFill>
                  <a:srgbClr val="000000"/>
                </a:solidFill>
                <a:latin typeface="Calibri" charset="0"/>
                <a:ea typeface="Calibri" charset="0"/>
                <a:cs typeface="Calibri" charset="0"/>
              </a:rPr>
              <a:t>2</a:t>
            </a:r>
            <a:endParaRPr lang="en-US" sz="2000" baseline="-25000" dirty="0">
              <a:solidFill>
                <a:srgbClr val="000000"/>
              </a:solidFill>
              <a:latin typeface="Calibri" charset="0"/>
              <a:ea typeface="Calibri" charset="0"/>
              <a:cs typeface="Calibri" charset="0"/>
            </a:endParaRPr>
          </a:p>
        </p:txBody>
      </p:sp>
      <p:sp>
        <p:nvSpPr>
          <p:cNvPr id="31" name="Rectangle 21"/>
          <p:cNvSpPr>
            <a:spLocks noChangeArrowheads="1"/>
          </p:cNvSpPr>
          <p:nvPr/>
        </p:nvSpPr>
        <p:spPr bwMode="auto">
          <a:xfrm>
            <a:off x="2433670" y="2844707"/>
            <a:ext cx="381000" cy="307977"/>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a:solidFill>
                  <a:srgbClr val="000000"/>
                </a:solidFill>
                <a:latin typeface="Calibri" charset="0"/>
                <a:ea typeface="Calibri" charset="0"/>
                <a:cs typeface="Calibri" charset="0"/>
                <a:sym typeface="Symbol" pitchFamily="18" charset="2"/>
              </a:rPr>
              <a:t>v</a:t>
            </a:r>
            <a:r>
              <a:rPr lang="en-US" sz="2000" baseline="-25000" dirty="0" smtClean="0">
                <a:solidFill>
                  <a:srgbClr val="000000"/>
                </a:solidFill>
                <a:latin typeface="Calibri" charset="0"/>
                <a:ea typeface="Calibri" charset="0"/>
                <a:cs typeface="Calibri" charset="0"/>
              </a:rPr>
              <a:t>3</a:t>
            </a:r>
            <a:endParaRPr lang="en-US" sz="2000" dirty="0">
              <a:solidFill>
                <a:srgbClr val="000000"/>
              </a:solidFill>
              <a:latin typeface="Calibri" charset="0"/>
              <a:ea typeface="Calibri" charset="0"/>
              <a:cs typeface="Calibri" charset="0"/>
            </a:endParaRPr>
          </a:p>
        </p:txBody>
      </p:sp>
      <p:sp>
        <p:nvSpPr>
          <p:cNvPr id="32" name="Rectangle 22"/>
          <p:cNvSpPr>
            <a:spLocks noChangeArrowheads="1"/>
          </p:cNvSpPr>
          <p:nvPr/>
        </p:nvSpPr>
        <p:spPr bwMode="auto">
          <a:xfrm>
            <a:off x="6931062" y="2735169"/>
            <a:ext cx="471488" cy="452441"/>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err="1">
                <a:solidFill>
                  <a:srgbClr val="000000"/>
                </a:solidFill>
                <a:latin typeface="Calibri" charset="0"/>
                <a:ea typeface="Calibri" charset="0"/>
                <a:cs typeface="Calibri" charset="0"/>
                <a:sym typeface="Symbol" pitchFamily="18" charset="2"/>
              </a:rPr>
              <a:t>v</a:t>
            </a:r>
            <a:r>
              <a:rPr lang="en-US" sz="2000" baseline="-25000" dirty="0" err="1" smtClean="0">
                <a:solidFill>
                  <a:srgbClr val="000000"/>
                </a:solidFill>
                <a:latin typeface="Calibri" charset="0"/>
                <a:ea typeface="Calibri" charset="0"/>
                <a:cs typeface="Calibri" charset="0"/>
              </a:rPr>
              <a:t>n</a:t>
            </a:r>
            <a:endParaRPr lang="en-US" sz="2000" baseline="-25000" dirty="0">
              <a:solidFill>
                <a:srgbClr val="000000"/>
              </a:solidFill>
              <a:latin typeface="Calibri" charset="0"/>
              <a:ea typeface="Calibri" charset="0"/>
              <a:cs typeface="Calibri" charset="0"/>
            </a:endParaRPr>
          </a:p>
        </p:txBody>
      </p:sp>
      <p:graphicFrame>
        <p:nvGraphicFramePr>
          <p:cNvPr id="33" name="Object 5">
            <a:hlinkClick r:id="" action="ppaction://ole?verb=0"/>
          </p:cNvPr>
          <p:cNvGraphicFramePr>
            <a:graphicFrameLocks/>
          </p:cNvGraphicFramePr>
          <p:nvPr>
            <p:extLst>
              <p:ext uri="{D42A27DB-BD31-4B8C-83A1-F6EECF244321}">
                <p14:modId xmlns:p14="http://schemas.microsoft.com/office/powerpoint/2010/main" val="910324425"/>
              </p:ext>
            </p:extLst>
          </p:nvPr>
        </p:nvGraphicFramePr>
        <p:xfrm>
          <a:off x="3159158" y="2714531"/>
          <a:ext cx="290513" cy="1050932"/>
        </p:xfrm>
        <a:graphic>
          <a:graphicData uri="http://schemas.openxmlformats.org/presentationml/2006/ole">
            <mc:AlternateContent xmlns:mc="http://schemas.openxmlformats.org/markup-compatibility/2006">
              <mc:Choice xmlns:v="urn:schemas-microsoft-com:vml" Requires="v">
                <p:oleObj spid="_x0000_s536752"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58" y="2714531"/>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Object 6">
            <a:hlinkClick r:id="" action="ppaction://ole?verb=0"/>
          </p:cNvPr>
          <p:cNvGraphicFramePr>
            <a:graphicFrameLocks/>
          </p:cNvGraphicFramePr>
          <p:nvPr>
            <p:extLst>
              <p:ext uri="{D42A27DB-BD31-4B8C-83A1-F6EECF244321}">
                <p14:modId xmlns:p14="http://schemas.microsoft.com/office/powerpoint/2010/main" val="1149109747"/>
              </p:ext>
            </p:extLst>
          </p:nvPr>
        </p:nvGraphicFramePr>
        <p:xfrm>
          <a:off x="1981232" y="2716119"/>
          <a:ext cx="290513" cy="1050932"/>
        </p:xfrm>
        <a:graphic>
          <a:graphicData uri="http://schemas.openxmlformats.org/presentationml/2006/ole">
            <mc:AlternateContent xmlns:mc="http://schemas.openxmlformats.org/markup-compatibility/2006">
              <mc:Choice xmlns:v="urn:schemas-microsoft-com:vml" Requires="v">
                <p:oleObj spid="_x0000_s536753"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32" y="2716119"/>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7">
            <a:hlinkClick r:id="" action="ppaction://ole?verb=0"/>
          </p:cNvPr>
          <p:cNvGraphicFramePr>
            <a:graphicFrameLocks/>
          </p:cNvGraphicFramePr>
          <p:nvPr>
            <p:extLst>
              <p:ext uri="{D42A27DB-BD31-4B8C-83A1-F6EECF244321}">
                <p14:modId xmlns:p14="http://schemas.microsoft.com/office/powerpoint/2010/main" val="767080358"/>
              </p:ext>
            </p:extLst>
          </p:nvPr>
        </p:nvGraphicFramePr>
        <p:xfrm>
          <a:off x="944593" y="2717706"/>
          <a:ext cx="290513" cy="1050932"/>
        </p:xfrm>
        <a:graphic>
          <a:graphicData uri="http://schemas.openxmlformats.org/presentationml/2006/ole">
            <mc:AlternateContent xmlns:mc="http://schemas.openxmlformats.org/markup-compatibility/2006">
              <mc:Choice xmlns:v="urn:schemas-microsoft-com:vml" Requires="v">
                <p:oleObj spid="_x0000_s536754"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93" y="2717706"/>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 name="Object 10">
            <a:hlinkClick r:id="" action="ppaction://ole?verb=0"/>
          </p:cNvPr>
          <p:cNvGraphicFramePr>
            <a:graphicFrameLocks/>
          </p:cNvGraphicFramePr>
          <p:nvPr>
            <p:extLst>
              <p:ext uri="{D42A27DB-BD31-4B8C-83A1-F6EECF244321}">
                <p14:modId xmlns:p14="http://schemas.microsoft.com/office/powerpoint/2010/main" val="975243965"/>
              </p:ext>
            </p:extLst>
          </p:nvPr>
        </p:nvGraphicFramePr>
        <p:xfrm>
          <a:off x="7664487" y="2722469"/>
          <a:ext cx="290513" cy="1050932"/>
        </p:xfrm>
        <a:graphic>
          <a:graphicData uri="http://schemas.openxmlformats.org/presentationml/2006/ole">
            <mc:AlternateContent xmlns:mc="http://schemas.openxmlformats.org/markup-compatibility/2006">
              <mc:Choice xmlns:v="urn:schemas-microsoft-com:vml" Requires="v">
                <p:oleObj spid="_x0000_s536755" name="Clip" r:id="rId9" imgW="525240" imgH="1361880" progId="">
                  <p:embed/>
                </p:oleObj>
              </mc:Choice>
              <mc:Fallback>
                <p:oleObj name="Clip" r:id="rId9"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487" y="2722469"/>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8" name="Text Box 62"/>
          <p:cNvSpPr txBox="1">
            <a:spLocks noChangeArrowheads="1"/>
          </p:cNvSpPr>
          <p:nvPr/>
        </p:nvSpPr>
        <p:spPr bwMode="auto">
          <a:xfrm>
            <a:off x="3586196" y="2531967"/>
            <a:ext cx="318998" cy="553998"/>
          </a:xfrm>
          <a:prstGeom prst="rect">
            <a:avLst/>
          </a:prstGeom>
          <a:noFill/>
          <a:ln w="9525">
            <a:noFill/>
            <a:miter lim="800000"/>
            <a:headEnd/>
            <a:tailEnd/>
          </a:ln>
        </p:spPr>
        <p:txBody>
          <a:bodyPr wrap="none" lIns="0" tIns="0" rIns="0" bIns="0">
            <a:spAutoFit/>
          </a:bodyPr>
          <a:lstStyle/>
          <a:p>
            <a:r>
              <a:rPr lang="en-US" sz="3600">
                <a:latin typeface="Calibri" charset="0"/>
                <a:ea typeface="Calibri" charset="0"/>
                <a:cs typeface="Calibri" charset="0"/>
              </a:rPr>
              <a:t>…</a:t>
            </a:r>
          </a:p>
        </p:txBody>
      </p:sp>
      <p:sp>
        <p:nvSpPr>
          <p:cNvPr id="37" name="Rectangle 36"/>
          <p:cNvSpPr/>
          <p:nvPr/>
        </p:nvSpPr>
        <p:spPr>
          <a:xfrm>
            <a:off x="5699579" y="954467"/>
            <a:ext cx="3549030" cy="1200329"/>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Choose random values </a:t>
            </a:r>
            <a:r>
              <a:rPr lang="en-US" dirty="0">
                <a:solidFill>
                  <a:srgbClr val="000000"/>
                </a:solidFill>
                <a:latin typeface="Calibri" charset="0"/>
                <a:ea typeface="Calibri" charset="0"/>
                <a:cs typeface="Calibri" charset="0"/>
                <a:sym typeface="Symbol" pitchFamily="18" charset="2"/>
              </a:rPr>
              <a:t>v</a:t>
            </a:r>
            <a:r>
              <a:rPr lang="en-US" baseline="-25000" dirty="0" smtClean="0">
                <a:solidFill>
                  <a:srgbClr val="000000"/>
                </a:solidFill>
                <a:latin typeface="Calibri" charset="0"/>
                <a:ea typeface="Calibri" charset="0"/>
                <a:cs typeface="Calibri" charset="0"/>
                <a:sym typeface="Symbol" pitchFamily="18" charset="2"/>
              </a:rPr>
              <a:t>1</a:t>
            </a:r>
            <a:r>
              <a:rPr lang="en-US" dirty="0" smtClean="0">
                <a:solidFill>
                  <a:srgbClr val="000000"/>
                </a:solidFill>
                <a:latin typeface="Calibri" charset="0"/>
                <a:ea typeface="Calibri" charset="0"/>
                <a:cs typeface="Calibri" charset="0"/>
                <a:sym typeface="Symbol" pitchFamily="18" charset="2"/>
              </a:rPr>
              <a:t>,..v</a:t>
            </a:r>
            <a:r>
              <a:rPr lang="en-US" baseline="-25000" dirty="0" smtClean="0">
                <a:solidFill>
                  <a:srgbClr val="000000"/>
                </a:solidFill>
                <a:latin typeface="Calibri" charset="0"/>
                <a:ea typeface="Calibri" charset="0"/>
                <a:cs typeface="Calibri" charset="0"/>
                <a:sym typeface="Symbol" pitchFamily="18" charset="2"/>
              </a:rPr>
              <a:t>n</a:t>
            </a:r>
            <a:r>
              <a:rPr lang="en-US" dirty="0" smtClean="0">
                <a:solidFill>
                  <a:srgbClr val="000000"/>
                </a:solidFill>
                <a:latin typeface="Calibri" charset="0"/>
                <a:ea typeface="Calibri" charset="0"/>
                <a:cs typeface="Calibri" charset="0"/>
                <a:sym typeface="Symbol" pitchFamily="18" charset="2"/>
              </a:rPr>
              <a:t>  from </a:t>
            </a:r>
            <a:r>
              <a:rPr lang="en-US" dirty="0" err="1" smtClean="0">
                <a:solidFill>
                  <a:srgbClr val="000000"/>
                </a:solidFill>
                <a:latin typeface="Calibri" charset="0"/>
                <a:ea typeface="Calibri" charset="0"/>
                <a:cs typeface="Calibri" charset="0"/>
                <a:sym typeface="Symbol" pitchFamily="18" charset="2"/>
              </a:rPr>
              <a:t>F</a:t>
            </a:r>
            <a:r>
              <a:rPr lang="en-US" baseline="-25000" dirty="0" err="1" smtClean="0">
                <a:solidFill>
                  <a:srgbClr val="000000"/>
                </a:solidFill>
                <a:latin typeface="Calibri" charset="0"/>
                <a:ea typeface="Calibri" charset="0"/>
                <a:cs typeface="Calibri" charset="0"/>
                <a:sym typeface="Symbol" pitchFamily="18" charset="2"/>
              </a:rPr>
              <a:t>p</a:t>
            </a:r>
            <a:r>
              <a:rPr lang="en-US" baseline="-25000" dirty="0" smtClean="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s. t. v</a:t>
            </a:r>
            <a:r>
              <a:rPr lang="en-US" baseline="-25000" dirty="0" smtClean="0">
                <a:solidFill>
                  <a:srgbClr val="000000"/>
                </a:solidFill>
                <a:latin typeface="Calibri" charset="0"/>
                <a:ea typeface="Calibri" charset="0"/>
                <a:cs typeface="Calibri" charset="0"/>
                <a:sym typeface="Symbol" pitchFamily="18" charset="2"/>
              </a:rPr>
              <a:t>1 </a:t>
            </a:r>
            <a:r>
              <a:rPr lang="en-US" dirty="0">
                <a:latin typeface="Calibri" charset="0"/>
                <a:ea typeface="Calibri" charset="0"/>
                <a:cs typeface="Calibri" charset="0"/>
                <a:sym typeface="Symbol"/>
              </a:rPr>
              <a:t>+</a:t>
            </a:r>
            <a:r>
              <a:rPr lang="en-US" dirty="0" smtClean="0">
                <a:solidFill>
                  <a:srgbClr val="000000"/>
                </a:solidFill>
                <a:latin typeface="Calibri" charset="0"/>
                <a:ea typeface="Calibri" charset="0"/>
                <a:cs typeface="Calibri" charset="0"/>
                <a:sym typeface="Symbol" pitchFamily="18" charset="2"/>
              </a:rPr>
              <a:t> …</a:t>
            </a:r>
            <a:r>
              <a:rPr lang="en-US" dirty="0">
                <a:latin typeface="Calibri" charset="0"/>
                <a:ea typeface="Calibri" charset="0"/>
                <a:cs typeface="Calibri" charset="0"/>
                <a:sym typeface="Symbol"/>
              </a:rPr>
              <a:t>+</a:t>
            </a:r>
            <a:r>
              <a:rPr lang="en-US" dirty="0" smtClean="0">
                <a:latin typeface="Calibri" charset="0"/>
                <a:ea typeface="Calibri" charset="0"/>
                <a:cs typeface="Calibri" charset="0"/>
                <a:sym typeface="Symbol"/>
              </a:rPr>
              <a:t> </a:t>
            </a:r>
            <a:r>
              <a:rPr lang="en-US" dirty="0" err="1">
                <a:solidFill>
                  <a:srgbClr val="000000"/>
                </a:solidFill>
                <a:latin typeface="Calibri" charset="0"/>
                <a:ea typeface="Calibri" charset="0"/>
                <a:cs typeface="Calibri" charset="0"/>
                <a:sym typeface="Symbol" pitchFamily="18" charset="2"/>
              </a:rPr>
              <a:t>v</a:t>
            </a:r>
            <a:r>
              <a:rPr lang="en-US" baseline="-25000" dirty="0" err="1" smtClean="0">
                <a:solidFill>
                  <a:srgbClr val="000000"/>
                </a:solidFill>
                <a:latin typeface="Calibri" charset="0"/>
                <a:ea typeface="Calibri" charset="0"/>
                <a:cs typeface="Calibri" charset="0"/>
                <a:sym typeface="Symbol" pitchFamily="18" charset="2"/>
              </a:rPr>
              <a:t>n</a:t>
            </a:r>
            <a:r>
              <a:rPr lang="en-US" baseline="-25000" dirty="0" smtClean="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 s</a:t>
            </a:r>
            <a:r>
              <a:rPr lang="en-US" baseline="-25000" dirty="0" smtClean="0">
                <a:solidFill>
                  <a:srgbClr val="000000"/>
                </a:solidFill>
                <a:latin typeface="Calibri" charset="0"/>
                <a:ea typeface="Calibri" charset="0"/>
                <a:cs typeface="Calibri" charset="0"/>
                <a:sym typeface="Symbol" pitchFamily="18" charset="2"/>
              </a:rPr>
              <a:t> </a:t>
            </a:r>
          </a:p>
          <a:p>
            <a:endParaRPr lang="en-US" dirty="0" smtClean="0">
              <a:solidFill>
                <a:srgbClr val="000000"/>
              </a:solidFill>
              <a:latin typeface="Calibri" charset="0"/>
              <a:ea typeface="Calibri" charset="0"/>
              <a:cs typeface="Calibri" charset="0"/>
              <a:sym typeface="Symbol" pitchFamily="18" charset="2"/>
            </a:endParaRPr>
          </a:p>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S </a:t>
            </a:r>
            <a:r>
              <a:rPr lang="en-US" dirty="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a:t>
            </a:r>
            <a:r>
              <a:rPr lang="en-US" dirty="0">
                <a:solidFill>
                  <a:srgbClr val="000000"/>
                </a:solidFill>
                <a:latin typeface="Calibri" charset="0"/>
                <a:ea typeface="Calibri" charset="0"/>
                <a:cs typeface="Calibri" charset="0"/>
                <a:sym typeface="Symbol" pitchFamily="18" charset="2"/>
              </a:rPr>
              <a:t>v</a:t>
            </a:r>
            <a:r>
              <a:rPr lang="en-US" baseline="-25000" dirty="0" smtClean="0">
                <a:solidFill>
                  <a:srgbClr val="000000"/>
                </a:solidFill>
                <a:latin typeface="Calibri" charset="0"/>
                <a:ea typeface="Calibri" charset="0"/>
                <a:cs typeface="Calibri" charset="0"/>
                <a:sym typeface="Symbol" pitchFamily="18" charset="2"/>
              </a:rPr>
              <a:t>1</a:t>
            </a:r>
            <a:r>
              <a:rPr lang="en-US" dirty="0">
                <a:solidFill>
                  <a:srgbClr val="000000"/>
                </a:solidFill>
                <a:latin typeface="Calibri" charset="0"/>
                <a:ea typeface="Calibri" charset="0"/>
                <a:cs typeface="Calibri" charset="0"/>
                <a:sym typeface="Symbol" pitchFamily="18" charset="2"/>
              </a:rPr>
              <a:t>,.. </a:t>
            </a:r>
            <a:r>
              <a:rPr lang="en-US" dirty="0" err="1">
                <a:solidFill>
                  <a:srgbClr val="000000"/>
                </a:solidFill>
                <a:latin typeface="Calibri" charset="0"/>
                <a:ea typeface="Calibri" charset="0"/>
                <a:cs typeface="Calibri" charset="0"/>
                <a:sym typeface="Symbol" pitchFamily="18" charset="2"/>
              </a:rPr>
              <a:t>v</a:t>
            </a:r>
            <a:r>
              <a:rPr lang="en-US" baseline="-25000" dirty="0" err="1" smtClean="0">
                <a:solidFill>
                  <a:srgbClr val="000000"/>
                </a:solidFill>
                <a:latin typeface="Calibri" charset="0"/>
                <a:ea typeface="Calibri" charset="0"/>
                <a:cs typeface="Calibri" charset="0"/>
                <a:sym typeface="Symbol" pitchFamily="18" charset="2"/>
              </a:rPr>
              <a:t>n</a:t>
            </a:r>
            <a:r>
              <a:rPr lang="en-US" baseline="-25000" dirty="0" smtClean="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a:t>
            </a:r>
            <a:endParaRPr lang="en-US" dirty="0">
              <a:latin typeface="Calibri" charset="0"/>
              <a:ea typeface="Calibri" charset="0"/>
              <a:cs typeface="Calibri" charset="0"/>
            </a:endParaRPr>
          </a:p>
        </p:txBody>
      </p:sp>
      <p:sp>
        <p:nvSpPr>
          <p:cNvPr id="38" name="Rectangle 37"/>
          <p:cNvSpPr/>
          <p:nvPr/>
        </p:nvSpPr>
        <p:spPr>
          <a:xfrm>
            <a:off x="79315" y="4266442"/>
            <a:ext cx="7931626"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Share for the party P</a:t>
            </a:r>
            <a:r>
              <a:rPr lang="en-US" baseline="-25000" dirty="0" smtClean="0">
                <a:solidFill>
                  <a:srgbClr val="000000"/>
                </a:solidFill>
                <a:latin typeface="Calibri" charset="0"/>
                <a:ea typeface="Calibri" charset="0"/>
                <a:cs typeface="Calibri" charset="0"/>
                <a:sym typeface="Symbol" pitchFamily="18" charset="2"/>
              </a:rPr>
              <a:t>i</a:t>
            </a:r>
            <a:r>
              <a:rPr lang="en-US" dirty="0" smtClean="0">
                <a:solidFill>
                  <a:srgbClr val="000000"/>
                </a:solidFill>
                <a:latin typeface="Calibri" charset="0"/>
                <a:ea typeface="Calibri" charset="0"/>
                <a:cs typeface="Calibri" charset="0"/>
                <a:sym typeface="Symbol" pitchFamily="18" charset="2"/>
              </a:rPr>
              <a:t> is </a:t>
            </a:r>
            <a:r>
              <a:rPr lang="en-US" dirty="0" err="1" smtClean="0">
                <a:solidFill>
                  <a:srgbClr val="000000"/>
                </a:solidFill>
                <a:latin typeface="Calibri" charset="0"/>
                <a:ea typeface="Calibri" charset="0"/>
                <a:cs typeface="Calibri" charset="0"/>
                <a:sym typeface="Symbol" pitchFamily="18" charset="2"/>
              </a:rPr>
              <a:t>s</a:t>
            </a:r>
            <a:r>
              <a:rPr lang="en-US" baseline="-25000" dirty="0" err="1" smtClean="0">
                <a:solidFill>
                  <a:srgbClr val="000000"/>
                </a:solidFill>
                <a:latin typeface="Calibri" charset="0"/>
                <a:ea typeface="Calibri" charset="0"/>
                <a:cs typeface="Calibri" charset="0"/>
                <a:sym typeface="Symbol" pitchFamily="18" charset="2"/>
              </a:rPr>
              <a:t>i</a:t>
            </a:r>
            <a:r>
              <a:rPr lang="en-US" dirty="0" smtClean="0">
                <a:solidFill>
                  <a:srgbClr val="000000"/>
                </a:solidFill>
                <a:latin typeface="Calibri" charset="0"/>
                <a:ea typeface="Calibri" charset="0"/>
                <a:cs typeface="Calibri" charset="0"/>
                <a:sym typeface="Symbol" pitchFamily="18" charset="2"/>
              </a:rPr>
              <a:t> = S\v</a:t>
            </a:r>
            <a:r>
              <a:rPr lang="en-US" baseline="-25000" dirty="0" smtClean="0">
                <a:solidFill>
                  <a:srgbClr val="000000"/>
                </a:solidFill>
                <a:latin typeface="Calibri" charset="0"/>
                <a:ea typeface="Calibri" charset="0"/>
                <a:cs typeface="Calibri" charset="0"/>
                <a:sym typeface="Symbol" pitchFamily="18" charset="2"/>
              </a:rPr>
              <a:t>i</a:t>
            </a:r>
            <a:endParaRPr lang="en-US" baseline="-25000" dirty="0">
              <a:solidFill>
                <a:srgbClr val="000000"/>
              </a:solidFill>
              <a:latin typeface="Calibri" charset="0"/>
              <a:ea typeface="Calibri" charset="0"/>
              <a:cs typeface="Calibri" charset="0"/>
            </a:endParaRPr>
          </a:p>
        </p:txBody>
      </p:sp>
      <p:sp>
        <p:nvSpPr>
          <p:cNvPr id="41" name="Rectangle 40"/>
          <p:cNvSpPr>
            <a:spLocks noChangeArrowheads="1"/>
          </p:cNvSpPr>
          <p:nvPr/>
        </p:nvSpPr>
        <p:spPr bwMode="auto">
          <a:xfrm>
            <a:off x="648830" y="3716536"/>
            <a:ext cx="541821" cy="77655"/>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P</a:t>
            </a:r>
            <a:r>
              <a:rPr lang="en-US" sz="2400" baseline="-25000" dirty="0" smtClean="0">
                <a:solidFill>
                  <a:schemeClr val="tx2"/>
                </a:solidFill>
                <a:latin typeface="Calibri" charset="0"/>
                <a:ea typeface="Calibri" charset="0"/>
                <a:cs typeface="Calibri" charset="0"/>
              </a:rPr>
              <a:t>1</a:t>
            </a:r>
            <a:endParaRPr lang="en-US" sz="2400" baseline="-25000" dirty="0">
              <a:solidFill>
                <a:schemeClr val="tx2"/>
              </a:solidFill>
              <a:latin typeface="Calibri" charset="0"/>
              <a:ea typeface="Calibri" charset="0"/>
              <a:cs typeface="Calibri" charset="0"/>
            </a:endParaRPr>
          </a:p>
        </p:txBody>
      </p:sp>
      <p:sp>
        <p:nvSpPr>
          <p:cNvPr id="43" name="Rectangle 42"/>
          <p:cNvSpPr>
            <a:spLocks noChangeArrowheads="1"/>
          </p:cNvSpPr>
          <p:nvPr/>
        </p:nvSpPr>
        <p:spPr bwMode="auto">
          <a:xfrm>
            <a:off x="1714622" y="3722021"/>
            <a:ext cx="541821" cy="77655"/>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smtClean="0">
                <a:solidFill>
                  <a:schemeClr val="tx2"/>
                </a:solidFill>
                <a:latin typeface="Calibri" charset="0"/>
                <a:ea typeface="Calibri" charset="0"/>
                <a:cs typeface="Calibri" charset="0"/>
              </a:rPr>
              <a:t>P</a:t>
            </a:r>
            <a:r>
              <a:rPr lang="en-US" sz="2400" baseline="-25000" dirty="0">
                <a:solidFill>
                  <a:schemeClr val="tx2"/>
                </a:solidFill>
                <a:latin typeface="Calibri" charset="0"/>
                <a:ea typeface="Calibri" charset="0"/>
                <a:cs typeface="Calibri" charset="0"/>
              </a:rPr>
              <a:t>2</a:t>
            </a:r>
          </a:p>
        </p:txBody>
      </p:sp>
      <p:sp>
        <p:nvSpPr>
          <p:cNvPr id="45" name="Rectangle 44"/>
          <p:cNvSpPr>
            <a:spLocks noChangeArrowheads="1"/>
          </p:cNvSpPr>
          <p:nvPr/>
        </p:nvSpPr>
        <p:spPr bwMode="auto">
          <a:xfrm>
            <a:off x="2873544" y="3707147"/>
            <a:ext cx="1457231" cy="66407"/>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smtClean="0">
                <a:solidFill>
                  <a:schemeClr val="tx2"/>
                </a:solidFill>
                <a:latin typeface="Calibri" charset="0"/>
                <a:ea typeface="Calibri" charset="0"/>
                <a:cs typeface="Calibri" charset="0"/>
              </a:rPr>
              <a:t>P</a:t>
            </a:r>
            <a:r>
              <a:rPr lang="en-US" sz="2400" baseline="-25000" dirty="0" smtClean="0">
                <a:solidFill>
                  <a:schemeClr val="tx2"/>
                </a:solidFill>
                <a:latin typeface="Calibri" charset="0"/>
                <a:ea typeface="Calibri" charset="0"/>
                <a:cs typeface="Calibri" charset="0"/>
              </a:rPr>
              <a:t>3</a:t>
            </a:r>
            <a:endParaRPr lang="en-US" sz="2400" baseline="-25000" dirty="0">
              <a:solidFill>
                <a:schemeClr val="tx2"/>
              </a:solidFill>
              <a:latin typeface="Calibri" charset="0"/>
              <a:ea typeface="Calibri" charset="0"/>
              <a:cs typeface="Calibri" charset="0"/>
            </a:endParaRPr>
          </a:p>
        </p:txBody>
      </p:sp>
      <p:sp>
        <p:nvSpPr>
          <p:cNvPr id="46" name="Rectangle 45"/>
          <p:cNvSpPr>
            <a:spLocks noChangeArrowheads="1"/>
          </p:cNvSpPr>
          <p:nvPr/>
        </p:nvSpPr>
        <p:spPr bwMode="auto">
          <a:xfrm>
            <a:off x="4445953" y="3769229"/>
            <a:ext cx="1457231" cy="66407"/>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smtClean="0">
                <a:solidFill>
                  <a:schemeClr val="tx2"/>
                </a:solidFill>
                <a:latin typeface="Calibri" charset="0"/>
                <a:ea typeface="Calibri" charset="0"/>
                <a:cs typeface="Calibri" charset="0"/>
              </a:rPr>
              <a:t>P</a:t>
            </a:r>
            <a:r>
              <a:rPr lang="en-US" sz="2400" baseline="-25000" dirty="0">
                <a:solidFill>
                  <a:schemeClr val="tx2"/>
                </a:solidFill>
                <a:latin typeface="Calibri" charset="0"/>
                <a:ea typeface="Calibri" charset="0"/>
                <a:cs typeface="Calibri" charset="0"/>
              </a:rPr>
              <a:t>i</a:t>
            </a:r>
          </a:p>
        </p:txBody>
      </p:sp>
      <p:sp>
        <p:nvSpPr>
          <p:cNvPr id="47" name="Rectangle 46"/>
          <p:cNvSpPr>
            <a:spLocks noChangeArrowheads="1"/>
          </p:cNvSpPr>
          <p:nvPr/>
        </p:nvSpPr>
        <p:spPr bwMode="auto">
          <a:xfrm>
            <a:off x="7809734" y="3767687"/>
            <a:ext cx="1082475" cy="92352"/>
          </a:xfrm>
          <a:prstGeom prst="rect">
            <a:avLst/>
          </a:prstGeom>
          <a:solidFill>
            <a:schemeClr val="bg1"/>
          </a:solidFill>
          <a:ln w="12700">
            <a:solidFill>
              <a:schemeClr val="bg1"/>
            </a:solidFill>
            <a:miter lim="800000"/>
            <a:headEnd/>
            <a:tailEnd/>
          </a:ln>
        </p:spPr>
        <p:txBody>
          <a:bodyPr wrap="none" anchor="ctr"/>
          <a:lstStyle/>
          <a:p>
            <a:pPr eaLnBrk="0" hangingPunct="0"/>
            <a:r>
              <a:rPr lang="en-US" sz="2400" smtClean="0">
                <a:solidFill>
                  <a:schemeClr val="tx2"/>
                </a:solidFill>
                <a:latin typeface="Calibri" charset="0"/>
                <a:ea typeface="Calibri" charset="0"/>
                <a:cs typeface="Calibri" charset="0"/>
              </a:rPr>
              <a:t>P</a:t>
            </a:r>
            <a:r>
              <a:rPr lang="en-US" sz="2400" baseline="-25000" dirty="0" smtClean="0">
                <a:solidFill>
                  <a:schemeClr val="tx2"/>
                </a:solidFill>
                <a:latin typeface="Calibri" charset="0"/>
                <a:ea typeface="Calibri" charset="0"/>
                <a:cs typeface="Calibri" charset="0"/>
              </a:rPr>
              <a:t>n</a:t>
            </a:r>
            <a:endParaRPr lang="en-US" sz="2400" baseline="-25000" dirty="0">
              <a:solidFill>
                <a:schemeClr val="tx2"/>
              </a:solidFill>
              <a:latin typeface="Calibri" charset="0"/>
              <a:ea typeface="Calibri" charset="0"/>
              <a:cs typeface="Calibri" charset="0"/>
            </a:endParaRPr>
          </a:p>
        </p:txBody>
      </p:sp>
      <p:graphicFrame>
        <p:nvGraphicFramePr>
          <p:cNvPr id="48" name="Object 5">
            <a:hlinkClick r:id="" action="ppaction://ole?verb=0"/>
          </p:cNvPr>
          <p:cNvGraphicFramePr>
            <a:graphicFrameLocks/>
          </p:cNvGraphicFramePr>
          <p:nvPr>
            <p:extLst>
              <p:ext uri="{D42A27DB-BD31-4B8C-83A1-F6EECF244321}">
                <p14:modId xmlns:p14="http://schemas.microsoft.com/office/powerpoint/2010/main" val="1330125851"/>
              </p:ext>
            </p:extLst>
          </p:nvPr>
        </p:nvGraphicFramePr>
        <p:xfrm>
          <a:off x="4745451" y="2722469"/>
          <a:ext cx="290513" cy="1050932"/>
        </p:xfrm>
        <a:graphic>
          <a:graphicData uri="http://schemas.openxmlformats.org/presentationml/2006/ole">
            <mc:AlternateContent xmlns:mc="http://schemas.openxmlformats.org/markup-compatibility/2006">
              <mc:Choice xmlns:v="urn:schemas-microsoft-com:vml" Requires="v">
                <p:oleObj spid="_x0000_s536756" name="Clip" r:id="rId10" imgW="525240" imgH="1361880" progId="">
                  <p:embed/>
                </p:oleObj>
              </mc:Choice>
              <mc:Fallback>
                <p:oleObj name="Clip" r:id="rId10"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451" y="2722469"/>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9" name="Rectangle 21"/>
          <p:cNvSpPr>
            <a:spLocks noChangeArrowheads="1"/>
          </p:cNvSpPr>
          <p:nvPr/>
        </p:nvSpPr>
        <p:spPr bwMode="auto">
          <a:xfrm flipH="1">
            <a:off x="4087252" y="2877343"/>
            <a:ext cx="1398209" cy="197892"/>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S\v</a:t>
            </a:r>
            <a:r>
              <a:rPr lang="en-US" sz="2000" baseline="-25000" dirty="0">
                <a:solidFill>
                  <a:srgbClr val="000000"/>
                </a:solidFill>
                <a:latin typeface="Calibri" charset="0"/>
                <a:ea typeface="Calibri" charset="0"/>
                <a:cs typeface="Calibri" charset="0"/>
                <a:sym typeface="Symbol" pitchFamily="18" charset="2"/>
              </a:rPr>
              <a:t>i</a:t>
            </a:r>
            <a:endParaRPr lang="en-US" sz="2000" dirty="0">
              <a:solidFill>
                <a:srgbClr val="000000"/>
              </a:solidFill>
              <a:latin typeface="Calibri" charset="0"/>
              <a:ea typeface="Calibri" charset="0"/>
              <a:cs typeface="Calibri" charset="0"/>
            </a:endParaRPr>
          </a:p>
        </p:txBody>
      </p:sp>
      <p:graphicFrame>
        <p:nvGraphicFramePr>
          <p:cNvPr id="50" name="Object 5">
            <a:hlinkClick r:id="" action="ppaction://ole?verb=0"/>
          </p:cNvPr>
          <p:cNvGraphicFramePr>
            <a:graphicFrameLocks/>
          </p:cNvGraphicFramePr>
          <p:nvPr>
            <p:extLst>
              <p:ext uri="{D42A27DB-BD31-4B8C-83A1-F6EECF244321}">
                <p14:modId xmlns:p14="http://schemas.microsoft.com/office/powerpoint/2010/main" val="120412487"/>
              </p:ext>
            </p:extLst>
          </p:nvPr>
        </p:nvGraphicFramePr>
        <p:xfrm>
          <a:off x="4748247" y="2749958"/>
          <a:ext cx="290513" cy="1050932"/>
        </p:xfrm>
        <a:graphic>
          <a:graphicData uri="http://schemas.openxmlformats.org/presentationml/2006/ole">
            <mc:AlternateContent xmlns:mc="http://schemas.openxmlformats.org/markup-compatibility/2006">
              <mc:Choice xmlns:v="urn:schemas-microsoft-com:vml" Requires="v">
                <p:oleObj spid="_x0000_s536757" name="Clip" r:id="rId11" imgW="525240" imgH="1361880" progId="">
                  <p:embed/>
                </p:oleObj>
              </mc:Choice>
              <mc:Fallback>
                <p:oleObj name="Clip" r:id="rId11"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247" y="2749958"/>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 name="Text Box 62"/>
          <p:cNvSpPr txBox="1">
            <a:spLocks noChangeArrowheads="1"/>
          </p:cNvSpPr>
          <p:nvPr/>
        </p:nvSpPr>
        <p:spPr bwMode="auto">
          <a:xfrm>
            <a:off x="5912843" y="2640997"/>
            <a:ext cx="318998" cy="553998"/>
          </a:xfrm>
          <a:prstGeom prst="rect">
            <a:avLst/>
          </a:prstGeom>
          <a:noFill/>
          <a:ln w="9525">
            <a:noFill/>
            <a:miter lim="800000"/>
            <a:headEnd/>
            <a:tailEnd/>
          </a:ln>
        </p:spPr>
        <p:txBody>
          <a:bodyPr wrap="none" lIns="0" tIns="0" rIns="0" bIns="0">
            <a:spAutoFit/>
          </a:bodyPr>
          <a:lstStyle/>
          <a:p>
            <a:r>
              <a:rPr lang="en-US" sz="3600" dirty="0">
                <a:latin typeface="Calibri" charset="0"/>
                <a:ea typeface="Calibri" charset="0"/>
                <a:cs typeface="Calibri" charset="0"/>
              </a:rPr>
              <a:t>…</a:t>
            </a:r>
          </a:p>
        </p:txBody>
      </p:sp>
      <p:sp>
        <p:nvSpPr>
          <p:cNvPr id="52" name="Line 48"/>
          <p:cNvSpPr>
            <a:spLocks noChangeShapeType="1"/>
          </p:cNvSpPr>
          <p:nvPr/>
        </p:nvSpPr>
        <p:spPr bwMode="auto">
          <a:xfrm flipH="1">
            <a:off x="1148068" y="1823390"/>
            <a:ext cx="3342238" cy="989923"/>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3" name="Line 49"/>
          <p:cNvSpPr>
            <a:spLocks noChangeShapeType="1"/>
          </p:cNvSpPr>
          <p:nvPr/>
        </p:nvSpPr>
        <p:spPr bwMode="auto">
          <a:xfrm flipH="1">
            <a:off x="2051354" y="1895198"/>
            <a:ext cx="2597425" cy="905415"/>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4" name="Line 50"/>
          <p:cNvSpPr>
            <a:spLocks noChangeShapeType="1"/>
          </p:cNvSpPr>
          <p:nvPr/>
        </p:nvSpPr>
        <p:spPr bwMode="auto">
          <a:xfrm flipH="1">
            <a:off x="3178481" y="1887578"/>
            <a:ext cx="1814072" cy="887636"/>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5" name="Line 51"/>
          <p:cNvSpPr>
            <a:spLocks noChangeShapeType="1"/>
          </p:cNvSpPr>
          <p:nvPr/>
        </p:nvSpPr>
        <p:spPr bwMode="auto">
          <a:xfrm flipH="1">
            <a:off x="4720080" y="2039251"/>
            <a:ext cx="393139" cy="65572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6" name="Line 54"/>
          <p:cNvSpPr>
            <a:spLocks noChangeShapeType="1"/>
          </p:cNvSpPr>
          <p:nvPr/>
        </p:nvSpPr>
        <p:spPr bwMode="auto">
          <a:xfrm>
            <a:off x="5296701" y="1934883"/>
            <a:ext cx="2105849" cy="836672"/>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7" name="Rectangle 56"/>
          <p:cNvSpPr/>
          <p:nvPr/>
        </p:nvSpPr>
        <p:spPr>
          <a:xfrm>
            <a:off x="79315" y="5084574"/>
            <a:ext cx="6371140"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Together all the parties can reconstruct the secret</a:t>
            </a:r>
            <a:endParaRPr lang="en-US" dirty="0">
              <a:solidFill>
                <a:srgbClr val="000000"/>
              </a:solidFill>
              <a:latin typeface="Calibri" charset="0"/>
              <a:ea typeface="Calibri" charset="0"/>
              <a:cs typeface="Calibri" charset="0"/>
            </a:endParaRPr>
          </a:p>
        </p:txBody>
      </p:sp>
      <p:sp>
        <p:nvSpPr>
          <p:cNvPr id="58" name="Rectangle 57"/>
          <p:cNvSpPr/>
          <p:nvPr/>
        </p:nvSpPr>
        <p:spPr>
          <a:xfrm>
            <a:off x="629283" y="5594783"/>
            <a:ext cx="8435204" cy="369332"/>
          </a:xfrm>
          <a:prstGeom prst="rect">
            <a:avLst/>
          </a:prstGeom>
        </p:spPr>
        <p:txBody>
          <a:bodyPr wrap="square">
            <a:spAutoFit/>
          </a:bodyPr>
          <a:lstStyle/>
          <a:p>
            <a:pPr marL="285750" indent="-285750">
              <a:buFont typeface="Wingdings" charset="2"/>
              <a:buChar char="Ø"/>
            </a:pPr>
            <a:r>
              <a:rPr lang="en-US" dirty="0" smtClean="0">
                <a:solidFill>
                  <a:srgbClr val="000000"/>
                </a:solidFill>
                <a:latin typeface="Calibri" charset="0"/>
                <a:ea typeface="Calibri" charset="0"/>
                <a:cs typeface="Calibri" charset="0"/>
                <a:sym typeface="Symbol" pitchFamily="18" charset="2"/>
              </a:rPr>
              <a:t>P</a:t>
            </a:r>
            <a:r>
              <a:rPr lang="en-US" baseline="-25000" dirty="0" smtClean="0">
                <a:solidFill>
                  <a:srgbClr val="000000"/>
                </a:solidFill>
                <a:latin typeface="Calibri" charset="0"/>
                <a:ea typeface="Calibri" charset="0"/>
                <a:cs typeface="Calibri" charset="0"/>
                <a:sym typeface="Symbol" pitchFamily="18" charset="2"/>
              </a:rPr>
              <a:t>1</a:t>
            </a:r>
            <a:r>
              <a:rPr lang="en-US" dirty="0" smtClean="0">
                <a:solidFill>
                  <a:srgbClr val="000000"/>
                </a:solidFill>
                <a:latin typeface="Calibri" charset="0"/>
                <a:ea typeface="Calibri" charset="0"/>
                <a:cs typeface="Calibri" charset="0"/>
                <a:sym typeface="Symbol" pitchFamily="18" charset="2"/>
              </a:rPr>
              <a:t>, </a:t>
            </a:r>
            <a:r>
              <a:rPr lang="is-IS" dirty="0" smtClean="0">
                <a:solidFill>
                  <a:srgbClr val="000000"/>
                </a:solidFill>
                <a:latin typeface="Calibri" charset="0"/>
                <a:ea typeface="Calibri" charset="0"/>
                <a:cs typeface="Calibri" charset="0"/>
                <a:sym typeface="Symbol" pitchFamily="18" charset="2"/>
              </a:rPr>
              <a:t>…, P</a:t>
            </a:r>
            <a:r>
              <a:rPr lang="is-IS" baseline="-25000" dirty="0" smtClean="0">
                <a:solidFill>
                  <a:srgbClr val="000000"/>
                </a:solidFill>
                <a:latin typeface="Calibri" charset="0"/>
                <a:ea typeface="Calibri" charset="0"/>
                <a:cs typeface="Calibri" charset="0"/>
                <a:sym typeface="Symbol" pitchFamily="18" charset="2"/>
              </a:rPr>
              <a:t>n</a:t>
            </a:r>
            <a:r>
              <a:rPr lang="is-IS" dirty="0" smtClean="0">
                <a:solidFill>
                  <a:srgbClr val="000000"/>
                </a:solidFill>
                <a:latin typeface="Calibri" charset="0"/>
                <a:ea typeface="Calibri" charset="0"/>
                <a:cs typeface="Calibri" charset="0"/>
                <a:sym typeface="Symbol" pitchFamily="18" charset="2"/>
              </a:rPr>
              <a:t> can exchange their shares and combine them to get s</a:t>
            </a:r>
            <a:endParaRPr lang="en-US" dirty="0">
              <a:solidFill>
                <a:srgbClr val="000000"/>
              </a:solidFill>
              <a:latin typeface="Calibri" charset="0"/>
              <a:ea typeface="Calibri" charset="0"/>
              <a:cs typeface="Calibri" charset="0"/>
            </a:endParaRPr>
          </a:p>
        </p:txBody>
      </p:sp>
      <p:sp>
        <p:nvSpPr>
          <p:cNvPr id="59" name="Rectangle 58"/>
          <p:cNvSpPr/>
          <p:nvPr/>
        </p:nvSpPr>
        <p:spPr>
          <a:xfrm>
            <a:off x="72691" y="4875350"/>
            <a:ext cx="8985172" cy="1385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Tree>
    <p:extLst>
      <p:ext uri="{BB962C8B-B14F-4D97-AF65-F5344CB8AC3E}">
        <p14:creationId xmlns:p14="http://schemas.microsoft.com/office/powerpoint/2010/main" val="13837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8" grpId="0"/>
      <p:bldP spid="37" grpId="0"/>
      <p:bldP spid="38" grpId="0"/>
      <p:bldP spid="49" grpId="0" animBg="1"/>
      <p:bldP spid="51" grpId="0"/>
      <p:bldP spid="52" grpId="0" animBg="1"/>
      <p:bldP spid="53" grpId="0" animBg="1"/>
      <p:bldP spid="54" grpId="0" animBg="1"/>
      <p:bldP spid="55" grpId="0" animBg="1"/>
      <p:bldP spid="56" grpId="0" animBg="1"/>
      <p:bldP spid="57" grpId="0"/>
      <p:bldP spid="58" grpId="0"/>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325" y="683210"/>
            <a:ext cx="8985172" cy="3637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42" name="Rectangle 2"/>
          <p:cNvSpPr>
            <a:spLocks noGrp="1" noChangeArrowheads="1"/>
          </p:cNvSpPr>
          <p:nvPr>
            <p:ph type="title"/>
          </p:nvPr>
        </p:nvSpPr>
        <p:spPr>
          <a:xfrm>
            <a:off x="711728" y="-109347"/>
            <a:ext cx="7883525" cy="838200"/>
          </a:xfrm>
        </p:spPr>
        <p:txBody>
          <a:bodyPr>
            <a:normAutofit/>
          </a:bodyPr>
          <a:lstStyle/>
          <a:p>
            <a:r>
              <a:rPr lang="en-US" b="1" dirty="0" smtClean="0">
                <a:solidFill>
                  <a:srgbClr val="008000"/>
                </a:solidFill>
                <a:latin typeface="Calibri" charset="0"/>
                <a:ea typeface="Calibri" charset="0"/>
                <a:cs typeface="Calibri" charset="0"/>
              </a:rPr>
              <a:t>Secret Sharing : Instantiation </a:t>
            </a:r>
            <a:endParaRPr lang="en-US" sz="3200" b="1" dirty="0" smtClean="0">
              <a:solidFill>
                <a:srgbClr val="008000"/>
              </a:solidFill>
              <a:latin typeface="Calibri" charset="0"/>
              <a:ea typeface="Calibri" charset="0"/>
              <a:cs typeface="Calibri" charset="0"/>
            </a:endParaRPr>
          </a:p>
        </p:txBody>
      </p:sp>
      <p:sp>
        <p:nvSpPr>
          <p:cNvPr id="19" name="Rectangle 10"/>
          <p:cNvSpPr>
            <a:spLocks noChangeArrowheads="1"/>
          </p:cNvSpPr>
          <p:nvPr/>
        </p:nvSpPr>
        <p:spPr bwMode="auto">
          <a:xfrm>
            <a:off x="3572263" y="1024554"/>
            <a:ext cx="1408095" cy="533400"/>
          </a:xfrm>
          <a:prstGeom prst="rect">
            <a:avLst/>
          </a:prstGeom>
          <a:solidFill>
            <a:srgbClr val="99CC00"/>
          </a:solidFill>
          <a:ln w="12700">
            <a:solidFill>
              <a:schemeClr val="bg1"/>
            </a:solidFill>
            <a:miter lim="800000"/>
            <a:headEnd/>
            <a:tailEnd/>
          </a:ln>
        </p:spPr>
        <p:txBody>
          <a:bodyPr wrap="none" anchor="ctr"/>
          <a:lstStyle/>
          <a:p>
            <a:pPr eaLnBrk="0" hangingPunct="0"/>
            <a:r>
              <a:rPr lang="en-US" b="1" dirty="0">
                <a:latin typeface="Calibri" charset="0"/>
                <a:ea typeface="Calibri" charset="0"/>
                <a:cs typeface="Calibri" charset="0"/>
              </a:rPr>
              <a:t>s</a:t>
            </a:r>
            <a:r>
              <a:rPr lang="en-US" b="1" dirty="0" smtClean="0">
                <a:latin typeface="Calibri" charset="0"/>
                <a:ea typeface="Calibri" charset="0"/>
                <a:cs typeface="Calibri" charset="0"/>
              </a:rPr>
              <a:t> from </a:t>
            </a:r>
            <a:r>
              <a:rPr lang="en-US" b="1" dirty="0" err="1" smtClean="0">
                <a:latin typeface="Calibri" charset="0"/>
                <a:ea typeface="Calibri" charset="0"/>
                <a:cs typeface="Calibri" charset="0"/>
              </a:rPr>
              <a:t>F</a:t>
            </a:r>
            <a:r>
              <a:rPr lang="en-US" b="1" baseline="-25000" dirty="0" err="1" smtClean="0">
                <a:latin typeface="Calibri" charset="0"/>
                <a:ea typeface="Calibri" charset="0"/>
                <a:cs typeface="Calibri" charset="0"/>
              </a:rPr>
              <a:t>p</a:t>
            </a:r>
            <a:endParaRPr lang="en-US" b="1" baseline="-25000" dirty="0">
              <a:latin typeface="Calibri" charset="0"/>
              <a:ea typeface="Calibri" charset="0"/>
              <a:cs typeface="Calibri" charset="0"/>
            </a:endParaRPr>
          </a:p>
        </p:txBody>
      </p:sp>
      <p:sp>
        <p:nvSpPr>
          <p:cNvPr id="21" name="Rectangle 23"/>
          <p:cNvSpPr>
            <a:spLocks noChangeArrowheads="1"/>
          </p:cNvSpPr>
          <p:nvPr/>
        </p:nvSpPr>
        <p:spPr bwMode="auto">
          <a:xfrm>
            <a:off x="3734711" y="269513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22" name="Rectangle 24"/>
          <p:cNvSpPr>
            <a:spLocks noChangeArrowheads="1"/>
          </p:cNvSpPr>
          <p:nvPr/>
        </p:nvSpPr>
        <p:spPr bwMode="auto">
          <a:xfrm>
            <a:off x="5792111" y="269513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23" name="Object 2">
            <a:hlinkClick r:id="" action="ppaction://ole?verb=0"/>
          </p:cNvPr>
          <p:cNvGraphicFramePr>
            <a:graphicFrameLocks/>
          </p:cNvGraphicFramePr>
          <p:nvPr>
            <p:extLst>
              <p:ext uri="{D42A27DB-BD31-4B8C-83A1-F6EECF244321}">
                <p14:modId xmlns:p14="http://schemas.microsoft.com/office/powerpoint/2010/main" val="1367834958"/>
              </p:ext>
            </p:extLst>
          </p:nvPr>
        </p:nvGraphicFramePr>
        <p:xfrm>
          <a:off x="4980359" y="683210"/>
          <a:ext cx="452437" cy="1138238"/>
        </p:xfrm>
        <a:graphic>
          <a:graphicData uri="http://schemas.openxmlformats.org/presentationml/2006/ole">
            <mc:AlternateContent xmlns:mc="http://schemas.openxmlformats.org/markup-compatibility/2006">
              <mc:Choice xmlns:v="urn:schemas-microsoft-com:vml" Requires="v">
                <p:oleObj spid="_x0000_s537775"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359" y="683210"/>
                        <a:ext cx="452437" cy="1138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 name="Rectangle 23"/>
          <p:cNvSpPr>
            <a:spLocks noChangeArrowheads="1"/>
          </p:cNvSpPr>
          <p:nvPr/>
        </p:nvSpPr>
        <p:spPr bwMode="auto">
          <a:xfrm>
            <a:off x="3734711" y="269513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25" name="Rectangle 24"/>
          <p:cNvSpPr>
            <a:spLocks noChangeArrowheads="1"/>
          </p:cNvSpPr>
          <p:nvPr/>
        </p:nvSpPr>
        <p:spPr bwMode="auto">
          <a:xfrm>
            <a:off x="5792111" y="269513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29" name="Rectangle 19"/>
          <p:cNvSpPr>
            <a:spLocks noChangeArrowheads="1"/>
          </p:cNvSpPr>
          <p:nvPr/>
        </p:nvSpPr>
        <p:spPr bwMode="auto">
          <a:xfrm>
            <a:off x="245390" y="2625322"/>
            <a:ext cx="576263" cy="320677"/>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a:solidFill>
                  <a:srgbClr val="000000"/>
                </a:solidFill>
                <a:latin typeface="Calibri" charset="0"/>
                <a:ea typeface="Calibri" charset="0"/>
                <a:cs typeface="Calibri" charset="0"/>
                <a:sym typeface="Symbol" pitchFamily="18" charset="2"/>
              </a:rPr>
              <a:t>v</a:t>
            </a:r>
            <a:r>
              <a:rPr lang="en-US" sz="2000" baseline="-25000" dirty="0" smtClean="0">
                <a:solidFill>
                  <a:srgbClr val="000000"/>
                </a:solidFill>
                <a:latin typeface="Calibri" charset="0"/>
                <a:ea typeface="Calibri" charset="0"/>
                <a:cs typeface="Calibri" charset="0"/>
              </a:rPr>
              <a:t>1</a:t>
            </a:r>
            <a:endParaRPr lang="en-US" sz="2000" baseline="-25000" dirty="0">
              <a:solidFill>
                <a:srgbClr val="000000"/>
              </a:solidFill>
              <a:latin typeface="Calibri" charset="0"/>
              <a:ea typeface="Calibri" charset="0"/>
              <a:cs typeface="Calibri" charset="0"/>
            </a:endParaRPr>
          </a:p>
        </p:txBody>
      </p:sp>
      <p:sp>
        <p:nvSpPr>
          <p:cNvPr id="30" name="Rectangle 20"/>
          <p:cNvSpPr>
            <a:spLocks noChangeArrowheads="1"/>
          </p:cNvSpPr>
          <p:nvPr/>
        </p:nvSpPr>
        <p:spPr bwMode="auto">
          <a:xfrm>
            <a:off x="1280441" y="2525309"/>
            <a:ext cx="441325" cy="452441"/>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a:solidFill>
                  <a:srgbClr val="000000"/>
                </a:solidFill>
                <a:latin typeface="Calibri" charset="0"/>
                <a:ea typeface="Calibri" charset="0"/>
                <a:cs typeface="Calibri" charset="0"/>
                <a:sym typeface="Symbol" pitchFamily="18" charset="2"/>
              </a:rPr>
              <a:t>v</a:t>
            </a:r>
            <a:r>
              <a:rPr lang="en-US" sz="2000" baseline="-25000" dirty="0" smtClean="0">
                <a:solidFill>
                  <a:srgbClr val="000000"/>
                </a:solidFill>
                <a:latin typeface="Calibri" charset="0"/>
                <a:ea typeface="Calibri" charset="0"/>
                <a:cs typeface="Calibri" charset="0"/>
              </a:rPr>
              <a:t>2</a:t>
            </a:r>
            <a:endParaRPr lang="en-US" sz="2000" baseline="-25000" dirty="0">
              <a:solidFill>
                <a:srgbClr val="000000"/>
              </a:solidFill>
              <a:latin typeface="Calibri" charset="0"/>
              <a:ea typeface="Calibri" charset="0"/>
              <a:cs typeface="Calibri" charset="0"/>
            </a:endParaRPr>
          </a:p>
        </p:txBody>
      </p:sp>
      <p:sp>
        <p:nvSpPr>
          <p:cNvPr id="31" name="Rectangle 21"/>
          <p:cNvSpPr>
            <a:spLocks noChangeArrowheads="1"/>
          </p:cNvSpPr>
          <p:nvPr/>
        </p:nvSpPr>
        <p:spPr bwMode="auto">
          <a:xfrm>
            <a:off x="2418680" y="2634847"/>
            <a:ext cx="381000" cy="307977"/>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a:solidFill>
                  <a:srgbClr val="000000"/>
                </a:solidFill>
                <a:latin typeface="Calibri" charset="0"/>
                <a:ea typeface="Calibri" charset="0"/>
                <a:cs typeface="Calibri" charset="0"/>
                <a:sym typeface="Symbol" pitchFamily="18" charset="2"/>
              </a:rPr>
              <a:t>v</a:t>
            </a:r>
            <a:r>
              <a:rPr lang="en-US" sz="2000" baseline="-25000" dirty="0" smtClean="0">
                <a:solidFill>
                  <a:srgbClr val="000000"/>
                </a:solidFill>
                <a:latin typeface="Calibri" charset="0"/>
                <a:ea typeface="Calibri" charset="0"/>
                <a:cs typeface="Calibri" charset="0"/>
              </a:rPr>
              <a:t>3</a:t>
            </a:r>
            <a:endParaRPr lang="en-US" sz="2000" dirty="0">
              <a:solidFill>
                <a:srgbClr val="000000"/>
              </a:solidFill>
              <a:latin typeface="Calibri" charset="0"/>
              <a:ea typeface="Calibri" charset="0"/>
              <a:cs typeface="Calibri" charset="0"/>
            </a:endParaRPr>
          </a:p>
        </p:txBody>
      </p:sp>
      <p:sp>
        <p:nvSpPr>
          <p:cNvPr id="32" name="Rectangle 22"/>
          <p:cNvSpPr>
            <a:spLocks noChangeArrowheads="1"/>
          </p:cNvSpPr>
          <p:nvPr/>
        </p:nvSpPr>
        <p:spPr bwMode="auto">
          <a:xfrm>
            <a:off x="6916072" y="2525309"/>
            <a:ext cx="471488" cy="452441"/>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a:t>
            </a:r>
            <a:r>
              <a:rPr lang="en-US" sz="2000" dirty="0" err="1">
                <a:solidFill>
                  <a:srgbClr val="000000"/>
                </a:solidFill>
                <a:latin typeface="Calibri" charset="0"/>
                <a:ea typeface="Calibri" charset="0"/>
                <a:cs typeface="Calibri" charset="0"/>
                <a:sym typeface="Symbol" pitchFamily="18" charset="2"/>
              </a:rPr>
              <a:t>v</a:t>
            </a:r>
            <a:r>
              <a:rPr lang="en-US" sz="2000" baseline="-25000" dirty="0" err="1" smtClean="0">
                <a:solidFill>
                  <a:srgbClr val="000000"/>
                </a:solidFill>
                <a:latin typeface="Calibri" charset="0"/>
                <a:ea typeface="Calibri" charset="0"/>
                <a:cs typeface="Calibri" charset="0"/>
              </a:rPr>
              <a:t>n</a:t>
            </a:r>
            <a:endParaRPr lang="en-US" sz="2000" baseline="-25000" dirty="0">
              <a:solidFill>
                <a:srgbClr val="000000"/>
              </a:solidFill>
              <a:latin typeface="Calibri" charset="0"/>
              <a:ea typeface="Calibri" charset="0"/>
              <a:cs typeface="Calibri" charset="0"/>
            </a:endParaRPr>
          </a:p>
        </p:txBody>
      </p:sp>
      <p:graphicFrame>
        <p:nvGraphicFramePr>
          <p:cNvPr id="33" name="Object 5">
            <a:hlinkClick r:id="" action="ppaction://ole?verb=0"/>
          </p:cNvPr>
          <p:cNvGraphicFramePr>
            <a:graphicFrameLocks/>
          </p:cNvGraphicFramePr>
          <p:nvPr>
            <p:extLst>
              <p:ext uri="{D42A27DB-BD31-4B8C-83A1-F6EECF244321}">
                <p14:modId xmlns:p14="http://schemas.microsoft.com/office/powerpoint/2010/main" val="389697971"/>
              </p:ext>
            </p:extLst>
          </p:nvPr>
        </p:nvGraphicFramePr>
        <p:xfrm>
          <a:off x="3144168" y="2504671"/>
          <a:ext cx="290513" cy="1050932"/>
        </p:xfrm>
        <a:graphic>
          <a:graphicData uri="http://schemas.openxmlformats.org/presentationml/2006/ole">
            <mc:AlternateContent xmlns:mc="http://schemas.openxmlformats.org/markup-compatibility/2006">
              <mc:Choice xmlns:v="urn:schemas-microsoft-com:vml" Requires="v">
                <p:oleObj spid="_x0000_s537776"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168" y="2504671"/>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Object 6">
            <a:hlinkClick r:id="" action="ppaction://ole?verb=0"/>
          </p:cNvPr>
          <p:cNvGraphicFramePr>
            <a:graphicFrameLocks/>
          </p:cNvGraphicFramePr>
          <p:nvPr>
            <p:extLst>
              <p:ext uri="{D42A27DB-BD31-4B8C-83A1-F6EECF244321}">
                <p14:modId xmlns:p14="http://schemas.microsoft.com/office/powerpoint/2010/main" val="1976158894"/>
              </p:ext>
            </p:extLst>
          </p:nvPr>
        </p:nvGraphicFramePr>
        <p:xfrm>
          <a:off x="1966242" y="2506259"/>
          <a:ext cx="290513" cy="1050932"/>
        </p:xfrm>
        <a:graphic>
          <a:graphicData uri="http://schemas.openxmlformats.org/presentationml/2006/ole">
            <mc:AlternateContent xmlns:mc="http://schemas.openxmlformats.org/markup-compatibility/2006">
              <mc:Choice xmlns:v="urn:schemas-microsoft-com:vml" Requires="v">
                <p:oleObj spid="_x0000_s537777"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242" y="2506259"/>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7">
            <a:hlinkClick r:id="" action="ppaction://ole?verb=0"/>
          </p:cNvPr>
          <p:cNvGraphicFramePr>
            <a:graphicFrameLocks/>
          </p:cNvGraphicFramePr>
          <p:nvPr>
            <p:extLst>
              <p:ext uri="{D42A27DB-BD31-4B8C-83A1-F6EECF244321}">
                <p14:modId xmlns:p14="http://schemas.microsoft.com/office/powerpoint/2010/main" val="320446956"/>
              </p:ext>
            </p:extLst>
          </p:nvPr>
        </p:nvGraphicFramePr>
        <p:xfrm>
          <a:off x="929603" y="2507846"/>
          <a:ext cx="290513" cy="1050932"/>
        </p:xfrm>
        <a:graphic>
          <a:graphicData uri="http://schemas.openxmlformats.org/presentationml/2006/ole">
            <mc:AlternateContent xmlns:mc="http://schemas.openxmlformats.org/markup-compatibility/2006">
              <mc:Choice xmlns:v="urn:schemas-microsoft-com:vml" Requires="v">
                <p:oleObj spid="_x0000_s537778"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03" y="2507846"/>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 name="Object 10">
            <a:hlinkClick r:id="" action="ppaction://ole?verb=0"/>
          </p:cNvPr>
          <p:cNvGraphicFramePr>
            <a:graphicFrameLocks/>
          </p:cNvGraphicFramePr>
          <p:nvPr>
            <p:extLst>
              <p:ext uri="{D42A27DB-BD31-4B8C-83A1-F6EECF244321}">
                <p14:modId xmlns:p14="http://schemas.microsoft.com/office/powerpoint/2010/main" val="2010486463"/>
              </p:ext>
            </p:extLst>
          </p:nvPr>
        </p:nvGraphicFramePr>
        <p:xfrm>
          <a:off x="7649497" y="2512609"/>
          <a:ext cx="290513" cy="1050932"/>
        </p:xfrm>
        <a:graphic>
          <a:graphicData uri="http://schemas.openxmlformats.org/presentationml/2006/ole">
            <mc:AlternateContent xmlns:mc="http://schemas.openxmlformats.org/markup-compatibility/2006">
              <mc:Choice xmlns:v="urn:schemas-microsoft-com:vml" Requires="v">
                <p:oleObj spid="_x0000_s537779" name="Clip" r:id="rId9" imgW="525240" imgH="1361880" progId="">
                  <p:embed/>
                </p:oleObj>
              </mc:Choice>
              <mc:Fallback>
                <p:oleObj name="Clip" r:id="rId9"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497" y="2512609"/>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8" name="Text Box 62"/>
          <p:cNvSpPr txBox="1">
            <a:spLocks noChangeArrowheads="1"/>
          </p:cNvSpPr>
          <p:nvPr/>
        </p:nvSpPr>
        <p:spPr bwMode="auto">
          <a:xfrm>
            <a:off x="3571206" y="2322107"/>
            <a:ext cx="318998" cy="553998"/>
          </a:xfrm>
          <a:prstGeom prst="rect">
            <a:avLst/>
          </a:prstGeom>
          <a:noFill/>
          <a:ln w="9525">
            <a:noFill/>
            <a:miter lim="800000"/>
            <a:headEnd/>
            <a:tailEnd/>
          </a:ln>
        </p:spPr>
        <p:txBody>
          <a:bodyPr wrap="none" lIns="0" tIns="0" rIns="0" bIns="0">
            <a:spAutoFit/>
          </a:bodyPr>
          <a:lstStyle/>
          <a:p>
            <a:r>
              <a:rPr lang="en-US" sz="3600">
                <a:latin typeface="Calibri" charset="0"/>
                <a:ea typeface="Calibri" charset="0"/>
                <a:cs typeface="Calibri" charset="0"/>
              </a:rPr>
              <a:t>…</a:t>
            </a:r>
          </a:p>
        </p:txBody>
      </p:sp>
      <p:sp>
        <p:nvSpPr>
          <p:cNvPr id="37" name="Rectangle 36"/>
          <p:cNvSpPr/>
          <p:nvPr/>
        </p:nvSpPr>
        <p:spPr>
          <a:xfrm>
            <a:off x="5684589" y="744607"/>
            <a:ext cx="3549030" cy="1200329"/>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Choose random values </a:t>
            </a:r>
            <a:r>
              <a:rPr lang="en-US" dirty="0">
                <a:solidFill>
                  <a:srgbClr val="000000"/>
                </a:solidFill>
                <a:latin typeface="Calibri" charset="0"/>
                <a:ea typeface="Calibri" charset="0"/>
                <a:cs typeface="Calibri" charset="0"/>
                <a:sym typeface="Symbol" pitchFamily="18" charset="2"/>
              </a:rPr>
              <a:t>v</a:t>
            </a:r>
            <a:r>
              <a:rPr lang="en-US" baseline="-25000" dirty="0" smtClean="0">
                <a:solidFill>
                  <a:srgbClr val="000000"/>
                </a:solidFill>
                <a:latin typeface="Calibri" charset="0"/>
                <a:ea typeface="Calibri" charset="0"/>
                <a:cs typeface="Calibri" charset="0"/>
                <a:sym typeface="Symbol" pitchFamily="18" charset="2"/>
              </a:rPr>
              <a:t>1</a:t>
            </a:r>
            <a:r>
              <a:rPr lang="en-US" dirty="0" smtClean="0">
                <a:solidFill>
                  <a:srgbClr val="000000"/>
                </a:solidFill>
                <a:latin typeface="Calibri" charset="0"/>
                <a:ea typeface="Calibri" charset="0"/>
                <a:cs typeface="Calibri" charset="0"/>
                <a:sym typeface="Symbol" pitchFamily="18" charset="2"/>
              </a:rPr>
              <a:t>,..v</a:t>
            </a:r>
            <a:r>
              <a:rPr lang="en-US" baseline="-25000" dirty="0" smtClean="0">
                <a:solidFill>
                  <a:srgbClr val="000000"/>
                </a:solidFill>
                <a:latin typeface="Calibri" charset="0"/>
                <a:ea typeface="Calibri" charset="0"/>
                <a:cs typeface="Calibri" charset="0"/>
                <a:sym typeface="Symbol" pitchFamily="18" charset="2"/>
              </a:rPr>
              <a:t>n</a:t>
            </a:r>
            <a:r>
              <a:rPr lang="en-US" dirty="0" smtClean="0">
                <a:solidFill>
                  <a:srgbClr val="000000"/>
                </a:solidFill>
                <a:latin typeface="Calibri" charset="0"/>
                <a:ea typeface="Calibri" charset="0"/>
                <a:cs typeface="Calibri" charset="0"/>
                <a:sym typeface="Symbol" pitchFamily="18" charset="2"/>
              </a:rPr>
              <a:t>  from </a:t>
            </a:r>
            <a:r>
              <a:rPr lang="en-US" dirty="0" err="1" smtClean="0">
                <a:solidFill>
                  <a:srgbClr val="000000"/>
                </a:solidFill>
                <a:latin typeface="Calibri" charset="0"/>
                <a:ea typeface="Calibri" charset="0"/>
                <a:cs typeface="Calibri" charset="0"/>
                <a:sym typeface="Symbol" pitchFamily="18" charset="2"/>
              </a:rPr>
              <a:t>F</a:t>
            </a:r>
            <a:r>
              <a:rPr lang="en-US" baseline="-25000" dirty="0" err="1" smtClean="0">
                <a:solidFill>
                  <a:srgbClr val="000000"/>
                </a:solidFill>
                <a:latin typeface="Calibri" charset="0"/>
                <a:ea typeface="Calibri" charset="0"/>
                <a:cs typeface="Calibri" charset="0"/>
                <a:sym typeface="Symbol" pitchFamily="18" charset="2"/>
              </a:rPr>
              <a:t>p</a:t>
            </a:r>
            <a:r>
              <a:rPr lang="en-US" baseline="-25000" dirty="0" smtClean="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s. t. v</a:t>
            </a:r>
            <a:r>
              <a:rPr lang="en-US" baseline="-25000" dirty="0" smtClean="0">
                <a:solidFill>
                  <a:srgbClr val="000000"/>
                </a:solidFill>
                <a:latin typeface="Calibri" charset="0"/>
                <a:ea typeface="Calibri" charset="0"/>
                <a:cs typeface="Calibri" charset="0"/>
                <a:sym typeface="Symbol" pitchFamily="18" charset="2"/>
              </a:rPr>
              <a:t>1 </a:t>
            </a:r>
            <a:r>
              <a:rPr lang="en-US" dirty="0">
                <a:latin typeface="Calibri" charset="0"/>
                <a:ea typeface="Calibri" charset="0"/>
                <a:cs typeface="Calibri" charset="0"/>
                <a:sym typeface="Symbol"/>
              </a:rPr>
              <a:t>+</a:t>
            </a:r>
            <a:r>
              <a:rPr lang="en-US" dirty="0" smtClean="0">
                <a:solidFill>
                  <a:srgbClr val="000000"/>
                </a:solidFill>
                <a:latin typeface="Calibri" charset="0"/>
                <a:ea typeface="Calibri" charset="0"/>
                <a:cs typeface="Calibri" charset="0"/>
                <a:sym typeface="Symbol" pitchFamily="18" charset="2"/>
              </a:rPr>
              <a:t> …</a:t>
            </a:r>
            <a:r>
              <a:rPr lang="en-US" dirty="0">
                <a:latin typeface="Calibri" charset="0"/>
                <a:ea typeface="Calibri" charset="0"/>
                <a:cs typeface="Calibri" charset="0"/>
                <a:sym typeface="Symbol"/>
              </a:rPr>
              <a:t>+</a:t>
            </a:r>
            <a:r>
              <a:rPr lang="en-US" dirty="0" smtClean="0">
                <a:latin typeface="Calibri" charset="0"/>
                <a:ea typeface="Calibri" charset="0"/>
                <a:cs typeface="Calibri" charset="0"/>
                <a:sym typeface="Symbol"/>
              </a:rPr>
              <a:t> </a:t>
            </a:r>
            <a:r>
              <a:rPr lang="en-US" dirty="0" err="1">
                <a:solidFill>
                  <a:srgbClr val="000000"/>
                </a:solidFill>
                <a:latin typeface="Calibri" charset="0"/>
                <a:ea typeface="Calibri" charset="0"/>
                <a:cs typeface="Calibri" charset="0"/>
                <a:sym typeface="Symbol" pitchFamily="18" charset="2"/>
              </a:rPr>
              <a:t>v</a:t>
            </a:r>
            <a:r>
              <a:rPr lang="en-US" baseline="-25000" dirty="0" err="1" smtClean="0">
                <a:solidFill>
                  <a:srgbClr val="000000"/>
                </a:solidFill>
                <a:latin typeface="Calibri" charset="0"/>
                <a:ea typeface="Calibri" charset="0"/>
                <a:cs typeface="Calibri" charset="0"/>
                <a:sym typeface="Symbol" pitchFamily="18" charset="2"/>
              </a:rPr>
              <a:t>n</a:t>
            </a:r>
            <a:r>
              <a:rPr lang="en-US" baseline="-25000" dirty="0" smtClean="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 s</a:t>
            </a:r>
            <a:r>
              <a:rPr lang="en-US" baseline="-25000" dirty="0" smtClean="0">
                <a:solidFill>
                  <a:srgbClr val="000000"/>
                </a:solidFill>
                <a:latin typeface="Calibri" charset="0"/>
                <a:ea typeface="Calibri" charset="0"/>
                <a:cs typeface="Calibri" charset="0"/>
                <a:sym typeface="Symbol" pitchFamily="18" charset="2"/>
              </a:rPr>
              <a:t> </a:t>
            </a:r>
          </a:p>
          <a:p>
            <a:endParaRPr lang="en-US" dirty="0" smtClean="0">
              <a:solidFill>
                <a:srgbClr val="000000"/>
              </a:solidFill>
              <a:latin typeface="Calibri" charset="0"/>
              <a:ea typeface="Calibri" charset="0"/>
              <a:cs typeface="Calibri" charset="0"/>
              <a:sym typeface="Symbol" pitchFamily="18" charset="2"/>
            </a:endParaRPr>
          </a:p>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S </a:t>
            </a:r>
            <a:r>
              <a:rPr lang="en-US" dirty="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a:t>
            </a:r>
            <a:r>
              <a:rPr lang="en-US" dirty="0">
                <a:solidFill>
                  <a:srgbClr val="000000"/>
                </a:solidFill>
                <a:latin typeface="Calibri" charset="0"/>
                <a:ea typeface="Calibri" charset="0"/>
                <a:cs typeface="Calibri" charset="0"/>
                <a:sym typeface="Symbol" pitchFamily="18" charset="2"/>
              </a:rPr>
              <a:t>v</a:t>
            </a:r>
            <a:r>
              <a:rPr lang="en-US" baseline="-25000" dirty="0" smtClean="0">
                <a:solidFill>
                  <a:srgbClr val="000000"/>
                </a:solidFill>
                <a:latin typeface="Calibri" charset="0"/>
                <a:ea typeface="Calibri" charset="0"/>
                <a:cs typeface="Calibri" charset="0"/>
                <a:sym typeface="Symbol" pitchFamily="18" charset="2"/>
              </a:rPr>
              <a:t>1</a:t>
            </a:r>
            <a:r>
              <a:rPr lang="en-US" dirty="0">
                <a:solidFill>
                  <a:srgbClr val="000000"/>
                </a:solidFill>
                <a:latin typeface="Calibri" charset="0"/>
                <a:ea typeface="Calibri" charset="0"/>
                <a:cs typeface="Calibri" charset="0"/>
                <a:sym typeface="Symbol" pitchFamily="18" charset="2"/>
              </a:rPr>
              <a:t>,.. </a:t>
            </a:r>
            <a:r>
              <a:rPr lang="en-US" dirty="0" err="1">
                <a:solidFill>
                  <a:srgbClr val="000000"/>
                </a:solidFill>
                <a:latin typeface="Calibri" charset="0"/>
                <a:ea typeface="Calibri" charset="0"/>
                <a:cs typeface="Calibri" charset="0"/>
                <a:sym typeface="Symbol" pitchFamily="18" charset="2"/>
              </a:rPr>
              <a:t>v</a:t>
            </a:r>
            <a:r>
              <a:rPr lang="en-US" baseline="-25000" dirty="0" err="1" smtClean="0">
                <a:solidFill>
                  <a:srgbClr val="000000"/>
                </a:solidFill>
                <a:latin typeface="Calibri" charset="0"/>
                <a:ea typeface="Calibri" charset="0"/>
                <a:cs typeface="Calibri" charset="0"/>
                <a:sym typeface="Symbol" pitchFamily="18" charset="2"/>
              </a:rPr>
              <a:t>n</a:t>
            </a:r>
            <a:r>
              <a:rPr lang="en-US" baseline="-25000" dirty="0" smtClean="0">
                <a:solidFill>
                  <a:srgbClr val="000000"/>
                </a:solidFill>
                <a:latin typeface="Calibri" charset="0"/>
                <a:ea typeface="Calibri" charset="0"/>
                <a:cs typeface="Calibri" charset="0"/>
                <a:sym typeface="Symbol" pitchFamily="18" charset="2"/>
              </a:rPr>
              <a:t> </a:t>
            </a:r>
            <a:r>
              <a:rPr lang="en-US" dirty="0" smtClean="0">
                <a:solidFill>
                  <a:srgbClr val="000000"/>
                </a:solidFill>
                <a:latin typeface="Calibri" charset="0"/>
                <a:ea typeface="Calibri" charset="0"/>
                <a:cs typeface="Calibri" charset="0"/>
                <a:sym typeface="Symbol" pitchFamily="18" charset="2"/>
              </a:rPr>
              <a:t>}</a:t>
            </a:r>
            <a:endParaRPr lang="en-US" dirty="0">
              <a:latin typeface="Calibri" charset="0"/>
              <a:ea typeface="Calibri" charset="0"/>
              <a:cs typeface="Calibri" charset="0"/>
            </a:endParaRPr>
          </a:p>
        </p:txBody>
      </p:sp>
      <p:sp>
        <p:nvSpPr>
          <p:cNvPr id="38" name="Rectangle 37"/>
          <p:cNvSpPr/>
          <p:nvPr/>
        </p:nvSpPr>
        <p:spPr>
          <a:xfrm>
            <a:off x="64325" y="3891692"/>
            <a:ext cx="7931626" cy="369332"/>
          </a:xfrm>
          <a:prstGeom prst="rect">
            <a:avLst/>
          </a:prstGeom>
        </p:spPr>
        <p:txBody>
          <a:bodyPr wrap="square">
            <a:spAutoFit/>
          </a:bodyPr>
          <a:lstStyle/>
          <a:p>
            <a:pPr marL="285750" indent="-285750">
              <a:buFont typeface="Wingdings" charset="2"/>
              <a:buChar char="q"/>
            </a:pPr>
            <a:r>
              <a:rPr lang="en-US" dirty="0" smtClean="0">
                <a:solidFill>
                  <a:srgbClr val="000000"/>
                </a:solidFill>
                <a:latin typeface="Calibri" charset="0"/>
                <a:ea typeface="Calibri" charset="0"/>
                <a:cs typeface="Calibri" charset="0"/>
                <a:sym typeface="Symbol" pitchFamily="18" charset="2"/>
              </a:rPr>
              <a:t>Share for the party P</a:t>
            </a:r>
            <a:r>
              <a:rPr lang="en-US" baseline="-25000" dirty="0" smtClean="0">
                <a:solidFill>
                  <a:srgbClr val="000000"/>
                </a:solidFill>
                <a:latin typeface="Calibri" charset="0"/>
                <a:ea typeface="Calibri" charset="0"/>
                <a:cs typeface="Calibri" charset="0"/>
                <a:sym typeface="Symbol" pitchFamily="18" charset="2"/>
              </a:rPr>
              <a:t>i</a:t>
            </a:r>
            <a:r>
              <a:rPr lang="en-US" dirty="0" smtClean="0">
                <a:solidFill>
                  <a:srgbClr val="000000"/>
                </a:solidFill>
                <a:latin typeface="Calibri" charset="0"/>
                <a:ea typeface="Calibri" charset="0"/>
                <a:cs typeface="Calibri" charset="0"/>
                <a:sym typeface="Symbol" pitchFamily="18" charset="2"/>
              </a:rPr>
              <a:t> is </a:t>
            </a:r>
            <a:r>
              <a:rPr lang="en-US" dirty="0" err="1" smtClean="0">
                <a:solidFill>
                  <a:srgbClr val="000000"/>
                </a:solidFill>
                <a:latin typeface="Calibri" charset="0"/>
                <a:ea typeface="Calibri" charset="0"/>
                <a:cs typeface="Calibri" charset="0"/>
                <a:sym typeface="Symbol" pitchFamily="18" charset="2"/>
              </a:rPr>
              <a:t>s</a:t>
            </a:r>
            <a:r>
              <a:rPr lang="en-US" baseline="-25000" dirty="0" err="1" smtClean="0">
                <a:solidFill>
                  <a:srgbClr val="000000"/>
                </a:solidFill>
                <a:latin typeface="Calibri" charset="0"/>
                <a:ea typeface="Calibri" charset="0"/>
                <a:cs typeface="Calibri" charset="0"/>
                <a:sym typeface="Symbol" pitchFamily="18" charset="2"/>
              </a:rPr>
              <a:t>i</a:t>
            </a:r>
            <a:r>
              <a:rPr lang="en-US" dirty="0" smtClean="0">
                <a:solidFill>
                  <a:srgbClr val="000000"/>
                </a:solidFill>
                <a:latin typeface="Calibri" charset="0"/>
                <a:ea typeface="Calibri" charset="0"/>
                <a:cs typeface="Calibri" charset="0"/>
                <a:sym typeface="Symbol" pitchFamily="18" charset="2"/>
              </a:rPr>
              <a:t> = S\v</a:t>
            </a:r>
            <a:r>
              <a:rPr lang="en-US" baseline="-25000" dirty="0" smtClean="0">
                <a:solidFill>
                  <a:srgbClr val="000000"/>
                </a:solidFill>
                <a:latin typeface="Calibri" charset="0"/>
                <a:ea typeface="Calibri" charset="0"/>
                <a:cs typeface="Calibri" charset="0"/>
                <a:sym typeface="Symbol" pitchFamily="18" charset="2"/>
              </a:rPr>
              <a:t>i</a:t>
            </a:r>
            <a:endParaRPr lang="en-US" baseline="-25000" dirty="0">
              <a:solidFill>
                <a:srgbClr val="000000"/>
              </a:solidFill>
              <a:latin typeface="Calibri" charset="0"/>
              <a:ea typeface="Calibri" charset="0"/>
              <a:cs typeface="Calibri" charset="0"/>
            </a:endParaRPr>
          </a:p>
        </p:txBody>
      </p:sp>
      <p:sp>
        <p:nvSpPr>
          <p:cNvPr id="41" name="Rectangle 40"/>
          <p:cNvSpPr>
            <a:spLocks noChangeArrowheads="1"/>
          </p:cNvSpPr>
          <p:nvPr/>
        </p:nvSpPr>
        <p:spPr bwMode="auto">
          <a:xfrm>
            <a:off x="633840" y="3506676"/>
            <a:ext cx="541821" cy="77655"/>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a:solidFill>
                  <a:schemeClr val="tx2"/>
                </a:solidFill>
                <a:latin typeface="Calibri" charset="0"/>
                <a:ea typeface="Calibri" charset="0"/>
                <a:cs typeface="Calibri" charset="0"/>
              </a:rPr>
              <a:t>P</a:t>
            </a:r>
            <a:r>
              <a:rPr lang="en-US" sz="2400" baseline="-25000" dirty="0" smtClean="0">
                <a:solidFill>
                  <a:schemeClr val="tx2"/>
                </a:solidFill>
                <a:latin typeface="Calibri" charset="0"/>
                <a:ea typeface="Calibri" charset="0"/>
                <a:cs typeface="Calibri" charset="0"/>
              </a:rPr>
              <a:t>1</a:t>
            </a:r>
            <a:endParaRPr lang="en-US" sz="2400" baseline="-25000" dirty="0">
              <a:solidFill>
                <a:schemeClr val="tx2"/>
              </a:solidFill>
              <a:latin typeface="Calibri" charset="0"/>
              <a:ea typeface="Calibri" charset="0"/>
              <a:cs typeface="Calibri" charset="0"/>
            </a:endParaRPr>
          </a:p>
        </p:txBody>
      </p:sp>
      <p:sp>
        <p:nvSpPr>
          <p:cNvPr id="43" name="Rectangle 42"/>
          <p:cNvSpPr>
            <a:spLocks noChangeArrowheads="1"/>
          </p:cNvSpPr>
          <p:nvPr/>
        </p:nvSpPr>
        <p:spPr bwMode="auto">
          <a:xfrm>
            <a:off x="1699632" y="3512161"/>
            <a:ext cx="541821" cy="77655"/>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smtClean="0">
                <a:solidFill>
                  <a:schemeClr val="tx2"/>
                </a:solidFill>
                <a:latin typeface="Calibri" charset="0"/>
                <a:ea typeface="Calibri" charset="0"/>
                <a:cs typeface="Calibri" charset="0"/>
              </a:rPr>
              <a:t>P</a:t>
            </a:r>
            <a:r>
              <a:rPr lang="en-US" sz="2400" baseline="-25000" dirty="0">
                <a:solidFill>
                  <a:schemeClr val="tx2"/>
                </a:solidFill>
                <a:latin typeface="Calibri" charset="0"/>
                <a:ea typeface="Calibri" charset="0"/>
                <a:cs typeface="Calibri" charset="0"/>
              </a:rPr>
              <a:t>2</a:t>
            </a:r>
          </a:p>
        </p:txBody>
      </p:sp>
      <p:sp>
        <p:nvSpPr>
          <p:cNvPr id="45" name="Rectangle 44"/>
          <p:cNvSpPr>
            <a:spLocks noChangeArrowheads="1"/>
          </p:cNvSpPr>
          <p:nvPr/>
        </p:nvSpPr>
        <p:spPr bwMode="auto">
          <a:xfrm>
            <a:off x="2858554" y="3497287"/>
            <a:ext cx="1457231" cy="66407"/>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smtClean="0">
                <a:solidFill>
                  <a:schemeClr val="tx2"/>
                </a:solidFill>
                <a:latin typeface="Calibri" charset="0"/>
                <a:ea typeface="Calibri" charset="0"/>
                <a:cs typeface="Calibri" charset="0"/>
              </a:rPr>
              <a:t>P</a:t>
            </a:r>
            <a:r>
              <a:rPr lang="en-US" sz="2400" baseline="-25000" dirty="0" smtClean="0">
                <a:solidFill>
                  <a:schemeClr val="tx2"/>
                </a:solidFill>
                <a:latin typeface="Calibri" charset="0"/>
                <a:ea typeface="Calibri" charset="0"/>
                <a:cs typeface="Calibri" charset="0"/>
              </a:rPr>
              <a:t>3</a:t>
            </a:r>
            <a:endParaRPr lang="en-US" sz="2400" baseline="-25000" dirty="0">
              <a:solidFill>
                <a:schemeClr val="tx2"/>
              </a:solidFill>
              <a:latin typeface="Calibri" charset="0"/>
              <a:ea typeface="Calibri" charset="0"/>
              <a:cs typeface="Calibri" charset="0"/>
            </a:endParaRPr>
          </a:p>
        </p:txBody>
      </p:sp>
      <p:sp>
        <p:nvSpPr>
          <p:cNvPr id="46" name="Rectangle 45"/>
          <p:cNvSpPr>
            <a:spLocks noChangeArrowheads="1"/>
          </p:cNvSpPr>
          <p:nvPr/>
        </p:nvSpPr>
        <p:spPr bwMode="auto">
          <a:xfrm>
            <a:off x="4430963" y="3559369"/>
            <a:ext cx="1457231" cy="66407"/>
          </a:xfrm>
          <a:prstGeom prst="rect">
            <a:avLst/>
          </a:prstGeom>
          <a:solidFill>
            <a:schemeClr val="bg1"/>
          </a:solidFill>
          <a:ln w="12700">
            <a:solidFill>
              <a:schemeClr val="bg1"/>
            </a:solidFill>
            <a:miter lim="800000"/>
            <a:headEnd/>
            <a:tailEnd/>
          </a:ln>
        </p:spPr>
        <p:txBody>
          <a:bodyPr wrap="none" anchor="ctr"/>
          <a:lstStyle/>
          <a:p>
            <a:pPr eaLnBrk="0" hangingPunct="0"/>
            <a:r>
              <a:rPr lang="en-US" sz="2400" dirty="0" smtClean="0">
                <a:solidFill>
                  <a:schemeClr val="tx2"/>
                </a:solidFill>
                <a:latin typeface="Calibri" charset="0"/>
                <a:ea typeface="Calibri" charset="0"/>
                <a:cs typeface="Calibri" charset="0"/>
              </a:rPr>
              <a:t>P</a:t>
            </a:r>
            <a:r>
              <a:rPr lang="en-US" sz="2400" baseline="-25000" dirty="0">
                <a:solidFill>
                  <a:schemeClr val="tx2"/>
                </a:solidFill>
                <a:latin typeface="Calibri" charset="0"/>
                <a:ea typeface="Calibri" charset="0"/>
                <a:cs typeface="Calibri" charset="0"/>
              </a:rPr>
              <a:t>i</a:t>
            </a:r>
          </a:p>
        </p:txBody>
      </p:sp>
      <p:sp>
        <p:nvSpPr>
          <p:cNvPr id="47" name="Rectangle 46"/>
          <p:cNvSpPr>
            <a:spLocks noChangeArrowheads="1"/>
          </p:cNvSpPr>
          <p:nvPr/>
        </p:nvSpPr>
        <p:spPr bwMode="auto">
          <a:xfrm>
            <a:off x="7794744" y="3557827"/>
            <a:ext cx="1082475" cy="92352"/>
          </a:xfrm>
          <a:prstGeom prst="rect">
            <a:avLst/>
          </a:prstGeom>
          <a:solidFill>
            <a:schemeClr val="bg1"/>
          </a:solidFill>
          <a:ln w="12700">
            <a:solidFill>
              <a:schemeClr val="bg1"/>
            </a:solidFill>
            <a:miter lim="800000"/>
            <a:headEnd/>
            <a:tailEnd/>
          </a:ln>
        </p:spPr>
        <p:txBody>
          <a:bodyPr wrap="none" anchor="ctr"/>
          <a:lstStyle/>
          <a:p>
            <a:pPr eaLnBrk="0" hangingPunct="0"/>
            <a:r>
              <a:rPr lang="en-US" sz="2400" smtClean="0">
                <a:solidFill>
                  <a:schemeClr val="tx2"/>
                </a:solidFill>
                <a:latin typeface="Calibri" charset="0"/>
                <a:ea typeface="Calibri" charset="0"/>
                <a:cs typeface="Calibri" charset="0"/>
              </a:rPr>
              <a:t>P</a:t>
            </a:r>
            <a:r>
              <a:rPr lang="en-US" sz="2400" baseline="-25000" dirty="0" smtClean="0">
                <a:solidFill>
                  <a:schemeClr val="tx2"/>
                </a:solidFill>
                <a:latin typeface="Calibri" charset="0"/>
                <a:ea typeface="Calibri" charset="0"/>
                <a:cs typeface="Calibri" charset="0"/>
              </a:rPr>
              <a:t>n</a:t>
            </a:r>
            <a:endParaRPr lang="en-US" sz="2400" baseline="-25000" dirty="0">
              <a:solidFill>
                <a:schemeClr val="tx2"/>
              </a:solidFill>
              <a:latin typeface="Calibri" charset="0"/>
              <a:ea typeface="Calibri" charset="0"/>
              <a:cs typeface="Calibri" charset="0"/>
            </a:endParaRPr>
          </a:p>
        </p:txBody>
      </p:sp>
      <p:graphicFrame>
        <p:nvGraphicFramePr>
          <p:cNvPr id="48" name="Object 5">
            <a:hlinkClick r:id="" action="ppaction://ole?verb=0"/>
          </p:cNvPr>
          <p:cNvGraphicFramePr>
            <a:graphicFrameLocks/>
          </p:cNvGraphicFramePr>
          <p:nvPr>
            <p:extLst>
              <p:ext uri="{D42A27DB-BD31-4B8C-83A1-F6EECF244321}">
                <p14:modId xmlns:p14="http://schemas.microsoft.com/office/powerpoint/2010/main" val="1738281743"/>
              </p:ext>
            </p:extLst>
          </p:nvPr>
        </p:nvGraphicFramePr>
        <p:xfrm>
          <a:off x="4730461" y="2512609"/>
          <a:ext cx="290513" cy="1050932"/>
        </p:xfrm>
        <a:graphic>
          <a:graphicData uri="http://schemas.openxmlformats.org/presentationml/2006/ole">
            <mc:AlternateContent xmlns:mc="http://schemas.openxmlformats.org/markup-compatibility/2006">
              <mc:Choice xmlns:v="urn:schemas-microsoft-com:vml" Requires="v">
                <p:oleObj spid="_x0000_s537780" name="Clip" r:id="rId10" imgW="525240" imgH="1361880" progId="">
                  <p:embed/>
                </p:oleObj>
              </mc:Choice>
              <mc:Fallback>
                <p:oleObj name="Clip" r:id="rId10"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461" y="2512609"/>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9" name="Rectangle 21"/>
          <p:cNvSpPr>
            <a:spLocks noChangeArrowheads="1"/>
          </p:cNvSpPr>
          <p:nvPr/>
        </p:nvSpPr>
        <p:spPr bwMode="auto">
          <a:xfrm flipH="1">
            <a:off x="4072262" y="2667483"/>
            <a:ext cx="1398209" cy="197892"/>
          </a:xfrm>
          <a:prstGeom prst="rect">
            <a:avLst/>
          </a:prstGeom>
          <a:solidFill>
            <a:schemeClr val="bg1"/>
          </a:solidFill>
          <a:ln w="12700">
            <a:solidFill>
              <a:schemeClr val="bg1"/>
            </a:solidFill>
            <a:miter lim="800000"/>
            <a:headEnd/>
            <a:tailEnd/>
          </a:ln>
        </p:spPr>
        <p:txBody>
          <a:bodyPr wrap="none" anchor="ctr"/>
          <a:lstStyle/>
          <a:p>
            <a:pPr eaLnBrk="0" hangingPunct="0"/>
            <a:r>
              <a:rPr lang="en-US" sz="2000" dirty="0" smtClean="0">
                <a:solidFill>
                  <a:srgbClr val="000000"/>
                </a:solidFill>
                <a:latin typeface="Calibri" charset="0"/>
                <a:ea typeface="Calibri" charset="0"/>
                <a:cs typeface="Calibri" charset="0"/>
                <a:sym typeface="Symbol" pitchFamily="18" charset="2"/>
              </a:rPr>
              <a:t>S\v</a:t>
            </a:r>
            <a:r>
              <a:rPr lang="en-US" sz="2000" baseline="-25000" dirty="0">
                <a:solidFill>
                  <a:srgbClr val="000000"/>
                </a:solidFill>
                <a:latin typeface="Calibri" charset="0"/>
                <a:ea typeface="Calibri" charset="0"/>
                <a:cs typeface="Calibri" charset="0"/>
                <a:sym typeface="Symbol" pitchFamily="18" charset="2"/>
              </a:rPr>
              <a:t>i</a:t>
            </a:r>
            <a:endParaRPr lang="en-US" sz="2000" dirty="0">
              <a:solidFill>
                <a:srgbClr val="000000"/>
              </a:solidFill>
              <a:latin typeface="Calibri" charset="0"/>
              <a:ea typeface="Calibri" charset="0"/>
              <a:cs typeface="Calibri" charset="0"/>
            </a:endParaRPr>
          </a:p>
        </p:txBody>
      </p:sp>
      <p:graphicFrame>
        <p:nvGraphicFramePr>
          <p:cNvPr id="50" name="Object 5">
            <a:hlinkClick r:id="" action="ppaction://ole?verb=0"/>
          </p:cNvPr>
          <p:cNvGraphicFramePr>
            <a:graphicFrameLocks/>
          </p:cNvGraphicFramePr>
          <p:nvPr>
            <p:extLst>
              <p:ext uri="{D42A27DB-BD31-4B8C-83A1-F6EECF244321}">
                <p14:modId xmlns:p14="http://schemas.microsoft.com/office/powerpoint/2010/main" val="933720813"/>
              </p:ext>
            </p:extLst>
          </p:nvPr>
        </p:nvGraphicFramePr>
        <p:xfrm>
          <a:off x="4733257" y="2540098"/>
          <a:ext cx="290513" cy="1050932"/>
        </p:xfrm>
        <a:graphic>
          <a:graphicData uri="http://schemas.openxmlformats.org/presentationml/2006/ole">
            <mc:AlternateContent xmlns:mc="http://schemas.openxmlformats.org/markup-compatibility/2006">
              <mc:Choice xmlns:v="urn:schemas-microsoft-com:vml" Requires="v">
                <p:oleObj spid="_x0000_s537781" name="Clip" r:id="rId11" imgW="525240" imgH="1361880" progId="">
                  <p:embed/>
                </p:oleObj>
              </mc:Choice>
              <mc:Fallback>
                <p:oleObj name="Clip" r:id="rId11"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257" y="2540098"/>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 name="Text Box 62"/>
          <p:cNvSpPr txBox="1">
            <a:spLocks noChangeArrowheads="1"/>
          </p:cNvSpPr>
          <p:nvPr/>
        </p:nvSpPr>
        <p:spPr bwMode="auto">
          <a:xfrm>
            <a:off x="5897853" y="2431137"/>
            <a:ext cx="318998" cy="553998"/>
          </a:xfrm>
          <a:prstGeom prst="rect">
            <a:avLst/>
          </a:prstGeom>
          <a:noFill/>
          <a:ln w="9525">
            <a:noFill/>
            <a:miter lim="800000"/>
            <a:headEnd/>
            <a:tailEnd/>
          </a:ln>
        </p:spPr>
        <p:txBody>
          <a:bodyPr wrap="none" lIns="0" tIns="0" rIns="0" bIns="0">
            <a:spAutoFit/>
          </a:bodyPr>
          <a:lstStyle/>
          <a:p>
            <a:r>
              <a:rPr lang="en-US" sz="3600" dirty="0">
                <a:latin typeface="Calibri" charset="0"/>
                <a:ea typeface="Calibri" charset="0"/>
                <a:cs typeface="Calibri" charset="0"/>
              </a:rPr>
              <a:t>…</a:t>
            </a:r>
          </a:p>
        </p:txBody>
      </p:sp>
      <p:sp>
        <p:nvSpPr>
          <p:cNvPr id="52" name="Line 48"/>
          <p:cNvSpPr>
            <a:spLocks noChangeShapeType="1"/>
          </p:cNvSpPr>
          <p:nvPr/>
        </p:nvSpPr>
        <p:spPr bwMode="auto">
          <a:xfrm flipH="1">
            <a:off x="1133078" y="1613530"/>
            <a:ext cx="3342238" cy="989923"/>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3" name="Line 49"/>
          <p:cNvSpPr>
            <a:spLocks noChangeShapeType="1"/>
          </p:cNvSpPr>
          <p:nvPr/>
        </p:nvSpPr>
        <p:spPr bwMode="auto">
          <a:xfrm flipH="1">
            <a:off x="2036364" y="1685338"/>
            <a:ext cx="2597425" cy="905415"/>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4" name="Line 50"/>
          <p:cNvSpPr>
            <a:spLocks noChangeShapeType="1"/>
          </p:cNvSpPr>
          <p:nvPr/>
        </p:nvSpPr>
        <p:spPr bwMode="auto">
          <a:xfrm flipH="1">
            <a:off x="3163491" y="1677718"/>
            <a:ext cx="1814072" cy="887636"/>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5" name="Line 51"/>
          <p:cNvSpPr>
            <a:spLocks noChangeShapeType="1"/>
          </p:cNvSpPr>
          <p:nvPr/>
        </p:nvSpPr>
        <p:spPr bwMode="auto">
          <a:xfrm flipH="1">
            <a:off x="4705090" y="1829391"/>
            <a:ext cx="393139" cy="655729"/>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6" name="Line 54"/>
          <p:cNvSpPr>
            <a:spLocks noChangeShapeType="1"/>
          </p:cNvSpPr>
          <p:nvPr/>
        </p:nvSpPr>
        <p:spPr bwMode="auto">
          <a:xfrm>
            <a:off x="5281711" y="1725023"/>
            <a:ext cx="2105849" cy="836672"/>
          </a:xfrm>
          <a:prstGeom prst="line">
            <a:avLst/>
          </a:prstGeom>
          <a:noFill/>
          <a:ln w="9525">
            <a:solidFill>
              <a:schemeClr val="tx1"/>
            </a:solidFill>
            <a:round/>
            <a:headEnd/>
            <a:tailEnd type="triangle" w="med" len="med"/>
          </a:ln>
        </p:spPr>
        <p:txBody>
          <a:bodyPr lIns="0" tIns="0" rIns="0" bIns="0"/>
          <a:lstStyle/>
          <a:p>
            <a:endParaRPr lang="en-US">
              <a:latin typeface="Calibri" charset="0"/>
              <a:ea typeface="Calibri" charset="0"/>
              <a:cs typeface="Calibri" charset="0"/>
            </a:endParaRPr>
          </a:p>
        </p:txBody>
      </p:sp>
      <p:sp>
        <p:nvSpPr>
          <p:cNvPr id="59" name="Rectangle 58"/>
          <p:cNvSpPr/>
          <p:nvPr/>
        </p:nvSpPr>
        <p:spPr>
          <a:xfrm>
            <a:off x="54225" y="4366341"/>
            <a:ext cx="8985172" cy="24577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9" name="Rectangle 38"/>
          <p:cNvSpPr/>
          <p:nvPr/>
        </p:nvSpPr>
        <p:spPr>
          <a:xfrm>
            <a:off x="76923" y="4363823"/>
            <a:ext cx="8647569" cy="338554"/>
          </a:xfrm>
          <a:prstGeom prst="rect">
            <a:avLst/>
          </a:prstGeom>
        </p:spPr>
        <p:txBody>
          <a:bodyPr wrap="square">
            <a:spAutoFit/>
          </a:bodyPr>
          <a:lstStyle/>
          <a:p>
            <a:pPr marL="285750" indent="-285750">
              <a:buFont typeface="Wingdings" charset="2"/>
              <a:buChar char="q"/>
            </a:pPr>
            <a:r>
              <a:rPr lang="en-US" sz="1600" dirty="0" smtClean="0">
                <a:solidFill>
                  <a:srgbClr val="0070C0"/>
                </a:solidFill>
                <a:latin typeface="Calibri" charset="0"/>
                <a:ea typeface="Calibri" charset="0"/>
                <a:cs typeface="Calibri" charset="0"/>
                <a:sym typeface="Symbol" pitchFamily="18" charset="2"/>
              </a:rPr>
              <a:t>Individual party </a:t>
            </a:r>
            <a:r>
              <a:rPr lang="en-US" sz="1600" dirty="0" smtClean="0">
                <a:solidFill>
                  <a:srgbClr val="000000"/>
                </a:solidFill>
                <a:latin typeface="Calibri" charset="0"/>
                <a:ea typeface="Calibri" charset="0"/>
                <a:cs typeface="Calibri" charset="0"/>
                <a:sym typeface="Symbol" pitchFamily="18" charset="2"/>
              </a:rPr>
              <a:t>gets no information about s from its share </a:t>
            </a:r>
            <a:endParaRPr lang="en-US" sz="1600" dirty="0">
              <a:solidFill>
                <a:srgbClr val="000000"/>
              </a:solidFill>
              <a:latin typeface="Calibri" charset="0"/>
              <a:ea typeface="Calibri" charset="0"/>
              <a:cs typeface="Calibri" charset="0"/>
            </a:endParaRPr>
          </a:p>
        </p:txBody>
      </p:sp>
      <p:sp>
        <p:nvSpPr>
          <p:cNvPr id="44" name="Rectangle 43"/>
          <p:cNvSpPr/>
          <p:nvPr/>
        </p:nvSpPr>
        <p:spPr>
          <a:xfrm>
            <a:off x="83550" y="4772577"/>
            <a:ext cx="8647569" cy="338554"/>
          </a:xfrm>
          <a:prstGeom prst="rect">
            <a:avLst/>
          </a:prstGeom>
        </p:spPr>
        <p:txBody>
          <a:bodyPr wrap="square">
            <a:spAutoFit/>
          </a:bodyPr>
          <a:lstStyle/>
          <a:p>
            <a:pPr marL="285750" indent="-285750">
              <a:buFont typeface="Wingdings" charset="2"/>
              <a:buChar char="q"/>
            </a:pPr>
            <a:r>
              <a:rPr lang="en-US" sz="1600" dirty="0" smtClean="0">
                <a:solidFill>
                  <a:srgbClr val="000000"/>
                </a:solidFill>
                <a:latin typeface="Calibri" charset="0"/>
                <a:ea typeface="Calibri" charset="0"/>
                <a:cs typeface="Calibri" charset="0"/>
                <a:sym typeface="Symbol" pitchFamily="18" charset="2"/>
              </a:rPr>
              <a:t>Ex: P</a:t>
            </a:r>
            <a:r>
              <a:rPr lang="en-US" sz="1600" baseline="-25000" dirty="0"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cannot find s from </a:t>
            </a:r>
            <a:r>
              <a:rPr lang="en-US" sz="1600" dirty="0" err="1" smtClean="0">
                <a:solidFill>
                  <a:srgbClr val="000000"/>
                </a:solidFill>
                <a:latin typeface="Calibri" charset="0"/>
                <a:ea typeface="Calibri" charset="0"/>
                <a:cs typeface="Calibri" charset="0"/>
                <a:sym typeface="Symbol" pitchFamily="18" charset="2"/>
              </a:rPr>
              <a:t>s</a:t>
            </a:r>
            <a:r>
              <a:rPr lang="en-US" sz="1600" baseline="-25000" dirty="0" err="1"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The view of P</a:t>
            </a:r>
            <a:r>
              <a:rPr lang="en-US" sz="1600" baseline="-25000" dirty="0"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will be: {v</a:t>
            </a:r>
            <a:r>
              <a:rPr lang="en-US" sz="1600" baseline="-25000" dirty="0" smtClean="0">
                <a:solidFill>
                  <a:srgbClr val="000000"/>
                </a:solidFill>
                <a:latin typeface="Calibri" charset="0"/>
                <a:ea typeface="Calibri" charset="0"/>
                <a:cs typeface="Calibri" charset="0"/>
                <a:sym typeface="Symbol" pitchFamily="18" charset="2"/>
              </a:rPr>
              <a:t>1</a:t>
            </a:r>
            <a:r>
              <a:rPr lang="en-US" sz="1600" dirty="0" smtClean="0">
                <a:solidFill>
                  <a:srgbClr val="000000"/>
                </a:solidFill>
                <a:latin typeface="Calibri" charset="0"/>
                <a:ea typeface="Calibri" charset="0"/>
                <a:cs typeface="Calibri" charset="0"/>
                <a:sym typeface="Symbol" pitchFamily="18" charset="2"/>
              </a:rPr>
              <a:t>, </a:t>
            </a:r>
            <a:r>
              <a:rPr lang="is-IS" sz="1600" dirty="0" smtClean="0">
                <a:solidFill>
                  <a:srgbClr val="000000"/>
                </a:solidFill>
                <a:latin typeface="Calibri" charset="0"/>
                <a:ea typeface="Calibri" charset="0"/>
                <a:cs typeface="Calibri" charset="0"/>
                <a:sym typeface="Symbol" pitchFamily="18" charset="2"/>
              </a:rPr>
              <a:t>…, v</a:t>
            </a:r>
            <a:r>
              <a:rPr lang="is-IS" sz="1600" baseline="-25000" dirty="0" smtClean="0">
                <a:solidFill>
                  <a:srgbClr val="000000"/>
                </a:solidFill>
                <a:latin typeface="Calibri" charset="0"/>
                <a:ea typeface="Calibri" charset="0"/>
                <a:cs typeface="Calibri" charset="0"/>
                <a:sym typeface="Symbol" pitchFamily="18" charset="2"/>
              </a:rPr>
              <a:t>i-1</a:t>
            </a:r>
            <a:r>
              <a:rPr lang="is-IS" sz="1600" dirty="0" smtClean="0">
                <a:solidFill>
                  <a:srgbClr val="000000"/>
                </a:solidFill>
                <a:latin typeface="Calibri" charset="0"/>
                <a:ea typeface="Calibri" charset="0"/>
                <a:cs typeface="Calibri" charset="0"/>
                <a:sym typeface="Symbol" pitchFamily="18" charset="2"/>
              </a:rPr>
              <a:t>, v</a:t>
            </a:r>
            <a:r>
              <a:rPr lang="is-IS" sz="1600" baseline="-25000" dirty="0" smtClean="0">
                <a:solidFill>
                  <a:srgbClr val="000000"/>
                </a:solidFill>
                <a:latin typeface="Calibri" charset="0"/>
                <a:ea typeface="Calibri" charset="0"/>
                <a:cs typeface="Calibri" charset="0"/>
                <a:sym typeface="Symbol" pitchFamily="18" charset="2"/>
              </a:rPr>
              <a:t>i+1</a:t>
            </a:r>
            <a:r>
              <a:rPr lang="is-IS" sz="1600" dirty="0" smtClean="0">
                <a:solidFill>
                  <a:srgbClr val="000000"/>
                </a:solidFill>
                <a:latin typeface="Calibri" charset="0"/>
                <a:ea typeface="Calibri" charset="0"/>
                <a:cs typeface="Calibri" charset="0"/>
                <a:sym typeface="Symbol" pitchFamily="18" charset="2"/>
              </a:rPr>
              <a:t>, ..., v</a:t>
            </a:r>
            <a:r>
              <a:rPr lang="is-IS" sz="1600" baseline="-25000" dirty="0" smtClean="0">
                <a:solidFill>
                  <a:srgbClr val="000000"/>
                </a:solidFill>
                <a:latin typeface="Calibri" charset="0"/>
                <a:ea typeface="Calibri" charset="0"/>
                <a:cs typeface="Calibri" charset="0"/>
                <a:sym typeface="Symbol" pitchFamily="18" charset="2"/>
              </a:rPr>
              <a:t>n</a:t>
            </a:r>
            <a:r>
              <a:rPr lang="en-US" sz="1600" dirty="0" smtClean="0">
                <a:solidFill>
                  <a:srgbClr val="000000"/>
                </a:solidFill>
                <a:latin typeface="Calibri" charset="0"/>
                <a:ea typeface="Calibri" charset="0"/>
                <a:cs typeface="Calibri" charset="0"/>
                <a:sym typeface="Symbol" pitchFamily="18" charset="2"/>
              </a:rPr>
              <a:t>} </a:t>
            </a:r>
            <a:endParaRPr lang="en-US" sz="1600" dirty="0">
              <a:solidFill>
                <a:srgbClr val="000000"/>
              </a:solidFill>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57" name="Rectangle 56"/>
              <p:cNvSpPr/>
              <p:nvPr/>
            </p:nvSpPr>
            <p:spPr>
              <a:xfrm>
                <a:off x="370860" y="5224779"/>
                <a:ext cx="8446399" cy="338554"/>
              </a:xfrm>
              <a:prstGeom prst="rect">
                <a:avLst/>
              </a:prstGeom>
            </p:spPr>
            <p:txBody>
              <a:bodyPr wrap="square">
                <a:spAutoFit/>
              </a:bodyPr>
              <a:lstStyle/>
              <a:p>
                <a:pPr marL="285750" indent="-285750">
                  <a:buFont typeface="Wingdings" charset="2"/>
                  <a:buChar char="v"/>
                </a:pPr>
                <a:r>
                  <a:rPr lang="en-US" sz="1600" dirty="0" err="1" smtClean="0">
                    <a:solidFill>
                      <a:srgbClr val="000000"/>
                    </a:solidFill>
                    <a:latin typeface="Calibri" charset="0"/>
                    <a:ea typeface="Calibri" charset="0"/>
                    <a:cs typeface="Calibri" charset="0"/>
                    <a:sym typeface="Symbol" pitchFamily="18" charset="2"/>
                  </a:rPr>
                  <a:t>Pr</a:t>
                </a:r>
                <a:r>
                  <a:rPr lang="en-US" sz="1600" dirty="0" smtClean="0">
                    <a:solidFill>
                      <a:srgbClr val="000000"/>
                    </a:solidFill>
                    <a:latin typeface="Calibri" charset="0"/>
                    <a:ea typeface="Calibri" charset="0"/>
                    <a:cs typeface="Calibri" charset="0"/>
                    <a:sym typeface="Symbol" pitchFamily="18" charset="2"/>
                  </a:rPr>
                  <a:t>[</a:t>
                </a:r>
                <a:r>
                  <a:rPr lang="en-US" sz="1600" dirty="0" err="1" smtClean="0">
                    <a:solidFill>
                      <a:srgbClr val="000000"/>
                    </a:solidFill>
                    <a:latin typeface="Calibri" charset="0"/>
                    <a:ea typeface="Calibri" charset="0"/>
                    <a:cs typeface="Calibri" charset="0"/>
                    <a:sym typeface="Symbol" pitchFamily="18" charset="2"/>
                  </a:rPr>
                  <a:t>s</a:t>
                </a:r>
                <a:r>
                  <a:rPr lang="en-US" sz="1600" baseline="-25000" dirty="0" err="1"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a:t>
                </a:r>
                <a:r>
                  <a:rPr lang="en-US" sz="1600" dirty="0">
                    <a:solidFill>
                      <a:srgbClr val="000000"/>
                    </a:solidFill>
                    <a:latin typeface="Calibri" charset="0"/>
                    <a:ea typeface="Calibri" charset="0"/>
                    <a:cs typeface="Calibri" charset="0"/>
                    <a:sym typeface="Symbol" pitchFamily="18" charset="2"/>
                  </a:rPr>
                  <a:t>= (v</a:t>
                </a:r>
                <a:r>
                  <a:rPr lang="en-US" sz="1600" baseline="-25000" dirty="0">
                    <a:solidFill>
                      <a:srgbClr val="000000"/>
                    </a:solidFill>
                    <a:latin typeface="Calibri" charset="0"/>
                    <a:ea typeface="Calibri" charset="0"/>
                    <a:cs typeface="Calibri" charset="0"/>
                    <a:sym typeface="Symbol" pitchFamily="18" charset="2"/>
                  </a:rPr>
                  <a:t>1</a:t>
                </a:r>
                <a:r>
                  <a:rPr lang="en-US" sz="1600" dirty="0">
                    <a:solidFill>
                      <a:srgbClr val="000000"/>
                    </a:solidFill>
                    <a:latin typeface="Calibri" charset="0"/>
                    <a:ea typeface="Calibri" charset="0"/>
                    <a:cs typeface="Calibri" charset="0"/>
                    <a:sym typeface="Symbol" pitchFamily="18" charset="2"/>
                  </a:rPr>
                  <a:t>, </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 v</a:t>
                </a:r>
                <a:r>
                  <a:rPr lang="is-IS" sz="1600" baseline="-25000" dirty="0">
                    <a:solidFill>
                      <a:srgbClr val="000000"/>
                    </a:solidFill>
                    <a:latin typeface="Calibri" charset="0"/>
                    <a:ea typeface="Calibri" charset="0"/>
                    <a:cs typeface="Calibri" charset="0"/>
                    <a:sym typeface="Symbol" pitchFamily="18" charset="2"/>
                  </a:rPr>
                  <a:t>n</a:t>
                </a:r>
                <a:r>
                  <a:rPr lang="en-US" sz="1600" dirty="0" smtClean="0">
                    <a:solidFill>
                      <a:srgbClr val="000000"/>
                    </a:solidFill>
                    <a:latin typeface="Calibri" charset="0"/>
                    <a:ea typeface="Calibri" charset="0"/>
                    <a:cs typeface="Calibri" charset="0"/>
                    <a:sym typeface="Symbol" pitchFamily="18" charset="2"/>
                  </a:rPr>
                  <a:t>) | secret = s] = </a:t>
                </a:r>
                <a:r>
                  <a:rPr lang="en-US" sz="1600" dirty="0" err="1" smtClean="0">
                    <a:solidFill>
                      <a:srgbClr val="000000"/>
                    </a:solidFill>
                    <a:latin typeface="Calibri" charset="0"/>
                    <a:ea typeface="Calibri" charset="0"/>
                    <a:cs typeface="Calibri" charset="0"/>
                    <a:sym typeface="Symbol" pitchFamily="18" charset="2"/>
                  </a:rPr>
                  <a:t>Pr</a:t>
                </a:r>
                <a:r>
                  <a:rPr lang="en-US" sz="1600" dirty="0" smtClean="0">
                    <a:solidFill>
                      <a:srgbClr val="000000"/>
                    </a:solidFill>
                    <a:latin typeface="Calibri" charset="0"/>
                    <a:ea typeface="Calibri" charset="0"/>
                    <a:cs typeface="Calibri" charset="0"/>
                    <a:sym typeface="Symbol" pitchFamily="18" charset="2"/>
                  </a:rPr>
                  <a:t>[v</a:t>
                </a:r>
                <a:r>
                  <a:rPr lang="en-US" sz="1600" baseline="-25000" dirty="0"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 s – (v</a:t>
                </a:r>
                <a:r>
                  <a:rPr lang="en-US" sz="1600" baseline="-25000" dirty="0" smtClean="0">
                    <a:solidFill>
                      <a:srgbClr val="000000"/>
                    </a:solidFill>
                    <a:latin typeface="Calibri" charset="0"/>
                    <a:ea typeface="Calibri" charset="0"/>
                    <a:cs typeface="Calibri" charset="0"/>
                    <a:sym typeface="Symbol" pitchFamily="18" charset="2"/>
                  </a:rPr>
                  <a:t>1</a:t>
                </a:r>
                <a:r>
                  <a:rPr lang="en-US" sz="1600" dirty="0" smtClean="0">
                    <a:solidFill>
                      <a:srgbClr val="000000"/>
                    </a:solidFill>
                    <a:latin typeface="Calibri" charset="0"/>
                    <a:ea typeface="Calibri" charset="0"/>
                    <a:cs typeface="Calibri" charset="0"/>
                    <a:sym typeface="Symbol" pitchFamily="18" charset="2"/>
                  </a:rPr>
                  <a:t> + </a:t>
                </a:r>
                <a:r>
                  <a:rPr lang="is-IS" sz="1600" dirty="0" smtClean="0">
                    <a:solidFill>
                      <a:srgbClr val="000000"/>
                    </a:solidFill>
                    <a:latin typeface="Calibri" charset="0"/>
                    <a:ea typeface="Calibri" charset="0"/>
                    <a:cs typeface="Calibri" charset="0"/>
                    <a:sym typeface="Symbol" pitchFamily="18" charset="2"/>
                  </a:rPr>
                  <a:t>… </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 v</a:t>
                </a:r>
                <a:r>
                  <a:rPr lang="is-IS" sz="1600" baseline="-25000" dirty="0">
                    <a:solidFill>
                      <a:srgbClr val="000000"/>
                    </a:solidFill>
                    <a:latin typeface="Calibri" charset="0"/>
                    <a:ea typeface="Calibri" charset="0"/>
                    <a:cs typeface="Calibri" charset="0"/>
                    <a:sym typeface="Symbol" pitchFamily="18" charset="2"/>
                  </a:rPr>
                  <a:t>n</a:t>
                </a:r>
                <a:r>
                  <a:rPr lang="en-US" sz="1600" dirty="0" smtClean="0">
                    <a:solidFill>
                      <a:srgbClr val="000000"/>
                    </a:solidFill>
                    <a:latin typeface="Calibri" charset="0"/>
                    <a:ea typeface="Calibri" charset="0"/>
                    <a:cs typeface="Calibri" charset="0"/>
                    <a:sym typeface="Symbol" pitchFamily="18" charset="2"/>
                  </a:rPr>
                  <a:t>)] = 1/</a:t>
                </a:r>
                <a14:m>
                  <m:oMath xmlns:m="http://schemas.openxmlformats.org/officeDocument/2006/math">
                    <m:r>
                      <a:rPr lang="en-US" sz="1600" i="1" smtClean="0">
                        <a:solidFill>
                          <a:srgbClr val="000000"/>
                        </a:solidFill>
                        <a:latin typeface="Cambria Math" charset="0"/>
                        <a:ea typeface="Calibri" charset="0"/>
                        <a:cs typeface="Calibri" charset="0"/>
                        <a:sym typeface="Symbol" pitchFamily="18" charset="2"/>
                      </a:rPr>
                      <m:t>𝔽</m:t>
                    </m:r>
                  </m:oMath>
                </a14:m>
                <a:endParaRPr lang="en-US" sz="1600" dirty="0">
                  <a:solidFill>
                    <a:srgbClr val="000000"/>
                  </a:solidFill>
                  <a:latin typeface="Calibri" charset="0"/>
                  <a:ea typeface="Calibri" charset="0"/>
                  <a:cs typeface="Calibri"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370860" y="5224779"/>
                <a:ext cx="8446399" cy="338554"/>
              </a:xfrm>
              <a:prstGeom prst="rect">
                <a:avLst/>
              </a:prstGeom>
              <a:blipFill rotWithShape="0">
                <a:blip r:embed="rId12"/>
                <a:stretch>
                  <a:fillRect l="-289"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403340" y="5661989"/>
                <a:ext cx="8446399" cy="338554"/>
              </a:xfrm>
              <a:prstGeom prst="rect">
                <a:avLst/>
              </a:prstGeom>
            </p:spPr>
            <p:txBody>
              <a:bodyPr wrap="square">
                <a:spAutoFit/>
              </a:bodyPr>
              <a:lstStyle/>
              <a:p>
                <a:pPr marL="285750" indent="-285750">
                  <a:buFont typeface="Wingdings" charset="2"/>
                  <a:buChar char="v"/>
                </a:pPr>
                <a:r>
                  <a:rPr lang="en-US" sz="1600" dirty="0" err="1" smtClean="0">
                    <a:solidFill>
                      <a:srgbClr val="000000"/>
                    </a:solidFill>
                    <a:latin typeface="Calibri" charset="0"/>
                    <a:ea typeface="Calibri" charset="0"/>
                    <a:cs typeface="Calibri" charset="0"/>
                    <a:sym typeface="Symbol" pitchFamily="18" charset="2"/>
                  </a:rPr>
                  <a:t>Pr</a:t>
                </a:r>
                <a:r>
                  <a:rPr lang="en-US" sz="1600" dirty="0" smtClean="0">
                    <a:solidFill>
                      <a:srgbClr val="000000"/>
                    </a:solidFill>
                    <a:latin typeface="Calibri" charset="0"/>
                    <a:ea typeface="Calibri" charset="0"/>
                    <a:cs typeface="Calibri" charset="0"/>
                    <a:sym typeface="Symbol" pitchFamily="18" charset="2"/>
                  </a:rPr>
                  <a:t>[</a:t>
                </a:r>
                <a:r>
                  <a:rPr lang="en-US" sz="1600" dirty="0" err="1" smtClean="0">
                    <a:solidFill>
                      <a:srgbClr val="000000"/>
                    </a:solidFill>
                    <a:latin typeface="Calibri" charset="0"/>
                    <a:ea typeface="Calibri" charset="0"/>
                    <a:cs typeface="Calibri" charset="0"/>
                    <a:sym typeface="Symbol" pitchFamily="18" charset="2"/>
                  </a:rPr>
                  <a:t>s</a:t>
                </a:r>
                <a:r>
                  <a:rPr lang="en-US" sz="1600" baseline="-25000" dirty="0" err="1"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a:t>
                </a:r>
                <a:r>
                  <a:rPr lang="en-US" sz="1600" dirty="0">
                    <a:solidFill>
                      <a:srgbClr val="000000"/>
                    </a:solidFill>
                    <a:latin typeface="Calibri" charset="0"/>
                    <a:ea typeface="Calibri" charset="0"/>
                    <a:cs typeface="Calibri" charset="0"/>
                    <a:sym typeface="Symbol" pitchFamily="18" charset="2"/>
                  </a:rPr>
                  <a:t>= (v</a:t>
                </a:r>
                <a:r>
                  <a:rPr lang="en-US" sz="1600" baseline="-25000" dirty="0">
                    <a:solidFill>
                      <a:srgbClr val="000000"/>
                    </a:solidFill>
                    <a:latin typeface="Calibri" charset="0"/>
                    <a:ea typeface="Calibri" charset="0"/>
                    <a:cs typeface="Calibri" charset="0"/>
                    <a:sym typeface="Symbol" pitchFamily="18" charset="2"/>
                  </a:rPr>
                  <a:t>1</a:t>
                </a:r>
                <a:r>
                  <a:rPr lang="en-US" sz="1600" dirty="0">
                    <a:solidFill>
                      <a:srgbClr val="000000"/>
                    </a:solidFill>
                    <a:latin typeface="Calibri" charset="0"/>
                    <a:ea typeface="Calibri" charset="0"/>
                    <a:cs typeface="Calibri" charset="0"/>
                    <a:sym typeface="Symbol" pitchFamily="18" charset="2"/>
                  </a:rPr>
                  <a:t>, </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 v</a:t>
                </a:r>
                <a:r>
                  <a:rPr lang="is-IS" sz="1600" baseline="-25000" dirty="0">
                    <a:solidFill>
                      <a:srgbClr val="000000"/>
                    </a:solidFill>
                    <a:latin typeface="Calibri" charset="0"/>
                    <a:ea typeface="Calibri" charset="0"/>
                    <a:cs typeface="Calibri" charset="0"/>
                    <a:sym typeface="Symbol" pitchFamily="18" charset="2"/>
                  </a:rPr>
                  <a:t>n</a:t>
                </a:r>
                <a:r>
                  <a:rPr lang="en-US" sz="1600" dirty="0" smtClean="0">
                    <a:solidFill>
                      <a:srgbClr val="000000"/>
                    </a:solidFill>
                    <a:latin typeface="Calibri" charset="0"/>
                    <a:ea typeface="Calibri" charset="0"/>
                    <a:cs typeface="Calibri" charset="0"/>
                    <a:sym typeface="Symbol" pitchFamily="18" charset="2"/>
                  </a:rPr>
                  <a:t>) | secret = s*] = </a:t>
                </a:r>
                <a:r>
                  <a:rPr lang="en-US" sz="1600" dirty="0" err="1" smtClean="0">
                    <a:solidFill>
                      <a:srgbClr val="000000"/>
                    </a:solidFill>
                    <a:latin typeface="Calibri" charset="0"/>
                    <a:ea typeface="Calibri" charset="0"/>
                    <a:cs typeface="Calibri" charset="0"/>
                    <a:sym typeface="Symbol" pitchFamily="18" charset="2"/>
                  </a:rPr>
                  <a:t>Pr</a:t>
                </a:r>
                <a:r>
                  <a:rPr lang="en-US" sz="1600" dirty="0" smtClean="0">
                    <a:solidFill>
                      <a:srgbClr val="000000"/>
                    </a:solidFill>
                    <a:latin typeface="Calibri" charset="0"/>
                    <a:ea typeface="Calibri" charset="0"/>
                    <a:cs typeface="Calibri" charset="0"/>
                    <a:sym typeface="Symbol" pitchFamily="18" charset="2"/>
                  </a:rPr>
                  <a:t>[v</a:t>
                </a:r>
                <a:r>
                  <a:rPr lang="en-US" sz="1600" baseline="-25000" dirty="0"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 s* – (v</a:t>
                </a:r>
                <a:r>
                  <a:rPr lang="en-US" sz="1600" baseline="-25000" dirty="0" smtClean="0">
                    <a:solidFill>
                      <a:srgbClr val="000000"/>
                    </a:solidFill>
                    <a:latin typeface="Calibri" charset="0"/>
                    <a:ea typeface="Calibri" charset="0"/>
                    <a:cs typeface="Calibri" charset="0"/>
                    <a:sym typeface="Symbol" pitchFamily="18" charset="2"/>
                  </a:rPr>
                  <a:t>1</a:t>
                </a:r>
                <a:r>
                  <a:rPr lang="en-US" sz="1600" dirty="0" smtClean="0">
                    <a:solidFill>
                      <a:srgbClr val="000000"/>
                    </a:solidFill>
                    <a:latin typeface="Calibri" charset="0"/>
                    <a:ea typeface="Calibri" charset="0"/>
                    <a:cs typeface="Calibri" charset="0"/>
                    <a:sym typeface="Symbol" pitchFamily="18" charset="2"/>
                  </a:rPr>
                  <a:t> + </a:t>
                </a:r>
                <a:r>
                  <a:rPr lang="is-IS" sz="1600" dirty="0" smtClean="0">
                    <a:solidFill>
                      <a:srgbClr val="000000"/>
                    </a:solidFill>
                    <a:latin typeface="Calibri" charset="0"/>
                    <a:ea typeface="Calibri" charset="0"/>
                    <a:cs typeface="Calibri" charset="0"/>
                    <a:sym typeface="Symbol" pitchFamily="18" charset="2"/>
                  </a:rPr>
                  <a:t>… </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 v</a:t>
                </a:r>
                <a:r>
                  <a:rPr lang="is-IS" sz="1600" baseline="-25000" dirty="0">
                    <a:solidFill>
                      <a:srgbClr val="000000"/>
                    </a:solidFill>
                    <a:latin typeface="Calibri" charset="0"/>
                    <a:ea typeface="Calibri" charset="0"/>
                    <a:cs typeface="Calibri" charset="0"/>
                    <a:sym typeface="Symbol" pitchFamily="18" charset="2"/>
                  </a:rPr>
                  <a:t>n</a:t>
                </a:r>
                <a:r>
                  <a:rPr lang="en-US" sz="1600" dirty="0" smtClean="0">
                    <a:solidFill>
                      <a:srgbClr val="000000"/>
                    </a:solidFill>
                    <a:latin typeface="Calibri" charset="0"/>
                    <a:ea typeface="Calibri" charset="0"/>
                    <a:cs typeface="Calibri" charset="0"/>
                    <a:sym typeface="Symbol" pitchFamily="18" charset="2"/>
                  </a:rPr>
                  <a:t>)] = 1/</a:t>
                </a:r>
                <a14:m>
                  <m:oMath xmlns:m="http://schemas.openxmlformats.org/officeDocument/2006/math">
                    <m:r>
                      <a:rPr lang="en-US" sz="1600" i="1" smtClean="0">
                        <a:solidFill>
                          <a:srgbClr val="000000"/>
                        </a:solidFill>
                        <a:latin typeface="Cambria Math" charset="0"/>
                        <a:ea typeface="Calibri" charset="0"/>
                        <a:cs typeface="Calibri" charset="0"/>
                        <a:sym typeface="Symbol" pitchFamily="18" charset="2"/>
                      </a:rPr>
                      <m:t>𝔽</m:t>
                    </m:r>
                  </m:oMath>
                </a14:m>
                <a:endParaRPr lang="en-US" sz="1600" dirty="0">
                  <a:solidFill>
                    <a:srgbClr val="000000"/>
                  </a:solidFill>
                  <a:latin typeface="Calibri" charset="0"/>
                  <a:ea typeface="Calibri" charset="0"/>
                  <a:cs typeface="Calibri"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403340" y="5661989"/>
                <a:ext cx="8446399" cy="338554"/>
              </a:xfrm>
              <a:prstGeom prst="rect">
                <a:avLst/>
              </a:prstGeom>
              <a:blipFill rotWithShape="0">
                <a:blip r:embed="rId13"/>
                <a:stretch>
                  <a:fillRect l="-289" t="-5455" b="-23636"/>
                </a:stretch>
              </a:blipFill>
            </p:spPr>
            <p:txBody>
              <a:bodyPr/>
              <a:lstStyle/>
              <a:p>
                <a:r>
                  <a:rPr lang="en-US">
                    <a:noFill/>
                  </a:rPr>
                  <a:t> </a:t>
                </a:r>
              </a:p>
            </p:txBody>
          </p:sp>
        </mc:Fallback>
      </mc:AlternateContent>
      <p:sp>
        <p:nvSpPr>
          <p:cNvPr id="62" name="Rectangle 61"/>
          <p:cNvSpPr/>
          <p:nvPr/>
        </p:nvSpPr>
        <p:spPr>
          <a:xfrm>
            <a:off x="101040" y="6049238"/>
            <a:ext cx="8647569" cy="338554"/>
          </a:xfrm>
          <a:prstGeom prst="rect">
            <a:avLst/>
          </a:prstGeom>
        </p:spPr>
        <p:txBody>
          <a:bodyPr wrap="square">
            <a:spAutoFit/>
          </a:bodyPr>
          <a:lstStyle/>
          <a:p>
            <a:pPr marL="285750" indent="-285750">
              <a:buFont typeface="Wingdings" charset="2"/>
              <a:buChar char="q"/>
            </a:pPr>
            <a:r>
              <a:rPr lang="en-US" sz="1600" dirty="0" smtClean="0">
                <a:solidFill>
                  <a:srgbClr val="000000"/>
                </a:solidFill>
                <a:latin typeface="Calibri" charset="0"/>
                <a:ea typeface="Calibri" charset="0"/>
                <a:cs typeface="Calibri" charset="0"/>
                <a:sym typeface="Symbol" pitchFamily="18" charset="2"/>
              </a:rPr>
              <a:t>The view of P</a:t>
            </a:r>
            <a:r>
              <a:rPr lang="en-US" sz="1600" baseline="-25000" dirty="0"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is </a:t>
            </a:r>
            <a:r>
              <a:rPr lang="en-US" sz="1600" dirty="0" smtClean="0">
                <a:solidFill>
                  <a:srgbClr val="FF4916"/>
                </a:solidFill>
                <a:latin typeface="Calibri" charset="0"/>
                <a:ea typeface="Calibri" charset="0"/>
                <a:cs typeface="Calibri" charset="0"/>
                <a:sym typeface="Symbol" pitchFamily="18" charset="2"/>
              </a:rPr>
              <a:t>distributed independently </a:t>
            </a:r>
            <a:r>
              <a:rPr lang="en-US" sz="1600" dirty="0" smtClean="0">
                <a:solidFill>
                  <a:srgbClr val="000000"/>
                </a:solidFill>
                <a:latin typeface="Calibri" charset="0"/>
                <a:ea typeface="Calibri" charset="0"/>
                <a:cs typeface="Calibri" charset="0"/>
                <a:sym typeface="Symbol" pitchFamily="18" charset="2"/>
              </a:rPr>
              <a:t>of the shared secret </a:t>
            </a:r>
            <a:endParaRPr lang="en-US" sz="1600" dirty="0">
              <a:solidFill>
                <a:srgbClr val="000000"/>
              </a:solidFill>
              <a:latin typeface="Calibri" charset="0"/>
              <a:ea typeface="Calibri" charset="0"/>
              <a:cs typeface="Calibri" charset="0"/>
            </a:endParaRPr>
          </a:p>
        </p:txBody>
      </p:sp>
      <p:sp>
        <p:nvSpPr>
          <p:cNvPr id="63" name="Rectangle 62"/>
          <p:cNvSpPr/>
          <p:nvPr/>
        </p:nvSpPr>
        <p:spPr>
          <a:xfrm>
            <a:off x="450810" y="6428984"/>
            <a:ext cx="8693190" cy="338554"/>
          </a:xfrm>
          <a:prstGeom prst="rect">
            <a:avLst/>
          </a:prstGeom>
        </p:spPr>
        <p:txBody>
          <a:bodyPr wrap="square">
            <a:spAutoFit/>
          </a:bodyPr>
          <a:lstStyle/>
          <a:p>
            <a:pPr marL="285750" indent="-285750">
              <a:buFont typeface="Wingdings" charset="2"/>
              <a:buChar char="v"/>
            </a:pPr>
            <a:r>
              <a:rPr lang="en-US" sz="1600" dirty="0" smtClean="0">
                <a:solidFill>
                  <a:srgbClr val="000000"/>
                </a:solidFill>
                <a:latin typeface="Calibri" charset="0"/>
                <a:ea typeface="Calibri" charset="0"/>
                <a:cs typeface="Calibri" charset="0"/>
                <a:sym typeface="Symbol" pitchFamily="18" charset="2"/>
              </a:rPr>
              <a:t>From this we can derive that </a:t>
            </a:r>
            <a:r>
              <a:rPr lang="en-US" sz="1600" dirty="0" err="1" smtClean="0">
                <a:solidFill>
                  <a:srgbClr val="000000"/>
                </a:solidFill>
                <a:latin typeface="Calibri" charset="0"/>
                <a:ea typeface="Calibri" charset="0"/>
                <a:cs typeface="Calibri" charset="0"/>
                <a:sym typeface="Symbol" pitchFamily="18" charset="2"/>
              </a:rPr>
              <a:t>Pr</a:t>
            </a:r>
            <a:r>
              <a:rPr lang="en-US" sz="1600" dirty="0" smtClean="0">
                <a:solidFill>
                  <a:srgbClr val="000000"/>
                </a:solidFill>
                <a:latin typeface="Calibri" charset="0"/>
                <a:ea typeface="Calibri" charset="0"/>
                <a:cs typeface="Calibri" charset="0"/>
                <a:sym typeface="Symbol" pitchFamily="18" charset="2"/>
              </a:rPr>
              <a:t>[secret = s | </a:t>
            </a:r>
            <a:r>
              <a:rPr lang="en-US" sz="1600" dirty="0" err="1" smtClean="0">
                <a:solidFill>
                  <a:srgbClr val="000000"/>
                </a:solidFill>
                <a:latin typeface="Calibri" charset="0"/>
                <a:ea typeface="Calibri" charset="0"/>
                <a:cs typeface="Calibri" charset="0"/>
                <a:sym typeface="Symbol" pitchFamily="18" charset="2"/>
              </a:rPr>
              <a:t>s</a:t>
            </a:r>
            <a:r>
              <a:rPr lang="en-US" sz="1600" baseline="-25000" dirty="0" err="1" smtClean="0">
                <a:solidFill>
                  <a:srgbClr val="000000"/>
                </a:solidFill>
                <a:latin typeface="Calibri" charset="0"/>
                <a:ea typeface="Calibri" charset="0"/>
                <a:cs typeface="Calibri" charset="0"/>
                <a:sym typeface="Symbol" pitchFamily="18" charset="2"/>
              </a:rPr>
              <a:t>i</a:t>
            </a:r>
            <a:r>
              <a:rPr lang="en-US" sz="1600" dirty="0" smtClean="0">
                <a:solidFill>
                  <a:srgbClr val="000000"/>
                </a:solidFill>
                <a:latin typeface="Calibri" charset="0"/>
                <a:ea typeface="Calibri" charset="0"/>
                <a:cs typeface="Calibri" charset="0"/>
                <a:sym typeface="Symbol" pitchFamily="18" charset="2"/>
              </a:rPr>
              <a:t> </a:t>
            </a:r>
            <a:r>
              <a:rPr lang="en-US" sz="1600" dirty="0">
                <a:solidFill>
                  <a:srgbClr val="000000"/>
                </a:solidFill>
                <a:latin typeface="Calibri" charset="0"/>
                <a:ea typeface="Calibri" charset="0"/>
                <a:cs typeface="Calibri" charset="0"/>
                <a:sym typeface="Symbol" pitchFamily="18" charset="2"/>
              </a:rPr>
              <a:t>= (v</a:t>
            </a:r>
            <a:r>
              <a:rPr lang="en-US" sz="1600" baseline="-25000" dirty="0">
                <a:solidFill>
                  <a:srgbClr val="000000"/>
                </a:solidFill>
                <a:latin typeface="Calibri" charset="0"/>
                <a:ea typeface="Calibri" charset="0"/>
                <a:cs typeface="Calibri" charset="0"/>
                <a:sym typeface="Symbol" pitchFamily="18" charset="2"/>
              </a:rPr>
              <a:t>1</a:t>
            </a:r>
            <a:r>
              <a:rPr lang="en-US" sz="1600" dirty="0">
                <a:solidFill>
                  <a:srgbClr val="000000"/>
                </a:solidFill>
                <a:latin typeface="Calibri" charset="0"/>
                <a:ea typeface="Calibri" charset="0"/>
                <a:cs typeface="Calibri" charset="0"/>
                <a:sym typeface="Symbol" pitchFamily="18" charset="2"/>
              </a:rPr>
              <a:t>, </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v</a:t>
            </a:r>
            <a:r>
              <a:rPr lang="is-IS" sz="1600" baseline="-25000" dirty="0">
                <a:solidFill>
                  <a:srgbClr val="000000"/>
                </a:solidFill>
                <a:latin typeface="Calibri" charset="0"/>
                <a:ea typeface="Calibri" charset="0"/>
                <a:cs typeface="Calibri" charset="0"/>
                <a:sym typeface="Symbol" pitchFamily="18" charset="2"/>
              </a:rPr>
              <a:t>i+1</a:t>
            </a:r>
            <a:r>
              <a:rPr lang="is-IS" sz="1600" dirty="0">
                <a:solidFill>
                  <a:srgbClr val="000000"/>
                </a:solidFill>
                <a:latin typeface="Calibri" charset="0"/>
                <a:ea typeface="Calibri" charset="0"/>
                <a:cs typeface="Calibri" charset="0"/>
                <a:sym typeface="Symbol" pitchFamily="18" charset="2"/>
              </a:rPr>
              <a:t>, ..., v</a:t>
            </a:r>
            <a:r>
              <a:rPr lang="is-IS" sz="1600" baseline="-25000" dirty="0">
                <a:solidFill>
                  <a:srgbClr val="000000"/>
                </a:solidFill>
                <a:latin typeface="Calibri" charset="0"/>
                <a:ea typeface="Calibri" charset="0"/>
                <a:cs typeface="Calibri" charset="0"/>
                <a:sym typeface="Symbol" pitchFamily="18" charset="2"/>
              </a:rPr>
              <a:t>n</a:t>
            </a:r>
            <a:r>
              <a:rPr lang="en-US" sz="1600" dirty="0" smtClean="0">
                <a:solidFill>
                  <a:srgbClr val="000000"/>
                </a:solidFill>
                <a:latin typeface="Calibri" charset="0"/>
                <a:ea typeface="Calibri" charset="0"/>
                <a:cs typeface="Calibri" charset="0"/>
                <a:sym typeface="Symbol" pitchFamily="18" charset="2"/>
              </a:rPr>
              <a:t>)] = </a:t>
            </a:r>
            <a:r>
              <a:rPr lang="en-US" sz="1600" dirty="0" err="1" smtClean="0">
                <a:solidFill>
                  <a:srgbClr val="000000"/>
                </a:solidFill>
                <a:latin typeface="Calibri" charset="0"/>
                <a:ea typeface="Calibri" charset="0"/>
                <a:cs typeface="Calibri" charset="0"/>
                <a:sym typeface="Symbol" pitchFamily="18" charset="2"/>
              </a:rPr>
              <a:t>Pr</a:t>
            </a:r>
            <a:r>
              <a:rPr lang="en-US" sz="1600" dirty="0" smtClean="0">
                <a:solidFill>
                  <a:srgbClr val="000000"/>
                </a:solidFill>
                <a:latin typeface="Calibri" charset="0"/>
                <a:ea typeface="Calibri" charset="0"/>
                <a:cs typeface="Calibri" charset="0"/>
                <a:sym typeface="Symbol" pitchFamily="18" charset="2"/>
              </a:rPr>
              <a:t>[secret = s]</a:t>
            </a:r>
            <a:endParaRPr lang="en-US" sz="1600"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18368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9" grpId="0"/>
      <p:bldP spid="44" grpId="0"/>
      <p:bldP spid="57" grpId="0"/>
      <p:bldP spid="58" grpId="0"/>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3"/>
          <p:cNvSpPr>
            <a:spLocks noChangeArrowheads="1"/>
          </p:cNvSpPr>
          <p:nvPr/>
        </p:nvSpPr>
        <p:spPr bwMode="auto">
          <a:xfrm>
            <a:off x="4884212" y="3573485"/>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58" name="Rectangle 24"/>
          <p:cNvSpPr>
            <a:spLocks noChangeArrowheads="1"/>
          </p:cNvSpPr>
          <p:nvPr/>
        </p:nvSpPr>
        <p:spPr bwMode="auto">
          <a:xfrm>
            <a:off x="6789215" y="355655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62" name="Rectangle 23"/>
          <p:cNvSpPr>
            <a:spLocks noChangeArrowheads="1"/>
          </p:cNvSpPr>
          <p:nvPr/>
        </p:nvSpPr>
        <p:spPr bwMode="auto">
          <a:xfrm>
            <a:off x="4884212" y="3573485"/>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63" name="Rectangle 24"/>
          <p:cNvSpPr>
            <a:spLocks noChangeArrowheads="1"/>
          </p:cNvSpPr>
          <p:nvPr/>
        </p:nvSpPr>
        <p:spPr bwMode="auto">
          <a:xfrm>
            <a:off x="6789215" y="355655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64" name="Object 63">
            <a:hlinkClick r:id="" action="ppaction://ole?verb=0"/>
          </p:cNvPr>
          <p:cNvGraphicFramePr>
            <a:graphicFrameLocks/>
          </p:cNvGraphicFramePr>
          <p:nvPr>
            <p:extLst>
              <p:ext uri="{D42A27DB-BD31-4B8C-83A1-F6EECF244321}">
                <p14:modId xmlns:p14="http://schemas.microsoft.com/office/powerpoint/2010/main" val="1831353440"/>
              </p:ext>
            </p:extLst>
          </p:nvPr>
        </p:nvGraphicFramePr>
        <p:xfrm>
          <a:off x="809118" y="5232927"/>
          <a:ext cx="290513" cy="912279"/>
        </p:xfrm>
        <a:graphic>
          <a:graphicData uri="http://schemas.openxmlformats.org/presentationml/2006/ole">
            <mc:AlternateContent xmlns:mc="http://schemas.openxmlformats.org/markup-compatibility/2006">
              <mc:Choice xmlns:v="urn:schemas-microsoft-com:vml" Requires="v">
                <p:oleObj spid="_x0000_s538703"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5232927"/>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5" name="Object 64">
            <a:hlinkClick r:id="" action="ppaction://ole?verb=0"/>
          </p:cNvPr>
          <p:cNvGraphicFramePr>
            <a:graphicFrameLocks/>
          </p:cNvGraphicFramePr>
          <p:nvPr>
            <p:extLst>
              <p:ext uri="{D42A27DB-BD31-4B8C-83A1-F6EECF244321}">
                <p14:modId xmlns:p14="http://schemas.microsoft.com/office/powerpoint/2010/main" val="1821637276"/>
              </p:ext>
            </p:extLst>
          </p:nvPr>
        </p:nvGraphicFramePr>
        <p:xfrm>
          <a:off x="809118" y="3879638"/>
          <a:ext cx="290513" cy="912279"/>
        </p:xfrm>
        <a:graphic>
          <a:graphicData uri="http://schemas.openxmlformats.org/presentationml/2006/ole">
            <mc:AlternateContent xmlns:mc="http://schemas.openxmlformats.org/markup-compatibility/2006">
              <mc:Choice xmlns:v="urn:schemas-microsoft-com:vml" Requires="v">
                <p:oleObj spid="_x0000_s538704"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3879638"/>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 name="Object 65">
            <a:hlinkClick r:id="" action="ppaction://ole?verb=0"/>
          </p:cNvPr>
          <p:cNvGraphicFramePr>
            <a:graphicFrameLocks/>
          </p:cNvGraphicFramePr>
          <p:nvPr>
            <p:extLst>
              <p:ext uri="{D42A27DB-BD31-4B8C-83A1-F6EECF244321}">
                <p14:modId xmlns:p14="http://schemas.microsoft.com/office/powerpoint/2010/main" val="1730826100"/>
              </p:ext>
            </p:extLst>
          </p:nvPr>
        </p:nvGraphicFramePr>
        <p:xfrm>
          <a:off x="792185" y="2611014"/>
          <a:ext cx="290513" cy="912279"/>
        </p:xfrm>
        <a:graphic>
          <a:graphicData uri="http://schemas.openxmlformats.org/presentationml/2006/ole">
            <mc:AlternateContent xmlns:mc="http://schemas.openxmlformats.org/markup-compatibility/2006">
              <mc:Choice xmlns:v="urn:schemas-microsoft-com:vml" Requires="v">
                <p:oleObj spid="_x0000_s538705"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85" y="2611014"/>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 name="Rectangle 66"/>
          <p:cNvSpPr>
            <a:spLocks noChangeArrowheads="1"/>
          </p:cNvSpPr>
          <p:nvPr/>
        </p:nvSpPr>
        <p:spPr bwMode="auto">
          <a:xfrm>
            <a:off x="1664246" y="1738340"/>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68" name="Text Box 7"/>
          <p:cNvSpPr txBox="1">
            <a:spLocks noChangeArrowheads="1"/>
          </p:cNvSpPr>
          <p:nvPr/>
        </p:nvSpPr>
        <p:spPr bwMode="auto">
          <a:xfrm>
            <a:off x="182590" y="283488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69" name="Text Box 7"/>
          <p:cNvSpPr txBox="1">
            <a:spLocks noChangeArrowheads="1"/>
          </p:cNvSpPr>
          <p:nvPr/>
        </p:nvSpPr>
        <p:spPr bwMode="auto">
          <a:xfrm>
            <a:off x="199523" y="413109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70" name="Text Box 7"/>
          <p:cNvSpPr txBox="1">
            <a:spLocks noChangeArrowheads="1"/>
          </p:cNvSpPr>
          <p:nvPr/>
        </p:nvSpPr>
        <p:spPr bwMode="auto">
          <a:xfrm>
            <a:off x="201490" y="548796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71" name="Text Box 7"/>
          <p:cNvSpPr txBox="1">
            <a:spLocks noChangeArrowheads="1"/>
          </p:cNvSpPr>
          <p:nvPr/>
        </p:nvSpPr>
        <p:spPr bwMode="auto">
          <a:xfrm>
            <a:off x="1640822" y="129645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72" name="Rectangle 71"/>
          <p:cNvSpPr>
            <a:spLocks noChangeArrowheads="1"/>
          </p:cNvSpPr>
          <p:nvPr/>
        </p:nvSpPr>
        <p:spPr bwMode="auto">
          <a:xfrm>
            <a:off x="2951157" y="1738343"/>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73" name="Text Box 7"/>
          <p:cNvSpPr txBox="1">
            <a:spLocks noChangeArrowheads="1"/>
          </p:cNvSpPr>
          <p:nvPr/>
        </p:nvSpPr>
        <p:spPr bwMode="auto">
          <a:xfrm>
            <a:off x="2927733" y="1296458"/>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74" name="Rectangle 73"/>
          <p:cNvSpPr>
            <a:spLocks noChangeArrowheads="1"/>
          </p:cNvSpPr>
          <p:nvPr/>
        </p:nvSpPr>
        <p:spPr bwMode="auto">
          <a:xfrm>
            <a:off x="4454379" y="1730928"/>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p>
        </p:txBody>
      </p:sp>
      <p:sp>
        <p:nvSpPr>
          <p:cNvPr id="75" name="Text Box 7"/>
          <p:cNvSpPr txBox="1">
            <a:spLocks noChangeArrowheads="1"/>
          </p:cNvSpPr>
          <p:nvPr/>
        </p:nvSpPr>
        <p:spPr bwMode="auto">
          <a:xfrm>
            <a:off x="4430955" y="1289043"/>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76" name="Rectangle 75"/>
          <p:cNvSpPr>
            <a:spLocks noChangeArrowheads="1"/>
          </p:cNvSpPr>
          <p:nvPr/>
        </p:nvSpPr>
        <p:spPr bwMode="auto">
          <a:xfrm>
            <a:off x="1507064" y="2817952"/>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77" name="Rectangle 76"/>
          <p:cNvSpPr/>
          <p:nvPr/>
        </p:nvSpPr>
        <p:spPr>
          <a:xfrm>
            <a:off x="2280342" y="2946123"/>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8" name="Rectangle 77"/>
          <p:cNvSpPr/>
          <p:nvPr/>
        </p:nvSpPr>
        <p:spPr>
          <a:xfrm>
            <a:off x="3731345" y="2889787"/>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9" name="Rectangle 78"/>
          <p:cNvSpPr/>
          <p:nvPr/>
        </p:nvSpPr>
        <p:spPr>
          <a:xfrm>
            <a:off x="2319446" y="415916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0" name="Rectangle 79"/>
          <p:cNvSpPr/>
          <p:nvPr/>
        </p:nvSpPr>
        <p:spPr>
          <a:xfrm>
            <a:off x="3770449" y="413669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1" name="Rectangle 80"/>
          <p:cNvSpPr/>
          <p:nvPr/>
        </p:nvSpPr>
        <p:spPr>
          <a:xfrm>
            <a:off x="2296971" y="5487960"/>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2" name="Rectangle 81"/>
          <p:cNvSpPr/>
          <p:nvPr/>
        </p:nvSpPr>
        <p:spPr>
          <a:xfrm>
            <a:off x="3747974" y="5499356"/>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3" name="Rectangle 82"/>
          <p:cNvSpPr/>
          <p:nvPr/>
        </p:nvSpPr>
        <p:spPr>
          <a:xfrm>
            <a:off x="4987777" y="2906720"/>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4" name="Rectangle 83"/>
          <p:cNvSpPr/>
          <p:nvPr/>
        </p:nvSpPr>
        <p:spPr>
          <a:xfrm>
            <a:off x="5029345" y="4187491"/>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5" name="Rectangle 84"/>
          <p:cNvSpPr/>
          <p:nvPr/>
        </p:nvSpPr>
        <p:spPr>
          <a:xfrm>
            <a:off x="5113987" y="5529749"/>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cxnSp>
        <p:nvCxnSpPr>
          <p:cNvPr id="86" name="Straight Arrow Connector 85"/>
          <p:cNvCxnSpPr/>
          <p:nvPr/>
        </p:nvCxnSpPr>
        <p:spPr>
          <a:xfrm flipV="1">
            <a:off x="5791551" y="4539890"/>
            <a:ext cx="997664" cy="12179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7" name="Text Box 7"/>
          <p:cNvSpPr txBox="1">
            <a:spLocks noChangeArrowheads="1"/>
          </p:cNvSpPr>
          <p:nvPr/>
        </p:nvSpPr>
        <p:spPr bwMode="auto">
          <a:xfrm>
            <a:off x="6918187" y="4185433"/>
            <a:ext cx="504056"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00"/>
                </a:solidFill>
                <a:latin typeface="Calibri" charset="0"/>
                <a:ea typeface="Calibri" charset="0"/>
                <a:cs typeface="Calibri" charset="0"/>
              </a:rPr>
              <a:t>P</a:t>
            </a:r>
            <a:r>
              <a:rPr lang="en-US" sz="2000" baseline="-25000" dirty="0">
                <a:solidFill>
                  <a:srgbClr val="000000"/>
                </a:solidFill>
                <a:latin typeface="Calibri" charset="0"/>
                <a:ea typeface="Calibri" charset="0"/>
                <a:cs typeface="Calibri" charset="0"/>
              </a:rPr>
              <a:t>i</a:t>
            </a:r>
            <a:endParaRPr lang="en-US" sz="2000" baseline="-25000" dirty="0" smtClean="0">
              <a:solidFill>
                <a:srgbClr val="000000"/>
              </a:solidFill>
              <a:latin typeface="Calibri" charset="0"/>
              <a:ea typeface="Calibri" charset="0"/>
              <a:cs typeface="Calibri" charset="0"/>
            </a:endParaRPr>
          </a:p>
        </p:txBody>
      </p:sp>
      <p:cxnSp>
        <p:nvCxnSpPr>
          <p:cNvPr id="88" name="Straight Arrow Connector 87"/>
          <p:cNvCxnSpPr/>
          <p:nvPr/>
        </p:nvCxnSpPr>
        <p:spPr>
          <a:xfrm>
            <a:off x="5708288" y="3074682"/>
            <a:ext cx="1080927" cy="11149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9" name="Straight Arrow Connector 88"/>
          <p:cNvCxnSpPr/>
          <p:nvPr/>
        </p:nvCxnSpPr>
        <p:spPr>
          <a:xfrm>
            <a:off x="5708288" y="4337740"/>
            <a:ext cx="1080927" cy="121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0" name="Rectangle 89"/>
          <p:cNvSpPr>
            <a:spLocks noChangeArrowheads="1"/>
          </p:cNvSpPr>
          <p:nvPr/>
        </p:nvSpPr>
        <p:spPr bwMode="auto">
          <a:xfrm>
            <a:off x="7377728" y="4294714"/>
            <a:ext cx="1546139" cy="262110"/>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y</a:t>
            </a:r>
            <a:r>
              <a:rPr lang="en-US" sz="1600" dirty="0" smtClean="0">
                <a:solidFill>
                  <a:srgbClr val="000000"/>
                </a:solidFill>
                <a:latin typeface="Calibri" charset="0"/>
                <a:ea typeface="Calibri" charset="0"/>
                <a:cs typeface="Calibri" charset="0"/>
              </a:rPr>
              <a:t> = s</a:t>
            </a:r>
            <a:r>
              <a:rPr lang="en-US" sz="1600" baseline="-25000" dirty="0" smtClean="0">
                <a:solidFill>
                  <a:srgbClr val="000000"/>
                </a:solidFill>
                <a:latin typeface="Calibri" charset="0"/>
                <a:ea typeface="Calibri" charset="0"/>
                <a:cs typeface="Calibri" charset="0"/>
              </a:rPr>
              <a:t>1 </a:t>
            </a:r>
            <a:r>
              <a:rPr lang="en-US" sz="1600" dirty="0">
                <a:latin typeface="Calibri" charset="0"/>
                <a:ea typeface="Calibri" charset="0"/>
                <a:cs typeface="Calibri" charset="0"/>
                <a:sym typeface="Symbol"/>
              </a:rPr>
              <a:t>+</a:t>
            </a:r>
            <a:r>
              <a:rPr lang="en-US" sz="1600" dirty="0" smtClean="0">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2 </a:t>
            </a:r>
            <a:r>
              <a:rPr lang="en-US" sz="1600" dirty="0">
                <a:latin typeface="Calibri" charset="0"/>
                <a:ea typeface="Calibri" charset="0"/>
                <a:cs typeface="Calibri" charset="0"/>
                <a:sym typeface="Symbol"/>
              </a:rPr>
              <a:t>+</a:t>
            </a:r>
            <a:r>
              <a:rPr lang="en-US" sz="1600" baseline="-25000" dirty="0" smtClean="0">
                <a:solidFill>
                  <a:srgbClr val="000000"/>
                </a:solidFill>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3</a:t>
            </a:r>
            <a:endParaRPr lang="en-US" sz="1600" baseline="-25000" dirty="0">
              <a:solidFill>
                <a:srgbClr val="000000"/>
              </a:solidFill>
              <a:latin typeface="Calibri" charset="0"/>
              <a:ea typeface="Calibri" charset="0"/>
              <a:cs typeface="Calibri" charset="0"/>
            </a:endParaRPr>
          </a:p>
          <a:p>
            <a:pPr eaLnBrk="0" hangingPunct="0"/>
            <a:r>
              <a:rPr lang="en-US" sz="1600" baseline="-250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91" name="Rectangle 90"/>
          <p:cNvSpPr/>
          <p:nvPr/>
        </p:nvSpPr>
        <p:spPr>
          <a:xfrm>
            <a:off x="303603" y="6355317"/>
            <a:ext cx="2659446" cy="369332"/>
          </a:xfrm>
          <a:prstGeom prst="rect">
            <a:avLst/>
          </a:prstGeom>
        </p:spPr>
        <p:txBody>
          <a:bodyPr wrap="none">
            <a:spAutoFit/>
          </a:bodyPr>
          <a:lstStyle/>
          <a:p>
            <a:pPr>
              <a:spcBef>
                <a:spcPct val="50000"/>
              </a:spcBef>
            </a:pPr>
            <a:r>
              <a:rPr lang="en-US" b="1" dirty="0" smtClean="0">
                <a:latin typeface="Calibri" charset="0"/>
                <a:ea typeface="Calibri" charset="0"/>
                <a:cs typeface="Calibri" charset="0"/>
              </a:rPr>
              <a:t>The same is done for all P</a:t>
            </a:r>
            <a:r>
              <a:rPr lang="en-US" b="1" baseline="-25000" dirty="0" smtClean="0">
                <a:latin typeface="Calibri" charset="0"/>
                <a:ea typeface="Calibri" charset="0"/>
                <a:cs typeface="Calibri" charset="0"/>
              </a:rPr>
              <a:t>i</a:t>
            </a:r>
            <a:endParaRPr lang="en-US" b="1" baseline="-25000" dirty="0">
              <a:latin typeface="Calibri" charset="0"/>
              <a:ea typeface="Calibri" charset="0"/>
              <a:cs typeface="Calibri" charset="0"/>
            </a:endParaRPr>
          </a:p>
        </p:txBody>
      </p:sp>
      <p:sp>
        <p:nvSpPr>
          <p:cNvPr id="92" name="Rectangle 91"/>
          <p:cNvSpPr>
            <a:spLocks noChangeArrowheads="1"/>
          </p:cNvSpPr>
          <p:nvPr/>
        </p:nvSpPr>
        <p:spPr bwMode="auto">
          <a:xfrm>
            <a:off x="1303867" y="2081686"/>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 </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13 </a:t>
            </a:r>
            <a:endParaRPr lang="en-US" sz="1600" baseline="-25000" dirty="0">
              <a:solidFill>
                <a:srgbClr val="000000"/>
              </a:solidFill>
              <a:latin typeface="Calibri" charset="0"/>
              <a:ea typeface="Calibri" charset="0"/>
              <a:cs typeface="Calibri" charset="0"/>
            </a:endParaRPr>
          </a:p>
        </p:txBody>
      </p:sp>
      <p:sp>
        <p:nvSpPr>
          <p:cNvPr id="93" name="Rectangle 92"/>
          <p:cNvSpPr>
            <a:spLocks noChangeArrowheads="1"/>
          </p:cNvSpPr>
          <p:nvPr/>
        </p:nvSpPr>
        <p:spPr bwMode="auto">
          <a:xfrm>
            <a:off x="2574571" y="2088712"/>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3 </a:t>
            </a:r>
            <a:endParaRPr lang="en-US" sz="1600" baseline="-25000" dirty="0">
              <a:solidFill>
                <a:srgbClr val="000000"/>
              </a:solidFill>
              <a:latin typeface="Calibri" charset="0"/>
              <a:ea typeface="Calibri" charset="0"/>
              <a:cs typeface="Calibri" charset="0"/>
            </a:endParaRPr>
          </a:p>
        </p:txBody>
      </p:sp>
      <p:sp>
        <p:nvSpPr>
          <p:cNvPr id="94" name="Rectangle 93"/>
          <p:cNvSpPr>
            <a:spLocks noChangeArrowheads="1"/>
          </p:cNvSpPr>
          <p:nvPr/>
        </p:nvSpPr>
        <p:spPr bwMode="auto">
          <a:xfrm>
            <a:off x="4113768" y="2071779"/>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3 </a:t>
            </a:r>
            <a:endParaRPr lang="en-US" sz="1600" baseline="-25000" dirty="0">
              <a:solidFill>
                <a:srgbClr val="000000"/>
              </a:solidFill>
              <a:latin typeface="Calibri" charset="0"/>
              <a:ea typeface="Calibri" charset="0"/>
              <a:cs typeface="Calibri" charset="0"/>
            </a:endParaRPr>
          </a:p>
        </p:txBody>
      </p:sp>
      <p:sp>
        <p:nvSpPr>
          <p:cNvPr id="95" name="Rectangle 94"/>
          <p:cNvSpPr>
            <a:spLocks noChangeArrowheads="1"/>
          </p:cNvSpPr>
          <p:nvPr/>
        </p:nvSpPr>
        <p:spPr bwMode="auto">
          <a:xfrm>
            <a:off x="1519759" y="399816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96" name="Rectangle 95"/>
          <p:cNvSpPr>
            <a:spLocks noChangeArrowheads="1"/>
          </p:cNvSpPr>
          <p:nvPr/>
        </p:nvSpPr>
        <p:spPr bwMode="auto">
          <a:xfrm>
            <a:off x="1523996" y="5386362"/>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x</a:t>
            </a:r>
            <a:r>
              <a:rPr lang="en-US" sz="1600" baseline="-25000" dirty="0" smtClean="0">
                <a:latin typeface="Calibri" charset="0"/>
                <a:ea typeface="Calibri" charset="0"/>
                <a:cs typeface="Calibri" charset="0"/>
              </a:rPr>
              <a:t>12</a:t>
            </a:r>
          </a:p>
          <a:p>
            <a:pPr eaLnBrk="0" hangingPunct="0"/>
            <a:endParaRPr lang="en-US" sz="1600" baseline="-25000" dirty="0">
              <a:solidFill>
                <a:srgbClr val="000000"/>
              </a:solidFill>
              <a:latin typeface="Calibri" charset="0"/>
              <a:ea typeface="Calibri" charset="0"/>
              <a:cs typeface="Calibri" charset="0"/>
            </a:endParaRPr>
          </a:p>
        </p:txBody>
      </p:sp>
      <p:sp>
        <p:nvSpPr>
          <p:cNvPr id="97" name="Rectangle 96"/>
          <p:cNvSpPr>
            <a:spLocks noChangeArrowheads="1"/>
          </p:cNvSpPr>
          <p:nvPr/>
        </p:nvSpPr>
        <p:spPr bwMode="auto">
          <a:xfrm>
            <a:off x="2873854" y="2783651"/>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98" name="Rectangle 97"/>
          <p:cNvSpPr>
            <a:spLocks noChangeArrowheads="1"/>
          </p:cNvSpPr>
          <p:nvPr/>
        </p:nvSpPr>
        <p:spPr bwMode="auto">
          <a:xfrm>
            <a:off x="2886549" y="3946935"/>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99" name="Rectangle 98"/>
          <p:cNvSpPr>
            <a:spLocks noChangeArrowheads="1"/>
          </p:cNvSpPr>
          <p:nvPr/>
        </p:nvSpPr>
        <p:spPr bwMode="auto">
          <a:xfrm>
            <a:off x="2890786" y="5335128"/>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21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x</a:t>
            </a:r>
            <a:r>
              <a:rPr lang="en-US" sz="1600" baseline="-25000" dirty="0" smtClean="0">
                <a:latin typeface="Calibri" charset="0"/>
                <a:ea typeface="Calibri" charset="0"/>
                <a:cs typeface="Calibri" charset="0"/>
              </a:rPr>
              <a:t>22</a:t>
            </a:r>
          </a:p>
          <a:p>
            <a:pPr eaLnBrk="0" hangingPunct="0"/>
            <a:endParaRPr lang="en-US" sz="1600" baseline="-25000" dirty="0">
              <a:solidFill>
                <a:srgbClr val="0000FF"/>
              </a:solidFill>
              <a:latin typeface="Calibri" charset="0"/>
              <a:ea typeface="Calibri" charset="0"/>
              <a:cs typeface="Calibri" charset="0"/>
            </a:endParaRPr>
          </a:p>
        </p:txBody>
      </p:sp>
      <p:sp>
        <p:nvSpPr>
          <p:cNvPr id="100" name="Rectangle 99"/>
          <p:cNvSpPr>
            <a:spLocks noChangeArrowheads="1"/>
          </p:cNvSpPr>
          <p:nvPr/>
        </p:nvSpPr>
        <p:spPr bwMode="auto">
          <a:xfrm>
            <a:off x="4326825" y="278451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00"/>
              </a:solidFill>
              <a:latin typeface="Calibri" charset="0"/>
              <a:ea typeface="Calibri" charset="0"/>
              <a:cs typeface="Calibri" charset="0"/>
            </a:endParaRPr>
          </a:p>
        </p:txBody>
      </p:sp>
      <p:sp>
        <p:nvSpPr>
          <p:cNvPr id="101" name="Rectangle 100"/>
          <p:cNvSpPr>
            <a:spLocks noChangeArrowheads="1"/>
          </p:cNvSpPr>
          <p:nvPr/>
        </p:nvSpPr>
        <p:spPr bwMode="auto">
          <a:xfrm>
            <a:off x="4339520" y="394780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FF"/>
              </a:solidFill>
              <a:latin typeface="Calibri" charset="0"/>
              <a:ea typeface="Calibri" charset="0"/>
              <a:cs typeface="Calibri" charset="0"/>
            </a:endParaRPr>
          </a:p>
        </p:txBody>
      </p:sp>
      <p:sp>
        <p:nvSpPr>
          <p:cNvPr id="102" name="Rectangle 101"/>
          <p:cNvSpPr>
            <a:spLocks noChangeArrowheads="1"/>
          </p:cNvSpPr>
          <p:nvPr/>
        </p:nvSpPr>
        <p:spPr bwMode="auto">
          <a:xfrm>
            <a:off x="4343757" y="533599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x</a:t>
            </a:r>
            <a:r>
              <a:rPr lang="en-US" sz="1600" baseline="-25000" dirty="0" smtClean="0">
                <a:latin typeface="Calibri" charset="0"/>
                <a:ea typeface="Calibri" charset="0"/>
                <a:cs typeface="Calibri" charset="0"/>
              </a:rPr>
              <a:t>32</a:t>
            </a:r>
          </a:p>
          <a:p>
            <a:pPr eaLnBrk="0" hangingPunct="0"/>
            <a:endParaRPr lang="en-US" sz="1600" baseline="-25000" dirty="0">
              <a:solidFill>
                <a:srgbClr val="000000"/>
              </a:solidFill>
              <a:latin typeface="Calibri" charset="0"/>
              <a:ea typeface="Calibri" charset="0"/>
              <a:cs typeface="Calibri" charset="0"/>
            </a:endParaRPr>
          </a:p>
        </p:txBody>
      </p:sp>
      <p:sp>
        <p:nvSpPr>
          <p:cNvPr id="103" name="Rectangle 102"/>
          <p:cNvSpPr>
            <a:spLocks noChangeArrowheads="1"/>
          </p:cNvSpPr>
          <p:nvPr/>
        </p:nvSpPr>
        <p:spPr bwMode="auto">
          <a:xfrm>
            <a:off x="5350181" y="280101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2</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104" name="Rectangle 103"/>
          <p:cNvSpPr>
            <a:spLocks noChangeArrowheads="1"/>
          </p:cNvSpPr>
          <p:nvPr/>
        </p:nvSpPr>
        <p:spPr bwMode="auto">
          <a:xfrm>
            <a:off x="5362876" y="396430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105" name="Rectangle 104"/>
          <p:cNvSpPr>
            <a:spLocks noChangeArrowheads="1"/>
          </p:cNvSpPr>
          <p:nvPr/>
        </p:nvSpPr>
        <p:spPr bwMode="auto">
          <a:xfrm>
            <a:off x="5367113" y="535249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s</a:t>
            </a:r>
            <a:r>
              <a:rPr lang="en-US" sz="1600" baseline="-25000" dirty="0" smtClean="0">
                <a:latin typeface="Calibri" charset="0"/>
                <a:ea typeface="Calibri" charset="0"/>
                <a:cs typeface="Calibri" charset="0"/>
              </a:rPr>
              <a:t>2</a:t>
            </a:r>
          </a:p>
          <a:p>
            <a:pPr eaLnBrk="0" hangingPunct="0"/>
            <a:endParaRPr lang="en-US" sz="1600" baseline="-25000" dirty="0">
              <a:solidFill>
                <a:srgbClr val="0000FF"/>
              </a:solidFill>
              <a:latin typeface="Calibri" charset="0"/>
              <a:ea typeface="Calibri" charset="0"/>
              <a:cs typeface="Calibri" charset="0"/>
            </a:endParaRPr>
          </a:p>
        </p:txBody>
      </p:sp>
      <p:sp>
        <p:nvSpPr>
          <p:cNvPr id="106" name="Rectangle 105"/>
          <p:cNvSpPr/>
          <p:nvPr/>
        </p:nvSpPr>
        <p:spPr>
          <a:xfrm>
            <a:off x="4884213" y="5917764"/>
            <a:ext cx="4090454" cy="923330"/>
          </a:xfrm>
          <a:prstGeom prst="rect">
            <a:avLst/>
          </a:prstGeom>
        </p:spPr>
        <p:txBody>
          <a:bodyPr wrap="square">
            <a:spAutoFit/>
          </a:bodyPr>
          <a:lstStyle/>
          <a:p>
            <a:pPr>
              <a:spcBef>
                <a:spcPct val="50000"/>
              </a:spcBef>
            </a:pPr>
            <a:r>
              <a:rPr lang="en-US" b="1" dirty="0">
                <a:latin typeface="Calibri" charset="0"/>
                <a:ea typeface="Calibri" charset="0"/>
                <a:cs typeface="Calibri" charset="0"/>
              </a:rPr>
              <a:t>No party even with unbounded power learns no additional information about x</a:t>
            </a:r>
            <a:r>
              <a:rPr lang="en-US" b="1" baseline="-25000" dirty="0">
                <a:latin typeface="Calibri" charset="0"/>
                <a:ea typeface="Calibri" charset="0"/>
                <a:cs typeface="Calibri" charset="0"/>
              </a:rPr>
              <a:t>i</a:t>
            </a:r>
            <a:r>
              <a:rPr lang="en-US" b="1" dirty="0">
                <a:latin typeface="Calibri" charset="0"/>
                <a:ea typeface="Calibri" charset="0"/>
                <a:cs typeface="Calibri" charset="0"/>
              </a:rPr>
              <a:t> values</a:t>
            </a:r>
            <a:endParaRPr lang="en-US" b="1" baseline="-25000" dirty="0">
              <a:latin typeface="Calibri" charset="0"/>
              <a:ea typeface="Calibri" charset="0"/>
              <a:cs typeface="Calibri" charset="0"/>
            </a:endParaRPr>
          </a:p>
        </p:txBody>
      </p:sp>
      <p:sp>
        <p:nvSpPr>
          <p:cNvPr id="108" name="Rectangle 2"/>
          <p:cNvSpPr>
            <a:spLocks noGrp="1" noChangeArrowheads="1"/>
          </p:cNvSpPr>
          <p:nvPr>
            <p:ph type="title"/>
          </p:nvPr>
        </p:nvSpPr>
        <p:spPr>
          <a:xfrm>
            <a:off x="182591" y="161907"/>
            <a:ext cx="8741276" cy="972625"/>
          </a:xfrm>
        </p:spPr>
        <p:txBody>
          <a:bodyPr>
            <a:normAutofit fontScale="90000"/>
          </a:bodyPr>
          <a:lstStyle/>
          <a:p>
            <a:r>
              <a:rPr lang="en-US" b="1" dirty="0" smtClean="0">
                <a:solidFill>
                  <a:srgbClr val="008000"/>
                </a:solidFill>
                <a:latin typeface="Calibri" charset="0"/>
                <a:ea typeface="Calibri" charset="0"/>
                <a:cs typeface="Calibri" charset="0"/>
              </a:rPr>
              <a:t>Secure Addition y = x</a:t>
            </a:r>
            <a:r>
              <a:rPr lang="en-US" b="1" baseline="-25000" dirty="0" smtClean="0">
                <a:solidFill>
                  <a:srgbClr val="008000"/>
                </a:solidFill>
                <a:latin typeface="Calibri" charset="0"/>
                <a:ea typeface="Calibri" charset="0"/>
                <a:cs typeface="Calibri" charset="0"/>
              </a:rPr>
              <a:t>1</a:t>
            </a:r>
            <a:r>
              <a:rPr lang="en-US" b="1" dirty="0">
                <a:latin typeface="Calibri" charset="0"/>
                <a:ea typeface="Calibri" charset="0"/>
                <a:cs typeface="Calibri" charset="0"/>
                <a:sym typeface="Symbol"/>
              </a:rPr>
              <a:t>+</a:t>
            </a:r>
            <a:r>
              <a:rPr lang="en-US" b="1" dirty="0" smtClean="0">
                <a:solidFill>
                  <a:srgbClr val="008000"/>
                </a:solidFill>
                <a:latin typeface="Calibri" charset="0"/>
                <a:ea typeface="Calibri" charset="0"/>
                <a:cs typeface="Calibri" charset="0"/>
              </a:rPr>
              <a:t>x</a:t>
            </a:r>
            <a:r>
              <a:rPr lang="en-US" b="1" baseline="-25000" dirty="0" smtClean="0">
                <a:solidFill>
                  <a:srgbClr val="008000"/>
                </a:solidFill>
                <a:latin typeface="Calibri" charset="0"/>
                <a:ea typeface="Calibri" charset="0"/>
                <a:cs typeface="Calibri" charset="0"/>
              </a:rPr>
              <a:t>2</a:t>
            </a:r>
            <a:r>
              <a:rPr lang="en-US" b="1" dirty="0">
                <a:latin typeface="Calibri" charset="0"/>
                <a:ea typeface="Calibri" charset="0"/>
                <a:cs typeface="Calibri" charset="0"/>
                <a:sym typeface="Symbol"/>
              </a:rPr>
              <a:t>+</a:t>
            </a:r>
            <a:r>
              <a:rPr lang="en-US" b="1" dirty="0" smtClean="0">
                <a:solidFill>
                  <a:srgbClr val="008000"/>
                </a:solidFill>
                <a:latin typeface="Calibri" charset="0"/>
                <a:ea typeface="Calibri" charset="0"/>
                <a:cs typeface="Calibri" charset="0"/>
              </a:rPr>
              <a:t>x</a:t>
            </a:r>
            <a:r>
              <a:rPr lang="en-US" b="1" baseline="-25000" dirty="0" smtClean="0">
                <a:solidFill>
                  <a:srgbClr val="008000"/>
                </a:solidFill>
                <a:latin typeface="Calibri" charset="0"/>
                <a:ea typeface="Calibri" charset="0"/>
                <a:cs typeface="Calibri" charset="0"/>
              </a:rPr>
              <a:t>3</a:t>
            </a:r>
            <a:r>
              <a:rPr lang="en-US" b="1" dirty="0" smtClean="0">
                <a:solidFill>
                  <a:srgbClr val="008000"/>
                </a:solidFill>
                <a:latin typeface="Calibri" charset="0"/>
                <a:ea typeface="Calibri" charset="0"/>
                <a:cs typeface="Calibri" charset="0"/>
              </a:rPr>
              <a:t> (assume n=3 parties)</a:t>
            </a:r>
            <a:endParaRPr lang="en-US" sz="3200" b="1" dirty="0" smtClean="0">
              <a:solidFill>
                <a:srgbClr val="008000"/>
              </a:solidFill>
              <a:latin typeface="Calibri" charset="0"/>
              <a:ea typeface="Calibri" charset="0"/>
              <a:cs typeface="Calibri" charset="0"/>
            </a:endParaRPr>
          </a:p>
        </p:txBody>
      </p:sp>
      <p:sp>
        <p:nvSpPr>
          <p:cNvPr id="51" name="Rectangle 50"/>
          <p:cNvSpPr/>
          <p:nvPr/>
        </p:nvSpPr>
        <p:spPr>
          <a:xfrm>
            <a:off x="5721573" y="1379304"/>
            <a:ext cx="3474681" cy="923330"/>
          </a:xfrm>
          <a:prstGeom prst="rect">
            <a:avLst/>
          </a:prstGeom>
        </p:spPr>
        <p:txBody>
          <a:bodyPr wrap="square">
            <a:spAutoFit/>
          </a:bodyPr>
          <a:lstStyle/>
          <a:p>
            <a:pPr>
              <a:spcBef>
                <a:spcPct val="50000"/>
              </a:spcBef>
            </a:pPr>
            <a:r>
              <a:rPr lang="en-US" b="1" dirty="0" smtClean="0">
                <a:latin typeface="Calibri" charset="0"/>
                <a:ea typeface="Calibri" charset="0"/>
                <a:cs typeface="Calibri" charset="0"/>
              </a:rPr>
              <a:t>All computation done over F. Ex: If F =</a:t>
            </a:r>
            <a:r>
              <a:rPr lang="en-US" b="1" dirty="0" err="1" smtClean="0">
                <a:latin typeface="Calibri" charset="0"/>
                <a:ea typeface="Calibri" charset="0"/>
                <a:cs typeface="Calibri" charset="0"/>
              </a:rPr>
              <a:t>F</a:t>
            </a:r>
            <a:r>
              <a:rPr lang="en-US" b="1" baseline="-25000" dirty="0" err="1" smtClean="0">
                <a:latin typeface="Calibri" charset="0"/>
                <a:ea typeface="Calibri" charset="0"/>
                <a:cs typeface="Calibri" charset="0"/>
              </a:rPr>
              <a:t>p</a:t>
            </a:r>
            <a:r>
              <a:rPr lang="en-US" b="1" dirty="0" smtClean="0">
                <a:latin typeface="Calibri" charset="0"/>
                <a:ea typeface="Calibri" charset="0"/>
                <a:cs typeface="Calibri" charset="0"/>
              </a:rPr>
              <a:t> then every + is done modulo p</a:t>
            </a:r>
            <a:endParaRPr lang="en-US" b="1" baseline="-25000" dirty="0">
              <a:latin typeface="Calibri" charset="0"/>
              <a:ea typeface="Calibri" charset="0"/>
              <a:cs typeface="Calibri" charset="0"/>
            </a:endParaRPr>
          </a:p>
        </p:txBody>
      </p:sp>
    </p:spTree>
    <p:extLst>
      <p:ext uri="{BB962C8B-B14F-4D97-AF65-F5344CB8AC3E}">
        <p14:creationId xmlns:p14="http://schemas.microsoft.com/office/powerpoint/2010/main" val="1814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p:bldP spid="72" grpId="0" animBg="1"/>
      <p:bldP spid="73" grpId="0"/>
      <p:bldP spid="74" grpId="0" animBg="1"/>
      <p:bldP spid="75" grpId="0"/>
      <p:bldP spid="76" grpId="0" animBg="1"/>
      <p:bldP spid="77" grpId="0"/>
      <p:bldP spid="78" grpId="0"/>
      <p:bldP spid="79" grpId="0"/>
      <p:bldP spid="80" grpId="0"/>
      <p:bldP spid="81" grpId="0"/>
      <p:bldP spid="82" grpId="0"/>
      <p:bldP spid="83" grpId="0"/>
      <p:bldP spid="84" grpId="0"/>
      <p:bldP spid="85" grpId="0"/>
      <p:bldP spid="87" grpId="0"/>
      <p:bldP spid="90" grpId="0" animBg="1"/>
      <p:bldP spid="91" grpId="0"/>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3"/>
          <p:cNvSpPr>
            <a:spLocks noChangeArrowheads="1"/>
          </p:cNvSpPr>
          <p:nvPr/>
        </p:nvSpPr>
        <p:spPr bwMode="auto">
          <a:xfrm>
            <a:off x="4884212" y="182306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58" name="Rectangle 24"/>
          <p:cNvSpPr>
            <a:spLocks noChangeArrowheads="1"/>
          </p:cNvSpPr>
          <p:nvPr/>
        </p:nvSpPr>
        <p:spPr bwMode="auto">
          <a:xfrm>
            <a:off x="6789215" y="1806129"/>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62" name="Rectangle 23"/>
          <p:cNvSpPr>
            <a:spLocks noChangeArrowheads="1"/>
          </p:cNvSpPr>
          <p:nvPr/>
        </p:nvSpPr>
        <p:spPr bwMode="auto">
          <a:xfrm>
            <a:off x="4884212" y="182306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63" name="Rectangle 24"/>
          <p:cNvSpPr>
            <a:spLocks noChangeArrowheads="1"/>
          </p:cNvSpPr>
          <p:nvPr/>
        </p:nvSpPr>
        <p:spPr bwMode="auto">
          <a:xfrm>
            <a:off x="6789215" y="1806129"/>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64" name="Object 63">
            <a:hlinkClick r:id="" action="ppaction://ole?verb=0"/>
          </p:cNvPr>
          <p:cNvGraphicFramePr>
            <a:graphicFrameLocks/>
          </p:cNvGraphicFramePr>
          <p:nvPr>
            <p:extLst>
              <p:ext uri="{D42A27DB-BD31-4B8C-83A1-F6EECF244321}">
                <p14:modId xmlns:p14="http://schemas.microsoft.com/office/powerpoint/2010/main" val="1834944608"/>
              </p:ext>
            </p:extLst>
          </p:nvPr>
        </p:nvGraphicFramePr>
        <p:xfrm>
          <a:off x="809118" y="3482504"/>
          <a:ext cx="290513" cy="912279"/>
        </p:xfrm>
        <a:graphic>
          <a:graphicData uri="http://schemas.openxmlformats.org/presentationml/2006/ole">
            <mc:AlternateContent xmlns:mc="http://schemas.openxmlformats.org/markup-compatibility/2006">
              <mc:Choice xmlns:v="urn:schemas-microsoft-com:vml" Requires="v">
                <p:oleObj spid="_x0000_s539727"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3482504"/>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5" name="Object 64">
            <a:hlinkClick r:id="" action="ppaction://ole?verb=0"/>
          </p:cNvPr>
          <p:cNvGraphicFramePr>
            <a:graphicFrameLocks/>
          </p:cNvGraphicFramePr>
          <p:nvPr>
            <p:extLst>
              <p:ext uri="{D42A27DB-BD31-4B8C-83A1-F6EECF244321}">
                <p14:modId xmlns:p14="http://schemas.microsoft.com/office/powerpoint/2010/main" val="2048855736"/>
              </p:ext>
            </p:extLst>
          </p:nvPr>
        </p:nvGraphicFramePr>
        <p:xfrm>
          <a:off x="809118" y="2129215"/>
          <a:ext cx="290513" cy="912279"/>
        </p:xfrm>
        <a:graphic>
          <a:graphicData uri="http://schemas.openxmlformats.org/presentationml/2006/ole">
            <mc:AlternateContent xmlns:mc="http://schemas.openxmlformats.org/markup-compatibility/2006">
              <mc:Choice xmlns:v="urn:schemas-microsoft-com:vml" Requires="v">
                <p:oleObj spid="_x0000_s539728"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2129215"/>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 name="Object 65">
            <a:hlinkClick r:id="" action="ppaction://ole?verb=0"/>
          </p:cNvPr>
          <p:cNvGraphicFramePr>
            <a:graphicFrameLocks/>
          </p:cNvGraphicFramePr>
          <p:nvPr>
            <p:extLst>
              <p:ext uri="{D42A27DB-BD31-4B8C-83A1-F6EECF244321}">
                <p14:modId xmlns:p14="http://schemas.microsoft.com/office/powerpoint/2010/main" val="218075307"/>
              </p:ext>
            </p:extLst>
          </p:nvPr>
        </p:nvGraphicFramePr>
        <p:xfrm>
          <a:off x="792185" y="860591"/>
          <a:ext cx="290513" cy="912279"/>
        </p:xfrm>
        <a:graphic>
          <a:graphicData uri="http://schemas.openxmlformats.org/presentationml/2006/ole">
            <mc:AlternateContent xmlns:mc="http://schemas.openxmlformats.org/markup-compatibility/2006">
              <mc:Choice xmlns:v="urn:schemas-microsoft-com:vml" Requires="v">
                <p:oleObj spid="_x0000_s539729"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85" y="860591"/>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8" name="Text Box 7"/>
          <p:cNvSpPr txBox="1">
            <a:spLocks noChangeArrowheads="1"/>
          </p:cNvSpPr>
          <p:nvPr/>
        </p:nvSpPr>
        <p:spPr bwMode="auto">
          <a:xfrm>
            <a:off x="182590" y="108446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69" name="Text Box 7"/>
          <p:cNvSpPr txBox="1">
            <a:spLocks noChangeArrowheads="1"/>
          </p:cNvSpPr>
          <p:nvPr/>
        </p:nvSpPr>
        <p:spPr bwMode="auto">
          <a:xfrm>
            <a:off x="199523" y="2380669"/>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70" name="Text Box 7"/>
          <p:cNvSpPr txBox="1">
            <a:spLocks noChangeArrowheads="1"/>
          </p:cNvSpPr>
          <p:nvPr/>
        </p:nvSpPr>
        <p:spPr bwMode="auto">
          <a:xfrm>
            <a:off x="201490" y="3737537"/>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76" name="Rectangle 75"/>
          <p:cNvSpPr>
            <a:spLocks noChangeArrowheads="1"/>
          </p:cNvSpPr>
          <p:nvPr/>
        </p:nvSpPr>
        <p:spPr bwMode="auto">
          <a:xfrm>
            <a:off x="1507064" y="106752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77" name="Rectangle 76"/>
          <p:cNvSpPr/>
          <p:nvPr/>
        </p:nvSpPr>
        <p:spPr>
          <a:xfrm>
            <a:off x="2280342" y="1195700"/>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8" name="Rectangle 77"/>
          <p:cNvSpPr/>
          <p:nvPr/>
        </p:nvSpPr>
        <p:spPr>
          <a:xfrm>
            <a:off x="3731345" y="1139364"/>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9" name="Rectangle 78"/>
          <p:cNvSpPr/>
          <p:nvPr/>
        </p:nvSpPr>
        <p:spPr>
          <a:xfrm>
            <a:off x="2319446" y="2408739"/>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0" name="Rectangle 79"/>
          <p:cNvSpPr/>
          <p:nvPr/>
        </p:nvSpPr>
        <p:spPr>
          <a:xfrm>
            <a:off x="3770449" y="2386269"/>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1" name="Rectangle 80"/>
          <p:cNvSpPr/>
          <p:nvPr/>
        </p:nvSpPr>
        <p:spPr>
          <a:xfrm>
            <a:off x="2296971" y="3737537"/>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2" name="Rectangle 81"/>
          <p:cNvSpPr/>
          <p:nvPr/>
        </p:nvSpPr>
        <p:spPr>
          <a:xfrm>
            <a:off x="3747974" y="3748933"/>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3" name="Rectangle 82"/>
          <p:cNvSpPr/>
          <p:nvPr/>
        </p:nvSpPr>
        <p:spPr>
          <a:xfrm>
            <a:off x="4987777" y="1156297"/>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4" name="Rectangle 83"/>
          <p:cNvSpPr/>
          <p:nvPr/>
        </p:nvSpPr>
        <p:spPr>
          <a:xfrm>
            <a:off x="5029345" y="2437068"/>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5" name="Rectangle 84"/>
          <p:cNvSpPr/>
          <p:nvPr/>
        </p:nvSpPr>
        <p:spPr>
          <a:xfrm>
            <a:off x="5113987" y="3779326"/>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cxnSp>
        <p:nvCxnSpPr>
          <p:cNvPr id="86" name="Straight Arrow Connector 85"/>
          <p:cNvCxnSpPr/>
          <p:nvPr/>
        </p:nvCxnSpPr>
        <p:spPr>
          <a:xfrm flipV="1">
            <a:off x="5791551" y="2789467"/>
            <a:ext cx="997664" cy="12179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7" name="Text Box 7"/>
          <p:cNvSpPr txBox="1">
            <a:spLocks noChangeArrowheads="1"/>
          </p:cNvSpPr>
          <p:nvPr/>
        </p:nvSpPr>
        <p:spPr bwMode="auto">
          <a:xfrm>
            <a:off x="6918187" y="2435010"/>
            <a:ext cx="504056"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00"/>
                </a:solidFill>
                <a:latin typeface="Calibri" charset="0"/>
                <a:ea typeface="Calibri" charset="0"/>
                <a:cs typeface="Calibri" charset="0"/>
              </a:rPr>
              <a:t>P</a:t>
            </a:r>
            <a:r>
              <a:rPr lang="en-US" sz="2000" baseline="-25000" dirty="0">
                <a:solidFill>
                  <a:srgbClr val="000000"/>
                </a:solidFill>
                <a:latin typeface="Calibri" charset="0"/>
                <a:ea typeface="Calibri" charset="0"/>
                <a:cs typeface="Calibri" charset="0"/>
              </a:rPr>
              <a:t>i</a:t>
            </a:r>
            <a:endParaRPr lang="en-US" sz="2000" baseline="-25000" dirty="0" smtClean="0">
              <a:solidFill>
                <a:srgbClr val="000000"/>
              </a:solidFill>
              <a:latin typeface="Calibri" charset="0"/>
              <a:ea typeface="Calibri" charset="0"/>
              <a:cs typeface="Calibri" charset="0"/>
            </a:endParaRPr>
          </a:p>
        </p:txBody>
      </p:sp>
      <p:cxnSp>
        <p:nvCxnSpPr>
          <p:cNvPr id="88" name="Straight Arrow Connector 87"/>
          <p:cNvCxnSpPr/>
          <p:nvPr/>
        </p:nvCxnSpPr>
        <p:spPr>
          <a:xfrm>
            <a:off x="5708288" y="1324259"/>
            <a:ext cx="1080927" cy="11149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9" name="Straight Arrow Connector 88"/>
          <p:cNvCxnSpPr/>
          <p:nvPr/>
        </p:nvCxnSpPr>
        <p:spPr>
          <a:xfrm>
            <a:off x="5708288" y="2587317"/>
            <a:ext cx="1080927" cy="121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0" name="Rectangle 89"/>
          <p:cNvSpPr>
            <a:spLocks noChangeArrowheads="1"/>
          </p:cNvSpPr>
          <p:nvPr/>
        </p:nvSpPr>
        <p:spPr bwMode="auto">
          <a:xfrm>
            <a:off x="7377728" y="2544291"/>
            <a:ext cx="1546139" cy="262110"/>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y</a:t>
            </a:r>
            <a:r>
              <a:rPr lang="en-US" sz="1600" smtClean="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 s</a:t>
            </a:r>
            <a:r>
              <a:rPr lang="en-US" sz="1600" baseline="-25000" dirty="0" smtClean="0">
                <a:solidFill>
                  <a:srgbClr val="000000"/>
                </a:solidFill>
                <a:latin typeface="Calibri" charset="0"/>
                <a:ea typeface="Calibri" charset="0"/>
                <a:cs typeface="Calibri" charset="0"/>
              </a:rPr>
              <a:t>1 </a:t>
            </a:r>
            <a:r>
              <a:rPr lang="en-US" sz="1600" dirty="0">
                <a:latin typeface="Calibri" charset="0"/>
                <a:ea typeface="Calibri" charset="0"/>
                <a:cs typeface="Calibri" charset="0"/>
                <a:sym typeface="Symbol"/>
              </a:rPr>
              <a:t>+</a:t>
            </a:r>
            <a:r>
              <a:rPr lang="en-US" sz="1600" dirty="0" smtClean="0">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2 </a:t>
            </a:r>
            <a:r>
              <a:rPr lang="en-US" sz="1600" dirty="0">
                <a:latin typeface="Calibri" charset="0"/>
                <a:ea typeface="Calibri" charset="0"/>
                <a:cs typeface="Calibri" charset="0"/>
                <a:sym typeface="Symbol"/>
              </a:rPr>
              <a:t>+</a:t>
            </a:r>
            <a:r>
              <a:rPr lang="en-US" sz="1600" baseline="-25000" dirty="0" smtClean="0">
                <a:solidFill>
                  <a:srgbClr val="000000"/>
                </a:solidFill>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3</a:t>
            </a:r>
            <a:endParaRPr lang="en-US" sz="1600" baseline="-25000" dirty="0">
              <a:solidFill>
                <a:srgbClr val="000000"/>
              </a:solidFill>
              <a:latin typeface="Calibri" charset="0"/>
              <a:ea typeface="Calibri" charset="0"/>
              <a:cs typeface="Calibri" charset="0"/>
            </a:endParaRPr>
          </a:p>
          <a:p>
            <a:pPr eaLnBrk="0" hangingPunct="0"/>
            <a:r>
              <a:rPr lang="en-US" sz="1600" baseline="-250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95" name="Rectangle 94"/>
          <p:cNvSpPr>
            <a:spLocks noChangeArrowheads="1"/>
          </p:cNvSpPr>
          <p:nvPr/>
        </p:nvSpPr>
        <p:spPr bwMode="auto">
          <a:xfrm>
            <a:off x="1519759" y="224774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96" name="Rectangle 95"/>
          <p:cNvSpPr>
            <a:spLocks noChangeArrowheads="1"/>
          </p:cNvSpPr>
          <p:nvPr/>
        </p:nvSpPr>
        <p:spPr bwMode="auto">
          <a:xfrm>
            <a:off x="1523996" y="363593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x</a:t>
            </a:r>
            <a:r>
              <a:rPr lang="en-US" sz="1600" baseline="-25000" dirty="0" smtClean="0">
                <a:latin typeface="Calibri" charset="0"/>
                <a:ea typeface="Calibri" charset="0"/>
                <a:cs typeface="Calibri" charset="0"/>
              </a:rPr>
              <a:t>12</a:t>
            </a:r>
          </a:p>
          <a:p>
            <a:pPr eaLnBrk="0" hangingPunct="0"/>
            <a:endParaRPr lang="en-US" sz="1600" baseline="-25000" dirty="0">
              <a:solidFill>
                <a:srgbClr val="000000"/>
              </a:solidFill>
              <a:latin typeface="Calibri" charset="0"/>
              <a:ea typeface="Calibri" charset="0"/>
              <a:cs typeface="Calibri" charset="0"/>
            </a:endParaRPr>
          </a:p>
        </p:txBody>
      </p:sp>
      <p:sp>
        <p:nvSpPr>
          <p:cNvPr id="97" name="Rectangle 96"/>
          <p:cNvSpPr>
            <a:spLocks noChangeArrowheads="1"/>
          </p:cNvSpPr>
          <p:nvPr/>
        </p:nvSpPr>
        <p:spPr bwMode="auto">
          <a:xfrm>
            <a:off x="2873854" y="1033228"/>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98" name="Rectangle 97"/>
          <p:cNvSpPr>
            <a:spLocks noChangeArrowheads="1"/>
          </p:cNvSpPr>
          <p:nvPr/>
        </p:nvSpPr>
        <p:spPr bwMode="auto">
          <a:xfrm>
            <a:off x="2886549" y="2196512"/>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99" name="Rectangle 98"/>
          <p:cNvSpPr>
            <a:spLocks noChangeArrowheads="1"/>
          </p:cNvSpPr>
          <p:nvPr/>
        </p:nvSpPr>
        <p:spPr bwMode="auto">
          <a:xfrm>
            <a:off x="2890786" y="3584705"/>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21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x</a:t>
            </a:r>
            <a:r>
              <a:rPr lang="en-US" sz="1600" baseline="-25000" dirty="0" smtClean="0">
                <a:latin typeface="Calibri" charset="0"/>
                <a:ea typeface="Calibri" charset="0"/>
                <a:cs typeface="Calibri" charset="0"/>
              </a:rPr>
              <a:t>22</a:t>
            </a:r>
          </a:p>
          <a:p>
            <a:pPr eaLnBrk="0" hangingPunct="0"/>
            <a:endParaRPr lang="en-US" sz="1600" baseline="-25000" dirty="0">
              <a:solidFill>
                <a:srgbClr val="0000FF"/>
              </a:solidFill>
              <a:latin typeface="Calibri" charset="0"/>
              <a:ea typeface="Calibri" charset="0"/>
              <a:cs typeface="Calibri" charset="0"/>
            </a:endParaRPr>
          </a:p>
        </p:txBody>
      </p:sp>
      <p:sp>
        <p:nvSpPr>
          <p:cNvPr id="100" name="Rectangle 99"/>
          <p:cNvSpPr>
            <a:spLocks noChangeArrowheads="1"/>
          </p:cNvSpPr>
          <p:nvPr/>
        </p:nvSpPr>
        <p:spPr bwMode="auto">
          <a:xfrm>
            <a:off x="4326825" y="103409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00"/>
              </a:solidFill>
              <a:latin typeface="Calibri" charset="0"/>
              <a:ea typeface="Calibri" charset="0"/>
              <a:cs typeface="Calibri" charset="0"/>
            </a:endParaRPr>
          </a:p>
        </p:txBody>
      </p:sp>
      <p:sp>
        <p:nvSpPr>
          <p:cNvPr id="101" name="Rectangle 100"/>
          <p:cNvSpPr>
            <a:spLocks noChangeArrowheads="1"/>
          </p:cNvSpPr>
          <p:nvPr/>
        </p:nvSpPr>
        <p:spPr bwMode="auto">
          <a:xfrm>
            <a:off x="4339520" y="2197380"/>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FF"/>
              </a:solidFill>
              <a:latin typeface="Calibri" charset="0"/>
              <a:ea typeface="Calibri" charset="0"/>
              <a:cs typeface="Calibri" charset="0"/>
            </a:endParaRPr>
          </a:p>
        </p:txBody>
      </p:sp>
      <p:sp>
        <p:nvSpPr>
          <p:cNvPr id="102" name="Rectangle 101"/>
          <p:cNvSpPr>
            <a:spLocks noChangeArrowheads="1"/>
          </p:cNvSpPr>
          <p:nvPr/>
        </p:nvSpPr>
        <p:spPr bwMode="auto">
          <a:xfrm>
            <a:off x="4343757" y="358557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x</a:t>
            </a:r>
            <a:r>
              <a:rPr lang="en-US" sz="1600" baseline="-25000" dirty="0" smtClean="0">
                <a:latin typeface="Calibri" charset="0"/>
                <a:ea typeface="Calibri" charset="0"/>
                <a:cs typeface="Calibri" charset="0"/>
              </a:rPr>
              <a:t>32</a:t>
            </a:r>
          </a:p>
          <a:p>
            <a:pPr eaLnBrk="0" hangingPunct="0"/>
            <a:endParaRPr lang="en-US" sz="1600" baseline="-25000" dirty="0">
              <a:solidFill>
                <a:srgbClr val="000000"/>
              </a:solidFill>
              <a:latin typeface="Calibri" charset="0"/>
              <a:ea typeface="Calibri" charset="0"/>
              <a:cs typeface="Calibri" charset="0"/>
            </a:endParaRPr>
          </a:p>
        </p:txBody>
      </p:sp>
      <p:sp>
        <p:nvSpPr>
          <p:cNvPr id="103" name="Rectangle 102"/>
          <p:cNvSpPr>
            <a:spLocks noChangeArrowheads="1"/>
          </p:cNvSpPr>
          <p:nvPr/>
        </p:nvSpPr>
        <p:spPr bwMode="auto">
          <a:xfrm>
            <a:off x="5350181" y="105059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2</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104" name="Rectangle 103"/>
          <p:cNvSpPr>
            <a:spLocks noChangeArrowheads="1"/>
          </p:cNvSpPr>
          <p:nvPr/>
        </p:nvSpPr>
        <p:spPr bwMode="auto">
          <a:xfrm>
            <a:off x="5362876" y="2213880"/>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105" name="Rectangle 104"/>
          <p:cNvSpPr>
            <a:spLocks noChangeArrowheads="1"/>
          </p:cNvSpPr>
          <p:nvPr/>
        </p:nvSpPr>
        <p:spPr bwMode="auto">
          <a:xfrm>
            <a:off x="5367113" y="360207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1</a:t>
            </a:r>
            <a:endParaRPr lang="en-US" sz="1600" baseline="-25000" dirty="0">
              <a:solidFill>
                <a:srgbClr val="0000FF"/>
              </a:solidFill>
              <a:latin typeface="Calibri" charset="0"/>
              <a:ea typeface="Calibri" charset="0"/>
              <a:cs typeface="Calibri" charset="0"/>
            </a:endParaRPr>
          </a:p>
          <a:p>
            <a:pPr eaLnBrk="0" hangingPunct="0"/>
            <a:r>
              <a:rPr lang="en-US" sz="1600" dirty="0" smtClean="0">
                <a:latin typeface="Calibri" charset="0"/>
                <a:ea typeface="Calibri" charset="0"/>
                <a:cs typeface="Calibri" charset="0"/>
              </a:rPr>
              <a:t>s</a:t>
            </a:r>
            <a:r>
              <a:rPr lang="en-US" sz="1600" baseline="-25000" dirty="0" smtClean="0">
                <a:latin typeface="Calibri" charset="0"/>
                <a:ea typeface="Calibri" charset="0"/>
                <a:cs typeface="Calibri" charset="0"/>
              </a:rPr>
              <a:t>2</a:t>
            </a:r>
          </a:p>
          <a:p>
            <a:pPr eaLnBrk="0" hangingPunct="0"/>
            <a:endParaRPr lang="en-US" sz="1600" baseline="-25000" dirty="0">
              <a:solidFill>
                <a:srgbClr val="0000FF"/>
              </a:solidFill>
              <a:latin typeface="Calibri" charset="0"/>
              <a:ea typeface="Calibri" charset="0"/>
              <a:cs typeface="Calibri" charset="0"/>
            </a:endParaRPr>
          </a:p>
        </p:txBody>
      </p:sp>
      <p:sp>
        <p:nvSpPr>
          <p:cNvPr id="108" name="Rectangle 2"/>
          <p:cNvSpPr>
            <a:spLocks noGrp="1" noChangeArrowheads="1"/>
          </p:cNvSpPr>
          <p:nvPr>
            <p:ph type="title"/>
          </p:nvPr>
        </p:nvSpPr>
        <p:spPr>
          <a:xfrm>
            <a:off x="182591" y="-86289"/>
            <a:ext cx="8741276" cy="774780"/>
          </a:xfrm>
        </p:spPr>
        <p:txBody>
          <a:bodyPr>
            <a:normAutofit/>
          </a:bodyPr>
          <a:lstStyle/>
          <a:p>
            <a:r>
              <a:rPr lang="en-US" b="1" dirty="0" smtClean="0">
                <a:solidFill>
                  <a:srgbClr val="008000"/>
                </a:solidFill>
                <a:latin typeface="Calibri" charset="0"/>
                <a:ea typeface="Calibri" charset="0"/>
                <a:cs typeface="Calibri" charset="0"/>
              </a:rPr>
              <a:t>Secure Addition y = </a:t>
            </a:r>
            <a:r>
              <a:rPr lang="en-US" b="1" smtClean="0">
                <a:solidFill>
                  <a:srgbClr val="008000"/>
                </a:solidFill>
                <a:latin typeface="Calibri" charset="0"/>
                <a:ea typeface="Calibri" charset="0"/>
                <a:cs typeface="Calibri" charset="0"/>
              </a:rPr>
              <a:t>x</a:t>
            </a:r>
            <a:r>
              <a:rPr lang="en-US" b="1" baseline="-25000" smtClean="0">
                <a:solidFill>
                  <a:srgbClr val="008000"/>
                </a:solidFill>
                <a:latin typeface="Calibri" charset="0"/>
                <a:ea typeface="Calibri" charset="0"/>
                <a:cs typeface="Calibri" charset="0"/>
              </a:rPr>
              <a:t>1</a:t>
            </a:r>
            <a:r>
              <a:rPr lang="en-US" b="1">
                <a:latin typeface="Calibri" charset="0"/>
                <a:ea typeface="Calibri" charset="0"/>
                <a:cs typeface="Calibri" charset="0"/>
                <a:sym typeface="Symbol"/>
              </a:rPr>
              <a:t>+</a:t>
            </a:r>
            <a:r>
              <a:rPr lang="en-US" b="1" smtClean="0">
                <a:solidFill>
                  <a:srgbClr val="008000"/>
                </a:solidFill>
                <a:latin typeface="Calibri" charset="0"/>
                <a:ea typeface="Calibri" charset="0"/>
                <a:cs typeface="Calibri" charset="0"/>
              </a:rPr>
              <a:t>x</a:t>
            </a:r>
            <a:r>
              <a:rPr lang="en-US" b="1" baseline="-25000" smtClean="0">
                <a:solidFill>
                  <a:srgbClr val="008000"/>
                </a:solidFill>
                <a:latin typeface="Calibri" charset="0"/>
                <a:ea typeface="Calibri" charset="0"/>
                <a:cs typeface="Calibri" charset="0"/>
              </a:rPr>
              <a:t>2</a:t>
            </a:r>
            <a:r>
              <a:rPr lang="en-US" b="1">
                <a:latin typeface="Calibri" charset="0"/>
                <a:ea typeface="Calibri" charset="0"/>
                <a:cs typeface="Calibri" charset="0"/>
                <a:sym typeface="Symbol"/>
              </a:rPr>
              <a:t>+</a:t>
            </a:r>
            <a:r>
              <a:rPr lang="en-US" b="1" smtClean="0">
                <a:solidFill>
                  <a:srgbClr val="008000"/>
                </a:solidFill>
                <a:latin typeface="Calibri" charset="0"/>
                <a:ea typeface="Calibri" charset="0"/>
                <a:cs typeface="Calibri" charset="0"/>
              </a:rPr>
              <a:t>x</a:t>
            </a:r>
            <a:r>
              <a:rPr lang="en-US" b="1" baseline="-25000" smtClean="0">
                <a:solidFill>
                  <a:srgbClr val="008000"/>
                </a:solidFill>
                <a:latin typeface="Calibri" charset="0"/>
                <a:ea typeface="Calibri" charset="0"/>
                <a:cs typeface="Calibri" charset="0"/>
              </a:rPr>
              <a:t>3</a:t>
            </a:r>
            <a:r>
              <a:rPr lang="en-US" b="1" smtClean="0">
                <a:solidFill>
                  <a:srgbClr val="008000"/>
                </a:solidFill>
                <a:latin typeface="Calibri" charset="0"/>
                <a:ea typeface="Calibri" charset="0"/>
                <a:cs typeface="Calibri" charset="0"/>
              </a:rPr>
              <a:t> </a:t>
            </a:r>
            <a:endParaRPr lang="en-US" sz="3200" b="1" dirty="0" smtClean="0">
              <a:solidFill>
                <a:srgbClr val="008000"/>
              </a:solidFill>
              <a:latin typeface="Calibri" charset="0"/>
              <a:ea typeface="Calibri" charset="0"/>
              <a:cs typeface="Calibri" charset="0"/>
            </a:endParaRPr>
          </a:p>
        </p:txBody>
      </p:sp>
      <p:sp>
        <p:nvSpPr>
          <p:cNvPr id="51" name="Rectangle 50"/>
          <p:cNvSpPr>
            <a:spLocks noChangeArrowheads="1"/>
          </p:cNvSpPr>
          <p:nvPr/>
        </p:nvSpPr>
        <p:spPr bwMode="auto">
          <a:xfrm>
            <a:off x="69373" y="4665974"/>
            <a:ext cx="8815305" cy="499204"/>
          </a:xfrm>
          <a:prstGeom prst="rect">
            <a:avLst/>
          </a:prstGeom>
          <a:solidFill>
            <a:schemeClr val="bg1"/>
          </a:solidFill>
          <a:ln w="12700">
            <a:solidFill>
              <a:schemeClr val="bg1"/>
            </a:solidFill>
            <a:miter lim="800000"/>
            <a:headEnd/>
            <a:tailEnd/>
          </a:ln>
        </p:spPr>
        <p:txBody>
          <a:bodyPr wrap="none" anchor="ctr"/>
          <a:lstStyle/>
          <a:p>
            <a:pPr marL="285750" indent="-285750" eaLnBrk="0" hangingPunct="0">
              <a:buFont typeface="Wingdings" charset="2"/>
              <a:buChar char="q"/>
            </a:pPr>
            <a:r>
              <a:rPr lang="en-US" sz="1600" dirty="0" smtClean="0">
                <a:solidFill>
                  <a:srgbClr val="000000"/>
                </a:solidFill>
                <a:latin typeface="Calibri" charset="0"/>
                <a:ea typeface="Calibri" charset="0"/>
                <a:cs typeface="Calibri" charset="0"/>
              </a:rPr>
              <a:t>Can P</a:t>
            </a:r>
            <a:r>
              <a:rPr lang="en-US" sz="1600" baseline="-25000" dirty="0" smtClean="0">
                <a:solidFill>
                  <a:srgbClr val="000000"/>
                </a:solidFill>
                <a:latin typeface="Calibri" charset="0"/>
                <a:ea typeface="Calibri" charset="0"/>
                <a:cs typeface="Calibri" charset="0"/>
              </a:rPr>
              <a:t>1</a:t>
            </a:r>
            <a:r>
              <a:rPr lang="en-US" sz="1600" dirty="0" smtClean="0">
                <a:solidFill>
                  <a:srgbClr val="000000"/>
                </a:solidFill>
                <a:latin typeface="Calibri" charset="0"/>
                <a:ea typeface="Calibri" charset="0"/>
                <a:cs typeface="Calibri" charset="0"/>
              </a:rPr>
              <a:t> learn anything </a:t>
            </a:r>
            <a:r>
              <a:rPr lang="en-US" sz="1600" dirty="0" smtClean="0">
                <a:solidFill>
                  <a:srgbClr val="FF0000"/>
                </a:solidFill>
                <a:latin typeface="Calibri" charset="0"/>
                <a:ea typeface="Calibri" charset="0"/>
                <a:cs typeface="Calibri" charset="0"/>
              </a:rPr>
              <a:t>additional </a:t>
            </a:r>
            <a:r>
              <a:rPr lang="en-US" sz="1600" dirty="0" smtClean="0">
                <a:solidFill>
                  <a:srgbClr val="000000"/>
                </a:solidFill>
                <a:latin typeface="Calibri" charset="0"/>
                <a:ea typeface="Calibri" charset="0"/>
                <a:cs typeface="Calibri" charset="0"/>
              </a:rPr>
              <a:t>about x</a:t>
            </a:r>
            <a:r>
              <a:rPr lang="en-US" sz="1600" baseline="-25000" dirty="0" smtClean="0">
                <a:solidFill>
                  <a:srgbClr val="000000"/>
                </a:solidFill>
                <a:latin typeface="Calibri" charset="0"/>
                <a:ea typeface="Calibri" charset="0"/>
                <a:cs typeface="Calibri" charset="0"/>
              </a:rPr>
              <a:t>2 </a:t>
            </a:r>
            <a:r>
              <a:rPr lang="en-US" sz="1600" dirty="0" smtClean="0">
                <a:solidFill>
                  <a:srgbClr val="000000"/>
                </a:solidFill>
                <a:latin typeface="Calibri" charset="0"/>
                <a:ea typeface="Calibri" charset="0"/>
                <a:cs typeface="Calibri" charset="0"/>
              </a:rPr>
              <a:t> and x</a:t>
            </a:r>
            <a:r>
              <a:rPr lang="en-US" sz="1600" baseline="-25000" dirty="0" smtClean="0">
                <a:solidFill>
                  <a:srgbClr val="000000"/>
                </a:solidFill>
                <a:latin typeface="Calibri" charset="0"/>
                <a:ea typeface="Calibri" charset="0"/>
                <a:cs typeface="Calibri" charset="0"/>
              </a:rPr>
              <a:t>3</a:t>
            </a:r>
            <a:r>
              <a:rPr lang="en-US" sz="1600" dirty="0" smtClean="0">
                <a:solidFill>
                  <a:srgbClr val="000000"/>
                </a:solidFill>
                <a:latin typeface="Calibri" charset="0"/>
                <a:ea typeface="Calibri" charset="0"/>
                <a:cs typeface="Calibri" charset="0"/>
              </a:rPr>
              <a:t> by participating in the protocol ?</a:t>
            </a:r>
            <a:endParaRPr lang="en-US" sz="1600" baseline="-25000" dirty="0">
              <a:solidFill>
                <a:srgbClr val="000000"/>
              </a:solidFill>
              <a:latin typeface="Calibri" charset="0"/>
              <a:ea typeface="Calibri" charset="0"/>
              <a:cs typeface="Calibri" charset="0"/>
            </a:endParaRPr>
          </a:p>
        </p:txBody>
      </p:sp>
      <p:sp>
        <p:nvSpPr>
          <p:cNvPr id="2" name="Rectangle 1"/>
          <p:cNvSpPr/>
          <p:nvPr/>
        </p:nvSpPr>
        <p:spPr>
          <a:xfrm>
            <a:off x="555244" y="4210117"/>
            <a:ext cx="362600" cy="369332"/>
          </a:xfrm>
          <a:prstGeom prst="rect">
            <a:avLst/>
          </a:prstGeom>
        </p:spPr>
        <p:txBody>
          <a:bodyPr wrap="none">
            <a:spAutoFit/>
          </a:bodyPr>
          <a:lstStyle/>
          <a:p>
            <a:pPr eaLnBrk="0" hangingPunct="0"/>
            <a:r>
              <a:rPr lang="en-US" dirty="0" smtClean="0">
                <a:solidFill>
                  <a:srgbClr val="000000"/>
                </a:solidFill>
                <a:latin typeface="Calibri" charset="0"/>
                <a:ea typeface="Calibri" charset="0"/>
                <a:cs typeface="Calibri" charset="0"/>
              </a:rPr>
              <a:t>x</a:t>
            </a:r>
            <a:r>
              <a:rPr lang="en-US" baseline="-25000" dirty="0">
                <a:solidFill>
                  <a:srgbClr val="000000"/>
                </a:solidFill>
                <a:latin typeface="Calibri" charset="0"/>
                <a:ea typeface="Calibri" charset="0"/>
                <a:cs typeface="Calibri" charset="0"/>
              </a:rPr>
              <a:t>3</a:t>
            </a:r>
          </a:p>
        </p:txBody>
      </p:sp>
      <p:sp>
        <p:nvSpPr>
          <p:cNvPr id="53" name="Rectangle 52"/>
          <p:cNvSpPr/>
          <p:nvPr/>
        </p:nvSpPr>
        <p:spPr>
          <a:xfrm>
            <a:off x="565752" y="2849814"/>
            <a:ext cx="362600" cy="369332"/>
          </a:xfrm>
          <a:prstGeom prst="rect">
            <a:avLst/>
          </a:prstGeom>
        </p:spPr>
        <p:txBody>
          <a:bodyPr wrap="none">
            <a:spAutoFit/>
          </a:bodyPr>
          <a:lstStyle/>
          <a:p>
            <a:pPr eaLnBrk="0" hangingPunct="0"/>
            <a:r>
              <a:rPr lang="en-US" dirty="0" smtClean="0">
                <a:solidFill>
                  <a:srgbClr val="000000"/>
                </a:solidFill>
                <a:latin typeface="Calibri" charset="0"/>
                <a:ea typeface="Calibri" charset="0"/>
                <a:cs typeface="Calibri" charset="0"/>
              </a:rPr>
              <a:t>x</a:t>
            </a:r>
            <a:r>
              <a:rPr lang="en-US" baseline="-25000" dirty="0">
                <a:solidFill>
                  <a:srgbClr val="000000"/>
                </a:solidFill>
                <a:latin typeface="Calibri" charset="0"/>
                <a:ea typeface="Calibri" charset="0"/>
                <a:cs typeface="Calibri" charset="0"/>
              </a:rPr>
              <a:t>2</a:t>
            </a:r>
          </a:p>
        </p:txBody>
      </p:sp>
      <p:sp>
        <p:nvSpPr>
          <p:cNvPr id="54" name="Rectangle 53"/>
          <p:cNvSpPr/>
          <p:nvPr/>
        </p:nvSpPr>
        <p:spPr>
          <a:xfrm>
            <a:off x="591878" y="1543530"/>
            <a:ext cx="362600" cy="369332"/>
          </a:xfrm>
          <a:prstGeom prst="rect">
            <a:avLst/>
          </a:prstGeom>
        </p:spPr>
        <p:txBody>
          <a:bodyPr wrap="none">
            <a:spAutoFit/>
          </a:bodyPr>
          <a:lstStyle/>
          <a:p>
            <a:pPr eaLnBrk="0" hangingPunct="0"/>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1</a:t>
            </a:r>
            <a:endParaRPr lang="en-US" baseline="-25000" dirty="0">
              <a:solidFill>
                <a:srgbClr val="000000"/>
              </a:solidFill>
              <a:latin typeface="Calibri" charset="0"/>
              <a:ea typeface="Calibri" charset="0"/>
              <a:cs typeface="Calibri" charset="0"/>
            </a:endParaRPr>
          </a:p>
        </p:txBody>
      </p:sp>
      <p:sp>
        <p:nvSpPr>
          <p:cNvPr id="3" name="Rectangle 2"/>
          <p:cNvSpPr/>
          <p:nvPr/>
        </p:nvSpPr>
        <p:spPr>
          <a:xfrm>
            <a:off x="26126" y="860591"/>
            <a:ext cx="9052560" cy="3718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6" name="Rectangle 55"/>
          <p:cNvSpPr>
            <a:spLocks noChangeArrowheads="1"/>
          </p:cNvSpPr>
          <p:nvPr/>
        </p:nvSpPr>
        <p:spPr bwMode="auto">
          <a:xfrm>
            <a:off x="391592" y="5144944"/>
            <a:ext cx="8229893" cy="499204"/>
          </a:xfrm>
          <a:prstGeom prst="rect">
            <a:avLst/>
          </a:prstGeom>
          <a:solidFill>
            <a:schemeClr val="bg1"/>
          </a:solidFill>
          <a:ln w="12700">
            <a:solidFill>
              <a:schemeClr val="bg1"/>
            </a:solidFill>
            <a:miter lim="800000"/>
            <a:headEnd/>
            <a:tailEnd/>
          </a:ln>
        </p:spPr>
        <p:txBody>
          <a:bodyPr wrap="none" anchor="ctr"/>
          <a:lstStyle/>
          <a:p>
            <a:pPr marL="285750" indent="-285750" eaLnBrk="0" hangingPunct="0">
              <a:buFont typeface="Wingdings" charset="2"/>
              <a:buChar char="Ø"/>
            </a:pPr>
            <a:r>
              <a:rPr lang="en-US" sz="1600" dirty="0" smtClean="0">
                <a:solidFill>
                  <a:srgbClr val="000000"/>
                </a:solidFill>
                <a:latin typeface="Calibri" charset="0"/>
                <a:ea typeface="Calibri" charset="0"/>
                <a:cs typeface="Calibri" charset="0"/>
              </a:rPr>
              <a:t>The shares of x</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and x</a:t>
            </a:r>
            <a:r>
              <a:rPr lang="en-US" sz="1600" baseline="-25000" dirty="0" smtClean="0">
                <a:solidFill>
                  <a:srgbClr val="000000"/>
                </a:solidFill>
                <a:latin typeface="Calibri" charset="0"/>
                <a:ea typeface="Calibri" charset="0"/>
                <a:cs typeface="Calibri" charset="0"/>
              </a:rPr>
              <a:t>3</a:t>
            </a:r>
            <a:r>
              <a:rPr lang="en-US" sz="1600" dirty="0" smtClean="0">
                <a:solidFill>
                  <a:srgbClr val="000000"/>
                </a:solidFill>
                <a:latin typeface="Calibri" charset="0"/>
                <a:ea typeface="Calibri" charset="0"/>
                <a:cs typeface="Calibri" charset="0"/>
              </a:rPr>
              <a:t> does not help P</a:t>
            </a:r>
            <a:r>
              <a:rPr lang="en-US" sz="1600" baseline="-25000" dirty="0" smtClean="0">
                <a:solidFill>
                  <a:srgbClr val="000000"/>
                </a:solidFill>
                <a:latin typeface="Calibri" charset="0"/>
                <a:ea typeface="Calibri" charset="0"/>
                <a:cs typeface="Calibri" charset="0"/>
              </a:rPr>
              <a:t>1</a:t>
            </a:r>
            <a:r>
              <a:rPr lang="en-US" sz="1600" dirty="0" smtClean="0">
                <a:solidFill>
                  <a:srgbClr val="000000"/>
                </a:solidFill>
                <a:latin typeface="Calibri" charset="0"/>
                <a:ea typeface="Calibri" charset="0"/>
                <a:cs typeface="Calibri" charset="0"/>
              </a:rPr>
              <a:t> to find x</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and x</a:t>
            </a:r>
            <a:r>
              <a:rPr lang="en-US" sz="1600" baseline="-25000" dirty="0" smtClean="0">
                <a:solidFill>
                  <a:srgbClr val="000000"/>
                </a:solidFill>
                <a:latin typeface="Calibri" charset="0"/>
                <a:ea typeface="Calibri" charset="0"/>
                <a:cs typeface="Calibri" charset="0"/>
              </a:rPr>
              <a:t>3</a:t>
            </a:r>
            <a:endParaRPr lang="en-US" sz="1600" baseline="-25000" dirty="0">
              <a:solidFill>
                <a:srgbClr val="000000"/>
              </a:solidFill>
              <a:latin typeface="Calibri" charset="0"/>
              <a:ea typeface="Calibri" charset="0"/>
              <a:cs typeface="Calibri" charset="0"/>
            </a:endParaRPr>
          </a:p>
        </p:txBody>
      </p:sp>
      <p:sp>
        <p:nvSpPr>
          <p:cNvPr id="59" name="Rectangle 58"/>
          <p:cNvSpPr>
            <a:spLocks noChangeArrowheads="1"/>
          </p:cNvSpPr>
          <p:nvPr/>
        </p:nvSpPr>
        <p:spPr bwMode="auto">
          <a:xfrm>
            <a:off x="413362" y="5636980"/>
            <a:ext cx="8229893" cy="499204"/>
          </a:xfrm>
          <a:prstGeom prst="rect">
            <a:avLst/>
          </a:prstGeom>
          <a:solidFill>
            <a:schemeClr val="bg1"/>
          </a:solidFill>
          <a:ln w="12700">
            <a:solidFill>
              <a:schemeClr val="bg1"/>
            </a:solidFill>
            <a:miter lim="800000"/>
            <a:headEnd/>
            <a:tailEnd/>
          </a:ln>
        </p:spPr>
        <p:txBody>
          <a:bodyPr wrap="none" anchor="ctr"/>
          <a:lstStyle/>
          <a:p>
            <a:pPr marL="285750" indent="-285750" eaLnBrk="0" hangingPunct="0">
              <a:buFont typeface="Wingdings" charset="2"/>
              <a:buChar char="Ø"/>
            </a:pPr>
            <a:r>
              <a:rPr lang="en-US" sz="1600" dirty="0" smtClean="0">
                <a:solidFill>
                  <a:srgbClr val="000000"/>
                </a:solidFill>
                <a:latin typeface="Calibri" charset="0"/>
                <a:ea typeface="Calibri" charset="0"/>
                <a:cs typeface="Calibri" charset="0"/>
              </a:rPr>
              <a:t>P</a:t>
            </a:r>
            <a:r>
              <a:rPr lang="en-US" sz="1600" baseline="-25000" dirty="0" smtClean="0">
                <a:solidFill>
                  <a:srgbClr val="000000"/>
                </a:solidFill>
                <a:latin typeface="Calibri" charset="0"/>
                <a:ea typeface="Calibri" charset="0"/>
                <a:cs typeface="Calibri" charset="0"/>
              </a:rPr>
              <a:t>1</a:t>
            </a:r>
            <a:r>
              <a:rPr lang="en-US" sz="1600" dirty="0" smtClean="0">
                <a:solidFill>
                  <a:srgbClr val="000000"/>
                </a:solidFill>
                <a:latin typeface="Calibri" charset="0"/>
                <a:ea typeface="Calibri" charset="0"/>
                <a:cs typeface="Calibri" charset="0"/>
              </a:rPr>
              <a:t> also sees s</a:t>
            </a:r>
            <a:r>
              <a:rPr lang="en-US" sz="1600" baseline="-25000" dirty="0" smtClean="0">
                <a:solidFill>
                  <a:srgbClr val="000000"/>
                </a:solidFill>
                <a:latin typeface="Calibri" charset="0"/>
                <a:ea typeface="Calibri" charset="0"/>
                <a:cs typeface="Calibri" charset="0"/>
              </a:rPr>
              <a:t>1</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in the protocol. Does it reveal anything additional about x</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and x</a:t>
            </a:r>
            <a:r>
              <a:rPr lang="en-US" sz="1600" baseline="-25000" dirty="0" smtClean="0">
                <a:solidFill>
                  <a:srgbClr val="000000"/>
                </a:solidFill>
                <a:latin typeface="Calibri" charset="0"/>
                <a:ea typeface="Calibri" charset="0"/>
                <a:cs typeface="Calibri" charset="0"/>
              </a:rPr>
              <a:t>3</a:t>
            </a:r>
            <a:r>
              <a:rPr lang="en-US" sz="16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60" name="Rectangle 59"/>
          <p:cNvSpPr>
            <a:spLocks noChangeArrowheads="1"/>
          </p:cNvSpPr>
          <p:nvPr/>
        </p:nvSpPr>
        <p:spPr bwMode="auto">
          <a:xfrm>
            <a:off x="565760" y="6155140"/>
            <a:ext cx="8229893" cy="499204"/>
          </a:xfrm>
          <a:prstGeom prst="rect">
            <a:avLst/>
          </a:prstGeom>
          <a:solidFill>
            <a:schemeClr val="bg1"/>
          </a:solidFill>
          <a:ln w="12700">
            <a:solidFill>
              <a:schemeClr val="bg1"/>
            </a:solidFill>
            <a:miter lim="800000"/>
            <a:headEnd/>
            <a:tailEnd/>
          </a:ln>
        </p:spPr>
        <p:txBody>
          <a:bodyPr wrap="none" anchor="ctr"/>
          <a:lstStyle/>
          <a:p>
            <a:pPr marL="285750" indent="-285750" eaLnBrk="0" hangingPunct="0">
              <a:buFont typeface="Wingdings" charset="2"/>
              <a:buChar char="v"/>
            </a:pPr>
            <a:r>
              <a:rPr lang="en-US" sz="1600" dirty="0" smtClean="0">
                <a:solidFill>
                  <a:srgbClr val="000000"/>
                </a:solidFill>
                <a:latin typeface="Calibri" charset="0"/>
                <a:ea typeface="Calibri" charset="0"/>
                <a:cs typeface="Calibri" charset="0"/>
              </a:rPr>
              <a:t>P</a:t>
            </a:r>
            <a:r>
              <a:rPr lang="en-US" sz="1600" baseline="-25000" dirty="0" smtClean="0">
                <a:solidFill>
                  <a:srgbClr val="000000"/>
                </a:solidFill>
                <a:latin typeface="Calibri" charset="0"/>
                <a:ea typeface="Calibri" charset="0"/>
                <a:cs typeface="Calibri" charset="0"/>
              </a:rPr>
              <a:t>1</a:t>
            </a:r>
            <a:r>
              <a:rPr lang="en-US" sz="1600" dirty="0" smtClean="0">
                <a:solidFill>
                  <a:srgbClr val="000000"/>
                </a:solidFill>
                <a:latin typeface="Calibri" charset="0"/>
                <a:ea typeface="Calibri" charset="0"/>
                <a:cs typeface="Calibri" charset="0"/>
              </a:rPr>
              <a:t> has the output y and already knows s</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s</a:t>
            </a:r>
            <a:r>
              <a:rPr lang="en-US" sz="1600" baseline="-25000" dirty="0" smtClean="0">
                <a:solidFill>
                  <a:srgbClr val="000000"/>
                </a:solidFill>
                <a:latin typeface="Calibri" charset="0"/>
                <a:ea typeface="Calibri" charset="0"/>
                <a:cs typeface="Calibri" charset="0"/>
              </a:rPr>
              <a:t>3</a:t>
            </a:r>
            <a:r>
              <a:rPr lang="en-US" sz="1600" dirty="0" smtClean="0">
                <a:solidFill>
                  <a:srgbClr val="000000"/>
                </a:solidFill>
                <a:latin typeface="Calibri" charset="0"/>
                <a:ea typeface="Calibri" charset="0"/>
                <a:cs typeface="Calibri" charset="0"/>
              </a:rPr>
              <a:t>. So it already knows s</a:t>
            </a:r>
            <a:r>
              <a:rPr lang="en-US" sz="1600" baseline="-25000" dirty="0" smtClean="0">
                <a:solidFill>
                  <a:srgbClr val="000000"/>
                </a:solidFill>
                <a:latin typeface="Calibri" charset="0"/>
                <a:ea typeface="Calibri" charset="0"/>
                <a:cs typeface="Calibri" charset="0"/>
              </a:rPr>
              <a:t>1</a:t>
            </a:r>
            <a:r>
              <a:rPr lang="en-US" sz="1600" dirty="0" smtClean="0">
                <a:solidFill>
                  <a:srgbClr val="000000"/>
                </a:solidFill>
                <a:latin typeface="Calibri" charset="0"/>
                <a:ea typeface="Calibri" charset="0"/>
                <a:cs typeface="Calibri" charset="0"/>
              </a:rPr>
              <a:t> as s</a:t>
            </a:r>
            <a:r>
              <a:rPr lang="en-US" sz="1600" baseline="-25000" dirty="0" smtClean="0">
                <a:solidFill>
                  <a:srgbClr val="000000"/>
                </a:solidFill>
                <a:latin typeface="Calibri" charset="0"/>
                <a:ea typeface="Calibri" charset="0"/>
                <a:cs typeface="Calibri" charset="0"/>
              </a:rPr>
              <a:t>1</a:t>
            </a:r>
            <a:r>
              <a:rPr lang="en-US" sz="1600" dirty="0" smtClean="0">
                <a:solidFill>
                  <a:srgbClr val="000000"/>
                </a:solidFill>
                <a:latin typeface="Calibri" charset="0"/>
                <a:ea typeface="Calibri" charset="0"/>
                <a:cs typeface="Calibri" charset="0"/>
              </a:rPr>
              <a:t> = y – (s</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 s</a:t>
            </a:r>
            <a:r>
              <a:rPr lang="en-US" sz="1600" baseline="-25000" dirty="0" smtClean="0">
                <a:solidFill>
                  <a:srgbClr val="000000"/>
                </a:solidFill>
                <a:latin typeface="Calibri" charset="0"/>
                <a:ea typeface="Calibri" charset="0"/>
                <a:cs typeface="Calibri" charset="0"/>
              </a:rPr>
              <a:t>3</a:t>
            </a:r>
            <a:r>
              <a:rPr lang="en-US" sz="16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61" name="Rectangle 60"/>
          <p:cNvSpPr/>
          <p:nvPr/>
        </p:nvSpPr>
        <p:spPr>
          <a:xfrm>
            <a:off x="21770" y="4644474"/>
            <a:ext cx="9052560" cy="2009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48" name="Rectangle 47"/>
          <p:cNvSpPr/>
          <p:nvPr/>
        </p:nvSpPr>
        <p:spPr>
          <a:xfrm>
            <a:off x="2890786" y="826165"/>
            <a:ext cx="3386667" cy="1200329"/>
          </a:xfrm>
          <a:prstGeom prst="rect">
            <a:avLst/>
          </a:prstGeom>
          <a:solidFill>
            <a:srgbClr val="FFFF00"/>
          </a:solidFill>
          <a:ln w="57150" cmpd="thickThin">
            <a:solidFill>
              <a:schemeClr val="tx1"/>
            </a:solidFill>
          </a:ln>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Primitives 1 (Secret Sharing Schemes):  </a:t>
            </a:r>
            <a:r>
              <a:rPr lang="en-US" dirty="0" smtClean="0">
                <a:latin typeface="Calibri" charset="0"/>
                <a:ea typeface="Calibri" charset="0"/>
                <a:cs typeface="Calibri" charset="0"/>
              </a:rPr>
              <a:t>A magic primitive and one of the fundamental building blocks of MPC</a:t>
            </a:r>
            <a:endParaRPr lang="en-US" baseline="-25000" dirty="0">
              <a:latin typeface="Calibri" charset="0"/>
              <a:ea typeface="Calibri" charset="0"/>
              <a:cs typeface="Calibri" charset="0"/>
            </a:endParaRPr>
          </a:p>
        </p:txBody>
      </p:sp>
    </p:spTree>
    <p:extLst>
      <p:ext uri="{BB962C8B-B14F-4D97-AF65-F5344CB8AC3E}">
        <p14:creationId xmlns:p14="http://schemas.microsoft.com/office/powerpoint/2010/main" val="6244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0"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2"/>
          <p:cNvSpPr>
            <a:spLocks noGrp="1" noChangeArrowheads="1"/>
          </p:cNvSpPr>
          <p:nvPr>
            <p:ph type="title" idx="4294967295"/>
          </p:nvPr>
        </p:nvSpPr>
        <p:spPr>
          <a:xfrm>
            <a:off x="0" y="161925"/>
            <a:ext cx="8740775" cy="973138"/>
          </a:xfrm>
        </p:spPr>
        <p:txBody>
          <a:bodyPr>
            <a:normAutofit fontScale="90000"/>
          </a:bodyPr>
          <a:lstStyle/>
          <a:p>
            <a:r>
              <a:rPr lang="en-US" b="1" dirty="0" smtClean="0">
                <a:solidFill>
                  <a:srgbClr val="008000"/>
                </a:solidFill>
                <a:latin typeface="Calibri" charset="0"/>
                <a:ea typeface="Calibri" charset="0"/>
                <a:cs typeface="Calibri" charset="0"/>
              </a:rPr>
              <a:t>Secure bit multiplication y = </a:t>
            </a:r>
            <a:r>
              <a:rPr lang="en-US" b="1" dirty="0">
                <a:solidFill>
                  <a:srgbClr val="008000"/>
                </a:solidFill>
                <a:latin typeface="Calibri" charset="0"/>
                <a:ea typeface="Calibri" charset="0"/>
                <a:cs typeface="Calibri" charset="0"/>
              </a:rPr>
              <a:t>x</a:t>
            </a:r>
            <a:r>
              <a:rPr lang="en-US" b="1" baseline="-25000" dirty="0">
                <a:solidFill>
                  <a:srgbClr val="008000"/>
                </a:solidFill>
                <a:latin typeface="Calibri" charset="0"/>
                <a:ea typeface="Calibri" charset="0"/>
                <a:cs typeface="Calibri" charset="0"/>
              </a:rPr>
              <a:t>1 </a:t>
            </a:r>
            <a:r>
              <a:rPr lang="en-US" b="1" dirty="0">
                <a:solidFill>
                  <a:srgbClr val="008000"/>
                </a:solidFill>
                <a:latin typeface="Calibri" charset="0"/>
                <a:ea typeface="Calibri" charset="0"/>
                <a:cs typeface="Calibri" charset="0"/>
                <a:sym typeface="Wingdings"/>
              </a:rPr>
              <a:t></a:t>
            </a:r>
            <a:r>
              <a:rPr lang="en-US" b="1" dirty="0">
                <a:solidFill>
                  <a:srgbClr val="008000"/>
                </a:solidFill>
                <a:latin typeface="Calibri" charset="0"/>
                <a:ea typeface="Calibri" charset="0"/>
                <a:cs typeface="Calibri" charset="0"/>
              </a:rPr>
              <a:t> x</a:t>
            </a:r>
            <a:r>
              <a:rPr lang="en-US" b="1" baseline="-25000" dirty="0">
                <a:solidFill>
                  <a:srgbClr val="008000"/>
                </a:solidFill>
                <a:latin typeface="Calibri" charset="0"/>
                <a:ea typeface="Calibri" charset="0"/>
                <a:cs typeface="Calibri" charset="0"/>
              </a:rPr>
              <a:t>2</a:t>
            </a:r>
            <a:r>
              <a:rPr lang="en-US" b="1" dirty="0">
                <a:solidFill>
                  <a:srgbClr val="008000"/>
                </a:solidFill>
                <a:latin typeface="Calibri" charset="0"/>
                <a:ea typeface="Calibri" charset="0"/>
                <a:cs typeface="Calibri" charset="0"/>
              </a:rPr>
              <a:t> </a:t>
            </a:r>
            <a:r>
              <a:rPr lang="en-US" b="1" dirty="0" smtClean="0">
                <a:solidFill>
                  <a:srgbClr val="008000"/>
                </a:solidFill>
                <a:latin typeface="Calibri" charset="0"/>
                <a:ea typeface="Calibri" charset="0"/>
                <a:cs typeface="Calibri" charset="0"/>
              </a:rPr>
              <a:t>and Match-making (assume n=</a:t>
            </a:r>
            <a:r>
              <a:rPr lang="en-US" b="1" dirty="0">
                <a:solidFill>
                  <a:srgbClr val="008000"/>
                </a:solidFill>
                <a:latin typeface="Calibri" charset="0"/>
                <a:ea typeface="Calibri" charset="0"/>
                <a:cs typeface="Calibri" charset="0"/>
              </a:rPr>
              <a:t>2</a:t>
            </a:r>
            <a:r>
              <a:rPr lang="en-US" b="1" dirty="0" smtClean="0">
                <a:solidFill>
                  <a:srgbClr val="008000"/>
                </a:solidFill>
                <a:latin typeface="Calibri" charset="0"/>
                <a:ea typeface="Calibri" charset="0"/>
                <a:cs typeface="Calibri" charset="0"/>
              </a:rPr>
              <a:t> parties)</a:t>
            </a:r>
            <a:endParaRPr lang="en-US" sz="3200" b="1" dirty="0" smtClean="0">
              <a:solidFill>
                <a:srgbClr val="008000"/>
              </a:solidFill>
              <a:latin typeface="Calibri" charset="0"/>
              <a:ea typeface="Calibri" charset="0"/>
              <a:cs typeface="Calibri" charset="0"/>
            </a:endParaRPr>
          </a:p>
        </p:txBody>
      </p:sp>
      <p:sp>
        <p:nvSpPr>
          <p:cNvPr id="1037" name="Rectangle 23"/>
          <p:cNvSpPr>
            <a:spLocks noChangeArrowheads="1"/>
          </p:cNvSpPr>
          <p:nvPr/>
        </p:nvSpPr>
        <p:spPr bwMode="auto">
          <a:xfrm>
            <a:off x="4884212" y="3573485"/>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038" name="Rectangle 24"/>
          <p:cNvSpPr>
            <a:spLocks noChangeArrowheads="1"/>
          </p:cNvSpPr>
          <p:nvPr/>
        </p:nvSpPr>
        <p:spPr bwMode="auto">
          <a:xfrm>
            <a:off x="6789215" y="355655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8" name="Rectangle 23"/>
          <p:cNvSpPr>
            <a:spLocks noChangeArrowheads="1"/>
          </p:cNvSpPr>
          <p:nvPr/>
        </p:nvSpPr>
        <p:spPr bwMode="auto">
          <a:xfrm>
            <a:off x="4884212" y="3573485"/>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9" name="Rectangle 24"/>
          <p:cNvSpPr>
            <a:spLocks noChangeArrowheads="1"/>
          </p:cNvSpPr>
          <p:nvPr/>
        </p:nvSpPr>
        <p:spPr bwMode="auto">
          <a:xfrm>
            <a:off x="6789215" y="355655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34" name="Object 6">
            <a:hlinkClick r:id="" action="ppaction://ole?verb=0"/>
          </p:cNvPr>
          <p:cNvGraphicFramePr>
            <a:graphicFrameLocks/>
          </p:cNvGraphicFramePr>
          <p:nvPr>
            <p:extLst/>
          </p:nvPr>
        </p:nvGraphicFramePr>
        <p:xfrm>
          <a:off x="809118" y="3879638"/>
          <a:ext cx="290513" cy="912279"/>
        </p:xfrm>
        <a:graphic>
          <a:graphicData uri="http://schemas.openxmlformats.org/presentationml/2006/ole">
            <mc:AlternateContent xmlns:mc="http://schemas.openxmlformats.org/markup-compatibility/2006">
              <mc:Choice xmlns:v="urn:schemas-microsoft-com:vml" Requires="v">
                <p:oleObj spid="_x0000_s555052"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3879638"/>
                        <a:ext cx="290513" cy="9122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7">
            <a:hlinkClick r:id="" action="ppaction://ole?verb=0"/>
          </p:cNvPr>
          <p:cNvGraphicFramePr>
            <a:graphicFrameLocks/>
          </p:cNvGraphicFramePr>
          <p:nvPr>
            <p:extLst/>
          </p:nvPr>
        </p:nvGraphicFramePr>
        <p:xfrm>
          <a:off x="792185" y="2611014"/>
          <a:ext cx="290513" cy="912279"/>
        </p:xfrm>
        <a:graphic>
          <a:graphicData uri="http://schemas.openxmlformats.org/presentationml/2006/ole">
            <mc:AlternateContent xmlns:mc="http://schemas.openxmlformats.org/markup-compatibility/2006">
              <mc:Choice xmlns:v="urn:schemas-microsoft-com:vml" Requires="v">
                <p:oleObj spid="_x0000_s555053"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85" y="2611014"/>
                        <a:ext cx="290513" cy="9122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 name="Rectangle 35"/>
          <p:cNvSpPr>
            <a:spLocks noChangeArrowheads="1"/>
          </p:cNvSpPr>
          <p:nvPr/>
        </p:nvSpPr>
        <p:spPr bwMode="auto">
          <a:xfrm>
            <a:off x="1664246" y="1738340"/>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37" name="Text Box 7"/>
          <p:cNvSpPr txBox="1">
            <a:spLocks noChangeArrowheads="1"/>
          </p:cNvSpPr>
          <p:nvPr/>
        </p:nvSpPr>
        <p:spPr bwMode="auto">
          <a:xfrm>
            <a:off x="182590" y="283488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38" name="Text Box 7"/>
          <p:cNvSpPr txBox="1">
            <a:spLocks noChangeArrowheads="1"/>
          </p:cNvSpPr>
          <p:nvPr/>
        </p:nvSpPr>
        <p:spPr bwMode="auto">
          <a:xfrm>
            <a:off x="199523" y="413109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42" name="Text Box 7"/>
          <p:cNvSpPr txBox="1">
            <a:spLocks noChangeArrowheads="1"/>
          </p:cNvSpPr>
          <p:nvPr/>
        </p:nvSpPr>
        <p:spPr bwMode="auto">
          <a:xfrm>
            <a:off x="1640822" y="129645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43" name="Rectangle 42"/>
          <p:cNvSpPr>
            <a:spLocks noChangeArrowheads="1"/>
          </p:cNvSpPr>
          <p:nvPr/>
        </p:nvSpPr>
        <p:spPr bwMode="auto">
          <a:xfrm>
            <a:off x="2951157" y="1738343"/>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44" name="Text Box 7"/>
          <p:cNvSpPr txBox="1">
            <a:spLocks noChangeArrowheads="1"/>
          </p:cNvSpPr>
          <p:nvPr/>
        </p:nvSpPr>
        <p:spPr bwMode="auto">
          <a:xfrm>
            <a:off x="2927733" y="1296458"/>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47" name="Rectangle 46"/>
          <p:cNvSpPr>
            <a:spLocks noChangeArrowheads="1"/>
          </p:cNvSpPr>
          <p:nvPr/>
        </p:nvSpPr>
        <p:spPr bwMode="auto">
          <a:xfrm>
            <a:off x="1507064" y="2817952"/>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p:txBody>
      </p:sp>
      <p:sp>
        <p:nvSpPr>
          <p:cNvPr id="2" name="Rectangle 1"/>
          <p:cNvSpPr/>
          <p:nvPr/>
        </p:nvSpPr>
        <p:spPr>
          <a:xfrm>
            <a:off x="2280342" y="2946123"/>
            <a:ext cx="290276" cy="369332"/>
          </a:xfrm>
          <a:prstGeom prst="rect">
            <a:avLst/>
          </a:prstGeom>
        </p:spPr>
        <p:txBody>
          <a:bodyPr wrap="none">
            <a:spAutoFit/>
          </a:bodyPr>
          <a:lstStyle/>
          <a:p>
            <a:r>
              <a:rPr lang="en-US" dirty="0">
                <a:solidFill>
                  <a:srgbClr val="008000"/>
                </a:solidFill>
                <a:latin typeface="Calibri" charset="0"/>
                <a:ea typeface="Calibri" charset="0"/>
                <a:cs typeface="Calibri" charset="0"/>
                <a:sym typeface="Wingdings"/>
              </a:rPr>
              <a:t></a:t>
            </a:r>
            <a:endParaRPr lang="en-US" dirty="0">
              <a:latin typeface="Calibri" charset="0"/>
              <a:ea typeface="Calibri" charset="0"/>
              <a:cs typeface="Calibri" charset="0"/>
            </a:endParaRPr>
          </a:p>
        </p:txBody>
      </p:sp>
      <p:sp>
        <p:nvSpPr>
          <p:cNvPr id="55" name="Rectangle 54"/>
          <p:cNvSpPr/>
          <p:nvPr/>
        </p:nvSpPr>
        <p:spPr>
          <a:xfrm>
            <a:off x="2319446" y="4159162"/>
            <a:ext cx="290276" cy="369332"/>
          </a:xfrm>
          <a:prstGeom prst="rect">
            <a:avLst/>
          </a:prstGeom>
        </p:spPr>
        <p:txBody>
          <a:bodyPr wrap="none">
            <a:spAutoFit/>
          </a:bodyPr>
          <a:lstStyle/>
          <a:p>
            <a:r>
              <a:rPr lang="en-US" dirty="0">
                <a:solidFill>
                  <a:srgbClr val="008000"/>
                </a:solidFill>
                <a:latin typeface="Calibri" charset="0"/>
                <a:ea typeface="Calibri" charset="0"/>
                <a:cs typeface="Calibri" charset="0"/>
                <a:sym typeface="Wingdings"/>
              </a:rPr>
              <a:t></a:t>
            </a:r>
            <a:endParaRPr lang="en-US" dirty="0">
              <a:latin typeface="Calibri" charset="0"/>
              <a:ea typeface="Calibri" charset="0"/>
              <a:cs typeface="Calibri" charset="0"/>
            </a:endParaRPr>
          </a:p>
        </p:txBody>
      </p:sp>
      <p:sp>
        <p:nvSpPr>
          <p:cNvPr id="70" name="Rectangle 69"/>
          <p:cNvSpPr/>
          <p:nvPr/>
        </p:nvSpPr>
        <p:spPr>
          <a:xfrm>
            <a:off x="386858" y="5339317"/>
            <a:ext cx="2612831" cy="369332"/>
          </a:xfrm>
          <a:prstGeom prst="rect">
            <a:avLst/>
          </a:prstGeom>
        </p:spPr>
        <p:txBody>
          <a:bodyPr wrap="none">
            <a:spAutoFit/>
          </a:bodyPr>
          <a:lstStyle/>
          <a:p>
            <a:pPr>
              <a:spcBef>
                <a:spcPct val="50000"/>
              </a:spcBef>
            </a:pPr>
            <a:r>
              <a:rPr lang="en-US" b="1" dirty="0" smtClean="0">
                <a:latin typeface="Calibri" charset="0"/>
                <a:ea typeface="Calibri" charset="0"/>
                <a:cs typeface="Calibri" charset="0"/>
              </a:rPr>
              <a:t>Looks like we are stuck </a:t>
            </a:r>
            <a:r>
              <a:rPr lang="en-US" b="1" dirty="0" smtClean="0">
                <a:latin typeface="Calibri" charset="0"/>
                <a:ea typeface="Calibri" charset="0"/>
                <a:cs typeface="Calibri" charset="0"/>
                <a:sym typeface="Wingdings"/>
              </a:rPr>
              <a:t></a:t>
            </a:r>
            <a:endParaRPr lang="en-US" b="1" baseline="-25000" dirty="0">
              <a:latin typeface="Calibri" charset="0"/>
              <a:ea typeface="Calibri" charset="0"/>
              <a:cs typeface="Calibri" charset="0"/>
            </a:endParaRPr>
          </a:p>
        </p:txBody>
      </p:sp>
      <p:sp>
        <p:nvSpPr>
          <p:cNvPr id="71" name="Rectangle 70"/>
          <p:cNvSpPr>
            <a:spLocks noChangeArrowheads="1"/>
          </p:cNvSpPr>
          <p:nvPr/>
        </p:nvSpPr>
        <p:spPr bwMode="auto">
          <a:xfrm>
            <a:off x="1473197" y="2081686"/>
            <a:ext cx="77579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 </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r>
              <a:rPr lang="en-US" sz="1600" dirty="0" smtClean="0">
                <a:solidFill>
                  <a:srgbClr val="000000"/>
                </a:solidFill>
                <a:latin typeface="Calibri" charset="0"/>
                <a:ea typeface="Calibri" charset="0"/>
                <a:cs typeface="Calibri" charset="0"/>
              </a:rPr>
              <a:t> </a:t>
            </a:r>
            <a:r>
              <a:rPr lang="en-US" sz="1600" baseline="-250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72" name="Rectangle 71"/>
          <p:cNvSpPr>
            <a:spLocks noChangeArrowheads="1"/>
          </p:cNvSpPr>
          <p:nvPr/>
        </p:nvSpPr>
        <p:spPr bwMode="auto">
          <a:xfrm>
            <a:off x="2760834" y="2088712"/>
            <a:ext cx="876117"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a:t>
            </a:r>
            <a:r>
              <a:rPr lang="en-US" sz="1600" baseline="-250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74" name="Rectangle 73"/>
          <p:cNvSpPr>
            <a:spLocks noChangeArrowheads="1"/>
          </p:cNvSpPr>
          <p:nvPr/>
        </p:nvSpPr>
        <p:spPr bwMode="auto">
          <a:xfrm>
            <a:off x="1519759" y="3998169"/>
            <a:ext cx="559902" cy="541721"/>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endParaRPr lang="en-US" sz="1600" baseline="-25000" dirty="0" smtClean="0">
              <a:solidFill>
                <a:srgbClr val="0000FF"/>
              </a:solidFill>
              <a:latin typeface="Calibri" charset="0"/>
              <a:ea typeface="Calibri" charset="0"/>
              <a:cs typeface="Calibri" charset="0"/>
            </a:endParaRPr>
          </a:p>
        </p:txBody>
      </p:sp>
      <p:sp>
        <p:nvSpPr>
          <p:cNvPr id="49" name="Rectangle 48"/>
          <p:cNvSpPr>
            <a:spLocks noChangeArrowheads="1"/>
          </p:cNvSpPr>
          <p:nvPr/>
        </p:nvSpPr>
        <p:spPr bwMode="auto">
          <a:xfrm>
            <a:off x="2844226" y="2851821"/>
            <a:ext cx="559902" cy="657646"/>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p:txBody>
      </p:sp>
      <p:sp>
        <p:nvSpPr>
          <p:cNvPr id="50" name="Rectangle 49"/>
          <p:cNvSpPr>
            <a:spLocks noChangeArrowheads="1"/>
          </p:cNvSpPr>
          <p:nvPr/>
        </p:nvSpPr>
        <p:spPr bwMode="auto">
          <a:xfrm>
            <a:off x="2873854" y="4032038"/>
            <a:ext cx="559902" cy="541721"/>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endParaRPr lang="en-US" sz="1600" baseline="-25000" dirty="0" smtClean="0">
              <a:solidFill>
                <a:srgbClr val="0000FF"/>
              </a:solidFill>
              <a:latin typeface="Calibri" charset="0"/>
              <a:ea typeface="Calibri" charset="0"/>
              <a:cs typeface="Calibri" charset="0"/>
            </a:endParaRPr>
          </a:p>
        </p:txBody>
      </p:sp>
      <p:sp>
        <p:nvSpPr>
          <p:cNvPr id="51" name="Rectangle 50"/>
          <p:cNvSpPr/>
          <p:nvPr/>
        </p:nvSpPr>
        <p:spPr>
          <a:xfrm>
            <a:off x="4555067" y="1444167"/>
            <a:ext cx="4419599" cy="923330"/>
          </a:xfrm>
          <a:prstGeom prst="rect">
            <a:avLst/>
          </a:prstGeom>
        </p:spPr>
        <p:txBody>
          <a:bodyPr wrap="square">
            <a:spAutoFit/>
          </a:bodyPr>
          <a:lstStyle/>
          <a:p>
            <a:r>
              <a:rPr lang="en-US" dirty="0">
                <a:solidFill>
                  <a:srgbClr val="008000"/>
                </a:solidFill>
                <a:latin typeface="Calibri" charset="0"/>
                <a:ea typeface="Calibri" charset="0"/>
                <a:cs typeface="Calibri" charset="0"/>
              </a:rPr>
              <a:t>y = x</a:t>
            </a:r>
            <a:r>
              <a:rPr lang="en-US" baseline="-25000" dirty="0">
                <a:solidFill>
                  <a:srgbClr val="008000"/>
                </a:solidFill>
                <a:latin typeface="Calibri" charset="0"/>
                <a:ea typeface="Calibri" charset="0"/>
                <a:cs typeface="Calibri" charset="0"/>
              </a:rPr>
              <a:t>1 </a:t>
            </a:r>
            <a:r>
              <a:rPr lang="en-US" dirty="0">
                <a:solidFill>
                  <a:srgbClr val="008000"/>
                </a:solidFill>
                <a:latin typeface="Calibri" charset="0"/>
                <a:ea typeface="Calibri" charset="0"/>
                <a:cs typeface="Calibri" charset="0"/>
                <a:sym typeface="Wingdings"/>
              </a:rPr>
              <a:t></a:t>
            </a:r>
            <a:r>
              <a:rPr lang="en-US" dirty="0" smtClean="0">
                <a:solidFill>
                  <a:srgbClr val="008000"/>
                </a:solidFill>
                <a:latin typeface="Calibri" charset="0"/>
                <a:ea typeface="Calibri" charset="0"/>
                <a:cs typeface="Calibri" charset="0"/>
              </a:rPr>
              <a:t> x</a:t>
            </a:r>
            <a:r>
              <a:rPr lang="en-US" baseline="-25000" dirty="0" smtClean="0">
                <a:solidFill>
                  <a:srgbClr val="008000"/>
                </a:solidFill>
                <a:latin typeface="Calibri" charset="0"/>
                <a:ea typeface="Calibri" charset="0"/>
                <a:cs typeface="Calibri" charset="0"/>
              </a:rPr>
              <a:t>2</a:t>
            </a:r>
          </a:p>
          <a:p>
            <a:r>
              <a:rPr lang="en-US" baseline="-25000" dirty="0">
                <a:solidFill>
                  <a:srgbClr val="008000"/>
                </a:solidFill>
                <a:latin typeface="Calibri" charset="0"/>
                <a:ea typeface="Calibri" charset="0"/>
                <a:cs typeface="Calibri" charset="0"/>
              </a:rPr>
              <a:t> </a:t>
            </a:r>
            <a:r>
              <a:rPr lang="en-US" baseline="-25000" dirty="0" smtClean="0">
                <a:solidFill>
                  <a:srgbClr val="008000"/>
                </a:solidFill>
                <a:latin typeface="Calibri" charset="0"/>
                <a:ea typeface="Calibri" charset="0"/>
                <a:cs typeface="Calibri" charset="0"/>
              </a:rPr>
              <a:t>    </a:t>
            </a:r>
            <a:r>
              <a:rPr lang="en-US" dirty="0" smtClean="0">
                <a:solidFill>
                  <a:srgbClr val="008000"/>
                </a:solidFill>
                <a:latin typeface="Calibri" charset="0"/>
                <a:ea typeface="Calibri" charset="0"/>
                <a:cs typeface="Calibri" charset="0"/>
              </a:rPr>
              <a:t>=</a:t>
            </a:r>
            <a:r>
              <a:rPr lang="en-US" baseline="-25000" dirty="0" smtClean="0">
                <a:solidFill>
                  <a:srgbClr val="008000"/>
                </a:solidFill>
                <a:latin typeface="Calibri" charset="0"/>
                <a:ea typeface="Calibri" charset="0"/>
                <a:cs typeface="Calibri" charset="0"/>
              </a:rPr>
              <a:t> </a:t>
            </a:r>
            <a:r>
              <a:rPr lang="en-US" dirty="0" smtClean="0">
                <a:solidFill>
                  <a:srgbClr val="008000"/>
                </a:solidFill>
                <a:latin typeface="Calibri" charset="0"/>
                <a:ea typeface="Calibri" charset="0"/>
                <a:cs typeface="Calibri" charset="0"/>
              </a:rPr>
              <a:t>(</a:t>
            </a:r>
            <a:r>
              <a:rPr lang="en-US" dirty="0">
                <a:solidFill>
                  <a:srgbClr val="000000"/>
                </a:solidFill>
                <a:latin typeface="Calibri" charset="0"/>
                <a:ea typeface="Calibri" charset="0"/>
                <a:cs typeface="Calibri" charset="0"/>
              </a:rPr>
              <a:t>x</a:t>
            </a:r>
            <a:r>
              <a:rPr lang="en-US" baseline="-25000" dirty="0">
                <a:solidFill>
                  <a:srgbClr val="000000"/>
                </a:solidFill>
                <a:latin typeface="Calibri" charset="0"/>
                <a:ea typeface="Calibri" charset="0"/>
                <a:cs typeface="Calibri" charset="0"/>
              </a:rPr>
              <a:t>11 </a:t>
            </a:r>
            <a:r>
              <a:rPr lang="en-US" baseline="-25000" dirty="0" smtClean="0">
                <a:solidFill>
                  <a:srgbClr val="000000"/>
                </a:solidFill>
                <a:latin typeface="Calibri" charset="0"/>
                <a:ea typeface="Calibri" charset="0"/>
                <a:cs typeface="Calibri" charset="0"/>
              </a:rPr>
              <a:t> </a:t>
            </a:r>
            <a:r>
              <a:rPr lang="en-US" dirty="0">
                <a:latin typeface="Calibri" charset="0"/>
                <a:ea typeface="Calibri" charset="0"/>
                <a:cs typeface="Calibri" charset="0"/>
                <a:sym typeface="Symbol"/>
              </a:rPr>
              <a:t>+</a:t>
            </a:r>
            <a:r>
              <a:rPr lang="en-US" dirty="0" smtClean="0">
                <a:solidFill>
                  <a:srgbClr val="000000"/>
                </a:solidFill>
                <a:latin typeface="Calibri" charset="0"/>
                <a:ea typeface="Calibri" charset="0"/>
                <a:cs typeface="Calibri" charset="0"/>
              </a:rPr>
              <a:t> x</a:t>
            </a:r>
            <a:r>
              <a:rPr lang="en-US" baseline="-25000" dirty="0" smtClean="0">
                <a:solidFill>
                  <a:srgbClr val="000000"/>
                </a:solidFill>
                <a:latin typeface="Calibri" charset="0"/>
                <a:ea typeface="Calibri" charset="0"/>
                <a:cs typeface="Calibri" charset="0"/>
              </a:rPr>
              <a:t>12 </a:t>
            </a:r>
            <a:r>
              <a:rPr lang="en-US" dirty="0" smtClean="0">
                <a:solidFill>
                  <a:srgbClr val="008000"/>
                </a:solidFill>
                <a:latin typeface="Calibri" charset="0"/>
                <a:ea typeface="Calibri" charset="0"/>
                <a:cs typeface="Calibri" charset="0"/>
              </a:rPr>
              <a:t>)</a:t>
            </a:r>
            <a:r>
              <a:rPr lang="en-US" dirty="0" smtClean="0">
                <a:solidFill>
                  <a:srgbClr val="008000"/>
                </a:solidFill>
                <a:latin typeface="Calibri" charset="0"/>
                <a:ea typeface="Calibri" charset="0"/>
                <a:cs typeface="Calibri" charset="0"/>
                <a:sym typeface="Wingdings"/>
              </a:rPr>
              <a:t></a:t>
            </a:r>
            <a:r>
              <a:rPr lang="en-US" dirty="0" smtClean="0">
                <a:solidFill>
                  <a:srgbClr val="008000"/>
                </a:solidFill>
                <a:latin typeface="Calibri" charset="0"/>
                <a:ea typeface="Calibri" charset="0"/>
                <a:cs typeface="Calibri" charset="0"/>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21  </a:t>
            </a:r>
            <a:r>
              <a:rPr lang="en-US" dirty="0" smtClean="0">
                <a:latin typeface="Calibri" charset="0"/>
                <a:ea typeface="Calibri" charset="0"/>
                <a:cs typeface="Calibri" charset="0"/>
                <a:sym typeface="Symbol"/>
              </a:rPr>
              <a:t>+</a:t>
            </a:r>
            <a:r>
              <a:rPr lang="en-US" dirty="0" smtClean="0">
                <a:solidFill>
                  <a:srgbClr val="000000"/>
                </a:solidFill>
                <a:latin typeface="Calibri" charset="0"/>
                <a:ea typeface="Calibri" charset="0"/>
                <a:cs typeface="Calibri" charset="0"/>
              </a:rPr>
              <a:t> x</a:t>
            </a:r>
            <a:r>
              <a:rPr lang="en-US" baseline="-25000" dirty="0" smtClean="0">
                <a:solidFill>
                  <a:srgbClr val="000000"/>
                </a:solidFill>
                <a:latin typeface="Calibri" charset="0"/>
                <a:ea typeface="Calibri" charset="0"/>
                <a:cs typeface="Calibri" charset="0"/>
              </a:rPr>
              <a:t>22 </a:t>
            </a:r>
            <a:r>
              <a:rPr lang="en-US" dirty="0" smtClean="0">
                <a:solidFill>
                  <a:srgbClr val="008000"/>
                </a:solidFill>
                <a:latin typeface="Calibri" charset="0"/>
                <a:ea typeface="Calibri" charset="0"/>
                <a:cs typeface="Calibri" charset="0"/>
              </a:rPr>
              <a:t>)</a:t>
            </a:r>
          </a:p>
          <a:p>
            <a:r>
              <a:rPr lang="en-US" dirty="0">
                <a:solidFill>
                  <a:srgbClr val="008000"/>
                </a:solidFill>
                <a:latin typeface="Calibri" charset="0"/>
                <a:ea typeface="Calibri" charset="0"/>
                <a:cs typeface="Calibri" charset="0"/>
              </a:rPr>
              <a:t> </a:t>
            </a:r>
            <a:r>
              <a:rPr lang="en-US" dirty="0" smtClean="0">
                <a:solidFill>
                  <a:srgbClr val="008000"/>
                </a:solidFill>
                <a:latin typeface="Calibri" charset="0"/>
                <a:ea typeface="Calibri" charset="0"/>
                <a:cs typeface="Calibri" charset="0"/>
              </a:rPr>
              <a:t>  = </a:t>
            </a:r>
            <a:r>
              <a:rPr lang="en-US" dirty="0">
                <a:solidFill>
                  <a:srgbClr val="008000"/>
                </a:solidFill>
                <a:latin typeface="Calibri" charset="0"/>
                <a:ea typeface="Calibri" charset="0"/>
                <a:cs typeface="Calibri" charset="0"/>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11</a:t>
            </a:r>
            <a:r>
              <a:rPr lang="en-US" dirty="0" smtClean="0">
                <a:solidFill>
                  <a:srgbClr val="008000"/>
                </a:solidFill>
                <a:latin typeface="Calibri" charset="0"/>
                <a:ea typeface="Calibri" charset="0"/>
                <a:cs typeface="Calibri" charset="0"/>
                <a:sym typeface="Wingdings"/>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21 </a:t>
            </a:r>
            <a:r>
              <a:rPr lang="en-US" dirty="0">
                <a:latin typeface="Calibri" charset="0"/>
                <a:ea typeface="Calibri" charset="0"/>
                <a:cs typeface="Calibri" charset="0"/>
                <a:sym typeface="Symbol"/>
              </a:rPr>
              <a:t>+</a:t>
            </a:r>
            <a:r>
              <a:rPr lang="en-US" dirty="0">
                <a:solidFill>
                  <a:srgbClr val="000000"/>
                </a:solidFill>
                <a:latin typeface="Calibri" charset="0"/>
                <a:ea typeface="Calibri" charset="0"/>
                <a:cs typeface="Calibri" charset="0"/>
              </a:rPr>
              <a:t> x</a:t>
            </a:r>
            <a:r>
              <a:rPr lang="en-US" baseline="-25000" dirty="0">
                <a:solidFill>
                  <a:srgbClr val="000000"/>
                </a:solidFill>
                <a:latin typeface="Calibri" charset="0"/>
                <a:ea typeface="Calibri" charset="0"/>
                <a:cs typeface="Calibri" charset="0"/>
              </a:rPr>
              <a:t>11</a:t>
            </a:r>
            <a:r>
              <a:rPr lang="en-US" dirty="0">
                <a:solidFill>
                  <a:srgbClr val="008000"/>
                </a:solidFill>
                <a:latin typeface="Calibri" charset="0"/>
                <a:ea typeface="Calibri" charset="0"/>
                <a:cs typeface="Calibri" charset="0"/>
                <a:sym typeface="Wingdings"/>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22</a:t>
            </a:r>
            <a:r>
              <a:rPr lang="en-US" dirty="0" smtClean="0">
                <a:solidFill>
                  <a:srgbClr val="000000"/>
                </a:solidFill>
                <a:latin typeface="Calibri" charset="0"/>
                <a:ea typeface="Calibri" charset="0"/>
                <a:cs typeface="Calibri" charset="0"/>
              </a:rPr>
              <a:t> + x</a:t>
            </a:r>
            <a:r>
              <a:rPr lang="en-US" baseline="-25000" dirty="0" smtClean="0">
                <a:solidFill>
                  <a:srgbClr val="000000"/>
                </a:solidFill>
                <a:latin typeface="Calibri" charset="0"/>
                <a:ea typeface="Calibri" charset="0"/>
                <a:cs typeface="Calibri" charset="0"/>
              </a:rPr>
              <a:t>12</a:t>
            </a:r>
            <a:r>
              <a:rPr lang="en-US" dirty="0" smtClean="0">
                <a:solidFill>
                  <a:srgbClr val="008000"/>
                </a:solidFill>
                <a:latin typeface="Calibri" charset="0"/>
                <a:ea typeface="Calibri" charset="0"/>
                <a:cs typeface="Calibri" charset="0"/>
                <a:sym typeface="Wingdings"/>
              </a:rPr>
              <a:t></a:t>
            </a:r>
            <a:r>
              <a:rPr lang="en-US" dirty="0">
                <a:solidFill>
                  <a:srgbClr val="000000"/>
                </a:solidFill>
                <a:latin typeface="Calibri" charset="0"/>
                <a:ea typeface="Calibri" charset="0"/>
                <a:cs typeface="Calibri" charset="0"/>
              </a:rPr>
              <a:t>x</a:t>
            </a:r>
            <a:r>
              <a:rPr lang="en-US" baseline="-25000" dirty="0">
                <a:solidFill>
                  <a:srgbClr val="000000"/>
                </a:solidFill>
                <a:latin typeface="Calibri" charset="0"/>
                <a:ea typeface="Calibri" charset="0"/>
                <a:cs typeface="Calibri" charset="0"/>
              </a:rPr>
              <a:t>21 </a:t>
            </a:r>
            <a:r>
              <a:rPr lang="en-US" dirty="0">
                <a:latin typeface="Calibri" charset="0"/>
                <a:ea typeface="Calibri" charset="0"/>
                <a:cs typeface="Calibri" charset="0"/>
                <a:sym typeface="Symbol"/>
              </a:rPr>
              <a:t>+</a:t>
            </a:r>
            <a:r>
              <a:rPr lang="en-US" dirty="0">
                <a:solidFill>
                  <a:srgbClr val="000000"/>
                </a:solidFill>
                <a:latin typeface="Calibri" charset="0"/>
                <a:ea typeface="Calibri" charset="0"/>
                <a:cs typeface="Calibri" charset="0"/>
              </a:rPr>
              <a:t> </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12</a:t>
            </a:r>
            <a:r>
              <a:rPr lang="en-US" dirty="0" smtClean="0">
                <a:solidFill>
                  <a:srgbClr val="008000"/>
                </a:solidFill>
                <a:latin typeface="Calibri" charset="0"/>
                <a:ea typeface="Calibri" charset="0"/>
                <a:cs typeface="Calibri" charset="0"/>
                <a:sym typeface="Wingdings"/>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22</a:t>
            </a:r>
            <a:r>
              <a:rPr lang="en-US" dirty="0" smtClean="0">
                <a:solidFill>
                  <a:srgbClr val="000000"/>
                </a:solidFill>
                <a:latin typeface="Calibri" charset="0"/>
                <a:ea typeface="Calibri" charset="0"/>
                <a:cs typeface="Calibri" charset="0"/>
              </a:rPr>
              <a:t>)</a:t>
            </a:r>
            <a:endParaRPr lang="en-US" dirty="0">
              <a:solidFill>
                <a:srgbClr val="000000"/>
              </a:solidFill>
              <a:latin typeface="Calibri" charset="0"/>
              <a:ea typeface="Calibri" charset="0"/>
              <a:cs typeface="Calibri" charset="0"/>
            </a:endParaRPr>
          </a:p>
        </p:txBody>
      </p:sp>
      <p:sp>
        <p:nvSpPr>
          <p:cNvPr id="3" name="Rectangle 2"/>
          <p:cNvSpPr/>
          <p:nvPr/>
        </p:nvSpPr>
        <p:spPr>
          <a:xfrm>
            <a:off x="3658130" y="2975182"/>
            <a:ext cx="971741" cy="369332"/>
          </a:xfrm>
          <a:prstGeom prst="rect">
            <a:avLst/>
          </a:prstGeom>
        </p:spPr>
        <p:txBody>
          <a:bodyPr wrap="none">
            <a:spAutoFit/>
          </a:bodyPr>
          <a:lstStyle/>
          <a:p>
            <a:r>
              <a:rPr lang="en-US" dirty="0" smtClean="0">
                <a:solidFill>
                  <a:srgbClr val="000000"/>
                </a:solidFill>
                <a:latin typeface="Calibri" charset="0"/>
                <a:ea typeface="Calibri" charset="0"/>
                <a:cs typeface="Calibri" charset="0"/>
              </a:rPr>
              <a:t>= x</a:t>
            </a:r>
            <a:r>
              <a:rPr lang="en-US" baseline="-25000" dirty="0" smtClean="0">
                <a:solidFill>
                  <a:srgbClr val="000000"/>
                </a:solidFill>
                <a:latin typeface="Calibri" charset="0"/>
                <a:ea typeface="Calibri" charset="0"/>
                <a:cs typeface="Calibri" charset="0"/>
              </a:rPr>
              <a:t>12</a:t>
            </a:r>
            <a:r>
              <a:rPr lang="en-US" dirty="0">
                <a:solidFill>
                  <a:srgbClr val="008000"/>
                </a:solidFill>
                <a:latin typeface="Calibri" charset="0"/>
                <a:ea typeface="Calibri" charset="0"/>
                <a:cs typeface="Calibri" charset="0"/>
                <a:sym typeface="Wingdings"/>
              </a:rPr>
              <a:t></a:t>
            </a:r>
            <a:r>
              <a:rPr lang="en-US" dirty="0">
                <a:solidFill>
                  <a:srgbClr val="000000"/>
                </a:solidFill>
                <a:latin typeface="Calibri" charset="0"/>
                <a:ea typeface="Calibri" charset="0"/>
                <a:cs typeface="Calibri" charset="0"/>
              </a:rPr>
              <a:t>x</a:t>
            </a:r>
            <a:r>
              <a:rPr lang="en-US" baseline="-25000" dirty="0">
                <a:solidFill>
                  <a:srgbClr val="000000"/>
                </a:solidFill>
                <a:latin typeface="Calibri" charset="0"/>
                <a:ea typeface="Calibri" charset="0"/>
                <a:cs typeface="Calibri" charset="0"/>
              </a:rPr>
              <a:t>22</a:t>
            </a:r>
            <a:endParaRPr lang="en-US" dirty="0">
              <a:latin typeface="Calibri" charset="0"/>
              <a:ea typeface="Calibri" charset="0"/>
              <a:cs typeface="Calibri" charset="0"/>
            </a:endParaRPr>
          </a:p>
        </p:txBody>
      </p:sp>
      <p:sp>
        <p:nvSpPr>
          <p:cNvPr id="53" name="Rectangle 52"/>
          <p:cNvSpPr/>
          <p:nvPr/>
        </p:nvSpPr>
        <p:spPr>
          <a:xfrm>
            <a:off x="3675066" y="4060675"/>
            <a:ext cx="971741" cy="369332"/>
          </a:xfrm>
          <a:prstGeom prst="rect">
            <a:avLst/>
          </a:prstGeom>
        </p:spPr>
        <p:txBody>
          <a:bodyPr wrap="none">
            <a:spAutoFit/>
          </a:bodyPr>
          <a:lstStyle/>
          <a:p>
            <a:r>
              <a:rPr lang="en-US" dirty="0" smtClean="0">
                <a:solidFill>
                  <a:srgbClr val="000000"/>
                </a:solidFill>
                <a:latin typeface="Calibri" charset="0"/>
                <a:ea typeface="Calibri" charset="0"/>
                <a:cs typeface="Calibri" charset="0"/>
              </a:rPr>
              <a:t>= x</a:t>
            </a:r>
            <a:r>
              <a:rPr lang="en-US" baseline="-25000" dirty="0" smtClean="0">
                <a:solidFill>
                  <a:srgbClr val="000000"/>
                </a:solidFill>
                <a:latin typeface="Calibri" charset="0"/>
                <a:ea typeface="Calibri" charset="0"/>
                <a:cs typeface="Calibri" charset="0"/>
              </a:rPr>
              <a:t>11</a:t>
            </a:r>
            <a:r>
              <a:rPr lang="en-US" dirty="0" smtClean="0">
                <a:solidFill>
                  <a:srgbClr val="008000"/>
                </a:solidFill>
                <a:latin typeface="Calibri" charset="0"/>
                <a:ea typeface="Calibri" charset="0"/>
                <a:cs typeface="Calibri" charset="0"/>
                <a:sym typeface="Wingdings"/>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21</a:t>
            </a:r>
            <a:endParaRPr lang="en-US" dirty="0">
              <a:latin typeface="Calibri" charset="0"/>
              <a:ea typeface="Calibri" charset="0"/>
              <a:cs typeface="Calibri" charset="0"/>
            </a:endParaRPr>
          </a:p>
        </p:txBody>
      </p:sp>
      <p:sp>
        <p:nvSpPr>
          <p:cNvPr id="4" name="Rectangle 3"/>
          <p:cNvSpPr/>
          <p:nvPr/>
        </p:nvSpPr>
        <p:spPr>
          <a:xfrm>
            <a:off x="5223788" y="3448086"/>
            <a:ext cx="803425" cy="369332"/>
          </a:xfrm>
          <a:prstGeom prst="rect">
            <a:avLst/>
          </a:prstGeom>
        </p:spPr>
        <p:txBody>
          <a:bodyPr wrap="none">
            <a:spAutoFit/>
          </a:bodyPr>
          <a:lstStyle/>
          <a:p>
            <a:r>
              <a:rPr lang="en-US">
                <a:solidFill>
                  <a:srgbClr val="000000"/>
                </a:solidFill>
                <a:latin typeface="Calibri" charset="0"/>
                <a:ea typeface="Calibri" charset="0"/>
                <a:cs typeface="Calibri" charset="0"/>
              </a:rPr>
              <a:t>x</a:t>
            </a:r>
            <a:r>
              <a:rPr lang="en-US" baseline="-25000">
                <a:solidFill>
                  <a:srgbClr val="000000"/>
                </a:solidFill>
                <a:latin typeface="Calibri" charset="0"/>
                <a:ea typeface="Calibri" charset="0"/>
                <a:cs typeface="Calibri" charset="0"/>
              </a:rPr>
              <a:t>11</a:t>
            </a:r>
            <a:r>
              <a:rPr lang="en-US">
                <a:solidFill>
                  <a:srgbClr val="008000"/>
                </a:solidFill>
                <a:latin typeface="Calibri" charset="0"/>
                <a:ea typeface="Calibri" charset="0"/>
                <a:cs typeface="Calibri" charset="0"/>
                <a:sym typeface="Wingdings"/>
              </a:rPr>
              <a:t></a:t>
            </a:r>
            <a:r>
              <a:rPr lang="en-US">
                <a:solidFill>
                  <a:srgbClr val="000000"/>
                </a:solidFill>
                <a:latin typeface="Calibri" charset="0"/>
                <a:ea typeface="Calibri" charset="0"/>
                <a:cs typeface="Calibri" charset="0"/>
              </a:rPr>
              <a:t>x</a:t>
            </a:r>
            <a:r>
              <a:rPr lang="en-US" baseline="-25000">
                <a:solidFill>
                  <a:srgbClr val="000000"/>
                </a:solidFill>
                <a:latin typeface="Calibri" charset="0"/>
                <a:ea typeface="Calibri" charset="0"/>
                <a:cs typeface="Calibri" charset="0"/>
              </a:rPr>
              <a:t>22</a:t>
            </a:r>
            <a:endParaRPr lang="en-US"/>
          </a:p>
        </p:txBody>
      </p:sp>
    </p:spTree>
    <p:extLst>
      <p:ext uri="{BB962C8B-B14F-4D97-AF65-F5344CB8AC3E}">
        <p14:creationId xmlns:p14="http://schemas.microsoft.com/office/powerpoint/2010/main" val="140995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P spid="43" grpId="0" animBg="1"/>
      <p:bldP spid="44" grpId="0"/>
      <p:bldP spid="47" grpId="0" animBg="1"/>
      <p:bldP spid="2" grpId="0"/>
      <p:bldP spid="55" grpId="0"/>
      <p:bldP spid="70" grpId="0"/>
      <p:bldP spid="71" grpId="0" animBg="1"/>
      <p:bldP spid="72" grpId="0" animBg="1"/>
      <p:bldP spid="74" grpId="0" animBg="1"/>
      <p:bldP spid="49" grpId="0" animBg="1"/>
      <p:bldP spid="50" grpId="0" animBg="1"/>
      <p:bldP spid="51" grpId="0"/>
      <p:bldP spid="3" grpId="0"/>
      <p:bldP spid="5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195654" y="-7911"/>
            <a:ext cx="8741276" cy="735560"/>
          </a:xfrm>
        </p:spPr>
        <p:txBody>
          <a:bodyPr>
            <a:normAutofit fontScale="90000"/>
          </a:bodyPr>
          <a:lstStyle/>
          <a:p>
            <a:r>
              <a:rPr lang="en-US" b="1" dirty="0" smtClean="0">
                <a:solidFill>
                  <a:srgbClr val="008000"/>
                </a:solidFill>
                <a:latin typeface="Calibri" charset="0"/>
                <a:ea typeface="Calibri" charset="0"/>
                <a:cs typeface="Calibri" charset="0"/>
              </a:rPr>
              <a:t>1-out-of-2 Oblivious Transfer </a:t>
            </a:r>
            <a:endParaRPr lang="en-US" sz="3200" b="1" dirty="0" smtClean="0">
              <a:solidFill>
                <a:srgbClr val="008000"/>
              </a:solidFill>
              <a:latin typeface="Calibri" charset="0"/>
              <a:ea typeface="Calibri" charset="0"/>
              <a:cs typeface="Calibri" charset="0"/>
            </a:endParaRPr>
          </a:p>
        </p:txBody>
      </p:sp>
      <p:sp>
        <p:nvSpPr>
          <p:cNvPr id="29" name="Rectangle 23"/>
          <p:cNvSpPr>
            <a:spLocks noChangeArrowheads="1"/>
          </p:cNvSpPr>
          <p:nvPr/>
        </p:nvSpPr>
        <p:spPr bwMode="auto">
          <a:xfrm>
            <a:off x="4884212" y="378249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30" name="Rectangle 24"/>
          <p:cNvSpPr>
            <a:spLocks noChangeArrowheads="1"/>
          </p:cNvSpPr>
          <p:nvPr/>
        </p:nvSpPr>
        <p:spPr bwMode="auto">
          <a:xfrm>
            <a:off x="6789215" y="3765559"/>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31" name="Rectangle 23"/>
          <p:cNvSpPr>
            <a:spLocks noChangeArrowheads="1"/>
          </p:cNvSpPr>
          <p:nvPr/>
        </p:nvSpPr>
        <p:spPr bwMode="auto">
          <a:xfrm>
            <a:off x="4884212" y="378249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32" name="Object 7">
            <a:hlinkClick r:id="" action="ppaction://ole?verb=0"/>
          </p:cNvPr>
          <p:cNvGraphicFramePr>
            <a:graphicFrameLocks/>
          </p:cNvGraphicFramePr>
          <p:nvPr>
            <p:extLst>
              <p:ext uri="{D42A27DB-BD31-4B8C-83A1-F6EECF244321}">
                <p14:modId xmlns:p14="http://schemas.microsoft.com/office/powerpoint/2010/main" val="1917405465"/>
              </p:ext>
            </p:extLst>
          </p:nvPr>
        </p:nvGraphicFramePr>
        <p:xfrm>
          <a:off x="2167531" y="1470285"/>
          <a:ext cx="290513" cy="912279"/>
        </p:xfrm>
        <a:graphic>
          <a:graphicData uri="http://schemas.openxmlformats.org/presentationml/2006/ole">
            <mc:AlternateContent xmlns:mc="http://schemas.openxmlformats.org/markup-compatibility/2006">
              <mc:Choice xmlns:v="urn:schemas-microsoft-com:vml" Requires="v">
                <p:oleObj spid="_x0000_s541799"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7531" y="1470285"/>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 name="Text Box 7"/>
          <p:cNvSpPr txBox="1">
            <a:spLocks noChangeArrowheads="1"/>
          </p:cNvSpPr>
          <p:nvPr/>
        </p:nvSpPr>
        <p:spPr bwMode="auto">
          <a:xfrm>
            <a:off x="1573090" y="1627776"/>
            <a:ext cx="504056" cy="400110"/>
          </a:xfrm>
          <a:prstGeom prst="rect">
            <a:avLst/>
          </a:prstGeom>
          <a:noFill/>
          <a:ln w="9525">
            <a:noFill/>
            <a:miter lim="800000"/>
            <a:headEnd/>
            <a:tailEnd/>
          </a:ln>
        </p:spPr>
        <p:txBody>
          <a:bodyPr wrap="square">
            <a:spAutoFit/>
          </a:bodyPr>
          <a:lstStyle/>
          <a:p>
            <a:pPr>
              <a:spcBef>
                <a:spcPct val="50000"/>
              </a:spcBef>
            </a:pPr>
            <a:r>
              <a:rPr lang="en-US" sz="2000" b="1" dirty="0">
                <a:latin typeface="Calibri" charset="0"/>
                <a:ea typeface="Calibri" charset="0"/>
                <a:cs typeface="Calibri" charset="0"/>
              </a:rPr>
              <a:t>S</a:t>
            </a:r>
            <a:endParaRPr lang="en-US" sz="2000" b="1" baseline="-25000" dirty="0" smtClean="0">
              <a:latin typeface="Calibri" charset="0"/>
              <a:ea typeface="Calibri" charset="0"/>
              <a:cs typeface="Calibri" charset="0"/>
            </a:endParaRPr>
          </a:p>
        </p:txBody>
      </p:sp>
      <p:sp>
        <p:nvSpPr>
          <p:cNvPr id="34" name="Rectangle 33"/>
          <p:cNvSpPr/>
          <p:nvPr/>
        </p:nvSpPr>
        <p:spPr>
          <a:xfrm>
            <a:off x="182591" y="1033221"/>
            <a:ext cx="1910395" cy="369332"/>
          </a:xfrm>
          <a:prstGeom prst="rect">
            <a:avLst/>
          </a:prstGeom>
        </p:spPr>
        <p:txBody>
          <a:bodyPr wrap="none">
            <a:spAutoFit/>
          </a:bodyPr>
          <a:lstStyle/>
          <a:p>
            <a:pPr>
              <a:spcBef>
                <a:spcPct val="50000"/>
              </a:spcBef>
            </a:pPr>
            <a:r>
              <a:rPr lang="en-US" b="1" dirty="0" smtClean="0">
                <a:latin typeface="Calibri" charset="0"/>
                <a:ea typeface="Calibri" charset="0"/>
                <a:cs typeface="Calibri" charset="0"/>
              </a:rPr>
              <a:t>Message Transfer:</a:t>
            </a:r>
            <a:endParaRPr lang="en-US" b="1" baseline="-25000" dirty="0">
              <a:latin typeface="Calibri" charset="0"/>
              <a:ea typeface="Calibri" charset="0"/>
              <a:cs typeface="Calibri" charset="0"/>
            </a:endParaRPr>
          </a:p>
        </p:txBody>
      </p:sp>
      <p:graphicFrame>
        <p:nvGraphicFramePr>
          <p:cNvPr id="35" name="Object 6">
            <a:hlinkClick r:id="" action="ppaction://ole?verb=0"/>
          </p:cNvPr>
          <p:cNvGraphicFramePr>
            <a:graphicFrameLocks/>
          </p:cNvGraphicFramePr>
          <p:nvPr>
            <p:extLst>
              <p:ext uri="{D42A27DB-BD31-4B8C-83A1-F6EECF244321}">
                <p14:modId xmlns:p14="http://schemas.microsoft.com/office/powerpoint/2010/main" val="694043373"/>
              </p:ext>
            </p:extLst>
          </p:nvPr>
        </p:nvGraphicFramePr>
        <p:xfrm>
          <a:off x="7068617" y="1402553"/>
          <a:ext cx="290513" cy="912279"/>
        </p:xfrm>
        <a:graphic>
          <a:graphicData uri="http://schemas.openxmlformats.org/presentationml/2006/ole">
            <mc:AlternateContent xmlns:mc="http://schemas.openxmlformats.org/markup-compatibility/2006">
              <mc:Choice xmlns:v="urn:schemas-microsoft-com:vml" Requires="v">
                <p:oleObj spid="_x0000_s541800"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617" y="1402553"/>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 name="Text Box 7"/>
          <p:cNvSpPr txBox="1">
            <a:spLocks noChangeArrowheads="1"/>
          </p:cNvSpPr>
          <p:nvPr/>
        </p:nvSpPr>
        <p:spPr bwMode="auto">
          <a:xfrm>
            <a:off x="7627422" y="163016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R</a:t>
            </a:r>
            <a:endParaRPr lang="en-US" sz="2000" b="1" baseline="-25000" dirty="0" smtClean="0">
              <a:latin typeface="Calibri" charset="0"/>
              <a:ea typeface="Calibri" charset="0"/>
              <a:cs typeface="Calibri" charset="0"/>
            </a:endParaRPr>
          </a:p>
        </p:txBody>
      </p:sp>
      <p:sp>
        <p:nvSpPr>
          <p:cNvPr id="37" name="Rectangle 36"/>
          <p:cNvSpPr/>
          <p:nvPr/>
        </p:nvSpPr>
        <p:spPr>
          <a:xfrm>
            <a:off x="2653714" y="1651689"/>
            <a:ext cx="369012" cy="369332"/>
          </a:xfrm>
          <a:prstGeom prst="rect">
            <a:avLst/>
          </a:prstGeom>
        </p:spPr>
        <p:txBody>
          <a:bodyPr wrap="none">
            <a:spAutoFit/>
          </a:bodyPr>
          <a:lstStyle/>
          <a:p>
            <a:r>
              <a:rPr lang="en-US" dirty="0" smtClean="0">
                <a:solidFill>
                  <a:srgbClr val="008000"/>
                </a:solidFill>
                <a:latin typeface="Calibri" charset="0"/>
                <a:ea typeface="Calibri" charset="0"/>
                <a:cs typeface="Calibri" charset="0"/>
              </a:rPr>
              <a:t>m</a:t>
            </a:r>
            <a:endParaRPr lang="en-US" dirty="0">
              <a:latin typeface="Calibri" charset="0"/>
              <a:ea typeface="Calibri" charset="0"/>
              <a:cs typeface="Calibri" charset="0"/>
            </a:endParaRPr>
          </a:p>
        </p:txBody>
      </p:sp>
      <p:cxnSp>
        <p:nvCxnSpPr>
          <p:cNvPr id="38" name="Straight Arrow Connector 37"/>
          <p:cNvCxnSpPr/>
          <p:nvPr/>
        </p:nvCxnSpPr>
        <p:spPr>
          <a:xfrm>
            <a:off x="3017703" y="1857828"/>
            <a:ext cx="3213764" cy="169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39" name="Object 7">
            <a:hlinkClick r:id="" action="ppaction://ole?verb=0"/>
          </p:cNvPr>
          <p:cNvGraphicFramePr>
            <a:graphicFrameLocks/>
          </p:cNvGraphicFramePr>
          <p:nvPr>
            <p:extLst>
              <p:ext uri="{D42A27DB-BD31-4B8C-83A1-F6EECF244321}">
                <p14:modId xmlns:p14="http://schemas.microsoft.com/office/powerpoint/2010/main" val="1803283154"/>
              </p:ext>
            </p:extLst>
          </p:nvPr>
        </p:nvGraphicFramePr>
        <p:xfrm>
          <a:off x="2167534" y="3174244"/>
          <a:ext cx="290513" cy="912279"/>
        </p:xfrm>
        <a:graphic>
          <a:graphicData uri="http://schemas.openxmlformats.org/presentationml/2006/ole">
            <mc:AlternateContent xmlns:mc="http://schemas.openxmlformats.org/markup-compatibility/2006">
              <mc:Choice xmlns:v="urn:schemas-microsoft-com:vml" Requires="v">
                <p:oleObj spid="_x0000_s541801"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7534" y="3174244"/>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0" name="Text Box 7"/>
          <p:cNvSpPr txBox="1">
            <a:spLocks noChangeArrowheads="1"/>
          </p:cNvSpPr>
          <p:nvPr/>
        </p:nvSpPr>
        <p:spPr bwMode="auto">
          <a:xfrm>
            <a:off x="1573093" y="3331735"/>
            <a:ext cx="504056" cy="400110"/>
          </a:xfrm>
          <a:prstGeom prst="rect">
            <a:avLst/>
          </a:prstGeom>
          <a:noFill/>
          <a:ln w="9525">
            <a:noFill/>
            <a:miter lim="800000"/>
            <a:headEnd/>
            <a:tailEnd/>
          </a:ln>
        </p:spPr>
        <p:txBody>
          <a:bodyPr wrap="square">
            <a:spAutoFit/>
          </a:bodyPr>
          <a:lstStyle/>
          <a:p>
            <a:pPr>
              <a:spcBef>
                <a:spcPct val="50000"/>
              </a:spcBef>
            </a:pPr>
            <a:r>
              <a:rPr lang="en-US" sz="2000" b="1" dirty="0">
                <a:latin typeface="Calibri" charset="0"/>
                <a:ea typeface="Calibri" charset="0"/>
                <a:cs typeface="Calibri" charset="0"/>
              </a:rPr>
              <a:t>S</a:t>
            </a:r>
            <a:endParaRPr lang="en-US" sz="2000" b="1" baseline="-25000" dirty="0" smtClean="0">
              <a:latin typeface="Calibri" charset="0"/>
              <a:ea typeface="Calibri" charset="0"/>
              <a:cs typeface="Calibri" charset="0"/>
            </a:endParaRPr>
          </a:p>
        </p:txBody>
      </p:sp>
      <p:graphicFrame>
        <p:nvGraphicFramePr>
          <p:cNvPr id="41" name="Object 6">
            <a:hlinkClick r:id="" action="ppaction://ole?verb=0"/>
          </p:cNvPr>
          <p:cNvGraphicFramePr>
            <a:graphicFrameLocks/>
          </p:cNvGraphicFramePr>
          <p:nvPr>
            <p:extLst>
              <p:ext uri="{D42A27DB-BD31-4B8C-83A1-F6EECF244321}">
                <p14:modId xmlns:p14="http://schemas.microsoft.com/office/powerpoint/2010/main" val="343259167"/>
              </p:ext>
            </p:extLst>
          </p:nvPr>
        </p:nvGraphicFramePr>
        <p:xfrm>
          <a:off x="7068620" y="3106512"/>
          <a:ext cx="290513" cy="912279"/>
        </p:xfrm>
        <a:graphic>
          <a:graphicData uri="http://schemas.openxmlformats.org/presentationml/2006/ole">
            <mc:AlternateContent xmlns:mc="http://schemas.openxmlformats.org/markup-compatibility/2006">
              <mc:Choice xmlns:v="urn:schemas-microsoft-com:vml" Requires="v">
                <p:oleObj spid="_x0000_s541802"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620" y="3106512"/>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2" name="Text Box 7"/>
          <p:cNvSpPr txBox="1">
            <a:spLocks noChangeArrowheads="1"/>
          </p:cNvSpPr>
          <p:nvPr/>
        </p:nvSpPr>
        <p:spPr bwMode="auto">
          <a:xfrm>
            <a:off x="7627425" y="3334121"/>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R</a:t>
            </a:r>
            <a:endParaRPr lang="en-US" sz="2000" b="1" baseline="-25000" dirty="0" smtClean="0">
              <a:latin typeface="Calibri" charset="0"/>
              <a:ea typeface="Calibri" charset="0"/>
              <a:cs typeface="Calibri" charset="0"/>
            </a:endParaRPr>
          </a:p>
        </p:txBody>
      </p:sp>
      <p:sp>
        <p:nvSpPr>
          <p:cNvPr id="43" name="Rectangle 42"/>
          <p:cNvSpPr/>
          <p:nvPr/>
        </p:nvSpPr>
        <p:spPr>
          <a:xfrm>
            <a:off x="2535186" y="3270983"/>
            <a:ext cx="447558" cy="646331"/>
          </a:xfrm>
          <a:prstGeom prst="rect">
            <a:avLst/>
          </a:prstGeom>
        </p:spPr>
        <p:txBody>
          <a:bodyPr wrap="none">
            <a:spAutoFit/>
          </a:bodyPr>
          <a:lstStyle/>
          <a:p>
            <a:r>
              <a:rPr lang="en-US" dirty="0">
                <a:latin typeface="Calibri" charset="0"/>
                <a:ea typeface="Calibri" charset="0"/>
                <a:cs typeface="Calibri" charset="0"/>
              </a:rPr>
              <a:t>m</a:t>
            </a:r>
            <a:r>
              <a:rPr lang="en-US" baseline="-25000" dirty="0" smtClean="0">
                <a:latin typeface="Calibri" charset="0"/>
                <a:ea typeface="Calibri" charset="0"/>
                <a:cs typeface="Calibri" charset="0"/>
              </a:rPr>
              <a:t>0</a:t>
            </a:r>
          </a:p>
          <a:p>
            <a:r>
              <a:rPr lang="en-US" dirty="0" smtClean="0">
                <a:latin typeface="Calibri" charset="0"/>
                <a:ea typeface="Calibri" charset="0"/>
                <a:cs typeface="Calibri" charset="0"/>
              </a:rPr>
              <a:t>m</a:t>
            </a:r>
            <a:r>
              <a:rPr lang="en-US" baseline="-25000" dirty="0" smtClean="0">
                <a:latin typeface="Calibri" charset="0"/>
                <a:ea typeface="Calibri" charset="0"/>
                <a:cs typeface="Calibri" charset="0"/>
              </a:rPr>
              <a:t>1</a:t>
            </a:r>
            <a:endParaRPr lang="en-US" baseline="-25000" dirty="0">
              <a:latin typeface="Calibri" charset="0"/>
              <a:ea typeface="Calibri" charset="0"/>
              <a:cs typeface="Calibri" charset="0"/>
            </a:endParaRPr>
          </a:p>
        </p:txBody>
      </p:sp>
      <p:cxnSp>
        <p:nvCxnSpPr>
          <p:cNvPr id="44" name="Straight Arrow Connector 43"/>
          <p:cNvCxnSpPr/>
          <p:nvPr/>
        </p:nvCxnSpPr>
        <p:spPr>
          <a:xfrm>
            <a:off x="3119304" y="3629519"/>
            <a:ext cx="3213761" cy="169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5" name="Rectangle 44"/>
          <p:cNvSpPr/>
          <p:nvPr/>
        </p:nvSpPr>
        <p:spPr>
          <a:xfrm>
            <a:off x="6572193" y="3306353"/>
            <a:ext cx="306494" cy="369332"/>
          </a:xfrm>
          <a:prstGeom prst="rect">
            <a:avLst/>
          </a:prstGeom>
        </p:spPr>
        <p:txBody>
          <a:bodyPr wrap="none">
            <a:spAutoFit/>
          </a:bodyPr>
          <a:lstStyle/>
          <a:p>
            <a:r>
              <a:rPr lang="en-US" dirty="0" smtClean="0">
                <a:latin typeface="Calibri" charset="0"/>
                <a:ea typeface="Calibri" charset="0"/>
                <a:cs typeface="Calibri" charset="0"/>
              </a:rPr>
              <a:t>b</a:t>
            </a:r>
            <a:endParaRPr lang="en-US" baseline="-25000" dirty="0">
              <a:latin typeface="Calibri" charset="0"/>
              <a:ea typeface="Calibri" charset="0"/>
              <a:cs typeface="Calibri" charset="0"/>
            </a:endParaRPr>
          </a:p>
        </p:txBody>
      </p:sp>
      <p:sp>
        <p:nvSpPr>
          <p:cNvPr id="46" name="Rectangle 45"/>
          <p:cNvSpPr/>
          <p:nvPr/>
        </p:nvSpPr>
        <p:spPr>
          <a:xfrm>
            <a:off x="6575589" y="3641798"/>
            <a:ext cx="455285" cy="369332"/>
          </a:xfrm>
          <a:prstGeom prst="rect">
            <a:avLst/>
          </a:prstGeom>
        </p:spPr>
        <p:txBody>
          <a:bodyPr wrap="none">
            <a:spAutoFit/>
          </a:bodyPr>
          <a:lstStyle/>
          <a:p>
            <a:r>
              <a:rPr lang="en-US" dirty="0" err="1" smtClean="0">
                <a:latin typeface="Calibri" charset="0"/>
                <a:ea typeface="Calibri" charset="0"/>
                <a:cs typeface="Calibri" charset="0"/>
              </a:rPr>
              <a:t>m</a:t>
            </a:r>
            <a:r>
              <a:rPr lang="en-US" baseline="-25000" dirty="0" err="1" smtClean="0">
                <a:latin typeface="Calibri" charset="0"/>
                <a:ea typeface="Calibri" charset="0"/>
                <a:cs typeface="Calibri" charset="0"/>
              </a:rPr>
              <a:t>b</a:t>
            </a:r>
            <a:endParaRPr lang="en-US" baseline="-25000" dirty="0">
              <a:latin typeface="Calibri" charset="0"/>
              <a:ea typeface="Calibri" charset="0"/>
              <a:cs typeface="Calibri" charset="0"/>
            </a:endParaRPr>
          </a:p>
        </p:txBody>
      </p:sp>
      <p:sp>
        <p:nvSpPr>
          <p:cNvPr id="47" name="Rectangle 46"/>
          <p:cNvSpPr/>
          <p:nvPr/>
        </p:nvSpPr>
        <p:spPr>
          <a:xfrm>
            <a:off x="6338960" y="1635480"/>
            <a:ext cx="369012" cy="369332"/>
          </a:xfrm>
          <a:prstGeom prst="rect">
            <a:avLst/>
          </a:prstGeom>
        </p:spPr>
        <p:txBody>
          <a:bodyPr wrap="none">
            <a:spAutoFit/>
          </a:bodyPr>
          <a:lstStyle/>
          <a:p>
            <a:r>
              <a:rPr lang="en-US" dirty="0" smtClean="0">
                <a:solidFill>
                  <a:srgbClr val="008000"/>
                </a:solidFill>
                <a:latin typeface="Calibri" charset="0"/>
                <a:ea typeface="Calibri" charset="0"/>
                <a:cs typeface="Calibri" charset="0"/>
              </a:rPr>
              <a:t>m</a:t>
            </a:r>
            <a:endParaRPr lang="en-US" dirty="0">
              <a:latin typeface="Calibri" charset="0"/>
              <a:ea typeface="Calibri" charset="0"/>
              <a:cs typeface="Calibri" charset="0"/>
            </a:endParaRPr>
          </a:p>
        </p:txBody>
      </p:sp>
      <p:sp>
        <p:nvSpPr>
          <p:cNvPr id="48" name="Rectangle 47"/>
          <p:cNvSpPr/>
          <p:nvPr/>
        </p:nvSpPr>
        <p:spPr>
          <a:xfrm>
            <a:off x="1374310" y="4232277"/>
            <a:ext cx="1874231" cy="369332"/>
          </a:xfrm>
          <a:prstGeom prst="rect">
            <a:avLst/>
          </a:prstGeom>
        </p:spPr>
        <p:txBody>
          <a:bodyPr wrap="none">
            <a:spAutoFit/>
          </a:bodyPr>
          <a:lstStyle/>
          <a:p>
            <a:r>
              <a:rPr lang="en-US" dirty="0" smtClean="0">
                <a:solidFill>
                  <a:srgbClr val="008000"/>
                </a:solidFill>
                <a:latin typeface="Calibri" charset="0"/>
                <a:ea typeface="Calibri" charset="0"/>
                <a:cs typeface="Calibri" charset="0"/>
              </a:rPr>
              <a:t>S does not learn b</a:t>
            </a:r>
            <a:endParaRPr lang="en-US" dirty="0">
              <a:latin typeface="Calibri" charset="0"/>
              <a:ea typeface="Calibri" charset="0"/>
              <a:cs typeface="Calibri" charset="0"/>
            </a:endParaRPr>
          </a:p>
        </p:txBody>
      </p:sp>
      <p:sp>
        <p:nvSpPr>
          <p:cNvPr id="51" name="Rectangle 50"/>
          <p:cNvSpPr/>
          <p:nvPr/>
        </p:nvSpPr>
        <p:spPr>
          <a:xfrm>
            <a:off x="6333065" y="4283076"/>
            <a:ext cx="2161169" cy="369332"/>
          </a:xfrm>
          <a:prstGeom prst="rect">
            <a:avLst/>
          </a:prstGeom>
        </p:spPr>
        <p:txBody>
          <a:bodyPr wrap="none">
            <a:spAutoFit/>
          </a:bodyPr>
          <a:lstStyle/>
          <a:p>
            <a:r>
              <a:rPr lang="en-US" dirty="0">
                <a:solidFill>
                  <a:srgbClr val="008000"/>
                </a:solidFill>
                <a:latin typeface="Calibri" charset="0"/>
                <a:ea typeface="Calibri" charset="0"/>
                <a:cs typeface="Calibri" charset="0"/>
              </a:rPr>
              <a:t>R</a:t>
            </a:r>
            <a:r>
              <a:rPr lang="en-US" dirty="0" smtClean="0">
                <a:solidFill>
                  <a:srgbClr val="008000"/>
                </a:solidFill>
                <a:latin typeface="Calibri" charset="0"/>
                <a:ea typeface="Calibri" charset="0"/>
                <a:cs typeface="Calibri" charset="0"/>
              </a:rPr>
              <a:t> does not learn m</a:t>
            </a:r>
            <a:r>
              <a:rPr lang="en-US" baseline="-25000" dirty="0" smtClean="0">
                <a:solidFill>
                  <a:srgbClr val="008000"/>
                </a:solidFill>
                <a:latin typeface="Calibri" charset="0"/>
                <a:ea typeface="Calibri" charset="0"/>
                <a:cs typeface="Calibri" charset="0"/>
              </a:rPr>
              <a:t>1-b</a:t>
            </a:r>
            <a:endParaRPr lang="en-US" baseline="-25000" dirty="0">
              <a:latin typeface="Calibri" charset="0"/>
              <a:ea typeface="Calibri" charset="0"/>
              <a:cs typeface="Calibri" charset="0"/>
            </a:endParaRPr>
          </a:p>
        </p:txBody>
      </p:sp>
      <p:sp>
        <p:nvSpPr>
          <p:cNvPr id="53" name="Rounded Rectangle 52"/>
          <p:cNvSpPr/>
          <p:nvPr/>
        </p:nvSpPr>
        <p:spPr>
          <a:xfrm>
            <a:off x="3623733" y="5191759"/>
            <a:ext cx="1761067" cy="1456024"/>
          </a:xfrm>
          <a:prstGeom prst="roundRect">
            <a:avLst/>
          </a:prstGeom>
          <a:solidFill>
            <a:schemeClr val="accent5">
              <a:lumMod val="60000"/>
              <a:lumOff val="4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54" name="Rectangle 53"/>
          <p:cNvSpPr/>
          <p:nvPr/>
        </p:nvSpPr>
        <p:spPr>
          <a:xfrm>
            <a:off x="3759204" y="5609058"/>
            <a:ext cx="1473200" cy="646331"/>
          </a:xfrm>
          <a:prstGeom prst="rect">
            <a:avLst/>
          </a:prstGeom>
        </p:spPr>
        <p:txBody>
          <a:bodyPr wrap="square">
            <a:spAutoFit/>
          </a:bodyPr>
          <a:lstStyle/>
          <a:p>
            <a:pPr algn="ctr"/>
            <a:r>
              <a:rPr lang="en-US" b="1" dirty="0" smtClean="0">
                <a:solidFill>
                  <a:srgbClr val="000000"/>
                </a:solidFill>
                <a:latin typeface="Calibri" charset="0"/>
                <a:ea typeface="Calibri" charset="0"/>
                <a:cs typeface="Calibri" charset="0"/>
              </a:rPr>
              <a:t>1-out-of-2</a:t>
            </a:r>
          </a:p>
          <a:p>
            <a:pPr algn="ctr"/>
            <a:r>
              <a:rPr lang="en-US" b="1" dirty="0" smtClean="0">
                <a:solidFill>
                  <a:srgbClr val="000000"/>
                </a:solidFill>
                <a:latin typeface="Calibri" charset="0"/>
                <a:ea typeface="Calibri" charset="0"/>
                <a:cs typeface="Calibri" charset="0"/>
              </a:rPr>
              <a:t>OT</a:t>
            </a:r>
            <a:endParaRPr lang="en-US" b="1" dirty="0">
              <a:solidFill>
                <a:srgbClr val="000000"/>
              </a:solidFill>
              <a:latin typeface="Calibri" charset="0"/>
              <a:ea typeface="Calibri" charset="0"/>
              <a:cs typeface="Calibri" charset="0"/>
            </a:endParaRPr>
          </a:p>
        </p:txBody>
      </p:sp>
      <p:cxnSp>
        <p:nvCxnSpPr>
          <p:cNvPr id="56" name="Straight Arrow Connector 55"/>
          <p:cNvCxnSpPr/>
          <p:nvPr/>
        </p:nvCxnSpPr>
        <p:spPr>
          <a:xfrm>
            <a:off x="2721446" y="5564292"/>
            <a:ext cx="83282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a:off x="2721446" y="6224692"/>
            <a:ext cx="8497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a:xfrm>
            <a:off x="5418669" y="6255389"/>
            <a:ext cx="79586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flipH="1">
            <a:off x="5418670" y="5564292"/>
            <a:ext cx="81279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0" name="Rectangle 59"/>
          <p:cNvSpPr/>
          <p:nvPr/>
        </p:nvSpPr>
        <p:spPr>
          <a:xfrm>
            <a:off x="2037216" y="5349239"/>
            <a:ext cx="457915" cy="369332"/>
          </a:xfrm>
          <a:prstGeom prst="rect">
            <a:avLst/>
          </a:prstGeom>
        </p:spPr>
        <p:txBody>
          <a:bodyPr wrap="none">
            <a:spAutoFit/>
          </a:bodyPr>
          <a:lstStyle/>
          <a:p>
            <a:r>
              <a:rPr lang="en-US" dirty="0">
                <a:latin typeface="Calibri" charset="0"/>
                <a:ea typeface="Calibri" charset="0"/>
                <a:cs typeface="Calibri" charset="0"/>
              </a:rPr>
              <a:t>m</a:t>
            </a:r>
            <a:r>
              <a:rPr lang="en-US" baseline="-25000" dirty="0">
                <a:latin typeface="Calibri" charset="0"/>
                <a:ea typeface="Calibri" charset="0"/>
                <a:cs typeface="Calibri" charset="0"/>
              </a:rPr>
              <a:t>0</a:t>
            </a:r>
          </a:p>
        </p:txBody>
      </p:sp>
      <p:sp>
        <p:nvSpPr>
          <p:cNvPr id="61" name="Rectangle 60"/>
          <p:cNvSpPr/>
          <p:nvPr/>
        </p:nvSpPr>
        <p:spPr>
          <a:xfrm>
            <a:off x="2060403" y="5986058"/>
            <a:ext cx="447558" cy="369332"/>
          </a:xfrm>
          <a:prstGeom prst="rect">
            <a:avLst/>
          </a:prstGeom>
        </p:spPr>
        <p:txBody>
          <a:bodyPr wrap="none">
            <a:spAutoFit/>
          </a:bodyPr>
          <a:lstStyle/>
          <a:p>
            <a:r>
              <a:rPr lang="en-US" dirty="0" smtClean="0">
                <a:latin typeface="Calibri" charset="0"/>
                <a:ea typeface="Calibri" charset="0"/>
                <a:cs typeface="Calibri" charset="0"/>
              </a:rPr>
              <a:t>m</a:t>
            </a:r>
            <a:r>
              <a:rPr lang="en-US" baseline="-25000" dirty="0" smtClean="0">
                <a:latin typeface="Calibri" charset="0"/>
                <a:ea typeface="Calibri" charset="0"/>
                <a:cs typeface="Calibri" charset="0"/>
              </a:rPr>
              <a:t>1</a:t>
            </a:r>
            <a:endParaRPr lang="en-US" baseline="-25000" dirty="0">
              <a:latin typeface="Calibri" charset="0"/>
              <a:ea typeface="Calibri" charset="0"/>
              <a:cs typeface="Calibri" charset="0"/>
            </a:endParaRPr>
          </a:p>
        </p:txBody>
      </p:sp>
      <p:sp>
        <p:nvSpPr>
          <p:cNvPr id="62" name="Rectangle 61"/>
          <p:cNvSpPr/>
          <p:nvPr/>
        </p:nvSpPr>
        <p:spPr>
          <a:xfrm>
            <a:off x="6423192" y="5332306"/>
            <a:ext cx="306494" cy="369332"/>
          </a:xfrm>
          <a:prstGeom prst="rect">
            <a:avLst/>
          </a:prstGeom>
        </p:spPr>
        <p:txBody>
          <a:bodyPr wrap="none">
            <a:spAutoFit/>
          </a:bodyPr>
          <a:lstStyle/>
          <a:p>
            <a:r>
              <a:rPr lang="en-US" dirty="0">
                <a:latin typeface="Calibri" charset="0"/>
                <a:ea typeface="Calibri" charset="0"/>
                <a:cs typeface="Calibri" charset="0"/>
              </a:rPr>
              <a:t>b</a:t>
            </a:r>
            <a:endParaRPr lang="en-US" baseline="-25000" dirty="0">
              <a:latin typeface="Calibri" charset="0"/>
              <a:ea typeface="Calibri" charset="0"/>
              <a:cs typeface="Calibri" charset="0"/>
            </a:endParaRPr>
          </a:p>
        </p:txBody>
      </p:sp>
      <p:sp>
        <p:nvSpPr>
          <p:cNvPr id="63" name="Rectangle 62"/>
          <p:cNvSpPr/>
          <p:nvPr/>
        </p:nvSpPr>
        <p:spPr>
          <a:xfrm>
            <a:off x="6449549" y="6017716"/>
            <a:ext cx="484428" cy="369332"/>
          </a:xfrm>
          <a:prstGeom prst="rect">
            <a:avLst/>
          </a:prstGeom>
        </p:spPr>
        <p:txBody>
          <a:bodyPr wrap="none">
            <a:spAutoFit/>
          </a:bodyPr>
          <a:lstStyle/>
          <a:p>
            <a:r>
              <a:rPr lang="en-US" dirty="0" err="1">
                <a:latin typeface="Calibri" charset="0"/>
                <a:ea typeface="Calibri" charset="0"/>
                <a:cs typeface="Calibri" charset="0"/>
              </a:rPr>
              <a:t>m</a:t>
            </a:r>
            <a:r>
              <a:rPr lang="en-US" baseline="-25000" dirty="0" err="1" smtClean="0">
                <a:latin typeface="Calibri" charset="0"/>
                <a:ea typeface="Calibri" charset="0"/>
                <a:cs typeface="Calibri" charset="0"/>
              </a:rPr>
              <a:t>b</a:t>
            </a:r>
            <a:r>
              <a:rPr lang="en-US" baseline="-25000" dirty="0" smtClean="0">
                <a:latin typeface="Calibri" charset="0"/>
                <a:ea typeface="Calibri" charset="0"/>
                <a:cs typeface="Calibri" charset="0"/>
              </a:rPr>
              <a:t> </a:t>
            </a:r>
            <a:endParaRPr lang="en-US" baseline="-25000" dirty="0">
              <a:latin typeface="Calibri" charset="0"/>
              <a:ea typeface="Calibri" charset="0"/>
              <a:cs typeface="Calibri" charset="0"/>
            </a:endParaRPr>
          </a:p>
        </p:txBody>
      </p:sp>
      <p:sp>
        <p:nvSpPr>
          <p:cNvPr id="64" name="Rectangle 63"/>
          <p:cNvSpPr/>
          <p:nvPr/>
        </p:nvSpPr>
        <p:spPr>
          <a:xfrm>
            <a:off x="243550" y="2674791"/>
            <a:ext cx="2430409" cy="369332"/>
          </a:xfrm>
          <a:prstGeom prst="rect">
            <a:avLst/>
          </a:prstGeom>
        </p:spPr>
        <p:txBody>
          <a:bodyPr wrap="none">
            <a:spAutoFit/>
          </a:bodyPr>
          <a:lstStyle/>
          <a:p>
            <a:pPr>
              <a:spcBef>
                <a:spcPct val="50000"/>
              </a:spcBef>
            </a:pPr>
            <a:r>
              <a:rPr lang="en-US" b="1" dirty="0" smtClean="0">
                <a:latin typeface="Calibri" charset="0"/>
                <a:ea typeface="Calibri" charset="0"/>
                <a:cs typeface="Calibri" charset="0"/>
              </a:rPr>
              <a:t>Oblivious Transfer (OT):</a:t>
            </a:r>
            <a:endParaRPr lang="en-US" b="1" baseline="-25000" dirty="0">
              <a:latin typeface="Calibri" charset="0"/>
              <a:ea typeface="Calibri" charset="0"/>
              <a:cs typeface="Calibri" charset="0"/>
            </a:endParaRPr>
          </a:p>
        </p:txBody>
      </p:sp>
    </p:spTree>
    <p:extLst>
      <p:ext uri="{BB962C8B-B14F-4D97-AF65-F5344CB8AC3E}">
        <p14:creationId xmlns:p14="http://schemas.microsoft.com/office/powerpoint/2010/main" val="8026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5" grpId="0"/>
      <p:bldP spid="46" grpId="0"/>
      <p:bldP spid="48" grpId="0"/>
      <p:bldP spid="51" grpId="0"/>
      <p:bldP spid="53" grpId="0" animBg="1"/>
      <p:bldP spid="54" grpId="0"/>
      <p:bldP spid="60" grpId="0"/>
      <p:bldP spid="61" grpId="0"/>
      <p:bldP spid="62" grpId="0"/>
      <p:bldP spid="63"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US" sz="3200" b="1" dirty="0" smtClean="0">
                <a:solidFill>
                  <a:srgbClr val="008000"/>
                </a:solidFill>
                <a:latin typeface="Calibri" charset="0"/>
                <a:ea typeface="Calibri" charset="0"/>
                <a:cs typeface="Calibri" charset="0"/>
              </a:rPr>
              <a:t>Evaluation Policy</a:t>
            </a:r>
            <a:endParaRPr lang="en-US" sz="3200" b="1" dirty="0">
              <a:solidFill>
                <a:srgbClr val="008000"/>
              </a:solidFill>
              <a:latin typeface="Calibri" charset="0"/>
              <a:ea typeface="Calibri" charset="0"/>
              <a:cs typeface="Calibri" charset="0"/>
            </a:endParaRPr>
          </a:p>
        </p:txBody>
      </p:sp>
      <p:sp>
        <p:nvSpPr>
          <p:cNvPr id="4" name="TextBox 3"/>
          <p:cNvSpPr txBox="1"/>
          <p:nvPr/>
        </p:nvSpPr>
        <p:spPr>
          <a:xfrm>
            <a:off x="279480" y="1434724"/>
            <a:ext cx="7164288" cy="369332"/>
          </a:xfrm>
          <a:prstGeom prst="rect">
            <a:avLst/>
          </a:prstGeom>
          <a:noFill/>
        </p:spPr>
        <p:txBody>
          <a:bodyPr wrap="square" rtlCol="0">
            <a:spAutoFit/>
          </a:bodyPr>
          <a:lstStyle/>
          <a:p>
            <a:r>
              <a:rPr lang="en-US" smtClean="0">
                <a:latin typeface="Calibri" charset="0"/>
                <a:ea typeface="Calibri" charset="0"/>
                <a:cs typeface="Calibri" charset="0"/>
              </a:rPr>
              <a:t>Tuned </a:t>
            </a:r>
            <a:r>
              <a:rPr lang="en-US" dirty="0" smtClean="0">
                <a:latin typeface="Calibri" charset="0"/>
                <a:ea typeface="Calibri" charset="0"/>
                <a:cs typeface="Calibri" charset="0"/>
              </a:rPr>
              <a:t>to ensure that you learn and enjoy the learning!  </a:t>
            </a:r>
          </a:p>
        </p:txBody>
      </p:sp>
      <p:sp>
        <p:nvSpPr>
          <p:cNvPr id="20" name="TextBox 19"/>
          <p:cNvSpPr txBox="1"/>
          <p:nvPr/>
        </p:nvSpPr>
        <p:spPr>
          <a:xfrm>
            <a:off x="375838" y="1974258"/>
            <a:ext cx="8615762" cy="369332"/>
          </a:xfrm>
          <a:prstGeom prst="rect">
            <a:avLst/>
          </a:prstGeom>
          <a:noFill/>
        </p:spPr>
        <p:txBody>
          <a:bodyPr wrap="square" rtlCol="0">
            <a:spAutoFit/>
          </a:bodyPr>
          <a:lstStyle/>
          <a:p>
            <a:r>
              <a:rPr lang="en-US" dirty="0" smtClean="0">
                <a:solidFill>
                  <a:srgbClr val="0000FF"/>
                </a:solidFill>
                <a:latin typeface="Calibri" charset="0"/>
                <a:ea typeface="Calibri" charset="0"/>
                <a:cs typeface="Calibri" charset="0"/>
              </a:rPr>
              <a:t>Scribe (20%): </a:t>
            </a:r>
            <a:r>
              <a:rPr lang="en-US" dirty="0" smtClean="0">
                <a:latin typeface="Calibri" charset="0"/>
                <a:ea typeface="Calibri" charset="0"/>
                <a:cs typeface="Calibri" charset="0"/>
              </a:rPr>
              <a:t>Every student will have to scribe 2/3 lectures. Deadline in 1 week. </a:t>
            </a:r>
          </a:p>
        </p:txBody>
      </p:sp>
      <p:sp>
        <p:nvSpPr>
          <p:cNvPr id="21" name="TextBox 20"/>
          <p:cNvSpPr txBox="1"/>
          <p:nvPr/>
        </p:nvSpPr>
        <p:spPr>
          <a:xfrm>
            <a:off x="325035" y="5704849"/>
            <a:ext cx="8463363" cy="369332"/>
          </a:xfrm>
          <a:prstGeom prst="rect">
            <a:avLst/>
          </a:prstGeom>
          <a:noFill/>
        </p:spPr>
        <p:txBody>
          <a:bodyPr wrap="square" rtlCol="0">
            <a:spAutoFit/>
          </a:bodyPr>
          <a:lstStyle/>
          <a:p>
            <a:r>
              <a:rPr lang="en-US" dirty="0" smtClean="0">
                <a:solidFill>
                  <a:srgbClr val="0000FF"/>
                </a:solidFill>
                <a:latin typeface="Calibri" charset="0"/>
                <a:ea typeface="Calibri" charset="0"/>
                <a:cs typeface="Calibri" charset="0"/>
              </a:rPr>
              <a:t>Chalk &amp; Talk Seminar (30%): </a:t>
            </a:r>
            <a:r>
              <a:rPr lang="en-US" dirty="0">
                <a:latin typeface="Calibri" charset="0"/>
                <a:ea typeface="Calibri" charset="0"/>
                <a:cs typeface="Calibri" charset="0"/>
              </a:rPr>
              <a:t>T</a:t>
            </a:r>
            <a:r>
              <a:rPr lang="en-US" dirty="0" smtClean="0">
                <a:latin typeface="Calibri" charset="0"/>
                <a:ea typeface="Calibri" charset="0"/>
                <a:cs typeface="Calibri" charset="0"/>
              </a:rPr>
              <a:t>wo presentations (one in each half of the course).</a:t>
            </a:r>
          </a:p>
        </p:txBody>
      </p:sp>
      <p:sp>
        <p:nvSpPr>
          <p:cNvPr id="22" name="TextBox 21"/>
          <p:cNvSpPr txBox="1"/>
          <p:nvPr/>
        </p:nvSpPr>
        <p:spPr>
          <a:xfrm>
            <a:off x="375838" y="2620018"/>
            <a:ext cx="7247665" cy="369332"/>
          </a:xfrm>
          <a:prstGeom prst="rect">
            <a:avLst/>
          </a:prstGeom>
          <a:noFill/>
        </p:spPr>
        <p:txBody>
          <a:bodyPr wrap="square" rtlCol="0">
            <a:spAutoFit/>
          </a:bodyPr>
          <a:lstStyle/>
          <a:p>
            <a:r>
              <a:rPr lang="en-US" dirty="0" smtClean="0">
                <a:solidFill>
                  <a:srgbClr val="0000FF"/>
                </a:solidFill>
                <a:latin typeface="Calibri" charset="0"/>
                <a:ea typeface="Calibri" charset="0"/>
                <a:cs typeface="Calibri" charset="0"/>
              </a:rPr>
              <a:t>Project (</a:t>
            </a:r>
            <a:r>
              <a:rPr lang="en-US" dirty="0">
                <a:solidFill>
                  <a:srgbClr val="0000FF"/>
                </a:solidFill>
                <a:latin typeface="Calibri" charset="0"/>
                <a:ea typeface="Calibri" charset="0"/>
                <a:cs typeface="Calibri" charset="0"/>
              </a:rPr>
              <a:t>5</a:t>
            </a:r>
            <a:r>
              <a:rPr lang="en-US" dirty="0" smtClean="0">
                <a:solidFill>
                  <a:srgbClr val="0000FF"/>
                </a:solidFill>
                <a:latin typeface="Calibri" charset="0"/>
                <a:ea typeface="Calibri" charset="0"/>
                <a:cs typeface="Calibri" charset="0"/>
              </a:rPr>
              <a:t>0%): </a:t>
            </a:r>
            <a:r>
              <a:rPr lang="en-US" dirty="0" smtClean="0">
                <a:latin typeface="Calibri" charset="0"/>
                <a:ea typeface="Calibri" charset="0"/>
                <a:cs typeface="Calibri" charset="0"/>
              </a:rPr>
              <a:t> </a:t>
            </a:r>
          </a:p>
        </p:txBody>
      </p:sp>
      <p:sp>
        <p:nvSpPr>
          <p:cNvPr id="7" name="Rectangle 6"/>
          <p:cNvSpPr/>
          <p:nvPr/>
        </p:nvSpPr>
        <p:spPr>
          <a:xfrm>
            <a:off x="795867" y="3110487"/>
            <a:ext cx="8195733" cy="2308324"/>
          </a:xfrm>
          <a:prstGeom prst="rect">
            <a:avLst/>
          </a:prstGeom>
        </p:spPr>
        <p:txBody>
          <a:bodyPr wrap="square">
            <a:spAutoFit/>
          </a:bodyPr>
          <a:lstStyle/>
          <a:p>
            <a:r>
              <a:rPr lang="en-US" dirty="0" smtClean="0">
                <a:latin typeface="Calibri" charset="0"/>
                <a:ea typeface="Calibri" charset="0"/>
                <a:cs typeface="Calibri" charset="0"/>
              </a:rPr>
              <a:t>&gt;&gt; theoretical </a:t>
            </a:r>
            <a:r>
              <a:rPr lang="en-US" dirty="0">
                <a:latin typeface="Calibri" charset="0"/>
                <a:ea typeface="Calibri" charset="0"/>
                <a:cs typeface="Calibri" charset="0"/>
              </a:rPr>
              <a:t>or practical in </a:t>
            </a:r>
            <a:r>
              <a:rPr lang="en-US" dirty="0" smtClean="0">
                <a:latin typeface="Calibri" charset="0"/>
                <a:ea typeface="Calibri" charset="0"/>
                <a:cs typeface="Calibri" charset="0"/>
              </a:rPr>
              <a:t>nature</a:t>
            </a:r>
          </a:p>
          <a:p>
            <a:r>
              <a:rPr lang="en-US" dirty="0" smtClean="0">
                <a:latin typeface="Calibri" charset="0"/>
                <a:ea typeface="Calibri" charset="0"/>
                <a:cs typeface="Calibri" charset="0"/>
              </a:rPr>
              <a:t>&gt;&gt; </a:t>
            </a:r>
            <a:r>
              <a:rPr lang="en-US" dirty="0">
                <a:latin typeface="Calibri" charset="0"/>
                <a:ea typeface="Calibri" charset="0"/>
                <a:cs typeface="Calibri" charset="0"/>
              </a:rPr>
              <a:t>theoretical projects will involve answering deep and </a:t>
            </a:r>
            <a:r>
              <a:rPr lang="en-US" dirty="0" smtClean="0">
                <a:latin typeface="Calibri" charset="0"/>
                <a:ea typeface="Calibri" charset="0"/>
                <a:cs typeface="Calibri" charset="0"/>
              </a:rPr>
              <a:t>exciting </a:t>
            </a:r>
            <a:r>
              <a:rPr lang="en-US" dirty="0">
                <a:latin typeface="Calibri" charset="0"/>
                <a:ea typeface="Calibri" charset="0"/>
                <a:cs typeface="Calibri" charset="0"/>
              </a:rPr>
              <a:t>theoretical </a:t>
            </a:r>
            <a:r>
              <a:rPr lang="en-US" dirty="0" smtClean="0">
                <a:latin typeface="Calibri" charset="0"/>
                <a:ea typeface="Calibri" charset="0"/>
                <a:cs typeface="Calibri" charset="0"/>
              </a:rPr>
              <a:t>questions</a:t>
            </a:r>
          </a:p>
          <a:p>
            <a:r>
              <a:rPr lang="en-US" dirty="0" smtClean="0">
                <a:latin typeface="Calibri" charset="0"/>
                <a:ea typeface="Calibri" charset="0"/>
                <a:cs typeface="Calibri" charset="0"/>
              </a:rPr>
              <a:t>&gt;&gt; </a:t>
            </a:r>
            <a:r>
              <a:rPr lang="en-US" dirty="0">
                <a:latin typeface="Calibri" charset="0"/>
                <a:ea typeface="Calibri" charset="0"/>
                <a:cs typeface="Calibri" charset="0"/>
              </a:rPr>
              <a:t>practical projects will involve implementing and improving challenging practical secure computation tasks</a:t>
            </a:r>
            <a:endParaRPr lang="en-US" dirty="0" smtClean="0">
              <a:latin typeface="Calibri" charset="0"/>
              <a:ea typeface="Calibri" charset="0"/>
              <a:cs typeface="Calibri" charset="0"/>
            </a:endParaRPr>
          </a:p>
          <a:p>
            <a:r>
              <a:rPr lang="en-US" dirty="0" smtClean="0">
                <a:latin typeface="Calibri" charset="0"/>
                <a:ea typeface="Calibri" charset="0"/>
                <a:cs typeface="Calibri" charset="0"/>
              </a:rPr>
              <a:t>&gt;&gt; Topics will be proposed during the lecture. Complete literature survey and decide on an exciting problem by midterm. Make non-trivial theoretical progress/ implement the best solution in the second half. All coding has to be done in C++ using the low level primitives from </a:t>
            </a:r>
            <a:r>
              <a:rPr lang="en-US" dirty="0" err="1" smtClean="0">
                <a:latin typeface="Calibri" charset="0"/>
                <a:ea typeface="Calibri" charset="0"/>
                <a:cs typeface="Calibri" charset="0"/>
              </a:rPr>
              <a:t>CrIS</a:t>
            </a:r>
            <a:r>
              <a:rPr lang="en-US" dirty="0" smtClean="0">
                <a:latin typeface="Calibri" charset="0"/>
                <a:ea typeface="Calibri" charset="0"/>
                <a:cs typeface="Calibri" charset="0"/>
              </a:rPr>
              <a:t> Repository.</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25442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P spid="2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p:cNvSpPr>
            <a:spLocks noGrp="1" noChangeArrowheads="1"/>
          </p:cNvSpPr>
          <p:nvPr>
            <p:ph type="title"/>
          </p:nvPr>
        </p:nvSpPr>
        <p:spPr>
          <a:xfrm>
            <a:off x="301752" y="-8462"/>
            <a:ext cx="8534400" cy="758952"/>
          </a:xfrm>
        </p:spPr>
        <p:txBody>
          <a:bodyPr>
            <a:normAutofit fontScale="90000"/>
          </a:bodyPr>
          <a:lstStyle/>
          <a:p>
            <a:r>
              <a:rPr lang="en-US" b="1" dirty="0" smtClean="0">
                <a:solidFill>
                  <a:srgbClr val="008000"/>
                </a:solidFill>
                <a:latin typeface="Calibri" charset="0"/>
                <a:ea typeface="Calibri" charset="0"/>
                <a:cs typeface="Calibri" charset="0"/>
              </a:rPr>
              <a:t>Secure Bit multiplication y = </a:t>
            </a:r>
            <a:r>
              <a:rPr lang="en-US" b="1" dirty="0">
                <a:solidFill>
                  <a:srgbClr val="008000"/>
                </a:solidFill>
                <a:latin typeface="Calibri" charset="0"/>
                <a:ea typeface="Calibri" charset="0"/>
                <a:cs typeface="Calibri" charset="0"/>
              </a:rPr>
              <a:t>x</a:t>
            </a:r>
            <a:r>
              <a:rPr lang="en-US" b="1" baseline="-25000" dirty="0">
                <a:solidFill>
                  <a:srgbClr val="008000"/>
                </a:solidFill>
                <a:latin typeface="Calibri" charset="0"/>
                <a:ea typeface="Calibri" charset="0"/>
                <a:cs typeface="Calibri" charset="0"/>
              </a:rPr>
              <a:t>1 </a:t>
            </a:r>
            <a:r>
              <a:rPr lang="en-US" b="1" dirty="0">
                <a:solidFill>
                  <a:srgbClr val="008000"/>
                </a:solidFill>
                <a:latin typeface="Calibri" charset="0"/>
                <a:ea typeface="Calibri" charset="0"/>
                <a:cs typeface="Calibri" charset="0"/>
                <a:sym typeface="Wingdings"/>
              </a:rPr>
              <a:t></a:t>
            </a:r>
            <a:r>
              <a:rPr lang="en-US" b="1" dirty="0">
                <a:solidFill>
                  <a:srgbClr val="008000"/>
                </a:solidFill>
                <a:latin typeface="Calibri" charset="0"/>
                <a:ea typeface="Calibri" charset="0"/>
                <a:cs typeface="Calibri" charset="0"/>
              </a:rPr>
              <a:t> </a:t>
            </a:r>
            <a:r>
              <a:rPr lang="en-US" b="1" dirty="0" smtClean="0">
                <a:solidFill>
                  <a:srgbClr val="008000"/>
                </a:solidFill>
                <a:latin typeface="Calibri" charset="0"/>
                <a:ea typeface="Calibri" charset="0"/>
                <a:cs typeface="Calibri" charset="0"/>
              </a:rPr>
              <a:t>x</a:t>
            </a:r>
            <a:r>
              <a:rPr lang="en-US" b="1" baseline="-25000" dirty="0" smtClean="0">
                <a:solidFill>
                  <a:srgbClr val="008000"/>
                </a:solidFill>
                <a:latin typeface="Calibri" charset="0"/>
                <a:ea typeface="Calibri" charset="0"/>
                <a:cs typeface="Calibri" charset="0"/>
              </a:rPr>
              <a:t>2</a:t>
            </a:r>
            <a:endParaRPr lang="en-US" sz="3200" b="1" dirty="0" smtClean="0">
              <a:solidFill>
                <a:srgbClr val="008000"/>
              </a:solidFill>
              <a:latin typeface="Calibri" charset="0"/>
              <a:ea typeface="Calibri" charset="0"/>
              <a:cs typeface="Calibri" charset="0"/>
            </a:endParaRPr>
          </a:p>
        </p:txBody>
      </p:sp>
      <p:graphicFrame>
        <p:nvGraphicFramePr>
          <p:cNvPr id="50" name="Object 6">
            <a:hlinkClick r:id="" action="ppaction://ole?verb=0"/>
          </p:cNvPr>
          <p:cNvGraphicFramePr>
            <a:graphicFrameLocks/>
          </p:cNvGraphicFramePr>
          <p:nvPr>
            <p:extLst>
              <p:ext uri="{D42A27DB-BD31-4B8C-83A1-F6EECF244321}">
                <p14:modId xmlns:p14="http://schemas.microsoft.com/office/powerpoint/2010/main" val="1421502339"/>
              </p:ext>
            </p:extLst>
          </p:nvPr>
        </p:nvGraphicFramePr>
        <p:xfrm>
          <a:off x="7582452" y="1644480"/>
          <a:ext cx="290513" cy="912279"/>
        </p:xfrm>
        <a:graphic>
          <a:graphicData uri="http://schemas.openxmlformats.org/presentationml/2006/ole">
            <mc:AlternateContent xmlns:mc="http://schemas.openxmlformats.org/markup-compatibility/2006">
              <mc:Choice xmlns:v="urn:schemas-microsoft-com:vml" Requires="v">
                <p:oleObj spid="_x0000_s542775"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452" y="1644480"/>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 name="Object 7">
            <a:hlinkClick r:id="" action="ppaction://ole?verb=0"/>
          </p:cNvPr>
          <p:cNvGraphicFramePr>
            <a:graphicFrameLocks/>
          </p:cNvGraphicFramePr>
          <p:nvPr>
            <p:extLst>
              <p:ext uri="{D42A27DB-BD31-4B8C-83A1-F6EECF244321}">
                <p14:modId xmlns:p14="http://schemas.microsoft.com/office/powerpoint/2010/main" val="434238698"/>
              </p:ext>
            </p:extLst>
          </p:nvPr>
        </p:nvGraphicFramePr>
        <p:xfrm>
          <a:off x="1080098" y="1696270"/>
          <a:ext cx="290513" cy="912279"/>
        </p:xfrm>
        <a:graphic>
          <a:graphicData uri="http://schemas.openxmlformats.org/presentationml/2006/ole">
            <mc:AlternateContent xmlns:mc="http://schemas.openxmlformats.org/markup-compatibility/2006">
              <mc:Choice xmlns:v="urn:schemas-microsoft-com:vml" Requires="v">
                <p:oleObj spid="_x0000_s542776"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98" y="1696270"/>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 name="Rectangle 54"/>
          <p:cNvSpPr>
            <a:spLocks noChangeArrowheads="1"/>
          </p:cNvSpPr>
          <p:nvPr/>
        </p:nvSpPr>
        <p:spPr bwMode="auto">
          <a:xfrm>
            <a:off x="989610" y="2812643"/>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65" name="Text Box 7"/>
          <p:cNvSpPr txBox="1">
            <a:spLocks noChangeArrowheads="1"/>
          </p:cNvSpPr>
          <p:nvPr/>
        </p:nvSpPr>
        <p:spPr bwMode="auto">
          <a:xfrm>
            <a:off x="555168" y="1920141"/>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66" name="Text Box 7"/>
          <p:cNvSpPr txBox="1">
            <a:spLocks noChangeArrowheads="1"/>
          </p:cNvSpPr>
          <p:nvPr/>
        </p:nvSpPr>
        <p:spPr bwMode="auto">
          <a:xfrm>
            <a:off x="7964783" y="1862068"/>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67" name="Rectangle 66"/>
          <p:cNvSpPr>
            <a:spLocks noChangeArrowheads="1"/>
          </p:cNvSpPr>
          <p:nvPr/>
        </p:nvSpPr>
        <p:spPr bwMode="auto">
          <a:xfrm>
            <a:off x="7593562" y="2689707"/>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68" name="Rounded Rectangle 67"/>
          <p:cNvSpPr/>
          <p:nvPr/>
        </p:nvSpPr>
        <p:spPr>
          <a:xfrm>
            <a:off x="3674522" y="1525949"/>
            <a:ext cx="1761067" cy="1456024"/>
          </a:xfrm>
          <a:prstGeom prst="roundRect">
            <a:avLst/>
          </a:prstGeom>
          <a:solidFill>
            <a:schemeClr val="accent5">
              <a:lumMod val="60000"/>
              <a:lumOff val="4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69" name="Rectangle 68"/>
          <p:cNvSpPr/>
          <p:nvPr/>
        </p:nvSpPr>
        <p:spPr>
          <a:xfrm>
            <a:off x="3809993" y="1943248"/>
            <a:ext cx="1473200" cy="646331"/>
          </a:xfrm>
          <a:prstGeom prst="rect">
            <a:avLst/>
          </a:prstGeom>
        </p:spPr>
        <p:txBody>
          <a:bodyPr wrap="square">
            <a:spAutoFit/>
          </a:bodyPr>
          <a:lstStyle/>
          <a:p>
            <a:pPr algn="ctr"/>
            <a:r>
              <a:rPr lang="en-US" b="1" dirty="0" smtClean="0">
                <a:solidFill>
                  <a:srgbClr val="000000"/>
                </a:solidFill>
                <a:latin typeface="Calibri" charset="0"/>
                <a:ea typeface="Calibri" charset="0"/>
                <a:cs typeface="Calibri" charset="0"/>
              </a:rPr>
              <a:t>1-out-of-2</a:t>
            </a:r>
          </a:p>
          <a:p>
            <a:pPr algn="ctr"/>
            <a:r>
              <a:rPr lang="en-US" b="1" dirty="0" smtClean="0">
                <a:solidFill>
                  <a:srgbClr val="000000"/>
                </a:solidFill>
                <a:latin typeface="Calibri" charset="0"/>
                <a:ea typeface="Calibri" charset="0"/>
                <a:cs typeface="Calibri" charset="0"/>
              </a:rPr>
              <a:t>OT</a:t>
            </a:r>
            <a:endParaRPr lang="en-US" b="1" dirty="0">
              <a:solidFill>
                <a:srgbClr val="000000"/>
              </a:solidFill>
              <a:latin typeface="Calibri" charset="0"/>
              <a:ea typeface="Calibri" charset="0"/>
              <a:cs typeface="Calibri" charset="0"/>
            </a:endParaRPr>
          </a:p>
        </p:txBody>
      </p:sp>
      <p:cxnSp>
        <p:nvCxnSpPr>
          <p:cNvPr id="70" name="Straight Arrow Connector 69"/>
          <p:cNvCxnSpPr/>
          <p:nvPr/>
        </p:nvCxnSpPr>
        <p:spPr>
          <a:xfrm>
            <a:off x="2772235" y="1898482"/>
            <a:ext cx="83282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Straight Arrow Connector 70"/>
          <p:cNvCxnSpPr/>
          <p:nvPr/>
        </p:nvCxnSpPr>
        <p:spPr>
          <a:xfrm>
            <a:off x="2772235" y="2558882"/>
            <a:ext cx="8497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a:off x="5469458" y="2589579"/>
            <a:ext cx="79586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3" name="Straight Arrow Connector 72"/>
          <p:cNvCxnSpPr/>
          <p:nvPr/>
        </p:nvCxnSpPr>
        <p:spPr>
          <a:xfrm flipH="1">
            <a:off x="5469459" y="1898482"/>
            <a:ext cx="81279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4" name="Rectangle 73"/>
          <p:cNvSpPr/>
          <p:nvPr/>
        </p:nvSpPr>
        <p:spPr>
          <a:xfrm>
            <a:off x="2101277" y="1719039"/>
            <a:ext cx="301686" cy="369332"/>
          </a:xfrm>
          <a:prstGeom prst="rect">
            <a:avLst/>
          </a:prstGeom>
        </p:spPr>
        <p:txBody>
          <a:bodyPr wrap="none">
            <a:spAutoFit/>
          </a:bodyPr>
          <a:lstStyle/>
          <a:p>
            <a:r>
              <a:rPr lang="en-US" dirty="0">
                <a:latin typeface="Calibri" charset="0"/>
                <a:ea typeface="Calibri" charset="0"/>
                <a:cs typeface="Calibri" charset="0"/>
              </a:rPr>
              <a:t>0</a:t>
            </a:r>
            <a:endParaRPr lang="en-US" baseline="-25000" dirty="0">
              <a:latin typeface="Calibri" charset="0"/>
              <a:ea typeface="Calibri" charset="0"/>
              <a:cs typeface="Calibri" charset="0"/>
            </a:endParaRPr>
          </a:p>
        </p:txBody>
      </p:sp>
      <p:sp>
        <p:nvSpPr>
          <p:cNvPr id="75" name="Rectangle 74"/>
          <p:cNvSpPr/>
          <p:nvPr/>
        </p:nvSpPr>
        <p:spPr>
          <a:xfrm>
            <a:off x="2090598" y="2355858"/>
            <a:ext cx="362600" cy="369332"/>
          </a:xfrm>
          <a:prstGeom prst="rect">
            <a:avLst/>
          </a:prstGeom>
        </p:spPr>
        <p:txBody>
          <a:bodyPr wrap="none">
            <a:spAutoFit/>
          </a:bodyPr>
          <a:lstStyle/>
          <a:p>
            <a:r>
              <a:rPr lang="en-US" dirty="0">
                <a:latin typeface="Calibri" charset="0"/>
                <a:ea typeface="Calibri" charset="0"/>
                <a:cs typeface="Calibri" charset="0"/>
              </a:rPr>
              <a:t>x</a:t>
            </a:r>
            <a:r>
              <a:rPr lang="en-US" baseline="-25000" dirty="0" smtClean="0">
                <a:latin typeface="Calibri" charset="0"/>
                <a:ea typeface="Calibri" charset="0"/>
                <a:cs typeface="Calibri" charset="0"/>
              </a:rPr>
              <a:t>1</a:t>
            </a:r>
            <a:endParaRPr lang="en-US" baseline="-25000" dirty="0">
              <a:latin typeface="Calibri" charset="0"/>
              <a:ea typeface="Calibri" charset="0"/>
              <a:cs typeface="Calibri" charset="0"/>
            </a:endParaRPr>
          </a:p>
        </p:txBody>
      </p:sp>
      <p:sp>
        <p:nvSpPr>
          <p:cNvPr id="76" name="Rectangle 75"/>
          <p:cNvSpPr/>
          <p:nvPr/>
        </p:nvSpPr>
        <p:spPr>
          <a:xfrm>
            <a:off x="6513285" y="1677402"/>
            <a:ext cx="362600" cy="369332"/>
          </a:xfrm>
          <a:prstGeom prst="rect">
            <a:avLst/>
          </a:prstGeom>
        </p:spPr>
        <p:txBody>
          <a:bodyPr wrap="none">
            <a:spAutoFit/>
          </a:bodyPr>
          <a:lstStyle/>
          <a:p>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endParaRPr lang="en-US" baseline="-25000" dirty="0">
              <a:latin typeface="Calibri" charset="0"/>
              <a:ea typeface="Calibri" charset="0"/>
              <a:cs typeface="Calibri" charset="0"/>
            </a:endParaRPr>
          </a:p>
        </p:txBody>
      </p:sp>
      <p:sp>
        <p:nvSpPr>
          <p:cNvPr id="77" name="Rectangle 76"/>
          <p:cNvSpPr/>
          <p:nvPr/>
        </p:nvSpPr>
        <p:spPr>
          <a:xfrm>
            <a:off x="6423082" y="2379618"/>
            <a:ext cx="646331" cy="369332"/>
          </a:xfrm>
          <a:prstGeom prst="rect">
            <a:avLst/>
          </a:prstGeom>
        </p:spPr>
        <p:txBody>
          <a:bodyPr wrap="none">
            <a:spAutoFit/>
          </a:bodyPr>
          <a:lstStyle/>
          <a:p>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1</a:t>
            </a:r>
            <a:r>
              <a:rPr lang="en-US" dirty="0" smtClean="0">
                <a:solidFill>
                  <a:srgbClr val="000000"/>
                </a:solidFill>
                <a:latin typeface="Calibri" charset="0"/>
                <a:ea typeface="Calibri" charset="0"/>
                <a:cs typeface="Calibri" charset="0"/>
                <a:sym typeface="Wingdings"/>
              </a:rPr>
              <a:t></a:t>
            </a:r>
            <a:r>
              <a:rPr lang="en-US" dirty="0" smtClean="0">
                <a:solidFill>
                  <a:srgbClr val="000000"/>
                </a:solidFill>
                <a:latin typeface="Calibri" charset="0"/>
                <a:ea typeface="Calibri" charset="0"/>
                <a:cs typeface="Calibri" charset="0"/>
              </a:rPr>
              <a:t>x</a:t>
            </a:r>
            <a:r>
              <a:rPr lang="en-US" baseline="-25000" dirty="0" smtClean="0">
                <a:solidFill>
                  <a:srgbClr val="000000"/>
                </a:solidFill>
                <a:latin typeface="Calibri" charset="0"/>
                <a:ea typeface="Calibri" charset="0"/>
                <a:cs typeface="Calibri" charset="0"/>
              </a:rPr>
              <a:t>2</a:t>
            </a:r>
            <a:endParaRPr lang="en-US" baseline="-25000" dirty="0">
              <a:solidFill>
                <a:srgbClr val="000000"/>
              </a:solidFill>
              <a:latin typeface="Calibri" charset="0"/>
              <a:ea typeface="Calibri" charset="0"/>
              <a:cs typeface="Calibri" charset="0"/>
            </a:endParaRPr>
          </a:p>
        </p:txBody>
      </p:sp>
      <p:sp>
        <p:nvSpPr>
          <p:cNvPr id="78" name="Rounded Rectangle 77"/>
          <p:cNvSpPr/>
          <p:nvPr/>
        </p:nvSpPr>
        <p:spPr>
          <a:xfrm>
            <a:off x="3638923" y="3543131"/>
            <a:ext cx="1761067" cy="1456024"/>
          </a:xfrm>
          <a:prstGeom prst="roundRect">
            <a:avLst/>
          </a:prstGeom>
          <a:solidFill>
            <a:schemeClr val="accent5">
              <a:lumMod val="60000"/>
              <a:lumOff val="4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79" name="Rectangle 78"/>
          <p:cNvSpPr/>
          <p:nvPr/>
        </p:nvSpPr>
        <p:spPr>
          <a:xfrm>
            <a:off x="3774394" y="3960430"/>
            <a:ext cx="1473200" cy="646331"/>
          </a:xfrm>
          <a:prstGeom prst="rect">
            <a:avLst/>
          </a:prstGeom>
        </p:spPr>
        <p:txBody>
          <a:bodyPr wrap="square">
            <a:spAutoFit/>
          </a:bodyPr>
          <a:lstStyle/>
          <a:p>
            <a:pPr algn="ctr"/>
            <a:r>
              <a:rPr lang="en-US" b="1" dirty="0" smtClean="0">
                <a:solidFill>
                  <a:srgbClr val="000000"/>
                </a:solidFill>
                <a:latin typeface="Calibri" charset="0"/>
                <a:ea typeface="Calibri" charset="0"/>
                <a:cs typeface="Calibri" charset="0"/>
              </a:rPr>
              <a:t>1-out-of-2</a:t>
            </a:r>
          </a:p>
          <a:p>
            <a:pPr algn="ctr"/>
            <a:r>
              <a:rPr lang="en-US" b="1" dirty="0" smtClean="0">
                <a:solidFill>
                  <a:srgbClr val="000000"/>
                </a:solidFill>
                <a:latin typeface="Calibri" charset="0"/>
                <a:ea typeface="Calibri" charset="0"/>
                <a:cs typeface="Calibri" charset="0"/>
              </a:rPr>
              <a:t>OT</a:t>
            </a:r>
            <a:endParaRPr lang="en-US" b="1" dirty="0">
              <a:solidFill>
                <a:srgbClr val="000000"/>
              </a:solidFill>
              <a:latin typeface="Calibri" charset="0"/>
              <a:ea typeface="Calibri" charset="0"/>
              <a:cs typeface="Calibri" charset="0"/>
            </a:endParaRPr>
          </a:p>
        </p:txBody>
      </p:sp>
      <p:cxnSp>
        <p:nvCxnSpPr>
          <p:cNvPr id="80" name="Straight Arrow Connector 79"/>
          <p:cNvCxnSpPr/>
          <p:nvPr/>
        </p:nvCxnSpPr>
        <p:spPr>
          <a:xfrm>
            <a:off x="2736636" y="3915664"/>
            <a:ext cx="83282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1" name="Straight Arrow Connector 80"/>
          <p:cNvCxnSpPr/>
          <p:nvPr/>
        </p:nvCxnSpPr>
        <p:spPr>
          <a:xfrm>
            <a:off x="2736636" y="4576064"/>
            <a:ext cx="8497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2" name="Straight Arrow Connector 81"/>
          <p:cNvCxnSpPr/>
          <p:nvPr/>
        </p:nvCxnSpPr>
        <p:spPr>
          <a:xfrm>
            <a:off x="5433859" y="4606761"/>
            <a:ext cx="79586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3" name="Straight Arrow Connector 82"/>
          <p:cNvCxnSpPr/>
          <p:nvPr/>
        </p:nvCxnSpPr>
        <p:spPr>
          <a:xfrm flipH="1">
            <a:off x="5433860" y="3915664"/>
            <a:ext cx="81279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4" name="Rectangle 83"/>
          <p:cNvSpPr/>
          <p:nvPr/>
        </p:nvSpPr>
        <p:spPr>
          <a:xfrm>
            <a:off x="2329601" y="3677654"/>
            <a:ext cx="373820" cy="369332"/>
          </a:xfrm>
          <a:prstGeom prst="rect">
            <a:avLst/>
          </a:prstGeom>
        </p:spPr>
        <p:txBody>
          <a:bodyPr wrap="none">
            <a:spAutoFit/>
          </a:bodyPr>
          <a:lstStyle/>
          <a:p>
            <a:r>
              <a:rPr lang="en-US" dirty="0" smtClean="0">
                <a:latin typeface="Calibri" charset="0"/>
                <a:ea typeface="Calibri" charset="0"/>
                <a:cs typeface="Calibri" charset="0"/>
              </a:rPr>
              <a:t>a</a:t>
            </a:r>
            <a:r>
              <a:rPr lang="en-US" baseline="-25000" dirty="0" smtClean="0">
                <a:latin typeface="Calibri" charset="0"/>
                <a:ea typeface="Calibri" charset="0"/>
                <a:cs typeface="Calibri" charset="0"/>
              </a:rPr>
              <a:t>0</a:t>
            </a:r>
            <a:endParaRPr lang="en-US" baseline="-25000" dirty="0">
              <a:latin typeface="Calibri" charset="0"/>
              <a:ea typeface="Calibri" charset="0"/>
              <a:cs typeface="Calibri" charset="0"/>
            </a:endParaRPr>
          </a:p>
        </p:txBody>
      </p:sp>
      <p:sp>
        <p:nvSpPr>
          <p:cNvPr id="85" name="Rectangle 84"/>
          <p:cNvSpPr/>
          <p:nvPr/>
        </p:nvSpPr>
        <p:spPr>
          <a:xfrm>
            <a:off x="2352788" y="4314473"/>
            <a:ext cx="372067" cy="369332"/>
          </a:xfrm>
          <a:prstGeom prst="rect">
            <a:avLst/>
          </a:prstGeom>
        </p:spPr>
        <p:txBody>
          <a:bodyPr wrap="none">
            <a:spAutoFit/>
          </a:bodyPr>
          <a:lstStyle/>
          <a:p>
            <a:r>
              <a:rPr lang="en-US" dirty="0" smtClean="0">
                <a:latin typeface="Calibri" charset="0"/>
                <a:ea typeface="Calibri" charset="0"/>
                <a:cs typeface="Calibri" charset="0"/>
              </a:rPr>
              <a:t>a</a:t>
            </a:r>
            <a:r>
              <a:rPr lang="en-US" baseline="-25000" dirty="0" smtClean="0">
                <a:latin typeface="Calibri" charset="0"/>
                <a:ea typeface="Calibri" charset="0"/>
                <a:cs typeface="Calibri" charset="0"/>
              </a:rPr>
              <a:t>1</a:t>
            </a:r>
            <a:endParaRPr lang="en-US" baseline="-25000" dirty="0">
              <a:latin typeface="Calibri" charset="0"/>
              <a:ea typeface="Calibri" charset="0"/>
              <a:cs typeface="Calibri" charset="0"/>
            </a:endParaRPr>
          </a:p>
        </p:txBody>
      </p:sp>
      <p:sp>
        <p:nvSpPr>
          <p:cNvPr id="86" name="Rectangle 85"/>
          <p:cNvSpPr/>
          <p:nvPr/>
        </p:nvSpPr>
        <p:spPr>
          <a:xfrm>
            <a:off x="6263590" y="3710247"/>
            <a:ext cx="306494" cy="369332"/>
          </a:xfrm>
          <a:prstGeom prst="rect">
            <a:avLst/>
          </a:prstGeom>
        </p:spPr>
        <p:txBody>
          <a:bodyPr wrap="none">
            <a:spAutoFit/>
          </a:bodyPr>
          <a:lstStyle/>
          <a:p>
            <a:r>
              <a:rPr lang="en-US" dirty="0">
                <a:latin typeface="Calibri" charset="0"/>
                <a:ea typeface="Calibri" charset="0"/>
                <a:cs typeface="Calibri" charset="0"/>
              </a:rPr>
              <a:t>b</a:t>
            </a:r>
            <a:endParaRPr lang="en-US" baseline="-25000" dirty="0">
              <a:latin typeface="Calibri" charset="0"/>
              <a:ea typeface="Calibri" charset="0"/>
              <a:cs typeface="Calibri" charset="0"/>
            </a:endParaRPr>
          </a:p>
        </p:txBody>
      </p:sp>
      <p:sp>
        <p:nvSpPr>
          <p:cNvPr id="87" name="Rectangle 86"/>
          <p:cNvSpPr/>
          <p:nvPr/>
        </p:nvSpPr>
        <p:spPr>
          <a:xfrm>
            <a:off x="6297319" y="4360541"/>
            <a:ext cx="1962397" cy="369332"/>
          </a:xfrm>
          <a:prstGeom prst="rect">
            <a:avLst/>
          </a:prstGeom>
        </p:spPr>
        <p:txBody>
          <a:bodyPr wrap="none">
            <a:spAutoFit/>
          </a:bodyPr>
          <a:lstStyle/>
          <a:p>
            <a:r>
              <a:rPr lang="en-US" dirty="0" smtClean="0">
                <a:latin typeface="Calibri" charset="0"/>
                <a:ea typeface="Calibri" charset="0"/>
                <a:cs typeface="Calibri" charset="0"/>
              </a:rPr>
              <a:t>(1-b)</a:t>
            </a:r>
            <a:r>
              <a:rPr lang="en-US" dirty="0" smtClean="0">
                <a:solidFill>
                  <a:srgbClr val="000000"/>
                </a:solidFill>
                <a:latin typeface="Calibri" charset="0"/>
                <a:ea typeface="Calibri" charset="0"/>
                <a:cs typeface="Calibri" charset="0"/>
                <a:sym typeface="Wingdings"/>
              </a:rPr>
              <a:t></a:t>
            </a:r>
            <a:r>
              <a:rPr lang="en-US" dirty="0" smtClean="0">
                <a:latin typeface="Calibri" charset="0"/>
                <a:ea typeface="Calibri" charset="0"/>
                <a:cs typeface="Calibri" charset="0"/>
              </a:rPr>
              <a:t>a</a:t>
            </a:r>
            <a:r>
              <a:rPr lang="en-US" baseline="-25000" dirty="0" smtClean="0">
                <a:latin typeface="Calibri" charset="0"/>
                <a:ea typeface="Calibri" charset="0"/>
                <a:cs typeface="Calibri" charset="0"/>
              </a:rPr>
              <a:t>0 </a:t>
            </a:r>
            <a:r>
              <a:rPr lang="en-US" dirty="0" smtClean="0">
                <a:latin typeface="Calibri" charset="0"/>
                <a:ea typeface="Calibri" charset="0"/>
                <a:cs typeface="Calibri" charset="0"/>
              </a:rPr>
              <a:t>+ b</a:t>
            </a:r>
            <a:r>
              <a:rPr lang="en-US" dirty="0" smtClean="0">
                <a:solidFill>
                  <a:srgbClr val="000000"/>
                </a:solidFill>
                <a:latin typeface="Calibri" charset="0"/>
                <a:ea typeface="Calibri" charset="0"/>
                <a:cs typeface="Calibri" charset="0"/>
                <a:sym typeface="Wingdings"/>
              </a:rPr>
              <a:t></a:t>
            </a:r>
            <a:r>
              <a:rPr lang="en-US" dirty="0" smtClean="0">
                <a:latin typeface="Calibri" charset="0"/>
                <a:ea typeface="Calibri" charset="0"/>
                <a:cs typeface="Calibri" charset="0"/>
              </a:rPr>
              <a:t>a</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 = </a:t>
            </a:r>
            <a:r>
              <a:rPr lang="en-US" dirty="0" err="1" smtClean="0">
                <a:latin typeface="Calibri" charset="0"/>
                <a:ea typeface="Calibri" charset="0"/>
                <a:cs typeface="Calibri" charset="0"/>
              </a:rPr>
              <a:t>a</a:t>
            </a:r>
            <a:r>
              <a:rPr lang="en-US" baseline="-25000" dirty="0" err="1" smtClean="0">
                <a:latin typeface="Calibri" charset="0"/>
                <a:ea typeface="Calibri" charset="0"/>
                <a:cs typeface="Calibri" charset="0"/>
              </a:rPr>
              <a:t>b</a:t>
            </a:r>
            <a:endParaRPr lang="en-US" baseline="-25000" dirty="0">
              <a:latin typeface="Calibri" charset="0"/>
              <a:ea typeface="Calibri" charset="0"/>
              <a:cs typeface="Calibri" charset="0"/>
            </a:endParaRPr>
          </a:p>
        </p:txBody>
      </p:sp>
      <p:sp>
        <p:nvSpPr>
          <p:cNvPr id="88" name="Rectangle 87"/>
          <p:cNvSpPr/>
          <p:nvPr/>
        </p:nvSpPr>
        <p:spPr>
          <a:xfrm>
            <a:off x="216457" y="5557004"/>
            <a:ext cx="8741276" cy="646331"/>
          </a:xfrm>
          <a:prstGeom prst="rect">
            <a:avLst/>
          </a:prstGeom>
          <a:solidFill>
            <a:srgbClr val="FFFF00"/>
          </a:solidFill>
          <a:ln w="57150" cmpd="thickThin">
            <a:solidFill>
              <a:schemeClr val="tx1"/>
            </a:solidFill>
          </a:ln>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Primitive </a:t>
            </a:r>
            <a:r>
              <a:rPr lang="en-US" b="1" dirty="0">
                <a:solidFill>
                  <a:srgbClr val="0000FF"/>
                </a:solidFill>
                <a:latin typeface="Calibri" charset="0"/>
                <a:ea typeface="Calibri" charset="0"/>
                <a:cs typeface="Calibri" charset="0"/>
              </a:rPr>
              <a:t>2</a:t>
            </a:r>
            <a:r>
              <a:rPr lang="en-US" b="1" dirty="0" smtClean="0">
                <a:solidFill>
                  <a:srgbClr val="0000FF"/>
                </a:solidFill>
                <a:latin typeface="Calibri" charset="0"/>
                <a:ea typeface="Calibri" charset="0"/>
                <a:cs typeface="Calibri" charset="0"/>
              </a:rPr>
              <a:t> (Oblivious Transfer): </a:t>
            </a:r>
            <a:r>
              <a:rPr lang="en-US" dirty="0" smtClean="0">
                <a:latin typeface="Calibri" charset="0"/>
                <a:ea typeface="Calibri" charset="0"/>
                <a:cs typeface="Calibri" charset="0"/>
              </a:rPr>
              <a:t>Another magic primitive and one of the fundamental building blocks of MPC</a:t>
            </a:r>
            <a:endParaRPr lang="en-US" baseline="-25000" dirty="0">
              <a:latin typeface="Calibri" charset="0"/>
              <a:ea typeface="Calibri" charset="0"/>
              <a:cs typeface="Calibri" charset="0"/>
            </a:endParaRPr>
          </a:p>
        </p:txBody>
      </p:sp>
    </p:spTree>
    <p:extLst>
      <p:ext uri="{BB962C8B-B14F-4D97-AF65-F5344CB8AC3E}">
        <p14:creationId xmlns:p14="http://schemas.microsoft.com/office/powerpoint/2010/main" val="77522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animBg="1"/>
      <p:bldP spid="79" grpId="0"/>
      <p:bldP spid="84" grpId="0"/>
      <p:bldP spid="85" grpId="0"/>
      <p:bldP spid="86" grpId="0"/>
      <p:bldP spid="87" grpId="0"/>
      <p:bldP spid="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7867" y="762000"/>
            <a:ext cx="5411173" cy="5418667"/>
          </a:xfrm>
          <a:prstGeom prst="rect">
            <a:avLst/>
          </a:prstGeom>
        </p:spPr>
      </p:pic>
    </p:spTree>
    <p:extLst>
      <p:ext uri="{BB962C8B-B14F-4D97-AF65-F5344CB8AC3E}">
        <p14:creationId xmlns:p14="http://schemas.microsoft.com/office/powerpoint/2010/main" val="14522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28879" y="4870"/>
            <a:ext cx="8534400" cy="758825"/>
          </a:xfrm>
        </p:spPr>
        <p:txBody>
          <a:bodyPr>
            <a:normAutofit fontScale="90000"/>
          </a:bodyPr>
          <a:lstStyle/>
          <a:p>
            <a:r>
              <a:rPr lang="en-US" b="1" dirty="0" smtClean="0">
                <a:solidFill>
                  <a:srgbClr val="008000"/>
                </a:solidFill>
                <a:latin typeface="Calibri" charset="0"/>
                <a:ea typeface="Calibri" charset="0"/>
                <a:cs typeface="Calibri" charset="0"/>
              </a:rPr>
              <a:t>We are in the age of Information!</a:t>
            </a:r>
            <a:endParaRPr lang="en-US" b="1" dirty="0">
              <a:solidFill>
                <a:srgbClr val="008000"/>
              </a:solidFill>
              <a:latin typeface="Calibri" charset="0"/>
              <a:ea typeface="Calibri" charset="0"/>
              <a:cs typeface="Calibri" charset="0"/>
            </a:endParaRPr>
          </a:p>
        </p:txBody>
      </p:sp>
      <p:sp>
        <p:nvSpPr>
          <p:cNvPr id="6" name="Rectangle 5"/>
          <p:cNvSpPr/>
          <p:nvPr/>
        </p:nvSpPr>
        <p:spPr>
          <a:xfrm>
            <a:off x="267996" y="996185"/>
            <a:ext cx="8675442" cy="1477328"/>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Individual:</a:t>
            </a:r>
            <a:r>
              <a:rPr lang="en-US" dirty="0" smtClean="0">
                <a:latin typeface="Calibri" charset="0"/>
                <a:ea typeface="Calibri" charset="0"/>
                <a:cs typeface="Calibri" charset="0"/>
              </a:rPr>
              <a:t> </a:t>
            </a:r>
            <a:r>
              <a:rPr lang="en-US" dirty="0">
                <a:latin typeface="Calibri" charset="0"/>
                <a:ea typeface="Calibri" charset="0"/>
                <a:cs typeface="Calibri" charset="0"/>
              </a:rPr>
              <a:t>A</a:t>
            </a:r>
            <a:r>
              <a:rPr lang="en-US" dirty="0" smtClean="0">
                <a:latin typeface="Calibri" charset="0"/>
                <a:ea typeface="Calibri" charset="0"/>
                <a:cs typeface="Calibri" charset="0"/>
              </a:rPr>
              <a:t>ge, Salary, Bank Details (balance, </a:t>
            </a:r>
            <a:r>
              <a:rPr lang="en-US" dirty="0" err="1" smtClean="0">
                <a:latin typeface="Calibri" charset="0"/>
                <a:ea typeface="Calibri" charset="0"/>
                <a:cs typeface="Calibri" charset="0"/>
              </a:rPr>
              <a:t>netbanking</a:t>
            </a:r>
            <a:r>
              <a:rPr lang="en-US" dirty="0" smtClean="0">
                <a:latin typeface="Calibri" charset="0"/>
                <a:ea typeface="Calibri" charset="0"/>
                <a:cs typeface="Calibri" charset="0"/>
              </a:rPr>
              <a:t> login password), Citizenship, Parents/family member details, Identity details (passport no., PAN card, Voter ID, AADHAR id ), Income Tax Details,  Your vehicle details (cycle, two wheeler, car), Medical data: </a:t>
            </a:r>
            <a:r>
              <a:rPr lang="en-US" dirty="0">
                <a:latin typeface="Calibri" charset="0"/>
                <a:ea typeface="Calibri" charset="0"/>
                <a:cs typeface="Calibri" charset="0"/>
              </a:rPr>
              <a:t>d</a:t>
            </a:r>
            <a:r>
              <a:rPr lang="en-US" dirty="0" smtClean="0">
                <a:latin typeface="Calibri" charset="0"/>
                <a:ea typeface="Calibri" charset="0"/>
                <a:cs typeface="Calibri" charset="0"/>
              </a:rPr>
              <a:t>iseases, biometric traits (face, fingerprint, iris, speech), genome signature, minimum age of watching porn/taking drug, Child adoption details </a:t>
            </a:r>
            <a:endParaRPr lang="en-US" dirty="0">
              <a:latin typeface="Calibri" charset="0"/>
              <a:ea typeface="Calibri" charset="0"/>
              <a:cs typeface="Calibri" charset="0"/>
            </a:endParaRPr>
          </a:p>
        </p:txBody>
      </p:sp>
      <p:sp>
        <p:nvSpPr>
          <p:cNvPr id="7" name="Rectangle 6"/>
          <p:cNvSpPr/>
          <p:nvPr/>
        </p:nvSpPr>
        <p:spPr>
          <a:xfrm>
            <a:off x="306171" y="2516534"/>
            <a:ext cx="8856163" cy="646331"/>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Profitable Organization (MS/IBM/TCS/Infosys):</a:t>
            </a:r>
            <a:r>
              <a:rPr lang="en-US" dirty="0" smtClean="0">
                <a:latin typeface="Calibri" charset="0"/>
                <a:ea typeface="Calibri" charset="0"/>
                <a:cs typeface="Calibri" charset="0"/>
              </a:rPr>
              <a:t> List of employees and their details, Profit, loss, turnover, salaries.  </a:t>
            </a:r>
            <a:endParaRPr lang="en-US" dirty="0">
              <a:latin typeface="Calibri" charset="0"/>
              <a:ea typeface="Calibri" charset="0"/>
              <a:cs typeface="Calibri" charset="0"/>
            </a:endParaRPr>
          </a:p>
        </p:txBody>
      </p:sp>
      <p:sp>
        <p:nvSpPr>
          <p:cNvPr id="8" name="Rectangle 7"/>
          <p:cNvSpPr/>
          <p:nvPr/>
        </p:nvSpPr>
        <p:spPr>
          <a:xfrm>
            <a:off x="306170" y="3227243"/>
            <a:ext cx="8856164" cy="923330"/>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Educational Organization (</a:t>
            </a:r>
            <a:r>
              <a:rPr lang="en-US" b="1" dirty="0" err="1" smtClean="0">
                <a:solidFill>
                  <a:srgbClr val="0000FF"/>
                </a:solidFill>
                <a:latin typeface="Calibri" charset="0"/>
                <a:ea typeface="Calibri" charset="0"/>
                <a:cs typeface="Calibri" charset="0"/>
              </a:rPr>
              <a:t>IISc</a:t>
            </a:r>
            <a:r>
              <a:rPr lang="en-US" b="1" dirty="0" smtClean="0">
                <a:solidFill>
                  <a:srgbClr val="0000FF"/>
                </a:solidFill>
                <a:latin typeface="Calibri" charset="0"/>
                <a:ea typeface="Calibri" charset="0"/>
                <a:cs typeface="Calibri" charset="0"/>
              </a:rPr>
              <a:t>/IITs/IIITs/IISERs/NISERs/NITs)</a:t>
            </a:r>
            <a:r>
              <a:rPr lang="en-US" dirty="0" smtClean="0">
                <a:latin typeface="Calibri" charset="0"/>
                <a:ea typeface="Calibri" charset="0"/>
                <a:cs typeface="Calibri" charset="0"/>
              </a:rPr>
              <a:t>: List of employees and their details, students and their details, awards, recognitions, scientific publications, products, dropouts, drug addicts,  suicides, sexual harassments, </a:t>
            </a:r>
            <a:endParaRPr lang="en-US" dirty="0">
              <a:latin typeface="Calibri" charset="0"/>
              <a:ea typeface="Calibri" charset="0"/>
              <a:cs typeface="Calibri" charset="0"/>
            </a:endParaRPr>
          </a:p>
        </p:txBody>
      </p:sp>
      <p:sp>
        <p:nvSpPr>
          <p:cNvPr id="9" name="Rectangle 8"/>
          <p:cNvSpPr/>
          <p:nvPr/>
        </p:nvSpPr>
        <p:spPr>
          <a:xfrm>
            <a:off x="287837" y="4871312"/>
            <a:ext cx="8819494" cy="646331"/>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Security Agencies (RAW/ IB/ CBI/NIA):</a:t>
            </a:r>
            <a:r>
              <a:rPr lang="en-US" dirty="0" smtClean="0">
                <a:latin typeface="Calibri" charset="0"/>
                <a:ea typeface="Calibri" charset="0"/>
                <a:cs typeface="Calibri" charset="0"/>
              </a:rPr>
              <a:t> List of employees and details, list of criminals and details, list of incidents and details</a:t>
            </a:r>
            <a:endParaRPr lang="en-US" dirty="0">
              <a:latin typeface="Calibri" charset="0"/>
              <a:ea typeface="Calibri" charset="0"/>
              <a:cs typeface="Calibri" charset="0"/>
            </a:endParaRPr>
          </a:p>
        </p:txBody>
      </p:sp>
      <p:sp>
        <p:nvSpPr>
          <p:cNvPr id="10" name="Rectangle 9"/>
          <p:cNvSpPr/>
          <p:nvPr/>
        </p:nvSpPr>
        <p:spPr>
          <a:xfrm>
            <a:off x="315340" y="6200396"/>
            <a:ext cx="8761478" cy="646331"/>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Country:</a:t>
            </a:r>
            <a:r>
              <a:rPr lang="en-US" dirty="0" smtClean="0">
                <a:latin typeface="Calibri" charset="0"/>
                <a:ea typeface="Calibri" charset="0"/>
                <a:cs typeface="Calibri" charset="0"/>
              </a:rPr>
              <a:t> List of citizens and details, prime minister, presidents, MLA, MPs, celebrities, under-privileged. Satellites / Nuclear weapons / Submarines information</a:t>
            </a:r>
            <a:endParaRPr lang="en-US" dirty="0">
              <a:latin typeface="Calibri" charset="0"/>
              <a:ea typeface="Calibri" charset="0"/>
              <a:cs typeface="Calibri" charset="0"/>
            </a:endParaRPr>
          </a:p>
        </p:txBody>
      </p:sp>
      <p:sp>
        <p:nvSpPr>
          <p:cNvPr id="12" name="Rectangle 11"/>
          <p:cNvSpPr/>
          <p:nvPr/>
        </p:nvSpPr>
        <p:spPr>
          <a:xfrm>
            <a:off x="287837" y="5535854"/>
            <a:ext cx="8314008" cy="646331"/>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Military Organizations (Army/Air Force/Navy):</a:t>
            </a:r>
            <a:r>
              <a:rPr lang="en-US" dirty="0" smtClean="0">
                <a:latin typeface="Calibri" charset="0"/>
                <a:ea typeface="Calibri" charset="0"/>
                <a:cs typeface="Calibri" charset="0"/>
              </a:rPr>
              <a:t> List of soldiers, colonels and details, list of operations and details, intercepted messages and details</a:t>
            </a:r>
            <a:endParaRPr lang="en-US" dirty="0">
              <a:latin typeface="Calibri" charset="0"/>
              <a:ea typeface="Calibri" charset="0"/>
              <a:cs typeface="Calibri" charset="0"/>
            </a:endParaRPr>
          </a:p>
        </p:txBody>
      </p:sp>
      <p:sp>
        <p:nvSpPr>
          <p:cNvPr id="13" name="Rectangle 12"/>
          <p:cNvSpPr/>
          <p:nvPr/>
        </p:nvSpPr>
        <p:spPr>
          <a:xfrm>
            <a:off x="306170" y="4183386"/>
            <a:ext cx="8743145" cy="646331"/>
          </a:xfrm>
          <a:prstGeom prst="rect">
            <a:avLst/>
          </a:prstGeom>
        </p:spPr>
        <p:txBody>
          <a:bodyPr wrap="square">
            <a:spAutoFit/>
          </a:bodyPr>
          <a:lstStyle/>
          <a:p>
            <a:r>
              <a:rPr lang="en-US" dirty="0" smtClean="0">
                <a:latin typeface="Calibri" charset="0"/>
                <a:ea typeface="Calibri" charset="0"/>
                <a:cs typeface="Calibri" charset="0"/>
              </a:rPr>
              <a:t>&gt; </a:t>
            </a:r>
            <a:r>
              <a:rPr lang="en-US" b="1" dirty="0" smtClean="0">
                <a:solidFill>
                  <a:srgbClr val="0000FF"/>
                </a:solidFill>
                <a:latin typeface="Calibri" charset="0"/>
                <a:ea typeface="Calibri" charset="0"/>
                <a:cs typeface="Calibri" charset="0"/>
              </a:rPr>
              <a:t>Hospitals:</a:t>
            </a:r>
            <a:r>
              <a:rPr lang="en-US" dirty="0" smtClean="0">
                <a:latin typeface="Calibri" charset="0"/>
                <a:ea typeface="Calibri" charset="0"/>
                <a:cs typeface="Calibri" charset="0"/>
              </a:rPr>
              <a:t> List of patients and their medical history and details. List of doctors, nurses and their details </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460295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1752" y="99873"/>
            <a:ext cx="8534400" cy="758825"/>
          </a:xfrm>
        </p:spPr>
        <p:txBody>
          <a:bodyPr>
            <a:normAutofit fontScale="90000"/>
          </a:bodyPr>
          <a:lstStyle/>
          <a:p>
            <a:r>
              <a:rPr lang="en-US" b="1" dirty="0" smtClean="0">
                <a:solidFill>
                  <a:srgbClr val="008000"/>
                </a:solidFill>
                <a:latin typeface="Calibri" charset="0"/>
                <a:ea typeface="Calibri" charset="0"/>
                <a:cs typeface="Calibri" charset="0"/>
              </a:rPr>
              <a:t>Secret Information</a:t>
            </a:r>
            <a:endParaRPr lang="en-US" b="1" dirty="0">
              <a:solidFill>
                <a:srgbClr val="008000"/>
              </a:solidFill>
              <a:latin typeface="Calibri" charset="0"/>
              <a:ea typeface="Calibri" charset="0"/>
              <a:cs typeface="Calibri" charset="0"/>
            </a:endParaRPr>
          </a:p>
        </p:txBody>
      </p:sp>
      <p:sp>
        <p:nvSpPr>
          <p:cNvPr id="6" name="Rectangle 5"/>
          <p:cNvSpPr/>
          <p:nvPr/>
        </p:nvSpPr>
        <p:spPr>
          <a:xfrm>
            <a:off x="166540" y="1112693"/>
            <a:ext cx="8977460" cy="1200329"/>
          </a:xfrm>
          <a:prstGeom prst="rect">
            <a:avLst/>
          </a:prstGeom>
        </p:spPr>
        <p:txBody>
          <a:bodyPr wrap="square">
            <a:spAutoFit/>
          </a:bodyPr>
          <a:lstStyle/>
          <a:p>
            <a:r>
              <a:rPr lang="en-US" dirty="0" smtClean="0">
                <a:latin typeface="Calibri" charset="0"/>
                <a:ea typeface="Calibri" charset="0"/>
                <a:cs typeface="Calibri" charset="0"/>
              </a:rPr>
              <a:t>&gt; Individual: </a:t>
            </a:r>
            <a:r>
              <a:rPr lang="en-US" dirty="0">
                <a:solidFill>
                  <a:srgbClr val="FF0000"/>
                </a:solidFill>
                <a:latin typeface="Calibri" charset="0"/>
                <a:ea typeface="Calibri" charset="0"/>
                <a:cs typeface="Calibri" charset="0"/>
              </a:rPr>
              <a:t>A</a:t>
            </a:r>
            <a:r>
              <a:rPr lang="en-US" dirty="0" smtClean="0">
                <a:solidFill>
                  <a:srgbClr val="FF0000"/>
                </a:solidFill>
                <a:latin typeface="Calibri" charset="0"/>
                <a:ea typeface="Calibri" charset="0"/>
                <a:cs typeface="Calibri" charset="0"/>
              </a:rPr>
              <a:t>ge, Salary</a:t>
            </a:r>
            <a:r>
              <a:rPr lang="en-US" dirty="0" smtClean="0">
                <a:latin typeface="Calibri" charset="0"/>
                <a:ea typeface="Calibri" charset="0"/>
                <a:cs typeface="Calibri" charset="0"/>
              </a:rPr>
              <a:t>, Bank Details (</a:t>
            </a:r>
            <a:r>
              <a:rPr lang="en-US" dirty="0" smtClean="0">
                <a:solidFill>
                  <a:srgbClr val="FF0000"/>
                </a:solidFill>
                <a:latin typeface="Calibri" charset="0"/>
                <a:ea typeface="Calibri" charset="0"/>
                <a:cs typeface="Calibri" charset="0"/>
              </a:rPr>
              <a:t>balance</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netbaking</a:t>
            </a:r>
            <a:r>
              <a:rPr lang="en-US" dirty="0" smtClean="0">
                <a:latin typeface="Calibri" charset="0"/>
                <a:ea typeface="Calibri" charset="0"/>
                <a:cs typeface="Calibri" charset="0"/>
              </a:rPr>
              <a:t> </a:t>
            </a:r>
            <a:r>
              <a:rPr lang="en-US" dirty="0" smtClean="0">
                <a:solidFill>
                  <a:srgbClr val="FF0000"/>
                </a:solidFill>
                <a:latin typeface="Calibri" charset="0"/>
                <a:ea typeface="Calibri" charset="0"/>
                <a:cs typeface="Calibri" charset="0"/>
              </a:rPr>
              <a:t>login</a:t>
            </a:r>
            <a:r>
              <a:rPr lang="en-US" dirty="0" smtClean="0">
                <a:latin typeface="Calibri" charset="0"/>
                <a:ea typeface="Calibri" charset="0"/>
                <a:cs typeface="Calibri" charset="0"/>
              </a:rPr>
              <a:t> </a:t>
            </a:r>
            <a:r>
              <a:rPr lang="en-US" dirty="0" smtClean="0">
                <a:solidFill>
                  <a:srgbClr val="FF0000"/>
                </a:solidFill>
                <a:latin typeface="Calibri" charset="0"/>
                <a:ea typeface="Calibri" charset="0"/>
                <a:cs typeface="Calibri" charset="0"/>
              </a:rPr>
              <a:t>password</a:t>
            </a:r>
            <a:r>
              <a:rPr lang="en-US" dirty="0" smtClean="0">
                <a:latin typeface="Calibri" charset="0"/>
                <a:ea typeface="Calibri" charset="0"/>
                <a:cs typeface="Calibri" charset="0"/>
              </a:rPr>
              <a:t>), Identity details (passport no., PAN card, Voter ID, AADHAR id ), Income Tax Details,  Your vehicle details (cycle, two wheeler, car), Medical data: </a:t>
            </a:r>
            <a:r>
              <a:rPr lang="en-US" dirty="0">
                <a:solidFill>
                  <a:srgbClr val="FF0000"/>
                </a:solidFill>
                <a:latin typeface="Calibri" charset="0"/>
                <a:ea typeface="Calibri" charset="0"/>
                <a:cs typeface="Calibri" charset="0"/>
              </a:rPr>
              <a:t>d</a:t>
            </a:r>
            <a:r>
              <a:rPr lang="en-US" dirty="0" smtClean="0">
                <a:solidFill>
                  <a:srgbClr val="FF0000"/>
                </a:solidFill>
                <a:latin typeface="Calibri" charset="0"/>
                <a:ea typeface="Calibri" charset="0"/>
                <a:cs typeface="Calibri" charset="0"/>
              </a:rPr>
              <a:t>iseases, biometric traits (face, fingerprint, iris, speech), genome signature, minimum age of watching porn/taking drug, Child adoption details </a:t>
            </a:r>
            <a:endParaRPr lang="en-US" dirty="0">
              <a:solidFill>
                <a:srgbClr val="FF0000"/>
              </a:solidFill>
              <a:latin typeface="Calibri" charset="0"/>
              <a:ea typeface="Calibri" charset="0"/>
              <a:cs typeface="Calibri" charset="0"/>
            </a:endParaRPr>
          </a:p>
        </p:txBody>
      </p:sp>
      <p:sp>
        <p:nvSpPr>
          <p:cNvPr id="7" name="Rectangle 6"/>
          <p:cNvSpPr/>
          <p:nvPr/>
        </p:nvSpPr>
        <p:spPr>
          <a:xfrm>
            <a:off x="166540" y="2410673"/>
            <a:ext cx="9316126" cy="646331"/>
          </a:xfrm>
          <a:prstGeom prst="rect">
            <a:avLst/>
          </a:prstGeom>
        </p:spPr>
        <p:txBody>
          <a:bodyPr wrap="square">
            <a:spAutoFit/>
          </a:bodyPr>
          <a:lstStyle/>
          <a:p>
            <a:r>
              <a:rPr lang="en-US" dirty="0" smtClean="0">
                <a:latin typeface="Calibri" charset="0"/>
                <a:ea typeface="Calibri" charset="0"/>
                <a:cs typeface="Calibri" charset="0"/>
              </a:rPr>
              <a:t>&gt; Profitable Organization (MS/IBM/TCS/Infosys): </a:t>
            </a:r>
            <a:r>
              <a:rPr lang="en-US" dirty="0" smtClean="0">
                <a:solidFill>
                  <a:srgbClr val="FF0000"/>
                </a:solidFill>
                <a:latin typeface="Calibri" charset="0"/>
                <a:ea typeface="Calibri" charset="0"/>
                <a:cs typeface="Calibri" charset="0"/>
              </a:rPr>
              <a:t>List of employees and their details, Profit, loss, turnover, salaries.  </a:t>
            </a:r>
            <a:endParaRPr lang="en-US" dirty="0">
              <a:solidFill>
                <a:srgbClr val="FF0000"/>
              </a:solidFill>
              <a:latin typeface="Calibri" charset="0"/>
              <a:ea typeface="Calibri" charset="0"/>
              <a:cs typeface="Calibri" charset="0"/>
            </a:endParaRPr>
          </a:p>
        </p:txBody>
      </p:sp>
      <p:sp>
        <p:nvSpPr>
          <p:cNvPr id="8" name="Rectangle 7"/>
          <p:cNvSpPr/>
          <p:nvPr/>
        </p:nvSpPr>
        <p:spPr>
          <a:xfrm>
            <a:off x="166541" y="3071847"/>
            <a:ext cx="8977459" cy="923330"/>
          </a:xfrm>
          <a:prstGeom prst="rect">
            <a:avLst/>
          </a:prstGeom>
        </p:spPr>
        <p:txBody>
          <a:bodyPr wrap="square">
            <a:spAutoFit/>
          </a:bodyPr>
          <a:lstStyle/>
          <a:p>
            <a:r>
              <a:rPr lang="en-US" dirty="0" smtClean="0">
                <a:latin typeface="Calibri" charset="0"/>
                <a:ea typeface="Calibri" charset="0"/>
                <a:cs typeface="Calibri" charset="0"/>
              </a:rPr>
              <a:t>&gt; Educational Organization (</a:t>
            </a:r>
            <a:r>
              <a:rPr lang="en-US" dirty="0" err="1" smtClean="0">
                <a:latin typeface="Calibri" charset="0"/>
                <a:ea typeface="Calibri" charset="0"/>
                <a:cs typeface="Calibri" charset="0"/>
              </a:rPr>
              <a:t>IISc</a:t>
            </a:r>
            <a:r>
              <a:rPr lang="en-US" dirty="0" smtClean="0">
                <a:latin typeface="Calibri" charset="0"/>
                <a:ea typeface="Calibri" charset="0"/>
                <a:cs typeface="Calibri" charset="0"/>
              </a:rPr>
              <a:t>/IITs/IIITs/IISERs/NISERs/NITs): List of employees and </a:t>
            </a:r>
            <a:r>
              <a:rPr lang="en-US" dirty="0" smtClean="0">
                <a:solidFill>
                  <a:srgbClr val="FF0000"/>
                </a:solidFill>
                <a:latin typeface="Calibri" charset="0"/>
                <a:ea typeface="Calibri" charset="0"/>
                <a:cs typeface="Calibri" charset="0"/>
              </a:rPr>
              <a:t>their details</a:t>
            </a:r>
            <a:r>
              <a:rPr lang="en-US" dirty="0" smtClean="0">
                <a:latin typeface="Calibri" charset="0"/>
                <a:ea typeface="Calibri" charset="0"/>
                <a:cs typeface="Calibri" charset="0"/>
              </a:rPr>
              <a:t>, students and </a:t>
            </a:r>
            <a:r>
              <a:rPr lang="en-US" dirty="0" smtClean="0">
                <a:solidFill>
                  <a:srgbClr val="FF0000"/>
                </a:solidFill>
                <a:latin typeface="Calibri" charset="0"/>
                <a:ea typeface="Calibri" charset="0"/>
                <a:cs typeface="Calibri" charset="0"/>
              </a:rPr>
              <a:t>their details</a:t>
            </a:r>
            <a:r>
              <a:rPr lang="en-US" dirty="0" smtClean="0">
                <a:latin typeface="Calibri" charset="0"/>
                <a:ea typeface="Calibri" charset="0"/>
                <a:cs typeface="Calibri" charset="0"/>
              </a:rPr>
              <a:t>, awards, recognitions, scientific publications, products, </a:t>
            </a:r>
            <a:r>
              <a:rPr lang="en-US" dirty="0" smtClean="0">
                <a:solidFill>
                  <a:srgbClr val="FF0000"/>
                </a:solidFill>
                <a:latin typeface="Calibri" charset="0"/>
                <a:ea typeface="Calibri" charset="0"/>
                <a:cs typeface="Calibri" charset="0"/>
              </a:rPr>
              <a:t>dropouts, drug addicts,  suicides, sexual harassments, </a:t>
            </a:r>
            <a:endParaRPr lang="en-US" dirty="0">
              <a:solidFill>
                <a:srgbClr val="FF0000"/>
              </a:solidFill>
              <a:latin typeface="Calibri" charset="0"/>
              <a:ea typeface="Calibri" charset="0"/>
              <a:cs typeface="Calibri" charset="0"/>
            </a:endParaRPr>
          </a:p>
        </p:txBody>
      </p:sp>
      <p:sp>
        <p:nvSpPr>
          <p:cNvPr id="9" name="Rectangle 8"/>
          <p:cNvSpPr/>
          <p:nvPr/>
        </p:nvSpPr>
        <p:spPr>
          <a:xfrm>
            <a:off x="200416" y="4707996"/>
            <a:ext cx="8943584" cy="646331"/>
          </a:xfrm>
          <a:prstGeom prst="rect">
            <a:avLst/>
          </a:prstGeom>
        </p:spPr>
        <p:txBody>
          <a:bodyPr wrap="square">
            <a:spAutoFit/>
          </a:bodyPr>
          <a:lstStyle/>
          <a:p>
            <a:r>
              <a:rPr lang="en-US" dirty="0" smtClean="0">
                <a:latin typeface="Calibri" charset="0"/>
                <a:ea typeface="Calibri" charset="0"/>
                <a:cs typeface="Calibri" charset="0"/>
              </a:rPr>
              <a:t>&gt; Security Agencies (RAW/ IB/ CBI/NIA):</a:t>
            </a:r>
            <a:r>
              <a:rPr lang="en-US" dirty="0" smtClean="0">
                <a:solidFill>
                  <a:srgbClr val="FF0000"/>
                </a:solidFill>
                <a:latin typeface="Calibri" charset="0"/>
                <a:ea typeface="Calibri" charset="0"/>
                <a:cs typeface="Calibri" charset="0"/>
              </a:rPr>
              <a:t> List of employees and details,</a:t>
            </a:r>
            <a:r>
              <a:rPr lang="en-US" dirty="0" smtClean="0">
                <a:latin typeface="Calibri" charset="0"/>
                <a:ea typeface="Calibri" charset="0"/>
                <a:cs typeface="Calibri" charset="0"/>
              </a:rPr>
              <a:t> list of criminals and details, list of incidents and details, </a:t>
            </a:r>
            <a:r>
              <a:rPr lang="en-US" dirty="0" smtClean="0">
                <a:solidFill>
                  <a:srgbClr val="FF0000"/>
                </a:solidFill>
                <a:latin typeface="Calibri" charset="0"/>
                <a:ea typeface="Calibri" charset="0"/>
                <a:cs typeface="Calibri" charset="0"/>
              </a:rPr>
              <a:t>list of intercepted messages </a:t>
            </a:r>
            <a:endParaRPr lang="en-US" dirty="0">
              <a:solidFill>
                <a:srgbClr val="FF0000"/>
              </a:solidFill>
              <a:latin typeface="Calibri" charset="0"/>
              <a:ea typeface="Calibri" charset="0"/>
              <a:cs typeface="Calibri" charset="0"/>
            </a:endParaRPr>
          </a:p>
        </p:txBody>
      </p:sp>
      <p:sp>
        <p:nvSpPr>
          <p:cNvPr id="10" name="Rectangle 9"/>
          <p:cNvSpPr/>
          <p:nvPr/>
        </p:nvSpPr>
        <p:spPr>
          <a:xfrm>
            <a:off x="166540" y="6125171"/>
            <a:ext cx="9079058" cy="646331"/>
          </a:xfrm>
          <a:prstGeom prst="rect">
            <a:avLst/>
          </a:prstGeom>
        </p:spPr>
        <p:txBody>
          <a:bodyPr wrap="square">
            <a:spAutoFit/>
          </a:bodyPr>
          <a:lstStyle/>
          <a:p>
            <a:r>
              <a:rPr lang="en-US" dirty="0" smtClean="0">
                <a:latin typeface="Calibri" charset="0"/>
                <a:ea typeface="Calibri" charset="0"/>
                <a:cs typeface="Calibri" charset="0"/>
              </a:rPr>
              <a:t>&gt; Country: List of citizens and details, prime minister, presidents, MLA, MPs, celebrities, under-privileged. </a:t>
            </a:r>
            <a:r>
              <a:rPr lang="en-US" dirty="0" smtClean="0">
                <a:solidFill>
                  <a:srgbClr val="FF0000"/>
                </a:solidFill>
                <a:latin typeface="Calibri" charset="0"/>
                <a:ea typeface="Calibri" charset="0"/>
                <a:cs typeface="Calibri" charset="0"/>
              </a:rPr>
              <a:t>Satellites / Nuclear weapons / Submarines information</a:t>
            </a:r>
            <a:endParaRPr lang="en-US" dirty="0">
              <a:solidFill>
                <a:srgbClr val="FF0000"/>
              </a:solidFill>
              <a:latin typeface="Calibri" charset="0"/>
              <a:ea typeface="Calibri" charset="0"/>
              <a:cs typeface="Calibri" charset="0"/>
            </a:endParaRPr>
          </a:p>
        </p:txBody>
      </p:sp>
      <p:sp>
        <p:nvSpPr>
          <p:cNvPr id="12" name="Rectangle 11"/>
          <p:cNvSpPr/>
          <p:nvPr/>
        </p:nvSpPr>
        <p:spPr>
          <a:xfrm>
            <a:off x="166540" y="5412352"/>
            <a:ext cx="8977460" cy="646331"/>
          </a:xfrm>
          <a:prstGeom prst="rect">
            <a:avLst/>
          </a:prstGeom>
        </p:spPr>
        <p:txBody>
          <a:bodyPr wrap="square">
            <a:spAutoFit/>
          </a:bodyPr>
          <a:lstStyle/>
          <a:p>
            <a:r>
              <a:rPr lang="en-US" dirty="0" smtClean="0">
                <a:latin typeface="Calibri" charset="0"/>
                <a:ea typeface="Calibri" charset="0"/>
                <a:cs typeface="Calibri" charset="0"/>
              </a:rPr>
              <a:t>&gt; Military Organizations (Army/Air Force/Navy): List of soldiers, colonels and details, list of operations </a:t>
            </a:r>
            <a:r>
              <a:rPr lang="en-US" dirty="0" smtClean="0">
                <a:solidFill>
                  <a:srgbClr val="FF0000"/>
                </a:solidFill>
                <a:latin typeface="Calibri" charset="0"/>
                <a:ea typeface="Calibri" charset="0"/>
                <a:cs typeface="Calibri" charset="0"/>
              </a:rPr>
              <a:t>and details</a:t>
            </a:r>
            <a:r>
              <a:rPr lang="en-US" dirty="0" smtClean="0">
                <a:latin typeface="Calibri" charset="0"/>
                <a:ea typeface="Calibri" charset="0"/>
                <a:cs typeface="Calibri" charset="0"/>
              </a:rPr>
              <a:t>, </a:t>
            </a:r>
            <a:r>
              <a:rPr lang="en-US" dirty="0" smtClean="0">
                <a:solidFill>
                  <a:srgbClr val="FF0000"/>
                </a:solidFill>
                <a:latin typeface="Calibri" charset="0"/>
                <a:ea typeface="Calibri" charset="0"/>
                <a:cs typeface="Calibri" charset="0"/>
              </a:rPr>
              <a:t>intercepted messages and details</a:t>
            </a:r>
            <a:endParaRPr lang="en-US" dirty="0">
              <a:solidFill>
                <a:srgbClr val="FF0000"/>
              </a:solidFill>
              <a:latin typeface="Calibri" charset="0"/>
              <a:ea typeface="Calibri" charset="0"/>
              <a:cs typeface="Calibri" charset="0"/>
            </a:endParaRPr>
          </a:p>
        </p:txBody>
      </p:sp>
      <p:sp>
        <p:nvSpPr>
          <p:cNvPr id="13" name="Rectangle 12"/>
          <p:cNvSpPr/>
          <p:nvPr/>
        </p:nvSpPr>
        <p:spPr>
          <a:xfrm>
            <a:off x="234277" y="3995177"/>
            <a:ext cx="9011321" cy="646331"/>
          </a:xfrm>
          <a:prstGeom prst="rect">
            <a:avLst/>
          </a:prstGeom>
        </p:spPr>
        <p:txBody>
          <a:bodyPr wrap="square">
            <a:spAutoFit/>
          </a:bodyPr>
          <a:lstStyle/>
          <a:p>
            <a:r>
              <a:rPr lang="en-US" dirty="0" smtClean="0">
                <a:latin typeface="Calibri" charset="0"/>
                <a:ea typeface="Calibri" charset="0"/>
                <a:cs typeface="Calibri" charset="0"/>
              </a:rPr>
              <a:t>&gt; Hospitals: List of patients and </a:t>
            </a:r>
            <a:r>
              <a:rPr lang="en-US" dirty="0" smtClean="0">
                <a:solidFill>
                  <a:srgbClr val="FF0000"/>
                </a:solidFill>
                <a:latin typeface="Calibri" charset="0"/>
                <a:ea typeface="Calibri" charset="0"/>
                <a:cs typeface="Calibri" charset="0"/>
              </a:rPr>
              <a:t>their medical history and details</a:t>
            </a:r>
            <a:r>
              <a:rPr lang="en-US" dirty="0" smtClean="0">
                <a:latin typeface="Calibri" charset="0"/>
                <a:ea typeface="Calibri" charset="0"/>
                <a:cs typeface="Calibri" charset="0"/>
              </a:rPr>
              <a:t>. List of doctors, nurses and </a:t>
            </a:r>
            <a:r>
              <a:rPr lang="en-US" dirty="0" smtClean="0">
                <a:solidFill>
                  <a:srgbClr val="FF0000"/>
                </a:solidFill>
                <a:latin typeface="Calibri" charset="0"/>
                <a:ea typeface="Calibri" charset="0"/>
                <a:cs typeface="Calibri" charset="0"/>
              </a:rPr>
              <a:t>their details </a:t>
            </a:r>
            <a:endParaRPr lang="en-US"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947514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32" y="812797"/>
            <a:ext cx="8957733" cy="3640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 name="Title 3"/>
          <p:cNvSpPr txBox="1">
            <a:spLocks/>
          </p:cNvSpPr>
          <p:nvPr/>
        </p:nvSpPr>
        <p:spPr bwMode="auto">
          <a:xfrm>
            <a:off x="437220" y="42337"/>
            <a:ext cx="8534400" cy="758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a:buNone/>
            </a:pPr>
            <a:r>
              <a:rPr lang="en-US" b="1" kern="0" dirty="0" smtClean="0">
                <a:solidFill>
                  <a:srgbClr val="008000"/>
                </a:solidFill>
                <a:latin typeface="Calibri" charset="0"/>
                <a:ea typeface="Calibri" charset="0"/>
                <a:cs typeface="Calibri" charset="0"/>
              </a:rPr>
              <a:t>Secure Communication/Storage (Traditional Crypto)</a:t>
            </a:r>
            <a:endParaRPr lang="en-US" b="1" kern="0" dirty="0">
              <a:solidFill>
                <a:srgbClr val="008000"/>
              </a:solidFill>
              <a:latin typeface="Calibri" charset="0"/>
              <a:ea typeface="Calibri" charset="0"/>
              <a:cs typeface="Calibri" charset="0"/>
            </a:endParaRPr>
          </a:p>
        </p:txBody>
      </p:sp>
      <p:sp>
        <p:nvSpPr>
          <p:cNvPr id="13" name="Text Box 7"/>
          <p:cNvSpPr txBox="1">
            <a:spLocks noChangeArrowheads="1"/>
          </p:cNvSpPr>
          <p:nvPr/>
        </p:nvSpPr>
        <p:spPr bwMode="auto">
          <a:xfrm>
            <a:off x="417396" y="1845999"/>
            <a:ext cx="2592288" cy="369332"/>
          </a:xfrm>
          <a:prstGeom prst="rect">
            <a:avLst/>
          </a:prstGeom>
          <a:noFill/>
          <a:ln w="9525">
            <a:noFill/>
            <a:miter lim="800000"/>
            <a:headEnd/>
            <a:tailEnd/>
          </a:ln>
        </p:spPr>
        <p:txBody>
          <a:bodyPr wrap="square">
            <a:spAutoFit/>
          </a:bodyPr>
          <a:lstStyle/>
          <a:p>
            <a:pPr marL="285750" indent="-285750" defTabSz="914400" fontAlgn="base">
              <a:spcBef>
                <a:spcPct val="50000"/>
              </a:spcBef>
              <a:spcAft>
                <a:spcPct val="0"/>
              </a:spcAft>
              <a:buFont typeface="Wingdings" charset="2"/>
              <a:buChar char="q"/>
            </a:pPr>
            <a:r>
              <a:rPr lang="en-US" dirty="0" smtClean="0">
                <a:solidFill>
                  <a:srgbClr val="000000"/>
                </a:solidFill>
                <a:latin typeface="Calibri" charset="0"/>
                <a:ea typeface="Calibri" charset="0"/>
                <a:cs typeface="Calibri" charset="0"/>
              </a:rPr>
              <a:t>Goals:</a:t>
            </a:r>
            <a:endParaRPr lang="en-US" dirty="0" smtClean="0">
              <a:solidFill>
                <a:srgbClr val="0000FF"/>
              </a:solidFill>
              <a:latin typeface="Calibri" charset="0"/>
              <a:ea typeface="Calibri" charset="0"/>
              <a:cs typeface="Calibri" charset="0"/>
            </a:endParaRPr>
          </a:p>
        </p:txBody>
      </p:sp>
      <p:sp>
        <p:nvSpPr>
          <p:cNvPr id="18" name="Text Box 7"/>
          <p:cNvSpPr txBox="1">
            <a:spLocks noChangeArrowheads="1"/>
          </p:cNvSpPr>
          <p:nvPr/>
        </p:nvSpPr>
        <p:spPr bwMode="auto">
          <a:xfrm>
            <a:off x="722197" y="2337396"/>
            <a:ext cx="2592288" cy="369332"/>
          </a:xfrm>
          <a:prstGeom prst="rect">
            <a:avLst/>
          </a:prstGeom>
          <a:noFill/>
          <a:ln w="9525">
            <a:noFill/>
            <a:miter lim="800000"/>
            <a:headEnd/>
            <a:tailEnd/>
          </a:ln>
        </p:spPr>
        <p:txBody>
          <a:bodyPr wrap="square">
            <a:spAutoFit/>
          </a:bodyPr>
          <a:lstStyle/>
          <a:p>
            <a:pPr marL="285750" indent="-285750" defTabSz="914400" fontAlgn="base">
              <a:spcBef>
                <a:spcPct val="50000"/>
              </a:spcBef>
              <a:spcAft>
                <a:spcPct val="0"/>
              </a:spcAft>
              <a:buFont typeface="Wingdings" charset="2"/>
              <a:buChar char="v"/>
            </a:pPr>
            <a:r>
              <a:rPr lang="en-US" dirty="0" smtClean="0">
                <a:solidFill>
                  <a:srgbClr val="000000"/>
                </a:solidFill>
                <a:latin typeface="Calibri" charset="0"/>
                <a:ea typeface="Calibri" charset="0"/>
                <a:cs typeface="Calibri" charset="0"/>
              </a:rPr>
              <a:t> Privacy</a:t>
            </a:r>
            <a:endParaRPr lang="en-US" dirty="0" smtClean="0">
              <a:solidFill>
                <a:srgbClr val="0000FF"/>
              </a:solidFill>
              <a:latin typeface="Calibri" charset="0"/>
              <a:ea typeface="Calibri" charset="0"/>
              <a:cs typeface="Calibri" charset="0"/>
            </a:endParaRPr>
          </a:p>
        </p:txBody>
      </p:sp>
      <p:pic>
        <p:nvPicPr>
          <p:cNvPr id="19" name="Picture 2"/>
          <p:cNvPicPr>
            <a:picLocks noChangeAspect="1" noChangeArrowheads="1"/>
          </p:cNvPicPr>
          <p:nvPr/>
        </p:nvPicPr>
        <p:blipFill>
          <a:blip r:embed="rId3" cstate="print"/>
          <a:srcRect/>
          <a:stretch>
            <a:fillRect/>
          </a:stretch>
        </p:blipFill>
        <p:spPr bwMode="auto">
          <a:xfrm>
            <a:off x="7540133" y="1245319"/>
            <a:ext cx="1216719" cy="1616052"/>
          </a:xfrm>
          <a:prstGeom prst="rect">
            <a:avLst/>
          </a:prstGeom>
          <a:noFill/>
          <a:ln w="9525">
            <a:noFill/>
            <a:miter lim="800000"/>
            <a:headEnd/>
            <a:tailEnd/>
          </a:ln>
        </p:spPr>
      </p:pic>
      <p:pic>
        <p:nvPicPr>
          <p:cNvPr id="20" name="Picture 3"/>
          <p:cNvPicPr>
            <a:picLocks noChangeAspect="1" noChangeArrowheads="1"/>
          </p:cNvPicPr>
          <p:nvPr/>
        </p:nvPicPr>
        <p:blipFill>
          <a:blip r:embed="rId4" cstate="print"/>
          <a:srcRect/>
          <a:stretch>
            <a:fillRect/>
          </a:stretch>
        </p:blipFill>
        <p:spPr bwMode="auto">
          <a:xfrm>
            <a:off x="3140228" y="1274936"/>
            <a:ext cx="1140718" cy="1524760"/>
          </a:xfrm>
          <a:prstGeom prst="rect">
            <a:avLst/>
          </a:prstGeom>
          <a:noFill/>
          <a:ln w="9525">
            <a:noFill/>
            <a:miter lim="800000"/>
            <a:headEnd/>
            <a:tailEnd/>
          </a:ln>
        </p:spPr>
      </p:pic>
      <p:cxnSp>
        <p:nvCxnSpPr>
          <p:cNvPr id="21" name="Straight Arrow Connector 20"/>
          <p:cNvCxnSpPr/>
          <p:nvPr/>
        </p:nvCxnSpPr>
        <p:spPr>
          <a:xfrm flipH="1">
            <a:off x="4492356" y="2026892"/>
            <a:ext cx="296835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436372" y="1594844"/>
            <a:ext cx="3024336"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08380" y="2530948"/>
            <a:ext cx="295232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4"/>
          <p:cNvPicPr>
            <a:picLocks noChangeAspect="1" noChangeArrowheads="1"/>
          </p:cNvPicPr>
          <p:nvPr/>
        </p:nvPicPr>
        <p:blipFill>
          <a:blip r:embed="rId5" cstate="print"/>
          <a:srcRect/>
          <a:stretch>
            <a:fillRect/>
          </a:stretch>
        </p:blipFill>
        <p:spPr bwMode="auto">
          <a:xfrm>
            <a:off x="4751044" y="3015532"/>
            <a:ext cx="1269504" cy="1269504"/>
          </a:xfrm>
          <a:prstGeom prst="rect">
            <a:avLst/>
          </a:prstGeom>
          <a:noFill/>
          <a:ln w="9525">
            <a:noFill/>
            <a:miter lim="800000"/>
            <a:headEnd/>
            <a:tailEnd/>
          </a:ln>
        </p:spPr>
      </p:pic>
      <p:grpSp>
        <p:nvGrpSpPr>
          <p:cNvPr id="25" name="Group 24"/>
          <p:cNvGrpSpPr/>
          <p:nvPr/>
        </p:nvGrpSpPr>
        <p:grpSpPr>
          <a:xfrm>
            <a:off x="5948540" y="2916884"/>
            <a:ext cx="648072" cy="576064"/>
            <a:chOff x="5868144" y="4293096"/>
            <a:chExt cx="648072" cy="576064"/>
          </a:xfrm>
        </p:grpSpPr>
        <p:cxnSp>
          <p:nvCxnSpPr>
            <p:cNvPr id="26" name="Straight Connector 25"/>
            <p:cNvCxnSpPr/>
            <p:nvPr/>
          </p:nvCxnSpPr>
          <p:spPr>
            <a:xfrm>
              <a:off x="5868144" y="4869160"/>
              <a:ext cx="6480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516216" y="4293096"/>
              <a:ext cx="0" cy="576064"/>
            </a:xfrm>
            <a:prstGeom prst="straightConnector1">
              <a:avLst/>
            </a:prstGeom>
            <a:ln w="254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28" name="Text Box 7"/>
          <p:cNvSpPr txBox="1">
            <a:spLocks noChangeArrowheads="1"/>
          </p:cNvSpPr>
          <p:nvPr/>
        </p:nvSpPr>
        <p:spPr bwMode="auto">
          <a:xfrm>
            <a:off x="6020548" y="2988892"/>
            <a:ext cx="720080" cy="461665"/>
          </a:xfrm>
          <a:prstGeom prst="rect">
            <a:avLst/>
          </a:prstGeom>
          <a:noFill/>
          <a:ln w="9525">
            <a:noFill/>
            <a:miter lim="800000"/>
            <a:headEnd/>
            <a:tailEnd/>
          </a:ln>
        </p:spPr>
        <p:txBody>
          <a:bodyPr wrap="square">
            <a:spAutoFit/>
          </a:bodyPr>
          <a:lstStyle/>
          <a:p>
            <a:pPr marL="457200" indent="-457200" defTabSz="914400" fontAlgn="base">
              <a:spcBef>
                <a:spcPct val="50000"/>
              </a:spcBef>
              <a:spcAft>
                <a:spcPct val="0"/>
              </a:spcAft>
            </a:pPr>
            <a:r>
              <a:rPr lang="en-US" sz="2400" dirty="0" smtClean="0">
                <a:solidFill>
                  <a:srgbClr val="000000"/>
                </a:solidFill>
                <a:latin typeface="Calibri" charset="0"/>
                <a:ea typeface="Calibri" charset="0"/>
                <a:cs typeface="Calibri" charset="0"/>
              </a:rPr>
              <a:t>??</a:t>
            </a:r>
            <a:endParaRPr lang="en-US" sz="2400" dirty="0" smtClean="0">
              <a:solidFill>
                <a:srgbClr val="0000FF"/>
              </a:solidFill>
              <a:latin typeface="Calibri" charset="0"/>
              <a:ea typeface="Calibri" charset="0"/>
              <a:cs typeface="Calibri" charset="0"/>
            </a:endParaRPr>
          </a:p>
        </p:txBody>
      </p:sp>
      <p:sp>
        <p:nvSpPr>
          <p:cNvPr id="29" name="TextBox 28"/>
          <p:cNvSpPr txBox="1"/>
          <p:nvPr/>
        </p:nvSpPr>
        <p:spPr>
          <a:xfrm>
            <a:off x="5529440" y="1303091"/>
            <a:ext cx="838200" cy="461665"/>
          </a:xfrm>
          <a:prstGeom prst="rect">
            <a:avLst/>
          </a:prstGeom>
          <a:pattFill prst="openDmnd">
            <a:fgClr>
              <a:schemeClr val="bg1">
                <a:lumMod val="50000"/>
              </a:schemeClr>
            </a:fgClr>
            <a:bgClr>
              <a:prstClr val="white"/>
            </a:bgClr>
          </a:pattFill>
          <a:ln>
            <a:solidFill>
              <a:srgbClr val="FF0000"/>
            </a:solidFill>
          </a:ln>
        </p:spPr>
        <p:txBody>
          <a:bodyPr wrap="square" rtlCol="0">
            <a:spAutoFit/>
          </a:bodyPr>
          <a:lstStyle/>
          <a:p>
            <a:pPr algn="ctr" defTabSz="914400" fontAlgn="base">
              <a:spcBef>
                <a:spcPct val="0"/>
              </a:spcBef>
              <a:spcAft>
                <a:spcPct val="0"/>
              </a:spcAft>
            </a:pPr>
            <a:r>
              <a:rPr lang="en-US" sz="2400" dirty="0" smtClean="0">
                <a:solidFill>
                  <a:srgbClr val="000000"/>
                </a:solidFill>
                <a:latin typeface="Calibri" charset="0"/>
                <a:ea typeface="Calibri" charset="0"/>
                <a:cs typeface="Calibri" charset="0"/>
              </a:rPr>
              <a:t>m</a:t>
            </a:r>
            <a:r>
              <a:rPr lang="en-US" sz="2400" baseline="-25000" dirty="0" smtClean="0">
                <a:solidFill>
                  <a:srgbClr val="000000"/>
                </a:solidFill>
                <a:latin typeface="Calibri" charset="0"/>
                <a:ea typeface="Calibri" charset="0"/>
                <a:cs typeface="Calibri" charset="0"/>
              </a:rPr>
              <a:t>1</a:t>
            </a:r>
            <a:endParaRPr lang="en-US" sz="2400" baseline="-25000" dirty="0">
              <a:solidFill>
                <a:srgbClr val="000000"/>
              </a:solidFill>
              <a:latin typeface="Calibri" charset="0"/>
              <a:ea typeface="Calibri" charset="0"/>
              <a:cs typeface="Calibri" charset="0"/>
            </a:endParaRPr>
          </a:p>
        </p:txBody>
      </p:sp>
      <p:sp>
        <p:nvSpPr>
          <p:cNvPr id="30" name="TextBox 29"/>
          <p:cNvSpPr txBox="1"/>
          <p:nvPr/>
        </p:nvSpPr>
        <p:spPr>
          <a:xfrm>
            <a:off x="5529440" y="1848315"/>
            <a:ext cx="838200" cy="461665"/>
          </a:xfrm>
          <a:prstGeom prst="rect">
            <a:avLst/>
          </a:prstGeom>
          <a:pattFill prst="openDmnd">
            <a:fgClr>
              <a:schemeClr val="bg1">
                <a:lumMod val="50000"/>
              </a:schemeClr>
            </a:fgClr>
            <a:bgClr>
              <a:prstClr val="white"/>
            </a:bgClr>
          </a:pattFill>
          <a:ln>
            <a:solidFill>
              <a:srgbClr val="FF0000"/>
            </a:solidFill>
          </a:ln>
        </p:spPr>
        <p:txBody>
          <a:bodyPr wrap="square" rtlCol="0">
            <a:spAutoFit/>
          </a:bodyPr>
          <a:lstStyle/>
          <a:p>
            <a:pPr algn="ctr" defTabSz="914400" fontAlgn="base">
              <a:spcBef>
                <a:spcPct val="0"/>
              </a:spcBef>
              <a:spcAft>
                <a:spcPct val="0"/>
              </a:spcAft>
            </a:pPr>
            <a:r>
              <a:rPr lang="en-US" sz="2400" dirty="0" smtClean="0">
                <a:solidFill>
                  <a:srgbClr val="000000"/>
                </a:solidFill>
                <a:latin typeface="Calibri" charset="0"/>
                <a:ea typeface="Calibri" charset="0"/>
                <a:cs typeface="Calibri" charset="0"/>
              </a:rPr>
              <a:t>m</a:t>
            </a:r>
            <a:r>
              <a:rPr lang="en-US" sz="2400" baseline="-25000" dirty="0" smtClean="0">
                <a:solidFill>
                  <a:srgbClr val="000000"/>
                </a:solidFill>
                <a:latin typeface="Calibri" charset="0"/>
                <a:ea typeface="Calibri" charset="0"/>
                <a:cs typeface="Calibri" charset="0"/>
              </a:rPr>
              <a:t>2</a:t>
            </a:r>
            <a:endParaRPr lang="en-US" sz="2400" baseline="-25000" dirty="0">
              <a:solidFill>
                <a:srgbClr val="000000"/>
              </a:solidFill>
              <a:latin typeface="Calibri" charset="0"/>
              <a:ea typeface="Calibri" charset="0"/>
              <a:cs typeface="Calibri" charset="0"/>
            </a:endParaRPr>
          </a:p>
        </p:txBody>
      </p:sp>
      <p:sp>
        <p:nvSpPr>
          <p:cNvPr id="31" name="TextBox 30"/>
          <p:cNvSpPr txBox="1"/>
          <p:nvPr/>
        </p:nvSpPr>
        <p:spPr>
          <a:xfrm>
            <a:off x="5542388" y="2412828"/>
            <a:ext cx="838200" cy="461665"/>
          </a:xfrm>
          <a:prstGeom prst="rect">
            <a:avLst/>
          </a:prstGeom>
          <a:pattFill prst="openDmnd">
            <a:fgClr>
              <a:schemeClr val="bg1">
                <a:lumMod val="50000"/>
              </a:schemeClr>
            </a:fgClr>
            <a:bgClr>
              <a:prstClr val="white"/>
            </a:bgClr>
          </a:pattFill>
          <a:ln>
            <a:solidFill>
              <a:srgbClr val="FF0000"/>
            </a:solidFill>
          </a:ln>
        </p:spPr>
        <p:txBody>
          <a:bodyPr wrap="square" rtlCol="0">
            <a:spAutoFit/>
          </a:bodyPr>
          <a:lstStyle/>
          <a:p>
            <a:pPr algn="ctr" defTabSz="914400" fontAlgn="base">
              <a:spcBef>
                <a:spcPct val="0"/>
              </a:spcBef>
              <a:spcAft>
                <a:spcPct val="0"/>
              </a:spcAft>
            </a:pPr>
            <a:r>
              <a:rPr lang="en-US" sz="2400" dirty="0" smtClean="0">
                <a:solidFill>
                  <a:srgbClr val="000000"/>
                </a:solidFill>
                <a:latin typeface="Calibri" charset="0"/>
                <a:ea typeface="Calibri" charset="0"/>
                <a:cs typeface="Calibri" charset="0"/>
              </a:rPr>
              <a:t>m</a:t>
            </a:r>
            <a:r>
              <a:rPr lang="en-US" sz="2400" baseline="-25000" dirty="0" smtClean="0">
                <a:solidFill>
                  <a:srgbClr val="000000"/>
                </a:solidFill>
                <a:latin typeface="Calibri" charset="0"/>
                <a:ea typeface="Calibri" charset="0"/>
                <a:cs typeface="Calibri" charset="0"/>
              </a:rPr>
              <a:t>3</a:t>
            </a:r>
            <a:endParaRPr lang="en-US" sz="2400" baseline="-25000" dirty="0">
              <a:solidFill>
                <a:srgbClr val="000000"/>
              </a:solidFill>
              <a:latin typeface="Calibri" charset="0"/>
              <a:ea typeface="Calibri" charset="0"/>
              <a:cs typeface="Calibri" charset="0"/>
            </a:endParaRPr>
          </a:p>
        </p:txBody>
      </p:sp>
      <p:sp>
        <p:nvSpPr>
          <p:cNvPr id="32" name="Text Box 7"/>
          <p:cNvSpPr txBox="1">
            <a:spLocks noChangeArrowheads="1"/>
          </p:cNvSpPr>
          <p:nvPr/>
        </p:nvSpPr>
        <p:spPr bwMode="auto">
          <a:xfrm>
            <a:off x="739133" y="2862322"/>
            <a:ext cx="2592288" cy="369332"/>
          </a:xfrm>
          <a:prstGeom prst="rect">
            <a:avLst/>
          </a:prstGeom>
          <a:noFill/>
          <a:ln w="9525">
            <a:noFill/>
            <a:miter lim="800000"/>
            <a:headEnd/>
            <a:tailEnd/>
          </a:ln>
        </p:spPr>
        <p:txBody>
          <a:bodyPr wrap="square">
            <a:spAutoFit/>
          </a:bodyPr>
          <a:lstStyle/>
          <a:p>
            <a:pPr marL="285750" indent="-285750" defTabSz="914400" fontAlgn="base">
              <a:spcBef>
                <a:spcPct val="50000"/>
              </a:spcBef>
              <a:spcAft>
                <a:spcPct val="0"/>
              </a:spcAft>
              <a:buFont typeface="Wingdings" charset="2"/>
              <a:buChar char="v"/>
            </a:pPr>
            <a:r>
              <a:rPr lang="en-US" dirty="0" smtClean="0">
                <a:solidFill>
                  <a:srgbClr val="000000"/>
                </a:solidFill>
                <a:latin typeface="Calibri" charset="0"/>
                <a:ea typeface="Calibri" charset="0"/>
                <a:cs typeface="Calibri" charset="0"/>
              </a:rPr>
              <a:t> Integrity</a:t>
            </a:r>
            <a:endParaRPr lang="en-US" dirty="0" smtClean="0">
              <a:solidFill>
                <a:srgbClr val="0000FF"/>
              </a:solidFill>
              <a:latin typeface="Calibri" charset="0"/>
              <a:ea typeface="Calibri" charset="0"/>
              <a:cs typeface="Calibri" charset="0"/>
            </a:endParaRPr>
          </a:p>
        </p:txBody>
      </p:sp>
      <p:grpSp>
        <p:nvGrpSpPr>
          <p:cNvPr id="3" name="Group 2"/>
          <p:cNvGrpSpPr/>
          <p:nvPr/>
        </p:nvGrpSpPr>
        <p:grpSpPr>
          <a:xfrm>
            <a:off x="101601" y="4690530"/>
            <a:ext cx="8957733" cy="1811866"/>
            <a:chOff x="101601" y="4453468"/>
            <a:chExt cx="8957733" cy="1811866"/>
          </a:xfrm>
        </p:grpSpPr>
        <p:sp>
          <p:nvSpPr>
            <p:cNvPr id="11" name="Rectangle 10"/>
            <p:cNvSpPr/>
            <p:nvPr/>
          </p:nvSpPr>
          <p:spPr>
            <a:xfrm>
              <a:off x="132678" y="4581480"/>
              <a:ext cx="8624174" cy="369332"/>
            </a:xfrm>
            <a:prstGeom prst="rect">
              <a:avLst/>
            </a:prstGeom>
          </p:spPr>
          <p:txBody>
            <a:bodyPr wrap="square">
              <a:spAutoFit/>
            </a:bodyPr>
            <a:lstStyle/>
            <a:p>
              <a:pPr marL="285750" indent="-285750">
                <a:buFont typeface="Wingdings" charset="2"/>
                <a:buChar char="q"/>
              </a:pPr>
              <a:r>
                <a:rPr lang="en-US" dirty="0" smtClean="0">
                  <a:latin typeface="Calibri" charset="0"/>
                  <a:ea typeface="Calibri" charset="0"/>
                  <a:cs typeface="Calibri" charset="0"/>
                </a:rPr>
                <a:t>We know how to achieve the goal (various encryption schemes)</a:t>
              </a:r>
              <a:endParaRPr lang="en-US" dirty="0">
                <a:solidFill>
                  <a:srgbClr val="FF0000"/>
                </a:solidFill>
                <a:latin typeface="Calibri" charset="0"/>
                <a:ea typeface="Calibri" charset="0"/>
                <a:cs typeface="Calibri" charset="0"/>
              </a:endParaRPr>
            </a:p>
          </p:txBody>
        </p:sp>
        <p:sp>
          <p:nvSpPr>
            <p:cNvPr id="12" name="Rectangle 11"/>
            <p:cNvSpPr/>
            <p:nvPr/>
          </p:nvSpPr>
          <p:spPr>
            <a:xfrm>
              <a:off x="640694" y="5177230"/>
              <a:ext cx="6993209" cy="923330"/>
            </a:xfrm>
            <a:prstGeom prst="rect">
              <a:avLst/>
            </a:prstGeom>
          </p:spPr>
          <p:txBody>
            <a:bodyPr wrap="square">
              <a:spAutoFit/>
            </a:bodyPr>
            <a:lstStyle/>
            <a:p>
              <a:r>
                <a:rPr lang="en-US" dirty="0" smtClean="0">
                  <a:latin typeface="Calibri" charset="0"/>
                  <a:ea typeface="Calibri" charset="0"/>
                  <a:cs typeface="Calibri" charset="0"/>
                </a:rPr>
                <a:t>&gt; Not trivial to achieve the goal</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&gt; But the purpose is simple to state and well-understood</a:t>
              </a:r>
              <a:endParaRPr lang="en-US" dirty="0">
                <a:latin typeface="Calibri" charset="0"/>
                <a:ea typeface="Calibri" charset="0"/>
                <a:cs typeface="Calibri" charset="0"/>
              </a:endParaRPr>
            </a:p>
          </p:txBody>
        </p:sp>
        <p:sp>
          <p:nvSpPr>
            <p:cNvPr id="33" name="Rectangle 32"/>
            <p:cNvSpPr/>
            <p:nvPr/>
          </p:nvSpPr>
          <p:spPr>
            <a:xfrm>
              <a:off x="101601" y="4453468"/>
              <a:ext cx="8957733" cy="18118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spTree>
    <p:extLst>
      <p:ext uri="{BB962C8B-B14F-4D97-AF65-F5344CB8AC3E}">
        <p14:creationId xmlns:p14="http://schemas.microsoft.com/office/powerpoint/2010/main" val="10552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8465"/>
            <a:ext cx="9110134" cy="758825"/>
          </a:xfrm>
        </p:spPr>
        <p:txBody>
          <a:bodyPr>
            <a:normAutofit fontScale="90000"/>
          </a:bodyPr>
          <a:lstStyle/>
          <a:p>
            <a:r>
              <a:rPr lang="en-US" b="1" dirty="0" smtClean="0">
                <a:solidFill>
                  <a:srgbClr val="008000"/>
                </a:solidFill>
                <a:latin typeface="Calibri" charset="0"/>
                <a:ea typeface="Calibri" charset="0"/>
                <a:cs typeface="Calibri" charset="0"/>
              </a:rPr>
              <a:t>Secure (multiparty) </a:t>
            </a:r>
            <a:r>
              <a:rPr lang="en-US" b="1" smtClean="0">
                <a:solidFill>
                  <a:srgbClr val="008000"/>
                </a:solidFill>
                <a:latin typeface="Calibri" charset="0"/>
                <a:ea typeface="Calibri" charset="0"/>
                <a:cs typeface="Calibri" charset="0"/>
              </a:rPr>
              <a:t>Computation [Yao82] </a:t>
            </a:r>
            <a:endParaRPr lang="en-US" b="1" dirty="0">
              <a:solidFill>
                <a:srgbClr val="008000"/>
              </a:solidFill>
              <a:latin typeface="Calibri" charset="0"/>
              <a:ea typeface="Calibri" charset="0"/>
              <a:cs typeface="Calibri" charset="0"/>
            </a:endParaRPr>
          </a:p>
        </p:txBody>
      </p:sp>
      <p:sp>
        <p:nvSpPr>
          <p:cNvPr id="2" name="Rectangle 1"/>
          <p:cNvSpPr/>
          <p:nvPr/>
        </p:nvSpPr>
        <p:spPr>
          <a:xfrm>
            <a:off x="240278" y="4858760"/>
            <a:ext cx="8869856" cy="646331"/>
          </a:xfrm>
          <a:prstGeom prst="rect">
            <a:avLst/>
          </a:prstGeom>
        </p:spPr>
        <p:txBody>
          <a:bodyPr wrap="square">
            <a:spAutoFit/>
          </a:bodyPr>
          <a:lstStyle/>
          <a:p>
            <a:r>
              <a:rPr lang="en-US" smtClean="0">
                <a:latin typeface="Calibri" charset="0"/>
                <a:ea typeface="Calibri" charset="0"/>
                <a:cs typeface="Calibri" charset="0"/>
              </a:rPr>
              <a:t>&gt; A </a:t>
            </a:r>
            <a:r>
              <a:rPr lang="en-US" dirty="0">
                <a:latin typeface="Calibri" charset="0"/>
                <a:ea typeface="Calibri" charset="0"/>
                <a:cs typeface="Calibri" charset="0"/>
              </a:rPr>
              <a:t>large amount of added value can be obtained by combining confidential information from several sources and from this computing some result that holds an interest for all parties </a:t>
            </a:r>
            <a:endParaRPr lang="en-US" dirty="0">
              <a:solidFill>
                <a:srgbClr val="FF0000"/>
              </a:solidFill>
              <a:latin typeface="Calibri" charset="0"/>
              <a:ea typeface="Calibri" charset="0"/>
              <a:cs typeface="Calibri" charset="0"/>
            </a:endParaRPr>
          </a:p>
        </p:txBody>
      </p:sp>
      <p:sp>
        <p:nvSpPr>
          <p:cNvPr id="3" name="Rectangle 2"/>
          <p:cNvSpPr/>
          <p:nvPr/>
        </p:nvSpPr>
        <p:spPr>
          <a:xfrm>
            <a:off x="1357123" y="660279"/>
            <a:ext cx="7179732" cy="369332"/>
          </a:xfrm>
          <a:prstGeom prst="rect">
            <a:avLst/>
          </a:prstGeom>
        </p:spPr>
        <p:txBody>
          <a:bodyPr wrap="square">
            <a:spAutoFit/>
          </a:bodyPr>
          <a:lstStyle/>
          <a:p>
            <a:r>
              <a:rPr lang="en-US" smtClean="0">
                <a:latin typeface="Calibri" charset="0"/>
                <a:ea typeface="Calibri" charset="0"/>
                <a:cs typeface="Calibri" charset="0"/>
              </a:rPr>
              <a:t>demands </a:t>
            </a:r>
            <a:r>
              <a:rPr lang="en-US" dirty="0">
                <a:latin typeface="Calibri" charset="0"/>
                <a:ea typeface="Calibri" charset="0"/>
                <a:cs typeface="Calibri" charset="0"/>
              </a:rPr>
              <a:t>data privacy and computation on the data at the same time! </a:t>
            </a:r>
          </a:p>
        </p:txBody>
      </p:sp>
      <p:sp>
        <p:nvSpPr>
          <p:cNvPr id="10" name="Rectangle 2"/>
          <p:cNvSpPr txBox="1">
            <a:spLocks noChangeArrowheads="1"/>
          </p:cNvSpPr>
          <p:nvPr/>
        </p:nvSpPr>
        <p:spPr bwMode="auto">
          <a:xfrm>
            <a:off x="361668" y="4048836"/>
            <a:ext cx="1080120"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smtClean="0">
                <a:solidFill>
                  <a:srgbClr val="000000"/>
                </a:solidFill>
                <a:latin typeface="Calibri" charset="0"/>
                <a:ea typeface="Calibri" charset="0"/>
                <a:cs typeface="Calibri" charset="0"/>
              </a:rPr>
              <a:t>P</a:t>
            </a:r>
            <a:r>
              <a:rPr lang="en-IN" sz="2400" kern="0" baseline="-25000" dirty="0" smtClean="0">
                <a:solidFill>
                  <a:srgbClr val="000000"/>
                </a:solidFill>
                <a:latin typeface="Calibri" charset="0"/>
                <a:ea typeface="Calibri" charset="0"/>
                <a:cs typeface="Calibri" charset="0"/>
              </a:rPr>
              <a:t>1</a:t>
            </a:r>
            <a:r>
              <a:rPr lang="en-IN" sz="2400" kern="0" dirty="0" smtClean="0">
                <a:solidFill>
                  <a:srgbClr val="000000"/>
                </a:solidFill>
                <a:latin typeface="Calibri" charset="0"/>
                <a:ea typeface="Calibri" charset="0"/>
                <a:cs typeface="Calibri" charset="0"/>
              </a:rPr>
              <a:t> : x</a:t>
            </a:r>
            <a:r>
              <a:rPr lang="en-IN" sz="2400" kern="0" baseline="-25000" dirty="0" smtClean="0">
                <a:solidFill>
                  <a:srgbClr val="000000"/>
                </a:solidFill>
                <a:latin typeface="Calibri" charset="0"/>
                <a:ea typeface="Calibri" charset="0"/>
                <a:cs typeface="Calibri" charset="0"/>
              </a:rPr>
              <a:t>1</a:t>
            </a:r>
            <a:endParaRPr lang="en-IN" sz="2400" kern="0" baseline="-25000" dirty="0">
              <a:solidFill>
                <a:srgbClr val="0000FF"/>
              </a:solidFill>
              <a:latin typeface="Calibri" charset="0"/>
              <a:ea typeface="Calibri" charset="0"/>
              <a:cs typeface="Calibri" charset="0"/>
            </a:endParaRPr>
          </a:p>
        </p:txBody>
      </p:sp>
      <p:sp>
        <p:nvSpPr>
          <p:cNvPr id="12" name="Rectangle 2"/>
          <p:cNvSpPr txBox="1">
            <a:spLocks noChangeArrowheads="1"/>
          </p:cNvSpPr>
          <p:nvPr/>
        </p:nvSpPr>
        <p:spPr bwMode="auto">
          <a:xfrm>
            <a:off x="1953400" y="4061277"/>
            <a:ext cx="1080120"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smtClean="0">
                <a:solidFill>
                  <a:srgbClr val="000000"/>
                </a:solidFill>
                <a:latin typeface="Calibri" charset="0"/>
                <a:ea typeface="Calibri" charset="0"/>
                <a:cs typeface="Calibri" charset="0"/>
              </a:rPr>
              <a:t>P</a:t>
            </a:r>
            <a:r>
              <a:rPr lang="en-IN" sz="2400" kern="0" baseline="-25000" dirty="0">
                <a:solidFill>
                  <a:srgbClr val="000000"/>
                </a:solidFill>
                <a:latin typeface="Calibri" charset="0"/>
                <a:ea typeface="Calibri" charset="0"/>
                <a:cs typeface="Calibri" charset="0"/>
              </a:rPr>
              <a:t>2</a:t>
            </a:r>
            <a:r>
              <a:rPr lang="en-IN" sz="2400" kern="0" dirty="0" smtClean="0">
                <a:solidFill>
                  <a:srgbClr val="000000"/>
                </a:solidFill>
                <a:latin typeface="Calibri" charset="0"/>
                <a:ea typeface="Calibri" charset="0"/>
                <a:cs typeface="Calibri" charset="0"/>
              </a:rPr>
              <a:t> : x</a:t>
            </a:r>
            <a:r>
              <a:rPr lang="en-IN" sz="2400" kern="0" baseline="-25000" dirty="0">
                <a:solidFill>
                  <a:srgbClr val="000000"/>
                </a:solidFill>
                <a:latin typeface="Calibri" charset="0"/>
                <a:ea typeface="Calibri" charset="0"/>
                <a:cs typeface="Calibri" charset="0"/>
              </a:rPr>
              <a:t>2</a:t>
            </a:r>
            <a:endParaRPr lang="en-IN" sz="2400" kern="0" baseline="-25000" dirty="0">
              <a:solidFill>
                <a:srgbClr val="0000FF"/>
              </a:solidFill>
              <a:latin typeface="Calibri" charset="0"/>
              <a:ea typeface="Calibri" charset="0"/>
              <a:cs typeface="Calibri" charset="0"/>
            </a:endParaRPr>
          </a:p>
        </p:txBody>
      </p:sp>
      <p:sp>
        <p:nvSpPr>
          <p:cNvPr id="13" name="Rectangle 2"/>
          <p:cNvSpPr txBox="1">
            <a:spLocks noChangeArrowheads="1"/>
          </p:cNvSpPr>
          <p:nvPr/>
        </p:nvSpPr>
        <p:spPr bwMode="auto">
          <a:xfrm>
            <a:off x="5146299" y="4026662"/>
            <a:ext cx="1080120"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smtClean="0">
                <a:solidFill>
                  <a:srgbClr val="000000"/>
                </a:solidFill>
                <a:latin typeface="Calibri" charset="0"/>
                <a:ea typeface="Calibri" charset="0"/>
                <a:cs typeface="Calibri" charset="0"/>
              </a:rPr>
              <a:t>P</a:t>
            </a:r>
            <a:r>
              <a:rPr lang="en-IN" sz="2400" kern="0" baseline="-25000" dirty="0" smtClean="0">
                <a:solidFill>
                  <a:srgbClr val="000000"/>
                </a:solidFill>
                <a:latin typeface="Calibri" charset="0"/>
                <a:ea typeface="Calibri" charset="0"/>
                <a:cs typeface="Calibri" charset="0"/>
              </a:rPr>
              <a:t>i</a:t>
            </a:r>
            <a:r>
              <a:rPr lang="en-IN" sz="2400" kern="0" dirty="0" smtClean="0">
                <a:solidFill>
                  <a:srgbClr val="000000"/>
                </a:solidFill>
                <a:latin typeface="Calibri" charset="0"/>
                <a:ea typeface="Calibri" charset="0"/>
                <a:cs typeface="Calibri" charset="0"/>
              </a:rPr>
              <a:t> : x</a:t>
            </a:r>
            <a:r>
              <a:rPr lang="en-IN" sz="2400" kern="0" baseline="-25000" dirty="0" smtClean="0">
                <a:solidFill>
                  <a:srgbClr val="000000"/>
                </a:solidFill>
                <a:latin typeface="Calibri" charset="0"/>
                <a:ea typeface="Calibri" charset="0"/>
                <a:cs typeface="Calibri" charset="0"/>
              </a:rPr>
              <a:t>i</a:t>
            </a:r>
            <a:endParaRPr lang="en-IN" sz="2400" kern="0" baseline="-25000" dirty="0">
              <a:solidFill>
                <a:srgbClr val="0000FF"/>
              </a:solidFill>
              <a:latin typeface="Calibri" charset="0"/>
              <a:ea typeface="Calibri" charset="0"/>
              <a:cs typeface="Calibri" charset="0"/>
            </a:endParaRPr>
          </a:p>
        </p:txBody>
      </p:sp>
      <p:sp>
        <p:nvSpPr>
          <p:cNvPr id="14" name="Rectangle 2"/>
          <p:cNvSpPr txBox="1">
            <a:spLocks noChangeArrowheads="1"/>
          </p:cNvSpPr>
          <p:nvPr/>
        </p:nvSpPr>
        <p:spPr bwMode="auto">
          <a:xfrm>
            <a:off x="7850500" y="4048836"/>
            <a:ext cx="1080120"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err="1" smtClean="0">
                <a:solidFill>
                  <a:srgbClr val="000000"/>
                </a:solidFill>
                <a:latin typeface="Calibri" charset="0"/>
                <a:ea typeface="Calibri" charset="0"/>
                <a:cs typeface="Calibri" charset="0"/>
              </a:rPr>
              <a:t>P</a:t>
            </a:r>
            <a:r>
              <a:rPr lang="en-IN" sz="2400" kern="0" baseline="-25000" dirty="0" err="1">
                <a:solidFill>
                  <a:srgbClr val="000000"/>
                </a:solidFill>
                <a:latin typeface="Calibri" charset="0"/>
                <a:ea typeface="Calibri" charset="0"/>
                <a:cs typeface="Calibri" charset="0"/>
              </a:rPr>
              <a:t>n</a:t>
            </a:r>
            <a:r>
              <a:rPr lang="en-IN" sz="2400" kern="0" dirty="0" smtClean="0">
                <a:solidFill>
                  <a:srgbClr val="000000"/>
                </a:solidFill>
                <a:latin typeface="Calibri" charset="0"/>
                <a:ea typeface="Calibri" charset="0"/>
                <a:cs typeface="Calibri" charset="0"/>
              </a:rPr>
              <a:t> : </a:t>
            </a:r>
            <a:r>
              <a:rPr lang="en-IN" sz="2400" kern="0" dirty="0" err="1" smtClean="0">
                <a:solidFill>
                  <a:srgbClr val="000000"/>
                </a:solidFill>
                <a:latin typeface="Calibri" charset="0"/>
                <a:ea typeface="Calibri" charset="0"/>
                <a:cs typeface="Calibri" charset="0"/>
              </a:rPr>
              <a:t>x</a:t>
            </a:r>
            <a:r>
              <a:rPr lang="en-IN" sz="2400" kern="0" baseline="-25000" dirty="0" err="1">
                <a:solidFill>
                  <a:srgbClr val="000000"/>
                </a:solidFill>
                <a:latin typeface="Calibri" charset="0"/>
                <a:ea typeface="Calibri" charset="0"/>
                <a:cs typeface="Calibri" charset="0"/>
              </a:rPr>
              <a:t>n</a:t>
            </a:r>
            <a:endParaRPr lang="en-IN" sz="2400" kern="0" baseline="-25000" dirty="0">
              <a:solidFill>
                <a:srgbClr val="0000FF"/>
              </a:solidFill>
              <a:latin typeface="Calibri" charset="0"/>
              <a:ea typeface="Calibri" charset="0"/>
              <a:cs typeface="Calibri" charset="0"/>
            </a:endParaRPr>
          </a:p>
        </p:txBody>
      </p:sp>
      <p:sp>
        <p:nvSpPr>
          <p:cNvPr id="15" name="Rectangle 2"/>
          <p:cNvSpPr txBox="1">
            <a:spLocks noChangeArrowheads="1"/>
          </p:cNvSpPr>
          <p:nvPr/>
        </p:nvSpPr>
        <p:spPr bwMode="auto">
          <a:xfrm>
            <a:off x="3530020" y="1844022"/>
            <a:ext cx="2304256"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smtClean="0">
                <a:solidFill>
                  <a:srgbClr val="000000"/>
                </a:solidFill>
                <a:latin typeface="Calibri" charset="0"/>
                <a:ea typeface="Calibri" charset="0"/>
                <a:cs typeface="Calibri" charset="0"/>
              </a:rPr>
              <a:t>f(x</a:t>
            </a:r>
            <a:r>
              <a:rPr lang="en-IN" sz="2400" kern="0" baseline="-25000" dirty="0" smtClean="0">
                <a:solidFill>
                  <a:srgbClr val="000000"/>
                </a:solidFill>
                <a:latin typeface="Calibri" charset="0"/>
                <a:ea typeface="Calibri" charset="0"/>
                <a:cs typeface="Calibri" charset="0"/>
              </a:rPr>
              <a:t>1</a:t>
            </a:r>
            <a:r>
              <a:rPr lang="en-IN" sz="2400" kern="0" dirty="0" smtClean="0">
                <a:solidFill>
                  <a:srgbClr val="000000"/>
                </a:solidFill>
                <a:latin typeface="Calibri" charset="0"/>
                <a:ea typeface="Calibri" charset="0"/>
                <a:cs typeface="Calibri" charset="0"/>
              </a:rPr>
              <a:t>, x</a:t>
            </a:r>
            <a:r>
              <a:rPr lang="en-IN" sz="2400" kern="0" baseline="-25000" dirty="0" smtClean="0">
                <a:solidFill>
                  <a:srgbClr val="000000"/>
                </a:solidFill>
                <a:latin typeface="Calibri" charset="0"/>
                <a:ea typeface="Calibri" charset="0"/>
                <a:cs typeface="Calibri" charset="0"/>
              </a:rPr>
              <a:t>2</a:t>
            </a:r>
            <a:r>
              <a:rPr lang="en-IN" sz="2400" kern="0" dirty="0" smtClean="0">
                <a:solidFill>
                  <a:srgbClr val="000000"/>
                </a:solidFill>
                <a:latin typeface="Calibri" charset="0"/>
                <a:ea typeface="Calibri" charset="0"/>
                <a:cs typeface="Calibri" charset="0"/>
              </a:rPr>
              <a:t>, …, </a:t>
            </a:r>
            <a:r>
              <a:rPr lang="en-IN" sz="2400" kern="0" dirty="0" err="1" smtClean="0">
                <a:solidFill>
                  <a:srgbClr val="000000"/>
                </a:solidFill>
                <a:latin typeface="Calibri" charset="0"/>
                <a:ea typeface="Calibri" charset="0"/>
                <a:cs typeface="Calibri" charset="0"/>
              </a:rPr>
              <a:t>x</a:t>
            </a:r>
            <a:r>
              <a:rPr lang="en-IN" sz="2400" kern="0" baseline="-25000" dirty="0" err="1" smtClean="0">
                <a:solidFill>
                  <a:srgbClr val="000000"/>
                </a:solidFill>
                <a:latin typeface="Calibri" charset="0"/>
                <a:ea typeface="Calibri" charset="0"/>
                <a:cs typeface="Calibri" charset="0"/>
              </a:rPr>
              <a:t>n</a:t>
            </a:r>
            <a:r>
              <a:rPr lang="en-IN" sz="2400" kern="0" dirty="0" smtClean="0">
                <a:solidFill>
                  <a:srgbClr val="000000"/>
                </a:solidFill>
                <a:latin typeface="Calibri" charset="0"/>
                <a:ea typeface="Calibri" charset="0"/>
                <a:cs typeface="Calibri" charset="0"/>
              </a:rPr>
              <a:t>)</a:t>
            </a:r>
            <a:endParaRPr lang="en-IN" sz="2400" kern="0" baseline="-25000" dirty="0">
              <a:solidFill>
                <a:srgbClr val="0000FF"/>
              </a:solidFill>
              <a:latin typeface="Calibri" charset="0"/>
              <a:ea typeface="Calibri" charset="0"/>
              <a:cs typeface="Calibri" charset="0"/>
            </a:endParaRPr>
          </a:p>
        </p:txBody>
      </p:sp>
      <p:sp>
        <p:nvSpPr>
          <p:cNvPr id="16" name="Cloud 15"/>
          <p:cNvSpPr/>
          <p:nvPr/>
        </p:nvSpPr>
        <p:spPr>
          <a:xfrm>
            <a:off x="3169980" y="1596000"/>
            <a:ext cx="2952328" cy="1107554"/>
          </a:xfrm>
          <a:prstGeom prst="cloud">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Calibri" charset="0"/>
              <a:ea typeface="Calibri" charset="0"/>
              <a:cs typeface="Calibri" charset="0"/>
            </a:endParaRPr>
          </a:p>
        </p:txBody>
      </p:sp>
      <p:cxnSp>
        <p:nvCxnSpPr>
          <p:cNvPr id="17" name="Straight Arrow Connector 16"/>
          <p:cNvCxnSpPr/>
          <p:nvPr/>
        </p:nvCxnSpPr>
        <p:spPr>
          <a:xfrm flipV="1">
            <a:off x="1225764" y="2559538"/>
            <a:ext cx="1728192" cy="404614"/>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41988" y="2761845"/>
            <a:ext cx="864096" cy="274315"/>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474236" y="2676120"/>
            <a:ext cx="360040" cy="370454"/>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254173" y="2292775"/>
            <a:ext cx="1812351" cy="743385"/>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6583" y="5662177"/>
            <a:ext cx="3449461" cy="369332"/>
          </a:xfrm>
          <a:prstGeom prst="rect">
            <a:avLst/>
          </a:prstGeom>
        </p:spPr>
        <p:txBody>
          <a:bodyPr wrap="square">
            <a:spAutoFit/>
          </a:bodyPr>
          <a:lstStyle/>
          <a:p>
            <a:r>
              <a:rPr lang="en-US" smtClean="0">
                <a:latin typeface="Calibri" charset="0"/>
                <a:ea typeface="Calibri" charset="0"/>
                <a:cs typeface="Calibri" charset="0"/>
              </a:rPr>
              <a:t>&gt; Encryption </a:t>
            </a:r>
            <a:r>
              <a:rPr lang="en-US" dirty="0" smtClean="0">
                <a:latin typeface="Calibri" charset="0"/>
                <a:ea typeface="Calibri" charset="0"/>
                <a:cs typeface="Calibri" charset="0"/>
              </a:rPr>
              <a:t>does </a:t>
            </a:r>
            <a:r>
              <a:rPr lang="en-US" smtClean="0">
                <a:latin typeface="Calibri" charset="0"/>
                <a:ea typeface="Calibri" charset="0"/>
                <a:cs typeface="Calibri" charset="0"/>
              </a:rPr>
              <a:t>not help!</a:t>
            </a:r>
            <a:endParaRPr lang="en-US" dirty="0">
              <a:solidFill>
                <a:srgbClr val="FF0000"/>
              </a:solidFill>
              <a:latin typeface="Calibri" charset="0"/>
              <a:ea typeface="Calibri" charset="0"/>
              <a:cs typeface="Calibri" charset="0"/>
            </a:endParaRPr>
          </a:p>
        </p:txBody>
      </p:sp>
      <p:sp>
        <p:nvSpPr>
          <p:cNvPr id="22" name="Rectangle 21"/>
          <p:cNvSpPr/>
          <p:nvPr/>
        </p:nvSpPr>
        <p:spPr>
          <a:xfrm>
            <a:off x="296583" y="6188456"/>
            <a:ext cx="8830484" cy="646331"/>
          </a:xfrm>
          <a:prstGeom prst="rect">
            <a:avLst/>
          </a:prstGeom>
        </p:spPr>
        <p:txBody>
          <a:bodyPr wrap="square">
            <a:spAutoFit/>
          </a:bodyPr>
          <a:lstStyle/>
          <a:p>
            <a:r>
              <a:rPr lang="en-US" dirty="0" smtClean="0">
                <a:latin typeface="Calibri" charset="0"/>
                <a:ea typeface="Calibri" charset="0"/>
                <a:cs typeface="Calibri" charset="0"/>
              </a:rPr>
              <a:t>&gt; Analogy: Can not wear </a:t>
            </a:r>
            <a:r>
              <a:rPr lang="en-US" dirty="0" smtClean="0">
                <a:solidFill>
                  <a:srgbClr val="0070C0"/>
                </a:solidFill>
                <a:latin typeface="Calibri" charset="0"/>
                <a:ea typeface="Calibri" charset="0"/>
                <a:cs typeface="Calibri" charset="0"/>
              </a:rPr>
              <a:t>(compute on) </a:t>
            </a:r>
            <a:r>
              <a:rPr lang="en-US" dirty="0" smtClean="0">
                <a:latin typeface="Calibri" charset="0"/>
                <a:ea typeface="Calibri" charset="0"/>
                <a:cs typeface="Calibri" charset="0"/>
              </a:rPr>
              <a:t>ornaments  </a:t>
            </a:r>
            <a:r>
              <a:rPr lang="en-US" dirty="0" smtClean="0">
                <a:solidFill>
                  <a:srgbClr val="0070C0"/>
                </a:solidFill>
                <a:latin typeface="Calibri" charset="0"/>
                <a:ea typeface="Calibri" charset="0"/>
                <a:cs typeface="Calibri" charset="0"/>
              </a:rPr>
              <a:t>(messages) </a:t>
            </a:r>
            <a:r>
              <a:rPr lang="en-US" dirty="0" smtClean="0">
                <a:latin typeface="Calibri" charset="0"/>
                <a:ea typeface="Calibri" charset="0"/>
                <a:cs typeface="Calibri" charset="0"/>
              </a:rPr>
              <a:t>while keeping them in the locker </a:t>
            </a:r>
            <a:r>
              <a:rPr lang="en-US" dirty="0" smtClean="0">
                <a:solidFill>
                  <a:srgbClr val="0070C0"/>
                </a:solidFill>
                <a:latin typeface="Calibri" charset="0"/>
                <a:ea typeface="Calibri" charset="0"/>
                <a:cs typeface="Calibri" charset="0"/>
              </a:rPr>
              <a:t>(encrypted) </a:t>
            </a:r>
            <a:endParaRPr lang="en-US" dirty="0">
              <a:solidFill>
                <a:srgbClr val="0070C0"/>
              </a:solidFill>
              <a:latin typeface="Calibri" charset="0"/>
              <a:ea typeface="Calibri" charset="0"/>
              <a:cs typeface="Calibri" charset="0"/>
            </a:endParaRPr>
          </a:p>
        </p:txBody>
      </p:sp>
      <p:pic>
        <p:nvPicPr>
          <p:cNvPr id="23" name="Picture 22"/>
          <p:cNvPicPr>
            <a:picLocks noChangeAspect="1"/>
          </p:cNvPicPr>
          <p:nvPr/>
        </p:nvPicPr>
        <p:blipFill>
          <a:blip r:embed="rId2"/>
          <a:stretch>
            <a:fillRect/>
          </a:stretch>
        </p:blipFill>
        <p:spPr>
          <a:xfrm>
            <a:off x="3088344" y="3098887"/>
            <a:ext cx="718655" cy="736407"/>
          </a:xfrm>
          <a:prstGeom prst="rect">
            <a:avLst/>
          </a:prstGeom>
        </p:spPr>
      </p:pic>
      <p:pic>
        <p:nvPicPr>
          <p:cNvPr id="24" name="Picture 23"/>
          <p:cNvPicPr>
            <a:picLocks noChangeAspect="1"/>
          </p:cNvPicPr>
          <p:nvPr/>
        </p:nvPicPr>
        <p:blipFill>
          <a:blip r:embed="rId3"/>
          <a:stretch>
            <a:fillRect/>
          </a:stretch>
        </p:blipFill>
        <p:spPr>
          <a:xfrm>
            <a:off x="1915556" y="3081196"/>
            <a:ext cx="882534" cy="729217"/>
          </a:xfrm>
          <a:prstGeom prst="rect">
            <a:avLst/>
          </a:prstGeom>
        </p:spPr>
      </p:pic>
      <p:pic>
        <p:nvPicPr>
          <p:cNvPr id="25" name="Picture 24"/>
          <p:cNvPicPr>
            <a:picLocks noChangeAspect="1"/>
          </p:cNvPicPr>
          <p:nvPr/>
        </p:nvPicPr>
        <p:blipFill>
          <a:blip r:embed="rId4"/>
          <a:stretch>
            <a:fillRect/>
          </a:stretch>
        </p:blipFill>
        <p:spPr>
          <a:xfrm>
            <a:off x="5146299" y="3107187"/>
            <a:ext cx="655873" cy="731624"/>
          </a:xfrm>
          <a:prstGeom prst="rect">
            <a:avLst/>
          </a:prstGeom>
        </p:spPr>
      </p:pic>
      <p:pic>
        <p:nvPicPr>
          <p:cNvPr id="26" name="Picture 25"/>
          <p:cNvPicPr>
            <a:picLocks noChangeAspect="1"/>
          </p:cNvPicPr>
          <p:nvPr/>
        </p:nvPicPr>
        <p:blipFill>
          <a:blip r:embed="rId5"/>
          <a:stretch>
            <a:fillRect/>
          </a:stretch>
        </p:blipFill>
        <p:spPr>
          <a:xfrm>
            <a:off x="6497299" y="3129091"/>
            <a:ext cx="663049" cy="714540"/>
          </a:xfrm>
          <a:prstGeom prst="rect">
            <a:avLst/>
          </a:prstGeom>
        </p:spPr>
      </p:pic>
      <p:pic>
        <p:nvPicPr>
          <p:cNvPr id="27" name="Picture 26"/>
          <p:cNvPicPr>
            <a:picLocks noChangeAspect="1"/>
          </p:cNvPicPr>
          <p:nvPr/>
        </p:nvPicPr>
        <p:blipFill>
          <a:blip r:embed="rId6"/>
          <a:stretch>
            <a:fillRect/>
          </a:stretch>
        </p:blipFill>
        <p:spPr>
          <a:xfrm>
            <a:off x="726433" y="3092272"/>
            <a:ext cx="692324" cy="725141"/>
          </a:xfrm>
          <a:prstGeom prst="rect">
            <a:avLst/>
          </a:prstGeom>
        </p:spPr>
      </p:pic>
      <p:pic>
        <p:nvPicPr>
          <p:cNvPr id="28" name="Picture 27"/>
          <p:cNvPicPr>
            <a:picLocks noChangeAspect="1"/>
          </p:cNvPicPr>
          <p:nvPr/>
        </p:nvPicPr>
        <p:blipFill>
          <a:blip r:embed="rId7"/>
          <a:stretch>
            <a:fillRect/>
          </a:stretch>
        </p:blipFill>
        <p:spPr>
          <a:xfrm>
            <a:off x="7823849" y="3124848"/>
            <a:ext cx="668618" cy="714540"/>
          </a:xfrm>
          <a:prstGeom prst="rect">
            <a:avLst/>
          </a:prstGeom>
        </p:spPr>
      </p:pic>
    </p:spTree>
    <p:extLst>
      <p:ext uri="{BB962C8B-B14F-4D97-AF65-F5344CB8AC3E}">
        <p14:creationId xmlns:p14="http://schemas.microsoft.com/office/powerpoint/2010/main" val="49277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4" grpId="0"/>
      <p:bldP spid="15" grpId="0"/>
      <p:bldP spid="16"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6"/>
          <p:cNvSpPr>
            <a:spLocks noGrp="1" noChangeArrowheads="1"/>
          </p:cNvSpPr>
          <p:nvPr>
            <p:ph type="title"/>
          </p:nvPr>
        </p:nvSpPr>
        <p:spPr>
          <a:xfrm>
            <a:off x="51982" y="141871"/>
            <a:ext cx="9145463" cy="720155"/>
          </a:xfrm>
        </p:spPr>
        <p:txBody>
          <a:bodyPr>
            <a:normAutofit fontScale="90000"/>
          </a:bodyPr>
          <a:lstStyle/>
          <a:p>
            <a:r>
              <a:rPr lang="en-US" altLang="en-US" sz="3600" b="1" dirty="0" smtClean="0">
                <a:solidFill>
                  <a:srgbClr val="00B050"/>
                </a:solidFill>
                <a:latin typeface="Calibri" charset="0"/>
                <a:ea typeface="Calibri" charset="0"/>
                <a:cs typeface="Calibri" charset="0"/>
              </a:rPr>
              <a:t>Applications of MPC- Secure </a:t>
            </a:r>
            <a:r>
              <a:rPr lang="en-IN" altLang="en-US" sz="3600" b="1" kern="0" dirty="0" smtClean="0">
                <a:solidFill>
                  <a:srgbClr val="00B050"/>
                </a:solidFill>
                <a:latin typeface="Calibri" charset="0"/>
                <a:ea typeface="Calibri" charset="0"/>
                <a:cs typeface="Calibri" charset="0"/>
              </a:rPr>
              <a:t>S</a:t>
            </a:r>
            <a:r>
              <a:rPr lang="en-IN" sz="3600" b="1" kern="0" dirty="0" smtClean="0">
                <a:solidFill>
                  <a:srgbClr val="00B050"/>
                </a:solidFill>
                <a:latin typeface="Calibri" charset="0"/>
                <a:ea typeface="Calibri" charset="0"/>
                <a:cs typeface="Calibri" charset="0"/>
              </a:rPr>
              <a:t>atellite collision Prevention</a:t>
            </a:r>
            <a:r>
              <a:rPr lang="en-US" altLang="en-US" sz="3600" b="1" dirty="0" smtClean="0">
                <a:solidFill>
                  <a:srgbClr val="00B050"/>
                </a:solidFill>
                <a:latin typeface="Calibri" charset="0"/>
                <a:ea typeface="Calibri" charset="0"/>
                <a:cs typeface="Calibri" charset="0"/>
              </a:rPr>
              <a:t> </a:t>
            </a:r>
            <a:endParaRPr lang="en-US" altLang="en-US" sz="4000" b="1" dirty="0" smtClean="0">
              <a:solidFill>
                <a:srgbClr val="00B050"/>
              </a:solidFill>
              <a:latin typeface="Calibri" charset="0"/>
              <a:ea typeface="Calibri" charset="0"/>
              <a:cs typeface="Calibri" charset="0"/>
            </a:endParaRPr>
          </a:p>
        </p:txBody>
      </p:sp>
      <p:pic>
        <p:nvPicPr>
          <p:cNvPr id="88066" name="Picture 2" descr="Image result for space multiple satel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003" y="272603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411" y="2487810"/>
            <a:ext cx="1271373" cy="92815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567" y="2170874"/>
            <a:ext cx="1286769" cy="87687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248" y="3573016"/>
            <a:ext cx="914400" cy="851609"/>
          </a:xfrm>
          <a:prstGeom prst="rect">
            <a:avLst/>
          </a:prstGeom>
        </p:spPr>
      </p:pic>
      <p:sp>
        <p:nvSpPr>
          <p:cNvPr id="48" name="Rectangle 2"/>
          <p:cNvSpPr txBox="1">
            <a:spLocks noChangeArrowheads="1"/>
          </p:cNvSpPr>
          <p:nvPr/>
        </p:nvSpPr>
        <p:spPr bwMode="auto">
          <a:xfrm>
            <a:off x="107504" y="4509120"/>
            <a:ext cx="2585170"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(Secret trajectory)</a:t>
            </a:r>
            <a:endParaRPr lang="en-IN" sz="2000" kern="0" baseline="-25000" dirty="0">
              <a:solidFill>
                <a:srgbClr val="FF0000"/>
              </a:solidFill>
              <a:latin typeface="Calibri" charset="0"/>
              <a:ea typeface="Calibri" charset="0"/>
              <a:cs typeface="Calibri" charset="0"/>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901" y="3264802"/>
            <a:ext cx="1287587" cy="1287587"/>
          </a:xfrm>
          <a:prstGeom prst="rect">
            <a:avLst/>
          </a:prstGeom>
        </p:spPr>
      </p:pic>
      <p:sp>
        <p:nvSpPr>
          <p:cNvPr id="50" name="Rectangle 2"/>
          <p:cNvSpPr txBox="1">
            <a:spLocks noChangeArrowheads="1"/>
          </p:cNvSpPr>
          <p:nvPr/>
        </p:nvSpPr>
        <p:spPr bwMode="auto">
          <a:xfrm>
            <a:off x="6444208" y="4509120"/>
            <a:ext cx="2585170" cy="571500"/>
          </a:xfrm>
          <a:prstGeom prst="rect">
            <a:avLst/>
          </a:prstGeom>
          <a:noFill/>
          <a:ln w="9525">
            <a:noFill/>
            <a:miter lim="800000"/>
            <a:headEnd/>
            <a:tailEnd/>
          </a:ln>
        </p:spPr>
        <p:txBody>
          <a:bodyPr/>
          <a:lstStyle/>
          <a:p>
            <a:pPr defTabSz="914400" eaLnBrk="0" fontAlgn="base" hangingPunct="0">
              <a:spcBef>
                <a:spcPct val="200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000" kern="0" dirty="0" smtClean="0">
                <a:solidFill>
                  <a:srgbClr val="000000"/>
                </a:solidFill>
                <a:latin typeface="Calibri" charset="0"/>
                <a:ea typeface="Calibri" charset="0"/>
                <a:cs typeface="Calibri" charset="0"/>
              </a:rPr>
              <a:t>(Secret trajectory)</a:t>
            </a:r>
            <a:endParaRPr lang="en-IN" sz="2000" kern="0" baseline="-25000" dirty="0">
              <a:solidFill>
                <a:srgbClr val="FF0000"/>
              </a:solidFill>
              <a:latin typeface="Calibri" charset="0"/>
              <a:ea typeface="Calibri" charset="0"/>
              <a:cs typeface="Calibri" charset="0"/>
            </a:endParaRPr>
          </a:p>
        </p:txBody>
      </p:sp>
      <p:sp>
        <p:nvSpPr>
          <p:cNvPr id="51" name="Rectangle 2"/>
          <p:cNvSpPr txBox="1">
            <a:spLocks noChangeArrowheads="1"/>
          </p:cNvSpPr>
          <p:nvPr/>
        </p:nvSpPr>
        <p:spPr bwMode="auto">
          <a:xfrm>
            <a:off x="107504" y="5221277"/>
            <a:ext cx="8858250"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smtClean="0">
                <a:solidFill>
                  <a:srgbClr val="0000FF"/>
                </a:solidFill>
                <a:latin typeface="Calibri" charset="0"/>
                <a:ea typeface="Calibri" charset="0"/>
                <a:cs typeface="Calibri" charset="0"/>
              </a:rPr>
              <a:t>Collisions</a:t>
            </a:r>
            <a:r>
              <a:rPr lang="en-IN" kern="0" dirty="0" smtClean="0">
                <a:solidFill>
                  <a:srgbClr val="000000"/>
                </a:solidFill>
                <a:latin typeface="Calibri" charset="0"/>
                <a:ea typeface="Calibri" charset="0"/>
                <a:cs typeface="Calibri" charset="0"/>
              </a:rPr>
              <a:t> quite possible --- loss of worth billions</a:t>
            </a:r>
            <a:endParaRPr lang="en-IN" kern="0" baseline="-25000" dirty="0">
              <a:solidFill>
                <a:srgbClr val="FF0000"/>
              </a:solidFill>
              <a:latin typeface="Calibri" charset="0"/>
              <a:ea typeface="Calibri" charset="0"/>
              <a:cs typeface="Calibri" charset="0"/>
            </a:endParaRPr>
          </a:p>
        </p:txBody>
      </p:sp>
      <p:sp>
        <p:nvSpPr>
          <p:cNvPr id="52" name="Rectangle 2"/>
          <p:cNvSpPr txBox="1">
            <a:spLocks noChangeArrowheads="1"/>
          </p:cNvSpPr>
          <p:nvPr/>
        </p:nvSpPr>
        <p:spPr bwMode="auto">
          <a:xfrm>
            <a:off x="466278" y="5665812"/>
            <a:ext cx="8858250"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Wingdings" panose="05000000000000000000"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smtClean="0">
                <a:solidFill>
                  <a:srgbClr val="000000"/>
                </a:solidFill>
                <a:latin typeface="Calibri" charset="0"/>
                <a:ea typeface="Calibri" charset="0"/>
                <a:cs typeface="Calibri" charset="0"/>
              </a:rPr>
              <a:t>Several collisions reported in the past</a:t>
            </a:r>
            <a:endParaRPr lang="en-IN" kern="0" baseline="-25000" dirty="0">
              <a:solidFill>
                <a:srgbClr val="FF0000"/>
              </a:solidFill>
              <a:latin typeface="Calibri" charset="0"/>
              <a:ea typeface="Calibri" charset="0"/>
              <a:cs typeface="Calibri" charset="0"/>
            </a:endParaRPr>
          </a:p>
        </p:txBody>
      </p:sp>
      <p:sp>
        <p:nvSpPr>
          <p:cNvPr id="53" name="Rectangle 2"/>
          <p:cNvSpPr txBox="1">
            <a:spLocks noChangeArrowheads="1"/>
          </p:cNvSpPr>
          <p:nvPr/>
        </p:nvSpPr>
        <p:spPr bwMode="auto">
          <a:xfrm>
            <a:off x="107504" y="6241876"/>
            <a:ext cx="9217024" cy="5715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smtClean="0">
                <a:solidFill>
                  <a:srgbClr val="000000"/>
                </a:solidFill>
                <a:latin typeface="Calibri" charset="0"/>
                <a:ea typeface="Calibri" charset="0"/>
                <a:cs typeface="Calibri" charset="0"/>
              </a:rPr>
              <a:t>Find chances of collision </a:t>
            </a:r>
            <a:r>
              <a:rPr lang="en-IN" kern="0" dirty="0" smtClean="0">
                <a:solidFill>
                  <a:srgbClr val="FF0000"/>
                </a:solidFill>
                <a:latin typeface="Calibri" charset="0"/>
                <a:ea typeface="Calibri" charset="0"/>
                <a:cs typeface="Calibri" charset="0"/>
              </a:rPr>
              <a:t>without disclosing </a:t>
            </a:r>
            <a:r>
              <a:rPr lang="en-IN" kern="0" dirty="0" smtClean="0">
                <a:solidFill>
                  <a:srgbClr val="000000"/>
                </a:solidFill>
                <a:latin typeface="Calibri" charset="0"/>
                <a:ea typeface="Calibri" charset="0"/>
                <a:cs typeface="Calibri" charset="0"/>
              </a:rPr>
              <a:t>the trajectories</a:t>
            </a:r>
            <a:endParaRPr lang="en-IN" kern="0" baseline="-25000" dirty="0">
              <a:solidFill>
                <a:srgbClr val="FF0000"/>
              </a:solidFill>
              <a:latin typeface="Calibri" charset="0"/>
              <a:ea typeface="Calibri" charset="0"/>
              <a:cs typeface="Calibri" charset="0"/>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9031" y="1725274"/>
            <a:ext cx="1507067" cy="1000761"/>
          </a:xfrm>
          <a:prstGeom prst="rect">
            <a:avLst/>
          </a:prstGeom>
        </p:spPr>
      </p:pic>
    </p:spTree>
    <p:extLst>
      <p:ext uri="{BB962C8B-B14F-4D97-AF65-F5344CB8AC3E}">
        <p14:creationId xmlns:p14="http://schemas.microsoft.com/office/powerpoint/2010/main" val="2436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1.66667E-6 4.00555E-6 L 0.25087 -0.11911 " pathEditMode="relative" rAng="0" ptsTypes="AA">
                                      <p:cBhvr>
                                        <p:cTn id="16" dur="2000" fill="hold"/>
                                        <p:tgtEl>
                                          <p:spTgt spid="15"/>
                                        </p:tgtEl>
                                        <p:attrNameLst>
                                          <p:attrName>ppt_x</p:attrName>
                                          <p:attrName>ppt_y</p:attrName>
                                        </p:attrNameLst>
                                      </p:cBhvr>
                                      <p:rCtr x="12535" y="-5967"/>
                                    </p:animMotion>
                                  </p:childTnLst>
                                </p:cTn>
                              </p:par>
                              <p:par>
                                <p:cTn id="17" presetID="49" presetClass="path" presetSubtype="0" accel="50000" decel="50000" fill="hold" nodeType="withEffect">
                                  <p:stCondLst>
                                    <p:cond delay="0"/>
                                  </p:stCondLst>
                                  <p:childTnLst>
                                    <p:animMotion origin="layout" path="M 3.33333E-6 -2.24792E-6 L -0.23681 -0.05874 " pathEditMode="relative" rAng="0" ptsTypes="AA">
                                      <p:cBhvr>
                                        <p:cTn id="18" dur="2000" fill="hold"/>
                                        <p:tgtEl>
                                          <p:spTgt spid="16"/>
                                        </p:tgtEl>
                                        <p:attrNameLst>
                                          <p:attrName>ppt_x</p:attrName>
                                          <p:attrName>ppt_y</p:attrName>
                                        </p:attrNameLst>
                                      </p:cBhvr>
                                      <p:rCtr x="-11840" y="-2937"/>
                                    </p:animMotion>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806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ext Box 7"/>
          <p:cNvSpPr txBox="1">
            <a:spLocks noChangeArrowheads="1"/>
          </p:cNvSpPr>
          <p:nvPr/>
        </p:nvSpPr>
        <p:spPr bwMode="auto">
          <a:xfrm>
            <a:off x="467544" y="5238040"/>
            <a:ext cx="7992888" cy="369332"/>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dirty="0" smtClean="0">
                <a:latin typeface="Calibri" charset="0"/>
                <a:ea typeface="Calibri" charset="0"/>
                <a:cs typeface="Calibri" charset="0"/>
              </a:rPr>
              <a:t> Hospitals </a:t>
            </a:r>
            <a:r>
              <a:rPr lang="en-US" dirty="0" smtClean="0">
                <a:solidFill>
                  <a:srgbClr val="0000FF"/>
                </a:solidFill>
                <a:latin typeface="Calibri" charset="0"/>
                <a:ea typeface="Calibri" charset="0"/>
                <a:cs typeface="Calibri" charset="0"/>
              </a:rPr>
              <a:t>do not </a:t>
            </a:r>
            <a:r>
              <a:rPr lang="en-US" dirty="0" smtClean="0">
                <a:latin typeface="Calibri" charset="0"/>
                <a:ea typeface="Calibri" charset="0"/>
                <a:cs typeface="Calibri" charset="0"/>
              </a:rPr>
              <a:t>want to </a:t>
            </a:r>
            <a:r>
              <a:rPr lang="en-US" dirty="0" smtClean="0">
                <a:solidFill>
                  <a:srgbClr val="0000FF"/>
                </a:solidFill>
                <a:latin typeface="Calibri" charset="0"/>
                <a:ea typeface="Calibri" charset="0"/>
                <a:cs typeface="Calibri" charset="0"/>
              </a:rPr>
              <a:t>share</a:t>
            </a:r>
            <a:r>
              <a:rPr lang="en-US" dirty="0" smtClean="0">
                <a:latin typeface="Calibri" charset="0"/>
                <a:ea typeface="Calibri" charset="0"/>
                <a:cs typeface="Calibri" charset="0"/>
              </a:rPr>
              <a:t> their patient records</a:t>
            </a:r>
          </a:p>
        </p:txBody>
      </p:sp>
      <p:sp>
        <p:nvSpPr>
          <p:cNvPr id="20" name="Rectangle 2"/>
          <p:cNvSpPr txBox="1">
            <a:spLocks noChangeArrowheads="1"/>
          </p:cNvSpPr>
          <p:nvPr/>
        </p:nvSpPr>
        <p:spPr>
          <a:xfrm>
            <a:off x="71438" y="146222"/>
            <a:ext cx="8915400" cy="685800"/>
          </a:xfrm>
          <a:prstGeom prst="rect">
            <a:avLst/>
          </a:prstGeom>
        </p:spPr>
        <p:txBody>
          <a:bodyPr/>
          <a:lstStyle/>
          <a:p>
            <a:pPr algn="ctr">
              <a:defRPr/>
            </a:pPr>
            <a:r>
              <a:rPr lang="en-US" altLang="en-US" sz="4000" b="1" dirty="0">
                <a:solidFill>
                  <a:srgbClr val="00B050"/>
                </a:solidFill>
                <a:latin typeface="Calibri" charset="0"/>
                <a:ea typeface="Calibri" charset="0"/>
                <a:cs typeface="Calibri" charset="0"/>
              </a:rPr>
              <a:t>Applications of </a:t>
            </a:r>
            <a:r>
              <a:rPr lang="en-US" altLang="en-US" sz="4000" b="1" dirty="0" smtClean="0">
                <a:solidFill>
                  <a:srgbClr val="00B050"/>
                </a:solidFill>
                <a:latin typeface="Calibri" charset="0"/>
                <a:ea typeface="Calibri" charset="0"/>
                <a:cs typeface="Calibri" charset="0"/>
              </a:rPr>
              <a:t>MPC- </a:t>
            </a:r>
            <a:r>
              <a:rPr lang="en-US" sz="4000" b="1" kern="0" dirty="0" smtClean="0">
                <a:solidFill>
                  <a:srgbClr val="00B050"/>
                </a:solidFill>
                <a:latin typeface="Calibri" charset="0"/>
                <a:ea typeface="Calibri" charset="0"/>
                <a:cs typeface="Calibri" charset="0"/>
              </a:rPr>
              <a:t>(Privacy Preserving) Data Mining</a:t>
            </a:r>
            <a:endParaRPr lang="en-US" sz="4000" b="1" kern="0" dirty="0">
              <a:solidFill>
                <a:srgbClr val="00B050"/>
              </a:solidFill>
              <a:latin typeface="Calibri" charset="0"/>
              <a:ea typeface="Calibri" charset="0"/>
              <a:cs typeface="Calibri" charset="0"/>
            </a:endParaRPr>
          </a:p>
        </p:txBody>
      </p:sp>
      <p:sp>
        <p:nvSpPr>
          <p:cNvPr id="9" name="Text Box 7"/>
          <p:cNvSpPr txBox="1">
            <a:spLocks noChangeArrowheads="1"/>
          </p:cNvSpPr>
          <p:nvPr/>
        </p:nvSpPr>
        <p:spPr bwMode="auto">
          <a:xfrm>
            <a:off x="484648" y="5924110"/>
            <a:ext cx="7992888" cy="369332"/>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dirty="0" smtClean="0">
                <a:latin typeface="Calibri" charset="0"/>
                <a:ea typeface="Calibri" charset="0"/>
                <a:cs typeface="Calibri" charset="0"/>
              </a:rPr>
              <a:t> But want to </a:t>
            </a:r>
            <a:r>
              <a:rPr lang="en-US" dirty="0" smtClean="0">
                <a:solidFill>
                  <a:srgbClr val="009900"/>
                </a:solidFill>
                <a:latin typeface="Calibri" charset="0"/>
                <a:ea typeface="Calibri" charset="0"/>
                <a:cs typeface="Calibri" charset="0"/>
              </a:rPr>
              <a:t>data-mine</a:t>
            </a:r>
            <a:r>
              <a:rPr lang="en-US" dirty="0" smtClean="0">
                <a:latin typeface="Calibri" charset="0"/>
                <a:ea typeface="Calibri" charset="0"/>
                <a:cs typeface="Calibri" charset="0"/>
              </a:rPr>
              <a:t> on </a:t>
            </a:r>
            <a:r>
              <a:rPr lang="en-US" dirty="0" smtClean="0">
                <a:solidFill>
                  <a:srgbClr val="009900"/>
                </a:solidFill>
                <a:latin typeface="Calibri" charset="0"/>
                <a:ea typeface="Calibri" charset="0"/>
                <a:cs typeface="Calibri" charset="0"/>
              </a:rPr>
              <a:t>combined</a:t>
            </a:r>
            <a:r>
              <a:rPr lang="en-US" dirty="0" smtClean="0">
                <a:latin typeface="Calibri" charset="0"/>
                <a:ea typeface="Calibri" charset="0"/>
                <a:cs typeface="Calibri" charset="0"/>
              </a:rPr>
              <a:t> data</a:t>
            </a:r>
          </a:p>
        </p:txBody>
      </p:sp>
      <p:pic>
        <p:nvPicPr>
          <p:cNvPr id="230402" name="Picture 2"/>
          <p:cNvPicPr>
            <a:picLocks noChangeAspect="1" noChangeArrowheads="1"/>
          </p:cNvPicPr>
          <p:nvPr/>
        </p:nvPicPr>
        <p:blipFill>
          <a:blip r:embed="rId3" cstate="print"/>
          <a:srcRect/>
          <a:stretch>
            <a:fillRect/>
          </a:stretch>
        </p:blipFill>
        <p:spPr bwMode="auto">
          <a:xfrm>
            <a:off x="806546" y="3793317"/>
            <a:ext cx="1579240" cy="931084"/>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3923928" y="3827182"/>
            <a:ext cx="1579240" cy="1032685"/>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6881192" y="3861048"/>
            <a:ext cx="1579240" cy="998819"/>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270933" y="1276665"/>
            <a:ext cx="2453513" cy="2330135"/>
          </a:xfrm>
          <a:prstGeom prst="rect">
            <a:avLst/>
          </a:prstGeom>
        </p:spPr>
      </p:pic>
      <p:pic>
        <p:nvPicPr>
          <p:cNvPr id="4" name="Picture 3"/>
          <p:cNvPicPr>
            <a:picLocks noChangeAspect="1"/>
          </p:cNvPicPr>
          <p:nvPr/>
        </p:nvPicPr>
        <p:blipFill>
          <a:blip r:embed="rId5"/>
          <a:stretch>
            <a:fillRect/>
          </a:stretch>
        </p:blipFill>
        <p:spPr>
          <a:xfrm>
            <a:off x="3454399" y="1524000"/>
            <a:ext cx="2286000" cy="2032001"/>
          </a:xfrm>
          <a:prstGeom prst="rect">
            <a:avLst/>
          </a:prstGeom>
        </p:spPr>
      </p:pic>
      <p:pic>
        <p:nvPicPr>
          <p:cNvPr id="5" name="Picture 4"/>
          <p:cNvPicPr>
            <a:picLocks noChangeAspect="1"/>
          </p:cNvPicPr>
          <p:nvPr/>
        </p:nvPicPr>
        <p:blipFill>
          <a:blip r:embed="rId6"/>
          <a:stretch>
            <a:fillRect/>
          </a:stretch>
        </p:blipFill>
        <p:spPr>
          <a:xfrm>
            <a:off x="6350000" y="1574800"/>
            <a:ext cx="2413000" cy="2032000"/>
          </a:xfrm>
          <a:prstGeom prst="rect">
            <a:avLst/>
          </a:prstGeom>
        </p:spPr>
      </p:pic>
    </p:spTree>
    <p:extLst>
      <p:ext uri="{BB962C8B-B14F-4D97-AF65-F5344CB8AC3E}">
        <p14:creationId xmlns:p14="http://schemas.microsoft.com/office/powerpoint/2010/main" val="3219249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14683</TotalTime>
  <Words>2585</Words>
  <Application>Microsoft Macintosh PowerPoint</Application>
  <PresentationFormat>On-screen Show (4:3)</PresentationFormat>
  <Paragraphs>442</Paragraphs>
  <Slides>31</Slides>
  <Notes>25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Calibri</vt:lpstr>
      <vt:lpstr>Cambria Math</vt:lpstr>
      <vt:lpstr>Comic Sans MS</vt:lpstr>
      <vt:lpstr>Courier New</vt:lpstr>
      <vt:lpstr>ＭＳ Ｐゴシック</vt:lpstr>
      <vt:lpstr>Symbol</vt:lpstr>
      <vt:lpstr>Wingdings</vt:lpstr>
      <vt:lpstr>Office Theme</vt:lpstr>
      <vt:lpstr>Clip</vt:lpstr>
      <vt:lpstr>Foundations of Secure Computation</vt:lpstr>
      <vt:lpstr>Welcome! </vt:lpstr>
      <vt:lpstr>Evaluation Policy</vt:lpstr>
      <vt:lpstr>We are in the age of Information!</vt:lpstr>
      <vt:lpstr>Secret Information</vt:lpstr>
      <vt:lpstr>PowerPoint Presentation</vt:lpstr>
      <vt:lpstr>Secure (multiparty) Computation [Yao82] </vt:lpstr>
      <vt:lpstr>Applications of MPC- Secure Satellite collision Prevention </vt:lpstr>
      <vt:lpstr>PowerPoint Presentation</vt:lpstr>
      <vt:lpstr>PowerPoint Presentation</vt:lpstr>
      <vt:lpstr>PowerPoint Presentation</vt:lpstr>
      <vt:lpstr>PowerPoint Presentation</vt:lpstr>
      <vt:lpstr>MPC: Tool for Distributed Data Analytics</vt:lpstr>
      <vt:lpstr>Secure Multiparty Computation (MPC)</vt:lpstr>
      <vt:lpstr>PowerPoint Presentation</vt:lpstr>
      <vt:lpstr>PowerPoint Presentation</vt:lpstr>
      <vt:lpstr>PowerPoint Presentation</vt:lpstr>
      <vt:lpstr>PowerPoint Presentation</vt:lpstr>
      <vt:lpstr>Secret Sharing </vt:lpstr>
      <vt:lpstr>Secret Sharing </vt:lpstr>
      <vt:lpstr>PowerPoint Presentation</vt:lpstr>
      <vt:lpstr>PowerPoint Presentation</vt:lpstr>
      <vt:lpstr>Secret Sharing : Instantiation </vt:lpstr>
      <vt:lpstr>Secret Sharing : Instantiation </vt:lpstr>
      <vt:lpstr>Secret Sharing : Instantiation </vt:lpstr>
      <vt:lpstr>Secure Addition y = x1+x2+x3 (assume n=3 parties)</vt:lpstr>
      <vt:lpstr>Secure Addition y = x1+x2+x3 </vt:lpstr>
      <vt:lpstr>Secure bit multiplication y = x1  x2 and Match-making (assume n=2 parties)</vt:lpstr>
      <vt:lpstr>1-out-of-2 Oblivious Transfer </vt:lpstr>
      <vt:lpstr>Secure Bit multiplication y = x1  x2</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Asynchronous Multiparty Computation with Linear Communication Complexity (Extended Abstract)</dc:title>
  <dc:creator>ARPITA PATRA</dc:creator>
  <cp:lastModifiedBy>Arpita Patra</cp:lastModifiedBy>
  <cp:revision>1175</cp:revision>
  <dcterms:created xsi:type="dcterms:W3CDTF">2013-09-27T09:31:04Z</dcterms:created>
  <dcterms:modified xsi:type="dcterms:W3CDTF">2017-08-07T09:35:15Z</dcterms:modified>
</cp:coreProperties>
</file>