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13" r:id="rId1"/>
  </p:sldMasterIdLst>
  <p:notesMasterIdLst>
    <p:notesMasterId r:id="rId20"/>
  </p:notesMasterIdLst>
  <p:sldIdLst>
    <p:sldId id="362" r:id="rId2"/>
    <p:sldId id="363" r:id="rId3"/>
    <p:sldId id="364" r:id="rId4"/>
    <p:sldId id="365" r:id="rId5"/>
    <p:sldId id="366" r:id="rId6"/>
    <p:sldId id="367" r:id="rId7"/>
    <p:sldId id="368" r:id="rId8"/>
    <p:sldId id="369" r:id="rId9"/>
    <p:sldId id="370" r:id="rId10"/>
    <p:sldId id="371" r:id="rId11"/>
    <p:sldId id="372" r:id="rId12"/>
    <p:sldId id="373" r:id="rId13"/>
    <p:sldId id="374" r:id="rId14"/>
    <p:sldId id="375" r:id="rId15"/>
    <p:sldId id="376" r:id="rId16"/>
    <p:sldId id="377" r:id="rId17"/>
    <p:sldId id="378" r:id="rId18"/>
    <p:sldId id="304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916"/>
    <a:srgbClr val="13E71F"/>
    <a:srgbClr val="F0F2FF"/>
    <a:srgbClr val="9DF9FF"/>
    <a:srgbClr val="07DEFF"/>
    <a:srgbClr val="08B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46" autoAdjust="0"/>
    <p:restoredTop sz="88948" autoAdjust="0"/>
  </p:normalViewPr>
  <p:slideViewPr>
    <p:cSldViewPr snapToGrid="0" snapToObjects="1">
      <p:cViewPr varScale="1">
        <p:scale>
          <a:sx n="116" d="100"/>
          <a:sy n="116" d="100"/>
        </p:scale>
        <p:origin x="249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Relationship Id="rId2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Relationship Id="rId2" Type="http://schemas.openxmlformats.org/officeDocument/2006/relationships/image" Target="../media/image9.wmf"/><Relationship Id="rId3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128D64-41B0-E545-81B6-0D30B8963CC1}" type="datetimeFigureOut">
              <a:rPr lang="en-US" smtClean="0"/>
              <a:t>9/11/17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A0437-F397-4949-BB8C-573B29B08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11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8D1FDF-24C4-45F7-A355-015FA042EF3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206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329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542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ADA28D-98E0-7246-BE49-59E3821F67DB}" type="slidenum">
              <a:rPr 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latin typeface="Calibri" charset="0"/>
            </a:endParaRPr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996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412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5182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924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1965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548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ADA28D-98E0-7246-BE49-59E3821F67DB}" type="slidenum">
              <a:rPr 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latin typeface="Calibri" charset="0"/>
            </a:endParaRPr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900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5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659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645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393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240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ADA28D-98E0-7246-BE49-59E3821F67DB}" type="slidenum">
              <a:rPr 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latin typeface="Calibri" charset="0"/>
            </a:endParaRPr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836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ADA28D-98E0-7246-BE49-59E3821F67DB}" type="slidenum">
              <a:rPr 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latin typeface="Calibri" charset="0"/>
            </a:endParaRPr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51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0B1BB-E12E-441C-BC6A-ECF78AA78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209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10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4" r:id="rId1"/>
    <p:sldLayoutId id="2147484515" r:id="rId2"/>
    <p:sldLayoutId id="2147484516" r:id="rId3"/>
    <p:sldLayoutId id="2147484517" r:id="rId4"/>
    <p:sldLayoutId id="2147484518" r:id="rId5"/>
    <p:sldLayoutId id="2147484519" r:id="rId6"/>
    <p:sldLayoutId id="2147484520" r:id="rId7"/>
    <p:sldLayoutId id="2147484521" r:id="rId8"/>
    <p:sldLayoutId id="2147484522" r:id="rId9"/>
    <p:sldLayoutId id="2147484523" r:id="rId10"/>
    <p:sldLayoutId id="2147484524" r:id="rId11"/>
    <p:sldLayoutId id="2147484525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png"/><Relationship Id="rId5" Type="http://schemas.openxmlformats.org/officeDocument/2006/relationships/image" Target="../media/image3.tiff"/><Relationship Id="rId6" Type="http://schemas.openxmlformats.org/officeDocument/2006/relationships/image" Target="../media/image4.wmf"/><Relationship Id="rId7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20.bin"/><Relationship Id="rId5" Type="http://schemas.openxmlformats.org/officeDocument/2006/relationships/image" Target="../media/image10.emf"/><Relationship Id="rId6" Type="http://schemas.openxmlformats.org/officeDocument/2006/relationships/image" Target="../media/image11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21.bin"/><Relationship Id="rId5" Type="http://schemas.openxmlformats.org/officeDocument/2006/relationships/image" Target="../media/image9.wmf"/><Relationship Id="rId6" Type="http://schemas.openxmlformats.org/officeDocument/2006/relationships/oleObject" Target="../embeddings/oleObject22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23.bin"/><Relationship Id="rId5" Type="http://schemas.openxmlformats.org/officeDocument/2006/relationships/image" Target="../media/image9.wmf"/><Relationship Id="rId6" Type="http://schemas.openxmlformats.org/officeDocument/2006/relationships/oleObject" Target="../embeddings/oleObject24.bin"/><Relationship Id="rId7" Type="http://schemas.openxmlformats.org/officeDocument/2006/relationships/oleObject" Target="../embeddings/oleObject25.bin"/><Relationship Id="rId8" Type="http://schemas.openxmlformats.org/officeDocument/2006/relationships/oleObject" Target="../embeddings/oleObject26.bin"/><Relationship Id="rId9" Type="http://schemas.openxmlformats.org/officeDocument/2006/relationships/image" Target="../media/image13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27.bin"/><Relationship Id="rId5" Type="http://schemas.openxmlformats.org/officeDocument/2006/relationships/image" Target="../media/image9.wmf"/><Relationship Id="rId6" Type="http://schemas.openxmlformats.org/officeDocument/2006/relationships/oleObject" Target="../embeddings/oleObject28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blp.uni-trier.de/db/conf/stoc/stoc87.html#GoldreichMW87" TargetMode="External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9.wmf"/><Relationship Id="rId6" Type="http://schemas.openxmlformats.org/officeDocument/2006/relationships/oleObject" Target="../embeddings/oleObject2.bin"/><Relationship Id="rId7" Type="http://schemas.openxmlformats.org/officeDocument/2006/relationships/oleObject" Target="../embeddings/oleObject3.bin"/><Relationship Id="rId8" Type="http://schemas.openxmlformats.org/officeDocument/2006/relationships/oleObject" Target="../embeddings/oleObject4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1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10.emf"/><Relationship Id="rId6" Type="http://schemas.openxmlformats.org/officeDocument/2006/relationships/image" Target="../media/image11.png"/><Relationship Id="rId7" Type="http://schemas.openxmlformats.org/officeDocument/2006/relationships/oleObject" Target="../embeddings/oleObject7.bin"/><Relationship Id="rId8" Type="http://schemas.openxmlformats.org/officeDocument/2006/relationships/image" Target="../media/image9.wmf"/><Relationship Id="rId9" Type="http://schemas.openxmlformats.org/officeDocument/2006/relationships/oleObject" Target="../embeddings/oleObject8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emf"/><Relationship Id="rId12" Type="http://schemas.openxmlformats.org/officeDocument/2006/relationships/oleObject" Target="../embeddings/oleObject13.bin"/><Relationship Id="rId13" Type="http://schemas.openxmlformats.org/officeDocument/2006/relationships/oleObject" Target="../embeddings/oleObject14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10.emf"/><Relationship Id="rId6" Type="http://schemas.openxmlformats.org/officeDocument/2006/relationships/image" Target="../media/image11.png"/><Relationship Id="rId7" Type="http://schemas.openxmlformats.org/officeDocument/2006/relationships/oleObject" Target="../embeddings/oleObject10.bin"/><Relationship Id="rId8" Type="http://schemas.openxmlformats.org/officeDocument/2006/relationships/image" Target="../media/image9.wmf"/><Relationship Id="rId9" Type="http://schemas.openxmlformats.org/officeDocument/2006/relationships/oleObject" Target="../embeddings/oleObject11.bin"/><Relationship Id="rId10" Type="http://schemas.openxmlformats.org/officeDocument/2006/relationships/oleObject" Target="../embeddings/oleObject1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10.emf"/><Relationship Id="rId6" Type="http://schemas.openxmlformats.org/officeDocument/2006/relationships/image" Target="../media/image11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16.bin"/><Relationship Id="rId5" Type="http://schemas.openxmlformats.org/officeDocument/2006/relationships/image" Target="../media/image9.wmf"/><Relationship Id="rId6" Type="http://schemas.openxmlformats.org/officeDocument/2006/relationships/oleObject" Target="../embeddings/oleObject17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18.bin"/><Relationship Id="rId5" Type="http://schemas.openxmlformats.org/officeDocument/2006/relationships/image" Target="../media/image9.wmf"/><Relationship Id="rId6" Type="http://schemas.openxmlformats.org/officeDocument/2006/relationships/oleObject" Target="../embeddings/oleObject19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charset="0"/>
                <a:ea typeface="Calibri" charset="0"/>
                <a:cs typeface="Calibri" charset="0"/>
              </a:rPr>
              <a:t>©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  <a:latin typeface="Calibri" charset="0"/>
                <a:ea typeface="Calibri" charset="0"/>
                <a:cs typeface="Calibri" charset="0"/>
              </a:rPr>
              <a:t>Arpita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>
                <a:solidFill>
                  <a:prstClr val="black">
                    <a:tint val="75000"/>
                  </a:prstClr>
                </a:solidFill>
                <a:latin typeface="Calibri" charset="0"/>
                <a:ea typeface="Calibri" charset="0"/>
                <a:cs typeface="Calibri" charset="0"/>
              </a:rPr>
              <a:t>Patra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 idx="4294967295"/>
          </p:nvPr>
        </p:nvSpPr>
        <p:spPr>
          <a:xfrm>
            <a:off x="0" y="169331"/>
            <a:ext cx="9144000" cy="1470025"/>
          </a:xfrm>
        </p:spPr>
        <p:txBody>
          <a:bodyPr>
            <a:normAutofit/>
          </a:bodyPr>
          <a:lstStyle/>
          <a:p>
            <a:r>
              <a:rPr lang="da-DK" b="1" dirty="0" smtClean="0">
                <a:latin typeface="Calibri" charset="0"/>
                <a:ea typeface="Calibri" charset="0"/>
                <a:cs typeface="Calibri" charset="0"/>
              </a:rPr>
              <a:t>Foundations of Secure </a:t>
            </a:r>
            <a:r>
              <a:rPr lang="da-DK" b="1" dirty="0" err="1" smtClean="0">
                <a:latin typeface="Calibri" charset="0"/>
                <a:ea typeface="Calibri" charset="0"/>
                <a:cs typeface="Calibri" charset="0"/>
              </a:rPr>
              <a:t>Computation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2150532" y="2925384"/>
            <a:ext cx="4673601" cy="812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Arpita</a:t>
            </a:r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Patra</a:t>
            </a:r>
            <a:endParaRPr lang="en-US" b="1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8" y="5592594"/>
            <a:ext cx="1714247" cy="11976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367" y="5592594"/>
            <a:ext cx="2062653" cy="12869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4446" y="1425518"/>
            <a:ext cx="4779687" cy="1426784"/>
          </a:xfrm>
          <a:prstGeom prst="rect">
            <a:avLst/>
          </a:prstGeom>
        </p:spPr>
      </p:pic>
      <p:pic>
        <p:nvPicPr>
          <p:cNvPr id="10" name="Picture 2" descr="C:\Users\Hoang Viet Tung\AppData\Local\Microsoft\Windows\Temporary Internet Files\Content.IE5\WEGAX9JY\MC900435811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89836" y="1350218"/>
            <a:ext cx="468728" cy="80353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6150" y="1324956"/>
            <a:ext cx="643650" cy="81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1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179512" y="163155"/>
            <a:ext cx="8812088" cy="7920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Calibri" charset="0"/>
                <a:ea typeface="Calibri" charset="0"/>
                <a:cs typeface="Calibri" charset="0"/>
              </a:rPr>
              <a:t>GMW87</a:t>
            </a:r>
            <a:r>
              <a:rPr lang="en-US" sz="3600" kern="0" dirty="0">
                <a:solidFill>
                  <a:srgbClr val="009900"/>
                </a:solidFill>
                <a:latin typeface="Calibri" charset="0"/>
                <a:ea typeface="Calibri" charset="0"/>
                <a:cs typeface="Calibri" charset="0"/>
              </a:rPr>
              <a:t>- Two Party Case</a:t>
            </a:r>
            <a:endParaRPr lang="en-US" sz="3600" kern="0" dirty="0" smtClean="0">
              <a:solidFill>
                <a:srgbClr val="0099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4064000" y="1548069"/>
            <a:ext cx="49275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(2,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)- secret share each </a:t>
            </a:r>
            <a:r>
              <a:rPr lang="en-US" sz="2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input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522068" y="1907476"/>
            <a:ext cx="2464274" cy="2800564"/>
            <a:chOff x="467544" y="1844824"/>
            <a:chExt cx="3168352" cy="3437054"/>
          </a:xfrm>
        </p:grpSpPr>
        <p:sp>
          <p:nvSpPr>
            <p:cNvPr id="54" name="Text Box 7"/>
            <p:cNvSpPr txBox="1">
              <a:spLocks noChangeArrowheads="1"/>
            </p:cNvSpPr>
            <p:nvPr/>
          </p:nvSpPr>
          <p:spPr bwMode="auto">
            <a:xfrm>
              <a:off x="1835696" y="3212976"/>
              <a:ext cx="504057" cy="453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latin typeface="Calibri" charset="0"/>
                  <a:ea typeface="Calibri" charset="0"/>
                  <a:cs typeface="Calibri" charset="0"/>
                  <a:sym typeface="Symbol"/>
                </a:rPr>
                <a:t></a:t>
              </a:r>
              <a:endParaRPr lang="en-US" dirty="0" smtClean="0"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>
              <a:off x="467544" y="1844824"/>
              <a:ext cx="504056" cy="7200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H="1">
              <a:off x="1187624" y="1844824"/>
              <a:ext cx="360040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2627784" y="1844824"/>
              <a:ext cx="504056" cy="7200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H="1">
              <a:off x="3275856" y="1916832"/>
              <a:ext cx="360040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1259632" y="2852936"/>
              <a:ext cx="648072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H="1">
              <a:off x="2267744" y="2852936"/>
              <a:ext cx="684076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>
              <a:off x="2115346" y="3717032"/>
              <a:ext cx="0" cy="57606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2101908" y="4705815"/>
              <a:ext cx="0" cy="57606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 Box 7"/>
          <p:cNvSpPr txBox="1">
            <a:spLocks noChangeArrowheads="1"/>
          </p:cNvSpPr>
          <p:nvPr/>
        </p:nvSpPr>
        <p:spPr bwMode="auto">
          <a:xfrm>
            <a:off x="1653800" y="4740210"/>
            <a:ext cx="2800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y</a:t>
            </a:r>
            <a:endParaRPr lang="en-US" sz="2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85" name="Object 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7873393"/>
              </p:ext>
            </p:extLst>
          </p:nvPr>
        </p:nvGraphicFramePr>
        <p:xfrm>
          <a:off x="1642192" y="4019582"/>
          <a:ext cx="300567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6999" name="Equation" r:id="rId4" imgW="127000" imgH="114300" progId="Equation.3">
                  <p:embed/>
                </p:oleObj>
              </mc:Choice>
              <mc:Fallback>
                <p:oleObj name="Equation" r:id="rId4" imgW="127000" imgH="114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42192" y="4019582"/>
                        <a:ext cx="300567" cy="234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6" name="Group 85"/>
          <p:cNvGrpSpPr/>
          <p:nvPr/>
        </p:nvGrpSpPr>
        <p:grpSpPr>
          <a:xfrm>
            <a:off x="326341" y="1473219"/>
            <a:ext cx="762000" cy="723900"/>
            <a:chOff x="4191000" y="3281164"/>
            <a:chExt cx="762000" cy="723900"/>
          </a:xfrm>
        </p:grpSpPr>
        <p:pic>
          <p:nvPicPr>
            <p:cNvPr id="87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" name="Text Box 7"/>
            <p:cNvSpPr txBox="1">
              <a:spLocks noChangeArrowheads="1"/>
            </p:cNvSpPr>
            <p:nvPr/>
          </p:nvSpPr>
          <p:spPr bwMode="auto">
            <a:xfrm>
              <a:off x="4300901" y="3412067"/>
              <a:ext cx="50405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Calibri" charset="0"/>
                  <a:ea typeface="Calibri" charset="0"/>
                  <a:cs typeface="Calibri" charset="0"/>
                </a:rPr>
                <a:t>0</a:t>
              </a:r>
              <a:endParaRPr lang="en-US" sz="1600" baseline="-25000" dirty="0" smtClean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220525" y="1469399"/>
            <a:ext cx="762000" cy="723900"/>
            <a:chOff x="4191000" y="3281164"/>
            <a:chExt cx="762000" cy="723900"/>
          </a:xfrm>
        </p:grpSpPr>
        <p:pic>
          <p:nvPicPr>
            <p:cNvPr id="90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" name="Text Box 7"/>
            <p:cNvSpPr txBox="1">
              <a:spLocks noChangeArrowheads="1"/>
            </p:cNvSpPr>
            <p:nvPr/>
          </p:nvSpPr>
          <p:spPr bwMode="auto">
            <a:xfrm>
              <a:off x="4317834" y="3412067"/>
              <a:ext cx="50405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  <a:endParaRPr lang="en-US" sz="1600" baseline="-25000" dirty="0" smtClean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054533" y="1469399"/>
            <a:ext cx="762000" cy="723900"/>
            <a:chOff x="4191000" y="3281164"/>
            <a:chExt cx="762000" cy="723900"/>
          </a:xfrm>
        </p:grpSpPr>
        <p:pic>
          <p:nvPicPr>
            <p:cNvPr id="93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4" name="Text Box 7"/>
            <p:cNvSpPr txBox="1">
              <a:spLocks noChangeArrowheads="1"/>
            </p:cNvSpPr>
            <p:nvPr/>
          </p:nvSpPr>
          <p:spPr bwMode="auto">
            <a:xfrm>
              <a:off x="4283968" y="3395134"/>
              <a:ext cx="50405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Calibri" charset="0"/>
                  <a:ea typeface="Calibri" charset="0"/>
                  <a:cs typeface="Calibri" charset="0"/>
                </a:rPr>
                <a:t>1</a:t>
              </a:r>
              <a:endParaRPr lang="en-US" sz="1600" baseline="-25000" dirty="0" smtClean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2876709" y="1469399"/>
            <a:ext cx="762000" cy="723900"/>
            <a:chOff x="4191000" y="3281164"/>
            <a:chExt cx="762000" cy="723900"/>
          </a:xfrm>
        </p:grpSpPr>
        <p:pic>
          <p:nvPicPr>
            <p:cNvPr id="9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7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Calibri" charset="0"/>
                  <a:ea typeface="Calibri" charset="0"/>
                  <a:cs typeface="Calibri" charset="0"/>
                </a:rPr>
                <a:t>0</a:t>
              </a:r>
              <a:endParaRPr lang="en-US" sz="1600" baseline="-25000" dirty="0" smtClean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98" name="Text Box 7"/>
          <p:cNvSpPr txBox="1">
            <a:spLocks noChangeArrowheads="1"/>
          </p:cNvSpPr>
          <p:nvPr/>
        </p:nvSpPr>
        <p:spPr bwMode="auto">
          <a:xfrm>
            <a:off x="4062209" y="2181385"/>
            <a:ext cx="47880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2.   Find (2,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)-sharing of each </a:t>
            </a:r>
            <a:r>
              <a:rPr lang="en-US" sz="2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intermediate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value</a:t>
            </a:r>
            <a:endParaRPr lang="en-US" sz="2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9" name="Text Box 7"/>
          <p:cNvSpPr txBox="1">
            <a:spLocks noChangeArrowheads="1"/>
          </p:cNvSpPr>
          <p:nvPr/>
        </p:nvSpPr>
        <p:spPr bwMode="auto">
          <a:xfrm>
            <a:off x="4436533" y="3095770"/>
            <a:ext cx="45550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XOR gate: 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Non-Interactive </a:t>
            </a:r>
          </a:p>
        </p:txBody>
      </p:sp>
      <p:sp>
        <p:nvSpPr>
          <p:cNvPr id="100" name="Text Box 7"/>
          <p:cNvSpPr txBox="1">
            <a:spLocks noChangeArrowheads="1"/>
          </p:cNvSpPr>
          <p:nvPr/>
        </p:nvSpPr>
        <p:spPr bwMode="auto">
          <a:xfrm>
            <a:off x="4419604" y="3626910"/>
            <a:ext cx="45550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NOT gate: 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Non-Interactive (One party flips the bit)</a:t>
            </a:r>
          </a:p>
        </p:txBody>
      </p:sp>
      <p:sp>
        <p:nvSpPr>
          <p:cNvPr id="101" name="Text Box 7"/>
          <p:cNvSpPr txBox="1">
            <a:spLocks noChangeArrowheads="1"/>
          </p:cNvSpPr>
          <p:nvPr/>
        </p:nvSpPr>
        <p:spPr bwMode="auto">
          <a:xfrm>
            <a:off x="4532177" y="4386419"/>
            <a:ext cx="35944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gate: 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Interactive (OT)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483028" y="2467208"/>
            <a:ext cx="290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26270" y="2367703"/>
            <a:ext cx="290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4085048" y="4962035"/>
            <a:ext cx="47880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.   Reconstruct y by exchanging the shares</a:t>
            </a:r>
            <a:endParaRPr lang="en-US" sz="2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5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179512" y="163155"/>
            <a:ext cx="8812088" cy="7920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Calibri" charset="0"/>
                <a:ea typeface="Calibri" charset="0"/>
                <a:cs typeface="Calibri" charset="0"/>
              </a:rPr>
              <a:t>Extension to Multiparty Case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87251" y="4277170"/>
            <a:ext cx="49052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To compute (2,2)-secret sharing of </a:t>
            </a:r>
            <a:r>
              <a:rPr lang="en-US" sz="1600" dirty="0" err="1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err="1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sz="1600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y</a:t>
            </a:r>
            <a:r>
              <a:rPr lang="en-US" sz="1600" baseline="-25000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j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sz="1600" dirty="0" smtClean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42780" y="1456835"/>
            <a:ext cx="849641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&gt;&gt;   Use (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n,n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) secret sharing instead of (2,2)-secret sharing</a:t>
            </a:r>
          </a:p>
          <a:p>
            <a:pPr marL="457200" indent="-457200">
              <a:spcBef>
                <a:spcPct val="50000"/>
              </a:spcBef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&gt;&gt; XOR and NOT gate evaluation extend in natural way in n party case</a:t>
            </a:r>
          </a:p>
          <a:p>
            <a:pPr marL="457200" indent="-457200">
              <a:spcBef>
                <a:spcPct val="50000"/>
              </a:spcBef>
            </a:pPr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&gt;&gt; AND gate evaluation: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45067" y="2678737"/>
            <a:ext cx="851746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err="1" smtClean="0">
                <a:latin typeface="Calibri" charset="0"/>
                <a:ea typeface="Calibri" charset="0"/>
                <a:cs typeface="Calibri" charset="0"/>
                <a:sym typeface="Symbol"/>
              </a:rPr>
              <a:t>x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  <a:sym typeface="Wingdings"/>
              </a:rPr>
              <a:t>y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= (</a:t>
            </a:r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Symbol"/>
              </a:rPr>
              <a:t>x</a:t>
            </a:r>
            <a:r>
              <a:rPr lang="en-US" sz="1600" baseline="-25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Symbol"/>
              </a:rPr>
              <a:t>2</a:t>
            </a:r>
            <a:r>
              <a:rPr lang="en-US" sz="1600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Symbol"/>
              </a:rPr>
              <a:t>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  <a:sym typeface="Symbol"/>
              </a:rPr>
              <a:t>+ ……+ </a:t>
            </a:r>
            <a:r>
              <a:rPr lang="en-US" sz="1600" dirty="0" err="1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  <a:sym typeface="Symbol"/>
              </a:rPr>
              <a:t>x</a:t>
            </a:r>
            <a:r>
              <a:rPr lang="en-US" sz="1600" baseline="-25000" dirty="0" err="1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  <a:sym typeface="Symbol"/>
              </a:rPr>
              <a:t>n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)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  <a:sym typeface="Symbol"/>
              </a:rPr>
              <a:t>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sz="1600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  <a:sym typeface="Symbol"/>
              </a:rPr>
              <a:t>+ 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Symbol"/>
              </a:rPr>
              <a:t>y</a:t>
            </a:r>
            <a:r>
              <a:rPr lang="en-US" sz="1600" baseline="-25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Symbol"/>
              </a:rPr>
              <a:t>2</a:t>
            </a:r>
            <a:r>
              <a:rPr lang="en-US" sz="1600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Symbol"/>
              </a:rPr>
              <a:t>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  <a:sym typeface="Symbol"/>
              </a:rPr>
              <a:t>+ ……+ </a:t>
            </a:r>
            <a:r>
              <a:rPr lang="en-US" sz="1600" dirty="0" err="1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  <a:sym typeface="Symbol"/>
              </a:rPr>
              <a:t>y</a:t>
            </a:r>
            <a:r>
              <a:rPr lang="en-US" sz="1600" baseline="-25000" dirty="0" err="1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  <a:sym typeface="Symbol"/>
              </a:rPr>
              <a:t>n</a:t>
            </a:r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) </a:t>
            </a:r>
          </a:p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    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= n summands that can be locally computed of the form</a:t>
            </a:r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 (x</a:t>
            </a:r>
            <a:r>
              <a:rPr lang="en-US" sz="1600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y</a:t>
            </a:r>
            <a:r>
              <a:rPr lang="en-US" sz="1600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1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,  </a:t>
            </a:r>
            <a:r>
              <a:rPr lang="en-US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……, </a:t>
            </a:r>
            <a:r>
              <a:rPr lang="en-US" sz="1600" dirty="0" err="1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err="1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1600" dirty="0" err="1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y</a:t>
            </a:r>
            <a:r>
              <a:rPr lang="en-US" sz="1600" baseline="-25000" dirty="0" err="1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n</a:t>
            </a:r>
            <a:r>
              <a:rPr lang="en-US" sz="1600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 )</a:t>
            </a:r>
            <a:endParaRPr lang="en-US" sz="1600" dirty="0" smtClean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         +</a:t>
            </a:r>
          </a:p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       (n</a:t>
            </a:r>
            <a:r>
              <a:rPr lang="en-US" sz="1600" baseline="30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-n) summands that need 1-out-of-2 OT for (2,2)-sharing ( </a:t>
            </a:r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y</a:t>
            </a:r>
            <a:r>
              <a:rPr lang="en-US" sz="1600" baseline="-25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2</a:t>
            </a:r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</a:t>
            </a:r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y</a:t>
            </a:r>
            <a:r>
              <a:rPr lang="en-US" sz="1600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x</a:t>
            </a:r>
            <a:r>
              <a:rPr lang="en-US" sz="1600" baseline="-25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2</a:t>
            </a:r>
            <a:r>
              <a:rPr lang="en-US" sz="1600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1600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etc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16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47923" y="5609799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29174" y="4882167"/>
            <a:ext cx="3510021" cy="1037809"/>
            <a:chOff x="2797047" y="2272888"/>
            <a:chExt cx="3510021" cy="1037809"/>
          </a:xfrm>
        </p:grpSpPr>
        <p:sp>
          <p:nvSpPr>
            <p:cNvPr id="9" name="Rounded Rectangle 8"/>
            <p:cNvSpPr/>
            <p:nvPr/>
          </p:nvSpPr>
          <p:spPr>
            <a:xfrm>
              <a:off x="3699334" y="2272888"/>
              <a:ext cx="1761067" cy="1037809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34805" y="2532707"/>
              <a:ext cx="14732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1-out-of-2</a:t>
              </a:r>
            </a:p>
            <a:p>
              <a:pPr algn="ctr"/>
              <a:r>
                <a:rPr lang="en-US" b="1" dirty="0" smtClean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OT</a:t>
              </a:r>
              <a:endParaRPr lang="en-US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2797047" y="2606472"/>
              <a:ext cx="83282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797047" y="3046743"/>
              <a:ext cx="84975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5494270" y="3026641"/>
              <a:ext cx="79586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5494271" y="2606472"/>
              <a:ext cx="81279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/>
        </p:nvSpPr>
        <p:spPr>
          <a:xfrm>
            <a:off x="2144944" y="500069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baseline="-25000" dirty="0" err="1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endParaRPr lang="en-US" baseline="-25000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15734" y="5417388"/>
            <a:ext cx="638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baseline="-25000" dirty="0" err="1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+ 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30920" y="4983765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baseline="-2500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j</a:t>
            </a:r>
            <a:endParaRPr lang="en-US" baseline="-250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76153" y="5417388"/>
            <a:ext cx="885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baseline="-25000" dirty="0" err="1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+ </a:t>
            </a:r>
            <a:r>
              <a:rPr lang="en-US" dirty="0" err="1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err="1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y</a:t>
            </a:r>
            <a:r>
              <a:rPr lang="en-US" baseline="-2500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j</a:t>
            </a:r>
            <a:endParaRPr lang="en-US" baseline="-25000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20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1883211"/>
              </p:ext>
            </p:extLst>
          </p:nvPr>
        </p:nvGraphicFramePr>
        <p:xfrm>
          <a:off x="655119" y="4913890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8026" name="Clip" r:id="rId4" imgW="525240" imgH="1361880" progId="">
                  <p:embed/>
                </p:oleObj>
              </mc:Choice>
              <mc:Fallback>
                <p:oleObj name="Clip" r:id="rId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119" y="4913890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196142" y="5071381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>
                <a:latin typeface="Calibri" charset="0"/>
                <a:ea typeface="Calibri" charset="0"/>
                <a:cs typeface="Calibri" charset="0"/>
              </a:rPr>
              <a:t>i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22" name="Object 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2708418"/>
              </p:ext>
            </p:extLst>
          </p:nvPr>
        </p:nvGraphicFramePr>
        <p:xfrm>
          <a:off x="8049947" y="4930823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8027" name="Clip" r:id="rId6" imgW="525240" imgH="1361880" progId="">
                  <p:embed/>
                </p:oleObj>
              </mc:Choice>
              <mc:Fallback>
                <p:oleObj name="Clip" r:id="rId6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9947" y="4930823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8476542" y="5015982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 err="1">
                <a:latin typeface="Calibri" charset="0"/>
                <a:ea typeface="Calibri" charset="0"/>
                <a:cs typeface="Calibri" charset="0"/>
              </a:rPr>
              <a:t>j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16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  <p:bldP spid="16" grpId="0"/>
      <p:bldP spid="17" grpId="0"/>
      <p:bldP spid="18" grpId="0"/>
      <p:bldP spid="19" grpId="0"/>
      <p:bldP spid="21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 txBox="1">
            <a:spLocks/>
          </p:cNvSpPr>
          <p:nvPr/>
        </p:nvSpPr>
        <p:spPr>
          <a:xfrm>
            <a:off x="50799" y="211667"/>
            <a:ext cx="9144000" cy="75895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AND Gate Evaluation</a:t>
            </a:r>
            <a:endParaRPr lang="en-US" sz="3600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3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9187248"/>
              </p:ext>
            </p:extLst>
          </p:nvPr>
        </p:nvGraphicFramePr>
        <p:xfrm>
          <a:off x="672052" y="1161294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9058" name="Clip" r:id="rId4" imgW="525240" imgH="1361880" progId="">
                  <p:embed/>
                </p:oleObj>
              </mc:Choice>
              <mc:Fallback>
                <p:oleObj name="Clip" r:id="rId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052" y="1161294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13075" y="1318785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 smtClean="0">
                <a:latin typeface="Calibri" charset="0"/>
                <a:ea typeface="Calibri" charset="0"/>
                <a:cs typeface="Calibri" charset="0"/>
              </a:rPr>
              <a:t>0</a:t>
            </a:r>
          </a:p>
        </p:txBody>
      </p:sp>
      <p:graphicFrame>
        <p:nvGraphicFramePr>
          <p:cNvPr id="5" name="Object 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5485441"/>
              </p:ext>
            </p:extLst>
          </p:nvPr>
        </p:nvGraphicFramePr>
        <p:xfrm>
          <a:off x="8066880" y="1178227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9059" name="Clip" r:id="rId6" imgW="525240" imgH="1361880" progId="">
                  <p:embed/>
                </p:oleObj>
              </mc:Choice>
              <mc:Fallback>
                <p:oleObj name="Clip" r:id="rId6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66880" y="1178227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8493475" y="1263386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 err="1">
                <a:latin typeface="Calibri" charset="0"/>
                <a:ea typeface="Calibri" charset="0"/>
                <a:cs typeface="Calibri" charset="0"/>
              </a:rPr>
              <a:t>n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21235" y="2055717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20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8091017" y="2112578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2000" baseline="-250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endParaRPr lang="en-US" sz="2000" baseline="-25000" dirty="0" smtClean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26778" y="2649695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sz="20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8091017" y="2649695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sz="2000" baseline="-250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endParaRPr lang="en-US" sz="2000" baseline="-25000" dirty="0" smtClean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772804" y="6330096"/>
            <a:ext cx="5237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endParaRPr lang="en-US" sz="2000" baseline="-25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845" y="2424139"/>
            <a:ext cx="290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98863" y="4761583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91017" y="2444326"/>
            <a:ext cx="290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58950" y="6367740"/>
            <a:ext cx="284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54524" y="6361575"/>
            <a:ext cx="290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686560" y="3183872"/>
            <a:ext cx="42561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Two cross summands </a:t>
            </a:r>
            <a:r>
              <a:rPr lang="en-US" dirty="0" err="1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err="1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y</a:t>
            </a:r>
            <a:r>
              <a:rPr lang="en-US" baseline="-2500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j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and </a:t>
            </a:r>
            <a:r>
              <a:rPr lang="en-US" dirty="0" err="1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baseline="-25000" dirty="0" err="1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x</a:t>
            </a:r>
            <a:r>
              <a:rPr lang="en-US" baseline="-25000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j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50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4210289"/>
              </p:ext>
            </p:extLst>
          </p:nvPr>
        </p:nvGraphicFramePr>
        <p:xfrm>
          <a:off x="3005855" y="1177304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9060" name="Clip" r:id="rId7" imgW="525240" imgH="1361880" progId="">
                  <p:embed/>
                </p:oleObj>
              </mc:Choice>
              <mc:Fallback>
                <p:oleObj name="Clip" r:id="rId7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5855" y="1177304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 Box 7"/>
          <p:cNvSpPr txBox="1">
            <a:spLocks noChangeArrowheads="1"/>
          </p:cNvSpPr>
          <p:nvPr/>
        </p:nvSpPr>
        <p:spPr bwMode="auto">
          <a:xfrm>
            <a:off x="2546878" y="1334795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>
                <a:latin typeface="Calibri" charset="0"/>
                <a:ea typeface="Calibri" charset="0"/>
                <a:cs typeface="Calibri" charset="0"/>
              </a:rPr>
              <a:t>i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2" name="Text Box 7"/>
          <p:cNvSpPr txBox="1">
            <a:spLocks noChangeArrowheads="1"/>
          </p:cNvSpPr>
          <p:nvPr/>
        </p:nvSpPr>
        <p:spPr bwMode="auto">
          <a:xfrm>
            <a:off x="2955038" y="2071727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2000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endParaRPr lang="en-US" sz="2000" baseline="-25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3" name="Text Box 7"/>
          <p:cNvSpPr txBox="1">
            <a:spLocks noChangeArrowheads="1"/>
          </p:cNvSpPr>
          <p:nvPr/>
        </p:nvSpPr>
        <p:spPr bwMode="auto">
          <a:xfrm>
            <a:off x="2960581" y="2665705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err="1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sz="2000" baseline="-25000" dirty="0" err="1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endParaRPr lang="en-US" sz="2000" baseline="-25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943648" y="2440149"/>
            <a:ext cx="290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55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51427"/>
              </p:ext>
            </p:extLst>
          </p:nvPr>
        </p:nvGraphicFramePr>
        <p:xfrm>
          <a:off x="6221453" y="1177304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9061" name="Clip" r:id="rId8" imgW="525240" imgH="1361880" progId="">
                  <p:embed/>
                </p:oleObj>
              </mc:Choice>
              <mc:Fallback>
                <p:oleObj name="Clip" r:id="rId8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1453" y="1177304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Text Box 7"/>
          <p:cNvSpPr txBox="1">
            <a:spLocks noChangeArrowheads="1"/>
          </p:cNvSpPr>
          <p:nvPr/>
        </p:nvSpPr>
        <p:spPr bwMode="auto">
          <a:xfrm>
            <a:off x="5762476" y="1334795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 err="1" smtClean="0">
                <a:latin typeface="Calibri" charset="0"/>
                <a:ea typeface="Calibri" charset="0"/>
                <a:cs typeface="Calibri" charset="0"/>
              </a:rPr>
              <a:t>j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7" name="Text Box 7"/>
          <p:cNvSpPr txBox="1">
            <a:spLocks noChangeArrowheads="1"/>
          </p:cNvSpPr>
          <p:nvPr/>
        </p:nvSpPr>
        <p:spPr bwMode="auto">
          <a:xfrm>
            <a:off x="6170636" y="2071727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2000" baseline="-25000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j</a:t>
            </a:r>
            <a:endParaRPr lang="en-US" sz="2000" baseline="-25000" dirty="0" smtClean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8" name="Text Box 7"/>
          <p:cNvSpPr txBox="1">
            <a:spLocks noChangeArrowheads="1"/>
          </p:cNvSpPr>
          <p:nvPr/>
        </p:nvSpPr>
        <p:spPr bwMode="auto">
          <a:xfrm>
            <a:off x="6176179" y="2665705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sz="2000" baseline="-2500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j</a:t>
            </a:r>
            <a:endParaRPr lang="en-US" sz="2000" baseline="-25000" dirty="0" smtClean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159246" y="2440149"/>
            <a:ext cx="290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157510" y="4451406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3038761" y="3723774"/>
            <a:ext cx="3510021" cy="1037809"/>
            <a:chOff x="2797047" y="2272888"/>
            <a:chExt cx="3510021" cy="1037809"/>
          </a:xfrm>
        </p:grpSpPr>
        <p:sp>
          <p:nvSpPr>
            <p:cNvPr id="62" name="Rounded Rectangle 61"/>
            <p:cNvSpPr/>
            <p:nvPr/>
          </p:nvSpPr>
          <p:spPr>
            <a:xfrm>
              <a:off x="3699334" y="2272888"/>
              <a:ext cx="1761067" cy="1037809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3834805" y="2532707"/>
              <a:ext cx="14732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1-out-of-2</a:t>
              </a:r>
            </a:p>
            <a:p>
              <a:pPr algn="ctr"/>
              <a:r>
                <a:rPr lang="en-US" b="1" dirty="0" smtClean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OT</a:t>
              </a:r>
              <a:endParaRPr lang="en-US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64" name="Straight Arrow Connector 63"/>
            <p:cNvCxnSpPr/>
            <p:nvPr/>
          </p:nvCxnSpPr>
          <p:spPr>
            <a:xfrm>
              <a:off x="2797047" y="2606472"/>
              <a:ext cx="83282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2797047" y="3046743"/>
              <a:ext cx="84975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5494270" y="3026641"/>
              <a:ext cx="79586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H="1">
              <a:off x="5494271" y="2606472"/>
              <a:ext cx="81279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8" name="Rectangle 67"/>
          <p:cNvSpPr/>
          <p:nvPr/>
        </p:nvSpPr>
        <p:spPr>
          <a:xfrm>
            <a:off x="2354531" y="384230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baseline="-25000" dirty="0" err="1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endParaRPr lang="en-US" baseline="-25000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2225321" y="4258995"/>
            <a:ext cx="638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baseline="-25000" dirty="0" err="1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+ 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</a:p>
        </p:txBody>
      </p:sp>
      <p:sp>
        <p:nvSpPr>
          <p:cNvPr id="70" name="Rectangle 69"/>
          <p:cNvSpPr/>
          <p:nvPr/>
        </p:nvSpPr>
        <p:spPr>
          <a:xfrm>
            <a:off x="6740507" y="3825372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baseline="-2500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j</a:t>
            </a:r>
            <a:endParaRPr lang="en-US" baseline="-250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685740" y="4258995"/>
            <a:ext cx="885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baseline="-25000" dirty="0" err="1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+ </a:t>
            </a:r>
            <a:r>
              <a:rPr lang="en-US" dirty="0" err="1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err="1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y</a:t>
            </a:r>
            <a:r>
              <a:rPr lang="en-US" baseline="-2500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j</a:t>
            </a:r>
            <a:endParaRPr lang="en-US" baseline="-25000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3084911" y="4880573"/>
            <a:ext cx="3510021" cy="1037809"/>
            <a:chOff x="2813983" y="3509000"/>
            <a:chExt cx="3510021" cy="1037809"/>
          </a:xfrm>
        </p:grpSpPr>
        <p:sp>
          <p:nvSpPr>
            <p:cNvPr id="75" name="Rounded Rectangle 74"/>
            <p:cNvSpPr/>
            <p:nvPr/>
          </p:nvSpPr>
          <p:spPr>
            <a:xfrm rot="10800000">
              <a:off x="3660650" y="3509000"/>
              <a:ext cx="1761067" cy="1037809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813046" y="3640659"/>
              <a:ext cx="14732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1-out-of-2</a:t>
              </a:r>
            </a:p>
            <a:p>
              <a:pPr algn="ctr"/>
              <a:r>
                <a:rPr lang="en-US" b="1" dirty="0" smtClean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OT</a:t>
              </a:r>
              <a:endParaRPr lang="en-US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77" name="Straight Arrow Connector 76"/>
            <p:cNvCxnSpPr/>
            <p:nvPr/>
          </p:nvCxnSpPr>
          <p:spPr>
            <a:xfrm rot="10800000">
              <a:off x="5491182" y="4213225"/>
              <a:ext cx="83282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rot="10800000">
              <a:off x="5474249" y="3772954"/>
              <a:ext cx="84975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rot="10800000">
              <a:off x="2830916" y="4267180"/>
              <a:ext cx="79586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rot="10800000" flipH="1">
              <a:off x="2813983" y="3840699"/>
              <a:ext cx="81279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1" name="Rectangle 80"/>
          <p:cNvSpPr/>
          <p:nvPr/>
        </p:nvSpPr>
        <p:spPr>
          <a:xfrm>
            <a:off x="2400681" y="4965238"/>
            <a:ext cx="324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baseline="-25000" dirty="0" err="1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endParaRPr lang="en-US" baseline="-25000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1841752" y="5415794"/>
            <a:ext cx="1117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baseline="-2500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j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+ </a:t>
            </a:r>
            <a:r>
              <a:rPr lang="en-US" dirty="0" err="1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baseline="-25000" dirty="0" err="1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x</a:t>
            </a:r>
            <a:r>
              <a:rPr lang="en-US" baseline="-2500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j</a:t>
            </a:r>
            <a:endParaRPr lang="en-US" baseline="-250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6786657" y="4982171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baseline="-2500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j</a:t>
            </a:r>
            <a:endParaRPr lang="en-US" baseline="-250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6762215" y="5396653"/>
            <a:ext cx="8317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baseline="-2500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j</a:t>
            </a:r>
            <a:r>
              <a:rPr lang="en-US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+ </a:t>
            </a:r>
            <a:r>
              <a:rPr lang="en-US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j</a:t>
            </a:r>
            <a:r>
              <a:rPr lang="en-US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baseline="-250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213075" y="6054611"/>
            <a:ext cx="7486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‘s share: his summand + 2 shares of two cross terms (for every other party)  </a:t>
            </a:r>
            <a:endParaRPr lang="en-US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3" name="Text Box 7"/>
          <p:cNvSpPr txBox="1">
            <a:spLocks noChangeArrowheads="1"/>
          </p:cNvSpPr>
          <p:nvPr/>
        </p:nvSpPr>
        <p:spPr bwMode="auto">
          <a:xfrm>
            <a:off x="179512" y="6205492"/>
            <a:ext cx="8462553" cy="584776"/>
          </a:xfrm>
          <a:prstGeom prst="rect">
            <a:avLst/>
          </a:prstGeom>
          <a:solidFill>
            <a:srgbClr val="BCD0B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&gt;&gt; Security will hold even in the presence of (n-1) corruptions. </a:t>
            </a:r>
            <a:r>
              <a:rPr lang="en-US" sz="1600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Adv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will have no info about the shares held by the sole honest party (reduces to OT security)</a:t>
            </a:r>
            <a:endParaRPr lang="en-US" sz="1600" dirty="0" smtClean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85" name="Picture 84" descr="j0139031[1]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845" y="1263386"/>
            <a:ext cx="520989" cy="79211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6" name="Picture 85" descr="j0139031[1]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43648" y="1235919"/>
            <a:ext cx="515445" cy="79211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7" name="Picture 86" descr="j0139031[1]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59247" y="1218986"/>
            <a:ext cx="515445" cy="79211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2157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8" grpId="0"/>
      <p:bldP spid="20" grpId="0"/>
      <p:bldP spid="48" grpId="0"/>
      <p:bldP spid="54" grpId="0"/>
      <p:bldP spid="59" grpId="0"/>
      <p:bldP spid="60" grpId="0"/>
      <p:bldP spid="68" grpId="0"/>
      <p:bldP spid="69" grpId="0"/>
      <p:bldP spid="70" grpId="0"/>
      <p:bldP spid="71" grpId="0"/>
      <p:bldP spid="81" grpId="0"/>
      <p:bldP spid="82" grpId="0"/>
      <p:bldP spid="83" grpId="0"/>
      <p:bldP spid="84" grpId="0"/>
      <p:bldP spid="72" grpId="0"/>
      <p:bldP spid="7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79512" y="163155"/>
            <a:ext cx="8812088" cy="7920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Calibri" charset="0"/>
                <a:ea typeface="Calibri" charset="0"/>
                <a:cs typeface="Calibri" charset="0"/>
              </a:rPr>
              <a:t>OT is Complete for Secure Computation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55610" y="1415839"/>
            <a:ext cx="85174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&gt;&gt; the security of GMW is information-theoretic assuming ideal realization of OT. 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55613" y="2008497"/>
            <a:ext cx="85174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&gt;&gt; the security of GMW relies on crypto only inside the OTs. 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55616" y="2550356"/>
            <a:ext cx="85174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&gt;&gt; If OT can be realized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i.t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settings then secure computation via GMW can be done in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i.t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. settings.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65775" y="3447825"/>
            <a:ext cx="85174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&gt;&gt; Unconventional setting (noisy channel) where OT can be realized in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i.t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. security  </a:t>
            </a:r>
          </a:p>
        </p:txBody>
      </p:sp>
    </p:spTree>
    <p:extLst>
      <p:ext uri="{BB962C8B-B14F-4D97-AF65-F5344CB8AC3E}">
        <p14:creationId xmlns:p14="http://schemas.microsoft.com/office/powerpoint/2010/main" val="39687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179512" y="163155"/>
            <a:ext cx="8812088" cy="7920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Calibri" charset="0"/>
                <a:ea typeface="Calibri" charset="0"/>
                <a:cs typeface="Calibri" charset="0"/>
              </a:rPr>
              <a:t>Efficiency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03195" y="4236635"/>
            <a:ext cx="76538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charset="0"/>
                <a:ea typeface="Calibri" charset="0"/>
                <a:cs typeface="Calibri" charset="0"/>
              </a:rPr>
              <a:t>Computation Complexity: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O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(n</a:t>
            </a:r>
            <a:r>
              <a:rPr lang="en-US" sz="1600" baseline="30000" dirty="0" smtClean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)  PKE operations </a:t>
            </a:r>
            <a:endParaRPr lang="en-US" sz="1600" dirty="0" smtClean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2580" y="3851618"/>
            <a:ext cx="91338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Multiplication </a:t>
            </a:r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gate computation: </a:t>
            </a:r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O(1) PKE operation [1 PKE Op = one Gen, one </a:t>
            </a:r>
            <a:r>
              <a:rPr lang="en-US" sz="1600" dirty="0" err="1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Enc</a:t>
            </a:r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 one Dec]</a:t>
            </a:r>
            <a:endParaRPr lang="en-US" sz="1600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13378" y="4642921"/>
            <a:ext cx="699345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Goal: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O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(n</a:t>
            </a:r>
            <a:r>
              <a:rPr lang="en-US" sz="1600" baseline="30000" dirty="0" smtClean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) SKE operations in offline phase</a:t>
            </a:r>
          </a:p>
          <a:p>
            <a:pPr>
              <a:spcBef>
                <a:spcPct val="50000"/>
              </a:spcBef>
            </a:pP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        I.T online phase with no operations other than bit XOR.              </a:t>
            </a:r>
            <a:endParaRPr lang="en-US" sz="1600" dirty="0" smtClean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270928" y="5446135"/>
            <a:ext cx="64854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Round Complexity: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O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(d); d = multiplicative depth of the circuit</a:t>
            </a:r>
            <a:endParaRPr lang="en-US" sz="1600" dirty="0" smtClean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54008" y="5886343"/>
            <a:ext cx="86698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Goal: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Constant? Yes</a:t>
            </a:r>
            <a:r>
              <a:rPr lang="en-US" sz="1600" smtClean="0">
                <a:latin typeface="Calibri" charset="0"/>
                <a:ea typeface="Calibri" charset="0"/>
                <a:cs typeface="Calibri" charset="0"/>
              </a:rPr>
              <a:t>, Yao’s 2PC, BMR90 for MPC</a:t>
            </a:r>
            <a:endParaRPr lang="en-US" sz="1600" dirty="0" smtClean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55610" y="1415839"/>
            <a:ext cx="851745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&gt;&gt; Computation Complexity ≥ Communication Complexity (the parties will send subset of what it computes)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55610" y="2155494"/>
            <a:ext cx="851745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&gt;&gt; Unlike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i.t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. settings computation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omplexity matters here as we usually work on huge algebraic structures to maintain security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179513" y="3010469"/>
            <a:ext cx="447822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I.T settings: k &gt; log n (perfect security)</a:t>
            </a:r>
          </a:p>
          <a:p>
            <a:r>
              <a:rPr lang="en-US" sz="16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                   k &gt; 40  (statistical security)   </a:t>
            </a:r>
            <a:endParaRPr lang="en-US" sz="1600" baseline="-25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57740" y="3030268"/>
            <a:ext cx="433385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Comp. settings: k &gt; 128 (symmetric key)   </a:t>
            </a:r>
          </a:p>
          <a:p>
            <a:r>
              <a:rPr lang="en-US" sz="16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                       k &gt; 3248 (public key)      </a:t>
            </a:r>
            <a:endParaRPr lang="en-US" sz="1600" baseline="-250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23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11" grpId="0"/>
      <p:bldP spid="11" grpId="1"/>
      <p:bldP spid="13" grpId="0"/>
      <p:bldP spid="14" grpId="0"/>
      <p:bldP spid="15" grpId="0"/>
      <p:bldP spid="16" grpId="0"/>
      <p:bldP spid="3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179512" y="163155"/>
            <a:ext cx="8812088" cy="7920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Calibri" charset="0"/>
                <a:ea typeface="Calibri" charset="0"/>
                <a:cs typeface="Calibri" charset="0"/>
              </a:rPr>
              <a:t>Efficiency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70928" y="1425702"/>
            <a:ext cx="76538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charset="0"/>
                <a:ea typeface="Calibri" charset="0"/>
                <a:cs typeface="Calibri" charset="0"/>
              </a:rPr>
              <a:t>Computation Complexity: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O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(n</a:t>
            </a:r>
            <a:r>
              <a:rPr lang="en-US" sz="1600" baseline="30000" dirty="0" smtClean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)  PKE operations </a:t>
            </a:r>
            <a:endParaRPr lang="en-US" sz="1600" dirty="0" smtClean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70928" y="1950521"/>
            <a:ext cx="699345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Goal: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O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(n</a:t>
            </a:r>
            <a:r>
              <a:rPr lang="en-US" sz="1600" baseline="30000" dirty="0" smtClean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) SKE operations in offline phase</a:t>
            </a:r>
          </a:p>
          <a:p>
            <a:pPr>
              <a:spcBef>
                <a:spcPct val="50000"/>
              </a:spcBef>
            </a:pP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        I.T online phase with no operations other than bit XOR.              </a:t>
            </a:r>
            <a:endParaRPr lang="en-US" sz="1600" dirty="0" smtClean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270928" y="3210935"/>
            <a:ext cx="64854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Step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1: O(n</a:t>
            </a:r>
            <a:r>
              <a:rPr lang="en-US" sz="1600" baseline="30000" dirty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)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OTs (PKE operations) in offline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phase</a:t>
            </a:r>
          </a:p>
          <a:p>
            <a:pPr>
              <a:spcBef>
                <a:spcPct val="50000"/>
              </a:spcBef>
            </a:pP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         I.T online phase with no operations other than bit XOR.              </a:t>
            </a:r>
            <a:endParaRPr lang="en-US" sz="16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04797" y="4159186"/>
            <a:ext cx="64854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Step 2: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O(n</a:t>
            </a:r>
            <a:r>
              <a:rPr lang="en-US" sz="1600" baseline="30000" dirty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)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SKE operations + k OTs in offline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phase</a:t>
            </a:r>
          </a:p>
          <a:p>
            <a:pPr>
              <a:spcBef>
                <a:spcPct val="50000"/>
              </a:spcBef>
            </a:pP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         I.T online phase with no operations other than bit XOR.              </a:t>
            </a:r>
            <a:endParaRPr lang="en-US" sz="16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35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179512" y="163155"/>
            <a:ext cx="8812088" cy="7920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Calibri" charset="0"/>
                <a:ea typeface="Calibri" charset="0"/>
                <a:cs typeface="Calibri" charset="0"/>
              </a:rPr>
              <a:t>Preprocessing of OT 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203196" y="1287379"/>
            <a:ext cx="85174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&gt;&gt; Can we run OTs  on random inputs in the offline phase and use during online phase..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744101" y="2164355"/>
            <a:ext cx="3510021" cy="1037809"/>
            <a:chOff x="2797047" y="2272888"/>
            <a:chExt cx="3510021" cy="1037809"/>
          </a:xfrm>
        </p:grpSpPr>
        <p:sp>
          <p:nvSpPr>
            <p:cNvPr id="20" name="Rounded Rectangle 19"/>
            <p:cNvSpPr/>
            <p:nvPr/>
          </p:nvSpPr>
          <p:spPr>
            <a:xfrm>
              <a:off x="3699334" y="2272888"/>
              <a:ext cx="1761067" cy="1037809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834805" y="2532707"/>
              <a:ext cx="14732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1-out-of-2</a:t>
              </a:r>
            </a:p>
            <a:p>
              <a:pPr algn="ctr"/>
              <a:r>
                <a:rPr lang="en-US" b="1" dirty="0" smtClean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OT</a:t>
              </a:r>
              <a:endParaRPr lang="en-US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2797047" y="2606472"/>
              <a:ext cx="83282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2797047" y="3046743"/>
              <a:ext cx="84975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5494270" y="3026641"/>
              <a:ext cx="79586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5494271" y="2606472"/>
              <a:ext cx="81279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>
            <a:off x="2059871" y="2282886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endParaRPr lang="en-US" baseline="-25000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66125" y="2699576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445847" y="2265953"/>
            <a:ext cx="282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</a:t>
            </a:r>
            <a:endParaRPr lang="en-US" baseline="-250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391080" y="2699576"/>
            <a:ext cx="327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baseline="-25000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</a:t>
            </a:r>
            <a:endParaRPr lang="en-US" baseline="-250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30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2695534"/>
              </p:ext>
            </p:extLst>
          </p:nvPr>
        </p:nvGraphicFramePr>
        <p:xfrm>
          <a:off x="700198" y="2244995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0074" name="Clip" r:id="rId4" imgW="525240" imgH="1361880" progId="">
                  <p:embed/>
                </p:oleObj>
              </mc:Choice>
              <mc:Fallback>
                <p:oleObj name="Clip" r:id="rId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198" y="2244995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241221" y="2402486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>
                <a:latin typeface="Calibri" charset="0"/>
                <a:ea typeface="Calibri" charset="0"/>
                <a:cs typeface="Calibri" charset="0"/>
              </a:rPr>
              <a:t>0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32" name="Object 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5022018"/>
              </p:ext>
            </p:extLst>
          </p:nvPr>
        </p:nvGraphicFramePr>
        <p:xfrm>
          <a:off x="8095026" y="2261928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0075" name="Clip" r:id="rId6" imgW="525240" imgH="1361880" progId="">
                  <p:embed/>
                </p:oleObj>
              </mc:Choice>
              <mc:Fallback>
                <p:oleObj name="Clip" r:id="rId6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5026" y="2261928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8521621" y="2347087"/>
            <a:ext cx="4699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695376"/>
            <a:ext cx="8812087" cy="369332"/>
          </a:xfrm>
          <a:prstGeom prst="rect">
            <a:avLst/>
          </a:prstGeom>
          <a:solidFill>
            <a:srgbClr val="9DF9FF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kern="0" dirty="0" smtClean="0">
                <a:latin typeface="Calibri" charset="0"/>
                <a:ea typeface="Calibri" charset="0"/>
                <a:cs typeface="Calibri" charset="0"/>
              </a:rPr>
              <a:t>Preprocessing on Random Inputs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84256" y="3371780"/>
            <a:ext cx="8807343" cy="369332"/>
          </a:xfrm>
          <a:prstGeom prst="rect">
            <a:avLst/>
          </a:prstGeom>
          <a:solidFill>
            <a:srgbClr val="9DF9FF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kern="0" dirty="0" smtClean="0">
                <a:latin typeface="Calibri" charset="0"/>
                <a:ea typeface="Calibri" charset="0"/>
                <a:cs typeface="Calibri" charset="0"/>
              </a:rPr>
              <a:t>Computation in Online Phase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20748" y="3620866"/>
            <a:ext cx="457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endParaRPr lang="en-US" baseline="-25000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7002" y="4037556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endParaRPr lang="en-US" baseline="-25000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095026" y="3763457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b</a:t>
            </a:r>
            <a:endParaRPr lang="en-US" baseline="-250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066336" y="4193147"/>
            <a:ext cx="455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baseline="-2500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b</a:t>
            </a:r>
            <a:endParaRPr lang="en-US" baseline="-250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H="1">
            <a:off x="2448977" y="4682339"/>
            <a:ext cx="380514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4101529" y="4176214"/>
            <a:ext cx="938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z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= b + c</a:t>
            </a:r>
            <a:endParaRPr lang="en-US" baseline="-250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1186" y="4564076"/>
            <a:ext cx="79541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If z = 0</a:t>
            </a:r>
            <a:endParaRPr lang="en-US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82216" y="4897945"/>
            <a:ext cx="1231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= m</a:t>
            </a:r>
            <a:r>
              <a:rPr lang="en-US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+ r</a:t>
            </a:r>
            <a:r>
              <a:rPr lang="en-US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endParaRPr lang="en-US" baseline="-25000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728121" y="4898953"/>
            <a:ext cx="1231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= m</a:t>
            </a:r>
            <a:r>
              <a:rPr lang="en-US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+ r</a:t>
            </a:r>
            <a:r>
              <a:rPr lang="en-US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84256" y="5647791"/>
            <a:ext cx="795411" cy="369332"/>
          </a:xfrm>
          <a:prstGeom prst="rect">
            <a:avLst/>
          </a:prstGeom>
          <a:solidFill>
            <a:srgbClr val="D9D9D9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If z = 1</a:t>
            </a:r>
            <a:endParaRPr lang="en-US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82219" y="5981660"/>
            <a:ext cx="1231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= m</a:t>
            </a:r>
            <a:r>
              <a:rPr lang="en-US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+ r</a:t>
            </a:r>
            <a:r>
              <a:rPr lang="en-US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778055" y="5949391"/>
            <a:ext cx="1231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= m</a:t>
            </a:r>
            <a:r>
              <a:rPr lang="en-US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+ r</a:t>
            </a:r>
            <a:r>
              <a:rPr lang="en-US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endParaRPr lang="en-US" baseline="-25000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2369157" y="6477276"/>
            <a:ext cx="388496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3968379" y="5949391"/>
            <a:ext cx="767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 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 y</a:t>
            </a:r>
            <a:r>
              <a:rPr lang="en-US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baseline="-25000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067269" y="6017123"/>
            <a:ext cx="1253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baseline="-25000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b</a:t>
            </a:r>
            <a:r>
              <a:rPr lang="en-US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= </a:t>
            </a:r>
            <a:r>
              <a:rPr lang="en-US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baseline="-25000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b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+ </a:t>
            </a:r>
            <a:r>
              <a:rPr lang="en-US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baseline="-25000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</a:t>
            </a:r>
            <a:endParaRPr lang="en-US" baseline="-250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6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1" grpId="0"/>
      <p:bldP spid="34" grpId="0"/>
      <p:bldP spid="3" grpId="0" animBg="1"/>
      <p:bldP spid="35" grpId="0" animBg="1"/>
      <p:bldP spid="43" grpId="0"/>
      <p:bldP spid="44" grpId="0"/>
      <p:bldP spid="45" grpId="0"/>
      <p:bldP spid="46" grpId="0"/>
      <p:bldP spid="52" grpId="0"/>
      <p:bldP spid="5" grpId="0" animBg="1"/>
      <p:bldP spid="53" grpId="0"/>
      <p:bldP spid="54" grpId="0"/>
      <p:bldP spid="55" grpId="0" animBg="1"/>
      <p:bldP spid="56" grpId="0"/>
      <p:bldP spid="57" grpId="0"/>
      <p:bldP spid="59" grpId="0"/>
      <p:bldP spid="6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179512" y="163155"/>
            <a:ext cx="8812088" cy="7920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Calibri" charset="0"/>
                <a:ea typeface="Calibri" charset="0"/>
                <a:cs typeface="Calibri" charset="0"/>
              </a:rPr>
              <a:t>GMW in Offline/Online Setting 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1467180" y="2354238"/>
            <a:ext cx="49673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&gt;&gt;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sz="1600" baseline="-25000" dirty="0" err="1" smtClean="0"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OT operations in the offline phase.</a:t>
            </a:r>
          </a:p>
        </p:txBody>
      </p:sp>
      <p:sp>
        <p:nvSpPr>
          <p:cNvPr id="3" name="Rectangle 2"/>
          <p:cNvSpPr/>
          <p:nvPr/>
        </p:nvSpPr>
        <p:spPr>
          <a:xfrm>
            <a:off x="3647253" y="1627644"/>
            <a:ext cx="1430200" cy="369332"/>
          </a:xfrm>
          <a:prstGeom prst="rect">
            <a:avLst/>
          </a:prstGeom>
          <a:solidFill>
            <a:srgbClr val="9DF9FF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kern="0" dirty="0" smtClean="0">
                <a:latin typeface="Calibri" charset="0"/>
                <a:ea typeface="Calibri" charset="0"/>
                <a:cs typeface="Calibri" charset="0"/>
              </a:rPr>
              <a:t>Offline Phase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647253" y="5111335"/>
            <a:ext cx="1410964" cy="369332"/>
          </a:xfrm>
          <a:prstGeom prst="rect">
            <a:avLst/>
          </a:prstGeom>
          <a:solidFill>
            <a:srgbClr val="9DF9FF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kern="0" dirty="0" smtClean="0">
                <a:latin typeface="Calibri" charset="0"/>
                <a:ea typeface="Calibri" charset="0"/>
                <a:cs typeface="Calibri" charset="0"/>
              </a:rPr>
              <a:t>Online Phase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1873573" y="5657520"/>
            <a:ext cx="49673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&gt;&gt; Cheap XOR operations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in the online phase.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450251" y="2777566"/>
            <a:ext cx="26984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&gt;&gt;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sz="1600" baseline="-25000" dirty="0" err="1" smtClean="0"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PKE operations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450252" y="3251693"/>
            <a:ext cx="728735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&gt;&gt; Goal: </a:t>
            </a:r>
            <a:r>
              <a:rPr lang="en-US" sz="1600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sz="1600" baseline="-25000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KE operations  + k OT operations  (via OT-extension)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856643" y="5979250"/>
            <a:ext cx="49673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&gt;&gt; Information theoretic!!</a:t>
            </a:r>
          </a:p>
        </p:txBody>
      </p:sp>
    </p:spTree>
    <p:extLst>
      <p:ext uri="{BB962C8B-B14F-4D97-AF65-F5344CB8AC3E}">
        <p14:creationId xmlns:p14="http://schemas.microsoft.com/office/powerpoint/2010/main" val="158249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867" y="762000"/>
            <a:ext cx="5411173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 txBox="1">
            <a:spLocks/>
          </p:cNvSpPr>
          <p:nvPr/>
        </p:nvSpPr>
        <p:spPr>
          <a:xfrm>
            <a:off x="50799" y="211667"/>
            <a:ext cx="9144000" cy="75895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GMW87</a:t>
            </a:r>
            <a:endParaRPr lang="en-US" sz="3600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1733" y="1477201"/>
            <a:ext cx="85513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[GMW87]: 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How </a:t>
            </a: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to Play any Mental Game or A Completeness Theorem for Protocols with Honest Majority.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latin typeface="Calibri" charset="0"/>
                <a:ea typeface="Calibri" charset="0"/>
                <a:cs typeface="Calibri" charset="0"/>
                <a:hlinkClick r:id="rId3"/>
              </a:rPr>
              <a:t>STOC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  <a:hlinkClick r:id="rId3"/>
              </a:rPr>
              <a:t>1987</a:t>
            </a:r>
            <a:r>
              <a:rPr lang="en-US" dirty="0">
                <a:latin typeface="Calibri" charset="0"/>
                <a:ea typeface="Calibri" charset="0"/>
                <a:cs typeface="Calibri" charset="0"/>
                <a:hlinkClick r:id="rId3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33" y="2413000"/>
            <a:ext cx="1346200" cy="203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0272" y="2413000"/>
            <a:ext cx="1524000" cy="203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7443" y="2413000"/>
            <a:ext cx="1623224" cy="203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54978" y="5344068"/>
            <a:ext cx="2042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Over Binary circuits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98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41343" y="206878"/>
            <a:ext cx="8516937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dirty="0" err="1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n,n</a:t>
            </a:r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) - Secret Sharing for Semi-honest Adversaries</a:t>
            </a:r>
            <a:endParaRPr lang="en-US" sz="3200" dirty="0" smtClean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341343" y="1405944"/>
            <a:ext cx="1998133" cy="39352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Secret x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is (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n,n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) if 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7" name="Group 60"/>
          <p:cNvGrpSpPr>
            <a:grpSpLocks/>
          </p:cNvGrpSpPr>
          <p:nvPr/>
        </p:nvGrpSpPr>
        <p:grpSpPr bwMode="auto">
          <a:xfrm>
            <a:off x="1782431" y="2969733"/>
            <a:ext cx="4376747" cy="919169"/>
            <a:chOff x="315" y="1896"/>
            <a:chExt cx="2757" cy="667"/>
          </a:xfrm>
        </p:grpSpPr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912" y="2008"/>
              <a:ext cx="192" cy="4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r>
                <a:rPr lang="en-US" sz="1600" dirty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1600" baseline="-25000" dirty="0" smtClean="0">
                  <a:latin typeface="Calibri" charset="0"/>
                  <a:ea typeface="Calibri" charset="0"/>
                  <a:cs typeface="Calibri" charset="0"/>
                </a:rPr>
                <a:t>2</a:t>
              </a:r>
              <a:endParaRPr lang="en-US" sz="1600" baseline="-250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1635" y="2019"/>
              <a:ext cx="240" cy="4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r>
                <a:rPr lang="en-US" sz="1600" dirty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1600" baseline="-25000" dirty="0" smtClean="0">
                  <a:latin typeface="Calibri" charset="0"/>
                  <a:ea typeface="Calibri" charset="0"/>
                  <a:cs typeface="Calibri" charset="0"/>
                </a:rPr>
                <a:t>3</a:t>
              </a:r>
              <a:endParaRPr lang="en-US" sz="16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2592" y="2032"/>
              <a:ext cx="240" cy="4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r>
                <a:rPr lang="en-US" sz="1600" dirty="0"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en-US" sz="1600" dirty="0" err="1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1600" baseline="-25000" dirty="0" err="1" smtClean="0">
                  <a:latin typeface="Calibri" charset="0"/>
                  <a:ea typeface="Calibri" charset="0"/>
                  <a:cs typeface="Calibri" charset="0"/>
                </a:rPr>
                <a:t>n</a:t>
              </a:r>
              <a:endParaRPr lang="en-US" sz="1600" baseline="-250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graphicFrame>
          <p:nvGraphicFramePr>
            <p:cNvPr id="25" name="Object 5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1932" y="1896"/>
            <a:ext cx="183" cy="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9846" name="Clip" r:id="rId4" imgW="525240" imgH="1361880" progId="">
                    <p:embed/>
                  </p:oleObj>
                </mc:Choice>
                <mc:Fallback>
                  <p:oleObj name="Clip" r:id="rId4" imgW="525240" imgH="136188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32" y="1896"/>
                          <a:ext cx="183" cy="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6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1190" y="1897"/>
            <a:ext cx="183" cy="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9847" name="Clip" r:id="rId6" imgW="525240" imgH="1361880" progId="">
                    <p:embed/>
                  </p:oleObj>
                </mc:Choice>
                <mc:Fallback>
                  <p:oleObj name="Clip" r:id="rId6" imgW="525240" imgH="136188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0" y="1897"/>
                          <a:ext cx="183" cy="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7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537" y="1898"/>
            <a:ext cx="183" cy="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9848" name="Clip" r:id="rId7" imgW="525240" imgH="1361880" progId="">
                    <p:embed/>
                  </p:oleObj>
                </mc:Choice>
                <mc:Fallback>
                  <p:oleObj name="Clip" r:id="rId7" imgW="525240" imgH="136188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7" y="1898"/>
                          <a:ext cx="183" cy="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10">
              <a:hlinkClick r:id="" action="ppaction://ole?verb=0"/>
            </p:cNvPr>
            <p:cNvGraphicFramePr>
              <a:graphicFrameLocks/>
            </p:cNvGraphicFramePr>
            <p:nvPr>
              <p:extLst/>
            </p:nvPr>
          </p:nvGraphicFramePr>
          <p:xfrm>
            <a:off x="2889" y="1901"/>
            <a:ext cx="183" cy="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9849" name="Clip" r:id="rId8" imgW="525240" imgH="1361880" progId="">
                    <p:embed/>
                  </p:oleObj>
                </mc:Choice>
                <mc:Fallback>
                  <p:oleObj name="Clip" r:id="rId8" imgW="525240" imgH="136188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9" y="1901"/>
                          <a:ext cx="183" cy="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315" y="2003"/>
              <a:ext cx="240" cy="4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r>
                <a:rPr lang="en-US" sz="1600" dirty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16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  <a:endParaRPr lang="en-US" sz="1600" baseline="-25000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18" name="Text Box 62"/>
          <p:cNvSpPr txBox="1">
            <a:spLocks noChangeArrowheads="1"/>
          </p:cNvSpPr>
          <p:nvPr/>
        </p:nvSpPr>
        <p:spPr bwMode="auto">
          <a:xfrm>
            <a:off x="4824626" y="2898812"/>
            <a:ext cx="31899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…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2094676" y="3832345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3136570" y="3832345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5862842" y="3821170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 err="1" smtClean="0">
                <a:latin typeface="Calibri" charset="0"/>
                <a:ea typeface="Calibri" charset="0"/>
                <a:cs typeface="Calibri" charset="0"/>
              </a:rPr>
              <a:t>n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4321883" y="3815415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2361670" y="1369809"/>
            <a:ext cx="4060095" cy="48272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= x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1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+ x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+ ….. +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err="1" smtClean="0"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; shares are random; all are bits; + is + mod 2 </a:t>
            </a:r>
            <a:endParaRPr lang="en-US" sz="1600" baseline="-25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1887" y="5537201"/>
            <a:ext cx="2331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Linearity is satisfied!!   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63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4" grpId="0"/>
      <p:bldP spid="28" grpId="0"/>
      <p:bldP spid="29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179512" y="163155"/>
            <a:ext cx="8812088" cy="7920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Calibri" charset="0"/>
                <a:ea typeface="Calibri" charset="0"/>
                <a:cs typeface="Calibri" charset="0"/>
              </a:rPr>
              <a:t>GMW87- Two Party Case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298043" y="1438090"/>
            <a:ext cx="3024336" cy="3269950"/>
            <a:chOff x="179512" y="1268760"/>
            <a:chExt cx="3888432" cy="4013118"/>
          </a:xfrm>
        </p:grpSpPr>
        <p:grpSp>
          <p:nvGrpSpPr>
            <p:cNvPr id="38" name="Group 48"/>
            <p:cNvGrpSpPr/>
            <p:nvPr/>
          </p:nvGrpSpPr>
          <p:grpSpPr>
            <a:xfrm>
              <a:off x="179512" y="1268760"/>
              <a:ext cx="648072" cy="576064"/>
              <a:chOff x="5076056" y="1412776"/>
              <a:chExt cx="648072" cy="576064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5076056" y="1412776"/>
                <a:ext cx="576064" cy="5760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45" name="Text Box 7"/>
              <p:cNvSpPr txBox="1">
                <a:spLocks noChangeArrowheads="1"/>
              </p:cNvSpPr>
              <p:nvPr/>
            </p:nvSpPr>
            <p:spPr bwMode="auto">
              <a:xfrm>
                <a:off x="5156448" y="1455167"/>
                <a:ext cx="567680" cy="4910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latin typeface="Calibri" charset="0"/>
                    <a:ea typeface="Calibri" charset="0"/>
                    <a:cs typeface="Calibri" charset="0"/>
                  </a:rPr>
                  <a:t>x</a:t>
                </a:r>
                <a:r>
                  <a:rPr lang="en-US" sz="2000" baseline="-25000" dirty="0" smtClean="0">
                    <a:latin typeface="Calibri" charset="0"/>
                    <a:ea typeface="Calibri" charset="0"/>
                    <a:cs typeface="Calibri" charset="0"/>
                  </a:rPr>
                  <a:t>1</a:t>
                </a:r>
              </a:p>
            </p:txBody>
          </p:sp>
        </p:grpSp>
        <p:grpSp>
          <p:nvGrpSpPr>
            <p:cNvPr id="47" name="Group 49"/>
            <p:cNvGrpSpPr/>
            <p:nvPr/>
          </p:nvGrpSpPr>
          <p:grpSpPr>
            <a:xfrm>
              <a:off x="1247442" y="1268760"/>
              <a:ext cx="598541" cy="576064"/>
              <a:chOff x="5063866" y="1412776"/>
              <a:chExt cx="598541" cy="576064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5076056" y="1412776"/>
                <a:ext cx="576064" cy="5760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49" name="Text Box 7"/>
              <p:cNvSpPr txBox="1">
                <a:spLocks noChangeArrowheads="1"/>
              </p:cNvSpPr>
              <p:nvPr/>
            </p:nvSpPr>
            <p:spPr bwMode="auto">
              <a:xfrm>
                <a:off x="5063866" y="1455167"/>
                <a:ext cx="598541" cy="4910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latin typeface="Calibri" charset="0"/>
                    <a:ea typeface="Calibri" charset="0"/>
                    <a:cs typeface="Calibri" charset="0"/>
                  </a:rPr>
                  <a:t>x</a:t>
                </a:r>
                <a:r>
                  <a:rPr lang="en-US" sz="2000" baseline="-25000" dirty="0" smtClean="0">
                    <a:latin typeface="Calibri" charset="0"/>
                    <a:ea typeface="Calibri" charset="0"/>
                    <a:cs typeface="Calibri" charset="0"/>
                  </a:rPr>
                  <a:t>2</a:t>
                </a:r>
              </a:p>
            </p:txBody>
          </p:sp>
        </p:grpSp>
        <p:grpSp>
          <p:nvGrpSpPr>
            <p:cNvPr id="50" name="Group 52"/>
            <p:cNvGrpSpPr/>
            <p:nvPr/>
          </p:nvGrpSpPr>
          <p:grpSpPr>
            <a:xfrm>
              <a:off x="2327562" y="1268760"/>
              <a:ext cx="721982" cy="576064"/>
              <a:chOff x="5063866" y="1412776"/>
              <a:chExt cx="721982" cy="576064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5076056" y="1412776"/>
                <a:ext cx="576064" cy="5760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52" name="Text Box 7"/>
              <p:cNvSpPr txBox="1">
                <a:spLocks noChangeArrowheads="1"/>
              </p:cNvSpPr>
              <p:nvPr/>
            </p:nvSpPr>
            <p:spPr bwMode="auto">
              <a:xfrm>
                <a:off x="5063866" y="1455167"/>
                <a:ext cx="721982" cy="4910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latin typeface="Calibri" charset="0"/>
                    <a:ea typeface="Calibri" charset="0"/>
                    <a:cs typeface="Calibri" charset="0"/>
                  </a:rPr>
                  <a:t>x</a:t>
                </a:r>
                <a:r>
                  <a:rPr lang="en-US" sz="2000" baseline="-25000" dirty="0" smtClean="0">
                    <a:latin typeface="Calibri" charset="0"/>
                    <a:ea typeface="Calibri" charset="0"/>
                    <a:cs typeface="Calibri" charset="0"/>
                  </a:rPr>
                  <a:t>3</a:t>
                </a:r>
              </a:p>
            </p:txBody>
          </p:sp>
        </p:grpSp>
        <p:grpSp>
          <p:nvGrpSpPr>
            <p:cNvPr id="53" name="Group 55"/>
            <p:cNvGrpSpPr/>
            <p:nvPr/>
          </p:nvGrpSpPr>
          <p:grpSpPr>
            <a:xfrm>
              <a:off x="3479690" y="1268760"/>
              <a:ext cx="588254" cy="576064"/>
              <a:chOff x="5063866" y="1412776"/>
              <a:chExt cx="588254" cy="576064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76056" y="1412776"/>
                <a:ext cx="576064" cy="5760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55" name="Text Box 7"/>
              <p:cNvSpPr txBox="1">
                <a:spLocks noChangeArrowheads="1"/>
              </p:cNvSpPr>
              <p:nvPr/>
            </p:nvSpPr>
            <p:spPr bwMode="auto">
              <a:xfrm>
                <a:off x="5063866" y="1455167"/>
                <a:ext cx="588254" cy="4910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latin typeface="Calibri" charset="0"/>
                    <a:ea typeface="Calibri" charset="0"/>
                    <a:cs typeface="Calibri" charset="0"/>
                  </a:rPr>
                  <a:t>x</a:t>
                </a:r>
                <a:r>
                  <a:rPr lang="en-US" sz="2000" baseline="-25000" dirty="0" smtClean="0">
                    <a:latin typeface="Calibri" charset="0"/>
                    <a:ea typeface="Calibri" charset="0"/>
                    <a:cs typeface="Calibri" charset="0"/>
                  </a:rPr>
                  <a:t>4</a:t>
                </a:r>
              </a:p>
            </p:txBody>
          </p:sp>
        </p:grpSp>
        <p:sp>
          <p:nvSpPr>
            <p:cNvPr id="56" name="Text Box 7"/>
            <p:cNvSpPr txBox="1">
              <a:spLocks noChangeArrowheads="1"/>
            </p:cNvSpPr>
            <p:nvPr/>
          </p:nvSpPr>
          <p:spPr bwMode="auto">
            <a:xfrm>
              <a:off x="914668" y="2422386"/>
              <a:ext cx="504057" cy="415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 smtClean="0">
                  <a:latin typeface="Calibri" charset="0"/>
                  <a:ea typeface="Calibri" charset="0"/>
                  <a:cs typeface="Calibri" charset="0"/>
                  <a:sym typeface="Wingdings"/>
                </a:rPr>
                <a:t></a:t>
              </a:r>
              <a:endParaRPr lang="en-US" sz="16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8" name="Text Box 7"/>
            <p:cNvSpPr txBox="1">
              <a:spLocks noChangeArrowheads="1"/>
            </p:cNvSpPr>
            <p:nvPr/>
          </p:nvSpPr>
          <p:spPr bwMode="auto">
            <a:xfrm>
              <a:off x="1879238" y="3233757"/>
              <a:ext cx="504057" cy="453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latin typeface="Calibri" charset="0"/>
                  <a:ea typeface="Calibri" charset="0"/>
                  <a:cs typeface="Calibri" charset="0"/>
                  <a:sym typeface="Symbol"/>
                </a:rPr>
                <a:t></a:t>
              </a:r>
              <a:endParaRPr lang="en-US" dirty="0" smtClean="0"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60" name="Straight Arrow Connector 59"/>
            <p:cNvCxnSpPr>
              <a:stCxn id="44" idx="4"/>
            </p:cNvCxnSpPr>
            <p:nvPr/>
          </p:nvCxnSpPr>
          <p:spPr>
            <a:xfrm>
              <a:off x="467544" y="1844824"/>
              <a:ext cx="504056" cy="7200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>
              <a:stCxn id="48" idx="4"/>
            </p:cNvCxnSpPr>
            <p:nvPr/>
          </p:nvCxnSpPr>
          <p:spPr>
            <a:xfrm flipH="1">
              <a:off x="1187624" y="1844824"/>
              <a:ext cx="360040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2627784" y="1844824"/>
              <a:ext cx="504056" cy="7200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H="1">
              <a:off x="3275856" y="1916832"/>
              <a:ext cx="360040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1259632" y="2852936"/>
              <a:ext cx="648072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H="1">
              <a:off x="2267744" y="2852936"/>
              <a:ext cx="684076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2115346" y="3717032"/>
              <a:ext cx="0" cy="57606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2101908" y="4705815"/>
              <a:ext cx="0" cy="57606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 Box 7"/>
          <p:cNvSpPr txBox="1">
            <a:spLocks noChangeArrowheads="1"/>
          </p:cNvSpPr>
          <p:nvPr/>
        </p:nvSpPr>
        <p:spPr bwMode="auto">
          <a:xfrm>
            <a:off x="1653800" y="4740210"/>
            <a:ext cx="2800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y</a:t>
            </a:r>
            <a:endParaRPr lang="en-US" sz="2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3096773"/>
              </p:ext>
            </p:extLst>
          </p:nvPr>
        </p:nvGraphicFramePr>
        <p:xfrm>
          <a:off x="1642192" y="4019582"/>
          <a:ext cx="300567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855" name="Equation" r:id="rId4" imgW="127000" imgH="114300" progId="Equation.3">
                  <p:embed/>
                </p:oleObj>
              </mc:Choice>
              <mc:Fallback>
                <p:oleObj name="Equation" r:id="rId4" imgW="127000" imgH="114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42192" y="4019582"/>
                        <a:ext cx="300567" cy="234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2483028" y="2467208"/>
            <a:ext cx="290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01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179512" y="163155"/>
            <a:ext cx="8812088" cy="7920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Calibri" charset="0"/>
                <a:ea typeface="Calibri" charset="0"/>
                <a:cs typeface="Calibri" charset="0"/>
              </a:rPr>
              <a:t>GMW87</a:t>
            </a:r>
            <a:r>
              <a:rPr lang="en-US" sz="3600" kern="0" dirty="0">
                <a:solidFill>
                  <a:srgbClr val="009900"/>
                </a:solidFill>
                <a:latin typeface="Calibri" charset="0"/>
                <a:ea typeface="Calibri" charset="0"/>
                <a:cs typeface="Calibri" charset="0"/>
              </a:rPr>
              <a:t>- Two Party Case</a:t>
            </a:r>
            <a:endParaRPr lang="en-US" sz="3600" kern="0" dirty="0" smtClean="0">
              <a:solidFill>
                <a:srgbClr val="0099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4064000" y="1548069"/>
            <a:ext cx="49275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(2,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)- secret share each </a:t>
            </a:r>
            <a:r>
              <a:rPr lang="en-US" sz="2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input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522068" y="1907476"/>
            <a:ext cx="2464274" cy="2800564"/>
            <a:chOff x="467544" y="1844824"/>
            <a:chExt cx="3168352" cy="3437054"/>
          </a:xfrm>
        </p:grpSpPr>
        <p:sp>
          <p:nvSpPr>
            <p:cNvPr id="54" name="Text Box 7"/>
            <p:cNvSpPr txBox="1">
              <a:spLocks noChangeArrowheads="1"/>
            </p:cNvSpPr>
            <p:nvPr/>
          </p:nvSpPr>
          <p:spPr bwMode="auto">
            <a:xfrm>
              <a:off x="1835696" y="3212976"/>
              <a:ext cx="504057" cy="453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latin typeface="Calibri" charset="0"/>
                  <a:ea typeface="Calibri" charset="0"/>
                  <a:cs typeface="Calibri" charset="0"/>
                  <a:sym typeface="Symbol"/>
                </a:rPr>
                <a:t></a:t>
              </a:r>
              <a:endParaRPr lang="en-US" dirty="0" smtClean="0"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>
              <a:off x="467544" y="1844824"/>
              <a:ext cx="504056" cy="7200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H="1">
              <a:off x="1187624" y="1844824"/>
              <a:ext cx="360040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2627784" y="1844824"/>
              <a:ext cx="504056" cy="7200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H="1">
              <a:off x="3275856" y="1916832"/>
              <a:ext cx="360040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1259632" y="2852936"/>
              <a:ext cx="648072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H="1">
              <a:off x="2267744" y="2852936"/>
              <a:ext cx="684076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>
              <a:off x="2115346" y="3717032"/>
              <a:ext cx="0" cy="57606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2101908" y="4705815"/>
              <a:ext cx="0" cy="57606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 Box 7"/>
          <p:cNvSpPr txBox="1">
            <a:spLocks noChangeArrowheads="1"/>
          </p:cNvSpPr>
          <p:nvPr/>
        </p:nvSpPr>
        <p:spPr bwMode="auto">
          <a:xfrm>
            <a:off x="1653800" y="4740210"/>
            <a:ext cx="2800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y</a:t>
            </a:r>
            <a:endParaRPr lang="en-US" sz="2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85" name="Object 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4298418"/>
              </p:ext>
            </p:extLst>
          </p:nvPr>
        </p:nvGraphicFramePr>
        <p:xfrm>
          <a:off x="1642192" y="4019582"/>
          <a:ext cx="300567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889" name="Equation" r:id="rId4" imgW="127000" imgH="114300" progId="Equation.3">
                  <p:embed/>
                </p:oleObj>
              </mc:Choice>
              <mc:Fallback>
                <p:oleObj name="Equation" r:id="rId4" imgW="127000" imgH="114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42192" y="4019582"/>
                        <a:ext cx="300567" cy="234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6" name="Group 85"/>
          <p:cNvGrpSpPr/>
          <p:nvPr/>
        </p:nvGrpSpPr>
        <p:grpSpPr>
          <a:xfrm>
            <a:off x="326341" y="1473219"/>
            <a:ext cx="762000" cy="723900"/>
            <a:chOff x="4191000" y="3281164"/>
            <a:chExt cx="762000" cy="723900"/>
          </a:xfrm>
        </p:grpSpPr>
        <p:pic>
          <p:nvPicPr>
            <p:cNvPr id="87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" name="Text Box 7"/>
            <p:cNvSpPr txBox="1">
              <a:spLocks noChangeArrowheads="1"/>
            </p:cNvSpPr>
            <p:nvPr/>
          </p:nvSpPr>
          <p:spPr bwMode="auto">
            <a:xfrm>
              <a:off x="4300901" y="3412067"/>
              <a:ext cx="50405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Calibri" charset="0"/>
                  <a:ea typeface="Calibri" charset="0"/>
                  <a:cs typeface="Calibri" charset="0"/>
                </a:rPr>
                <a:t>0</a:t>
              </a:r>
              <a:endParaRPr lang="en-US" sz="1600" baseline="-25000" dirty="0" smtClean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220525" y="1469399"/>
            <a:ext cx="762000" cy="723900"/>
            <a:chOff x="4191000" y="3281164"/>
            <a:chExt cx="762000" cy="723900"/>
          </a:xfrm>
        </p:grpSpPr>
        <p:pic>
          <p:nvPicPr>
            <p:cNvPr id="90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" name="Text Box 7"/>
            <p:cNvSpPr txBox="1">
              <a:spLocks noChangeArrowheads="1"/>
            </p:cNvSpPr>
            <p:nvPr/>
          </p:nvSpPr>
          <p:spPr bwMode="auto">
            <a:xfrm>
              <a:off x="4317834" y="3412067"/>
              <a:ext cx="50405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  <a:endParaRPr lang="en-US" sz="1600" baseline="-25000" dirty="0" smtClean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054533" y="1469399"/>
            <a:ext cx="762000" cy="723900"/>
            <a:chOff x="4191000" y="3281164"/>
            <a:chExt cx="762000" cy="723900"/>
          </a:xfrm>
        </p:grpSpPr>
        <p:pic>
          <p:nvPicPr>
            <p:cNvPr id="93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4" name="Text Box 7"/>
            <p:cNvSpPr txBox="1">
              <a:spLocks noChangeArrowheads="1"/>
            </p:cNvSpPr>
            <p:nvPr/>
          </p:nvSpPr>
          <p:spPr bwMode="auto">
            <a:xfrm>
              <a:off x="4283968" y="3395134"/>
              <a:ext cx="50405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Calibri" charset="0"/>
                  <a:ea typeface="Calibri" charset="0"/>
                  <a:cs typeface="Calibri" charset="0"/>
                </a:rPr>
                <a:t>1</a:t>
              </a:r>
              <a:endParaRPr lang="en-US" sz="1600" baseline="-25000" dirty="0" smtClean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2876709" y="1469399"/>
            <a:ext cx="762000" cy="723900"/>
            <a:chOff x="4191000" y="3281164"/>
            <a:chExt cx="762000" cy="723900"/>
          </a:xfrm>
        </p:grpSpPr>
        <p:pic>
          <p:nvPicPr>
            <p:cNvPr id="9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7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Calibri" charset="0"/>
                  <a:ea typeface="Calibri" charset="0"/>
                  <a:cs typeface="Calibri" charset="0"/>
                </a:rPr>
                <a:t>0</a:t>
              </a:r>
              <a:endParaRPr lang="en-US" sz="1600" baseline="-25000" dirty="0" smtClean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98" name="Text Box 7"/>
          <p:cNvSpPr txBox="1">
            <a:spLocks noChangeArrowheads="1"/>
          </p:cNvSpPr>
          <p:nvPr/>
        </p:nvSpPr>
        <p:spPr bwMode="auto">
          <a:xfrm>
            <a:off x="4062209" y="2181385"/>
            <a:ext cx="47880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2.   Find (2,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)-sharing of each </a:t>
            </a:r>
            <a:r>
              <a:rPr lang="en-US" sz="2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intermediate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value</a:t>
            </a:r>
            <a:endParaRPr lang="en-US" sz="2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9" name="Text Box 7"/>
          <p:cNvSpPr txBox="1">
            <a:spLocks noChangeArrowheads="1"/>
          </p:cNvSpPr>
          <p:nvPr/>
        </p:nvSpPr>
        <p:spPr bwMode="auto">
          <a:xfrm>
            <a:off x="4436533" y="2926440"/>
            <a:ext cx="45550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XOR gate: 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Non-Interactive </a:t>
            </a:r>
          </a:p>
        </p:txBody>
      </p:sp>
      <p:graphicFrame>
        <p:nvGraphicFramePr>
          <p:cNvPr id="102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115128"/>
              </p:ext>
            </p:extLst>
          </p:nvPr>
        </p:nvGraphicFramePr>
        <p:xfrm>
          <a:off x="3934939" y="3851566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890" name="Clip" r:id="rId7" imgW="525240" imgH="1361880" progId="">
                  <p:embed/>
                </p:oleObj>
              </mc:Choice>
              <mc:Fallback>
                <p:oleObj name="Clip" r:id="rId7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4939" y="3851566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" name="Text Box 7"/>
          <p:cNvSpPr txBox="1">
            <a:spLocks noChangeArrowheads="1"/>
          </p:cNvSpPr>
          <p:nvPr/>
        </p:nvSpPr>
        <p:spPr bwMode="auto">
          <a:xfrm>
            <a:off x="3475962" y="4009057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 smtClean="0">
                <a:latin typeface="Calibri" charset="0"/>
                <a:ea typeface="Calibri" charset="0"/>
                <a:cs typeface="Calibri" charset="0"/>
              </a:rPr>
              <a:t>0</a:t>
            </a:r>
          </a:p>
        </p:txBody>
      </p:sp>
      <p:graphicFrame>
        <p:nvGraphicFramePr>
          <p:cNvPr id="104" name="Object 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8702861"/>
              </p:ext>
            </p:extLst>
          </p:nvPr>
        </p:nvGraphicFramePr>
        <p:xfrm>
          <a:off x="8010149" y="3798392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891" name="Clip" r:id="rId9" imgW="525240" imgH="1361880" progId="">
                  <p:embed/>
                </p:oleObj>
              </mc:Choice>
              <mc:Fallback>
                <p:oleObj name="Clip" r:id="rId9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0149" y="3798392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" name="Text Box 7"/>
          <p:cNvSpPr txBox="1">
            <a:spLocks noChangeArrowheads="1"/>
          </p:cNvSpPr>
          <p:nvPr/>
        </p:nvSpPr>
        <p:spPr bwMode="auto">
          <a:xfrm>
            <a:off x="8487543" y="3883551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 smtClean="0"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106" name="Text Box 7"/>
          <p:cNvSpPr txBox="1">
            <a:spLocks noChangeArrowheads="1"/>
          </p:cNvSpPr>
          <p:nvPr/>
        </p:nvSpPr>
        <p:spPr bwMode="auto">
          <a:xfrm>
            <a:off x="4458095" y="3935946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2000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</a:p>
        </p:txBody>
      </p:sp>
      <p:sp>
        <p:nvSpPr>
          <p:cNvPr id="107" name="Text Box 7"/>
          <p:cNvSpPr txBox="1">
            <a:spLocks noChangeArrowheads="1"/>
          </p:cNvSpPr>
          <p:nvPr/>
        </p:nvSpPr>
        <p:spPr bwMode="auto">
          <a:xfrm>
            <a:off x="7218228" y="3920069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2000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108" name="Text Box 7"/>
          <p:cNvSpPr txBox="1">
            <a:spLocks noChangeArrowheads="1"/>
          </p:cNvSpPr>
          <p:nvPr/>
        </p:nvSpPr>
        <p:spPr bwMode="auto">
          <a:xfrm>
            <a:off x="4463638" y="4580723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sz="2000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</a:p>
        </p:txBody>
      </p:sp>
      <p:sp>
        <p:nvSpPr>
          <p:cNvPr id="109" name="Text Box 7"/>
          <p:cNvSpPr txBox="1">
            <a:spLocks noChangeArrowheads="1"/>
          </p:cNvSpPr>
          <p:nvPr/>
        </p:nvSpPr>
        <p:spPr bwMode="auto">
          <a:xfrm>
            <a:off x="7252094" y="4524918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sz="2000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112" name="Text Box 7"/>
          <p:cNvSpPr txBox="1">
            <a:spLocks noChangeArrowheads="1"/>
          </p:cNvSpPr>
          <p:nvPr/>
        </p:nvSpPr>
        <p:spPr bwMode="auto">
          <a:xfrm>
            <a:off x="6193096" y="5331055"/>
            <a:ext cx="5237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y</a:t>
            </a:r>
            <a:endParaRPr lang="en-US" sz="2000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46705" y="430436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74816" y="536183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7218228" y="423488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3" name="Text Box 7"/>
          <p:cNvSpPr txBox="1">
            <a:spLocks noChangeArrowheads="1"/>
          </p:cNvSpPr>
          <p:nvPr/>
        </p:nvSpPr>
        <p:spPr bwMode="auto">
          <a:xfrm>
            <a:off x="4986376" y="6319570"/>
            <a:ext cx="11637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=</a:t>
            </a:r>
            <a:r>
              <a:rPr lang="en-US" sz="2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sz="2000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en-US" sz="2000" baseline="-250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r>
              <a:rPr lang="en-US" sz="2000" baseline="-250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sz="2000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64" name="Text Box 7"/>
          <p:cNvSpPr txBox="1">
            <a:spLocks noChangeArrowheads="1"/>
          </p:cNvSpPr>
          <p:nvPr/>
        </p:nvSpPr>
        <p:spPr bwMode="auto">
          <a:xfrm>
            <a:off x="3717650" y="6326983"/>
            <a:ext cx="11637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=</a:t>
            </a:r>
            <a:r>
              <a:rPr lang="en-US" sz="2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2000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en-US" sz="2000" baseline="-250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r>
              <a:rPr lang="en-US" sz="2000" baseline="-250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2000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65" name="Text Box 7"/>
          <p:cNvSpPr txBox="1">
            <a:spLocks noChangeArrowheads="1"/>
          </p:cNvSpPr>
          <p:nvPr/>
        </p:nvSpPr>
        <p:spPr bwMode="auto">
          <a:xfrm>
            <a:off x="6193096" y="6319570"/>
            <a:ext cx="30180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Symbol"/>
              </a:rPr>
              <a:t>x + y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=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2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2000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  <a:sym typeface="Symbol"/>
              </a:rPr>
              <a:t>+ </a:t>
            </a:r>
            <a:r>
              <a:rPr lang="en-US" sz="2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  <a:sym typeface="Symbol"/>
              </a:rPr>
              <a:t>y</a:t>
            </a:r>
            <a:r>
              <a:rPr lang="en-US" sz="2000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en-US" sz="2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  <a:sym typeface="Symbol"/>
              </a:rPr>
              <a:t>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en-US" sz="2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2000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  <a:sym typeface="Symbol"/>
              </a:rPr>
              <a:t>+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Symbol"/>
              </a:rPr>
              <a:t>y</a:t>
            </a:r>
            <a:r>
              <a:rPr lang="en-US" sz="2000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sz="2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2000" baseline="-25000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79242" y="5368699"/>
            <a:ext cx="284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66" name="Rectangle 65"/>
          <p:cNvSpPr/>
          <p:nvPr/>
        </p:nvSpPr>
        <p:spPr>
          <a:xfrm>
            <a:off x="2483028" y="2467208"/>
            <a:ext cx="290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926270" y="2367703"/>
            <a:ext cx="290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56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/>
      <p:bldP spid="103" grpId="0"/>
      <p:bldP spid="105" grpId="0"/>
      <p:bldP spid="106" grpId="0"/>
      <p:bldP spid="107" grpId="0"/>
      <p:bldP spid="108" grpId="0"/>
      <p:bldP spid="109" grpId="0"/>
      <p:bldP spid="112" grpId="0"/>
      <p:bldP spid="3" grpId="0"/>
      <p:bldP spid="4" grpId="0"/>
      <p:bldP spid="113" grpId="0"/>
      <p:bldP spid="63" grpId="0"/>
      <p:bldP spid="64" grpId="0"/>
      <p:bldP spid="65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179512" y="163155"/>
            <a:ext cx="8812088" cy="7920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Calibri" charset="0"/>
                <a:ea typeface="Calibri" charset="0"/>
                <a:cs typeface="Calibri" charset="0"/>
              </a:rPr>
              <a:t>GMW87</a:t>
            </a:r>
            <a:r>
              <a:rPr lang="en-US" sz="3600" kern="0" dirty="0">
                <a:solidFill>
                  <a:srgbClr val="009900"/>
                </a:solidFill>
                <a:latin typeface="Calibri" charset="0"/>
                <a:ea typeface="Calibri" charset="0"/>
                <a:cs typeface="Calibri" charset="0"/>
              </a:rPr>
              <a:t>- Two Party Case</a:t>
            </a:r>
            <a:endParaRPr lang="en-US" sz="3600" kern="0" dirty="0" smtClean="0">
              <a:solidFill>
                <a:srgbClr val="0099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4064000" y="1548069"/>
            <a:ext cx="49275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(2,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)- secret share each </a:t>
            </a:r>
            <a:r>
              <a:rPr lang="en-US" sz="2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input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522068" y="1907476"/>
            <a:ext cx="2464274" cy="2800564"/>
            <a:chOff x="467544" y="1844824"/>
            <a:chExt cx="3168352" cy="3437054"/>
          </a:xfrm>
        </p:grpSpPr>
        <p:sp>
          <p:nvSpPr>
            <p:cNvPr id="54" name="Text Box 7"/>
            <p:cNvSpPr txBox="1">
              <a:spLocks noChangeArrowheads="1"/>
            </p:cNvSpPr>
            <p:nvPr/>
          </p:nvSpPr>
          <p:spPr bwMode="auto">
            <a:xfrm>
              <a:off x="1835696" y="3212976"/>
              <a:ext cx="504057" cy="453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latin typeface="Calibri" charset="0"/>
                  <a:ea typeface="Calibri" charset="0"/>
                  <a:cs typeface="Calibri" charset="0"/>
                  <a:sym typeface="Symbol"/>
                </a:rPr>
                <a:t></a:t>
              </a:r>
              <a:endParaRPr lang="en-US" dirty="0" smtClean="0"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>
              <a:off x="467544" y="1844824"/>
              <a:ext cx="504056" cy="7200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H="1">
              <a:off x="1187624" y="1844824"/>
              <a:ext cx="360040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2627784" y="1844824"/>
              <a:ext cx="504056" cy="7200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H="1">
              <a:off x="3275856" y="1916832"/>
              <a:ext cx="360040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1259632" y="2852936"/>
              <a:ext cx="648072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H="1">
              <a:off x="2267744" y="2852936"/>
              <a:ext cx="684076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>
              <a:off x="2115346" y="3717032"/>
              <a:ext cx="0" cy="57606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2101908" y="4705815"/>
              <a:ext cx="0" cy="57606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 Box 7"/>
          <p:cNvSpPr txBox="1">
            <a:spLocks noChangeArrowheads="1"/>
          </p:cNvSpPr>
          <p:nvPr/>
        </p:nvSpPr>
        <p:spPr bwMode="auto">
          <a:xfrm>
            <a:off x="1653800" y="4740210"/>
            <a:ext cx="2800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y</a:t>
            </a:r>
            <a:endParaRPr lang="en-US" sz="2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85" name="Object 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9158689"/>
              </p:ext>
            </p:extLst>
          </p:nvPr>
        </p:nvGraphicFramePr>
        <p:xfrm>
          <a:off x="1642192" y="4019582"/>
          <a:ext cx="300567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928" name="Equation" r:id="rId4" imgW="127000" imgH="114300" progId="Equation.3">
                  <p:embed/>
                </p:oleObj>
              </mc:Choice>
              <mc:Fallback>
                <p:oleObj name="Equation" r:id="rId4" imgW="127000" imgH="114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42192" y="4019582"/>
                        <a:ext cx="300567" cy="234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6" name="Group 85"/>
          <p:cNvGrpSpPr/>
          <p:nvPr/>
        </p:nvGrpSpPr>
        <p:grpSpPr>
          <a:xfrm>
            <a:off x="326341" y="1473219"/>
            <a:ext cx="762000" cy="723900"/>
            <a:chOff x="4191000" y="3281164"/>
            <a:chExt cx="762000" cy="723900"/>
          </a:xfrm>
        </p:grpSpPr>
        <p:pic>
          <p:nvPicPr>
            <p:cNvPr id="87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" name="Text Box 7"/>
            <p:cNvSpPr txBox="1">
              <a:spLocks noChangeArrowheads="1"/>
            </p:cNvSpPr>
            <p:nvPr/>
          </p:nvSpPr>
          <p:spPr bwMode="auto">
            <a:xfrm>
              <a:off x="4300901" y="3412067"/>
              <a:ext cx="50405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Calibri" charset="0"/>
                  <a:ea typeface="Calibri" charset="0"/>
                  <a:cs typeface="Calibri" charset="0"/>
                </a:rPr>
                <a:t>0</a:t>
              </a:r>
              <a:endParaRPr lang="en-US" sz="1600" baseline="-25000" dirty="0" smtClean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220525" y="1469399"/>
            <a:ext cx="762000" cy="723900"/>
            <a:chOff x="4191000" y="3281164"/>
            <a:chExt cx="762000" cy="723900"/>
          </a:xfrm>
        </p:grpSpPr>
        <p:pic>
          <p:nvPicPr>
            <p:cNvPr id="90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" name="Text Box 7"/>
            <p:cNvSpPr txBox="1">
              <a:spLocks noChangeArrowheads="1"/>
            </p:cNvSpPr>
            <p:nvPr/>
          </p:nvSpPr>
          <p:spPr bwMode="auto">
            <a:xfrm>
              <a:off x="4317834" y="3412067"/>
              <a:ext cx="50405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  <a:endParaRPr lang="en-US" sz="1600" baseline="-25000" dirty="0" smtClean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054533" y="1469399"/>
            <a:ext cx="762000" cy="723900"/>
            <a:chOff x="4191000" y="3281164"/>
            <a:chExt cx="762000" cy="723900"/>
          </a:xfrm>
        </p:grpSpPr>
        <p:pic>
          <p:nvPicPr>
            <p:cNvPr id="93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4" name="Text Box 7"/>
            <p:cNvSpPr txBox="1">
              <a:spLocks noChangeArrowheads="1"/>
            </p:cNvSpPr>
            <p:nvPr/>
          </p:nvSpPr>
          <p:spPr bwMode="auto">
            <a:xfrm>
              <a:off x="4283968" y="3395134"/>
              <a:ext cx="50405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Calibri" charset="0"/>
                  <a:ea typeface="Calibri" charset="0"/>
                  <a:cs typeface="Calibri" charset="0"/>
                </a:rPr>
                <a:t>1</a:t>
              </a:r>
              <a:endParaRPr lang="en-US" sz="1600" baseline="-25000" dirty="0" smtClean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2876709" y="1469399"/>
            <a:ext cx="762000" cy="723900"/>
            <a:chOff x="4191000" y="3281164"/>
            <a:chExt cx="762000" cy="723900"/>
          </a:xfrm>
        </p:grpSpPr>
        <p:pic>
          <p:nvPicPr>
            <p:cNvPr id="9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7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Calibri" charset="0"/>
                  <a:ea typeface="Calibri" charset="0"/>
                  <a:cs typeface="Calibri" charset="0"/>
                </a:rPr>
                <a:t>0</a:t>
              </a:r>
              <a:endParaRPr lang="en-US" sz="1600" baseline="-25000" dirty="0" smtClean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98" name="Text Box 7"/>
          <p:cNvSpPr txBox="1">
            <a:spLocks noChangeArrowheads="1"/>
          </p:cNvSpPr>
          <p:nvPr/>
        </p:nvSpPr>
        <p:spPr bwMode="auto">
          <a:xfrm>
            <a:off x="4062209" y="2181385"/>
            <a:ext cx="47880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2.   Find (2,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)-sharing of each </a:t>
            </a:r>
            <a:r>
              <a:rPr lang="en-US" sz="2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intermediate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value</a:t>
            </a:r>
            <a:endParaRPr lang="en-US" sz="2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0" name="Text Box 7"/>
          <p:cNvSpPr txBox="1">
            <a:spLocks noChangeArrowheads="1"/>
          </p:cNvSpPr>
          <p:nvPr/>
        </p:nvSpPr>
        <p:spPr bwMode="auto">
          <a:xfrm>
            <a:off x="4388235" y="3022267"/>
            <a:ext cx="45550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NOT gate: 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Non-Interactive (One party flips the bit)</a:t>
            </a:r>
          </a:p>
        </p:txBody>
      </p:sp>
      <p:graphicFrame>
        <p:nvGraphicFramePr>
          <p:cNvPr id="114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3373018"/>
              </p:ext>
            </p:extLst>
          </p:nvPr>
        </p:nvGraphicFramePr>
        <p:xfrm>
          <a:off x="3916952" y="4284070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929" name="Clip" r:id="rId7" imgW="525240" imgH="1361880" progId="">
                  <p:embed/>
                </p:oleObj>
              </mc:Choice>
              <mc:Fallback>
                <p:oleObj name="Clip" r:id="rId7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6952" y="4284070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" name="Text Box 7"/>
          <p:cNvSpPr txBox="1">
            <a:spLocks noChangeArrowheads="1"/>
          </p:cNvSpPr>
          <p:nvPr/>
        </p:nvSpPr>
        <p:spPr bwMode="auto">
          <a:xfrm>
            <a:off x="3457975" y="4441561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 smtClean="0">
                <a:latin typeface="Calibri" charset="0"/>
                <a:ea typeface="Calibri" charset="0"/>
                <a:cs typeface="Calibri" charset="0"/>
              </a:rPr>
              <a:t>0</a:t>
            </a:r>
          </a:p>
        </p:txBody>
      </p:sp>
      <p:graphicFrame>
        <p:nvGraphicFramePr>
          <p:cNvPr id="116" name="Object 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3784703"/>
              </p:ext>
            </p:extLst>
          </p:nvPr>
        </p:nvGraphicFramePr>
        <p:xfrm>
          <a:off x="8148732" y="4071977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930" name="Clip" r:id="rId9" imgW="525240" imgH="1361880" progId="">
                  <p:embed/>
                </p:oleObj>
              </mc:Choice>
              <mc:Fallback>
                <p:oleObj name="Clip" r:id="rId9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8732" y="4071977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" name="Text Box 7"/>
          <p:cNvSpPr txBox="1">
            <a:spLocks noChangeArrowheads="1"/>
          </p:cNvSpPr>
          <p:nvPr/>
        </p:nvSpPr>
        <p:spPr bwMode="auto">
          <a:xfrm>
            <a:off x="8439245" y="4340100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 smtClean="0"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118" name="Text Box 7"/>
          <p:cNvSpPr txBox="1">
            <a:spLocks noChangeArrowheads="1"/>
          </p:cNvSpPr>
          <p:nvPr/>
        </p:nvSpPr>
        <p:spPr bwMode="auto">
          <a:xfrm>
            <a:off x="4555452" y="4503872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2000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</a:p>
        </p:txBody>
      </p:sp>
      <p:sp>
        <p:nvSpPr>
          <p:cNvPr id="119" name="Text Box 7"/>
          <p:cNvSpPr txBox="1">
            <a:spLocks noChangeArrowheads="1"/>
          </p:cNvSpPr>
          <p:nvPr/>
        </p:nvSpPr>
        <p:spPr bwMode="auto">
          <a:xfrm>
            <a:off x="7415389" y="4455158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2000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120" name="Text Box 7"/>
          <p:cNvSpPr txBox="1">
            <a:spLocks noChangeArrowheads="1"/>
          </p:cNvSpPr>
          <p:nvPr/>
        </p:nvSpPr>
        <p:spPr bwMode="auto">
          <a:xfrm>
            <a:off x="5586191" y="5378026"/>
            <a:ext cx="15935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=    </a:t>
            </a:r>
            <a:r>
              <a:rPr lang="en-US" sz="2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2000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en-US" sz="2000" baseline="-250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r>
              <a:rPr lang="en-US" sz="2000" baseline="-250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2000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graphicFrame>
        <p:nvGraphicFramePr>
          <p:cNvPr id="121" name="Object 1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0614201"/>
              </p:ext>
            </p:extLst>
          </p:nvPr>
        </p:nvGraphicFramePr>
        <p:xfrm>
          <a:off x="4388235" y="4655213"/>
          <a:ext cx="300567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931" name="Equation" r:id="rId10" imgW="127000" imgH="114300" progId="Equation.3">
                  <p:embed/>
                </p:oleObj>
              </mc:Choice>
              <mc:Fallback>
                <p:oleObj name="Equation" r:id="rId10" imgW="127000" imgH="114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388235" y="4655213"/>
                        <a:ext cx="300567" cy="234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" name="Object 1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9430908"/>
              </p:ext>
            </p:extLst>
          </p:nvPr>
        </p:nvGraphicFramePr>
        <p:xfrm>
          <a:off x="5396820" y="5498600"/>
          <a:ext cx="300567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932" name="Equation" r:id="rId12" imgW="127000" imgH="114300" progId="Equation.3">
                  <p:embed/>
                </p:oleObj>
              </mc:Choice>
              <mc:Fallback>
                <p:oleObj name="Equation" r:id="rId12" imgW="127000" imgH="114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96820" y="5498600"/>
                        <a:ext cx="300567" cy="234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" name="Object 1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0293501"/>
              </p:ext>
            </p:extLst>
          </p:nvPr>
        </p:nvGraphicFramePr>
        <p:xfrm>
          <a:off x="5910438" y="5513365"/>
          <a:ext cx="300567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933" name="Equation" r:id="rId13" imgW="127000" imgH="114300" progId="Equation.3">
                  <p:embed/>
                </p:oleObj>
              </mc:Choice>
              <mc:Fallback>
                <p:oleObj name="Equation" r:id="rId13" imgW="127000" imgH="114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10438" y="5513365"/>
                        <a:ext cx="300567" cy="234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Rectangle 62"/>
          <p:cNvSpPr/>
          <p:nvPr/>
        </p:nvSpPr>
        <p:spPr>
          <a:xfrm>
            <a:off x="2483028" y="2467208"/>
            <a:ext cx="290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926270" y="2367703"/>
            <a:ext cx="290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13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15" grpId="0"/>
      <p:bldP spid="117" grpId="0"/>
      <p:bldP spid="118" grpId="0"/>
      <p:bldP spid="119" grpId="0"/>
      <p:bldP spid="1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179512" y="163155"/>
            <a:ext cx="8812088" cy="7920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Calibri" charset="0"/>
                <a:ea typeface="Calibri" charset="0"/>
                <a:cs typeface="Calibri" charset="0"/>
              </a:rPr>
              <a:t>GMW87</a:t>
            </a:r>
            <a:r>
              <a:rPr lang="en-US" sz="3600" kern="0" dirty="0">
                <a:solidFill>
                  <a:srgbClr val="009900"/>
                </a:solidFill>
                <a:latin typeface="Calibri" charset="0"/>
                <a:ea typeface="Calibri" charset="0"/>
                <a:cs typeface="Calibri" charset="0"/>
              </a:rPr>
              <a:t>- Two Party Case</a:t>
            </a:r>
            <a:endParaRPr lang="en-US" sz="3600" kern="0" dirty="0" smtClean="0">
              <a:solidFill>
                <a:srgbClr val="0099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4064000" y="1548069"/>
            <a:ext cx="49275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(2,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)- secret share each </a:t>
            </a:r>
            <a:r>
              <a:rPr lang="en-US" sz="2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input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522068" y="1907476"/>
            <a:ext cx="2464274" cy="2800564"/>
            <a:chOff x="467544" y="1844824"/>
            <a:chExt cx="3168352" cy="3437054"/>
          </a:xfrm>
        </p:grpSpPr>
        <p:sp>
          <p:nvSpPr>
            <p:cNvPr id="54" name="Text Box 7"/>
            <p:cNvSpPr txBox="1">
              <a:spLocks noChangeArrowheads="1"/>
            </p:cNvSpPr>
            <p:nvPr/>
          </p:nvSpPr>
          <p:spPr bwMode="auto">
            <a:xfrm>
              <a:off x="1835696" y="3212976"/>
              <a:ext cx="504057" cy="453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latin typeface="Calibri" charset="0"/>
                  <a:ea typeface="Calibri" charset="0"/>
                  <a:cs typeface="Calibri" charset="0"/>
                  <a:sym typeface="Symbol"/>
                </a:rPr>
                <a:t></a:t>
              </a:r>
              <a:endParaRPr lang="en-US" dirty="0" smtClean="0"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>
              <a:off x="467544" y="1844824"/>
              <a:ext cx="504056" cy="7200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H="1">
              <a:off x="1187624" y="1844824"/>
              <a:ext cx="360040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2627784" y="1844824"/>
              <a:ext cx="504056" cy="7200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H="1">
              <a:off x="3275856" y="1916832"/>
              <a:ext cx="360040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1259632" y="2852936"/>
              <a:ext cx="648072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H="1">
              <a:off x="2267744" y="2852936"/>
              <a:ext cx="684076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>
              <a:off x="2115346" y="3717032"/>
              <a:ext cx="0" cy="57606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2101908" y="4705815"/>
              <a:ext cx="0" cy="57606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 Box 7"/>
          <p:cNvSpPr txBox="1">
            <a:spLocks noChangeArrowheads="1"/>
          </p:cNvSpPr>
          <p:nvPr/>
        </p:nvSpPr>
        <p:spPr bwMode="auto">
          <a:xfrm>
            <a:off x="1653800" y="4740210"/>
            <a:ext cx="2800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y</a:t>
            </a:r>
            <a:endParaRPr lang="en-US" sz="2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85" name="Object 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6358650"/>
              </p:ext>
            </p:extLst>
          </p:nvPr>
        </p:nvGraphicFramePr>
        <p:xfrm>
          <a:off x="1642192" y="4019582"/>
          <a:ext cx="300567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27" name="Equation" r:id="rId4" imgW="127000" imgH="114300" progId="Equation.3">
                  <p:embed/>
                </p:oleObj>
              </mc:Choice>
              <mc:Fallback>
                <p:oleObj name="Equation" r:id="rId4" imgW="127000" imgH="114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42192" y="4019582"/>
                        <a:ext cx="300567" cy="234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6" name="Group 85"/>
          <p:cNvGrpSpPr/>
          <p:nvPr/>
        </p:nvGrpSpPr>
        <p:grpSpPr>
          <a:xfrm>
            <a:off x="326341" y="1473219"/>
            <a:ext cx="762000" cy="723900"/>
            <a:chOff x="4191000" y="3281164"/>
            <a:chExt cx="762000" cy="723900"/>
          </a:xfrm>
        </p:grpSpPr>
        <p:pic>
          <p:nvPicPr>
            <p:cNvPr id="87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" name="Text Box 7"/>
            <p:cNvSpPr txBox="1">
              <a:spLocks noChangeArrowheads="1"/>
            </p:cNvSpPr>
            <p:nvPr/>
          </p:nvSpPr>
          <p:spPr bwMode="auto">
            <a:xfrm>
              <a:off x="4300901" y="3412067"/>
              <a:ext cx="50405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Calibri" charset="0"/>
                  <a:ea typeface="Calibri" charset="0"/>
                  <a:cs typeface="Calibri" charset="0"/>
                </a:rPr>
                <a:t>0</a:t>
              </a:r>
              <a:endParaRPr lang="en-US" sz="1600" baseline="-25000" dirty="0" smtClean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220525" y="1469399"/>
            <a:ext cx="762000" cy="723900"/>
            <a:chOff x="4191000" y="3281164"/>
            <a:chExt cx="762000" cy="723900"/>
          </a:xfrm>
        </p:grpSpPr>
        <p:pic>
          <p:nvPicPr>
            <p:cNvPr id="90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" name="Text Box 7"/>
            <p:cNvSpPr txBox="1">
              <a:spLocks noChangeArrowheads="1"/>
            </p:cNvSpPr>
            <p:nvPr/>
          </p:nvSpPr>
          <p:spPr bwMode="auto">
            <a:xfrm>
              <a:off x="4317834" y="3412067"/>
              <a:ext cx="50405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  <a:endParaRPr lang="en-US" sz="1600" baseline="-25000" dirty="0" smtClean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054533" y="1469399"/>
            <a:ext cx="762000" cy="723900"/>
            <a:chOff x="4191000" y="3281164"/>
            <a:chExt cx="762000" cy="723900"/>
          </a:xfrm>
        </p:grpSpPr>
        <p:pic>
          <p:nvPicPr>
            <p:cNvPr id="93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4" name="Text Box 7"/>
            <p:cNvSpPr txBox="1">
              <a:spLocks noChangeArrowheads="1"/>
            </p:cNvSpPr>
            <p:nvPr/>
          </p:nvSpPr>
          <p:spPr bwMode="auto">
            <a:xfrm>
              <a:off x="4283968" y="3395134"/>
              <a:ext cx="50405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Calibri" charset="0"/>
                  <a:ea typeface="Calibri" charset="0"/>
                  <a:cs typeface="Calibri" charset="0"/>
                </a:rPr>
                <a:t>1</a:t>
              </a:r>
              <a:endParaRPr lang="en-US" sz="1600" baseline="-25000" dirty="0" smtClean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2876709" y="1469399"/>
            <a:ext cx="762000" cy="723900"/>
            <a:chOff x="4191000" y="3281164"/>
            <a:chExt cx="762000" cy="723900"/>
          </a:xfrm>
        </p:grpSpPr>
        <p:pic>
          <p:nvPicPr>
            <p:cNvPr id="9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7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Calibri" charset="0"/>
                  <a:ea typeface="Calibri" charset="0"/>
                  <a:cs typeface="Calibri" charset="0"/>
                </a:rPr>
                <a:t>0</a:t>
              </a:r>
              <a:endParaRPr lang="en-US" sz="1600" baseline="-25000" dirty="0" smtClean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98" name="Text Box 7"/>
          <p:cNvSpPr txBox="1">
            <a:spLocks noChangeArrowheads="1"/>
          </p:cNvSpPr>
          <p:nvPr/>
        </p:nvSpPr>
        <p:spPr bwMode="auto">
          <a:xfrm>
            <a:off x="4062209" y="2181385"/>
            <a:ext cx="47880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2.   Find (2,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)-sharing of each </a:t>
            </a:r>
            <a:r>
              <a:rPr lang="en-US" sz="2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intermediate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value</a:t>
            </a:r>
            <a:endParaRPr lang="en-US" sz="2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9" name="Text Box 7"/>
          <p:cNvSpPr txBox="1">
            <a:spLocks noChangeArrowheads="1"/>
          </p:cNvSpPr>
          <p:nvPr/>
        </p:nvSpPr>
        <p:spPr bwMode="auto">
          <a:xfrm>
            <a:off x="4436533" y="3095770"/>
            <a:ext cx="45550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XOR gate: 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Non-Interactive </a:t>
            </a:r>
          </a:p>
        </p:txBody>
      </p:sp>
      <p:sp>
        <p:nvSpPr>
          <p:cNvPr id="100" name="Text Box 7"/>
          <p:cNvSpPr txBox="1">
            <a:spLocks noChangeArrowheads="1"/>
          </p:cNvSpPr>
          <p:nvPr/>
        </p:nvSpPr>
        <p:spPr bwMode="auto">
          <a:xfrm>
            <a:off x="4419604" y="3626910"/>
            <a:ext cx="45550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NOT gate: 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Non-Interactive (One party flips the bit)</a:t>
            </a:r>
          </a:p>
        </p:txBody>
      </p:sp>
      <p:sp>
        <p:nvSpPr>
          <p:cNvPr id="101" name="Text Box 7"/>
          <p:cNvSpPr txBox="1">
            <a:spLocks noChangeArrowheads="1"/>
          </p:cNvSpPr>
          <p:nvPr/>
        </p:nvSpPr>
        <p:spPr bwMode="auto">
          <a:xfrm>
            <a:off x="4532177" y="4386419"/>
            <a:ext cx="35944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gate: 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Interactive (OT)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483028" y="2467208"/>
            <a:ext cx="290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26270" y="2367703"/>
            <a:ext cx="290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07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 txBox="1">
            <a:spLocks/>
          </p:cNvSpPr>
          <p:nvPr/>
        </p:nvSpPr>
        <p:spPr>
          <a:xfrm>
            <a:off x="50799" y="211667"/>
            <a:ext cx="9144000" cy="75895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AND Gate Evaluation</a:t>
            </a:r>
            <a:endParaRPr lang="en-US" sz="3600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3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379001"/>
              </p:ext>
            </p:extLst>
          </p:nvPr>
        </p:nvGraphicFramePr>
        <p:xfrm>
          <a:off x="672052" y="1381423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956" name="Clip" r:id="rId4" imgW="525240" imgH="1361880" progId="">
                  <p:embed/>
                </p:oleObj>
              </mc:Choice>
              <mc:Fallback>
                <p:oleObj name="Clip" r:id="rId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052" y="1381423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13075" y="1538914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 smtClean="0">
                <a:latin typeface="Calibri" charset="0"/>
                <a:ea typeface="Calibri" charset="0"/>
                <a:cs typeface="Calibri" charset="0"/>
              </a:rPr>
              <a:t>0</a:t>
            </a:r>
          </a:p>
        </p:txBody>
      </p:sp>
      <p:graphicFrame>
        <p:nvGraphicFramePr>
          <p:cNvPr id="5" name="Object 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3850248"/>
              </p:ext>
            </p:extLst>
          </p:nvPr>
        </p:nvGraphicFramePr>
        <p:xfrm>
          <a:off x="8066880" y="1398356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957" name="Clip" r:id="rId6" imgW="525240" imgH="1361880" progId="">
                  <p:embed/>
                </p:oleObj>
              </mc:Choice>
              <mc:Fallback>
                <p:oleObj name="Clip" r:id="rId6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66880" y="1398356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8493475" y="1483515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 smtClean="0"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195208" y="1465803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2000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308825" y="1553899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2000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200751" y="2093647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sz="2000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308825" y="2124882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sz="2000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762660" y="5729876"/>
            <a:ext cx="5237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endParaRPr lang="en-US" sz="2000" baseline="-25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83818" y="1834225"/>
            <a:ext cx="290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15796" y="3000520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08825" y="1885647"/>
            <a:ext cx="290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301682" y="6353271"/>
            <a:ext cx="11637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=</a:t>
            </a:r>
            <a:r>
              <a:rPr lang="en-US" sz="2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sz="2000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en-US" sz="2000" baseline="-250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r>
              <a:rPr lang="en-US" sz="2000" baseline="-250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sz="2000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83825" y="6353271"/>
            <a:ext cx="11637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=</a:t>
            </a:r>
            <a:r>
              <a:rPr lang="en-US" sz="2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2000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en-US" sz="2000" baseline="-250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r>
              <a:rPr lang="en-US" sz="2000" baseline="-250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2000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2710230" y="6336338"/>
            <a:ext cx="63829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err="1" smtClean="0">
                <a:latin typeface="Calibri" charset="0"/>
                <a:ea typeface="Calibri" charset="0"/>
                <a:cs typeface="Calibri" charset="0"/>
                <a:sym typeface="Symbol"/>
              </a:rPr>
              <a:t>x</a:t>
            </a:r>
            <a:r>
              <a:rPr lang="en-US" sz="2000" dirty="0" err="1" smtClean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sz="2000" dirty="0" err="1">
                <a:latin typeface="Calibri" charset="0"/>
                <a:ea typeface="Calibri" charset="0"/>
                <a:cs typeface="Calibri" charset="0"/>
                <a:sym typeface="Wingdings"/>
              </a:rPr>
              <a:t>y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 = (</a:t>
            </a:r>
            <a:r>
              <a:rPr lang="en-US" sz="2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2000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Symbol"/>
              </a:rPr>
              <a:t>x</a:t>
            </a:r>
            <a:r>
              <a:rPr lang="en-US" sz="2000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Symbol"/>
              </a:rPr>
              <a:t>1</a:t>
            </a:r>
            <a:r>
              <a:rPr lang="en-US" sz="2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  <a:sym typeface="Symbol"/>
              </a:rPr>
              <a:t>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en-US" sz="2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sz="2000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  <a:sym typeface="Symbol"/>
              </a:rPr>
              <a:t>+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Symbol"/>
              </a:rPr>
              <a:t>y</a:t>
            </a:r>
            <a:r>
              <a:rPr lang="en-US" sz="2000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sz="2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) 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=</a:t>
            </a:r>
            <a:r>
              <a:rPr lang="en-US" sz="2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2000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sz="2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y</a:t>
            </a:r>
            <a:r>
              <a:rPr lang="en-US" sz="2000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0</a:t>
            </a:r>
            <a:r>
              <a:rPr lang="en-US" sz="2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+ </a:t>
            </a:r>
            <a:r>
              <a:rPr lang="en-US" sz="2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2000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y</a:t>
            </a:r>
            <a:r>
              <a:rPr lang="en-US" sz="2000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sz="2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+</a:t>
            </a:r>
            <a:r>
              <a:rPr lang="en-US" sz="2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sz="2000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x</a:t>
            </a:r>
            <a:r>
              <a:rPr lang="en-US" sz="2000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 </a:t>
            </a:r>
            <a:r>
              <a:rPr lang="en-US" sz="2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+</a:t>
            </a:r>
            <a:r>
              <a:rPr lang="en-US" sz="2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2000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sz="2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y</a:t>
            </a:r>
            <a:r>
              <a:rPr lang="en-US" sz="2000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2000" baseline="-250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48806" y="5767520"/>
            <a:ext cx="284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44380" y="5778288"/>
            <a:ext cx="290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797047" y="2272888"/>
            <a:ext cx="3510021" cy="1037809"/>
            <a:chOff x="2797047" y="2272888"/>
            <a:chExt cx="3510021" cy="1037809"/>
          </a:xfrm>
        </p:grpSpPr>
        <p:sp>
          <p:nvSpPr>
            <p:cNvPr id="21" name="Rounded Rectangle 20"/>
            <p:cNvSpPr/>
            <p:nvPr/>
          </p:nvSpPr>
          <p:spPr>
            <a:xfrm>
              <a:off x="3699334" y="2272888"/>
              <a:ext cx="1761067" cy="1037809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834805" y="2532707"/>
              <a:ext cx="14732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1-out-of-2</a:t>
              </a:r>
            </a:p>
            <a:p>
              <a:pPr algn="ctr"/>
              <a:r>
                <a:rPr lang="en-US" b="1" dirty="0" smtClean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OT</a:t>
              </a:r>
              <a:endParaRPr lang="en-US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2797047" y="2606472"/>
              <a:ext cx="83282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2797047" y="3046743"/>
              <a:ext cx="84975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5494270" y="3026641"/>
              <a:ext cx="79586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5494271" y="2606472"/>
              <a:ext cx="81279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" name="Rectangle 26"/>
          <p:cNvSpPr/>
          <p:nvPr/>
        </p:nvSpPr>
        <p:spPr>
          <a:xfrm>
            <a:off x="2112817" y="2391419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endParaRPr lang="en-US" baseline="-25000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136004" y="2808109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498793" y="2374486"/>
            <a:ext cx="374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baseline="-25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525150" y="2788968"/>
            <a:ext cx="651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en-US" dirty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y</a:t>
            </a:r>
            <a:r>
              <a:rPr lang="en-US" baseline="-25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endParaRPr lang="en-US" baseline="-25000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2813998" y="3509000"/>
            <a:ext cx="3510006" cy="1037809"/>
            <a:chOff x="2813998" y="3509000"/>
            <a:chExt cx="3510006" cy="1037809"/>
          </a:xfrm>
        </p:grpSpPr>
        <p:sp>
          <p:nvSpPr>
            <p:cNvPr id="31" name="Rounded Rectangle 30"/>
            <p:cNvSpPr/>
            <p:nvPr/>
          </p:nvSpPr>
          <p:spPr>
            <a:xfrm rot="10800000">
              <a:off x="3660650" y="3509000"/>
              <a:ext cx="1761067" cy="1037809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813046" y="3640659"/>
              <a:ext cx="14732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1-out-of-2</a:t>
              </a:r>
            </a:p>
            <a:p>
              <a:pPr algn="ctr"/>
              <a:r>
                <a:rPr lang="en-US" b="1" dirty="0" smtClean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OT</a:t>
              </a:r>
              <a:endParaRPr lang="en-US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rot="10800000">
              <a:off x="5491182" y="4213225"/>
              <a:ext cx="83282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rot="10800000">
              <a:off x="5474249" y="3772954"/>
              <a:ext cx="84975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2813998" y="3793056"/>
              <a:ext cx="817604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>
              <a:off x="2830915" y="4213225"/>
              <a:ext cx="79585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Rectangle 36"/>
          <p:cNvSpPr/>
          <p:nvPr/>
        </p:nvSpPr>
        <p:spPr>
          <a:xfrm>
            <a:off x="2129753" y="3593665"/>
            <a:ext cx="367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848146" y="4044221"/>
            <a:ext cx="651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en-US" dirty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x</a:t>
            </a:r>
            <a:r>
              <a:rPr lang="en-US" baseline="-25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515729" y="361059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endParaRPr lang="en-US" baseline="-250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542086" y="4025080"/>
            <a:ext cx="397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baseline="-250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168763" y="4920734"/>
            <a:ext cx="1391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en-US" dirty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y</a:t>
            </a:r>
            <a:r>
              <a:rPr lang="en-US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0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+ 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x</a:t>
            </a:r>
            <a:r>
              <a:rPr lang="en-US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373797" y="4775203"/>
            <a:ext cx="1374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y</a:t>
            </a:r>
            <a:r>
              <a:rPr lang="en-US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 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+</a:t>
            </a:r>
            <a:r>
              <a:rPr lang="en-US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y</a:t>
            </a:r>
            <a:r>
              <a:rPr lang="en-US" baseline="-25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3207620" y="1398356"/>
            <a:ext cx="3054071" cy="5847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Leaks information from the partial product !! </a:t>
            </a:r>
            <a:endParaRPr lang="en-US" sz="1600" baseline="-25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32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7" grpId="0"/>
      <p:bldP spid="38" grpId="0"/>
      <p:bldP spid="39" grpId="0"/>
      <p:bldP spid="40" grpId="0"/>
      <p:bldP spid="48" grpId="0"/>
      <p:bldP spid="49" grpId="0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 txBox="1">
            <a:spLocks/>
          </p:cNvSpPr>
          <p:nvPr/>
        </p:nvSpPr>
        <p:spPr>
          <a:xfrm>
            <a:off x="50799" y="211667"/>
            <a:ext cx="9144000" cy="75895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AND Gate Evaluation</a:t>
            </a:r>
            <a:endParaRPr lang="en-US" sz="3600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3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3502447"/>
              </p:ext>
            </p:extLst>
          </p:nvPr>
        </p:nvGraphicFramePr>
        <p:xfrm>
          <a:off x="672052" y="1381423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980" name="Clip" r:id="rId4" imgW="525240" imgH="1361880" progId="">
                  <p:embed/>
                </p:oleObj>
              </mc:Choice>
              <mc:Fallback>
                <p:oleObj name="Clip" r:id="rId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052" y="1381423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13075" y="1538914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 smtClean="0">
                <a:latin typeface="Calibri" charset="0"/>
                <a:ea typeface="Calibri" charset="0"/>
                <a:cs typeface="Calibri" charset="0"/>
              </a:rPr>
              <a:t>0</a:t>
            </a:r>
          </a:p>
        </p:txBody>
      </p:sp>
      <p:graphicFrame>
        <p:nvGraphicFramePr>
          <p:cNvPr id="5" name="Object 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5248081"/>
              </p:ext>
            </p:extLst>
          </p:nvPr>
        </p:nvGraphicFramePr>
        <p:xfrm>
          <a:off x="8066880" y="1398356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981" name="Clip" r:id="rId6" imgW="525240" imgH="1361880" progId="">
                  <p:embed/>
                </p:oleObj>
              </mc:Choice>
              <mc:Fallback>
                <p:oleObj name="Clip" r:id="rId6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66880" y="1398356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8493475" y="1483515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 smtClean="0"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195208" y="1465803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2000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376557" y="1553899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2000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200751" y="2093647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sz="2000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376557" y="2124882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sz="2000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762660" y="5729876"/>
            <a:ext cx="5237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endParaRPr lang="en-US" sz="2000" baseline="-25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83818" y="1834225"/>
            <a:ext cx="290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15796" y="3000520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76557" y="1885647"/>
            <a:ext cx="290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301682" y="6353271"/>
            <a:ext cx="11637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=</a:t>
            </a:r>
            <a:r>
              <a:rPr lang="en-US" sz="16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sz="1600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sz="1600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83825" y="6353271"/>
            <a:ext cx="11637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=</a:t>
            </a:r>
            <a:r>
              <a:rPr lang="en-US" sz="16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3878607" y="6370204"/>
            <a:ext cx="51189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err="1" smtClean="0">
                <a:latin typeface="Calibri" charset="0"/>
                <a:ea typeface="Calibri" charset="0"/>
                <a:cs typeface="Calibri" charset="0"/>
                <a:sym typeface="Symbol"/>
              </a:rPr>
              <a:t>x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  <a:sym typeface="Wingdings"/>
              </a:rPr>
              <a:t>y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= (</a:t>
            </a:r>
            <a:r>
              <a:rPr lang="en-US" sz="16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r>
              <a:rPr lang="en-US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Symbol"/>
              </a:rPr>
              <a:t>x</a:t>
            </a:r>
            <a:r>
              <a:rPr lang="en-US" sz="1600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Symbol"/>
              </a:rPr>
              <a:t>1</a:t>
            </a:r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  <a:sym typeface="Symbol"/>
              </a:rPr>
              <a:t>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en-US" sz="16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sz="1600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  <a:sym typeface="Symbol"/>
              </a:rPr>
              <a:t>+ </a:t>
            </a:r>
            <a:r>
              <a:rPr lang="en-US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Symbol"/>
              </a:rPr>
              <a:t>y</a:t>
            </a:r>
            <a:r>
              <a:rPr lang="en-US" sz="1600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) 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=</a:t>
            </a:r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sz="16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y</a:t>
            </a:r>
            <a:r>
              <a:rPr lang="en-US" sz="1600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0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+ </a:t>
            </a:r>
            <a:r>
              <a:rPr lang="en-US" sz="16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y</a:t>
            </a:r>
            <a:r>
              <a:rPr lang="en-US" sz="1600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+</a:t>
            </a:r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sz="1600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x</a:t>
            </a:r>
            <a:r>
              <a:rPr lang="en-US" sz="1600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 </a:t>
            </a:r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+</a:t>
            </a:r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y</a:t>
            </a:r>
            <a:r>
              <a:rPr lang="en-US" sz="1600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1600" baseline="-250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48806" y="5767520"/>
            <a:ext cx="284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44380" y="5778288"/>
            <a:ext cx="290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797047" y="2272888"/>
            <a:ext cx="3510021" cy="1037809"/>
            <a:chOff x="2797047" y="2272888"/>
            <a:chExt cx="3510021" cy="1037809"/>
          </a:xfrm>
        </p:grpSpPr>
        <p:sp>
          <p:nvSpPr>
            <p:cNvPr id="21" name="Rounded Rectangle 20"/>
            <p:cNvSpPr/>
            <p:nvPr/>
          </p:nvSpPr>
          <p:spPr>
            <a:xfrm>
              <a:off x="3699334" y="2272888"/>
              <a:ext cx="1761067" cy="1037809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834805" y="2532707"/>
              <a:ext cx="14732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1-out-of-2</a:t>
              </a:r>
            </a:p>
            <a:p>
              <a:pPr algn="ctr"/>
              <a:r>
                <a:rPr lang="en-US" b="1" dirty="0" smtClean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OT</a:t>
              </a:r>
              <a:endParaRPr lang="en-US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2797047" y="2606472"/>
              <a:ext cx="83282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2797047" y="3046743"/>
              <a:ext cx="84975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5494270" y="3026641"/>
              <a:ext cx="79586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5494271" y="2606472"/>
              <a:ext cx="81279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" name="Rectangle 26"/>
          <p:cNvSpPr/>
          <p:nvPr/>
        </p:nvSpPr>
        <p:spPr>
          <a:xfrm>
            <a:off x="2112817" y="2391419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endParaRPr lang="en-US" baseline="-25000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983607" y="2808109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 </a:t>
            </a:r>
            <a:r>
              <a:rPr lang="en-US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+ x</a:t>
            </a:r>
            <a:r>
              <a:rPr lang="en-US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498793" y="2374486"/>
            <a:ext cx="374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baseline="-25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2813983" y="3509000"/>
            <a:ext cx="3510021" cy="1037809"/>
            <a:chOff x="2813983" y="3509000"/>
            <a:chExt cx="3510021" cy="1037809"/>
          </a:xfrm>
        </p:grpSpPr>
        <p:sp>
          <p:nvSpPr>
            <p:cNvPr id="31" name="Rounded Rectangle 30"/>
            <p:cNvSpPr/>
            <p:nvPr/>
          </p:nvSpPr>
          <p:spPr>
            <a:xfrm rot="10800000">
              <a:off x="3660650" y="3509000"/>
              <a:ext cx="1761067" cy="1037809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813046" y="3640659"/>
              <a:ext cx="14732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1-out-of-2</a:t>
              </a:r>
            </a:p>
            <a:p>
              <a:pPr algn="ctr"/>
              <a:r>
                <a:rPr lang="en-US" b="1" dirty="0" smtClean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OT</a:t>
              </a:r>
              <a:endParaRPr lang="en-US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rot="10800000">
              <a:off x="5491182" y="4213225"/>
              <a:ext cx="83282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rot="10800000">
              <a:off x="5474249" y="3772954"/>
              <a:ext cx="84975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10800000">
              <a:off x="2830916" y="4267180"/>
              <a:ext cx="79586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10800000" flipH="1">
              <a:off x="2813983" y="3840699"/>
              <a:ext cx="81279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Rectangle 36"/>
          <p:cNvSpPr/>
          <p:nvPr/>
        </p:nvSpPr>
        <p:spPr>
          <a:xfrm>
            <a:off x="2129753" y="3593665"/>
            <a:ext cx="367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570824" y="4044221"/>
            <a:ext cx="1117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+ y</a:t>
            </a:r>
            <a:r>
              <a:rPr lang="en-US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en-US" dirty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x</a:t>
            </a:r>
            <a:r>
              <a:rPr lang="en-US" baseline="-25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515729" y="3610598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endParaRPr lang="en-US" baseline="-250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491287" y="4025080"/>
            <a:ext cx="8317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 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+ 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 </a:t>
            </a:r>
            <a:endParaRPr lang="en-US" baseline="-250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55601" y="5056198"/>
            <a:ext cx="2912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en-US" dirty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y</a:t>
            </a:r>
            <a:r>
              <a:rPr lang="en-US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0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+ 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+ (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baseline="-250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+ 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x</a:t>
            </a:r>
            <a:r>
              <a:rPr lang="en-US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340935" y="5029198"/>
            <a:ext cx="25330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 </a:t>
            </a:r>
            <a:r>
              <a:rPr lang="en-US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+ x</a:t>
            </a:r>
            <a:r>
              <a:rPr lang="en-US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en-US" dirty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y</a:t>
            </a:r>
            <a:r>
              <a:rPr lang="en-US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)+ r</a:t>
            </a:r>
            <a:r>
              <a:rPr lang="en-US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+</a:t>
            </a:r>
            <a:r>
              <a:rPr lang="en-US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y</a:t>
            </a:r>
            <a:r>
              <a:rPr lang="en-US" baseline="-25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444026" y="2808109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 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+ x</a:t>
            </a:r>
            <a:r>
              <a:rPr lang="en-US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en-US" dirty="0"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y</a:t>
            </a:r>
            <a:r>
              <a:rPr lang="en-US" baseline="-25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endParaRPr lang="en-US" baseline="-25000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88680" y="1398356"/>
            <a:ext cx="3755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Try doing it using one 1-out-of-4 OT !</a:t>
            </a:r>
            <a:endParaRPr lang="en-US" sz="16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31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7" grpId="0"/>
      <p:bldP spid="38" grpId="0"/>
      <p:bldP spid="39" grpId="0"/>
      <p:bldP spid="40" grpId="0"/>
      <p:bldP spid="48" grpId="0"/>
      <p:bldP spid="49" grpId="0"/>
      <p:bldP spid="45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Civic.thmx</Template>
  <TotalTime>15255</TotalTime>
  <Words>1228</Words>
  <Application>Microsoft Macintosh PowerPoint</Application>
  <PresentationFormat>On-screen Show (4:3)</PresentationFormat>
  <Paragraphs>288</Paragraphs>
  <Slides>18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ＭＳ Ｐゴシック</vt:lpstr>
      <vt:lpstr>Symbol</vt:lpstr>
      <vt:lpstr>Wingdings</vt:lpstr>
      <vt:lpstr>Wingdings 2</vt:lpstr>
      <vt:lpstr>Office Theme</vt:lpstr>
      <vt:lpstr>Clip</vt:lpstr>
      <vt:lpstr>Equation</vt:lpstr>
      <vt:lpstr>Foundations of Secure Computation</vt:lpstr>
      <vt:lpstr>PowerPoint Presentation</vt:lpstr>
      <vt:lpstr>(n,n) - Secret Sharing for Semi-honest Adversaries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Asynchronous Multiparty Computation with Linear Communication Complexity (Extended Abstract)</dc:title>
  <dc:creator>ARPITA PATRA</dc:creator>
  <cp:lastModifiedBy>Arpita Patra</cp:lastModifiedBy>
  <cp:revision>1204</cp:revision>
  <dcterms:created xsi:type="dcterms:W3CDTF">2013-09-27T09:31:04Z</dcterms:created>
  <dcterms:modified xsi:type="dcterms:W3CDTF">2017-09-11T06:27:51Z</dcterms:modified>
</cp:coreProperties>
</file>