
<file path=[Content_Types].xml><?xml version="1.0" encoding="utf-8"?>
<Types xmlns="http://schemas.openxmlformats.org/package/2006/content-types">
  <Default Extension="xml" ContentType="application/xml"/>
  <Default Extension="png" ContentType="image/png"/>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wmf" ContentType="image/x-wmf"/>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513" r:id="rId1"/>
  </p:sldMasterIdLst>
  <p:notesMasterIdLst>
    <p:notesMasterId r:id="rId22"/>
  </p:notesMasterIdLst>
  <p:sldIdLst>
    <p:sldId id="362" r:id="rId2"/>
    <p:sldId id="332" r:id="rId3"/>
    <p:sldId id="333" r:id="rId4"/>
    <p:sldId id="334" r:id="rId5"/>
    <p:sldId id="335" r:id="rId6"/>
    <p:sldId id="336" r:id="rId7"/>
    <p:sldId id="337" r:id="rId8"/>
    <p:sldId id="338" r:id="rId9"/>
    <p:sldId id="339" r:id="rId10"/>
    <p:sldId id="340" r:id="rId11"/>
    <p:sldId id="341" r:id="rId12"/>
    <p:sldId id="342" r:id="rId13"/>
    <p:sldId id="360" r:id="rId14"/>
    <p:sldId id="344" r:id="rId15"/>
    <p:sldId id="345" r:id="rId16"/>
    <p:sldId id="346" r:id="rId17"/>
    <p:sldId id="347" r:id="rId18"/>
    <p:sldId id="348" r:id="rId19"/>
    <p:sldId id="349" r:id="rId20"/>
    <p:sldId id="304"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916"/>
    <a:srgbClr val="13E71F"/>
    <a:srgbClr val="F0F2FF"/>
    <a:srgbClr val="9DF9FF"/>
    <a:srgbClr val="07DEFF"/>
    <a:srgbClr val="08B9D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15" autoAdjust="0"/>
    <p:restoredTop sz="88948" autoAdjust="0"/>
  </p:normalViewPr>
  <p:slideViewPr>
    <p:cSldViewPr snapToGrid="0" snapToObjects="1">
      <p:cViewPr>
        <p:scale>
          <a:sx n="75" d="100"/>
          <a:sy n="75" d="100"/>
        </p:scale>
        <p:origin x="3664" y="10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128D64-41B0-E545-81B6-0D30B8963CC1}" type="datetimeFigureOut">
              <a:rPr lang="en-US" smtClean="0"/>
              <a:t>8/12/17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0A0437-F397-4949-BB8C-573B29B0820F}" type="slidenum">
              <a:rPr lang="en-US" smtClean="0"/>
              <a:t>‹#›</a:t>
            </a:fld>
            <a:endParaRPr lang="en-US"/>
          </a:p>
        </p:txBody>
      </p:sp>
    </p:spTree>
    <p:extLst>
      <p:ext uri="{BB962C8B-B14F-4D97-AF65-F5344CB8AC3E}">
        <p14:creationId xmlns:p14="http://schemas.microsoft.com/office/powerpoint/2010/main" val="21330111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p:txBody>
          <a:bodyPr/>
          <a:lstStyle/>
          <a:p>
            <a:pPr>
              <a:defRPr/>
            </a:pPr>
            <a:fld id="{618D1FDF-24C4-45F7-A355-015FA042EF3D}" type="slidenum">
              <a:rPr lang="en-US" smtClean="0">
                <a:solidFill>
                  <a:prstClr val="black"/>
                </a:solidFill>
              </a:rPr>
              <a:pPr>
                <a:defRPr/>
              </a:pPr>
              <a:t>1</a:t>
            </a:fld>
            <a:endParaRPr lang="en-US" dirty="0">
              <a:solidFill>
                <a:prstClr val="black"/>
              </a:solidFill>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044206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2F551BD4-4801-544A-A5FE-DF3CA356E404}" type="slidenum">
              <a:rPr lang="en-US"/>
              <a:pPr fontAlgn="base">
                <a:spcBef>
                  <a:spcPct val="0"/>
                </a:spcBef>
                <a:spcAft>
                  <a:spcPct val="0"/>
                </a:spcAft>
              </a:pPr>
              <a:t>10</a:t>
            </a:fld>
            <a:endParaRPr lang="en-US"/>
          </a:p>
        </p:txBody>
      </p:sp>
      <p:sp>
        <p:nvSpPr>
          <p:cNvPr id="20889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08899" name="Rectangle 3"/>
          <p:cNvSpPr>
            <a:spLocks noGrp="1" noChangeArrowheads="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atin typeface="Arial" charset="0"/>
            </a:endParaRPr>
          </a:p>
        </p:txBody>
      </p:sp>
    </p:spTree>
    <p:extLst>
      <p:ext uri="{BB962C8B-B14F-4D97-AF65-F5344CB8AC3E}">
        <p14:creationId xmlns:p14="http://schemas.microsoft.com/office/powerpoint/2010/main" val="57818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3D359EFF-D61D-0742-A906-5A29FF05DC6E}" type="slidenum">
              <a:rPr lang="en-US"/>
              <a:pPr fontAlgn="base">
                <a:spcBef>
                  <a:spcPct val="0"/>
                </a:spcBef>
                <a:spcAft>
                  <a:spcPct val="0"/>
                </a:spcAft>
              </a:pPr>
              <a:t>11</a:t>
            </a:fld>
            <a:endParaRPr lang="en-US"/>
          </a:p>
        </p:txBody>
      </p:sp>
      <p:sp>
        <p:nvSpPr>
          <p:cNvPr id="20992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09923" name="Rectangle 3"/>
          <p:cNvSpPr>
            <a:spLocks noGrp="1" noChangeArrowheads="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atin typeface="Arial" charset="0"/>
            </a:endParaRPr>
          </a:p>
        </p:txBody>
      </p:sp>
    </p:spTree>
    <p:extLst>
      <p:ext uri="{BB962C8B-B14F-4D97-AF65-F5344CB8AC3E}">
        <p14:creationId xmlns:p14="http://schemas.microsoft.com/office/powerpoint/2010/main" val="1089451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pPr>
              <a:defRPr/>
            </a:pPr>
            <a:fld id="{4014E67F-9444-4516-97AA-FE1F543C32BC}" type="slidenum">
              <a:rPr lang="en-US" smtClean="0"/>
              <a:pPr>
                <a:defRPr/>
              </a:pPr>
              <a:t>12</a:t>
            </a:fld>
            <a:endParaRPr lang="en-US"/>
          </a:p>
        </p:txBody>
      </p:sp>
    </p:spTree>
    <p:extLst>
      <p:ext uri="{BB962C8B-B14F-4D97-AF65-F5344CB8AC3E}">
        <p14:creationId xmlns:p14="http://schemas.microsoft.com/office/powerpoint/2010/main" val="1243225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p:txBody>
          <a:bodyPr/>
          <a:lstStyle/>
          <a:p>
            <a:pPr>
              <a:defRPr/>
            </a:pPr>
            <a:fld id="{618D1FDF-24C4-45F7-A355-015FA042EF3D}" type="slidenum">
              <a:rPr lang="en-US" smtClean="0">
                <a:solidFill>
                  <a:srgbClr val="000000"/>
                </a:solidFill>
              </a:rPr>
              <a:pPr>
                <a:defRPr/>
              </a:pPr>
              <a:t>13</a:t>
            </a:fld>
            <a:endParaRPr lang="en-US" dirty="0" smtClean="0">
              <a:solidFill>
                <a:srgbClr val="000000"/>
              </a:solidFill>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038646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Information theoretically</a:t>
            </a:r>
            <a:endParaRPr lang="en-IN" dirty="0"/>
          </a:p>
        </p:txBody>
      </p:sp>
      <p:sp>
        <p:nvSpPr>
          <p:cNvPr id="4" name="Slide Number Placeholder 3"/>
          <p:cNvSpPr>
            <a:spLocks noGrp="1"/>
          </p:cNvSpPr>
          <p:nvPr>
            <p:ph type="sldNum" sz="quarter" idx="10"/>
          </p:nvPr>
        </p:nvSpPr>
        <p:spPr/>
        <p:txBody>
          <a:bodyPr/>
          <a:lstStyle/>
          <a:p>
            <a:pPr>
              <a:defRPr/>
            </a:pPr>
            <a:fld id="{4014E67F-9444-4516-97AA-FE1F543C32BC}" type="slidenum">
              <a:rPr lang="en-US" smtClean="0"/>
              <a:pPr>
                <a:defRPr/>
              </a:pPr>
              <a:t>14</a:t>
            </a:fld>
            <a:endParaRPr lang="en-US"/>
          </a:p>
        </p:txBody>
      </p:sp>
    </p:spTree>
    <p:extLst>
      <p:ext uri="{BB962C8B-B14F-4D97-AF65-F5344CB8AC3E}">
        <p14:creationId xmlns:p14="http://schemas.microsoft.com/office/powerpoint/2010/main" val="321597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pPr>
              <a:defRPr/>
            </a:pPr>
            <a:fld id="{4014E67F-9444-4516-97AA-FE1F543C32BC}" type="slidenum">
              <a:rPr lang="en-US" smtClean="0"/>
              <a:pPr>
                <a:defRPr/>
              </a:pPr>
              <a:t>15</a:t>
            </a:fld>
            <a:endParaRPr lang="en-US"/>
          </a:p>
        </p:txBody>
      </p:sp>
    </p:spTree>
    <p:extLst>
      <p:ext uri="{BB962C8B-B14F-4D97-AF65-F5344CB8AC3E}">
        <p14:creationId xmlns:p14="http://schemas.microsoft.com/office/powerpoint/2010/main" val="963007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pPr>
              <a:defRPr/>
            </a:pPr>
            <a:fld id="{4014E67F-9444-4516-97AA-FE1F543C32BC}" type="slidenum">
              <a:rPr lang="en-US" smtClean="0"/>
              <a:pPr>
                <a:defRPr/>
              </a:pPr>
              <a:t>17</a:t>
            </a:fld>
            <a:endParaRPr lang="en-US"/>
          </a:p>
        </p:txBody>
      </p:sp>
    </p:spTree>
    <p:extLst>
      <p:ext uri="{BB962C8B-B14F-4D97-AF65-F5344CB8AC3E}">
        <p14:creationId xmlns:p14="http://schemas.microsoft.com/office/powerpoint/2010/main" val="52548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pPr>
              <a:defRPr/>
            </a:pPr>
            <a:fld id="{4014E67F-9444-4516-97AA-FE1F543C32BC}" type="slidenum">
              <a:rPr lang="en-US" smtClean="0"/>
              <a:pPr>
                <a:defRPr/>
              </a:pPr>
              <a:t>18</a:t>
            </a:fld>
            <a:endParaRPr lang="en-US"/>
          </a:p>
        </p:txBody>
      </p:sp>
    </p:spTree>
    <p:extLst>
      <p:ext uri="{BB962C8B-B14F-4D97-AF65-F5344CB8AC3E}">
        <p14:creationId xmlns:p14="http://schemas.microsoft.com/office/powerpoint/2010/main" val="573414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Information theoretically</a:t>
            </a:r>
            <a:endParaRPr lang="en-IN" dirty="0"/>
          </a:p>
        </p:txBody>
      </p:sp>
      <p:sp>
        <p:nvSpPr>
          <p:cNvPr id="4" name="Slide Number Placeholder 3"/>
          <p:cNvSpPr>
            <a:spLocks noGrp="1"/>
          </p:cNvSpPr>
          <p:nvPr>
            <p:ph type="sldNum" sz="quarter" idx="10"/>
          </p:nvPr>
        </p:nvSpPr>
        <p:spPr/>
        <p:txBody>
          <a:bodyPr/>
          <a:lstStyle/>
          <a:p>
            <a:pPr>
              <a:defRPr/>
            </a:pPr>
            <a:fld id="{4014E67F-9444-4516-97AA-FE1F543C32BC}" type="slidenum">
              <a:rPr lang="en-US" smtClean="0"/>
              <a:pPr>
                <a:defRPr/>
              </a:pPr>
              <a:t>19</a:t>
            </a:fld>
            <a:endParaRPr lang="en-US"/>
          </a:p>
        </p:txBody>
      </p:sp>
    </p:spTree>
    <p:extLst>
      <p:ext uri="{BB962C8B-B14F-4D97-AF65-F5344CB8AC3E}">
        <p14:creationId xmlns:p14="http://schemas.microsoft.com/office/powerpoint/2010/main" val="1936511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we will see how vast, how broad  and how rich</a:t>
            </a:r>
            <a:r>
              <a:rPr lang="en-US" baseline="0" dirty="0" smtClean="0"/>
              <a:t> the area of </a:t>
            </a:r>
            <a:r>
              <a:rPr lang="en-US" dirty="0" smtClean="0"/>
              <a:t>MPC is. We will see its expanse. We will discuss its various facets</a:t>
            </a:r>
            <a:r>
              <a:rPr lang="en-US" baseline="0" dirty="0" smtClean="0"/>
              <a:t> and dimensions. Today’s class is very important in that it will help to make up your mind on which facet of MPC you like most and want to focus on. It is strong enough to capture all most everything, if not everything in cryptography. </a:t>
            </a:r>
            <a:endParaRPr lang="en-US" dirty="0"/>
          </a:p>
        </p:txBody>
      </p:sp>
      <p:sp>
        <p:nvSpPr>
          <p:cNvPr id="4" name="Slide Number Placeholder 3"/>
          <p:cNvSpPr>
            <a:spLocks noGrp="1"/>
          </p:cNvSpPr>
          <p:nvPr>
            <p:ph type="sldNum" sz="quarter" idx="10"/>
          </p:nvPr>
        </p:nvSpPr>
        <p:spPr/>
        <p:txBody>
          <a:bodyPr/>
          <a:lstStyle/>
          <a:p>
            <a:fld id="{690A0437-F397-4949-BB8C-573B29B0820F}" type="slidenum">
              <a:rPr lang="en-US" smtClean="0"/>
              <a:t>2</a:t>
            </a:fld>
            <a:endParaRPr lang="en-US"/>
          </a:p>
        </p:txBody>
      </p:sp>
    </p:spTree>
    <p:extLst>
      <p:ext uri="{BB962C8B-B14F-4D97-AF65-F5344CB8AC3E}">
        <p14:creationId xmlns:p14="http://schemas.microsoft.com/office/powerpoint/2010/main" val="1447701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0A0437-F397-4949-BB8C-573B29B0820F}" type="slidenum">
              <a:rPr lang="en-US" smtClean="0"/>
              <a:t>3</a:t>
            </a:fld>
            <a:endParaRPr lang="en-US"/>
          </a:p>
        </p:txBody>
      </p:sp>
    </p:spTree>
    <p:extLst>
      <p:ext uri="{BB962C8B-B14F-4D97-AF65-F5344CB8AC3E}">
        <p14:creationId xmlns:p14="http://schemas.microsoft.com/office/powerpoint/2010/main" val="469758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not without</a:t>
            </a:r>
            <a:r>
              <a:rPr lang="en-US" baseline="0" dirty="0" smtClean="0"/>
              <a:t> a reason that we call MPC </a:t>
            </a:r>
            <a:r>
              <a:rPr lang="en-US" baseline="0" smtClean="0"/>
              <a:t>a holy grail </a:t>
            </a:r>
            <a:r>
              <a:rPr lang="en-US" baseline="0" dirty="0" smtClean="0"/>
              <a:t>and it is strong enough to capture all most everything, if not everything in cryptography. </a:t>
            </a:r>
            <a:endParaRPr lang="en-US" dirty="0"/>
          </a:p>
        </p:txBody>
      </p:sp>
      <p:sp>
        <p:nvSpPr>
          <p:cNvPr id="4" name="Slide Number Placeholder 3"/>
          <p:cNvSpPr>
            <a:spLocks noGrp="1"/>
          </p:cNvSpPr>
          <p:nvPr>
            <p:ph type="sldNum" sz="quarter" idx="10"/>
          </p:nvPr>
        </p:nvSpPr>
        <p:spPr/>
        <p:txBody>
          <a:bodyPr/>
          <a:lstStyle/>
          <a:p>
            <a:fld id="{690A0437-F397-4949-BB8C-573B29B0820F}" type="slidenum">
              <a:rPr lang="en-US" smtClean="0"/>
              <a:t>4</a:t>
            </a:fld>
            <a:endParaRPr lang="en-US"/>
          </a:p>
        </p:txBody>
      </p:sp>
    </p:spTree>
    <p:extLst>
      <p:ext uri="{BB962C8B-B14F-4D97-AF65-F5344CB8AC3E}">
        <p14:creationId xmlns:p14="http://schemas.microsoft.com/office/powerpoint/2010/main" val="526177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not without</a:t>
            </a:r>
            <a:r>
              <a:rPr lang="en-US" baseline="0" dirty="0" smtClean="0"/>
              <a:t> a reason that we call MPC </a:t>
            </a:r>
            <a:r>
              <a:rPr lang="en-US" baseline="0" smtClean="0"/>
              <a:t>a holy grail </a:t>
            </a:r>
            <a:r>
              <a:rPr lang="en-US" baseline="0" dirty="0" smtClean="0"/>
              <a:t>and it is strong enough to capture all most everything, if not everything in cryptography. </a:t>
            </a:r>
            <a:endParaRPr lang="en-US" dirty="0"/>
          </a:p>
        </p:txBody>
      </p:sp>
      <p:sp>
        <p:nvSpPr>
          <p:cNvPr id="4" name="Slide Number Placeholder 3"/>
          <p:cNvSpPr>
            <a:spLocks noGrp="1"/>
          </p:cNvSpPr>
          <p:nvPr>
            <p:ph type="sldNum" sz="quarter" idx="10"/>
          </p:nvPr>
        </p:nvSpPr>
        <p:spPr/>
        <p:txBody>
          <a:bodyPr/>
          <a:lstStyle/>
          <a:p>
            <a:fld id="{690A0437-F397-4949-BB8C-573B29B0820F}" type="slidenum">
              <a:rPr lang="en-US" smtClean="0"/>
              <a:t>5</a:t>
            </a:fld>
            <a:endParaRPr lang="en-US"/>
          </a:p>
        </p:txBody>
      </p:sp>
    </p:spTree>
    <p:extLst>
      <p:ext uri="{BB962C8B-B14F-4D97-AF65-F5344CB8AC3E}">
        <p14:creationId xmlns:p14="http://schemas.microsoft.com/office/powerpoint/2010/main" val="2063766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not without</a:t>
            </a:r>
            <a:r>
              <a:rPr lang="en-US" baseline="0" dirty="0" smtClean="0"/>
              <a:t> a reason that we call MPC </a:t>
            </a:r>
            <a:r>
              <a:rPr lang="en-US" baseline="0" smtClean="0"/>
              <a:t>a holy grail </a:t>
            </a:r>
            <a:r>
              <a:rPr lang="en-US" baseline="0" dirty="0" smtClean="0"/>
              <a:t>and it is strong enough to capture all most everything, if not everything in cryptography. </a:t>
            </a:r>
            <a:endParaRPr lang="en-US" dirty="0"/>
          </a:p>
        </p:txBody>
      </p:sp>
      <p:sp>
        <p:nvSpPr>
          <p:cNvPr id="4" name="Slide Number Placeholder 3"/>
          <p:cNvSpPr>
            <a:spLocks noGrp="1"/>
          </p:cNvSpPr>
          <p:nvPr>
            <p:ph type="sldNum" sz="quarter" idx="10"/>
          </p:nvPr>
        </p:nvSpPr>
        <p:spPr/>
        <p:txBody>
          <a:bodyPr/>
          <a:lstStyle/>
          <a:p>
            <a:fld id="{690A0437-F397-4949-BB8C-573B29B0820F}" type="slidenum">
              <a:rPr lang="en-US" smtClean="0"/>
              <a:t>6</a:t>
            </a:fld>
            <a:endParaRPr lang="en-US"/>
          </a:p>
        </p:txBody>
      </p:sp>
    </p:spTree>
    <p:extLst>
      <p:ext uri="{BB962C8B-B14F-4D97-AF65-F5344CB8AC3E}">
        <p14:creationId xmlns:p14="http://schemas.microsoft.com/office/powerpoint/2010/main" val="304704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Information theoretically</a:t>
            </a:r>
            <a:endParaRPr lang="en-IN" dirty="0"/>
          </a:p>
        </p:txBody>
      </p:sp>
      <p:sp>
        <p:nvSpPr>
          <p:cNvPr id="4" name="Slide Number Placeholder 3"/>
          <p:cNvSpPr>
            <a:spLocks noGrp="1"/>
          </p:cNvSpPr>
          <p:nvPr>
            <p:ph type="sldNum" sz="quarter" idx="10"/>
          </p:nvPr>
        </p:nvSpPr>
        <p:spPr/>
        <p:txBody>
          <a:bodyPr/>
          <a:lstStyle/>
          <a:p>
            <a:pPr>
              <a:defRPr/>
            </a:pPr>
            <a:fld id="{4014E67F-9444-4516-97AA-FE1F543C32BC}" type="slidenum">
              <a:rPr lang="en-US" smtClean="0"/>
              <a:pPr>
                <a:defRPr/>
              </a:pPr>
              <a:t>7</a:t>
            </a:fld>
            <a:endParaRPr lang="en-US"/>
          </a:p>
        </p:txBody>
      </p:sp>
    </p:spTree>
    <p:extLst>
      <p:ext uri="{BB962C8B-B14F-4D97-AF65-F5344CB8AC3E}">
        <p14:creationId xmlns:p14="http://schemas.microsoft.com/office/powerpoint/2010/main" val="1699195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Information theoretically</a:t>
            </a:r>
            <a:endParaRPr lang="en-IN" dirty="0"/>
          </a:p>
        </p:txBody>
      </p:sp>
      <p:sp>
        <p:nvSpPr>
          <p:cNvPr id="4" name="Slide Number Placeholder 3"/>
          <p:cNvSpPr>
            <a:spLocks noGrp="1"/>
          </p:cNvSpPr>
          <p:nvPr>
            <p:ph type="sldNum" sz="quarter" idx="10"/>
          </p:nvPr>
        </p:nvSpPr>
        <p:spPr/>
        <p:txBody>
          <a:bodyPr/>
          <a:lstStyle/>
          <a:p>
            <a:pPr>
              <a:defRPr/>
            </a:pPr>
            <a:fld id="{4014E67F-9444-4516-97AA-FE1F543C32BC}" type="slidenum">
              <a:rPr lang="en-US" smtClean="0"/>
              <a:pPr>
                <a:defRPr/>
              </a:pPr>
              <a:t>8</a:t>
            </a:fld>
            <a:endParaRPr lang="en-US"/>
          </a:p>
        </p:txBody>
      </p:sp>
    </p:spTree>
    <p:extLst>
      <p:ext uri="{BB962C8B-B14F-4D97-AF65-F5344CB8AC3E}">
        <p14:creationId xmlns:p14="http://schemas.microsoft.com/office/powerpoint/2010/main" val="1828136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9E801FC2-60CB-5C46-8DAF-4A191C357F04}" type="slidenum">
              <a:rPr lang="en-US"/>
              <a:pPr fontAlgn="base">
                <a:spcBef>
                  <a:spcPct val="0"/>
                </a:spcBef>
                <a:spcAft>
                  <a:spcPct val="0"/>
                </a:spcAft>
              </a:pPr>
              <a:t>9</a:t>
            </a:fld>
            <a:endParaRPr lang="en-US"/>
          </a:p>
        </p:txBody>
      </p:sp>
      <p:sp>
        <p:nvSpPr>
          <p:cNvPr id="20787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07875" name="Rectangle 3"/>
          <p:cNvSpPr>
            <a:spLocks noGrp="1" noChangeArrowheads="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atin typeface="Arial" charset="0"/>
            </a:endParaRPr>
          </a:p>
        </p:txBody>
      </p:sp>
    </p:spTree>
    <p:extLst>
      <p:ext uri="{BB962C8B-B14F-4D97-AF65-F5344CB8AC3E}">
        <p14:creationId xmlns:p14="http://schemas.microsoft.com/office/powerpoint/2010/main" val="1755846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6CF970-34CB-F14E-8308-40552BC8F5E0}" type="datetimeFigureOut">
              <a:rPr lang="en-US" smtClean="0">
                <a:solidFill>
                  <a:prstClr val="black">
                    <a:tint val="75000"/>
                  </a:prstClr>
                </a:solidFill>
              </a:rPr>
              <a:pPr/>
              <a:t>8/12/17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EBEB0A-9E3D-4B14-9782-E2AE3DA60D9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6CF970-34CB-F14E-8308-40552BC8F5E0}" type="datetimeFigureOut">
              <a:rPr lang="en-US" smtClean="0">
                <a:solidFill>
                  <a:prstClr val="black">
                    <a:tint val="75000"/>
                  </a:prstClr>
                </a:solidFill>
              </a:rPr>
              <a:pPr/>
              <a:t>8/12/17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791B51-2CE2-2048-B8C1-F1E308DB0CC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6CF970-34CB-F14E-8308-40552BC8F5E0}" type="datetimeFigureOut">
              <a:rPr lang="en-US" smtClean="0">
                <a:solidFill>
                  <a:prstClr val="black">
                    <a:tint val="75000"/>
                  </a:prstClr>
                </a:solidFill>
              </a:rPr>
              <a:pPr/>
              <a:t>8/12/17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791B51-2CE2-2048-B8C1-F1E308DB0CC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vl1pPr>
          </a:lstStyle>
          <a:p>
            <a:pPr>
              <a:defRPr/>
            </a:pPr>
            <a:fld id="{A210B1BB-E12E-441C-BC6A-ECF78AA782CB}" type="slidenum">
              <a:rPr lang="en-US">
                <a:solidFill>
                  <a:prstClr val="black">
                    <a:tint val="75000"/>
                  </a:prstClr>
                </a:solidFill>
              </a:rPr>
              <a:pPr>
                <a:defRPr/>
              </a:pPr>
              <a:t>‹#›</a:t>
            </a:fld>
            <a:endParaRPr lang="en-US" dirty="0">
              <a:solidFill>
                <a:prstClr val="black">
                  <a:tint val="75000"/>
                </a:prstClr>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6CF970-34CB-F14E-8308-40552BC8F5E0}" type="datetimeFigureOut">
              <a:rPr lang="en-US" smtClean="0">
                <a:solidFill>
                  <a:prstClr val="black">
                    <a:tint val="75000"/>
                  </a:prstClr>
                </a:solidFill>
              </a:rPr>
              <a:pPr/>
              <a:t>8/12/17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791B51-2CE2-2048-B8C1-F1E308DB0CC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6CF970-34CB-F14E-8308-40552BC8F5E0}" type="datetimeFigureOut">
              <a:rPr lang="en-US" smtClean="0">
                <a:solidFill>
                  <a:prstClr val="black">
                    <a:tint val="75000"/>
                  </a:prstClr>
                </a:solidFill>
              </a:rPr>
              <a:pPr/>
              <a:t>8/12/17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791B51-2CE2-2048-B8C1-F1E308DB0CC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6CF970-34CB-F14E-8308-40552BC8F5E0}" type="datetimeFigureOut">
              <a:rPr lang="en-US" smtClean="0">
                <a:solidFill>
                  <a:prstClr val="black">
                    <a:tint val="75000"/>
                  </a:prstClr>
                </a:solidFill>
              </a:rPr>
              <a:pPr/>
              <a:t>8/12/17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791B51-2CE2-2048-B8C1-F1E308DB0CC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6CF970-34CB-F14E-8308-40552BC8F5E0}" type="datetimeFigureOut">
              <a:rPr lang="en-US" smtClean="0">
                <a:solidFill>
                  <a:prstClr val="black">
                    <a:tint val="75000"/>
                  </a:prstClr>
                </a:solidFill>
              </a:rPr>
              <a:pPr/>
              <a:t>8/12/17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D791B51-2CE2-2048-B8C1-F1E308DB0CC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6CF970-34CB-F14E-8308-40552BC8F5E0}" type="datetimeFigureOut">
              <a:rPr lang="en-US" smtClean="0">
                <a:solidFill>
                  <a:prstClr val="black">
                    <a:tint val="75000"/>
                  </a:prstClr>
                </a:solidFill>
              </a:rPr>
              <a:pPr/>
              <a:t>8/12/17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D791B51-2CE2-2048-B8C1-F1E308DB0CC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6CF970-34CB-F14E-8308-40552BC8F5E0}" type="datetimeFigureOut">
              <a:rPr lang="en-US" smtClean="0">
                <a:solidFill>
                  <a:prstClr val="black">
                    <a:tint val="75000"/>
                  </a:prstClr>
                </a:solidFill>
              </a:rPr>
              <a:pPr/>
              <a:t>8/12/17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D791B51-2CE2-2048-B8C1-F1E308DB0CC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6CF970-34CB-F14E-8308-40552BC8F5E0}" type="datetimeFigureOut">
              <a:rPr lang="en-US" smtClean="0">
                <a:solidFill>
                  <a:prstClr val="black">
                    <a:tint val="75000"/>
                  </a:prstClr>
                </a:solidFill>
              </a:rPr>
              <a:pPr/>
              <a:t>8/12/17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791B51-2CE2-2048-B8C1-F1E308DB0CC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6CF970-34CB-F14E-8308-40552BC8F5E0}" type="datetimeFigureOut">
              <a:rPr lang="en-US" smtClean="0">
                <a:solidFill>
                  <a:prstClr val="black">
                    <a:tint val="75000"/>
                  </a:prstClr>
                </a:solidFill>
              </a:rPr>
              <a:pPr/>
              <a:t>8/12/17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791B51-2CE2-2048-B8C1-F1E308DB0CC5}"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6CF970-34CB-F14E-8308-40552BC8F5E0}" type="datetimeFigureOut">
              <a:rPr lang="en-US" smtClean="0">
                <a:solidFill>
                  <a:prstClr val="black">
                    <a:tint val="75000"/>
                  </a:prstClr>
                </a:solidFill>
              </a:rPr>
              <a:pPr/>
              <a:t>8/12/17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791B51-2CE2-2048-B8C1-F1E308DB0C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210816"/>
      </p:ext>
    </p:extLst>
  </p:cSld>
  <p:clrMap bg1="lt1" tx1="dk1" bg2="lt2" tx2="dk2" accent1="accent1" accent2="accent2" accent3="accent3" accent4="accent4" accent5="accent5" accent6="accent6" hlink="hlink" folHlink="folHlink"/>
  <p:sldLayoutIdLst>
    <p:sldLayoutId id="2147484514" r:id="rId1"/>
    <p:sldLayoutId id="2147484515" r:id="rId2"/>
    <p:sldLayoutId id="2147484516" r:id="rId3"/>
    <p:sldLayoutId id="2147484517" r:id="rId4"/>
    <p:sldLayoutId id="2147484518" r:id="rId5"/>
    <p:sldLayoutId id="2147484519" r:id="rId6"/>
    <p:sldLayoutId id="2147484520" r:id="rId7"/>
    <p:sldLayoutId id="2147484521" r:id="rId8"/>
    <p:sldLayoutId id="2147484522" r:id="rId9"/>
    <p:sldLayoutId id="2147484523" r:id="rId10"/>
    <p:sldLayoutId id="2147484524" r:id="rId11"/>
    <p:sldLayoutId id="2147484525"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png"/><Relationship Id="rId5" Type="http://schemas.openxmlformats.org/officeDocument/2006/relationships/image" Target="../media/image3.tiff"/><Relationship Id="rId6" Type="http://schemas.openxmlformats.org/officeDocument/2006/relationships/image" Target="../media/image4.wmf"/><Relationship Id="rId7" Type="http://schemas.openxmlformats.org/officeDocument/2006/relationships/image" Target="../media/image5.tif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wmf"/><Relationship Id="rId4" Type="http://schemas.openxmlformats.org/officeDocument/2006/relationships/image" Target="../media/image11.wmf"/><Relationship Id="rId5" Type="http://schemas.openxmlformats.org/officeDocument/2006/relationships/image" Target="../media/image12.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wmf"/><Relationship Id="rId4" Type="http://schemas.openxmlformats.org/officeDocument/2006/relationships/image" Target="../media/image10.wmf"/><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9.bin"/><Relationship Id="rId5" Type="http://schemas.openxmlformats.org/officeDocument/2006/relationships/image" Target="../media/image9.wmf"/><Relationship Id="rId6" Type="http://schemas.openxmlformats.org/officeDocument/2006/relationships/oleObject" Target="../embeddings/oleObject10.bin"/><Relationship Id="rId7" Type="http://schemas.openxmlformats.org/officeDocument/2006/relationships/oleObject" Target="../embeddings/oleObject11.bin"/><Relationship Id="rId8" Type="http://schemas.openxmlformats.org/officeDocument/2006/relationships/image" Target="../media/image19.e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12.bin"/><Relationship Id="rId5" Type="http://schemas.openxmlformats.org/officeDocument/2006/relationships/image" Target="../media/image9.wmf"/><Relationship Id="rId6" Type="http://schemas.openxmlformats.org/officeDocument/2006/relationships/oleObject" Target="../embeddings/oleObject13.bin"/><Relationship Id="rId7" Type="http://schemas.openxmlformats.org/officeDocument/2006/relationships/oleObject" Target="../embeddings/oleObject14.bin"/><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wmf"/><Relationship Id="rId4" Type="http://schemas.openxmlformats.org/officeDocument/2006/relationships/image" Target="../media/image13.wmf"/><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 Id="rId3" Type="http://schemas.openxmlformats.org/officeDocument/2006/relationships/image" Target="../media/image20.w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oleObject" Target="../embeddings/oleObject15.bin"/><Relationship Id="rId5" Type="http://schemas.openxmlformats.org/officeDocument/2006/relationships/image" Target="../media/image9.wmf"/><Relationship Id="rId6" Type="http://schemas.openxmlformats.org/officeDocument/2006/relationships/oleObject" Target="../embeddings/oleObject16.bin"/><Relationship Id="rId7" Type="http://schemas.openxmlformats.org/officeDocument/2006/relationships/oleObject" Target="../embeddings/oleObject17.bin"/><Relationship Id="rId8" Type="http://schemas.openxmlformats.org/officeDocument/2006/relationships/oleObject" Target="../embeddings/oleObject18.bin"/><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oleObject19.bin"/><Relationship Id="rId5" Type="http://schemas.openxmlformats.org/officeDocument/2006/relationships/image" Target="../media/image9.wmf"/><Relationship Id="rId6" Type="http://schemas.openxmlformats.org/officeDocument/2006/relationships/oleObject" Target="../embeddings/oleObject20.bin"/><Relationship Id="rId7" Type="http://schemas.openxmlformats.org/officeDocument/2006/relationships/oleObject" Target="../embeddings/oleObject21.bin"/><Relationship Id="rId8" Type="http://schemas.openxmlformats.org/officeDocument/2006/relationships/oleObject" Target="../embeddings/oleObject22.bin"/><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1" Type="http://schemas.openxmlformats.org/officeDocument/2006/relationships/oleObject" Target="../embeddings/oleObject7.bin"/><Relationship Id="rId12" Type="http://schemas.openxmlformats.org/officeDocument/2006/relationships/oleObject" Target="../embeddings/oleObject8.bin"/><Relationship Id="rId1" Type="http://schemas.openxmlformats.org/officeDocument/2006/relationships/vmlDrawing" Target="../drawings/vmlDrawing1.vml"/><Relationship Id="rId2" Type="http://schemas.openxmlformats.org/officeDocument/2006/relationships/slideLayout" Target="../slideLayouts/slideLayout6.xml"/><Relationship Id="rId3" Type="http://schemas.openxmlformats.org/officeDocument/2006/relationships/notesSlide" Target="../notesSlides/notesSlide7.xml"/><Relationship Id="rId4" Type="http://schemas.openxmlformats.org/officeDocument/2006/relationships/oleObject" Target="../embeddings/oleObject1.bin"/><Relationship Id="rId5" Type="http://schemas.openxmlformats.org/officeDocument/2006/relationships/image" Target="../media/image9.wmf"/><Relationship Id="rId6" Type="http://schemas.openxmlformats.org/officeDocument/2006/relationships/oleObject" Target="../embeddings/oleObject2.bin"/><Relationship Id="rId7" Type="http://schemas.openxmlformats.org/officeDocument/2006/relationships/oleObject" Target="../embeddings/oleObject3.bin"/><Relationship Id="rId8" Type="http://schemas.openxmlformats.org/officeDocument/2006/relationships/oleObject" Target="../embeddings/oleObject4.bin"/><Relationship Id="rId9" Type="http://schemas.openxmlformats.org/officeDocument/2006/relationships/oleObject" Target="../embeddings/oleObject5.bin"/><Relationship Id="rId10"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3" Type="http://schemas.openxmlformats.org/officeDocument/2006/relationships/image" Target="../media/image10.wmf"/><Relationship Id="rId4" Type="http://schemas.openxmlformats.org/officeDocument/2006/relationships/image" Target="../media/image11.wmf"/><Relationship Id="rId5" Type="http://schemas.openxmlformats.org/officeDocument/2006/relationships/image" Target="../media/image12.png"/><Relationship Id="rId6" Type="http://schemas.openxmlformats.org/officeDocument/2006/relationships/image" Target="../media/image13.wmf"/><Relationship Id="rId7" Type="http://schemas.openxmlformats.org/officeDocument/2006/relationships/image" Target="../media/image14.png"/><Relationship Id="rId8"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0.wmf"/><Relationship Id="rId4" Type="http://schemas.openxmlformats.org/officeDocument/2006/relationships/image" Target="../media/image11.wmf"/><Relationship Id="rId5" Type="http://schemas.openxmlformats.org/officeDocument/2006/relationships/image" Target="../media/image12.png"/><Relationship Id="rId6" Type="http://schemas.openxmlformats.org/officeDocument/2006/relationships/image" Target="../media/image13.wmf"/><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1"/>
          </p:nvPr>
        </p:nvSpPr>
        <p:spPr/>
        <p:txBody>
          <a:bodyPr/>
          <a:lstStyle/>
          <a:p>
            <a:pPr>
              <a:defRPr/>
            </a:pPr>
            <a:r>
              <a:rPr lang="en-US" dirty="0">
                <a:solidFill>
                  <a:prstClr val="black">
                    <a:tint val="75000"/>
                  </a:prstClr>
                </a:solidFill>
                <a:latin typeface="Calibri" charset="0"/>
                <a:ea typeface="Calibri" charset="0"/>
                <a:cs typeface="Calibri" charset="0"/>
              </a:rPr>
              <a:t>© </a:t>
            </a:r>
            <a:r>
              <a:rPr lang="en-US" dirty="0" err="1" smtClean="0">
                <a:solidFill>
                  <a:prstClr val="black">
                    <a:tint val="75000"/>
                  </a:prstClr>
                </a:solidFill>
                <a:latin typeface="Calibri" charset="0"/>
                <a:ea typeface="Calibri" charset="0"/>
                <a:cs typeface="Calibri" charset="0"/>
              </a:rPr>
              <a:t>Arpita</a:t>
            </a:r>
            <a:r>
              <a:rPr lang="en-US" dirty="0" smtClean="0">
                <a:solidFill>
                  <a:prstClr val="black">
                    <a:tint val="75000"/>
                  </a:prstClr>
                </a:solidFill>
                <a:latin typeface="Calibri" charset="0"/>
                <a:ea typeface="Calibri" charset="0"/>
                <a:cs typeface="Calibri" charset="0"/>
              </a:rPr>
              <a:t> </a:t>
            </a:r>
            <a:r>
              <a:rPr lang="en-US" dirty="0" err="1">
                <a:solidFill>
                  <a:prstClr val="black">
                    <a:tint val="75000"/>
                  </a:prstClr>
                </a:solidFill>
                <a:latin typeface="Calibri" charset="0"/>
                <a:ea typeface="Calibri" charset="0"/>
                <a:cs typeface="Calibri" charset="0"/>
              </a:rPr>
              <a:t>Patra</a:t>
            </a:r>
            <a:endParaRPr lang="en-US" dirty="0">
              <a:solidFill>
                <a:prstClr val="black">
                  <a:tint val="75000"/>
                </a:prstClr>
              </a:solidFill>
              <a:latin typeface="Calibri" charset="0"/>
              <a:ea typeface="Calibri" charset="0"/>
              <a:cs typeface="Calibri" charset="0"/>
            </a:endParaRPr>
          </a:p>
        </p:txBody>
      </p:sp>
      <p:sp>
        <p:nvSpPr>
          <p:cNvPr id="3" name="Title 2"/>
          <p:cNvSpPr>
            <a:spLocks noGrp="1"/>
          </p:cNvSpPr>
          <p:nvPr>
            <p:ph type="ctrTitle" idx="4294967295"/>
          </p:nvPr>
        </p:nvSpPr>
        <p:spPr>
          <a:xfrm>
            <a:off x="0" y="169331"/>
            <a:ext cx="9144000" cy="1470025"/>
          </a:xfrm>
        </p:spPr>
        <p:txBody>
          <a:bodyPr>
            <a:normAutofit/>
          </a:bodyPr>
          <a:lstStyle/>
          <a:p>
            <a:r>
              <a:rPr lang="da-DK" b="1" dirty="0" smtClean="0">
                <a:latin typeface="Calibri" charset="0"/>
                <a:ea typeface="Calibri" charset="0"/>
                <a:cs typeface="Calibri" charset="0"/>
              </a:rPr>
              <a:t>Foundations of Secure </a:t>
            </a:r>
            <a:r>
              <a:rPr lang="da-DK" b="1" dirty="0" err="1" smtClean="0">
                <a:latin typeface="Calibri" charset="0"/>
                <a:ea typeface="Calibri" charset="0"/>
                <a:cs typeface="Calibri" charset="0"/>
              </a:rPr>
              <a:t>Computation</a:t>
            </a:r>
            <a:endParaRPr lang="en-US" b="1" dirty="0">
              <a:latin typeface="Calibri" charset="0"/>
              <a:ea typeface="Calibri" charset="0"/>
              <a:cs typeface="Calibri" charset="0"/>
            </a:endParaRPr>
          </a:p>
        </p:txBody>
      </p:sp>
      <p:sp>
        <p:nvSpPr>
          <p:cNvPr id="2" name="Subtitle 1"/>
          <p:cNvSpPr>
            <a:spLocks noGrp="1"/>
          </p:cNvSpPr>
          <p:nvPr>
            <p:ph type="subTitle" idx="4294967295"/>
          </p:nvPr>
        </p:nvSpPr>
        <p:spPr>
          <a:xfrm>
            <a:off x="2150532" y="2925384"/>
            <a:ext cx="4673601" cy="812800"/>
          </a:xfrm>
        </p:spPr>
        <p:txBody>
          <a:bodyPr>
            <a:normAutofit/>
          </a:bodyPr>
          <a:lstStyle/>
          <a:p>
            <a:pPr marL="0" indent="0" algn="ctr">
              <a:buNone/>
            </a:pPr>
            <a:r>
              <a:rPr lang="en-US" b="1" dirty="0" err="1">
                <a:solidFill>
                  <a:srgbClr val="0070C0"/>
                </a:solidFill>
                <a:latin typeface="Calibri" charset="0"/>
                <a:ea typeface="Calibri" charset="0"/>
                <a:cs typeface="Calibri" charset="0"/>
              </a:rPr>
              <a:t>Arpita</a:t>
            </a:r>
            <a:r>
              <a:rPr lang="en-US" b="1" dirty="0">
                <a:solidFill>
                  <a:srgbClr val="0070C0"/>
                </a:solidFill>
                <a:latin typeface="Calibri" charset="0"/>
                <a:ea typeface="Calibri" charset="0"/>
                <a:cs typeface="Calibri" charset="0"/>
              </a:rPr>
              <a:t> </a:t>
            </a:r>
            <a:r>
              <a:rPr lang="en-US" b="1" dirty="0" err="1">
                <a:solidFill>
                  <a:srgbClr val="0070C0"/>
                </a:solidFill>
                <a:latin typeface="Calibri" charset="0"/>
                <a:ea typeface="Calibri" charset="0"/>
                <a:cs typeface="Calibri" charset="0"/>
              </a:rPr>
              <a:t>Patra</a:t>
            </a:r>
            <a:endParaRPr lang="en-US" b="1" dirty="0">
              <a:solidFill>
                <a:srgbClr val="0070C0"/>
              </a:solidFill>
              <a:latin typeface="Calibri" charset="0"/>
              <a:ea typeface="Calibri" charset="0"/>
              <a:cs typeface="Calibri" charset="0"/>
            </a:endParaRPr>
          </a:p>
        </p:txBody>
      </p:sp>
      <p:pic>
        <p:nvPicPr>
          <p:cNvPr id="6" name="Picture 5"/>
          <p:cNvPicPr>
            <a:picLocks noChangeAspect="1"/>
          </p:cNvPicPr>
          <p:nvPr/>
        </p:nvPicPr>
        <p:blipFill>
          <a:blip r:embed="rId3"/>
          <a:stretch>
            <a:fillRect/>
          </a:stretch>
        </p:blipFill>
        <p:spPr>
          <a:xfrm>
            <a:off x="101598" y="5592594"/>
            <a:ext cx="1714247" cy="1197674"/>
          </a:xfrm>
          <a:prstGeom prst="rect">
            <a:avLst/>
          </a:prstGeom>
        </p:spPr>
      </p:pic>
      <p:pic>
        <p:nvPicPr>
          <p:cNvPr id="7" name="Picture 6"/>
          <p:cNvPicPr>
            <a:picLocks noChangeAspect="1"/>
          </p:cNvPicPr>
          <p:nvPr/>
        </p:nvPicPr>
        <p:blipFill>
          <a:blip r:embed="rId4"/>
          <a:stretch>
            <a:fillRect/>
          </a:stretch>
        </p:blipFill>
        <p:spPr>
          <a:xfrm>
            <a:off x="7077367" y="5592594"/>
            <a:ext cx="2062653" cy="1286933"/>
          </a:xfrm>
          <a:prstGeom prst="rect">
            <a:avLst/>
          </a:prstGeom>
        </p:spPr>
      </p:pic>
      <p:pic>
        <p:nvPicPr>
          <p:cNvPr id="4" name="Picture 3"/>
          <p:cNvPicPr>
            <a:picLocks noChangeAspect="1"/>
          </p:cNvPicPr>
          <p:nvPr/>
        </p:nvPicPr>
        <p:blipFill>
          <a:blip r:embed="rId5"/>
          <a:stretch>
            <a:fillRect/>
          </a:stretch>
        </p:blipFill>
        <p:spPr>
          <a:xfrm>
            <a:off x="2044446" y="1425518"/>
            <a:ext cx="4779687" cy="1426784"/>
          </a:xfrm>
          <a:prstGeom prst="rect">
            <a:avLst/>
          </a:prstGeom>
        </p:spPr>
      </p:pic>
      <p:pic>
        <p:nvPicPr>
          <p:cNvPr id="10" name="Picture 2" descr="C:\Users\Hoang Viet Tung\AppData\Local\Microsoft\Windows\Temporary Internet Files\Content.IE5\WEGAX9JY\MC900435811[1].wmf"/>
          <p:cNvPicPr>
            <a:picLocks noChangeAspect="1" noChangeArrowheads="1"/>
          </p:cNvPicPr>
          <p:nvPr/>
        </p:nvPicPr>
        <p:blipFill>
          <a:blip r:embed="rId6" cstate="print"/>
          <a:srcRect/>
          <a:stretch>
            <a:fillRect/>
          </a:stretch>
        </p:blipFill>
        <p:spPr bwMode="auto">
          <a:xfrm>
            <a:off x="2889836" y="1350218"/>
            <a:ext cx="468728" cy="803534"/>
          </a:xfrm>
          <a:prstGeom prst="rect">
            <a:avLst/>
          </a:prstGeom>
          <a:noFill/>
        </p:spPr>
      </p:pic>
      <p:pic>
        <p:nvPicPr>
          <p:cNvPr id="9" name="Picture 8"/>
          <p:cNvPicPr>
            <a:picLocks noChangeAspect="1"/>
          </p:cNvPicPr>
          <p:nvPr/>
        </p:nvPicPr>
        <p:blipFill>
          <a:blip r:embed="rId7"/>
          <a:stretch>
            <a:fillRect/>
          </a:stretch>
        </p:blipFill>
        <p:spPr>
          <a:xfrm>
            <a:off x="5376150" y="1324956"/>
            <a:ext cx="643650" cy="813954"/>
          </a:xfrm>
          <a:prstGeom prst="rect">
            <a:avLst/>
          </a:prstGeom>
        </p:spPr>
      </p:pic>
    </p:spTree>
    <p:extLst>
      <p:ext uri="{BB962C8B-B14F-4D97-AF65-F5344CB8AC3E}">
        <p14:creationId xmlns:p14="http://schemas.microsoft.com/office/powerpoint/2010/main" val="9494167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18" descr=" 4"/>
          <p:cNvGrpSpPr>
            <a:grpSpLocks/>
          </p:cNvGrpSpPr>
          <p:nvPr/>
        </p:nvGrpSpPr>
        <p:grpSpPr bwMode="auto">
          <a:xfrm>
            <a:off x="501650" y="4899025"/>
            <a:ext cx="1824038" cy="1428750"/>
            <a:chOff x="464663" y="5143512"/>
            <a:chExt cx="1776425" cy="1428760"/>
          </a:xfrm>
        </p:grpSpPr>
        <p:sp>
          <p:nvSpPr>
            <p:cNvPr id="12" name="Rectangle 11"/>
            <p:cNvSpPr/>
            <p:nvPr/>
          </p:nvSpPr>
          <p:spPr>
            <a:xfrm>
              <a:off x="500223" y="5143512"/>
              <a:ext cx="1648101" cy="1428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Calibri" charset="0"/>
                <a:ea typeface="Calibri" charset="0"/>
                <a:cs typeface="Calibri" charset="0"/>
              </a:endParaRPr>
            </a:p>
          </p:txBody>
        </p:sp>
        <p:sp>
          <p:nvSpPr>
            <p:cNvPr id="13" name="Rectangle 2"/>
            <p:cNvSpPr txBox="1">
              <a:spLocks noChangeArrowheads="1"/>
            </p:cNvSpPr>
            <p:nvPr/>
          </p:nvSpPr>
          <p:spPr bwMode="auto">
            <a:xfrm>
              <a:off x="464663" y="5572140"/>
              <a:ext cx="1776425" cy="428628"/>
            </a:xfrm>
            <a:prstGeom prst="rect">
              <a:avLst/>
            </a:prstGeom>
            <a:noFill/>
            <a:ln w="9525">
              <a:noFill/>
              <a:miter lim="800000"/>
              <a:headEnd/>
              <a:tailEnd/>
            </a:ln>
          </p:spPr>
          <p:txBody>
            <a:bodyPr/>
            <a:lstStyle/>
            <a:p>
              <a:pPr marL="342900" indent="-342900" eaLnBrk="0" fontAlgn="auto" hangingPunct="0">
                <a:spcBef>
                  <a:spcPct val="20000"/>
                </a:spcBef>
                <a:spcAft>
                  <a:spcPts val="0"/>
                </a:spcAft>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IN" kern="0" dirty="0">
                  <a:latin typeface="Calibri" charset="0"/>
                  <a:ea typeface="Calibri" charset="0"/>
                  <a:cs typeface="Calibri" charset="0"/>
                </a:rPr>
                <a:t>Compute  and send x</a:t>
              </a:r>
              <a:endParaRPr lang="en-IN" kern="0" baseline="-25000" dirty="0">
                <a:solidFill>
                  <a:srgbClr val="FF0000"/>
                </a:solidFill>
                <a:latin typeface="Calibri" charset="0"/>
                <a:ea typeface="Calibri" charset="0"/>
                <a:cs typeface="Calibri" charset="0"/>
              </a:endParaRPr>
            </a:p>
          </p:txBody>
        </p:sp>
        <p:sp>
          <p:nvSpPr>
            <p:cNvPr id="14" name="Rectangle 2"/>
            <p:cNvSpPr txBox="1">
              <a:spLocks noChangeArrowheads="1"/>
            </p:cNvSpPr>
            <p:nvPr/>
          </p:nvSpPr>
          <p:spPr bwMode="auto">
            <a:xfrm>
              <a:off x="464663" y="5214951"/>
              <a:ext cx="1776425" cy="428628"/>
            </a:xfrm>
            <a:prstGeom prst="rect">
              <a:avLst/>
            </a:prstGeom>
            <a:noFill/>
            <a:ln w="9525">
              <a:noFill/>
              <a:miter lim="800000"/>
              <a:headEnd/>
              <a:tailEnd/>
            </a:ln>
          </p:spPr>
          <p:txBody>
            <a:bodyPr/>
            <a:lstStyle/>
            <a:p>
              <a:pPr marL="342900" indent="-342900" eaLnBrk="0" fontAlgn="auto" hangingPunct="0">
                <a:spcBef>
                  <a:spcPct val="20000"/>
                </a:spcBef>
                <a:spcAft>
                  <a:spcPts val="0"/>
                </a:spcAft>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IN" kern="0" dirty="0">
                  <a:latin typeface="Calibri" charset="0"/>
                  <a:ea typeface="Calibri" charset="0"/>
                  <a:cs typeface="Calibri" charset="0"/>
                </a:rPr>
                <a:t>... </a:t>
              </a:r>
              <a:endParaRPr lang="en-IN" kern="0" baseline="-25000" dirty="0">
                <a:solidFill>
                  <a:srgbClr val="FF0000"/>
                </a:solidFill>
                <a:latin typeface="Calibri" charset="0"/>
                <a:ea typeface="Calibri" charset="0"/>
                <a:cs typeface="Calibri" charset="0"/>
              </a:endParaRPr>
            </a:p>
          </p:txBody>
        </p:sp>
      </p:grpSp>
      <p:grpSp>
        <p:nvGrpSpPr>
          <p:cNvPr id="51203" name="Group 18" descr=" 4"/>
          <p:cNvGrpSpPr>
            <a:grpSpLocks/>
          </p:cNvGrpSpPr>
          <p:nvPr/>
        </p:nvGrpSpPr>
        <p:grpSpPr bwMode="auto">
          <a:xfrm>
            <a:off x="3068638" y="4957763"/>
            <a:ext cx="1824037" cy="1428750"/>
            <a:chOff x="464663" y="5143512"/>
            <a:chExt cx="1776425" cy="1428760"/>
          </a:xfrm>
        </p:grpSpPr>
        <p:sp>
          <p:nvSpPr>
            <p:cNvPr id="17" name="Rectangle 16"/>
            <p:cNvSpPr/>
            <p:nvPr/>
          </p:nvSpPr>
          <p:spPr>
            <a:xfrm>
              <a:off x="500222" y="5143512"/>
              <a:ext cx="1648102" cy="1428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Calibri" charset="0"/>
                <a:ea typeface="Calibri" charset="0"/>
                <a:cs typeface="Calibri" charset="0"/>
              </a:endParaRPr>
            </a:p>
          </p:txBody>
        </p:sp>
        <p:sp>
          <p:nvSpPr>
            <p:cNvPr id="18" name="Rectangle 2"/>
            <p:cNvSpPr txBox="1">
              <a:spLocks noChangeArrowheads="1"/>
            </p:cNvSpPr>
            <p:nvPr/>
          </p:nvSpPr>
          <p:spPr bwMode="auto">
            <a:xfrm>
              <a:off x="464663" y="5572140"/>
              <a:ext cx="1776425" cy="428628"/>
            </a:xfrm>
            <a:prstGeom prst="rect">
              <a:avLst/>
            </a:prstGeom>
            <a:noFill/>
            <a:ln w="9525">
              <a:noFill/>
              <a:miter lim="800000"/>
              <a:headEnd/>
              <a:tailEnd/>
            </a:ln>
          </p:spPr>
          <p:txBody>
            <a:bodyPr/>
            <a:lstStyle/>
            <a:p>
              <a:pPr marL="342900" indent="-342900" eaLnBrk="0" fontAlgn="auto" hangingPunct="0">
                <a:spcBef>
                  <a:spcPct val="20000"/>
                </a:spcBef>
                <a:spcAft>
                  <a:spcPts val="0"/>
                </a:spcAft>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IN" kern="0" dirty="0">
                  <a:latin typeface="Calibri" charset="0"/>
                  <a:ea typeface="Calibri" charset="0"/>
                  <a:cs typeface="Calibri" charset="0"/>
                </a:rPr>
                <a:t>Wait to receive x</a:t>
              </a:r>
              <a:endParaRPr lang="en-IN" kern="0" baseline="-25000" dirty="0">
                <a:solidFill>
                  <a:srgbClr val="FF0000"/>
                </a:solidFill>
                <a:latin typeface="Calibri" charset="0"/>
                <a:ea typeface="Calibri" charset="0"/>
                <a:cs typeface="Calibri" charset="0"/>
              </a:endParaRPr>
            </a:p>
          </p:txBody>
        </p:sp>
        <p:sp>
          <p:nvSpPr>
            <p:cNvPr id="19" name="Rectangle 2"/>
            <p:cNvSpPr txBox="1">
              <a:spLocks noChangeArrowheads="1"/>
            </p:cNvSpPr>
            <p:nvPr/>
          </p:nvSpPr>
          <p:spPr bwMode="auto">
            <a:xfrm>
              <a:off x="464663" y="5214949"/>
              <a:ext cx="1776425" cy="428628"/>
            </a:xfrm>
            <a:prstGeom prst="rect">
              <a:avLst/>
            </a:prstGeom>
            <a:noFill/>
            <a:ln w="9525">
              <a:noFill/>
              <a:miter lim="800000"/>
              <a:headEnd/>
              <a:tailEnd/>
            </a:ln>
          </p:spPr>
          <p:txBody>
            <a:bodyPr/>
            <a:lstStyle/>
            <a:p>
              <a:pPr marL="342900" indent="-342900" eaLnBrk="0" fontAlgn="auto" hangingPunct="0">
                <a:spcBef>
                  <a:spcPct val="20000"/>
                </a:spcBef>
                <a:spcAft>
                  <a:spcPts val="0"/>
                </a:spcAft>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IN" kern="0" dirty="0">
                  <a:latin typeface="Calibri" charset="0"/>
                  <a:ea typeface="Calibri" charset="0"/>
                  <a:cs typeface="Calibri" charset="0"/>
                </a:rPr>
                <a:t>... </a:t>
              </a:r>
              <a:endParaRPr lang="en-IN" kern="0" baseline="-25000" dirty="0">
                <a:solidFill>
                  <a:srgbClr val="FF0000"/>
                </a:solidFill>
                <a:latin typeface="Calibri" charset="0"/>
                <a:ea typeface="Calibri" charset="0"/>
                <a:cs typeface="Calibri" charset="0"/>
              </a:endParaRPr>
            </a:p>
          </p:txBody>
        </p:sp>
      </p:grpSp>
      <p:pic>
        <p:nvPicPr>
          <p:cNvPr id="51204" name="Picture 4" descr="j0292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8" y="3514725"/>
            <a:ext cx="1133475"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05" name="Picture 5" descr="j03012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8638" y="3421063"/>
            <a:ext cx="1287462" cy="1101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3" name="Straight Arrow Connector 22"/>
          <p:cNvCxnSpPr/>
          <p:nvPr/>
        </p:nvCxnSpPr>
        <p:spPr>
          <a:xfrm>
            <a:off x="1874838" y="4175125"/>
            <a:ext cx="1223962" cy="0"/>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4" name="Rectangle 2"/>
          <p:cNvSpPr txBox="1">
            <a:spLocks noChangeArrowheads="1"/>
          </p:cNvSpPr>
          <p:nvPr/>
        </p:nvSpPr>
        <p:spPr bwMode="auto">
          <a:xfrm>
            <a:off x="1946275" y="3670300"/>
            <a:ext cx="576263" cy="428625"/>
          </a:xfrm>
          <a:prstGeom prst="rect">
            <a:avLst/>
          </a:prstGeom>
          <a:noFill/>
          <a:ln w="9525">
            <a:noFill/>
            <a:miter lim="800000"/>
            <a:headEnd/>
            <a:tailEnd/>
          </a:ln>
        </p:spPr>
        <p:txBody>
          <a:bodyPr/>
          <a:lstStyle/>
          <a:p>
            <a:pPr marL="342900" indent="-342900" eaLnBrk="0" fontAlgn="auto" hangingPunct="0">
              <a:spcBef>
                <a:spcPct val="20000"/>
              </a:spcBef>
              <a:spcAft>
                <a:spcPts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IN" sz="2400" kern="0" dirty="0">
                <a:latin typeface="Calibri" charset="0"/>
                <a:ea typeface="Calibri" charset="0"/>
                <a:cs typeface="Calibri" charset="0"/>
              </a:rPr>
              <a:t>x</a:t>
            </a:r>
            <a:endParaRPr lang="en-IN" sz="2400" kern="0" baseline="-25000" dirty="0">
              <a:solidFill>
                <a:srgbClr val="FF0000"/>
              </a:solidFill>
              <a:latin typeface="Calibri" charset="0"/>
              <a:ea typeface="Calibri" charset="0"/>
              <a:cs typeface="Calibri" charset="0"/>
            </a:endParaRPr>
          </a:p>
        </p:txBody>
      </p:sp>
      <p:pic>
        <p:nvPicPr>
          <p:cNvPr id="51209"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19463" y="1393825"/>
            <a:ext cx="2212975" cy="112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10" name="Text Box 7"/>
          <p:cNvSpPr txBox="1">
            <a:spLocks noChangeArrowheads="1"/>
          </p:cNvSpPr>
          <p:nvPr/>
        </p:nvSpPr>
        <p:spPr bwMode="auto">
          <a:xfrm>
            <a:off x="1103313" y="1749425"/>
            <a:ext cx="28638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spcBef>
                <a:spcPct val="50000"/>
              </a:spcBef>
              <a:buFont typeface="Arial" charset="0"/>
              <a:buChar char="•"/>
            </a:pPr>
            <a:r>
              <a:rPr lang="en-US" sz="2400">
                <a:ea typeface="Calibri" charset="0"/>
                <a:cs typeface="Calibri" charset="0"/>
              </a:rPr>
              <a:t> </a:t>
            </a:r>
            <a:r>
              <a:rPr lang="en-US" sz="2400">
                <a:solidFill>
                  <a:srgbClr val="FF0000"/>
                </a:solidFill>
                <a:ea typeface="Calibri" charset="0"/>
                <a:cs typeface="Calibri" charset="0"/>
              </a:rPr>
              <a:t>No</a:t>
            </a:r>
            <a:r>
              <a:rPr lang="en-US" sz="2400">
                <a:ea typeface="Calibri" charset="0"/>
                <a:cs typeface="Calibri" charset="0"/>
              </a:rPr>
              <a:t> Global Clock</a:t>
            </a:r>
            <a:endParaRPr lang="en-US" sz="2400">
              <a:solidFill>
                <a:srgbClr val="0000FF"/>
              </a:solidFill>
              <a:ea typeface="Calibri" charset="0"/>
              <a:cs typeface="Calibri" charset="0"/>
            </a:endParaRPr>
          </a:p>
        </p:txBody>
      </p:sp>
      <p:sp>
        <p:nvSpPr>
          <p:cNvPr id="51211" name="Text Box 7"/>
          <p:cNvSpPr txBox="1">
            <a:spLocks noChangeArrowheads="1"/>
          </p:cNvSpPr>
          <p:nvPr/>
        </p:nvSpPr>
        <p:spPr bwMode="auto">
          <a:xfrm>
            <a:off x="1185863" y="2397125"/>
            <a:ext cx="7010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spcBef>
                <a:spcPct val="50000"/>
              </a:spcBef>
              <a:buFont typeface="Arial" charset="0"/>
              <a:buChar char="•"/>
            </a:pPr>
            <a:r>
              <a:rPr lang="en-US" sz="2400">
                <a:ea typeface="Calibri" charset="0"/>
                <a:cs typeface="Calibri" charset="0"/>
              </a:rPr>
              <a:t> Channels have </a:t>
            </a:r>
            <a:r>
              <a:rPr lang="en-US" sz="2400">
                <a:solidFill>
                  <a:srgbClr val="FF0000"/>
                </a:solidFill>
                <a:ea typeface="Calibri" charset="0"/>
                <a:cs typeface="Calibri" charset="0"/>
              </a:rPr>
              <a:t>arbitrary yet finite </a:t>
            </a:r>
            <a:r>
              <a:rPr lang="en-US" sz="2400">
                <a:ea typeface="Calibri" charset="0"/>
                <a:cs typeface="Calibri" charset="0"/>
              </a:rPr>
              <a:t>delay </a:t>
            </a:r>
            <a:endParaRPr lang="en-US" sz="2400">
              <a:solidFill>
                <a:srgbClr val="0000FF"/>
              </a:solidFill>
              <a:ea typeface="Calibri" charset="0"/>
              <a:cs typeface="Calibri" charset="0"/>
            </a:endParaRPr>
          </a:p>
        </p:txBody>
      </p:sp>
      <p:sp>
        <p:nvSpPr>
          <p:cNvPr id="51212" name="Text Box 7"/>
          <p:cNvSpPr txBox="1">
            <a:spLocks noChangeArrowheads="1"/>
          </p:cNvSpPr>
          <p:nvPr/>
        </p:nvSpPr>
        <p:spPr bwMode="auto">
          <a:xfrm>
            <a:off x="4678363" y="3335338"/>
            <a:ext cx="2840037"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spcBef>
                <a:spcPct val="50000"/>
              </a:spcBef>
            </a:pPr>
            <a:r>
              <a:rPr lang="en-US" sz="2400">
                <a:solidFill>
                  <a:srgbClr val="FF0000"/>
                </a:solidFill>
                <a:ea typeface="Calibri" charset="0"/>
                <a:cs typeface="Calibri" charset="0"/>
              </a:rPr>
              <a:t>Does not </a:t>
            </a:r>
            <a:r>
              <a:rPr lang="en-US" sz="2400">
                <a:ea typeface="Calibri" charset="0"/>
                <a:cs typeface="Calibri" charset="0"/>
              </a:rPr>
              <a:t>Know how long to wait</a:t>
            </a:r>
            <a:endParaRPr lang="en-US" sz="2400">
              <a:solidFill>
                <a:srgbClr val="0000FF"/>
              </a:solidFill>
              <a:ea typeface="Calibri" charset="0"/>
              <a:cs typeface="Calibri" charset="0"/>
            </a:endParaRPr>
          </a:p>
        </p:txBody>
      </p:sp>
      <p:pic>
        <p:nvPicPr>
          <p:cNvPr id="51213" name="Picture 2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32225" y="1444625"/>
            <a:ext cx="128905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14"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133380">
            <a:off x="4748213" y="2524125"/>
            <a:ext cx="2463800" cy="246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6738" y="984250"/>
            <a:ext cx="4325937" cy="2530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2" name="Group 26"/>
          <p:cNvGrpSpPr>
            <a:grpSpLocks/>
          </p:cNvGrpSpPr>
          <p:nvPr/>
        </p:nvGrpSpPr>
        <p:grpSpPr bwMode="auto">
          <a:xfrm rot="-958723">
            <a:off x="3349625" y="1947863"/>
            <a:ext cx="2762250" cy="1260475"/>
            <a:chOff x="6080228" y="5157192"/>
            <a:chExt cx="2763416" cy="1260720"/>
          </a:xfrm>
        </p:grpSpPr>
        <p:sp>
          <p:nvSpPr>
            <p:cNvPr id="33" name="Rounded Rectangular Callout 32"/>
            <p:cNvSpPr/>
            <p:nvPr/>
          </p:nvSpPr>
          <p:spPr>
            <a:xfrm>
              <a:off x="6227575" y="5156334"/>
              <a:ext cx="2520426" cy="126072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latin typeface="Calibri" charset="0"/>
                <a:ea typeface="Calibri" charset="0"/>
                <a:cs typeface="Calibri" charset="0"/>
              </a:endParaRPr>
            </a:p>
          </p:txBody>
        </p:sp>
        <p:sp>
          <p:nvSpPr>
            <p:cNvPr id="51221" name="Text Box 7"/>
            <p:cNvSpPr txBox="1">
              <a:spLocks noChangeArrowheads="1"/>
            </p:cNvSpPr>
            <p:nvPr/>
          </p:nvSpPr>
          <p:spPr bwMode="auto">
            <a:xfrm>
              <a:off x="6080228" y="5341229"/>
              <a:ext cx="2763416"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2800">
                  <a:ea typeface="Calibri" charset="0"/>
                  <a:cs typeface="Calibri" charset="0"/>
                </a:rPr>
                <a:t>Is he cheating or slow ?</a:t>
              </a:r>
              <a:endParaRPr lang="en-US" sz="2800">
                <a:solidFill>
                  <a:srgbClr val="0000FF"/>
                </a:solidFill>
                <a:ea typeface="Calibri" charset="0"/>
                <a:cs typeface="Calibri" charset="0"/>
              </a:endParaRPr>
            </a:p>
          </p:txBody>
        </p:sp>
      </p:grpSp>
      <p:grpSp>
        <p:nvGrpSpPr>
          <p:cNvPr id="35" name="Group 26"/>
          <p:cNvGrpSpPr>
            <a:grpSpLocks/>
          </p:cNvGrpSpPr>
          <p:nvPr/>
        </p:nvGrpSpPr>
        <p:grpSpPr bwMode="auto">
          <a:xfrm rot="418580">
            <a:off x="3173294" y="1770214"/>
            <a:ext cx="2763838" cy="1552576"/>
            <a:chOff x="6080227" y="5156624"/>
            <a:chExt cx="2763416" cy="1261197"/>
          </a:xfrm>
        </p:grpSpPr>
        <p:sp>
          <p:nvSpPr>
            <p:cNvPr id="36" name="Rounded Rectangular Callout 35"/>
            <p:cNvSpPr/>
            <p:nvPr/>
          </p:nvSpPr>
          <p:spPr>
            <a:xfrm>
              <a:off x="6226558" y="5156624"/>
              <a:ext cx="2520565" cy="126119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latin typeface="Calibri" charset="0"/>
                <a:ea typeface="Calibri" charset="0"/>
                <a:cs typeface="Calibri" charset="0"/>
              </a:endParaRPr>
            </a:p>
          </p:txBody>
        </p:sp>
        <p:sp>
          <p:nvSpPr>
            <p:cNvPr id="51219" name="Text Box 7"/>
            <p:cNvSpPr txBox="1">
              <a:spLocks noChangeArrowheads="1"/>
            </p:cNvSpPr>
            <p:nvPr/>
          </p:nvSpPr>
          <p:spPr bwMode="auto">
            <a:xfrm>
              <a:off x="6080227" y="5430758"/>
              <a:ext cx="2763416" cy="7750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2800">
                  <a:ea typeface="Calibri" charset="0"/>
                  <a:cs typeface="Calibri" charset="0"/>
                </a:rPr>
                <a:t>Oh! I have to drop the message</a:t>
              </a:r>
              <a:endParaRPr lang="en-US" sz="2800">
                <a:solidFill>
                  <a:srgbClr val="0000FF"/>
                </a:solidFill>
                <a:ea typeface="Calibri" charset="0"/>
                <a:cs typeface="Calibri" charset="0"/>
              </a:endParaRPr>
            </a:p>
          </p:txBody>
        </p:sp>
      </p:grpSp>
      <p:sp>
        <p:nvSpPr>
          <p:cNvPr id="29" name="Rectangle 2"/>
          <p:cNvSpPr txBox="1">
            <a:spLocks noChangeArrowheads="1"/>
          </p:cNvSpPr>
          <p:nvPr/>
        </p:nvSpPr>
        <p:spPr>
          <a:xfrm>
            <a:off x="169333" y="158217"/>
            <a:ext cx="8822267" cy="823916"/>
          </a:xfrm>
          <a:prstGeom prst="rect">
            <a:avLst/>
          </a:prstGeom>
        </p:spPr>
        <p:txBody>
          <a:bodyPr/>
          <a:lstStyle/>
          <a:p>
            <a:pPr algn="ctr" fontAlgn="auto">
              <a:spcBef>
                <a:spcPts val="0"/>
              </a:spcBef>
              <a:spcAft>
                <a:spcPts val="0"/>
              </a:spcAft>
              <a:defRPr/>
            </a:pPr>
            <a:r>
              <a:rPr lang="en-US" sz="3600" b="1" kern="0" dirty="0">
                <a:solidFill>
                  <a:srgbClr val="009900"/>
                </a:solidFill>
                <a:latin typeface="Calibri" charset="0"/>
                <a:ea typeface="Calibri" charset="0"/>
                <a:cs typeface="Calibri" charset="0"/>
              </a:rPr>
              <a:t>Asynchronous </a:t>
            </a:r>
            <a:r>
              <a:rPr lang="en-US" sz="3600" b="1" kern="0" dirty="0" smtClean="0">
                <a:solidFill>
                  <a:srgbClr val="009900"/>
                </a:solidFill>
                <a:latin typeface="Calibri" charset="0"/>
                <a:ea typeface="Calibri" charset="0"/>
                <a:cs typeface="Calibri" charset="0"/>
              </a:rPr>
              <a:t>Network</a:t>
            </a:r>
            <a:endParaRPr lang="en-US" sz="3600" b="1" kern="0" dirty="0">
              <a:solidFill>
                <a:srgbClr val="009900"/>
              </a:solidFill>
              <a:latin typeface="Calibri" charset="0"/>
              <a:ea typeface="Calibri" charset="0"/>
              <a:cs typeface="Calibri" charset="0"/>
            </a:endParaRPr>
          </a:p>
          <a:p>
            <a:pPr algn="ctr" fontAlgn="auto">
              <a:spcBef>
                <a:spcPts val="0"/>
              </a:spcBef>
              <a:spcAft>
                <a:spcPts val="0"/>
              </a:spcAft>
              <a:defRPr/>
            </a:pPr>
            <a:endParaRPr lang="en-US" sz="3600" b="1" kern="0" dirty="0">
              <a:solidFill>
                <a:srgbClr val="009900"/>
              </a:solidFill>
              <a:latin typeface="Calibri" charset="0"/>
              <a:ea typeface="Calibri" charset="0"/>
              <a:cs typeface="Calibri" charset="0"/>
            </a:endParaRPr>
          </a:p>
        </p:txBody>
      </p:sp>
    </p:spTree>
    <p:extLst>
      <p:ext uri="{BB962C8B-B14F-4D97-AF65-F5344CB8AC3E}">
        <p14:creationId xmlns:p14="http://schemas.microsoft.com/office/powerpoint/2010/main" val="1931550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dissolve">
                                      <p:cBhvr>
                                        <p:cTn id="12" dur="500"/>
                                        <p:tgtEl>
                                          <p:spTgt spid="3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dissolve">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Box 7"/>
          <p:cNvSpPr txBox="1">
            <a:spLocks noChangeArrowheads="1"/>
          </p:cNvSpPr>
          <p:nvPr/>
        </p:nvSpPr>
        <p:spPr bwMode="auto">
          <a:xfrm>
            <a:off x="169333" y="1311275"/>
            <a:ext cx="893974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spcBef>
                <a:spcPct val="50000"/>
              </a:spcBef>
              <a:buFont typeface="Arial" charset="0"/>
              <a:buChar char="•"/>
            </a:pPr>
            <a:r>
              <a:rPr lang="en-US" dirty="0">
                <a:ea typeface="Calibri" charset="0"/>
                <a:cs typeface="Calibri" charset="0"/>
              </a:rPr>
              <a:t> n parties and </a:t>
            </a:r>
            <a:r>
              <a:rPr lang="en-US" dirty="0" smtClean="0">
                <a:ea typeface="Calibri" charset="0"/>
                <a:cs typeface="Calibri" charset="0"/>
              </a:rPr>
              <a:t>t of them may cheat</a:t>
            </a:r>
            <a:endParaRPr lang="en-US" dirty="0">
              <a:solidFill>
                <a:srgbClr val="0000FF"/>
              </a:solidFill>
              <a:ea typeface="Calibri" charset="0"/>
              <a:cs typeface="Calibri" charset="0"/>
            </a:endParaRPr>
          </a:p>
        </p:txBody>
      </p:sp>
      <p:pic>
        <p:nvPicPr>
          <p:cNvPr id="7" name="Picture 5" descr="j03012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5438" y="3606800"/>
            <a:ext cx="1287462" cy="1101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4" descr="j02920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5600" y="2006600"/>
            <a:ext cx="1133475"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4" descr="j02920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5600" y="3198813"/>
            <a:ext cx="1133475"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4" descr="j02920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5600" y="5454650"/>
            <a:ext cx="1133475"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Left Brace 1"/>
          <p:cNvSpPr/>
          <p:nvPr/>
        </p:nvSpPr>
        <p:spPr>
          <a:xfrm>
            <a:off x="728663" y="2133600"/>
            <a:ext cx="523875" cy="4183063"/>
          </a:xfrm>
          <a:prstGeom prst="leftBrace">
            <a:avLst>
              <a:gd name="adj1" fmla="val 8333"/>
              <a:gd name="adj2" fmla="val 52535"/>
            </a:avLst>
          </a:prstGeom>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latin typeface="Calibri" charset="0"/>
              <a:ea typeface="Calibri" charset="0"/>
              <a:cs typeface="Calibri" charset="0"/>
            </a:endParaRPr>
          </a:p>
        </p:txBody>
      </p:sp>
      <p:sp>
        <p:nvSpPr>
          <p:cNvPr id="3" name="Rectangle 2"/>
          <p:cNvSpPr>
            <a:spLocks noChangeArrowheads="1"/>
          </p:cNvSpPr>
          <p:nvPr/>
        </p:nvSpPr>
        <p:spPr bwMode="auto">
          <a:xfrm rot="-5400000">
            <a:off x="-157686" y="3992047"/>
            <a:ext cx="105990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atin typeface="Calibri" charset="0"/>
                <a:ea typeface="Calibri" charset="0"/>
                <a:cs typeface="Calibri" charset="0"/>
              </a:rPr>
              <a:t>n parties </a:t>
            </a:r>
          </a:p>
        </p:txBody>
      </p:sp>
      <p:cxnSp>
        <p:nvCxnSpPr>
          <p:cNvPr id="12" name="Straight Arrow Connector 11"/>
          <p:cNvCxnSpPr/>
          <p:nvPr/>
        </p:nvCxnSpPr>
        <p:spPr>
          <a:xfrm>
            <a:off x="3008313" y="2646363"/>
            <a:ext cx="3273425" cy="1231900"/>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3" name="Rectangle 2"/>
          <p:cNvSpPr txBox="1">
            <a:spLocks noChangeArrowheads="1"/>
          </p:cNvSpPr>
          <p:nvPr/>
        </p:nvSpPr>
        <p:spPr bwMode="auto">
          <a:xfrm>
            <a:off x="3079750" y="2143125"/>
            <a:ext cx="950913" cy="428625"/>
          </a:xfrm>
          <a:prstGeom prst="rect">
            <a:avLst/>
          </a:prstGeom>
          <a:noFill/>
          <a:ln w="9525">
            <a:noFill/>
            <a:miter lim="800000"/>
            <a:headEnd/>
            <a:tailEnd/>
          </a:ln>
        </p:spPr>
        <p:txBody>
          <a:bodyPr/>
          <a:lstStyle/>
          <a:p>
            <a:pPr marL="342900" indent="-342900" eaLnBrk="0" fontAlgn="auto" hangingPunct="0">
              <a:spcBef>
                <a:spcPct val="20000"/>
              </a:spcBef>
              <a:spcAft>
                <a:spcPts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IN" kern="0" dirty="0">
                <a:latin typeface="Calibri" charset="0"/>
                <a:ea typeface="Calibri" charset="0"/>
                <a:cs typeface="Calibri" charset="0"/>
              </a:rPr>
              <a:t>x</a:t>
            </a:r>
            <a:r>
              <a:rPr lang="en-IN" kern="0" baseline="-25000" dirty="0">
                <a:latin typeface="Calibri" charset="0"/>
                <a:ea typeface="Calibri" charset="0"/>
                <a:cs typeface="Calibri" charset="0"/>
              </a:rPr>
              <a:t>1</a:t>
            </a:r>
            <a:endParaRPr lang="en-IN" kern="0" baseline="-25000" dirty="0">
              <a:solidFill>
                <a:srgbClr val="FF0000"/>
              </a:solidFill>
              <a:latin typeface="Calibri" charset="0"/>
              <a:ea typeface="Calibri" charset="0"/>
              <a:cs typeface="Calibri" charset="0"/>
            </a:endParaRPr>
          </a:p>
        </p:txBody>
      </p:sp>
      <p:cxnSp>
        <p:nvCxnSpPr>
          <p:cNvPr id="15" name="Straight Arrow Connector 14"/>
          <p:cNvCxnSpPr/>
          <p:nvPr/>
        </p:nvCxnSpPr>
        <p:spPr>
          <a:xfrm>
            <a:off x="3160713" y="3713163"/>
            <a:ext cx="3121025" cy="368300"/>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6" name="Rectangle 2"/>
          <p:cNvSpPr txBox="1">
            <a:spLocks noChangeArrowheads="1"/>
          </p:cNvSpPr>
          <p:nvPr/>
        </p:nvSpPr>
        <p:spPr bwMode="auto">
          <a:xfrm>
            <a:off x="3232150" y="3209925"/>
            <a:ext cx="950913" cy="428625"/>
          </a:xfrm>
          <a:prstGeom prst="rect">
            <a:avLst/>
          </a:prstGeom>
          <a:noFill/>
          <a:ln w="9525">
            <a:noFill/>
            <a:miter lim="800000"/>
            <a:headEnd/>
            <a:tailEnd/>
          </a:ln>
        </p:spPr>
        <p:txBody>
          <a:bodyPr/>
          <a:lstStyle/>
          <a:p>
            <a:pPr marL="342900" indent="-342900" eaLnBrk="0" fontAlgn="auto" hangingPunct="0">
              <a:spcBef>
                <a:spcPct val="20000"/>
              </a:spcBef>
              <a:spcAft>
                <a:spcPts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IN" kern="0" dirty="0">
                <a:latin typeface="Calibri" charset="0"/>
                <a:ea typeface="Calibri" charset="0"/>
                <a:cs typeface="Calibri" charset="0"/>
              </a:rPr>
              <a:t>x</a:t>
            </a:r>
            <a:r>
              <a:rPr lang="en-IN" kern="0" baseline="-25000" dirty="0">
                <a:latin typeface="Calibri" charset="0"/>
                <a:ea typeface="Calibri" charset="0"/>
                <a:cs typeface="Calibri" charset="0"/>
              </a:rPr>
              <a:t>2</a:t>
            </a:r>
            <a:endParaRPr lang="en-IN" kern="0" baseline="-25000" dirty="0">
              <a:solidFill>
                <a:srgbClr val="FF0000"/>
              </a:solidFill>
              <a:latin typeface="Calibri" charset="0"/>
              <a:ea typeface="Calibri" charset="0"/>
              <a:cs typeface="Calibri" charset="0"/>
            </a:endParaRPr>
          </a:p>
        </p:txBody>
      </p:sp>
      <p:cxnSp>
        <p:nvCxnSpPr>
          <p:cNvPr id="18" name="Straight Arrow Connector 17"/>
          <p:cNvCxnSpPr/>
          <p:nvPr/>
        </p:nvCxnSpPr>
        <p:spPr>
          <a:xfrm flipV="1">
            <a:off x="3097213" y="4437063"/>
            <a:ext cx="3184525" cy="1712912"/>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9" name="Rectangle 2"/>
          <p:cNvSpPr txBox="1">
            <a:spLocks noChangeArrowheads="1"/>
          </p:cNvSpPr>
          <p:nvPr/>
        </p:nvSpPr>
        <p:spPr bwMode="auto">
          <a:xfrm>
            <a:off x="3084513" y="5357813"/>
            <a:ext cx="949325" cy="428625"/>
          </a:xfrm>
          <a:prstGeom prst="rect">
            <a:avLst/>
          </a:prstGeom>
          <a:noFill/>
          <a:ln w="9525">
            <a:noFill/>
            <a:miter lim="800000"/>
            <a:headEnd/>
            <a:tailEnd/>
          </a:ln>
        </p:spPr>
        <p:txBody>
          <a:bodyPr/>
          <a:lstStyle/>
          <a:p>
            <a:pPr marL="342900" indent="-342900" eaLnBrk="0" fontAlgn="auto" hangingPunct="0">
              <a:spcBef>
                <a:spcPct val="20000"/>
              </a:spcBef>
              <a:spcAft>
                <a:spcPts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IN" kern="0" dirty="0">
                <a:latin typeface="Calibri" charset="0"/>
                <a:ea typeface="Calibri" charset="0"/>
                <a:cs typeface="Calibri" charset="0"/>
              </a:rPr>
              <a:t>x</a:t>
            </a:r>
            <a:r>
              <a:rPr lang="en-IN" kern="0" baseline="-25000" dirty="0">
                <a:latin typeface="Calibri" charset="0"/>
                <a:ea typeface="Calibri" charset="0"/>
                <a:cs typeface="Calibri" charset="0"/>
              </a:rPr>
              <a:t>n</a:t>
            </a:r>
            <a:endParaRPr lang="en-IN" kern="0" baseline="-25000" dirty="0">
              <a:solidFill>
                <a:srgbClr val="FF0000"/>
              </a:solidFill>
              <a:latin typeface="Calibri" charset="0"/>
              <a:ea typeface="Calibri" charset="0"/>
              <a:cs typeface="Calibri" charset="0"/>
            </a:endParaRPr>
          </a:p>
        </p:txBody>
      </p:sp>
      <p:sp>
        <p:nvSpPr>
          <p:cNvPr id="20" name="Rectangle 19"/>
          <p:cNvSpPr>
            <a:spLocks noChangeArrowheads="1"/>
          </p:cNvSpPr>
          <p:nvPr/>
        </p:nvSpPr>
        <p:spPr bwMode="auto">
          <a:xfrm>
            <a:off x="5605463" y="4691063"/>
            <a:ext cx="369093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atin typeface="Calibri" charset="0"/>
                <a:ea typeface="Calibri" charset="0"/>
                <a:cs typeface="Calibri" charset="0"/>
              </a:rPr>
              <a:t>can afford to </a:t>
            </a:r>
            <a:r>
              <a:rPr lang="en-US">
                <a:solidFill>
                  <a:srgbClr val="0000FF"/>
                </a:solidFill>
                <a:latin typeface="Calibri" charset="0"/>
                <a:ea typeface="Calibri" charset="0"/>
                <a:cs typeface="Calibri" charset="0"/>
              </a:rPr>
              <a:t>wait to listen </a:t>
            </a:r>
            <a:r>
              <a:rPr lang="en-US">
                <a:latin typeface="Calibri" charset="0"/>
                <a:ea typeface="Calibri" charset="0"/>
                <a:cs typeface="Calibri" charset="0"/>
              </a:rPr>
              <a:t>from </a:t>
            </a:r>
            <a:r>
              <a:rPr lang="en-US">
                <a:solidFill>
                  <a:srgbClr val="0000FF"/>
                </a:solidFill>
                <a:latin typeface="Calibri" charset="0"/>
                <a:ea typeface="Calibri" charset="0"/>
                <a:cs typeface="Calibri" charset="0"/>
              </a:rPr>
              <a:t>(n-t) parties</a:t>
            </a:r>
            <a:endParaRPr lang="en-US">
              <a:latin typeface="Calibri" charset="0"/>
              <a:ea typeface="Calibri" charset="0"/>
              <a:cs typeface="Calibri" charset="0"/>
            </a:endParaRPr>
          </a:p>
        </p:txBody>
      </p:sp>
      <p:sp>
        <p:nvSpPr>
          <p:cNvPr id="22" name="Rectangle 21"/>
          <p:cNvSpPr>
            <a:spLocks noChangeArrowheads="1"/>
          </p:cNvSpPr>
          <p:nvPr/>
        </p:nvSpPr>
        <p:spPr bwMode="auto">
          <a:xfrm>
            <a:off x="5605463" y="2852738"/>
            <a:ext cx="35036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atin typeface="Calibri" charset="0"/>
                <a:ea typeface="Calibri" charset="0"/>
                <a:cs typeface="Calibri" charset="0"/>
              </a:rPr>
              <a:t>Else endless waiting</a:t>
            </a:r>
          </a:p>
        </p:txBody>
      </p:sp>
      <p:sp>
        <p:nvSpPr>
          <p:cNvPr id="23" name="Rectangle 22"/>
          <p:cNvSpPr>
            <a:spLocks noChangeArrowheads="1"/>
          </p:cNvSpPr>
          <p:nvPr/>
        </p:nvSpPr>
        <p:spPr bwMode="auto">
          <a:xfrm>
            <a:off x="5605463" y="5570538"/>
            <a:ext cx="350361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dirty="0">
                <a:latin typeface="Calibri" charset="0"/>
                <a:ea typeface="Calibri" charset="0"/>
                <a:cs typeface="Calibri" charset="0"/>
              </a:rPr>
              <a:t>But leads to ignoring messages of </a:t>
            </a:r>
            <a:r>
              <a:rPr lang="en-US" dirty="0">
                <a:solidFill>
                  <a:srgbClr val="0000FF"/>
                </a:solidFill>
                <a:latin typeface="Calibri" charset="0"/>
                <a:ea typeface="Calibri" charset="0"/>
                <a:cs typeface="Calibri" charset="0"/>
              </a:rPr>
              <a:t>t honest </a:t>
            </a:r>
            <a:r>
              <a:rPr lang="en-US" dirty="0">
                <a:latin typeface="Calibri" charset="0"/>
                <a:ea typeface="Calibri" charset="0"/>
                <a:cs typeface="Calibri" charset="0"/>
              </a:rPr>
              <a:t>parties</a:t>
            </a:r>
          </a:p>
        </p:txBody>
      </p:sp>
      <p:sp>
        <p:nvSpPr>
          <p:cNvPr id="21" name="Rectangle 20"/>
          <p:cNvSpPr>
            <a:spLocks noChangeArrowheads="1"/>
          </p:cNvSpPr>
          <p:nvPr/>
        </p:nvSpPr>
        <p:spPr bwMode="auto">
          <a:xfrm>
            <a:off x="5575300" y="2157413"/>
            <a:ext cx="350361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atin typeface="Calibri" charset="0"/>
                <a:ea typeface="Calibri" charset="0"/>
                <a:cs typeface="Calibri" charset="0"/>
              </a:rPr>
              <a:t>Cannot wait for all</a:t>
            </a:r>
          </a:p>
        </p:txBody>
      </p:sp>
      <p:sp>
        <p:nvSpPr>
          <p:cNvPr id="24" name="Rectangle 2"/>
          <p:cNvSpPr txBox="1">
            <a:spLocks noChangeArrowheads="1"/>
          </p:cNvSpPr>
          <p:nvPr/>
        </p:nvSpPr>
        <p:spPr>
          <a:xfrm>
            <a:off x="169333" y="158217"/>
            <a:ext cx="8822267" cy="823916"/>
          </a:xfrm>
          <a:prstGeom prst="rect">
            <a:avLst/>
          </a:prstGeom>
        </p:spPr>
        <p:txBody>
          <a:bodyPr/>
          <a:lstStyle/>
          <a:p>
            <a:pPr algn="ctr" fontAlgn="auto">
              <a:spcBef>
                <a:spcPts val="0"/>
              </a:spcBef>
              <a:spcAft>
                <a:spcPts val="0"/>
              </a:spcAft>
              <a:defRPr/>
            </a:pPr>
            <a:r>
              <a:rPr lang="en-US" sz="3600" b="1" kern="0" dirty="0">
                <a:solidFill>
                  <a:srgbClr val="009900"/>
                </a:solidFill>
                <a:latin typeface="Calibri" charset="0"/>
                <a:ea typeface="Calibri" charset="0"/>
                <a:cs typeface="Calibri" charset="0"/>
              </a:rPr>
              <a:t>Asynchronous </a:t>
            </a:r>
            <a:r>
              <a:rPr lang="en-US" sz="3600" b="1" kern="0" dirty="0" smtClean="0">
                <a:solidFill>
                  <a:srgbClr val="009900"/>
                </a:solidFill>
                <a:latin typeface="Calibri" charset="0"/>
                <a:ea typeface="Calibri" charset="0"/>
                <a:cs typeface="Calibri" charset="0"/>
              </a:rPr>
              <a:t>Network</a:t>
            </a:r>
            <a:endParaRPr lang="en-US" sz="3600" b="1" kern="0" dirty="0">
              <a:solidFill>
                <a:srgbClr val="009900"/>
              </a:solidFill>
              <a:latin typeface="Calibri" charset="0"/>
              <a:ea typeface="Calibri" charset="0"/>
              <a:cs typeface="Calibri" charset="0"/>
            </a:endParaRPr>
          </a:p>
          <a:p>
            <a:pPr algn="ctr" fontAlgn="auto">
              <a:spcBef>
                <a:spcPts val="0"/>
              </a:spcBef>
              <a:spcAft>
                <a:spcPts val="0"/>
              </a:spcAft>
              <a:defRPr/>
            </a:pPr>
            <a:endParaRPr lang="en-US" sz="3600" b="1" kern="0" dirty="0">
              <a:solidFill>
                <a:srgbClr val="009900"/>
              </a:solidFill>
              <a:latin typeface="Calibri" charset="0"/>
              <a:ea typeface="Calibri" charset="0"/>
              <a:cs typeface="Calibri" charset="0"/>
            </a:endParaRPr>
          </a:p>
        </p:txBody>
      </p:sp>
    </p:spTree>
    <p:extLst>
      <p:ext uri="{BB962C8B-B14F-4D97-AF65-F5344CB8AC3E}">
        <p14:creationId xmlns:p14="http://schemas.microsoft.com/office/powerpoint/2010/main" val="11000640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9"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par>
                                <p:cTn id="19" presetID="9"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dissolve">
                                      <p:cBhvr>
                                        <p:cTn id="24" dur="500"/>
                                        <p:tgtEl>
                                          <p:spTgt spid="2"/>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par>
                                <p:cTn id="28" presetID="9"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dissolve">
                                      <p:cBhvr>
                                        <p:cTn id="30" dur="500"/>
                                        <p:tgtEl>
                                          <p:spTgt spid="12"/>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dissolve">
                                      <p:cBhvr>
                                        <p:cTn id="33" dur="500"/>
                                        <p:tgtEl>
                                          <p:spTgt spid="13"/>
                                        </p:tgtEl>
                                      </p:cBhvr>
                                    </p:animEffect>
                                  </p:childTnLst>
                                </p:cTn>
                              </p:par>
                              <p:par>
                                <p:cTn id="34" presetID="9"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dissolve">
                                      <p:cBhvr>
                                        <p:cTn id="36" dur="500"/>
                                        <p:tgtEl>
                                          <p:spTgt spid="15"/>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dissolve">
                                      <p:cBhvr>
                                        <p:cTn id="39" dur="500"/>
                                        <p:tgtEl>
                                          <p:spTgt spid="16"/>
                                        </p:tgtEl>
                                      </p:cBhvr>
                                    </p:animEffect>
                                  </p:childTnLst>
                                </p:cTn>
                              </p:par>
                              <p:par>
                                <p:cTn id="40" presetID="9"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dissolve">
                                      <p:cBhvr>
                                        <p:cTn id="42" dur="500"/>
                                        <p:tgtEl>
                                          <p:spTgt spid="18"/>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dissolve">
                                      <p:cBhvr>
                                        <p:cTn id="45" dur="500"/>
                                        <p:tgtEl>
                                          <p:spTgt spid="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checkerboard(across)">
                                      <p:cBhvr>
                                        <p:cTn id="50" dur="500"/>
                                        <p:tgtEl>
                                          <p:spTgt spid="2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checkerboard(across)">
                                      <p:cBhvr>
                                        <p:cTn id="55" dur="500"/>
                                        <p:tgtEl>
                                          <p:spTgt spid="22"/>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linds(horizontal)">
                                      <p:cBhvr>
                                        <p:cTn id="60" dur="500"/>
                                        <p:tgtEl>
                                          <p:spTgt spid="20"/>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blinds(horizontal)">
                                      <p:cBhvr>
                                        <p:cTn id="6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animBg="1"/>
      <p:bldP spid="3" grpId="0"/>
      <p:bldP spid="13" grpId="0"/>
      <p:bldP spid="16" grpId="0"/>
      <p:bldP spid="19" grpId="0"/>
      <p:bldP spid="20" grpId="0"/>
      <p:bldP spid="22" grpId="0"/>
      <p:bldP spid="23"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Rectangle 2"/>
          <p:cNvSpPr>
            <a:spLocks noGrp="1" noChangeArrowheads="1"/>
          </p:cNvSpPr>
          <p:nvPr>
            <p:ph type="title"/>
          </p:nvPr>
        </p:nvSpPr>
        <p:spPr>
          <a:xfrm>
            <a:off x="182591" y="161907"/>
            <a:ext cx="8741276" cy="972625"/>
          </a:xfrm>
        </p:spPr>
        <p:txBody>
          <a:bodyPr>
            <a:normAutofit fontScale="90000"/>
          </a:bodyPr>
          <a:lstStyle/>
          <a:p>
            <a:r>
              <a:rPr lang="en-US" b="1" dirty="0" smtClean="0">
                <a:solidFill>
                  <a:srgbClr val="008000"/>
                </a:solidFill>
                <a:latin typeface="Calibri" charset="0"/>
                <a:ea typeface="Calibri" charset="0"/>
                <a:cs typeface="Calibri" charset="0"/>
              </a:rPr>
              <a:t>Secure Addition y = </a:t>
            </a:r>
            <a:r>
              <a:rPr lang="en-US" b="1" smtClean="0">
                <a:solidFill>
                  <a:srgbClr val="008000"/>
                </a:solidFill>
                <a:latin typeface="Calibri" charset="0"/>
                <a:ea typeface="Calibri" charset="0"/>
                <a:cs typeface="Calibri" charset="0"/>
              </a:rPr>
              <a:t>x</a:t>
            </a:r>
            <a:r>
              <a:rPr lang="en-US" b="1" baseline="-25000" smtClean="0">
                <a:solidFill>
                  <a:srgbClr val="008000"/>
                </a:solidFill>
                <a:latin typeface="Calibri" charset="0"/>
                <a:ea typeface="Calibri" charset="0"/>
                <a:cs typeface="Calibri" charset="0"/>
              </a:rPr>
              <a:t>1</a:t>
            </a:r>
            <a:r>
              <a:rPr lang="en-US" b="1">
                <a:latin typeface="Calibri" charset="0"/>
                <a:ea typeface="Calibri" charset="0"/>
                <a:cs typeface="Calibri" charset="0"/>
                <a:sym typeface="Symbol"/>
              </a:rPr>
              <a:t>+</a:t>
            </a:r>
            <a:r>
              <a:rPr lang="en-US" b="1" smtClean="0">
                <a:solidFill>
                  <a:srgbClr val="008000"/>
                </a:solidFill>
                <a:latin typeface="Calibri" charset="0"/>
                <a:ea typeface="Calibri" charset="0"/>
                <a:cs typeface="Calibri" charset="0"/>
              </a:rPr>
              <a:t>x</a:t>
            </a:r>
            <a:r>
              <a:rPr lang="en-US" b="1" baseline="-25000" smtClean="0">
                <a:solidFill>
                  <a:srgbClr val="008000"/>
                </a:solidFill>
                <a:latin typeface="Calibri" charset="0"/>
                <a:ea typeface="Calibri" charset="0"/>
                <a:cs typeface="Calibri" charset="0"/>
              </a:rPr>
              <a:t>2</a:t>
            </a:r>
            <a:r>
              <a:rPr lang="en-US" b="1">
                <a:latin typeface="Calibri" charset="0"/>
                <a:ea typeface="Calibri" charset="0"/>
                <a:cs typeface="Calibri" charset="0"/>
                <a:sym typeface="Symbol"/>
              </a:rPr>
              <a:t>+</a:t>
            </a:r>
            <a:r>
              <a:rPr lang="en-US" b="1" smtClean="0">
                <a:solidFill>
                  <a:srgbClr val="008000"/>
                </a:solidFill>
                <a:latin typeface="Calibri" charset="0"/>
                <a:ea typeface="Calibri" charset="0"/>
                <a:cs typeface="Calibri" charset="0"/>
              </a:rPr>
              <a:t>x</a:t>
            </a:r>
            <a:r>
              <a:rPr lang="en-US" b="1" baseline="-25000" smtClean="0">
                <a:solidFill>
                  <a:srgbClr val="008000"/>
                </a:solidFill>
                <a:latin typeface="Calibri" charset="0"/>
                <a:ea typeface="Calibri" charset="0"/>
                <a:cs typeface="Calibri" charset="0"/>
              </a:rPr>
              <a:t>3</a:t>
            </a:r>
            <a:r>
              <a:rPr lang="en-US" b="1" smtClean="0">
                <a:solidFill>
                  <a:srgbClr val="008000"/>
                </a:solidFill>
                <a:latin typeface="Calibri" charset="0"/>
                <a:ea typeface="Calibri" charset="0"/>
                <a:cs typeface="Calibri" charset="0"/>
              </a:rPr>
              <a:t> with (n=3,t=1) </a:t>
            </a:r>
            <a:r>
              <a:rPr lang="en-US" b="1" dirty="0" smtClean="0">
                <a:solidFill>
                  <a:srgbClr val="008000"/>
                </a:solidFill>
                <a:latin typeface="Calibri" charset="0"/>
                <a:ea typeface="Calibri" charset="0"/>
                <a:cs typeface="Calibri" charset="0"/>
              </a:rPr>
              <a:t>in asynchronous settings</a:t>
            </a:r>
            <a:endParaRPr lang="en-US" sz="3200" b="1" dirty="0" smtClean="0">
              <a:solidFill>
                <a:srgbClr val="008000"/>
              </a:solidFill>
              <a:latin typeface="Calibri" charset="0"/>
              <a:ea typeface="Calibri" charset="0"/>
              <a:cs typeface="Calibri" charset="0"/>
            </a:endParaRPr>
          </a:p>
        </p:txBody>
      </p:sp>
      <p:sp>
        <p:nvSpPr>
          <p:cNvPr id="1037" name="Rectangle 23"/>
          <p:cNvSpPr>
            <a:spLocks noChangeArrowheads="1"/>
          </p:cNvSpPr>
          <p:nvPr/>
        </p:nvSpPr>
        <p:spPr bwMode="auto">
          <a:xfrm>
            <a:off x="4884212" y="3573485"/>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sp>
        <p:nvSpPr>
          <p:cNvPr id="1038" name="Rectangle 24"/>
          <p:cNvSpPr>
            <a:spLocks noChangeArrowheads="1"/>
          </p:cNvSpPr>
          <p:nvPr/>
        </p:nvSpPr>
        <p:spPr bwMode="auto">
          <a:xfrm>
            <a:off x="6789215" y="3556552"/>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sp>
        <p:nvSpPr>
          <p:cNvPr id="8" name="Rectangle 23"/>
          <p:cNvSpPr>
            <a:spLocks noChangeArrowheads="1"/>
          </p:cNvSpPr>
          <p:nvPr/>
        </p:nvSpPr>
        <p:spPr bwMode="auto">
          <a:xfrm>
            <a:off x="4884212" y="3573485"/>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sp>
        <p:nvSpPr>
          <p:cNvPr id="9" name="Rectangle 24"/>
          <p:cNvSpPr>
            <a:spLocks noChangeArrowheads="1"/>
          </p:cNvSpPr>
          <p:nvPr/>
        </p:nvSpPr>
        <p:spPr bwMode="auto">
          <a:xfrm>
            <a:off x="6789215" y="3556552"/>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graphicFrame>
        <p:nvGraphicFramePr>
          <p:cNvPr id="33" name="Object 5">
            <a:hlinkClick r:id="" action="ppaction://ole?verb=0"/>
          </p:cNvPr>
          <p:cNvGraphicFramePr>
            <a:graphicFrameLocks/>
          </p:cNvGraphicFramePr>
          <p:nvPr>
            <p:extLst>
              <p:ext uri="{D42A27DB-BD31-4B8C-83A1-F6EECF244321}">
                <p14:modId xmlns:p14="http://schemas.microsoft.com/office/powerpoint/2010/main" val="524505514"/>
              </p:ext>
            </p:extLst>
          </p:nvPr>
        </p:nvGraphicFramePr>
        <p:xfrm>
          <a:off x="809118" y="5232927"/>
          <a:ext cx="290513" cy="912279"/>
        </p:xfrm>
        <a:graphic>
          <a:graphicData uri="http://schemas.openxmlformats.org/presentationml/2006/ole">
            <mc:AlternateContent xmlns:mc="http://schemas.openxmlformats.org/markup-compatibility/2006">
              <mc:Choice xmlns:v="urn:schemas-microsoft-com:vml" Requires="v">
                <p:oleObj spid="_x0000_s556091" name="Clip" r:id="rId4" imgW="525240" imgH="1361880" progId="">
                  <p:embed/>
                </p:oleObj>
              </mc:Choice>
              <mc:Fallback>
                <p:oleObj name="Clip" r:id="rId4"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118" y="5232927"/>
                        <a:ext cx="290513" cy="9122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4" name="Object 6">
            <a:hlinkClick r:id="" action="ppaction://ole?verb=0"/>
          </p:cNvPr>
          <p:cNvGraphicFramePr>
            <a:graphicFrameLocks/>
          </p:cNvGraphicFramePr>
          <p:nvPr>
            <p:extLst>
              <p:ext uri="{D42A27DB-BD31-4B8C-83A1-F6EECF244321}">
                <p14:modId xmlns:p14="http://schemas.microsoft.com/office/powerpoint/2010/main" val="2091286510"/>
              </p:ext>
            </p:extLst>
          </p:nvPr>
        </p:nvGraphicFramePr>
        <p:xfrm>
          <a:off x="809118" y="3879638"/>
          <a:ext cx="290513" cy="912279"/>
        </p:xfrm>
        <a:graphic>
          <a:graphicData uri="http://schemas.openxmlformats.org/presentationml/2006/ole">
            <mc:AlternateContent xmlns:mc="http://schemas.openxmlformats.org/markup-compatibility/2006">
              <mc:Choice xmlns:v="urn:schemas-microsoft-com:vml" Requires="v">
                <p:oleObj spid="_x0000_s556092" name="Clip" r:id="rId6" imgW="525240" imgH="1361880" progId="">
                  <p:embed/>
                </p:oleObj>
              </mc:Choice>
              <mc:Fallback>
                <p:oleObj name="Clip" r:id="rId6"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118" y="3879638"/>
                        <a:ext cx="290513" cy="9122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 name="Object 7">
            <a:hlinkClick r:id="" action="ppaction://ole?verb=0"/>
          </p:cNvPr>
          <p:cNvGraphicFramePr>
            <a:graphicFrameLocks/>
          </p:cNvGraphicFramePr>
          <p:nvPr>
            <p:extLst>
              <p:ext uri="{D42A27DB-BD31-4B8C-83A1-F6EECF244321}">
                <p14:modId xmlns:p14="http://schemas.microsoft.com/office/powerpoint/2010/main" val="387523121"/>
              </p:ext>
            </p:extLst>
          </p:nvPr>
        </p:nvGraphicFramePr>
        <p:xfrm>
          <a:off x="792185" y="2611014"/>
          <a:ext cx="290513" cy="912279"/>
        </p:xfrm>
        <a:graphic>
          <a:graphicData uri="http://schemas.openxmlformats.org/presentationml/2006/ole">
            <mc:AlternateContent xmlns:mc="http://schemas.openxmlformats.org/markup-compatibility/2006">
              <mc:Choice xmlns:v="urn:schemas-microsoft-com:vml" Requires="v">
                <p:oleObj spid="_x0000_s556093" name="Clip" r:id="rId7" imgW="525240" imgH="1361880" progId="">
                  <p:embed/>
                </p:oleObj>
              </mc:Choice>
              <mc:Fallback>
                <p:oleObj name="Clip" r:id="rId7"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185" y="2611014"/>
                        <a:ext cx="290513" cy="9122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6" name="Rectangle 35"/>
          <p:cNvSpPr>
            <a:spLocks noChangeArrowheads="1"/>
          </p:cNvSpPr>
          <p:nvPr/>
        </p:nvSpPr>
        <p:spPr bwMode="auto">
          <a:xfrm>
            <a:off x="1664246" y="1738340"/>
            <a:ext cx="381001" cy="275333"/>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a:t>
            </a:r>
            <a:endParaRPr lang="en-US" sz="1600" baseline="-25000" dirty="0">
              <a:solidFill>
                <a:srgbClr val="000000"/>
              </a:solidFill>
              <a:latin typeface="Calibri" charset="0"/>
              <a:ea typeface="Calibri" charset="0"/>
              <a:cs typeface="Calibri" charset="0"/>
            </a:endParaRPr>
          </a:p>
        </p:txBody>
      </p:sp>
      <p:sp>
        <p:nvSpPr>
          <p:cNvPr id="37" name="Text Box 7"/>
          <p:cNvSpPr txBox="1">
            <a:spLocks noChangeArrowheads="1"/>
          </p:cNvSpPr>
          <p:nvPr/>
        </p:nvSpPr>
        <p:spPr bwMode="auto">
          <a:xfrm>
            <a:off x="182590" y="2834885"/>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1</a:t>
            </a:r>
            <a:endParaRPr lang="en-US" sz="2000" b="1" baseline="-25000" dirty="0" smtClean="0">
              <a:latin typeface="Calibri" charset="0"/>
              <a:ea typeface="Calibri" charset="0"/>
              <a:cs typeface="Calibri" charset="0"/>
            </a:endParaRPr>
          </a:p>
        </p:txBody>
      </p:sp>
      <p:sp>
        <p:nvSpPr>
          <p:cNvPr id="38" name="Text Box 7"/>
          <p:cNvSpPr txBox="1">
            <a:spLocks noChangeArrowheads="1"/>
          </p:cNvSpPr>
          <p:nvPr/>
        </p:nvSpPr>
        <p:spPr bwMode="auto">
          <a:xfrm>
            <a:off x="199523" y="4131092"/>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2</a:t>
            </a:r>
            <a:endParaRPr lang="en-US" sz="2000" b="1" baseline="-25000" dirty="0" smtClean="0">
              <a:latin typeface="Calibri" charset="0"/>
              <a:ea typeface="Calibri" charset="0"/>
              <a:cs typeface="Calibri" charset="0"/>
            </a:endParaRPr>
          </a:p>
        </p:txBody>
      </p:sp>
      <p:sp>
        <p:nvSpPr>
          <p:cNvPr id="40" name="Text Box 7"/>
          <p:cNvSpPr txBox="1">
            <a:spLocks noChangeArrowheads="1"/>
          </p:cNvSpPr>
          <p:nvPr/>
        </p:nvSpPr>
        <p:spPr bwMode="auto">
          <a:xfrm>
            <a:off x="201490" y="5487960"/>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3</a:t>
            </a:r>
            <a:endParaRPr lang="en-US" sz="2000" b="1" baseline="-25000" dirty="0" smtClean="0">
              <a:latin typeface="Calibri" charset="0"/>
              <a:ea typeface="Calibri" charset="0"/>
              <a:cs typeface="Calibri" charset="0"/>
            </a:endParaRPr>
          </a:p>
        </p:txBody>
      </p:sp>
      <p:sp>
        <p:nvSpPr>
          <p:cNvPr id="42" name="Text Box 7"/>
          <p:cNvSpPr txBox="1">
            <a:spLocks noChangeArrowheads="1"/>
          </p:cNvSpPr>
          <p:nvPr/>
        </p:nvSpPr>
        <p:spPr bwMode="auto">
          <a:xfrm>
            <a:off x="1640822" y="1296455"/>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1</a:t>
            </a:r>
            <a:endParaRPr lang="en-US" sz="2000" b="1" baseline="-25000" dirty="0" smtClean="0">
              <a:latin typeface="Calibri" charset="0"/>
              <a:ea typeface="Calibri" charset="0"/>
              <a:cs typeface="Calibri" charset="0"/>
            </a:endParaRPr>
          </a:p>
        </p:txBody>
      </p:sp>
      <p:sp>
        <p:nvSpPr>
          <p:cNvPr id="43" name="Rectangle 42"/>
          <p:cNvSpPr>
            <a:spLocks noChangeArrowheads="1"/>
          </p:cNvSpPr>
          <p:nvPr/>
        </p:nvSpPr>
        <p:spPr bwMode="auto">
          <a:xfrm>
            <a:off x="2951157" y="1738343"/>
            <a:ext cx="381001" cy="275333"/>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2</a:t>
            </a:r>
          </a:p>
        </p:txBody>
      </p:sp>
      <p:sp>
        <p:nvSpPr>
          <p:cNvPr id="44" name="Text Box 7"/>
          <p:cNvSpPr txBox="1">
            <a:spLocks noChangeArrowheads="1"/>
          </p:cNvSpPr>
          <p:nvPr/>
        </p:nvSpPr>
        <p:spPr bwMode="auto">
          <a:xfrm>
            <a:off x="2927733" y="1296458"/>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2</a:t>
            </a:r>
            <a:endParaRPr lang="en-US" sz="2000" b="1" baseline="-25000" dirty="0" smtClean="0">
              <a:latin typeface="Calibri" charset="0"/>
              <a:ea typeface="Calibri" charset="0"/>
              <a:cs typeface="Calibri" charset="0"/>
            </a:endParaRPr>
          </a:p>
        </p:txBody>
      </p:sp>
      <p:sp>
        <p:nvSpPr>
          <p:cNvPr id="45" name="Rectangle 44"/>
          <p:cNvSpPr>
            <a:spLocks noChangeArrowheads="1"/>
          </p:cNvSpPr>
          <p:nvPr/>
        </p:nvSpPr>
        <p:spPr bwMode="auto">
          <a:xfrm>
            <a:off x="4454379" y="1730928"/>
            <a:ext cx="381001" cy="275333"/>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3</a:t>
            </a:r>
          </a:p>
        </p:txBody>
      </p:sp>
      <p:sp>
        <p:nvSpPr>
          <p:cNvPr id="46" name="Text Box 7"/>
          <p:cNvSpPr txBox="1">
            <a:spLocks noChangeArrowheads="1"/>
          </p:cNvSpPr>
          <p:nvPr/>
        </p:nvSpPr>
        <p:spPr bwMode="auto">
          <a:xfrm>
            <a:off x="4430955" y="1289043"/>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3</a:t>
            </a:r>
            <a:endParaRPr lang="en-US" sz="2000" b="1" baseline="-25000" dirty="0" smtClean="0">
              <a:latin typeface="Calibri" charset="0"/>
              <a:ea typeface="Calibri" charset="0"/>
              <a:cs typeface="Calibri" charset="0"/>
            </a:endParaRPr>
          </a:p>
        </p:txBody>
      </p:sp>
      <p:sp>
        <p:nvSpPr>
          <p:cNvPr id="47" name="Rectangle 46"/>
          <p:cNvSpPr>
            <a:spLocks noChangeArrowheads="1"/>
          </p:cNvSpPr>
          <p:nvPr/>
        </p:nvSpPr>
        <p:spPr bwMode="auto">
          <a:xfrm>
            <a:off x="1507064" y="2817952"/>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12</a:t>
            </a:r>
          </a:p>
          <a:p>
            <a:pPr eaLnBrk="0" hangingPunct="0"/>
            <a:r>
              <a:rPr lang="en-US" sz="1600" dirty="0" smtClean="0">
                <a:solidFill>
                  <a:srgbClr val="0000FF"/>
                </a:solidFill>
                <a:latin typeface="Calibri" charset="0"/>
                <a:ea typeface="Calibri" charset="0"/>
                <a:cs typeface="Calibri" charset="0"/>
              </a:rPr>
              <a:t>x</a:t>
            </a:r>
            <a:r>
              <a:rPr lang="en-US" sz="1600" baseline="-25000" dirty="0" smtClean="0">
                <a:solidFill>
                  <a:srgbClr val="0000FF"/>
                </a:solidFill>
                <a:latin typeface="Calibri" charset="0"/>
                <a:ea typeface="Calibri" charset="0"/>
                <a:cs typeface="Calibri" charset="0"/>
              </a:rPr>
              <a:t>13</a:t>
            </a:r>
          </a:p>
          <a:p>
            <a:pPr eaLnBrk="0" hangingPunct="0"/>
            <a:endParaRPr lang="en-US" sz="1600" baseline="-25000" dirty="0">
              <a:solidFill>
                <a:srgbClr val="000000"/>
              </a:solidFill>
              <a:latin typeface="Calibri" charset="0"/>
              <a:ea typeface="Calibri" charset="0"/>
              <a:cs typeface="Calibri" charset="0"/>
            </a:endParaRPr>
          </a:p>
        </p:txBody>
      </p:sp>
      <p:sp>
        <p:nvSpPr>
          <p:cNvPr id="2" name="Rectangle 1"/>
          <p:cNvSpPr/>
          <p:nvPr/>
        </p:nvSpPr>
        <p:spPr>
          <a:xfrm>
            <a:off x="2280342" y="2946123"/>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54" name="Rectangle 53"/>
          <p:cNvSpPr/>
          <p:nvPr/>
        </p:nvSpPr>
        <p:spPr>
          <a:xfrm>
            <a:off x="3731345" y="2889787"/>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55" name="Rectangle 54"/>
          <p:cNvSpPr/>
          <p:nvPr/>
        </p:nvSpPr>
        <p:spPr>
          <a:xfrm>
            <a:off x="2319446" y="4159162"/>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56" name="Rectangle 55"/>
          <p:cNvSpPr/>
          <p:nvPr/>
        </p:nvSpPr>
        <p:spPr>
          <a:xfrm>
            <a:off x="3770449" y="4136692"/>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57" name="Rectangle 56"/>
          <p:cNvSpPr/>
          <p:nvPr/>
        </p:nvSpPr>
        <p:spPr>
          <a:xfrm>
            <a:off x="2296971" y="5487960"/>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58" name="Rectangle 57"/>
          <p:cNvSpPr/>
          <p:nvPr/>
        </p:nvSpPr>
        <p:spPr>
          <a:xfrm>
            <a:off x="3747974" y="5499356"/>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60" name="Rectangle 59"/>
          <p:cNvSpPr/>
          <p:nvPr/>
        </p:nvSpPr>
        <p:spPr>
          <a:xfrm>
            <a:off x="4987777" y="2906720"/>
            <a:ext cx="302449" cy="369332"/>
          </a:xfrm>
          <a:prstGeom prst="rect">
            <a:avLst/>
          </a:prstGeom>
        </p:spPr>
        <p:txBody>
          <a:bodyPr wrap="none">
            <a:spAutoFit/>
          </a:bodyPr>
          <a:lstStyle/>
          <a:p>
            <a:r>
              <a:rPr lang="en-US" dirty="0" smtClean="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62" name="Rectangle 61"/>
          <p:cNvSpPr/>
          <p:nvPr/>
        </p:nvSpPr>
        <p:spPr>
          <a:xfrm>
            <a:off x="5029345" y="4187491"/>
            <a:ext cx="302449" cy="369332"/>
          </a:xfrm>
          <a:prstGeom prst="rect">
            <a:avLst/>
          </a:prstGeom>
        </p:spPr>
        <p:txBody>
          <a:bodyPr wrap="none">
            <a:spAutoFit/>
          </a:bodyPr>
          <a:lstStyle/>
          <a:p>
            <a:r>
              <a:rPr lang="en-US" dirty="0" smtClean="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64" name="Rectangle 63"/>
          <p:cNvSpPr/>
          <p:nvPr/>
        </p:nvSpPr>
        <p:spPr>
          <a:xfrm>
            <a:off x="5113987" y="5529749"/>
            <a:ext cx="302449" cy="369332"/>
          </a:xfrm>
          <a:prstGeom prst="rect">
            <a:avLst/>
          </a:prstGeom>
        </p:spPr>
        <p:txBody>
          <a:bodyPr wrap="none">
            <a:spAutoFit/>
          </a:bodyPr>
          <a:lstStyle/>
          <a:p>
            <a:r>
              <a:rPr lang="en-US" dirty="0" smtClean="0">
                <a:latin typeface="Calibri" charset="0"/>
                <a:ea typeface="Calibri" charset="0"/>
                <a:cs typeface="Calibri" charset="0"/>
                <a:sym typeface="Symbol"/>
              </a:rPr>
              <a:t>=</a:t>
            </a:r>
            <a:endParaRPr lang="en-US" dirty="0">
              <a:latin typeface="Calibri" charset="0"/>
              <a:ea typeface="Calibri" charset="0"/>
              <a:cs typeface="Calibri" charset="0"/>
            </a:endParaRPr>
          </a:p>
        </p:txBody>
      </p:sp>
      <p:cxnSp>
        <p:nvCxnSpPr>
          <p:cNvPr id="65" name="Straight Arrow Connector 64"/>
          <p:cNvCxnSpPr/>
          <p:nvPr/>
        </p:nvCxnSpPr>
        <p:spPr>
          <a:xfrm flipV="1">
            <a:off x="5791551" y="4539890"/>
            <a:ext cx="997664" cy="121795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6" name="Text Box 7"/>
          <p:cNvSpPr txBox="1">
            <a:spLocks noChangeArrowheads="1"/>
          </p:cNvSpPr>
          <p:nvPr/>
        </p:nvSpPr>
        <p:spPr bwMode="auto">
          <a:xfrm>
            <a:off x="6918187" y="4185433"/>
            <a:ext cx="504056" cy="400110"/>
          </a:xfrm>
          <a:prstGeom prst="rect">
            <a:avLst/>
          </a:prstGeom>
          <a:noFill/>
          <a:ln w="9525">
            <a:noFill/>
            <a:miter lim="800000"/>
            <a:headEnd/>
            <a:tailEnd/>
          </a:ln>
        </p:spPr>
        <p:txBody>
          <a:bodyPr wrap="square">
            <a:spAutoFit/>
          </a:bodyPr>
          <a:lstStyle/>
          <a:p>
            <a:pPr>
              <a:spcBef>
                <a:spcPct val="50000"/>
              </a:spcBef>
            </a:pPr>
            <a:r>
              <a:rPr lang="en-US" sz="2000" dirty="0" smtClean="0">
                <a:solidFill>
                  <a:srgbClr val="000000"/>
                </a:solidFill>
                <a:latin typeface="Calibri" charset="0"/>
                <a:ea typeface="Calibri" charset="0"/>
                <a:cs typeface="Calibri" charset="0"/>
              </a:rPr>
              <a:t>P</a:t>
            </a:r>
            <a:r>
              <a:rPr lang="en-US" sz="2000" baseline="-25000" dirty="0">
                <a:solidFill>
                  <a:srgbClr val="000000"/>
                </a:solidFill>
                <a:latin typeface="Calibri" charset="0"/>
                <a:ea typeface="Calibri" charset="0"/>
                <a:cs typeface="Calibri" charset="0"/>
              </a:rPr>
              <a:t>i</a:t>
            </a:r>
            <a:endParaRPr lang="en-US" sz="2000" baseline="-25000" dirty="0" smtClean="0">
              <a:solidFill>
                <a:srgbClr val="000000"/>
              </a:solidFill>
              <a:latin typeface="Calibri" charset="0"/>
              <a:ea typeface="Calibri" charset="0"/>
              <a:cs typeface="Calibri" charset="0"/>
            </a:endParaRPr>
          </a:p>
        </p:txBody>
      </p:sp>
      <p:cxnSp>
        <p:nvCxnSpPr>
          <p:cNvPr id="67" name="Straight Arrow Connector 66"/>
          <p:cNvCxnSpPr/>
          <p:nvPr/>
        </p:nvCxnSpPr>
        <p:spPr>
          <a:xfrm>
            <a:off x="5708288" y="3074682"/>
            <a:ext cx="1080927" cy="111495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8" name="Straight Arrow Connector 67"/>
          <p:cNvCxnSpPr/>
          <p:nvPr/>
        </p:nvCxnSpPr>
        <p:spPr>
          <a:xfrm>
            <a:off x="5708288" y="4337740"/>
            <a:ext cx="1080927" cy="1217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9" name="Rectangle 68"/>
          <p:cNvSpPr>
            <a:spLocks noChangeArrowheads="1"/>
          </p:cNvSpPr>
          <p:nvPr/>
        </p:nvSpPr>
        <p:spPr bwMode="auto">
          <a:xfrm>
            <a:off x="7377728" y="4294714"/>
            <a:ext cx="1546139" cy="262110"/>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a:solidFill>
                  <a:srgbClr val="000000"/>
                </a:solidFill>
                <a:latin typeface="Calibri" charset="0"/>
                <a:ea typeface="Calibri" charset="0"/>
                <a:cs typeface="Calibri" charset="0"/>
              </a:rPr>
              <a:t>y</a:t>
            </a:r>
            <a:r>
              <a:rPr lang="en-US" sz="1600" smtClean="0">
                <a:solidFill>
                  <a:srgbClr val="000000"/>
                </a:solidFill>
                <a:latin typeface="Calibri" charset="0"/>
                <a:ea typeface="Calibri" charset="0"/>
                <a:cs typeface="Calibri" charset="0"/>
              </a:rPr>
              <a:t> </a:t>
            </a:r>
            <a:r>
              <a:rPr lang="en-US" sz="1600" dirty="0" smtClean="0">
                <a:solidFill>
                  <a:srgbClr val="000000"/>
                </a:solidFill>
                <a:latin typeface="Calibri" charset="0"/>
                <a:ea typeface="Calibri" charset="0"/>
                <a:cs typeface="Calibri" charset="0"/>
              </a:rPr>
              <a:t>= s</a:t>
            </a:r>
            <a:r>
              <a:rPr lang="en-US" sz="1600" baseline="-25000" dirty="0" smtClean="0">
                <a:solidFill>
                  <a:srgbClr val="000000"/>
                </a:solidFill>
                <a:latin typeface="Calibri" charset="0"/>
                <a:ea typeface="Calibri" charset="0"/>
                <a:cs typeface="Calibri" charset="0"/>
              </a:rPr>
              <a:t>1 </a:t>
            </a:r>
            <a:r>
              <a:rPr lang="en-US" sz="1600" dirty="0">
                <a:latin typeface="Calibri" charset="0"/>
                <a:ea typeface="Calibri" charset="0"/>
                <a:cs typeface="Calibri" charset="0"/>
                <a:sym typeface="Symbol"/>
              </a:rPr>
              <a:t>+</a:t>
            </a:r>
            <a:r>
              <a:rPr lang="en-US" sz="1600" dirty="0" smtClean="0">
                <a:latin typeface="Calibri" charset="0"/>
                <a:ea typeface="Calibri" charset="0"/>
                <a:cs typeface="Calibri" charset="0"/>
                <a:sym typeface="Symbol"/>
              </a:rPr>
              <a:t> </a:t>
            </a:r>
            <a:r>
              <a:rPr lang="en-US" sz="1600" dirty="0">
                <a:solidFill>
                  <a:srgbClr val="000000"/>
                </a:solidFill>
                <a:latin typeface="Calibri" charset="0"/>
                <a:ea typeface="Calibri" charset="0"/>
                <a:cs typeface="Calibri" charset="0"/>
                <a:sym typeface="Symbol"/>
              </a:rPr>
              <a:t>s</a:t>
            </a:r>
            <a:r>
              <a:rPr lang="en-US" sz="1600" baseline="-25000" dirty="0" smtClean="0">
                <a:solidFill>
                  <a:srgbClr val="000000"/>
                </a:solidFill>
                <a:latin typeface="Calibri" charset="0"/>
                <a:ea typeface="Calibri" charset="0"/>
                <a:cs typeface="Calibri" charset="0"/>
              </a:rPr>
              <a:t>2 </a:t>
            </a:r>
            <a:r>
              <a:rPr lang="en-US" sz="1600" dirty="0">
                <a:latin typeface="Calibri" charset="0"/>
                <a:ea typeface="Calibri" charset="0"/>
                <a:cs typeface="Calibri" charset="0"/>
                <a:sym typeface="Symbol"/>
              </a:rPr>
              <a:t>+</a:t>
            </a:r>
            <a:r>
              <a:rPr lang="en-US" sz="1600" baseline="-25000" dirty="0" smtClean="0">
                <a:solidFill>
                  <a:srgbClr val="000000"/>
                </a:solidFill>
                <a:latin typeface="Calibri" charset="0"/>
                <a:ea typeface="Calibri" charset="0"/>
                <a:cs typeface="Calibri" charset="0"/>
                <a:sym typeface="Symbol"/>
              </a:rPr>
              <a:t> </a:t>
            </a:r>
            <a:r>
              <a:rPr lang="en-US" sz="1600" dirty="0">
                <a:solidFill>
                  <a:srgbClr val="000000"/>
                </a:solidFill>
                <a:latin typeface="Calibri" charset="0"/>
                <a:ea typeface="Calibri" charset="0"/>
                <a:cs typeface="Calibri" charset="0"/>
                <a:sym typeface="Symbol"/>
              </a:rPr>
              <a:t>s</a:t>
            </a:r>
            <a:r>
              <a:rPr lang="en-US" sz="1600" baseline="-25000" dirty="0" smtClean="0">
                <a:solidFill>
                  <a:srgbClr val="000000"/>
                </a:solidFill>
                <a:latin typeface="Calibri" charset="0"/>
                <a:ea typeface="Calibri" charset="0"/>
                <a:cs typeface="Calibri" charset="0"/>
              </a:rPr>
              <a:t>3</a:t>
            </a:r>
            <a:endParaRPr lang="en-US" sz="1600" baseline="-25000" dirty="0">
              <a:solidFill>
                <a:srgbClr val="000000"/>
              </a:solidFill>
              <a:latin typeface="Calibri" charset="0"/>
              <a:ea typeface="Calibri" charset="0"/>
              <a:cs typeface="Calibri" charset="0"/>
            </a:endParaRPr>
          </a:p>
          <a:p>
            <a:pPr eaLnBrk="0" hangingPunct="0"/>
            <a:r>
              <a:rPr lang="en-US" sz="1600" baseline="-25000" dirty="0" smtClean="0">
                <a:solidFill>
                  <a:srgbClr val="000000"/>
                </a:solidFill>
                <a:latin typeface="Calibri" charset="0"/>
                <a:ea typeface="Calibri" charset="0"/>
                <a:cs typeface="Calibri" charset="0"/>
              </a:rPr>
              <a:t> </a:t>
            </a:r>
            <a:endParaRPr lang="en-US" sz="1600" baseline="-25000" dirty="0">
              <a:solidFill>
                <a:srgbClr val="000000"/>
              </a:solidFill>
              <a:latin typeface="Calibri" charset="0"/>
              <a:ea typeface="Calibri" charset="0"/>
              <a:cs typeface="Calibri" charset="0"/>
            </a:endParaRPr>
          </a:p>
        </p:txBody>
      </p:sp>
      <p:sp>
        <p:nvSpPr>
          <p:cNvPr id="71" name="Rectangle 70"/>
          <p:cNvSpPr>
            <a:spLocks noChangeArrowheads="1"/>
          </p:cNvSpPr>
          <p:nvPr/>
        </p:nvSpPr>
        <p:spPr bwMode="auto">
          <a:xfrm>
            <a:off x="1303867" y="2081686"/>
            <a:ext cx="1271084" cy="499204"/>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11 </a:t>
            </a:r>
            <a:r>
              <a:rPr lang="en-US" sz="1600" dirty="0">
                <a:solidFill>
                  <a:srgbClr val="000000"/>
                </a:solidFill>
                <a:latin typeface="Calibri" charset="0"/>
                <a:ea typeface="Calibri" charset="0"/>
                <a:cs typeface="Calibri" charset="0"/>
              </a:rPr>
              <a:t> </a:t>
            </a:r>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12</a:t>
            </a:r>
            <a:r>
              <a:rPr lang="en-US" sz="1600" dirty="0" smtClean="0">
                <a:solidFill>
                  <a:srgbClr val="000000"/>
                </a:solidFill>
                <a:latin typeface="Calibri" charset="0"/>
                <a:ea typeface="Calibri" charset="0"/>
                <a:cs typeface="Calibri" charset="0"/>
              </a:rPr>
              <a:t> x</a:t>
            </a:r>
            <a:r>
              <a:rPr lang="en-US" sz="1600" baseline="-25000" dirty="0" smtClean="0">
                <a:solidFill>
                  <a:srgbClr val="000000"/>
                </a:solidFill>
                <a:latin typeface="Calibri" charset="0"/>
                <a:ea typeface="Calibri" charset="0"/>
                <a:cs typeface="Calibri" charset="0"/>
              </a:rPr>
              <a:t>13 </a:t>
            </a:r>
            <a:endParaRPr lang="en-US" sz="1600" baseline="-25000" dirty="0">
              <a:solidFill>
                <a:srgbClr val="000000"/>
              </a:solidFill>
              <a:latin typeface="Calibri" charset="0"/>
              <a:ea typeface="Calibri" charset="0"/>
              <a:cs typeface="Calibri" charset="0"/>
            </a:endParaRPr>
          </a:p>
        </p:txBody>
      </p:sp>
      <p:sp>
        <p:nvSpPr>
          <p:cNvPr id="72" name="Rectangle 71"/>
          <p:cNvSpPr>
            <a:spLocks noChangeArrowheads="1"/>
          </p:cNvSpPr>
          <p:nvPr/>
        </p:nvSpPr>
        <p:spPr bwMode="auto">
          <a:xfrm>
            <a:off x="2574571" y="2088712"/>
            <a:ext cx="1271084" cy="499204"/>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2</a:t>
            </a:r>
            <a:r>
              <a:rPr lang="en-US" sz="1600" baseline="-25000" dirty="0" smtClean="0">
                <a:solidFill>
                  <a:srgbClr val="000000"/>
                </a:solidFill>
                <a:latin typeface="Calibri" charset="0"/>
                <a:ea typeface="Calibri" charset="0"/>
                <a:cs typeface="Calibri" charset="0"/>
              </a:rPr>
              <a:t>1 </a:t>
            </a:r>
            <a:r>
              <a:rPr lang="en-US" sz="1600" dirty="0" smtClean="0">
                <a:solidFill>
                  <a:srgbClr val="000000"/>
                </a:solidFill>
                <a:latin typeface="Calibri" charset="0"/>
                <a:ea typeface="Calibri" charset="0"/>
                <a:cs typeface="Calibri" charset="0"/>
              </a:rPr>
              <a:t> x</a:t>
            </a:r>
            <a:r>
              <a:rPr lang="en-US" sz="1600" baseline="-25000" dirty="0">
                <a:solidFill>
                  <a:srgbClr val="000000"/>
                </a:solidFill>
                <a:latin typeface="Calibri" charset="0"/>
                <a:ea typeface="Calibri" charset="0"/>
                <a:cs typeface="Calibri" charset="0"/>
              </a:rPr>
              <a:t>2</a:t>
            </a:r>
            <a:r>
              <a:rPr lang="en-US" sz="1600" baseline="-25000" dirty="0" smtClean="0">
                <a:solidFill>
                  <a:srgbClr val="000000"/>
                </a:solidFill>
                <a:latin typeface="Calibri" charset="0"/>
                <a:ea typeface="Calibri" charset="0"/>
                <a:cs typeface="Calibri" charset="0"/>
              </a:rPr>
              <a:t>2</a:t>
            </a:r>
            <a:r>
              <a:rPr lang="en-US" sz="1600" dirty="0" smtClean="0">
                <a:solidFill>
                  <a:srgbClr val="000000"/>
                </a:solidFill>
                <a:latin typeface="Calibri" charset="0"/>
                <a:ea typeface="Calibri" charset="0"/>
                <a:cs typeface="Calibri" charset="0"/>
              </a:rPr>
              <a:t> x</a:t>
            </a:r>
            <a:r>
              <a:rPr lang="en-US" sz="1600" baseline="-25000" dirty="0">
                <a:solidFill>
                  <a:srgbClr val="000000"/>
                </a:solidFill>
                <a:latin typeface="Calibri" charset="0"/>
                <a:ea typeface="Calibri" charset="0"/>
                <a:cs typeface="Calibri" charset="0"/>
              </a:rPr>
              <a:t>2</a:t>
            </a:r>
            <a:r>
              <a:rPr lang="en-US" sz="1600" baseline="-25000" dirty="0" smtClean="0">
                <a:solidFill>
                  <a:srgbClr val="000000"/>
                </a:solidFill>
                <a:latin typeface="Calibri" charset="0"/>
                <a:ea typeface="Calibri" charset="0"/>
                <a:cs typeface="Calibri" charset="0"/>
              </a:rPr>
              <a:t>3 </a:t>
            </a:r>
            <a:endParaRPr lang="en-US" sz="1600" baseline="-25000" dirty="0">
              <a:solidFill>
                <a:srgbClr val="000000"/>
              </a:solidFill>
              <a:latin typeface="Calibri" charset="0"/>
              <a:ea typeface="Calibri" charset="0"/>
              <a:cs typeface="Calibri" charset="0"/>
            </a:endParaRPr>
          </a:p>
        </p:txBody>
      </p:sp>
      <p:sp>
        <p:nvSpPr>
          <p:cNvPr id="73" name="Rectangle 72"/>
          <p:cNvSpPr>
            <a:spLocks noChangeArrowheads="1"/>
          </p:cNvSpPr>
          <p:nvPr/>
        </p:nvSpPr>
        <p:spPr bwMode="auto">
          <a:xfrm>
            <a:off x="4113768" y="2071779"/>
            <a:ext cx="1271084" cy="499204"/>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3</a:t>
            </a:r>
            <a:r>
              <a:rPr lang="en-US" sz="1600" baseline="-25000" dirty="0" smtClean="0">
                <a:solidFill>
                  <a:srgbClr val="000000"/>
                </a:solidFill>
                <a:latin typeface="Calibri" charset="0"/>
                <a:ea typeface="Calibri" charset="0"/>
                <a:cs typeface="Calibri" charset="0"/>
              </a:rPr>
              <a:t>1 </a:t>
            </a:r>
            <a:r>
              <a:rPr lang="en-US" sz="1600" dirty="0" smtClean="0">
                <a:solidFill>
                  <a:srgbClr val="000000"/>
                </a:solidFill>
                <a:latin typeface="Calibri" charset="0"/>
                <a:ea typeface="Calibri" charset="0"/>
                <a:cs typeface="Calibri" charset="0"/>
              </a:rPr>
              <a:t> x</a:t>
            </a:r>
            <a:r>
              <a:rPr lang="en-US" sz="1600" baseline="-25000" dirty="0">
                <a:solidFill>
                  <a:srgbClr val="000000"/>
                </a:solidFill>
                <a:latin typeface="Calibri" charset="0"/>
                <a:ea typeface="Calibri" charset="0"/>
                <a:cs typeface="Calibri" charset="0"/>
              </a:rPr>
              <a:t>3</a:t>
            </a:r>
            <a:r>
              <a:rPr lang="en-US" sz="1600" baseline="-25000" dirty="0" smtClean="0">
                <a:solidFill>
                  <a:srgbClr val="000000"/>
                </a:solidFill>
                <a:latin typeface="Calibri" charset="0"/>
                <a:ea typeface="Calibri" charset="0"/>
                <a:cs typeface="Calibri" charset="0"/>
              </a:rPr>
              <a:t>2</a:t>
            </a:r>
            <a:r>
              <a:rPr lang="en-US" sz="1600" dirty="0" smtClean="0">
                <a:solidFill>
                  <a:srgbClr val="000000"/>
                </a:solidFill>
                <a:latin typeface="Calibri" charset="0"/>
                <a:ea typeface="Calibri" charset="0"/>
                <a:cs typeface="Calibri" charset="0"/>
              </a:rPr>
              <a:t> x</a:t>
            </a:r>
            <a:r>
              <a:rPr lang="en-US" sz="1600" baseline="-25000" dirty="0">
                <a:solidFill>
                  <a:srgbClr val="000000"/>
                </a:solidFill>
                <a:latin typeface="Calibri" charset="0"/>
                <a:ea typeface="Calibri" charset="0"/>
                <a:cs typeface="Calibri" charset="0"/>
              </a:rPr>
              <a:t>3</a:t>
            </a:r>
            <a:r>
              <a:rPr lang="en-US" sz="1600" baseline="-25000" dirty="0" smtClean="0">
                <a:solidFill>
                  <a:srgbClr val="000000"/>
                </a:solidFill>
                <a:latin typeface="Calibri" charset="0"/>
                <a:ea typeface="Calibri" charset="0"/>
                <a:cs typeface="Calibri" charset="0"/>
              </a:rPr>
              <a:t>3 </a:t>
            </a:r>
            <a:endParaRPr lang="en-US" sz="1600" baseline="-25000" dirty="0">
              <a:solidFill>
                <a:srgbClr val="000000"/>
              </a:solidFill>
              <a:latin typeface="Calibri" charset="0"/>
              <a:ea typeface="Calibri" charset="0"/>
              <a:cs typeface="Calibri" charset="0"/>
            </a:endParaRPr>
          </a:p>
        </p:txBody>
      </p:sp>
      <p:sp>
        <p:nvSpPr>
          <p:cNvPr id="74" name="Rectangle 73"/>
          <p:cNvSpPr>
            <a:spLocks noChangeArrowheads="1"/>
          </p:cNvSpPr>
          <p:nvPr/>
        </p:nvSpPr>
        <p:spPr bwMode="auto">
          <a:xfrm>
            <a:off x="1519759" y="3998169"/>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11</a:t>
            </a:r>
          </a:p>
          <a:p>
            <a:pPr eaLnBrk="0" hangingPunct="0"/>
            <a:r>
              <a:rPr lang="en-US" sz="1600" dirty="0" smtClean="0">
                <a:solidFill>
                  <a:srgbClr val="0000FF"/>
                </a:solidFill>
                <a:latin typeface="Calibri" charset="0"/>
                <a:ea typeface="Calibri" charset="0"/>
                <a:cs typeface="Calibri" charset="0"/>
              </a:rPr>
              <a:t>x</a:t>
            </a:r>
            <a:r>
              <a:rPr lang="en-US" sz="1600" baseline="-25000" dirty="0" smtClean="0">
                <a:solidFill>
                  <a:srgbClr val="0000FF"/>
                </a:solidFill>
                <a:latin typeface="Calibri" charset="0"/>
                <a:ea typeface="Calibri" charset="0"/>
                <a:cs typeface="Calibri" charset="0"/>
              </a:rPr>
              <a:t>13</a:t>
            </a:r>
          </a:p>
          <a:p>
            <a:pPr eaLnBrk="0" hangingPunct="0"/>
            <a:endParaRPr lang="en-US" sz="1600" baseline="-25000" dirty="0">
              <a:solidFill>
                <a:srgbClr val="000000"/>
              </a:solidFill>
              <a:latin typeface="Calibri" charset="0"/>
              <a:ea typeface="Calibri" charset="0"/>
              <a:cs typeface="Calibri" charset="0"/>
            </a:endParaRPr>
          </a:p>
        </p:txBody>
      </p:sp>
      <p:sp>
        <p:nvSpPr>
          <p:cNvPr id="75" name="Rectangle 74"/>
          <p:cNvSpPr>
            <a:spLocks noChangeArrowheads="1"/>
          </p:cNvSpPr>
          <p:nvPr/>
        </p:nvSpPr>
        <p:spPr bwMode="auto">
          <a:xfrm>
            <a:off x="1523996" y="5386362"/>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11</a:t>
            </a:r>
          </a:p>
          <a:p>
            <a:pPr eaLnBrk="0" hangingPunct="0"/>
            <a:r>
              <a:rPr lang="en-US" sz="1600" dirty="0" smtClean="0">
                <a:solidFill>
                  <a:srgbClr val="0000FF"/>
                </a:solidFill>
                <a:latin typeface="Calibri" charset="0"/>
                <a:ea typeface="Calibri" charset="0"/>
                <a:cs typeface="Calibri" charset="0"/>
              </a:rPr>
              <a:t>x</a:t>
            </a:r>
            <a:r>
              <a:rPr lang="en-US" sz="1600" baseline="-25000" dirty="0" smtClean="0">
                <a:solidFill>
                  <a:srgbClr val="0000FF"/>
                </a:solidFill>
                <a:latin typeface="Calibri" charset="0"/>
                <a:ea typeface="Calibri" charset="0"/>
                <a:cs typeface="Calibri" charset="0"/>
              </a:rPr>
              <a:t>12</a:t>
            </a:r>
          </a:p>
          <a:p>
            <a:pPr eaLnBrk="0" hangingPunct="0"/>
            <a:endParaRPr lang="en-US" sz="1600" baseline="-25000" dirty="0">
              <a:solidFill>
                <a:srgbClr val="000000"/>
              </a:solidFill>
              <a:latin typeface="Calibri" charset="0"/>
              <a:ea typeface="Calibri" charset="0"/>
              <a:cs typeface="Calibri" charset="0"/>
            </a:endParaRPr>
          </a:p>
        </p:txBody>
      </p:sp>
      <p:sp>
        <p:nvSpPr>
          <p:cNvPr id="76" name="Rectangle 75"/>
          <p:cNvSpPr>
            <a:spLocks noChangeArrowheads="1"/>
          </p:cNvSpPr>
          <p:nvPr/>
        </p:nvSpPr>
        <p:spPr bwMode="auto">
          <a:xfrm>
            <a:off x="2873854" y="2783651"/>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2</a:t>
            </a:r>
            <a:r>
              <a:rPr lang="en-US" sz="1600" baseline="-25000" dirty="0" smtClean="0">
                <a:solidFill>
                  <a:srgbClr val="000000"/>
                </a:solidFill>
                <a:latin typeface="Calibri" charset="0"/>
                <a:ea typeface="Calibri" charset="0"/>
                <a:cs typeface="Calibri" charset="0"/>
              </a:rPr>
              <a:t>2</a:t>
            </a:r>
          </a:p>
          <a:p>
            <a:pPr eaLnBrk="0" hangingPunct="0"/>
            <a:r>
              <a:rPr lang="en-US" sz="1600" dirty="0" smtClean="0">
                <a:solidFill>
                  <a:srgbClr val="0000FF"/>
                </a:solidFill>
                <a:latin typeface="Calibri" charset="0"/>
                <a:ea typeface="Calibri" charset="0"/>
                <a:cs typeface="Calibri" charset="0"/>
              </a:rPr>
              <a:t>x</a:t>
            </a:r>
            <a:r>
              <a:rPr lang="en-US" sz="1600" baseline="-25000" dirty="0">
                <a:solidFill>
                  <a:srgbClr val="0000FF"/>
                </a:solidFill>
                <a:latin typeface="Calibri" charset="0"/>
                <a:ea typeface="Calibri" charset="0"/>
                <a:cs typeface="Calibri" charset="0"/>
              </a:rPr>
              <a:t>2</a:t>
            </a:r>
            <a:r>
              <a:rPr lang="en-US" sz="1600" baseline="-25000" dirty="0" smtClean="0">
                <a:solidFill>
                  <a:srgbClr val="0000FF"/>
                </a:solidFill>
                <a:latin typeface="Calibri" charset="0"/>
                <a:ea typeface="Calibri" charset="0"/>
                <a:cs typeface="Calibri" charset="0"/>
              </a:rPr>
              <a:t>3</a:t>
            </a:r>
          </a:p>
          <a:p>
            <a:pPr eaLnBrk="0" hangingPunct="0"/>
            <a:endParaRPr lang="en-US" sz="1600" baseline="-25000" dirty="0">
              <a:solidFill>
                <a:srgbClr val="000000"/>
              </a:solidFill>
              <a:latin typeface="Calibri" charset="0"/>
              <a:ea typeface="Calibri" charset="0"/>
              <a:cs typeface="Calibri" charset="0"/>
            </a:endParaRPr>
          </a:p>
        </p:txBody>
      </p:sp>
      <p:sp>
        <p:nvSpPr>
          <p:cNvPr id="77" name="Rectangle 76"/>
          <p:cNvSpPr>
            <a:spLocks noChangeArrowheads="1"/>
          </p:cNvSpPr>
          <p:nvPr/>
        </p:nvSpPr>
        <p:spPr bwMode="auto">
          <a:xfrm>
            <a:off x="2886549" y="3946935"/>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2</a:t>
            </a:r>
            <a:r>
              <a:rPr lang="en-US" sz="1600" baseline="-25000" dirty="0" smtClean="0">
                <a:solidFill>
                  <a:srgbClr val="000000"/>
                </a:solidFill>
                <a:latin typeface="Calibri" charset="0"/>
                <a:ea typeface="Calibri" charset="0"/>
                <a:cs typeface="Calibri" charset="0"/>
              </a:rPr>
              <a:t>1</a:t>
            </a:r>
          </a:p>
          <a:p>
            <a:pPr eaLnBrk="0" hangingPunct="0"/>
            <a:r>
              <a:rPr lang="en-US" sz="1600" dirty="0" smtClean="0">
                <a:solidFill>
                  <a:srgbClr val="0000FF"/>
                </a:solidFill>
                <a:latin typeface="Calibri" charset="0"/>
                <a:ea typeface="Calibri" charset="0"/>
                <a:cs typeface="Calibri" charset="0"/>
              </a:rPr>
              <a:t>x</a:t>
            </a:r>
            <a:r>
              <a:rPr lang="en-US" sz="1600" baseline="-25000" dirty="0">
                <a:solidFill>
                  <a:srgbClr val="0000FF"/>
                </a:solidFill>
                <a:latin typeface="Calibri" charset="0"/>
                <a:ea typeface="Calibri" charset="0"/>
                <a:cs typeface="Calibri" charset="0"/>
              </a:rPr>
              <a:t>2</a:t>
            </a:r>
            <a:r>
              <a:rPr lang="en-US" sz="1600" baseline="-25000" dirty="0" smtClean="0">
                <a:solidFill>
                  <a:srgbClr val="0000FF"/>
                </a:solidFill>
                <a:latin typeface="Calibri" charset="0"/>
                <a:ea typeface="Calibri" charset="0"/>
                <a:cs typeface="Calibri" charset="0"/>
              </a:rPr>
              <a:t>3</a:t>
            </a:r>
          </a:p>
          <a:p>
            <a:pPr eaLnBrk="0" hangingPunct="0"/>
            <a:endParaRPr lang="en-US" sz="1600" baseline="-25000" dirty="0">
              <a:solidFill>
                <a:srgbClr val="000000"/>
              </a:solidFill>
              <a:latin typeface="Calibri" charset="0"/>
              <a:ea typeface="Calibri" charset="0"/>
              <a:cs typeface="Calibri" charset="0"/>
            </a:endParaRPr>
          </a:p>
        </p:txBody>
      </p:sp>
      <p:sp>
        <p:nvSpPr>
          <p:cNvPr id="78" name="Rectangle 77"/>
          <p:cNvSpPr>
            <a:spLocks noChangeArrowheads="1"/>
          </p:cNvSpPr>
          <p:nvPr/>
        </p:nvSpPr>
        <p:spPr bwMode="auto">
          <a:xfrm>
            <a:off x="2890786" y="5335128"/>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2</a:t>
            </a:r>
            <a:r>
              <a:rPr lang="en-US" sz="1600" baseline="-25000" dirty="0" smtClean="0">
                <a:solidFill>
                  <a:srgbClr val="000000"/>
                </a:solidFill>
                <a:latin typeface="Calibri" charset="0"/>
                <a:ea typeface="Calibri" charset="0"/>
                <a:cs typeface="Calibri" charset="0"/>
              </a:rPr>
              <a:t>1</a:t>
            </a:r>
          </a:p>
          <a:p>
            <a:pPr eaLnBrk="0" hangingPunct="0"/>
            <a:r>
              <a:rPr lang="en-US" sz="1600" dirty="0" smtClean="0">
                <a:solidFill>
                  <a:srgbClr val="0000FF"/>
                </a:solidFill>
                <a:latin typeface="Calibri" charset="0"/>
                <a:ea typeface="Calibri" charset="0"/>
                <a:cs typeface="Calibri" charset="0"/>
              </a:rPr>
              <a:t>x</a:t>
            </a:r>
            <a:r>
              <a:rPr lang="en-US" sz="1600" baseline="-25000" dirty="0">
                <a:solidFill>
                  <a:srgbClr val="0000FF"/>
                </a:solidFill>
                <a:latin typeface="Calibri" charset="0"/>
                <a:ea typeface="Calibri" charset="0"/>
                <a:cs typeface="Calibri" charset="0"/>
              </a:rPr>
              <a:t>2</a:t>
            </a:r>
            <a:r>
              <a:rPr lang="en-US" sz="1600" baseline="-25000" dirty="0" smtClean="0">
                <a:solidFill>
                  <a:srgbClr val="0000FF"/>
                </a:solidFill>
                <a:latin typeface="Calibri" charset="0"/>
                <a:ea typeface="Calibri" charset="0"/>
                <a:cs typeface="Calibri" charset="0"/>
              </a:rPr>
              <a:t>2</a:t>
            </a:r>
          </a:p>
          <a:p>
            <a:pPr eaLnBrk="0" hangingPunct="0"/>
            <a:endParaRPr lang="en-US" sz="1600" baseline="-25000" dirty="0">
              <a:solidFill>
                <a:srgbClr val="0000FF"/>
              </a:solidFill>
              <a:latin typeface="Calibri" charset="0"/>
              <a:ea typeface="Calibri" charset="0"/>
              <a:cs typeface="Calibri" charset="0"/>
            </a:endParaRPr>
          </a:p>
        </p:txBody>
      </p:sp>
      <p:sp>
        <p:nvSpPr>
          <p:cNvPr id="79" name="Rectangle 78"/>
          <p:cNvSpPr>
            <a:spLocks noChangeArrowheads="1"/>
          </p:cNvSpPr>
          <p:nvPr/>
        </p:nvSpPr>
        <p:spPr bwMode="auto">
          <a:xfrm>
            <a:off x="4326825" y="2784519"/>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32</a:t>
            </a:r>
          </a:p>
          <a:p>
            <a:pPr eaLnBrk="0" hangingPunct="0"/>
            <a:r>
              <a:rPr lang="en-US" sz="1600" dirty="0" smtClean="0">
                <a:solidFill>
                  <a:srgbClr val="0000FF"/>
                </a:solidFill>
                <a:latin typeface="Calibri" charset="0"/>
                <a:ea typeface="Calibri" charset="0"/>
                <a:cs typeface="Calibri" charset="0"/>
              </a:rPr>
              <a:t>x</a:t>
            </a:r>
            <a:r>
              <a:rPr lang="en-US" sz="1600" baseline="-25000" dirty="0" smtClean="0">
                <a:solidFill>
                  <a:srgbClr val="0000FF"/>
                </a:solidFill>
                <a:latin typeface="Calibri" charset="0"/>
                <a:ea typeface="Calibri" charset="0"/>
                <a:cs typeface="Calibri" charset="0"/>
              </a:rPr>
              <a:t>33</a:t>
            </a:r>
          </a:p>
          <a:p>
            <a:pPr eaLnBrk="0" hangingPunct="0"/>
            <a:endParaRPr lang="en-US" sz="1600" baseline="-25000" dirty="0">
              <a:solidFill>
                <a:srgbClr val="000000"/>
              </a:solidFill>
              <a:latin typeface="Calibri" charset="0"/>
              <a:ea typeface="Calibri" charset="0"/>
              <a:cs typeface="Calibri" charset="0"/>
            </a:endParaRPr>
          </a:p>
        </p:txBody>
      </p:sp>
      <p:sp>
        <p:nvSpPr>
          <p:cNvPr id="80" name="Rectangle 79"/>
          <p:cNvSpPr>
            <a:spLocks noChangeArrowheads="1"/>
          </p:cNvSpPr>
          <p:nvPr/>
        </p:nvSpPr>
        <p:spPr bwMode="auto">
          <a:xfrm>
            <a:off x="4339520" y="3947803"/>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31</a:t>
            </a:r>
          </a:p>
          <a:p>
            <a:pPr eaLnBrk="0" hangingPunct="0"/>
            <a:r>
              <a:rPr lang="en-US" sz="1600" dirty="0" smtClean="0">
                <a:solidFill>
                  <a:srgbClr val="0000FF"/>
                </a:solidFill>
                <a:latin typeface="Calibri" charset="0"/>
                <a:ea typeface="Calibri" charset="0"/>
                <a:cs typeface="Calibri" charset="0"/>
              </a:rPr>
              <a:t>x</a:t>
            </a:r>
            <a:r>
              <a:rPr lang="en-US" sz="1600" baseline="-25000" dirty="0" smtClean="0">
                <a:solidFill>
                  <a:srgbClr val="0000FF"/>
                </a:solidFill>
                <a:latin typeface="Calibri" charset="0"/>
                <a:ea typeface="Calibri" charset="0"/>
                <a:cs typeface="Calibri" charset="0"/>
              </a:rPr>
              <a:t>33</a:t>
            </a:r>
          </a:p>
          <a:p>
            <a:pPr eaLnBrk="0" hangingPunct="0"/>
            <a:endParaRPr lang="en-US" sz="1600" baseline="-25000" dirty="0">
              <a:solidFill>
                <a:srgbClr val="0000FF"/>
              </a:solidFill>
              <a:latin typeface="Calibri" charset="0"/>
              <a:ea typeface="Calibri" charset="0"/>
              <a:cs typeface="Calibri" charset="0"/>
            </a:endParaRPr>
          </a:p>
        </p:txBody>
      </p:sp>
      <p:sp>
        <p:nvSpPr>
          <p:cNvPr id="81" name="Rectangle 80"/>
          <p:cNvSpPr>
            <a:spLocks noChangeArrowheads="1"/>
          </p:cNvSpPr>
          <p:nvPr/>
        </p:nvSpPr>
        <p:spPr bwMode="auto">
          <a:xfrm>
            <a:off x="4343757" y="5335996"/>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31</a:t>
            </a:r>
          </a:p>
          <a:p>
            <a:pPr eaLnBrk="0" hangingPunct="0"/>
            <a:r>
              <a:rPr lang="en-US" sz="1600" dirty="0" smtClean="0">
                <a:solidFill>
                  <a:srgbClr val="0000FF"/>
                </a:solidFill>
                <a:latin typeface="Calibri" charset="0"/>
                <a:ea typeface="Calibri" charset="0"/>
                <a:cs typeface="Calibri" charset="0"/>
              </a:rPr>
              <a:t>x</a:t>
            </a:r>
            <a:r>
              <a:rPr lang="en-US" sz="1600" baseline="-25000" dirty="0" smtClean="0">
                <a:solidFill>
                  <a:srgbClr val="0000FF"/>
                </a:solidFill>
                <a:latin typeface="Calibri" charset="0"/>
                <a:ea typeface="Calibri" charset="0"/>
                <a:cs typeface="Calibri" charset="0"/>
              </a:rPr>
              <a:t>32</a:t>
            </a:r>
          </a:p>
          <a:p>
            <a:pPr eaLnBrk="0" hangingPunct="0"/>
            <a:endParaRPr lang="en-US" sz="1600" baseline="-25000" dirty="0">
              <a:solidFill>
                <a:srgbClr val="000000"/>
              </a:solidFill>
              <a:latin typeface="Calibri" charset="0"/>
              <a:ea typeface="Calibri" charset="0"/>
              <a:cs typeface="Calibri" charset="0"/>
            </a:endParaRPr>
          </a:p>
        </p:txBody>
      </p:sp>
      <p:sp>
        <p:nvSpPr>
          <p:cNvPr id="82" name="Rectangle 81"/>
          <p:cNvSpPr>
            <a:spLocks noChangeArrowheads="1"/>
          </p:cNvSpPr>
          <p:nvPr/>
        </p:nvSpPr>
        <p:spPr bwMode="auto">
          <a:xfrm>
            <a:off x="5350181" y="2801019"/>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a:solidFill>
                  <a:srgbClr val="000000"/>
                </a:solidFill>
                <a:latin typeface="Calibri" charset="0"/>
                <a:ea typeface="Calibri" charset="0"/>
                <a:cs typeface="Calibri" charset="0"/>
              </a:rPr>
              <a:t>s</a:t>
            </a:r>
            <a:r>
              <a:rPr lang="en-US" sz="1600" baseline="-25000" dirty="0" smtClean="0">
                <a:solidFill>
                  <a:srgbClr val="000000"/>
                </a:solidFill>
                <a:latin typeface="Calibri" charset="0"/>
                <a:ea typeface="Calibri" charset="0"/>
                <a:cs typeface="Calibri" charset="0"/>
              </a:rPr>
              <a:t>2</a:t>
            </a:r>
          </a:p>
          <a:p>
            <a:pPr eaLnBrk="0" hangingPunct="0"/>
            <a:r>
              <a:rPr lang="en-US" sz="1600" dirty="0">
                <a:solidFill>
                  <a:srgbClr val="0000FF"/>
                </a:solidFill>
                <a:latin typeface="Calibri" charset="0"/>
                <a:ea typeface="Calibri" charset="0"/>
                <a:cs typeface="Calibri" charset="0"/>
              </a:rPr>
              <a:t>s</a:t>
            </a:r>
            <a:r>
              <a:rPr lang="en-US" sz="1600" baseline="-25000" dirty="0" smtClean="0">
                <a:solidFill>
                  <a:srgbClr val="0000FF"/>
                </a:solidFill>
                <a:latin typeface="Calibri" charset="0"/>
                <a:ea typeface="Calibri" charset="0"/>
                <a:cs typeface="Calibri" charset="0"/>
              </a:rPr>
              <a:t>3</a:t>
            </a:r>
          </a:p>
          <a:p>
            <a:pPr eaLnBrk="0" hangingPunct="0"/>
            <a:endParaRPr lang="en-US" sz="1600" baseline="-25000" dirty="0">
              <a:solidFill>
                <a:srgbClr val="0000FF"/>
              </a:solidFill>
              <a:latin typeface="Calibri" charset="0"/>
              <a:ea typeface="Calibri" charset="0"/>
              <a:cs typeface="Calibri" charset="0"/>
            </a:endParaRPr>
          </a:p>
        </p:txBody>
      </p:sp>
      <p:sp>
        <p:nvSpPr>
          <p:cNvPr id="83" name="Rectangle 82"/>
          <p:cNvSpPr>
            <a:spLocks noChangeArrowheads="1"/>
          </p:cNvSpPr>
          <p:nvPr/>
        </p:nvSpPr>
        <p:spPr bwMode="auto">
          <a:xfrm>
            <a:off x="5362876" y="3964303"/>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a:solidFill>
                  <a:srgbClr val="000000"/>
                </a:solidFill>
                <a:latin typeface="Calibri" charset="0"/>
                <a:ea typeface="Calibri" charset="0"/>
                <a:cs typeface="Calibri" charset="0"/>
              </a:rPr>
              <a:t>s</a:t>
            </a:r>
            <a:r>
              <a:rPr lang="en-US" sz="1600" baseline="-25000" dirty="0" smtClean="0">
                <a:solidFill>
                  <a:srgbClr val="000000"/>
                </a:solidFill>
                <a:latin typeface="Calibri" charset="0"/>
                <a:ea typeface="Calibri" charset="0"/>
                <a:cs typeface="Calibri" charset="0"/>
              </a:rPr>
              <a:t>1</a:t>
            </a:r>
          </a:p>
          <a:p>
            <a:pPr eaLnBrk="0" hangingPunct="0"/>
            <a:r>
              <a:rPr lang="en-US" sz="1600" dirty="0">
                <a:solidFill>
                  <a:srgbClr val="0000FF"/>
                </a:solidFill>
                <a:latin typeface="Calibri" charset="0"/>
                <a:ea typeface="Calibri" charset="0"/>
                <a:cs typeface="Calibri" charset="0"/>
              </a:rPr>
              <a:t>s</a:t>
            </a:r>
            <a:r>
              <a:rPr lang="en-US" sz="1600" baseline="-25000" dirty="0" smtClean="0">
                <a:solidFill>
                  <a:srgbClr val="0000FF"/>
                </a:solidFill>
                <a:latin typeface="Calibri" charset="0"/>
                <a:ea typeface="Calibri" charset="0"/>
                <a:cs typeface="Calibri" charset="0"/>
              </a:rPr>
              <a:t>3</a:t>
            </a:r>
          </a:p>
          <a:p>
            <a:pPr eaLnBrk="0" hangingPunct="0"/>
            <a:endParaRPr lang="en-US" sz="1600" baseline="-25000" dirty="0">
              <a:solidFill>
                <a:srgbClr val="0000FF"/>
              </a:solidFill>
              <a:latin typeface="Calibri" charset="0"/>
              <a:ea typeface="Calibri" charset="0"/>
              <a:cs typeface="Calibri" charset="0"/>
            </a:endParaRPr>
          </a:p>
        </p:txBody>
      </p:sp>
      <p:sp>
        <p:nvSpPr>
          <p:cNvPr id="84" name="Rectangle 83"/>
          <p:cNvSpPr>
            <a:spLocks noChangeArrowheads="1"/>
          </p:cNvSpPr>
          <p:nvPr/>
        </p:nvSpPr>
        <p:spPr bwMode="auto">
          <a:xfrm>
            <a:off x="5367113" y="5352496"/>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a:latin typeface="Calibri" charset="0"/>
                <a:ea typeface="Calibri" charset="0"/>
                <a:cs typeface="Calibri" charset="0"/>
              </a:rPr>
              <a:t>s</a:t>
            </a:r>
            <a:r>
              <a:rPr lang="en-US" sz="1600" baseline="-25000" dirty="0" smtClean="0">
                <a:latin typeface="Calibri" charset="0"/>
                <a:ea typeface="Calibri" charset="0"/>
                <a:cs typeface="Calibri" charset="0"/>
              </a:rPr>
              <a:t>1</a:t>
            </a:r>
          </a:p>
          <a:p>
            <a:pPr eaLnBrk="0" hangingPunct="0"/>
            <a:r>
              <a:rPr lang="en-US" sz="1600" dirty="0">
                <a:solidFill>
                  <a:srgbClr val="0000FF"/>
                </a:solidFill>
                <a:latin typeface="Calibri" charset="0"/>
                <a:ea typeface="Calibri" charset="0"/>
                <a:cs typeface="Calibri" charset="0"/>
              </a:rPr>
              <a:t>s</a:t>
            </a:r>
            <a:r>
              <a:rPr lang="en-US" sz="1600" baseline="-25000" dirty="0" smtClean="0">
                <a:solidFill>
                  <a:srgbClr val="0000FF"/>
                </a:solidFill>
                <a:latin typeface="Calibri" charset="0"/>
                <a:ea typeface="Calibri" charset="0"/>
                <a:cs typeface="Calibri" charset="0"/>
              </a:rPr>
              <a:t>2</a:t>
            </a:r>
          </a:p>
          <a:p>
            <a:pPr eaLnBrk="0" hangingPunct="0"/>
            <a:endParaRPr lang="en-US" sz="1600" baseline="-25000" dirty="0">
              <a:solidFill>
                <a:srgbClr val="0000FF"/>
              </a:solidFill>
              <a:latin typeface="Calibri" charset="0"/>
              <a:ea typeface="Calibri" charset="0"/>
              <a:cs typeface="Calibri" charset="0"/>
            </a:endParaRPr>
          </a:p>
        </p:txBody>
      </p:sp>
      <p:sp>
        <p:nvSpPr>
          <p:cNvPr id="3" name="Rectangle 2"/>
          <p:cNvSpPr/>
          <p:nvPr/>
        </p:nvSpPr>
        <p:spPr>
          <a:xfrm>
            <a:off x="183525" y="6343134"/>
            <a:ext cx="2966068" cy="369332"/>
          </a:xfrm>
          <a:prstGeom prst="rect">
            <a:avLst/>
          </a:prstGeom>
        </p:spPr>
        <p:txBody>
          <a:bodyPr wrap="none">
            <a:spAutoFit/>
          </a:bodyPr>
          <a:lstStyle/>
          <a:p>
            <a:r>
              <a:rPr lang="en-US" dirty="0" smtClean="0">
                <a:latin typeface="Calibri" charset="0"/>
                <a:ea typeface="Calibri" charset="0"/>
                <a:cs typeface="Calibri" charset="0"/>
              </a:rPr>
              <a:t>One of the parties may cheat.</a:t>
            </a:r>
            <a:endParaRPr lang="en-US" dirty="0">
              <a:latin typeface="Calibri" charset="0"/>
              <a:ea typeface="Calibri" charset="0"/>
              <a:cs typeface="Calibri" charset="0"/>
            </a:endParaRPr>
          </a:p>
        </p:txBody>
      </p:sp>
      <p:sp>
        <p:nvSpPr>
          <p:cNvPr id="52" name="Rectangle 51"/>
          <p:cNvSpPr/>
          <p:nvPr/>
        </p:nvSpPr>
        <p:spPr>
          <a:xfrm>
            <a:off x="4774459" y="6375939"/>
            <a:ext cx="4369541" cy="369332"/>
          </a:xfrm>
          <a:prstGeom prst="rect">
            <a:avLst/>
          </a:prstGeom>
        </p:spPr>
        <p:txBody>
          <a:bodyPr wrap="square">
            <a:spAutoFit/>
          </a:bodyPr>
          <a:lstStyle/>
          <a:p>
            <a:r>
              <a:rPr lang="en-US" dirty="0" smtClean="0">
                <a:latin typeface="Calibri" charset="0"/>
                <a:ea typeface="Calibri" charset="0"/>
                <a:cs typeface="Calibri" charset="0"/>
              </a:rPr>
              <a:t>This simple protocol does not work</a:t>
            </a:r>
            <a:r>
              <a:rPr lang="en-US" smtClean="0">
                <a:latin typeface="Calibri" charset="0"/>
                <a:ea typeface="Calibri" charset="0"/>
                <a:cs typeface="Calibri" charset="0"/>
              </a:rPr>
              <a:t>! </a:t>
            </a:r>
            <a:endParaRPr lang="en-US" dirty="0">
              <a:latin typeface="Calibri" charset="0"/>
              <a:ea typeface="Calibri" charset="0"/>
              <a:cs typeface="Calibri" charset="0"/>
            </a:endParaRPr>
          </a:p>
        </p:txBody>
      </p:sp>
      <p:sp>
        <p:nvSpPr>
          <p:cNvPr id="50" name="Rectangle 49"/>
          <p:cNvSpPr/>
          <p:nvPr/>
        </p:nvSpPr>
        <p:spPr>
          <a:xfrm>
            <a:off x="6187824" y="1738343"/>
            <a:ext cx="2626897" cy="369332"/>
          </a:xfrm>
          <a:prstGeom prst="rect">
            <a:avLst/>
          </a:prstGeom>
        </p:spPr>
        <p:txBody>
          <a:bodyPr wrap="square">
            <a:spAutoFit/>
          </a:bodyPr>
          <a:lstStyle/>
          <a:p>
            <a:r>
              <a:rPr lang="en-US" dirty="0" smtClean="0">
                <a:latin typeface="Calibri" charset="0"/>
                <a:ea typeface="Calibri" charset="0"/>
                <a:cs typeface="Calibri" charset="0"/>
              </a:rPr>
              <a:t>No input provision!</a:t>
            </a:r>
            <a:endParaRPr lang="en-US" dirty="0">
              <a:latin typeface="Calibri" charset="0"/>
              <a:ea typeface="Calibri" charset="0"/>
              <a:cs typeface="Calibri" charset="0"/>
            </a:endParaRPr>
          </a:p>
        </p:txBody>
      </p:sp>
      <p:grpSp>
        <p:nvGrpSpPr>
          <p:cNvPr id="51" name="Group 50"/>
          <p:cNvGrpSpPr/>
          <p:nvPr/>
        </p:nvGrpSpPr>
        <p:grpSpPr>
          <a:xfrm>
            <a:off x="6381267" y="1937141"/>
            <a:ext cx="1804103" cy="2854776"/>
            <a:chOff x="2113419" y="4293096"/>
            <a:chExt cx="1622270" cy="2387296"/>
          </a:xfrm>
        </p:grpSpPr>
        <p:grpSp>
          <p:nvGrpSpPr>
            <p:cNvPr id="53" name="Group 52"/>
            <p:cNvGrpSpPr/>
            <p:nvPr/>
          </p:nvGrpSpPr>
          <p:grpSpPr>
            <a:xfrm>
              <a:off x="2113419" y="4293096"/>
              <a:ext cx="1564111" cy="2387296"/>
              <a:chOff x="10116406" y="2545359"/>
              <a:chExt cx="1564111" cy="2387296"/>
            </a:xfrm>
          </p:grpSpPr>
          <p:pic>
            <p:nvPicPr>
              <p:cNvPr id="61" name="Picture 60"/>
              <p:cNvPicPr>
                <a:picLocks noChangeAspect="1"/>
              </p:cNvPicPr>
              <p:nvPr/>
            </p:nvPicPr>
            <p:blipFill>
              <a:blip r:embed="rId8"/>
              <a:stretch>
                <a:fillRect/>
              </a:stretch>
            </p:blipFill>
            <p:spPr>
              <a:xfrm>
                <a:off x="10116406" y="2790220"/>
                <a:ext cx="1564111" cy="2142435"/>
              </a:xfrm>
              <a:prstGeom prst="rect">
                <a:avLst/>
              </a:prstGeom>
              <a:noFill/>
              <a:ln w="190500" cap="sq">
                <a:solidFill>
                  <a:srgbClr val="FFFF99"/>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3" name="Oval 62"/>
              <p:cNvSpPr/>
              <p:nvPr/>
            </p:nvSpPr>
            <p:spPr>
              <a:xfrm>
                <a:off x="10620463" y="2545359"/>
                <a:ext cx="432048" cy="369332"/>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Rectangle 58"/>
            <p:cNvSpPr/>
            <p:nvPr/>
          </p:nvSpPr>
          <p:spPr>
            <a:xfrm rot="21191020">
              <a:off x="2145716" y="4753021"/>
              <a:ext cx="1589973" cy="1698688"/>
            </a:xfrm>
            <a:prstGeom prst="rect">
              <a:avLst/>
            </a:prstGeom>
          </p:spPr>
          <p:txBody>
            <a:bodyPr wrap="square">
              <a:spAutoFit/>
            </a:bodyPr>
            <a:lstStyle/>
            <a:p>
              <a:pPr>
                <a:spcBef>
                  <a:spcPct val="50000"/>
                </a:spcBef>
              </a:pPr>
              <a:r>
                <a:rPr lang="en-US" dirty="0" smtClean="0">
                  <a:latin typeface="Bradley Hand" charset="0"/>
                  <a:ea typeface="Bradley Hand" charset="0"/>
                  <a:cs typeface="Bradley Hand" charset="0"/>
                </a:rPr>
                <a:t>No </a:t>
              </a:r>
              <a:r>
                <a:rPr lang="en-US" dirty="0">
                  <a:latin typeface="Bradley Hand" charset="0"/>
                  <a:ea typeface="Bradley Hand" charset="0"/>
                  <a:cs typeface="Bradley Hand" charset="0"/>
                </a:rPr>
                <a:t>protocol with n parties where t </a:t>
              </a:r>
              <a:r>
                <a:rPr lang="en-US" dirty="0" smtClean="0">
                  <a:latin typeface="Bradley Hand" charset="0"/>
                  <a:ea typeface="Bradley Hand" charset="0"/>
                  <a:cs typeface="Bradley Hand" charset="0"/>
                </a:rPr>
                <a:t>parties cheat works </a:t>
              </a:r>
              <a:r>
                <a:rPr lang="en-US" dirty="0">
                  <a:latin typeface="Bradley Hand" charset="0"/>
                  <a:ea typeface="Bradley Hand" charset="0"/>
                  <a:cs typeface="Bradley Hand" charset="0"/>
                </a:rPr>
                <a:t>when n ≤ </a:t>
              </a:r>
              <a:r>
                <a:rPr lang="en-US" dirty="0" smtClean="0">
                  <a:latin typeface="Bradley Hand" charset="0"/>
                  <a:ea typeface="Bradley Hand" charset="0"/>
                  <a:cs typeface="Bradley Hand" charset="0"/>
                </a:rPr>
                <a:t>4t (without error) </a:t>
              </a:r>
              <a:r>
                <a:rPr lang="en-US" smtClean="0">
                  <a:latin typeface="Bradley Hand" charset="0"/>
                  <a:ea typeface="Bradley Hand" charset="0"/>
                  <a:cs typeface="Bradley Hand" charset="0"/>
                </a:rPr>
                <a:t>and </a:t>
              </a:r>
              <a:r>
                <a:rPr lang="en-US">
                  <a:latin typeface="Bradley Hand" charset="0"/>
                  <a:ea typeface="Bradley Hand" charset="0"/>
                  <a:cs typeface="Bradley Hand" charset="0"/>
                </a:rPr>
                <a:t>n ≤ </a:t>
              </a:r>
              <a:r>
                <a:rPr lang="en-US" smtClean="0">
                  <a:latin typeface="Bradley Hand" charset="0"/>
                  <a:ea typeface="Bradley Hand" charset="0"/>
                  <a:cs typeface="Bradley Hand" charset="0"/>
                </a:rPr>
                <a:t>3t (with error) </a:t>
              </a:r>
              <a:endParaRPr lang="en-US" dirty="0">
                <a:solidFill>
                  <a:srgbClr val="00B0F0"/>
                </a:solidFill>
                <a:latin typeface="Bradley Hand" charset="0"/>
                <a:ea typeface="Bradley Hand" charset="0"/>
                <a:cs typeface="Bradley Hand" charset="0"/>
              </a:endParaRPr>
            </a:p>
          </p:txBody>
        </p:sp>
      </p:grpSp>
    </p:spTree>
    <p:extLst>
      <p:ext uri="{BB962C8B-B14F-4D97-AF65-F5344CB8AC3E}">
        <p14:creationId xmlns:p14="http://schemas.microsoft.com/office/powerpoint/2010/main" val="97408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2"/>
          <p:cNvSpPr txBox="1">
            <a:spLocks noChangeArrowheads="1"/>
          </p:cNvSpPr>
          <p:nvPr/>
        </p:nvSpPr>
        <p:spPr>
          <a:xfrm>
            <a:off x="627063" y="-142897"/>
            <a:ext cx="7883525" cy="83820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b="1" dirty="0">
                <a:solidFill>
                  <a:srgbClr val="008000"/>
                </a:solidFill>
                <a:latin typeface="Calibri" charset="0"/>
                <a:ea typeface="Calibri" charset="0"/>
                <a:cs typeface="Calibri" charset="0"/>
              </a:rPr>
              <a:t>Expanding the scope of MPC</a:t>
            </a:r>
            <a:endParaRPr lang="en-US" sz="3200" b="1" dirty="0" smtClean="0">
              <a:solidFill>
                <a:srgbClr val="008000"/>
              </a:solidFill>
              <a:latin typeface="Calibri" charset="0"/>
              <a:ea typeface="Calibri" charset="0"/>
              <a:cs typeface="Calibri" charset="0"/>
            </a:endParaRPr>
          </a:p>
        </p:txBody>
      </p:sp>
      <p:sp>
        <p:nvSpPr>
          <p:cNvPr id="52" name="Rectangle 51"/>
          <p:cNvSpPr/>
          <p:nvPr/>
        </p:nvSpPr>
        <p:spPr>
          <a:xfrm>
            <a:off x="210280" y="6081934"/>
            <a:ext cx="8741276" cy="369332"/>
          </a:xfrm>
          <a:prstGeom prst="rect">
            <a:avLst/>
          </a:prstGeom>
          <a:solidFill>
            <a:srgbClr val="F0F2FF"/>
          </a:solidFill>
          <a:ln w="57150" cmpd="thickThin">
            <a:noFill/>
          </a:ln>
          <a:effectLst>
            <a:glow rad="101600">
              <a:srgbClr val="0000FF">
                <a:alpha val="96000"/>
              </a:srgbClr>
            </a:glow>
            <a:softEdge rad="12700"/>
          </a:effectLst>
        </p:spPr>
        <p:txBody>
          <a:bodyPr wrap="square">
            <a:spAutoFit/>
          </a:bodyPr>
          <a:lstStyle/>
          <a:p>
            <a:pPr>
              <a:spcBef>
                <a:spcPct val="50000"/>
              </a:spcBef>
            </a:pPr>
            <a:r>
              <a:rPr lang="en-US" b="1" dirty="0" smtClean="0">
                <a:solidFill>
                  <a:srgbClr val="0000FF"/>
                </a:solidFill>
                <a:latin typeface="Calibri" charset="0"/>
                <a:ea typeface="Calibri" charset="0"/>
                <a:cs typeface="Calibri" charset="0"/>
              </a:rPr>
              <a:t>Dimension 2.3:</a:t>
            </a:r>
            <a:r>
              <a:rPr lang="en-US" dirty="0" smtClean="0">
                <a:latin typeface="Calibri" charset="0"/>
                <a:ea typeface="Calibri" charset="0"/>
                <a:cs typeface="Calibri" charset="0"/>
              </a:rPr>
              <a:t> Varieties of network (synchronous vs. asynchronous vs. hybrid) </a:t>
            </a:r>
            <a:endParaRPr lang="en-US" baseline="-25000" dirty="0">
              <a:latin typeface="Calibri" charset="0"/>
              <a:ea typeface="Calibri" charset="0"/>
              <a:cs typeface="Calibri" charset="0"/>
            </a:endParaRPr>
          </a:p>
        </p:txBody>
      </p:sp>
      <p:sp>
        <p:nvSpPr>
          <p:cNvPr id="53" name="Rectangle 52"/>
          <p:cNvSpPr/>
          <p:nvPr/>
        </p:nvSpPr>
        <p:spPr>
          <a:xfrm>
            <a:off x="430822" y="1311658"/>
            <a:ext cx="2302169" cy="369332"/>
          </a:xfrm>
          <a:prstGeom prst="rect">
            <a:avLst/>
          </a:prstGeom>
        </p:spPr>
        <p:txBody>
          <a:bodyPr wrap="none">
            <a:spAutoFit/>
          </a:bodyPr>
          <a:lstStyle/>
          <a:p>
            <a:r>
              <a:rPr lang="en-US" dirty="0" smtClean="0">
                <a:solidFill>
                  <a:srgbClr val="0000FF"/>
                </a:solidFill>
                <a:latin typeface="Calibri" charset="0"/>
                <a:ea typeface="Calibri" charset="0"/>
                <a:cs typeface="Calibri" charset="0"/>
              </a:rPr>
              <a:t>Synchronous  Network</a:t>
            </a:r>
            <a:endParaRPr lang="en-US" dirty="0">
              <a:solidFill>
                <a:srgbClr val="0000FF"/>
              </a:solidFill>
              <a:latin typeface="Calibri" charset="0"/>
              <a:ea typeface="Calibri" charset="0"/>
              <a:cs typeface="Calibri" charset="0"/>
            </a:endParaRPr>
          </a:p>
        </p:txBody>
      </p:sp>
      <p:sp>
        <p:nvSpPr>
          <p:cNvPr id="54" name="Rectangle 53"/>
          <p:cNvSpPr/>
          <p:nvPr/>
        </p:nvSpPr>
        <p:spPr>
          <a:xfrm>
            <a:off x="6282849" y="1285589"/>
            <a:ext cx="2364878" cy="369332"/>
          </a:xfrm>
          <a:prstGeom prst="rect">
            <a:avLst/>
          </a:prstGeom>
        </p:spPr>
        <p:txBody>
          <a:bodyPr wrap="none">
            <a:spAutoFit/>
          </a:bodyPr>
          <a:lstStyle/>
          <a:p>
            <a:r>
              <a:rPr lang="en-US" dirty="0" smtClean="0">
                <a:solidFill>
                  <a:srgbClr val="FF0000"/>
                </a:solidFill>
                <a:latin typeface="Calibri" charset="0"/>
                <a:ea typeface="Calibri" charset="0"/>
                <a:cs typeface="Calibri" charset="0"/>
              </a:rPr>
              <a:t>Asynchronous Network</a:t>
            </a:r>
            <a:endParaRPr lang="en-US" dirty="0">
              <a:solidFill>
                <a:srgbClr val="FF0000"/>
              </a:solidFill>
              <a:latin typeface="Calibri" charset="0"/>
              <a:ea typeface="Calibri" charset="0"/>
              <a:cs typeface="Calibri" charset="0"/>
            </a:endParaRPr>
          </a:p>
        </p:txBody>
      </p:sp>
      <p:sp>
        <p:nvSpPr>
          <p:cNvPr id="55" name="Rectangle 54"/>
          <p:cNvSpPr/>
          <p:nvPr/>
        </p:nvSpPr>
        <p:spPr>
          <a:xfrm>
            <a:off x="261492" y="2524392"/>
            <a:ext cx="2921974" cy="1077218"/>
          </a:xfrm>
          <a:prstGeom prst="rect">
            <a:avLst/>
          </a:prstGeom>
          <a:solidFill>
            <a:schemeClr val="bg1">
              <a:lumMod val="95000"/>
            </a:schemeClr>
          </a:solidFill>
          <a:ln>
            <a:solidFill>
              <a:srgbClr val="000000"/>
            </a:solidFill>
          </a:ln>
        </p:spPr>
        <p:txBody>
          <a:bodyPr wrap="square">
            <a:spAutoFit/>
          </a:bodyPr>
          <a:lstStyle/>
          <a:p>
            <a:pPr marL="285750" indent="-285750">
              <a:buFont typeface="Wingdings" charset="2"/>
              <a:buChar char="q"/>
            </a:pPr>
            <a:r>
              <a:rPr lang="en-US" sz="1600" dirty="0" smtClean="0">
                <a:solidFill>
                  <a:srgbClr val="0000FF"/>
                </a:solidFill>
                <a:latin typeface="Calibri" charset="0"/>
                <a:ea typeface="Calibri" charset="0"/>
                <a:cs typeface="Calibri" charset="0"/>
              </a:rPr>
              <a:t>Most of the works in this model</a:t>
            </a:r>
          </a:p>
          <a:p>
            <a:pPr marL="285750" indent="-285750">
              <a:buFont typeface="Wingdings" charset="2"/>
              <a:buChar char="q"/>
            </a:pPr>
            <a:r>
              <a:rPr lang="en-US" sz="1600" dirty="0">
                <a:solidFill>
                  <a:srgbClr val="0000FF"/>
                </a:solidFill>
                <a:latin typeface="Calibri" charset="0"/>
                <a:ea typeface="Calibri" charset="0"/>
                <a:cs typeface="Calibri" charset="0"/>
              </a:rPr>
              <a:t>S</a:t>
            </a:r>
            <a:r>
              <a:rPr lang="en-US" sz="1600" dirty="0" smtClean="0">
                <a:solidFill>
                  <a:srgbClr val="0000FF"/>
                </a:solidFill>
                <a:latin typeface="Calibri" charset="0"/>
                <a:ea typeface="Calibri" charset="0"/>
                <a:cs typeface="Calibri" charset="0"/>
              </a:rPr>
              <a:t>imple to comprehend</a:t>
            </a:r>
          </a:p>
          <a:p>
            <a:pPr marL="285750" indent="-285750">
              <a:buFont typeface="Wingdings" charset="2"/>
              <a:buChar char="q"/>
            </a:pPr>
            <a:r>
              <a:rPr lang="en-US" sz="1600" dirty="0" smtClean="0">
                <a:solidFill>
                  <a:srgbClr val="0000FF"/>
                </a:solidFill>
                <a:latin typeface="Calibri" charset="0"/>
                <a:ea typeface="Calibri" charset="0"/>
                <a:cs typeface="Calibri" charset="0"/>
              </a:rPr>
              <a:t>Models small local network</a:t>
            </a:r>
            <a:endParaRPr lang="en-US" sz="1600" dirty="0">
              <a:solidFill>
                <a:srgbClr val="0000FF"/>
              </a:solidFill>
              <a:latin typeface="Calibri" charset="0"/>
              <a:ea typeface="Calibri" charset="0"/>
              <a:cs typeface="Calibri" charset="0"/>
            </a:endParaRPr>
          </a:p>
        </p:txBody>
      </p:sp>
      <p:sp>
        <p:nvSpPr>
          <p:cNvPr id="56" name="Rectangle 55"/>
          <p:cNvSpPr/>
          <p:nvPr/>
        </p:nvSpPr>
        <p:spPr>
          <a:xfrm>
            <a:off x="6282849" y="2405862"/>
            <a:ext cx="2668708" cy="2062103"/>
          </a:xfrm>
          <a:prstGeom prst="rect">
            <a:avLst/>
          </a:prstGeom>
          <a:solidFill>
            <a:schemeClr val="accent5">
              <a:lumMod val="20000"/>
              <a:lumOff val="80000"/>
            </a:schemeClr>
          </a:solidFill>
          <a:ln>
            <a:solidFill>
              <a:srgbClr val="000000"/>
            </a:solidFill>
          </a:ln>
        </p:spPr>
        <p:txBody>
          <a:bodyPr wrap="square">
            <a:spAutoFit/>
          </a:bodyPr>
          <a:lstStyle/>
          <a:p>
            <a:pPr marL="285750" indent="-285750">
              <a:buFont typeface="Wingdings" charset="2"/>
              <a:buChar char="q"/>
            </a:pPr>
            <a:r>
              <a:rPr lang="en-US" sz="1600" dirty="0" smtClean="0">
                <a:solidFill>
                  <a:srgbClr val="FF0000"/>
                </a:solidFill>
                <a:latin typeface="Calibri" charset="0"/>
                <a:ea typeface="Calibri" charset="0"/>
                <a:cs typeface="Calibri" charset="0"/>
              </a:rPr>
              <a:t>Less explored</a:t>
            </a:r>
          </a:p>
          <a:p>
            <a:pPr marL="285750" indent="-285750">
              <a:buFont typeface="Wingdings" charset="2"/>
              <a:buChar char="q"/>
            </a:pPr>
            <a:r>
              <a:rPr lang="en-US" sz="1600" dirty="0" smtClean="0">
                <a:solidFill>
                  <a:srgbClr val="FF0000"/>
                </a:solidFill>
                <a:latin typeface="Calibri" charset="0"/>
                <a:ea typeface="Calibri" charset="0"/>
                <a:cs typeface="Calibri" charset="0"/>
              </a:rPr>
              <a:t>Models real-life networks better than synchronous network</a:t>
            </a:r>
          </a:p>
          <a:p>
            <a:pPr marL="285750" indent="-285750">
              <a:buFont typeface="Wingdings" charset="2"/>
              <a:buChar char="q"/>
            </a:pPr>
            <a:r>
              <a:rPr lang="en-US" sz="1600" dirty="0" smtClean="0">
                <a:solidFill>
                  <a:srgbClr val="FF0000"/>
                </a:solidFill>
                <a:latin typeface="Calibri" charset="0"/>
                <a:ea typeface="Calibri" charset="0"/>
                <a:cs typeface="Calibri" charset="0"/>
              </a:rPr>
              <a:t> Hard and challenging to deal with</a:t>
            </a:r>
          </a:p>
          <a:p>
            <a:pPr marL="285750" indent="-285750">
              <a:buFont typeface="Wingdings" charset="2"/>
              <a:buChar char="q"/>
            </a:pPr>
            <a:r>
              <a:rPr lang="en-US" sz="1600" dirty="0" smtClean="0">
                <a:solidFill>
                  <a:srgbClr val="FF0000"/>
                </a:solidFill>
                <a:latin typeface="Calibri" charset="0"/>
                <a:ea typeface="Calibri" charset="0"/>
                <a:cs typeface="Calibri" charset="0"/>
              </a:rPr>
              <a:t>Many impossibility results</a:t>
            </a:r>
          </a:p>
          <a:p>
            <a:pPr marL="285750" indent="-285750">
              <a:buFont typeface="Wingdings" charset="2"/>
              <a:buChar char="q"/>
            </a:pPr>
            <a:r>
              <a:rPr lang="en-US" sz="1600" dirty="0" smtClean="0">
                <a:solidFill>
                  <a:srgbClr val="FF0000"/>
                </a:solidFill>
                <a:latin typeface="Calibri" charset="0"/>
                <a:ea typeface="Calibri" charset="0"/>
                <a:cs typeface="Calibri" charset="0"/>
              </a:rPr>
              <a:t>Scope of work</a:t>
            </a:r>
          </a:p>
        </p:txBody>
      </p:sp>
      <p:sp>
        <p:nvSpPr>
          <p:cNvPr id="57" name="Rectangle 56"/>
          <p:cNvSpPr/>
          <p:nvPr/>
        </p:nvSpPr>
        <p:spPr>
          <a:xfrm>
            <a:off x="3047344" y="1251740"/>
            <a:ext cx="3235505" cy="923330"/>
          </a:xfrm>
          <a:prstGeom prst="rect">
            <a:avLst/>
          </a:prstGeom>
        </p:spPr>
        <p:txBody>
          <a:bodyPr wrap="square">
            <a:spAutoFit/>
          </a:bodyPr>
          <a:lstStyle/>
          <a:p>
            <a:pPr algn="ctr"/>
            <a:r>
              <a:rPr lang="en-US" dirty="0" smtClean="0">
                <a:solidFill>
                  <a:srgbClr val="660066"/>
                </a:solidFill>
                <a:latin typeface="Calibri" charset="0"/>
                <a:ea typeface="Calibri" charset="0"/>
                <a:cs typeface="Calibri" charset="0"/>
              </a:rPr>
              <a:t>Hybrid Network- Synchronous up to some point and asynchronous afterwards </a:t>
            </a:r>
            <a:endParaRPr lang="en-US" dirty="0">
              <a:solidFill>
                <a:srgbClr val="660066"/>
              </a:solidFill>
              <a:latin typeface="Calibri" charset="0"/>
              <a:ea typeface="Calibri" charset="0"/>
              <a:cs typeface="Calibri" charset="0"/>
            </a:endParaRPr>
          </a:p>
        </p:txBody>
      </p:sp>
      <p:sp>
        <p:nvSpPr>
          <p:cNvPr id="58" name="Rectangle 57"/>
          <p:cNvSpPr/>
          <p:nvPr/>
        </p:nvSpPr>
        <p:spPr>
          <a:xfrm>
            <a:off x="3429159" y="2743681"/>
            <a:ext cx="2406670" cy="2800767"/>
          </a:xfrm>
          <a:prstGeom prst="rect">
            <a:avLst/>
          </a:prstGeom>
          <a:solidFill>
            <a:schemeClr val="accent2">
              <a:lumMod val="40000"/>
              <a:lumOff val="60000"/>
            </a:schemeClr>
          </a:solidFill>
          <a:ln>
            <a:solidFill>
              <a:schemeClr val="tx1"/>
            </a:solidFill>
          </a:ln>
        </p:spPr>
        <p:txBody>
          <a:bodyPr wrap="square">
            <a:spAutoFit/>
          </a:bodyPr>
          <a:lstStyle/>
          <a:p>
            <a:pPr marL="285750" indent="-285750">
              <a:buFont typeface="Wingdings" charset="2"/>
              <a:buChar char="q"/>
            </a:pPr>
            <a:r>
              <a:rPr lang="en-US" sz="1600" dirty="0" smtClean="0">
                <a:solidFill>
                  <a:srgbClr val="660066"/>
                </a:solidFill>
                <a:latin typeface="Calibri" charset="0"/>
                <a:ea typeface="Calibri" charset="0"/>
                <a:cs typeface="Calibri" charset="0"/>
              </a:rPr>
              <a:t>Very less explored again</a:t>
            </a:r>
          </a:p>
          <a:p>
            <a:pPr marL="285750" indent="-285750">
              <a:buFont typeface="Wingdings" charset="2"/>
              <a:buChar char="q"/>
            </a:pPr>
            <a:r>
              <a:rPr lang="en-US" sz="1600" dirty="0" smtClean="0">
                <a:solidFill>
                  <a:srgbClr val="660066"/>
                </a:solidFill>
                <a:latin typeface="Calibri" charset="0"/>
                <a:ea typeface="Calibri" charset="0"/>
                <a:cs typeface="Calibri" charset="0"/>
              </a:rPr>
              <a:t>Models real-life networks better than synchronous network</a:t>
            </a:r>
          </a:p>
          <a:p>
            <a:pPr marL="285750" indent="-285750">
              <a:buFont typeface="Wingdings" charset="2"/>
              <a:buChar char="q"/>
            </a:pPr>
            <a:r>
              <a:rPr lang="en-US" sz="1600" dirty="0" smtClean="0">
                <a:solidFill>
                  <a:srgbClr val="660066"/>
                </a:solidFill>
                <a:latin typeface="Calibri" charset="0"/>
                <a:ea typeface="Calibri" charset="0"/>
                <a:cs typeface="Calibri" charset="0"/>
              </a:rPr>
              <a:t>Some of the impossibility results in asynchronous network is shown to be possible here</a:t>
            </a:r>
          </a:p>
          <a:p>
            <a:pPr marL="285750" indent="-285750">
              <a:buFont typeface="Wingdings" charset="2"/>
              <a:buChar char="q"/>
            </a:pPr>
            <a:r>
              <a:rPr lang="en-US" sz="1600" dirty="0" smtClean="0">
                <a:solidFill>
                  <a:srgbClr val="660066"/>
                </a:solidFill>
                <a:latin typeface="Calibri" charset="0"/>
                <a:ea typeface="Calibri" charset="0"/>
                <a:cs typeface="Calibri" charset="0"/>
              </a:rPr>
              <a:t>Scope of work</a:t>
            </a:r>
          </a:p>
        </p:txBody>
      </p:sp>
    </p:spTree>
    <p:extLst>
      <p:ext uri="{BB962C8B-B14F-4D97-AF65-F5344CB8AC3E}">
        <p14:creationId xmlns:p14="http://schemas.microsoft.com/office/powerpoint/2010/main" val="56916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p:bldP spid="5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2"/>
          <p:cNvSpPr txBox="1">
            <a:spLocks noChangeArrowheads="1"/>
          </p:cNvSpPr>
          <p:nvPr/>
        </p:nvSpPr>
        <p:spPr>
          <a:xfrm>
            <a:off x="627063" y="161908"/>
            <a:ext cx="7883525" cy="83820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b="1" dirty="0">
                <a:solidFill>
                  <a:srgbClr val="008000"/>
                </a:solidFill>
                <a:latin typeface="Calibri" charset="0"/>
                <a:ea typeface="Calibri" charset="0"/>
                <a:cs typeface="Calibri" charset="0"/>
              </a:rPr>
              <a:t>Expanding the scope of MPC</a:t>
            </a:r>
            <a:endParaRPr lang="en-US" sz="3200" b="1" dirty="0" smtClean="0">
              <a:solidFill>
                <a:srgbClr val="008000"/>
              </a:solidFill>
              <a:latin typeface="Calibri" charset="0"/>
              <a:ea typeface="Calibri" charset="0"/>
              <a:cs typeface="Calibri" charset="0"/>
            </a:endParaRPr>
          </a:p>
        </p:txBody>
      </p:sp>
      <p:sp>
        <p:nvSpPr>
          <p:cNvPr id="39" name="Rectangle 38"/>
          <p:cNvSpPr/>
          <p:nvPr/>
        </p:nvSpPr>
        <p:spPr>
          <a:xfrm>
            <a:off x="199528" y="1357539"/>
            <a:ext cx="8741276" cy="369332"/>
          </a:xfrm>
          <a:prstGeom prst="rect">
            <a:avLst/>
          </a:prstGeom>
          <a:solidFill>
            <a:srgbClr val="F0F2FF"/>
          </a:solidFill>
          <a:ln w="57150" cmpd="thickThin">
            <a:noFill/>
          </a:ln>
          <a:effectLst>
            <a:glow rad="101600">
              <a:srgbClr val="0000FF">
                <a:alpha val="96000"/>
              </a:srgbClr>
            </a:glow>
            <a:softEdge rad="12700"/>
          </a:effectLst>
        </p:spPr>
        <p:txBody>
          <a:bodyPr wrap="square">
            <a:spAutoFit/>
          </a:bodyPr>
          <a:lstStyle/>
          <a:p>
            <a:pPr>
              <a:spcBef>
                <a:spcPct val="50000"/>
              </a:spcBef>
            </a:pPr>
            <a:r>
              <a:rPr lang="en-US" b="1" dirty="0" smtClean="0">
                <a:solidFill>
                  <a:srgbClr val="0000FF"/>
                </a:solidFill>
                <a:latin typeface="Calibri" charset="0"/>
                <a:ea typeface="Calibri" charset="0"/>
                <a:cs typeface="Calibri" charset="0"/>
              </a:rPr>
              <a:t>Dimension 3:</a:t>
            </a:r>
            <a:r>
              <a:rPr lang="en-US" dirty="0" smtClean="0">
                <a:latin typeface="Calibri" charset="0"/>
                <a:ea typeface="Calibri" charset="0"/>
                <a:cs typeface="Calibri" charset="0"/>
              </a:rPr>
              <a:t> </a:t>
            </a:r>
            <a:r>
              <a:rPr lang="en-US" dirty="0" err="1" smtClean="0">
                <a:latin typeface="Calibri" charset="0"/>
                <a:ea typeface="Calibri" charset="0"/>
                <a:cs typeface="Calibri" charset="0"/>
              </a:rPr>
              <a:t>Modelling</a:t>
            </a:r>
            <a:r>
              <a:rPr lang="en-US" dirty="0" smtClean="0">
                <a:latin typeface="Calibri" charset="0"/>
                <a:ea typeface="Calibri" charset="0"/>
                <a:cs typeface="Calibri" charset="0"/>
              </a:rPr>
              <a:t> Dis-trust </a:t>
            </a:r>
            <a:endParaRPr lang="en-US" baseline="-25000" dirty="0">
              <a:latin typeface="Calibri" charset="0"/>
              <a:ea typeface="Calibri" charset="0"/>
              <a:cs typeface="Calibri" charset="0"/>
            </a:endParaRPr>
          </a:p>
        </p:txBody>
      </p:sp>
      <p:sp>
        <p:nvSpPr>
          <p:cNvPr id="10" name="Rectangle 23"/>
          <p:cNvSpPr>
            <a:spLocks noChangeArrowheads="1"/>
          </p:cNvSpPr>
          <p:nvPr/>
        </p:nvSpPr>
        <p:spPr bwMode="auto">
          <a:xfrm>
            <a:off x="4901145" y="3979877"/>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sp>
        <p:nvSpPr>
          <p:cNvPr id="12" name="Rectangle 24"/>
          <p:cNvSpPr>
            <a:spLocks noChangeArrowheads="1"/>
          </p:cNvSpPr>
          <p:nvPr/>
        </p:nvSpPr>
        <p:spPr bwMode="auto">
          <a:xfrm>
            <a:off x="6806148" y="3962944"/>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sp>
        <p:nvSpPr>
          <p:cNvPr id="13" name="Rectangle 23"/>
          <p:cNvSpPr>
            <a:spLocks noChangeArrowheads="1"/>
          </p:cNvSpPr>
          <p:nvPr/>
        </p:nvSpPr>
        <p:spPr bwMode="auto">
          <a:xfrm>
            <a:off x="4901145" y="3979877"/>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sp>
        <p:nvSpPr>
          <p:cNvPr id="14" name="Rectangle 24"/>
          <p:cNvSpPr>
            <a:spLocks noChangeArrowheads="1"/>
          </p:cNvSpPr>
          <p:nvPr/>
        </p:nvSpPr>
        <p:spPr bwMode="auto">
          <a:xfrm>
            <a:off x="6806148" y="3962944"/>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graphicFrame>
        <p:nvGraphicFramePr>
          <p:cNvPr id="15" name="Object 5">
            <a:hlinkClick r:id="" action="ppaction://ole?verb=0"/>
          </p:cNvPr>
          <p:cNvGraphicFramePr>
            <a:graphicFrameLocks/>
          </p:cNvGraphicFramePr>
          <p:nvPr>
            <p:extLst>
              <p:ext uri="{D42A27DB-BD31-4B8C-83A1-F6EECF244321}">
                <p14:modId xmlns:p14="http://schemas.microsoft.com/office/powerpoint/2010/main" val="2000722942"/>
              </p:ext>
            </p:extLst>
          </p:nvPr>
        </p:nvGraphicFramePr>
        <p:xfrm>
          <a:off x="826051" y="5639319"/>
          <a:ext cx="290513" cy="912279"/>
        </p:xfrm>
        <a:graphic>
          <a:graphicData uri="http://schemas.openxmlformats.org/presentationml/2006/ole">
            <mc:AlternateContent xmlns:mc="http://schemas.openxmlformats.org/markup-compatibility/2006">
              <mc:Choice xmlns:v="urn:schemas-microsoft-com:vml" Requires="v">
                <p:oleObj spid="_x0000_s557115" name="Clip" r:id="rId4" imgW="525240" imgH="1361880" progId="">
                  <p:embed/>
                </p:oleObj>
              </mc:Choice>
              <mc:Fallback>
                <p:oleObj name="Clip" r:id="rId4"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051" y="5639319"/>
                        <a:ext cx="290513" cy="9122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 name="Object 6">
            <a:hlinkClick r:id="" action="ppaction://ole?verb=0"/>
          </p:cNvPr>
          <p:cNvGraphicFramePr>
            <a:graphicFrameLocks/>
          </p:cNvGraphicFramePr>
          <p:nvPr>
            <p:extLst>
              <p:ext uri="{D42A27DB-BD31-4B8C-83A1-F6EECF244321}">
                <p14:modId xmlns:p14="http://schemas.microsoft.com/office/powerpoint/2010/main" val="851541468"/>
              </p:ext>
            </p:extLst>
          </p:nvPr>
        </p:nvGraphicFramePr>
        <p:xfrm>
          <a:off x="826051" y="4286030"/>
          <a:ext cx="290513" cy="912279"/>
        </p:xfrm>
        <a:graphic>
          <a:graphicData uri="http://schemas.openxmlformats.org/presentationml/2006/ole">
            <mc:AlternateContent xmlns:mc="http://schemas.openxmlformats.org/markup-compatibility/2006">
              <mc:Choice xmlns:v="urn:schemas-microsoft-com:vml" Requires="v">
                <p:oleObj spid="_x0000_s557116" name="Clip" r:id="rId6" imgW="525240" imgH="1361880" progId="">
                  <p:embed/>
                </p:oleObj>
              </mc:Choice>
              <mc:Fallback>
                <p:oleObj name="Clip" r:id="rId6"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051" y="4286030"/>
                        <a:ext cx="290513" cy="9122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7" name="Object 7">
            <a:hlinkClick r:id="" action="ppaction://ole?verb=0"/>
          </p:cNvPr>
          <p:cNvGraphicFramePr>
            <a:graphicFrameLocks/>
          </p:cNvGraphicFramePr>
          <p:nvPr>
            <p:extLst>
              <p:ext uri="{D42A27DB-BD31-4B8C-83A1-F6EECF244321}">
                <p14:modId xmlns:p14="http://schemas.microsoft.com/office/powerpoint/2010/main" val="1026429068"/>
              </p:ext>
            </p:extLst>
          </p:nvPr>
        </p:nvGraphicFramePr>
        <p:xfrm>
          <a:off x="809118" y="3017406"/>
          <a:ext cx="290513" cy="912279"/>
        </p:xfrm>
        <a:graphic>
          <a:graphicData uri="http://schemas.openxmlformats.org/presentationml/2006/ole">
            <mc:AlternateContent xmlns:mc="http://schemas.openxmlformats.org/markup-compatibility/2006">
              <mc:Choice xmlns:v="urn:schemas-microsoft-com:vml" Requires="v">
                <p:oleObj spid="_x0000_s557117" name="Clip" r:id="rId7" imgW="525240" imgH="1361880" progId="">
                  <p:embed/>
                </p:oleObj>
              </mc:Choice>
              <mc:Fallback>
                <p:oleObj name="Clip" r:id="rId7"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118" y="3017406"/>
                        <a:ext cx="290513" cy="9122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8" name="Rectangle 17"/>
          <p:cNvSpPr>
            <a:spLocks noChangeArrowheads="1"/>
          </p:cNvSpPr>
          <p:nvPr/>
        </p:nvSpPr>
        <p:spPr bwMode="auto">
          <a:xfrm>
            <a:off x="1681179" y="2144732"/>
            <a:ext cx="381001" cy="275333"/>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a:t>
            </a:r>
            <a:endParaRPr lang="en-US" sz="1600" baseline="-25000" dirty="0">
              <a:solidFill>
                <a:srgbClr val="000000"/>
              </a:solidFill>
              <a:latin typeface="Calibri" charset="0"/>
              <a:ea typeface="Calibri" charset="0"/>
              <a:cs typeface="Calibri" charset="0"/>
            </a:endParaRPr>
          </a:p>
        </p:txBody>
      </p:sp>
      <p:sp>
        <p:nvSpPr>
          <p:cNvPr id="19" name="Text Box 7"/>
          <p:cNvSpPr txBox="1">
            <a:spLocks noChangeArrowheads="1"/>
          </p:cNvSpPr>
          <p:nvPr/>
        </p:nvSpPr>
        <p:spPr bwMode="auto">
          <a:xfrm>
            <a:off x="199523" y="3241277"/>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1</a:t>
            </a:r>
            <a:endParaRPr lang="en-US" sz="2000" b="1" baseline="-25000" dirty="0" smtClean="0">
              <a:latin typeface="Calibri" charset="0"/>
              <a:ea typeface="Calibri" charset="0"/>
              <a:cs typeface="Calibri" charset="0"/>
            </a:endParaRPr>
          </a:p>
        </p:txBody>
      </p:sp>
      <p:sp>
        <p:nvSpPr>
          <p:cNvPr id="20" name="Text Box 7"/>
          <p:cNvSpPr txBox="1">
            <a:spLocks noChangeArrowheads="1"/>
          </p:cNvSpPr>
          <p:nvPr/>
        </p:nvSpPr>
        <p:spPr bwMode="auto">
          <a:xfrm>
            <a:off x="216456" y="4537484"/>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2</a:t>
            </a:r>
            <a:endParaRPr lang="en-US" sz="2000" b="1" baseline="-25000" dirty="0" smtClean="0">
              <a:latin typeface="Calibri" charset="0"/>
              <a:ea typeface="Calibri" charset="0"/>
              <a:cs typeface="Calibri" charset="0"/>
            </a:endParaRPr>
          </a:p>
        </p:txBody>
      </p:sp>
      <p:sp>
        <p:nvSpPr>
          <p:cNvPr id="21" name="Text Box 7"/>
          <p:cNvSpPr txBox="1">
            <a:spLocks noChangeArrowheads="1"/>
          </p:cNvSpPr>
          <p:nvPr/>
        </p:nvSpPr>
        <p:spPr bwMode="auto">
          <a:xfrm>
            <a:off x="218423" y="5894352"/>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3</a:t>
            </a:r>
            <a:endParaRPr lang="en-US" sz="2000" b="1" baseline="-25000" dirty="0" smtClean="0">
              <a:latin typeface="Calibri" charset="0"/>
              <a:ea typeface="Calibri" charset="0"/>
              <a:cs typeface="Calibri" charset="0"/>
            </a:endParaRPr>
          </a:p>
        </p:txBody>
      </p:sp>
      <p:sp>
        <p:nvSpPr>
          <p:cNvPr id="22" name="Text Box 7"/>
          <p:cNvSpPr txBox="1">
            <a:spLocks noChangeArrowheads="1"/>
          </p:cNvSpPr>
          <p:nvPr/>
        </p:nvSpPr>
        <p:spPr bwMode="auto">
          <a:xfrm>
            <a:off x="1657755" y="1702847"/>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1</a:t>
            </a:r>
            <a:endParaRPr lang="en-US" sz="2000" b="1" baseline="-25000" dirty="0" smtClean="0">
              <a:latin typeface="Calibri" charset="0"/>
              <a:ea typeface="Calibri" charset="0"/>
              <a:cs typeface="Calibri" charset="0"/>
            </a:endParaRPr>
          </a:p>
        </p:txBody>
      </p:sp>
      <p:sp>
        <p:nvSpPr>
          <p:cNvPr id="23" name="Rectangle 22"/>
          <p:cNvSpPr>
            <a:spLocks noChangeArrowheads="1"/>
          </p:cNvSpPr>
          <p:nvPr/>
        </p:nvSpPr>
        <p:spPr bwMode="auto">
          <a:xfrm>
            <a:off x="2968090" y="2144735"/>
            <a:ext cx="381001" cy="275333"/>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2</a:t>
            </a:r>
          </a:p>
        </p:txBody>
      </p:sp>
      <p:sp>
        <p:nvSpPr>
          <p:cNvPr id="24" name="Text Box 7"/>
          <p:cNvSpPr txBox="1">
            <a:spLocks noChangeArrowheads="1"/>
          </p:cNvSpPr>
          <p:nvPr/>
        </p:nvSpPr>
        <p:spPr bwMode="auto">
          <a:xfrm>
            <a:off x="2944666" y="1702850"/>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2</a:t>
            </a:r>
            <a:endParaRPr lang="en-US" sz="2000" b="1" baseline="-25000" dirty="0" smtClean="0">
              <a:latin typeface="Calibri" charset="0"/>
              <a:ea typeface="Calibri" charset="0"/>
              <a:cs typeface="Calibri" charset="0"/>
            </a:endParaRPr>
          </a:p>
        </p:txBody>
      </p:sp>
      <p:sp>
        <p:nvSpPr>
          <p:cNvPr id="25" name="Rectangle 24"/>
          <p:cNvSpPr>
            <a:spLocks noChangeArrowheads="1"/>
          </p:cNvSpPr>
          <p:nvPr/>
        </p:nvSpPr>
        <p:spPr bwMode="auto">
          <a:xfrm>
            <a:off x="4471312" y="2137320"/>
            <a:ext cx="381001" cy="275333"/>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3</a:t>
            </a:r>
          </a:p>
        </p:txBody>
      </p:sp>
      <p:sp>
        <p:nvSpPr>
          <p:cNvPr id="26" name="Text Box 7"/>
          <p:cNvSpPr txBox="1">
            <a:spLocks noChangeArrowheads="1"/>
          </p:cNvSpPr>
          <p:nvPr/>
        </p:nvSpPr>
        <p:spPr bwMode="auto">
          <a:xfrm>
            <a:off x="4447888" y="1695435"/>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3</a:t>
            </a:r>
            <a:endParaRPr lang="en-US" sz="2000" b="1" baseline="-25000" dirty="0" smtClean="0">
              <a:latin typeface="Calibri" charset="0"/>
              <a:ea typeface="Calibri" charset="0"/>
              <a:cs typeface="Calibri" charset="0"/>
            </a:endParaRPr>
          </a:p>
        </p:txBody>
      </p:sp>
      <p:sp>
        <p:nvSpPr>
          <p:cNvPr id="27" name="Rectangle 26"/>
          <p:cNvSpPr>
            <a:spLocks noChangeArrowheads="1"/>
          </p:cNvSpPr>
          <p:nvPr/>
        </p:nvSpPr>
        <p:spPr bwMode="auto">
          <a:xfrm>
            <a:off x="1523997" y="3224344"/>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12</a:t>
            </a:r>
          </a:p>
          <a:p>
            <a:pPr eaLnBrk="0" hangingPunct="0"/>
            <a:r>
              <a:rPr lang="en-US" sz="1600" dirty="0" smtClean="0">
                <a:solidFill>
                  <a:srgbClr val="0000FF"/>
                </a:solidFill>
                <a:latin typeface="Calibri" charset="0"/>
                <a:ea typeface="Calibri" charset="0"/>
                <a:cs typeface="Calibri" charset="0"/>
              </a:rPr>
              <a:t>x</a:t>
            </a:r>
            <a:r>
              <a:rPr lang="en-US" sz="1600" baseline="-25000" dirty="0" smtClean="0">
                <a:solidFill>
                  <a:srgbClr val="0000FF"/>
                </a:solidFill>
                <a:latin typeface="Calibri" charset="0"/>
                <a:ea typeface="Calibri" charset="0"/>
                <a:cs typeface="Calibri" charset="0"/>
              </a:rPr>
              <a:t>13</a:t>
            </a:r>
          </a:p>
          <a:p>
            <a:pPr eaLnBrk="0" hangingPunct="0"/>
            <a:endParaRPr lang="en-US" sz="1600" baseline="-25000" dirty="0">
              <a:solidFill>
                <a:srgbClr val="000000"/>
              </a:solidFill>
              <a:latin typeface="Calibri" charset="0"/>
              <a:ea typeface="Calibri" charset="0"/>
              <a:cs typeface="Calibri" charset="0"/>
            </a:endParaRPr>
          </a:p>
        </p:txBody>
      </p:sp>
      <p:sp>
        <p:nvSpPr>
          <p:cNvPr id="29" name="Rectangle 28"/>
          <p:cNvSpPr/>
          <p:nvPr/>
        </p:nvSpPr>
        <p:spPr>
          <a:xfrm>
            <a:off x="2297275" y="3352515"/>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30" name="Rectangle 29"/>
          <p:cNvSpPr/>
          <p:nvPr/>
        </p:nvSpPr>
        <p:spPr>
          <a:xfrm>
            <a:off x="3748278" y="3296179"/>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31" name="Rectangle 30"/>
          <p:cNvSpPr/>
          <p:nvPr/>
        </p:nvSpPr>
        <p:spPr>
          <a:xfrm>
            <a:off x="2336379" y="4565554"/>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32" name="Rectangle 31"/>
          <p:cNvSpPr/>
          <p:nvPr/>
        </p:nvSpPr>
        <p:spPr>
          <a:xfrm>
            <a:off x="3787382" y="4543084"/>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33" name="Rectangle 32"/>
          <p:cNvSpPr/>
          <p:nvPr/>
        </p:nvSpPr>
        <p:spPr>
          <a:xfrm>
            <a:off x="2313904" y="5894352"/>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34" name="Rectangle 33"/>
          <p:cNvSpPr/>
          <p:nvPr/>
        </p:nvSpPr>
        <p:spPr>
          <a:xfrm>
            <a:off x="3764907" y="5905748"/>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35" name="Rectangle 34"/>
          <p:cNvSpPr/>
          <p:nvPr/>
        </p:nvSpPr>
        <p:spPr>
          <a:xfrm>
            <a:off x="5004710" y="3313112"/>
            <a:ext cx="302449" cy="369332"/>
          </a:xfrm>
          <a:prstGeom prst="rect">
            <a:avLst/>
          </a:prstGeom>
        </p:spPr>
        <p:txBody>
          <a:bodyPr wrap="none">
            <a:spAutoFit/>
          </a:bodyPr>
          <a:lstStyle/>
          <a:p>
            <a:r>
              <a:rPr lang="en-US" dirty="0" smtClean="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36" name="Rectangle 35"/>
          <p:cNvSpPr/>
          <p:nvPr/>
        </p:nvSpPr>
        <p:spPr>
          <a:xfrm>
            <a:off x="5046278" y="4593883"/>
            <a:ext cx="302449" cy="369332"/>
          </a:xfrm>
          <a:prstGeom prst="rect">
            <a:avLst/>
          </a:prstGeom>
        </p:spPr>
        <p:txBody>
          <a:bodyPr wrap="none">
            <a:spAutoFit/>
          </a:bodyPr>
          <a:lstStyle/>
          <a:p>
            <a:r>
              <a:rPr lang="en-US" dirty="0" smtClean="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37" name="Rectangle 36"/>
          <p:cNvSpPr/>
          <p:nvPr/>
        </p:nvSpPr>
        <p:spPr>
          <a:xfrm>
            <a:off x="5130920" y="5936141"/>
            <a:ext cx="302449" cy="369332"/>
          </a:xfrm>
          <a:prstGeom prst="rect">
            <a:avLst/>
          </a:prstGeom>
        </p:spPr>
        <p:txBody>
          <a:bodyPr wrap="none">
            <a:spAutoFit/>
          </a:bodyPr>
          <a:lstStyle/>
          <a:p>
            <a:r>
              <a:rPr lang="en-US" dirty="0" smtClean="0">
                <a:latin typeface="Calibri" charset="0"/>
                <a:ea typeface="Calibri" charset="0"/>
                <a:cs typeface="Calibri" charset="0"/>
                <a:sym typeface="Symbol"/>
              </a:rPr>
              <a:t>=</a:t>
            </a:r>
            <a:endParaRPr lang="en-US" dirty="0">
              <a:latin typeface="Calibri" charset="0"/>
              <a:ea typeface="Calibri" charset="0"/>
              <a:cs typeface="Calibri" charset="0"/>
            </a:endParaRPr>
          </a:p>
        </p:txBody>
      </p:sp>
      <p:cxnSp>
        <p:nvCxnSpPr>
          <p:cNvPr id="38" name="Straight Arrow Connector 37"/>
          <p:cNvCxnSpPr/>
          <p:nvPr/>
        </p:nvCxnSpPr>
        <p:spPr>
          <a:xfrm flipV="1">
            <a:off x="5808484" y="4946282"/>
            <a:ext cx="997664" cy="121795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0" name="Text Box 7"/>
          <p:cNvSpPr txBox="1">
            <a:spLocks noChangeArrowheads="1"/>
          </p:cNvSpPr>
          <p:nvPr/>
        </p:nvSpPr>
        <p:spPr bwMode="auto">
          <a:xfrm>
            <a:off x="6935120" y="4591825"/>
            <a:ext cx="504056" cy="400110"/>
          </a:xfrm>
          <a:prstGeom prst="rect">
            <a:avLst/>
          </a:prstGeom>
          <a:noFill/>
          <a:ln w="9525">
            <a:noFill/>
            <a:miter lim="800000"/>
            <a:headEnd/>
            <a:tailEnd/>
          </a:ln>
        </p:spPr>
        <p:txBody>
          <a:bodyPr wrap="square">
            <a:spAutoFit/>
          </a:bodyPr>
          <a:lstStyle/>
          <a:p>
            <a:pPr>
              <a:spcBef>
                <a:spcPct val="50000"/>
              </a:spcBef>
            </a:pPr>
            <a:r>
              <a:rPr lang="en-US" sz="2000" dirty="0" err="1">
                <a:solidFill>
                  <a:srgbClr val="000000"/>
                </a:solidFill>
                <a:latin typeface="Calibri" charset="0"/>
                <a:ea typeface="Calibri" charset="0"/>
                <a:cs typeface="Calibri" charset="0"/>
              </a:rPr>
              <a:t>y</a:t>
            </a:r>
            <a:r>
              <a:rPr lang="en-US" sz="2000" baseline="-25000" dirty="0" err="1" smtClean="0">
                <a:solidFill>
                  <a:srgbClr val="000000"/>
                </a:solidFill>
                <a:latin typeface="Calibri" charset="0"/>
                <a:ea typeface="Calibri" charset="0"/>
                <a:cs typeface="Calibri" charset="0"/>
              </a:rPr>
              <a:t>i</a:t>
            </a:r>
            <a:endParaRPr lang="en-US" sz="2000" baseline="-25000" dirty="0" smtClean="0">
              <a:solidFill>
                <a:srgbClr val="000000"/>
              </a:solidFill>
              <a:latin typeface="Calibri" charset="0"/>
              <a:ea typeface="Calibri" charset="0"/>
              <a:cs typeface="Calibri" charset="0"/>
            </a:endParaRPr>
          </a:p>
        </p:txBody>
      </p:sp>
      <p:cxnSp>
        <p:nvCxnSpPr>
          <p:cNvPr id="41" name="Straight Arrow Connector 40"/>
          <p:cNvCxnSpPr/>
          <p:nvPr/>
        </p:nvCxnSpPr>
        <p:spPr>
          <a:xfrm>
            <a:off x="5725221" y="3481074"/>
            <a:ext cx="1080927" cy="111495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2" name="Straight Arrow Connector 41"/>
          <p:cNvCxnSpPr/>
          <p:nvPr/>
        </p:nvCxnSpPr>
        <p:spPr>
          <a:xfrm>
            <a:off x="5725221" y="4744132"/>
            <a:ext cx="1080927" cy="1217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3" name="Rectangle 42"/>
          <p:cNvSpPr>
            <a:spLocks noChangeArrowheads="1"/>
          </p:cNvSpPr>
          <p:nvPr/>
        </p:nvSpPr>
        <p:spPr bwMode="auto">
          <a:xfrm>
            <a:off x="7394661" y="4701106"/>
            <a:ext cx="1546139" cy="262110"/>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a:solidFill>
                  <a:srgbClr val="000000"/>
                </a:solidFill>
                <a:latin typeface="Calibri" charset="0"/>
                <a:ea typeface="Calibri" charset="0"/>
                <a:cs typeface="Calibri" charset="0"/>
              </a:rPr>
              <a:t>y</a:t>
            </a:r>
            <a:r>
              <a:rPr lang="en-US" sz="1600" dirty="0" smtClean="0">
                <a:solidFill>
                  <a:srgbClr val="000000"/>
                </a:solidFill>
                <a:latin typeface="Calibri" charset="0"/>
                <a:ea typeface="Calibri" charset="0"/>
                <a:cs typeface="Calibri" charset="0"/>
              </a:rPr>
              <a:t> = s</a:t>
            </a:r>
            <a:r>
              <a:rPr lang="en-US" sz="1600" baseline="-25000" dirty="0" smtClean="0">
                <a:solidFill>
                  <a:srgbClr val="000000"/>
                </a:solidFill>
                <a:latin typeface="Calibri" charset="0"/>
                <a:ea typeface="Calibri" charset="0"/>
                <a:cs typeface="Calibri" charset="0"/>
              </a:rPr>
              <a:t>1 </a:t>
            </a:r>
            <a:r>
              <a:rPr lang="en-US" sz="1600" dirty="0">
                <a:latin typeface="Calibri" charset="0"/>
                <a:ea typeface="Calibri" charset="0"/>
                <a:cs typeface="Calibri" charset="0"/>
                <a:sym typeface="Symbol"/>
              </a:rPr>
              <a:t>+</a:t>
            </a:r>
            <a:r>
              <a:rPr lang="en-US" sz="1600" dirty="0" smtClean="0">
                <a:latin typeface="Calibri" charset="0"/>
                <a:ea typeface="Calibri" charset="0"/>
                <a:cs typeface="Calibri" charset="0"/>
                <a:sym typeface="Symbol"/>
              </a:rPr>
              <a:t> </a:t>
            </a:r>
            <a:r>
              <a:rPr lang="en-US" sz="1600" dirty="0">
                <a:solidFill>
                  <a:srgbClr val="000000"/>
                </a:solidFill>
                <a:latin typeface="Calibri" charset="0"/>
                <a:ea typeface="Calibri" charset="0"/>
                <a:cs typeface="Calibri" charset="0"/>
                <a:sym typeface="Symbol"/>
              </a:rPr>
              <a:t>s</a:t>
            </a:r>
            <a:r>
              <a:rPr lang="en-US" sz="1600" baseline="-25000" dirty="0" smtClean="0">
                <a:solidFill>
                  <a:srgbClr val="000000"/>
                </a:solidFill>
                <a:latin typeface="Calibri" charset="0"/>
                <a:ea typeface="Calibri" charset="0"/>
                <a:cs typeface="Calibri" charset="0"/>
              </a:rPr>
              <a:t>2 </a:t>
            </a:r>
            <a:r>
              <a:rPr lang="en-US" sz="1600" dirty="0">
                <a:latin typeface="Calibri" charset="0"/>
                <a:ea typeface="Calibri" charset="0"/>
                <a:cs typeface="Calibri" charset="0"/>
                <a:sym typeface="Symbol"/>
              </a:rPr>
              <a:t>+</a:t>
            </a:r>
            <a:r>
              <a:rPr lang="en-US" sz="1600" baseline="-25000" dirty="0" smtClean="0">
                <a:solidFill>
                  <a:srgbClr val="000000"/>
                </a:solidFill>
                <a:latin typeface="Calibri" charset="0"/>
                <a:ea typeface="Calibri" charset="0"/>
                <a:cs typeface="Calibri" charset="0"/>
                <a:sym typeface="Symbol"/>
              </a:rPr>
              <a:t> </a:t>
            </a:r>
            <a:r>
              <a:rPr lang="en-US" sz="1600" dirty="0">
                <a:solidFill>
                  <a:srgbClr val="000000"/>
                </a:solidFill>
                <a:latin typeface="Calibri" charset="0"/>
                <a:ea typeface="Calibri" charset="0"/>
                <a:cs typeface="Calibri" charset="0"/>
                <a:sym typeface="Symbol"/>
              </a:rPr>
              <a:t>s</a:t>
            </a:r>
            <a:r>
              <a:rPr lang="en-US" sz="1600" baseline="-25000" dirty="0" smtClean="0">
                <a:solidFill>
                  <a:srgbClr val="000000"/>
                </a:solidFill>
                <a:latin typeface="Calibri" charset="0"/>
                <a:ea typeface="Calibri" charset="0"/>
                <a:cs typeface="Calibri" charset="0"/>
              </a:rPr>
              <a:t>3</a:t>
            </a:r>
            <a:endParaRPr lang="en-US" sz="1600" baseline="-25000" dirty="0">
              <a:solidFill>
                <a:srgbClr val="000000"/>
              </a:solidFill>
              <a:latin typeface="Calibri" charset="0"/>
              <a:ea typeface="Calibri" charset="0"/>
              <a:cs typeface="Calibri" charset="0"/>
            </a:endParaRPr>
          </a:p>
          <a:p>
            <a:pPr eaLnBrk="0" hangingPunct="0"/>
            <a:r>
              <a:rPr lang="en-US" sz="1600" baseline="-25000" dirty="0" smtClean="0">
                <a:solidFill>
                  <a:srgbClr val="000000"/>
                </a:solidFill>
                <a:latin typeface="Calibri" charset="0"/>
                <a:ea typeface="Calibri" charset="0"/>
                <a:cs typeface="Calibri" charset="0"/>
              </a:rPr>
              <a:t> </a:t>
            </a:r>
            <a:endParaRPr lang="en-US" sz="1600" baseline="-25000" dirty="0">
              <a:solidFill>
                <a:srgbClr val="000000"/>
              </a:solidFill>
              <a:latin typeface="Calibri" charset="0"/>
              <a:ea typeface="Calibri" charset="0"/>
              <a:cs typeface="Calibri" charset="0"/>
            </a:endParaRPr>
          </a:p>
        </p:txBody>
      </p:sp>
      <p:sp>
        <p:nvSpPr>
          <p:cNvPr id="44" name="Rectangle 43"/>
          <p:cNvSpPr>
            <a:spLocks noChangeArrowheads="1"/>
          </p:cNvSpPr>
          <p:nvPr/>
        </p:nvSpPr>
        <p:spPr bwMode="auto">
          <a:xfrm>
            <a:off x="1320800" y="2488078"/>
            <a:ext cx="1271084" cy="499204"/>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11 </a:t>
            </a:r>
            <a:r>
              <a:rPr lang="en-US" sz="1600" dirty="0">
                <a:solidFill>
                  <a:srgbClr val="000000"/>
                </a:solidFill>
                <a:latin typeface="Calibri" charset="0"/>
                <a:ea typeface="Calibri" charset="0"/>
                <a:cs typeface="Calibri" charset="0"/>
              </a:rPr>
              <a:t> </a:t>
            </a:r>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12</a:t>
            </a:r>
            <a:r>
              <a:rPr lang="en-US" sz="1600" dirty="0" smtClean="0">
                <a:solidFill>
                  <a:srgbClr val="000000"/>
                </a:solidFill>
                <a:latin typeface="Calibri" charset="0"/>
                <a:ea typeface="Calibri" charset="0"/>
                <a:cs typeface="Calibri" charset="0"/>
              </a:rPr>
              <a:t> x</a:t>
            </a:r>
            <a:r>
              <a:rPr lang="en-US" sz="1600" baseline="-25000" dirty="0" smtClean="0">
                <a:solidFill>
                  <a:srgbClr val="000000"/>
                </a:solidFill>
                <a:latin typeface="Calibri" charset="0"/>
                <a:ea typeface="Calibri" charset="0"/>
                <a:cs typeface="Calibri" charset="0"/>
              </a:rPr>
              <a:t>13 </a:t>
            </a:r>
            <a:endParaRPr lang="en-US" sz="1600" baseline="-25000" dirty="0">
              <a:solidFill>
                <a:srgbClr val="000000"/>
              </a:solidFill>
              <a:latin typeface="Calibri" charset="0"/>
              <a:ea typeface="Calibri" charset="0"/>
              <a:cs typeface="Calibri" charset="0"/>
            </a:endParaRPr>
          </a:p>
        </p:txBody>
      </p:sp>
      <p:sp>
        <p:nvSpPr>
          <p:cNvPr id="45" name="Rectangle 44"/>
          <p:cNvSpPr>
            <a:spLocks noChangeArrowheads="1"/>
          </p:cNvSpPr>
          <p:nvPr/>
        </p:nvSpPr>
        <p:spPr bwMode="auto">
          <a:xfrm>
            <a:off x="2591504" y="2495104"/>
            <a:ext cx="1271084" cy="499204"/>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2</a:t>
            </a:r>
            <a:r>
              <a:rPr lang="en-US" sz="1600" baseline="-25000" dirty="0" smtClean="0">
                <a:solidFill>
                  <a:srgbClr val="000000"/>
                </a:solidFill>
                <a:latin typeface="Calibri" charset="0"/>
                <a:ea typeface="Calibri" charset="0"/>
                <a:cs typeface="Calibri" charset="0"/>
              </a:rPr>
              <a:t>1 </a:t>
            </a:r>
            <a:r>
              <a:rPr lang="en-US" sz="1600" dirty="0" smtClean="0">
                <a:solidFill>
                  <a:srgbClr val="000000"/>
                </a:solidFill>
                <a:latin typeface="Calibri" charset="0"/>
                <a:ea typeface="Calibri" charset="0"/>
                <a:cs typeface="Calibri" charset="0"/>
              </a:rPr>
              <a:t> x</a:t>
            </a:r>
            <a:r>
              <a:rPr lang="en-US" sz="1600" baseline="-25000" dirty="0">
                <a:solidFill>
                  <a:srgbClr val="000000"/>
                </a:solidFill>
                <a:latin typeface="Calibri" charset="0"/>
                <a:ea typeface="Calibri" charset="0"/>
                <a:cs typeface="Calibri" charset="0"/>
              </a:rPr>
              <a:t>2</a:t>
            </a:r>
            <a:r>
              <a:rPr lang="en-US" sz="1600" baseline="-25000" dirty="0" smtClean="0">
                <a:solidFill>
                  <a:srgbClr val="000000"/>
                </a:solidFill>
                <a:latin typeface="Calibri" charset="0"/>
                <a:ea typeface="Calibri" charset="0"/>
                <a:cs typeface="Calibri" charset="0"/>
              </a:rPr>
              <a:t>2</a:t>
            </a:r>
            <a:r>
              <a:rPr lang="en-US" sz="1600" dirty="0" smtClean="0">
                <a:solidFill>
                  <a:srgbClr val="000000"/>
                </a:solidFill>
                <a:latin typeface="Calibri" charset="0"/>
                <a:ea typeface="Calibri" charset="0"/>
                <a:cs typeface="Calibri" charset="0"/>
              </a:rPr>
              <a:t> x</a:t>
            </a:r>
            <a:r>
              <a:rPr lang="en-US" sz="1600" baseline="-25000" dirty="0">
                <a:solidFill>
                  <a:srgbClr val="000000"/>
                </a:solidFill>
                <a:latin typeface="Calibri" charset="0"/>
                <a:ea typeface="Calibri" charset="0"/>
                <a:cs typeface="Calibri" charset="0"/>
              </a:rPr>
              <a:t>2</a:t>
            </a:r>
            <a:r>
              <a:rPr lang="en-US" sz="1600" baseline="-25000" dirty="0" smtClean="0">
                <a:solidFill>
                  <a:srgbClr val="000000"/>
                </a:solidFill>
                <a:latin typeface="Calibri" charset="0"/>
                <a:ea typeface="Calibri" charset="0"/>
                <a:cs typeface="Calibri" charset="0"/>
              </a:rPr>
              <a:t>3 </a:t>
            </a:r>
            <a:endParaRPr lang="en-US" sz="1600" baseline="-25000" dirty="0">
              <a:solidFill>
                <a:srgbClr val="000000"/>
              </a:solidFill>
              <a:latin typeface="Calibri" charset="0"/>
              <a:ea typeface="Calibri" charset="0"/>
              <a:cs typeface="Calibri" charset="0"/>
            </a:endParaRPr>
          </a:p>
        </p:txBody>
      </p:sp>
      <p:sp>
        <p:nvSpPr>
          <p:cNvPr id="46" name="Rectangle 45"/>
          <p:cNvSpPr>
            <a:spLocks noChangeArrowheads="1"/>
          </p:cNvSpPr>
          <p:nvPr/>
        </p:nvSpPr>
        <p:spPr bwMode="auto">
          <a:xfrm>
            <a:off x="4130701" y="2478171"/>
            <a:ext cx="1271084" cy="499204"/>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3</a:t>
            </a:r>
            <a:r>
              <a:rPr lang="en-US" sz="1600" baseline="-25000" dirty="0" smtClean="0">
                <a:solidFill>
                  <a:srgbClr val="000000"/>
                </a:solidFill>
                <a:latin typeface="Calibri" charset="0"/>
                <a:ea typeface="Calibri" charset="0"/>
                <a:cs typeface="Calibri" charset="0"/>
              </a:rPr>
              <a:t>1 </a:t>
            </a:r>
            <a:r>
              <a:rPr lang="en-US" sz="1600" dirty="0" smtClean="0">
                <a:solidFill>
                  <a:srgbClr val="000000"/>
                </a:solidFill>
                <a:latin typeface="Calibri" charset="0"/>
                <a:ea typeface="Calibri" charset="0"/>
                <a:cs typeface="Calibri" charset="0"/>
              </a:rPr>
              <a:t> x</a:t>
            </a:r>
            <a:r>
              <a:rPr lang="en-US" sz="1600" baseline="-25000" dirty="0">
                <a:solidFill>
                  <a:srgbClr val="000000"/>
                </a:solidFill>
                <a:latin typeface="Calibri" charset="0"/>
                <a:ea typeface="Calibri" charset="0"/>
                <a:cs typeface="Calibri" charset="0"/>
              </a:rPr>
              <a:t>3</a:t>
            </a:r>
            <a:r>
              <a:rPr lang="en-US" sz="1600" baseline="-25000" dirty="0" smtClean="0">
                <a:solidFill>
                  <a:srgbClr val="000000"/>
                </a:solidFill>
                <a:latin typeface="Calibri" charset="0"/>
                <a:ea typeface="Calibri" charset="0"/>
                <a:cs typeface="Calibri" charset="0"/>
              </a:rPr>
              <a:t>2</a:t>
            </a:r>
            <a:r>
              <a:rPr lang="en-US" sz="1600" dirty="0" smtClean="0">
                <a:solidFill>
                  <a:srgbClr val="000000"/>
                </a:solidFill>
                <a:latin typeface="Calibri" charset="0"/>
                <a:ea typeface="Calibri" charset="0"/>
                <a:cs typeface="Calibri" charset="0"/>
              </a:rPr>
              <a:t> x</a:t>
            </a:r>
            <a:r>
              <a:rPr lang="en-US" sz="1600" baseline="-25000" dirty="0">
                <a:solidFill>
                  <a:srgbClr val="000000"/>
                </a:solidFill>
                <a:latin typeface="Calibri" charset="0"/>
                <a:ea typeface="Calibri" charset="0"/>
                <a:cs typeface="Calibri" charset="0"/>
              </a:rPr>
              <a:t>3</a:t>
            </a:r>
            <a:r>
              <a:rPr lang="en-US" sz="1600" baseline="-25000" dirty="0" smtClean="0">
                <a:solidFill>
                  <a:srgbClr val="000000"/>
                </a:solidFill>
                <a:latin typeface="Calibri" charset="0"/>
                <a:ea typeface="Calibri" charset="0"/>
                <a:cs typeface="Calibri" charset="0"/>
              </a:rPr>
              <a:t>3 </a:t>
            </a:r>
            <a:endParaRPr lang="en-US" sz="1600" baseline="-25000" dirty="0">
              <a:solidFill>
                <a:srgbClr val="000000"/>
              </a:solidFill>
              <a:latin typeface="Calibri" charset="0"/>
              <a:ea typeface="Calibri" charset="0"/>
              <a:cs typeface="Calibri" charset="0"/>
            </a:endParaRPr>
          </a:p>
        </p:txBody>
      </p:sp>
      <p:sp>
        <p:nvSpPr>
          <p:cNvPr id="47" name="Rectangle 46"/>
          <p:cNvSpPr>
            <a:spLocks noChangeArrowheads="1"/>
          </p:cNvSpPr>
          <p:nvPr/>
        </p:nvSpPr>
        <p:spPr bwMode="auto">
          <a:xfrm>
            <a:off x="1536692" y="4404561"/>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11</a:t>
            </a:r>
          </a:p>
          <a:p>
            <a:pPr eaLnBrk="0" hangingPunct="0"/>
            <a:r>
              <a:rPr lang="en-US" sz="1600" dirty="0" smtClean="0">
                <a:solidFill>
                  <a:srgbClr val="0000FF"/>
                </a:solidFill>
                <a:latin typeface="Calibri" charset="0"/>
                <a:ea typeface="Calibri" charset="0"/>
                <a:cs typeface="Calibri" charset="0"/>
              </a:rPr>
              <a:t>x</a:t>
            </a:r>
            <a:r>
              <a:rPr lang="en-US" sz="1600" baseline="-25000" dirty="0" smtClean="0">
                <a:solidFill>
                  <a:srgbClr val="0000FF"/>
                </a:solidFill>
                <a:latin typeface="Calibri" charset="0"/>
                <a:ea typeface="Calibri" charset="0"/>
                <a:cs typeface="Calibri" charset="0"/>
              </a:rPr>
              <a:t>13</a:t>
            </a:r>
          </a:p>
          <a:p>
            <a:pPr eaLnBrk="0" hangingPunct="0"/>
            <a:endParaRPr lang="en-US" sz="1600" baseline="-25000" dirty="0">
              <a:solidFill>
                <a:srgbClr val="000000"/>
              </a:solidFill>
              <a:latin typeface="Calibri" charset="0"/>
              <a:ea typeface="Calibri" charset="0"/>
              <a:cs typeface="Calibri" charset="0"/>
            </a:endParaRPr>
          </a:p>
        </p:txBody>
      </p:sp>
      <p:sp>
        <p:nvSpPr>
          <p:cNvPr id="48" name="Rectangle 47"/>
          <p:cNvSpPr>
            <a:spLocks noChangeArrowheads="1"/>
          </p:cNvSpPr>
          <p:nvPr/>
        </p:nvSpPr>
        <p:spPr bwMode="auto">
          <a:xfrm>
            <a:off x="1540929" y="5792754"/>
            <a:ext cx="559902" cy="512719"/>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11</a:t>
            </a:r>
          </a:p>
          <a:p>
            <a:pPr eaLnBrk="0" hangingPunct="0"/>
            <a:r>
              <a:rPr lang="en-US" sz="1600" dirty="0" smtClean="0">
                <a:solidFill>
                  <a:srgbClr val="0000FF"/>
                </a:solidFill>
                <a:latin typeface="Calibri" charset="0"/>
                <a:ea typeface="Calibri" charset="0"/>
                <a:cs typeface="Calibri" charset="0"/>
              </a:rPr>
              <a:t>x</a:t>
            </a:r>
            <a:r>
              <a:rPr lang="en-US" sz="1600" baseline="-25000" dirty="0" smtClean="0">
                <a:solidFill>
                  <a:srgbClr val="0000FF"/>
                </a:solidFill>
                <a:latin typeface="Calibri" charset="0"/>
                <a:ea typeface="Calibri" charset="0"/>
                <a:cs typeface="Calibri" charset="0"/>
              </a:rPr>
              <a:t>12</a:t>
            </a:r>
          </a:p>
          <a:p>
            <a:pPr eaLnBrk="0" hangingPunct="0"/>
            <a:endParaRPr lang="en-US" sz="1600" baseline="-25000" dirty="0">
              <a:solidFill>
                <a:srgbClr val="000000"/>
              </a:solidFill>
              <a:latin typeface="Calibri" charset="0"/>
              <a:ea typeface="Calibri" charset="0"/>
              <a:cs typeface="Calibri" charset="0"/>
            </a:endParaRPr>
          </a:p>
        </p:txBody>
      </p:sp>
      <p:sp>
        <p:nvSpPr>
          <p:cNvPr id="49" name="Rectangle 48"/>
          <p:cNvSpPr>
            <a:spLocks noChangeArrowheads="1"/>
          </p:cNvSpPr>
          <p:nvPr/>
        </p:nvSpPr>
        <p:spPr bwMode="auto">
          <a:xfrm>
            <a:off x="2890787" y="3190043"/>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2</a:t>
            </a:r>
            <a:r>
              <a:rPr lang="en-US" sz="1600" baseline="-25000" dirty="0" smtClean="0">
                <a:solidFill>
                  <a:srgbClr val="000000"/>
                </a:solidFill>
                <a:latin typeface="Calibri" charset="0"/>
                <a:ea typeface="Calibri" charset="0"/>
                <a:cs typeface="Calibri" charset="0"/>
              </a:rPr>
              <a:t>2</a:t>
            </a:r>
          </a:p>
          <a:p>
            <a:pPr eaLnBrk="0" hangingPunct="0"/>
            <a:r>
              <a:rPr lang="en-US" sz="1600" dirty="0" smtClean="0">
                <a:solidFill>
                  <a:srgbClr val="0000FF"/>
                </a:solidFill>
                <a:latin typeface="Calibri" charset="0"/>
                <a:ea typeface="Calibri" charset="0"/>
                <a:cs typeface="Calibri" charset="0"/>
              </a:rPr>
              <a:t>x</a:t>
            </a:r>
            <a:r>
              <a:rPr lang="en-US" sz="1600" baseline="-25000" dirty="0">
                <a:solidFill>
                  <a:srgbClr val="0000FF"/>
                </a:solidFill>
                <a:latin typeface="Calibri" charset="0"/>
                <a:ea typeface="Calibri" charset="0"/>
                <a:cs typeface="Calibri" charset="0"/>
              </a:rPr>
              <a:t>2</a:t>
            </a:r>
            <a:r>
              <a:rPr lang="en-US" sz="1600" baseline="-25000" dirty="0" smtClean="0">
                <a:solidFill>
                  <a:srgbClr val="0000FF"/>
                </a:solidFill>
                <a:latin typeface="Calibri" charset="0"/>
                <a:ea typeface="Calibri" charset="0"/>
                <a:cs typeface="Calibri" charset="0"/>
              </a:rPr>
              <a:t>3</a:t>
            </a:r>
          </a:p>
          <a:p>
            <a:pPr eaLnBrk="0" hangingPunct="0"/>
            <a:endParaRPr lang="en-US" sz="1600" baseline="-25000" dirty="0">
              <a:solidFill>
                <a:srgbClr val="000000"/>
              </a:solidFill>
              <a:latin typeface="Calibri" charset="0"/>
              <a:ea typeface="Calibri" charset="0"/>
              <a:cs typeface="Calibri" charset="0"/>
            </a:endParaRPr>
          </a:p>
        </p:txBody>
      </p:sp>
      <p:sp>
        <p:nvSpPr>
          <p:cNvPr id="50" name="Rectangle 49"/>
          <p:cNvSpPr>
            <a:spLocks noChangeArrowheads="1"/>
          </p:cNvSpPr>
          <p:nvPr/>
        </p:nvSpPr>
        <p:spPr bwMode="auto">
          <a:xfrm>
            <a:off x="2903482" y="4353327"/>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2</a:t>
            </a:r>
            <a:r>
              <a:rPr lang="en-US" sz="1600" baseline="-25000" dirty="0" smtClean="0">
                <a:solidFill>
                  <a:srgbClr val="000000"/>
                </a:solidFill>
                <a:latin typeface="Calibri" charset="0"/>
                <a:ea typeface="Calibri" charset="0"/>
                <a:cs typeface="Calibri" charset="0"/>
              </a:rPr>
              <a:t>1</a:t>
            </a:r>
          </a:p>
          <a:p>
            <a:pPr eaLnBrk="0" hangingPunct="0"/>
            <a:r>
              <a:rPr lang="en-US" sz="1600" dirty="0" smtClean="0">
                <a:solidFill>
                  <a:srgbClr val="0000FF"/>
                </a:solidFill>
                <a:latin typeface="Calibri" charset="0"/>
                <a:ea typeface="Calibri" charset="0"/>
                <a:cs typeface="Calibri" charset="0"/>
              </a:rPr>
              <a:t>x</a:t>
            </a:r>
            <a:r>
              <a:rPr lang="en-US" sz="1600" baseline="-25000" dirty="0">
                <a:solidFill>
                  <a:srgbClr val="0000FF"/>
                </a:solidFill>
                <a:latin typeface="Calibri" charset="0"/>
                <a:ea typeface="Calibri" charset="0"/>
                <a:cs typeface="Calibri" charset="0"/>
              </a:rPr>
              <a:t>2</a:t>
            </a:r>
            <a:r>
              <a:rPr lang="en-US" sz="1600" baseline="-25000" dirty="0" smtClean="0">
                <a:solidFill>
                  <a:srgbClr val="0000FF"/>
                </a:solidFill>
                <a:latin typeface="Calibri" charset="0"/>
                <a:ea typeface="Calibri" charset="0"/>
                <a:cs typeface="Calibri" charset="0"/>
              </a:rPr>
              <a:t>3</a:t>
            </a:r>
          </a:p>
          <a:p>
            <a:pPr eaLnBrk="0" hangingPunct="0"/>
            <a:endParaRPr lang="en-US" sz="1600" baseline="-25000" dirty="0">
              <a:solidFill>
                <a:srgbClr val="000000"/>
              </a:solidFill>
              <a:latin typeface="Calibri" charset="0"/>
              <a:ea typeface="Calibri" charset="0"/>
              <a:cs typeface="Calibri" charset="0"/>
            </a:endParaRPr>
          </a:p>
        </p:txBody>
      </p:sp>
      <p:sp>
        <p:nvSpPr>
          <p:cNvPr id="52" name="Rectangle 51"/>
          <p:cNvSpPr>
            <a:spLocks noChangeArrowheads="1"/>
          </p:cNvSpPr>
          <p:nvPr/>
        </p:nvSpPr>
        <p:spPr bwMode="auto">
          <a:xfrm>
            <a:off x="2907719" y="5741520"/>
            <a:ext cx="559902" cy="563953"/>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2</a:t>
            </a:r>
            <a:r>
              <a:rPr lang="en-US" sz="1600" baseline="-25000" dirty="0" smtClean="0">
                <a:solidFill>
                  <a:srgbClr val="000000"/>
                </a:solidFill>
                <a:latin typeface="Calibri" charset="0"/>
                <a:ea typeface="Calibri" charset="0"/>
                <a:cs typeface="Calibri" charset="0"/>
              </a:rPr>
              <a:t>1</a:t>
            </a:r>
          </a:p>
          <a:p>
            <a:pPr eaLnBrk="0" hangingPunct="0"/>
            <a:r>
              <a:rPr lang="en-US" sz="1600" dirty="0" smtClean="0">
                <a:solidFill>
                  <a:srgbClr val="0000FF"/>
                </a:solidFill>
                <a:latin typeface="Calibri" charset="0"/>
                <a:ea typeface="Calibri" charset="0"/>
                <a:cs typeface="Calibri" charset="0"/>
              </a:rPr>
              <a:t>x</a:t>
            </a:r>
            <a:r>
              <a:rPr lang="en-US" sz="1600" baseline="-25000" dirty="0">
                <a:solidFill>
                  <a:srgbClr val="0000FF"/>
                </a:solidFill>
                <a:latin typeface="Calibri" charset="0"/>
                <a:ea typeface="Calibri" charset="0"/>
                <a:cs typeface="Calibri" charset="0"/>
              </a:rPr>
              <a:t>2</a:t>
            </a:r>
            <a:r>
              <a:rPr lang="en-US" sz="1600" baseline="-25000" dirty="0" smtClean="0">
                <a:solidFill>
                  <a:srgbClr val="0000FF"/>
                </a:solidFill>
                <a:latin typeface="Calibri" charset="0"/>
                <a:ea typeface="Calibri" charset="0"/>
                <a:cs typeface="Calibri" charset="0"/>
              </a:rPr>
              <a:t>2</a:t>
            </a:r>
          </a:p>
          <a:p>
            <a:pPr eaLnBrk="0" hangingPunct="0"/>
            <a:endParaRPr lang="en-US" sz="1600" baseline="-25000" dirty="0">
              <a:solidFill>
                <a:srgbClr val="0000FF"/>
              </a:solidFill>
              <a:latin typeface="Calibri" charset="0"/>
              <a:ea typeface="Calibri" charset="0"/>
              <a:cs typeface="Calibri" charset="0"/>
            </a:endParaRPr>
          </a:p>
        </p:txBody>
      </p:sp>
      <p:sp>
        <p:nvSpPr>
          <p:cNvPr id="53" name="Rectangle 52"/>
          <p:cNvSpPr>
            <a:spLocks noChangeArrowheads="1"/>
          </p:cNvSpPr>
          <p:nvPr/>
        </p:nvSpPr>
        <p:spPr bwMode="auto">
          <a:xfrm>
            <a:off x="4343758" y="3190911"/>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32</a:t>
            </a:r>
          </a:p>
          <a:p>
            <a:pPr eaLnBrk="0" hangingPunct="0"/>
            <a:r>
              <a:rPr lang="en-US" sz="1600" dirty="0" smtClean="0">
                <a:solidFill>
                  <a:srgbClr val="0000FF"/>
                </a:solidFill>
                <a:latin typeface="Calibri" charset="0"/>
                <a:ea typeface="Calibri" charset="0"/>
                <a:cs typeface="Calibri" charset="0"/>
              </a:rPr>
              <a:t>x</a:t>
            </a:r>
            <a:r>
              <a:rPr lang="en-US" sz="1600" baseline="-25000" dirty="0" smtClean="0">
                <a:solidFill>
                  <a:srgbClr val="0000FF"/>
                </a:solidFill>
                <a:latin typeface="Calibri" charset="0"/>
                <a:ea typeface="Calibri" charset="0"/>
                <a:cs typeface="Calibri" charset="0"/>
              </a:rPr>
              <a:t>33</a:t>
            </a:r>
          </a:p>
          <a:p>
            <a:pPr eaLnBrk="0" hangingPunct="0"/>
            <a:endParaRPr lang="en-US" sz="1600" baseline="-25000" dirty="0">
              <a:solidFill>
                <a:srgbClr val="000000"/>
              </a:solidFill>
              <a:latin typeface="Calibri" charset="0"/>
              <a:ea typeface="Calibri" charset="0"/>
              <a:cs typeface="Calibri" charset="0"/>
            </a:endParaRPr>
          </a:p>
        </p:txBody>
      </p:sp>
      <p:sp>
        <p:nvSpPr>
          <p:cNvPr id="54" name="Rectangle 53"/>
          <p:cNvSpPr>
            <a:spLocks noChangeArrowheads="1"/>
          </p:cNvSpPr>
          <p:nvPr/>
        </p:nvSpPr>
        <p:spPr bwMode="auto">
          <a:xfrm>
            <a:off x="4356453" y="4354195"/>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31</a:t>
            </a:r>
          </a:p>
          <a:p>
            <a:pPr eaLnBrk="0" hangingPunct="0"/>
            <a:r>
              <a:rPr lang="en-US" sz="1600" dirty="0" smtClean="0">
                <a:solidFill>
                  <a:srgbClr val="0000FF"/>
                </a:solidFill>
                <a:latin typeface="Calibri" charset="0"/>
                <a:ea typeface="Calibri" charset="0"/>
                <a:cs typeface="Calibri" charset="0"/>
              </a:rPr>
              <a:t>x</a:t>
            </a:r>
            <a:r>
              <a:rPr lang="en-US" sz="1600" baseline="-25000" dirty="0" smtClean="0">
                <a:solidFill>
                  <a:srgbClr val="0000FF"/>
                </a:solidFill>
                <a:latin typeface="Calibri" charset="0"/>
                <a:ea typeface="Calibri" charset="0"/>
                <a:cs typeface="Calibri" charset="0"/>
              </a:rPr>
              <a:t>33</a:t>
            </a:r>
          </a:p>
          <a:p>
            <a:pPr eaLnBrk="0" hangingPunct="0"/>
            <a:endParaRPr lang="en-US" sz="1600" baseline="-25000" dirty="0">
              <a:solidFill>
                <a:srgbClr val="0000FF"/>
              </a:solidFill>
              <a:latin typeface="Calibri" charset="0"/>
              <a:ea typeface="Calibri" charset="0"/>
              <a:cs typeface="Calibri" charset="0"/>
            </a:endParaRPr>
          </a:p>
        </p:txBody>
      </p:sp>
      <p:sp>
        <p:nvSpPr>
          <p:cNvPr id="55" name="Rectangle 54"/>
          <p:cNvSpPr>
            <a:spLocks noChangeArrowheads="1"/>
          </p:cNvSpPr>
          <p:nvPr/>
        </p:nvSpPr>
        <p:spPr bwMode="auto">
          <a:xfrm>
            <a:off x="4360690" y="5742388"/>
            <a:ext cx="559902" cy="532692"/>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31</a:t>
            </a:r>
          </a:p>
          <a:p>
            <a:pPr eaLnBrk="0" hangingPunct="0"/>
            <a:r>
              <a:rPr lang="en-US" sz="1600" dirty="0" smtClean="0">
                <a:solidFill>
                  <a:srgbClr val="0000FF"/>
                </a:solidFill>
                <a:latin typeface="Calibri" charset="0"/>
                <a:ea typeface="Calibri" charset="0"/>
                <a:cs typeface="Calibri" charset="0"/>
              </a:rPr>
              <a:t>x</a:t>
            </a:r>
            <a:r>
              <a:rPr lang="en-US" sz="1600" baseline="-25000" dirty="0" smtClean="0">
                <a:solidFill>
                  <a:srgbClr val="0000FF"/>
                </a:solidFill>
                <a:latin typeface="Calibri" charset="0"/>
                <a:ea typeface="Calibri" charset="0"/>
                <a:cs typeface="Calibri" charset="0"/>
              </a:rPr>
              <a:t>32</a:t>
            </a:r>
          </a:p>
          <a:p>
            <a:pPr eaLnBrk="0" hangingPunct="0"/>
            <a:endParaRPr lang="en-US" sz="1600" baseline="-25000" dirty="0">
              <a:solidFill>
                <a:srgbClr val="000000"/>
              </a:solidFill>
              <a:latin typeface="Calibri" charset="0"/>
              <a:ea typeface="Calibri" charset="0"/>
              <a:cs typeface="Calibri" charset="0"/>
            </a:endParaRPr>
          </a:p>
        </p:txBody>
      </p:sp>
      <p:sp>
        <p:nvSpPr>
          <p:cNvPr id="56" name="Rectangle 55"/>
          <p:cNvSpPr>
            <a:spLocks noChangeArrowheads="1"/>
          </p:cNvSpPr>
          <p:nvPr/>
        </p:nvSpPr>
        <p:spPr bwMode="auto">
          <a:xfrm>
            <a:off x="5367114" y="3207411"/>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a:solidFill>
                  <a:srgbClr val="000000"/>
                </a:solidFill>
                <a:latin typeface="Calibri" charset="0"/>
                <a:ea typeface="Calibri" charset="0"/>
                <a:cs typeface="Calibri" charset="0"/>
              </a:rPr>
              <a:t>s</a:t>
            </a:r>
            <a:r>
              <a:rPr lang="en-US" sz="1600" baseline="-25000" dirty="0" smtClean="0">
                <a:solidFill>
                  <a:srgbClr val="000000"/>
                </a:solidFill>
                <a:latin typeface="Calibri" charset="0"/>
                <a:ea typeface="Calibri" charset="0"/>
                <a:cs typeface="Calibri" charset="0"/>
              </a:rPr>
              <a:t>2</a:t>
            </a:r>
          </a:p>
          <a:p>
            <a:pPr eaLnBrk="0" hangingPunct="0"/>
            <a:r>
              <a:rPr lang="en-US" sz="1600" dirty="0">
                <a:solidFill>
                  <a:srgbClr val="0000FF"/>
                </a:solidFill>
                <a:latin typeface="Calibri" charset="0"/>
                <a:ea typeface="Calibri" charset="0"/>
                <a:cs typeface="Calibri" charset="0"/>
              </a:rPr>
              <a:t>s</a:t>
            </a:r>
            <a:r>
              <a:rPr lang="en-US" sz="1600" baseline="-25000" dirty="0" smtClean="0">
                <a:solidFill>
                  <a:srgbClr val="0000FF"/>
                </a:solidFill>
                <a:latin typeface="Calibri" charset="0"/>
                <a:ea typeface="Calibri" charset="0"/>
                <a:cs typeface="Calibri" charset="0"/>
              </a:rPr>
              <a:t>3</a:t>
            </a:r>
          </a:p>
          <a:p>
            <a:pPr eaLnBrk="0" hangingPunct="0"/>
            <a:endParaRPr lang="en-US" sz="1600" baseline="-25000" dirty="0">
              <a:solidFill>
                <a:srgbClr val="0000FF"/>
              </a:solidFill>
              <a:latin typeface="Calibri" charset="0"/>
              <a:ea typeface="Calibri" charset="0"/>
              <a:cs typeface="Calibri" charset="0"/>
            </a:endParaRPr>
          </a:p>
        </p:txBody>
      </p:sp>
      <p:sp>
        <p:nvSpPr>
          <p:cNvPr id="57" name="Rectangle 56"/>
          <p:cNvSpPr>
            <a:spLocks noChangeArrowheads="1"/>
          </p:cNvSpPr>
          <p:nvPr/>
        </p:nvSpPr>
        <p:spPr bwMode="auto">
          <a:xfrm>
            <a:off x="5379809" y="4370695"/>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a:solidFill>
                  <a:srgbClr val="000000"/>
                </a:solidFill>
                <a:latin typeface="Calibri" charset="0"/>
                <a:ea typeface="Calibri" charset="0"/>
                <a:cs typeface="Calibri" charset="0"/>
              </a:rPr>
              <a:t>s</a:t>
            </a:r>
            <a:r>
              <a:rPr lang="en-US" sz="1600" baseline="-25000" dirty="0" smtClean="0">
                <a:solidFill>
                  <a:srgbClr val="000000"/>
                </a:solidFill>
                <a:latin typeface="Calibri" charset="0"/>
                <a:ea typeface="Calibri" charset="0"/>
                <a:cs typeface="Calibri" charset="0"/>
              </a:rPr>
              <a:t>1</a:t>
            </a:r>
          </a:p>
          <a:p>
            <a:pPr eaLnBrk="0" hangingPunct="0"/>
            <a:r>
              <a:rPr lang="en-US" sz="1600" dirty="0">
                <a:solidFill>
                  <a:srgbClr val="0000FF"/>
                </a:solidFill>
                <a:latin typeface="Calibri" charset="0"/>
                <a:ea typeface="Calibri" charset="0"/>
                <a:cs typeface="Calibri" charset="0"/>
              </a:rPr>
              <a:t>s</a:t>
            </a:r>
            <a:r>
              <a:rPr lang="en-US" sz="1600" baseline="-25000" dirty="0" smtClean="0">
                <a:solidFill>
                  <a:srgbClr val="0000FF"/>
                </a:solidFill>
                <a:latin typeface="Calibri" charset="0"/>
                <a:ea typeface="Calibri" charset="0"/>
                <a:cs typeface="Calibri" charset="0"/>
              </a:rPr>
              <a:t>3</a:t>
            </a:r>
          </a:p>
          <a:p>
            <a:pPr eaLnBrk="0" hangingPunct="0"/>
            <a:endParaRPr lang="en-US" sz="1600" baseline="-25000" dirty="0">
              <a:solidFill>
                <a:srgbClr val="0000FF"/>
              </a:solidFill>
              <a:latin typeface="Calibri" charset="0"/>
              <a:ea typeface="Calibri" charset="0"/>
              <a:cs typeface="Calibri" charset="0"/>
            </a:endParaRPr>
          </a:p>
        </p:txBody>
      </p:sp>
      <p:sp>
        <p:nvSpPr>
          <p:cNvPr id="58" name="Rectangle 57"/>
          <p:cNvSpPr>
            <a:spLocks noChangeArrowheads="1"/>
          </p:cNvSpPr>
          <p:nvPr/>
        </p:nvSpPr>
        <p:spPr bwMode="auto">
          <a:xfrm>
            <a:off x="5384046" y="5758888"/>
            <a:ext cx="559902" cy="546585"/>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a:latin typeface="Calibri" charset="0"/>
                <a:ea typeface="Calibri" charset="0"/>
                <a:cs typeface="Calibri" charset="0"/>
              </a:rPr>
              <a:t>s</a:t>
            </a:r>
            <a:r>
              <a:rPr lang="en-US" sz="1600" baseline="-25000" dirty="0" smtClean="0">
                <a:latin typeface="Calibri" charset="0"/>
                <a:ea typeface="Calibri" charset="0"/>
                <a:cs typeface="Calibri" charset="0"/>
              </a:rPr>
              <a:t>1</a:t>
            </a:r>
          </a:p>
          <a:p>
            <a:pPr eaLnBrk="0" hangingPunct="0"/>
            <a:r>
              <a:rPr lang="en-US" sz="1600" dirty="0">
                <a:solidFill>
                  <a:srgbClr val="0000FF"/>
                </a:solidFill>
                <a:latin typeface="Calibri" charset="0"/>
                <a:ea typeface="Calibri" charset="0"/>
                <a:cs typeface="Calibri" charset="0"/>
              </a:rPr>
              <a:t>s</a:t>
            </a:r>
            <a:r>
              <a:rPr lang="en-US" sz="1600" baseline="-25000" dirty="0" smtClean="0">
                <a:solidFill>
                  <a:srgbClr val="0000FF"/>
                </a:solidFill>
                <a:latin typeface="Calibri" charset="0"/>
                <a:ea typeface="Calibri" charset="0"/>
                <a:cs typeface="Calibri" charset="0"/>
              </a:rPr>
              <a:t>2</a:t>
            </a:r>
          </a:p>
          <a:p>
            <a:pPr eaLnBrk="0" hangingPunct="0"/>
            <a:endParaRPr lang="en-US" sz="1600" baseline="-25000" dirty="0">
              <a:solidFill>
                <a:srgbClr val="0000FF"/>
              </a:solidFill>
              <a:latin typeface="Calibri" charset="0"/>
              <a:ea typeface="Calibri" charset="0"/>
              <a:cs typeface="Calibri" charset="0"/>
            </a:endParaRPr>
          </a:p>
        </p:txBody>
      </p:sp>
      <p:sp>
        <p:nvSpPr>
          <p:cNvPr id="59" name="Text Box 7"/>
          <p:cNvSpPr txBox="1">
            <a:spLocks noChangeArrowheads="1"/>
          </p:cNvSpPr>
          <p:nvPr/>
        </p:nvSpPr>
        <p:spPr bwMode="auto">
          <a:xfrm>
            <a:off x="218423" y="6436208"/>
            <a:ext cx="4229465" cy="338554"/>
          </a:xfrm>
          <a:prstGeom prst="rect">
            <a:avLst/>
          </a:prstGeom>
          <a:noFill/>
          <a:ln w="9525">
            <a:noFill/>
            <a:miter lim="800000"/>
            <a:headEnd/>
            <a:tailEnd/>
          </a:ln>
        </p:spPr>
        <p:txBody>
          <a:bodyPr wrap="square">
            <a:spAutoFit/>
          </a:bodyPr>
          <a:lstStyle/>
          <a:p>
            <a:pPr>
              <a:spcBef>
                <a:spcPct val="50000"/>
              </a:spcBef>
            </a:pPr>
            <a:r>
              <a:rPr lang="en-US" sz="1600" dirty="0" smtClean="0">
                <a:latin typeface="Calibri" charset="0"/>
                <a:ea typeface="Calibri" charset="0"/>
                <a:cs typeface="Calibri" charset="0"/>
              </a:rPr>
              <a:t>Protected against a single curious party</a:t>
            </a:r>
            <a:endParaRPr lang="en-US" sz="1600" baseline="-25000" dirty="0" smtClean="0">
              <a:latin typeface="Calibri" charset="0"/>
              <a:ea typeface="Calibri" charset="0"/>
              <a:cs typeface="Calibri" charset="0"/>
            </a:endParaRPr>
          </a:p>
        </p:txBody>
      </p:sp>
      <p:sp>
        <p:nvSpPr>
          <p:cNvPr id="60" name="Text Box 7"/>
          <p:cNvSpPr txBox="1">
            <a:spLocks noChangeArrowheads="1"/>
          </p:cNvSpPr>
          <p:nvPr/>
        </p:nvSpPr>
        <p:spPr bwMode="auto">
          <a:xfrm>
            <a:off x="4343758" y="6433037"/>
            <a:ext cx="4800242" cy="338554"/>
          </a:xfrm>
          <a:prstGeom prst="rect">
            <a:avLst/>
          </a:prstGeom>
          <a:noFill/>
          <a:ln w="9525">
            <a:noFill/>
            <a:miter lim="800000"/>
            <a:headEnd/>
            <a:tailEnd/>
          </a:ln>
        </p:spPr>
        <p:txBody>
          <a:bodyPr wrap="square">
            <a:spAutoFit/>
          </a:bodyPr>
          <a:lstStyle/>
          <a:p>
            <a:pPr>
              <a:spcBef>
                <a:spcPct val="50000"/>
              </a:spcBef>
            </a:pPr>
            <a:r>
              <a:rPr lang="en-US" sz="1600" dirty="0" smtClean="0">
                <a:solidFill>
                  <a:srgbClr val="FF0000"/>
                </a:solidFill>
                <a:latin typeface="Calibri" charset="0"/>
                <a:ea typeface="Calibri" charset="0"/>
                <a:cs typeface="Calibri" charset="0"/>
              </a:rPr>
              <a:t>What if they parties are curious and join hand?</a:t>
            </a:r>
            <a:endParaRPr lang="en-US" sz="1600" baseline="-25000" dirty="0" smtClean="0">
              <a:solidFill>
                <a:srgbClr val="FF0000"/>
              </a:solidFill>
              <a:latin typeface="Calibri" charset="0"/>
              <a:ea typeface="Calibri" charset="0"/>
              <a:cs typeface="Calibri" charset="0"/>
            </a:endParaRPr>
          </a:p>
        </p:txBody>
      </p:sp>
    </p:spTree>
    <p:extLst>
      <p:ext uri="{BB962C8B-B14F-4D97-AF65-F5344CB8AC3E}">
        <p14:creationId xmlns:p14="http://schemas.microsoft.com/office/powerpoint/2010/main" val="29325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8" grpId="0" animBg="1"/>
      <p:bldP spid="19" grpId="0"/>
      <p:bldP spid="20" grpId="0"/>
      <p:bldP spid="21" grpId="0"/>
      <p:bldP spid="22" grpId="0"/>
      <p:bldP spid="23" grpId="0" animBg="1"/>
      <p:bldP spid="24" grpId="0"/>
      <p:bldP spid="25" grpId="0" animBg="1"/>
      <p:bldP spid="26" grpId="0"/>
      <p:bldP spid="27" grpId="0" animBg="1"/>
      <p:bldP spid="29" grpId="0"/>
      <p:bldP spid="30" grpId="0"/>
      <p:bldP spid="31" grpId="0"/>
      <p:bldP spid="32" grpId="0"/>
      <p:bldP spid="33" grpId="0"/>
      <p:bldP spid="34" grpId="0"/>
      <p:bldP spid="35" grpId="0"/>
      <p:bldP spid="36" grpId="0"/>
      <p:bldP spid="37" grpId="0"/>
      <p:bldP spid="40" grpId="0"/>
      <p:bldP spid="43" grpId="0" animBg="1"/>
      <p:bldP spid="44" grpId="0" animBg="1"/>
      <p:bldP spid="45" grpId="0" animBg="1"/>
      <p:bldP spid="46" grpId="0" animBg="1"/>
      <p:bldP spid="47" grpId="0" animBg="1"/>
      <p:bldP spid="48" grpId="0" animBg="1"/>
      <p:bldP spid="49" grpId="0" animBg="1"/>
      <p:bldP spid="50" grpId="0" animBg="1"/>
      <p:bldP spid="52" grpId="0" animBg="1"/>
      <p:bldP spid="53" grpId="0" animBg="1"/>
      <p:bldP spid="54" grpId="0" animBg="1"/>
      <p:bldP spid="55" grpId="0" animBg="1"/>
      <p:bldP spid="56" grpId="0" animBg="1"/>
      <p:bldP spid="57" grpId="0" animBg="1"/>
      <p:bldP spid="58" grpId="0" animBg="1"/>
      <p:bldP spid="59" grpId="0"/>
      <p:bldP spid="6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2"/>
          <p:cNvSpPr txBox="1">
            <a:spLocks noChangeArrowheads="1"/>
          </p:cNvSpPr>
          <p:nvPr/>
        </p:nvSpPr>
        <p:spPr>
          <a:xfrm>
            <a:off x="627063" y="161908"/>
            <a:ext cx="7883525" cy="83820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b="1" dirty="0">
                <a:solidFill>
                  <a:srgbClr val="008000"/>
                </a:solidFill>
                <a:latin typeface="Calibri" charset="0"/>
                <a:ea typeface="Calibri" charset="0"/>
                <a:cs typeface="Calibri" charset="0"/>
              </a:rPr>
              <a:t>Expanding the scope of MPC</a:t>
            </a:r>
            <a:endParaRPr lang="en-US" sz="3200" b="1" dirty="0" smtClean="0">
              <a:solidFill>
                <a:srgbClr val="008000"/>
              </a:solidFill>
              <a:latin typeface="Calibri" charset="0"/>
              <a:ea typeface="Calibri" charset="0"/>
              <a:cs typeface="Calibri" charset="0"/>
            </a:endParaRPr>
          </a:p>
        </p:txBody>
      </p:sp>
      <p:sp>
        <p:nvSpPr>
          <p:cNvPr id="39" name="Rectangle 38"/>
          <p:cNvSpPr/>
          <p:nvPr/>
        </p:nvSpPr>
        <p:spPr>
          <a:xfrm>
            <a:off x="186263" y="6352873"/>
            <a:ext cx="8741276" cy="369332"/>
          </a:xfrm>
          <a:prstGeom prst="rect">
            <a:avLst/>
          </a:prstGeom>
          <a:solidFill>
            <a:srgbClr val="F0F2FF"/>
          </a:solidFill>
          <a:ln w="57150" cmpd="thickThin">
            <a:noFill/>
          </a:ln>
          <a:effectLst>
            <a:glow rad="101600">
              <a:srgbClr val="0000FF">
                <a:alpha val="96000"/>
              </a:srgbClr>
            </a:glow>
            <a:softEdge rad="12700"/>
          </a:effectLst>
        </p:spPr>
        <p:txBody>
          <a:bodyPr wrap="square">
            <a:spAutoFit/>
          </a:bodyPr>
          <a:lstStyle/>
          <a:p>
            <a:pPr>
              <a:spcBef>
                <a:spcPct val="50000"/>
              </a:spcBef>
            </a:pPr>
            <a:r>
              <a:rPr lang="en-US" b="1" dirty="0" smtClean="0">
                <a:solidFill>
                  <a:srgbClr val="0000FF"/>
                </a:solidFill>
                <a:latin typeface="Calibri" charset="0"/>
                <a:ea typeface="Calibri" charset="0"/>
                <a:cs typeface="Calibri" charset="0"/>
              </a:rPr>
              <a:t>Dimension 3:</a:t>
            </a:r>
            <a:r>
              <a:rPr lang="en-US" dirty="0" smtClean="0">
                <a:latin typeface="Calibri" charset="0"/>
                <a:ea typeface="Calibri" charset="0"/>
                <a:cs typeface="Calibri" charset="0"/>
              </a:rPr>
              <a:t> </a:t>
            </a:r>
            <a:r>
              <a:rPr lang="en-US" dirty="0" err="1" smtClean="0">
                <a:latin typeface="Calibri" charset="0"/>
                <a:ea typeface="Calibri" charset="0"/>
                <a:cs typeface="Calibri" charset="0"/>
              </a:rPr>
              <a:t>Modelling</a:t>
            </a:r>
            <a:r>
              <a:rPr lang="en-US" dirty="0" smtClean="0">
                <a:latin typeface="Calibri" charset="0"/>
                <a:ea typeface="Calibri" charset="0"/>
                <a:cs typeface="Calibri" charset="0"/>
              </a:rPr>
              <a:t> Dis-trust (centralized vs. decentralized )</a:t>
            </a:r>
            <a:endParaRPr lang="en-US" baseline="-25000" dirty="0">
              <a:latin typeface="Calibri" charset="0"/>
              <a:ea typeface="Calibri" charset="0"/>
              <a:cs typeface="Calibri" charset="0"/>
            </a:endParaRPr>
          </a:p>
        </p:txBody>
      </p:sp>
      <p:sp>
        <p:nvSpPr>
          <p:cNvPr id="59" name="Text Box 7"/>
          <p:cNvSpPr txBox="1">
            <a:spLocks noChangeArrowheads="1"/>
          </p:cNvSpPr>
          <p:nvPr/>
        </p:nvSpPr>
        <p:spPr bwMode="auto">
          <a:xfrm>
            <a:off x="2965040" y="1996523"/>
            <a:ext cx="5930338" cy="923330"/>
          </a:xfrm>
          <a:prstGeom prst="rect">
            <a:avLst/>
          </a:prstGeom>
          <a:noFill/>
          <a:ln w="9525">
            <a:noFill/>
            <a:miter lim="800000"/>
            <a:headEnd/>
            <a:tailEnd/>
          </a:ln>
        </p:spPr>
        <p:txBody>
          <a:bodyPr wrap="square">
            <a:spAutoFit/>
          </a:bodyPr>
          <a:lstStyle/>
          <a:p>
            <a:pPr>
              <a:spcBef>
                <a:spcPct val="50000"/>
              </a:spcBef>
            </a:pPr>
            <a:r>
              <a:rPr lang="en-US" dirty="0" smtClean="0">
                <a:latin typeface="Calibri" charset="0"/>
                <a:ea typeface="Calibri" charset="0"/>
                <a:cs typeface="Calibri" charset="0"/>
              </a:rPr>
              <a:t>To model this, we assume that there is a</a:t>
            </a:r>
            <a:r>
              <a:rPr lang="en-US" dirty="0" smtClean="0">
                <a:solidFill>
                  <a:srgbClr val="FF0000"/>
                </a:solidFill>
                <a:latin typeface="Calibri" charset="0"/>
                <a:ea typeface="Calibri" charset="0"/>
                <a:cs typeface="Calibri" charset="0"/>
              </a:rPr>
              <a:t> single monolithic/centralized entity who we call as adversary (A) </a:t>
            </a:r>
            <a:r>
              <a:rPr lang="en-US" dirty="0" smtClean="0">
                <a:latin typeface="Calibri" charset="0"/>
                <a:ea typeface="Calibri" charset="0"/>
                <a:cs typeface="Calibri" charset="0"/>
              </a:rPr>
              <a:t>and who controls a number of parties out of n parties.</a:t>
            </a:r>
            <a:endParaRPr lang="en-US" baseline="-25000" dirty="0" smtClean="0">
              <a:latin typeface="Calibri" charset="0"/>
              <a:ea typeface="Calibri" charset="0"/>
              <a:cs typeface="Calibri" charset="0"/>
            </a:endParaRPr>
          </a:p>
        </p:txBody>
      </p:sp>
      <p:sp>
        <p:nvSpPr>
          <p:cNvPr id="60" name="Text Box 7"/>
          <p:cNvSpPr txBox="1">
            <a:spLocks noChangeArrowheads="1"/>
          </p:cNvSpPr>
          <p:nvPr/>
        </p:nvSpPr>
        <p:spPr bwMode="auto">
          <a:xfrm>
            <a:off x="186263" y="1962651"/>
            <a:ext cx="2778777" cy="369332"/>
          </a:xfrm>
          <a:prstGeom prst="rect">
            <a:avLst/>
          </a:prstGeom>
          <a:noFill/>
          <a:ln w="9525">
            <a:noFill/>
            <a:miter lim="800000"/>
            <a:headEnd/>
            <a:tailEnd/>
          </a:ln>
        </p:spPr>
        <p:txBody>
          <a:bodyPr wrap="square">
            <a:spAutoFit/>
          </a:bodyPr>
          <a:lstStyle/>
          <a:p>
            <a:pPr>
              <a:spcBef>
                <a:spcPct val="50000"/>
              </a:spcBef>
            </a:pPr>
            <a:r>
              <a:rPr lang="en-US" dirty="0" smtClean="0">
                <a:solidFill>
                  <a:srgbClr val="FF0000"/>
                </a:solidFill>
                <a:latin typeface="Calibri" charset="0"/>
                <a:ea typeface="Calibri" charset="0"/>
                <a:cs typeface="Calibri" charset="0"/>
              </a:rPr>
              <a:t>Bad people work together</a:t>
            </a:r>
            <a:endParaRPr lang="en-US" baseline="-25000" dirty="0" smtClean="0">
              <a:solidFill>
                <a:srgbClr val="FF0000"/>
              </a:solidFill>
              <a:latin typeface="Calibri" charset="0"/>
              <a:ea typeface="Calibri" charset="0"/>
              <a:cs typeface="Calibri" charset="0"/>
            </a:endParaRPr>
          </a:p>
        </p:txBody>
      </p:sp>
      <p:pic>
        <p:nvPicPr>
          <p:cNvPr id="80" name="Picture 16" descr="j013901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778012" y="3454399"/>
            <a:ext cx="2149588" cy="1879601"/>
          </a:xfrm>
          <a:prstGeom prst="rect">
            <a:avLst/>
          </a:prstGeom>
          <a:noFill/>
          <a:extLst>
            <a:ext uri="{909E8E84-426E-40dd-AFC4-6F175D3DCCD1}">
              <a14:hiddenFill xmlns="" xmlns:a14="http://schemas.microsoft.com/office/drawing/2010/main">
                <a:solidFill>
                  <a:srgbClr val="FFFFFF"/>
                </a:solidFill>
              </a14:hiddenFill>
            </a:ext>
          </a:extLst>
        </p:spPr>
      </p:pic>
      <p:pic>
        <p:nvPicPr>
          <p:cNvPr id="81" name="Picture 80" descr="j013903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1133" y="3432175"/>
            <a:ext cx="1266825" cy="19018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57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156"/>
            <a:ext cx="9144000" cy="1143000"/>
          </a:xfrm>
        </p:spPr>
        <p:txBody>
          <a:bodyPr>
            <a:noAutofit/>
          </a:bodyPr>
          <a:lstStyle/>
          <a:p>
            <a:r>
              <a:rPr lang="en-US" sz="3600" b="1" dirty="0" smtClean="0">
                <a:solidFill>
                  <a:srgbClr val="008000"/>
                </a:solidFill>
                <a:latin typeface="Calibri" charset="0"/>
                <a:ea typeface="Calibri" charset="0"/>
                <a:cs typeface="Calibri" charset="0"/>
              </a:rPr>
              <a:t>Redefine MPC</a:t>
            </a:r>
            <a:endParaRPr lang="en-US" sz="3600" b="1" dirty="0">
              <a:solidFill>
                <a:srgbClr val="008000"/>
              </a:solidFill>
              <a:latin typeface="Calibri" charset="0"/>
              <a:ea typeface="Calibri" charset="0"/>
              <a:cs typeface="Calibri" charset="0"/>
            </a:endParaRPr>
          </a:p>
        </p:txBody>
      </p:sp>
      <p:sp>
        <p:nvSpPr>
          <p:cNvPr id="4" name="TextBox 3"/>
          <p:cNvSpPr txBox="1"/>
          <p:nvPr/>
        </p:nvSpPr>
        <p:spPr>
          <a:xfrm>
            <a:off x="279524" y="1474572"/>
            <a:ext cx="8830609" cy="523220"/>
          </a:xfrm>
          <a:prstGeom prst="rect">
            <a:avLst/>
          </a:prstGeom>
          <a:noFill/>
        </p:spPr>
        <p:txBody>
          <a:bodyPr wrap="square" rtlCol="0">
            <a:spAutoFit/>
          </a:bodyPr>
          <a:lstStyle/>
          <a:p>
            <a:r>
              <a:rPr lang="en-US" sz="2800" dirty="0" smtClean="0">
                <a:latin typeface="Calibri" charset="0"/>
                <a:ea typeface="Calibri" charset="0"/>
                <a:cs typeface="Calibri" charset="0"/>
              </a:rPr>
              <a:t>–         </a:t>
            </a:r>
            <a:endParaRPr lang="en-US" sz="2800" dirty="0">
              <a:latin typeface="Calibri" charset="0"/>
              <a:ea typeface="Calibri" charset="0"/>
              <a:cs typeface="Calibri" charset="0"/>
            </a:endParaRPr>
          </a:p>
        </p:txBody>
      </p:sp>
      <p:sp>
        <p:nvSpPr>
          <p:cNvPr id="5" name="TextBox 4"/>
          <p:cNvSpPr txBox="1"/>
          <p:nvPr/>
        </p:nvSpPr>
        <p:spPr>
          <a:xfrm>
            <a:off x="5219409" y="1501919"/>
            <a:ext cx="3619796" cy="646331"/>
          </a:xfrm>
          <a:prstGeom prst="rect">
            <a:avLst/>
          </a:prstGeom>
          <a:noFill/>
        </p:spPr>
        <p:txBody>
          <a:bodyPr wrap="square" rtlCol="0">
            <a:spAutoFit/>
          </a:bodyPr>
          <a:lstStyle/>
          <a:p>
            <a:r>
              <a:rPr lang="en-US" dirty="0" smtClean="0">
                <a:solidFill>
                  <a:srgbClr val="0000FF"/>
                </a:solidFill>
                <a:latin typeface="Calibri" charset="0"/>
                <a:ea typeface="Calibri" charset="0"/>
                <a:cs typeface="Calibri" charset="0"/>
              </a:rPr>
              <a:t>&gt;&gt; n</a:t>
            </a:r>
            <a:r>
              <a:rPr lang="en-US" dirty="0" smtClean="0">
                <a:latin typeface="Calibri" charset="0"/>
                <a:ea typeface="Calibri" charset="0"/>
                <a:cs typeface="Calibri" charset="0"/>
              </a:rPr>
              <a:t> parties P</a:t>
            </a:r>
            <a:r>
              <a:rPr lang="en-US" baseline="-25000" dirty="0" smtClean="0">
                <a:latin typeface="Calibri" charset="0"/>
                <a:ea typeface="Calibri" charset="0"/>
                <a:cs typeface="Calibri" charset="0"/>
              </a:rPr>
              <a:t>1</a:t>
            </a:r>
            <a:r>
              <a:rPr lang="en-US" dirty="0" smtClean="0">
                <a:latin typeface="Calibri" charset="0"/>
                <a:ea typeface="Calibri" charset="0"/>
                <a:cs typeface="Calibri" charset="0"/>
              </a:rPr>
              <a:t>,....,</a:t>
            </a:r>
            <a:r>
              <a:rPr lang="en-US" dirty="0" err="1" smtClean="0">
                <a:latin typeface="Calibri" charset="0"/>
                <a:ea typeface="Calibri" charset="0"/>
                <a:cs typeface="Calibri" charset="0"/>
              </a:rPr>
              <a:t>P</a:t>
            </a:r>
            <a:r>
              <a:rPr lang="en-US" baseline="-25000" dirty="0" err="1" smtClean="0">
                <a:latin typeface="Calibri" charset="0"/>
                <a:ea typeface="Calibri" charset="0"/>
                <a:cs typeface="Calibri" charset="0"/>
              </a:rPr>
              <a:t>n</a:t>
            </a:r>
            <a:r>
              <a:rPr lang="en-US" baseline="-25000" dirty="0" smtClean="0">
                <a:latin typeface="Calibri" charset="0"/>
                <a:ea typeface="Calibri" charset="0"/>
                <a:cs typeface="Calibri" charset="0"/>
              </a:rPr>
              <a:t> </a:t>
            </a:r>
            <a:r>
              <a:rPr lang="en-US" dirty="0" smtClean="0">
                <a:latin typeface="Calibri" charset="0"/>
                <a:ea typeface="Calibri" charset="0"/>
                <a:cs typeface="Calibri" charset="0"/>
              </a:rPr>
              <a:t>  </a:t>
            </a:r>
          </a:p>
          <a:p>
            <a:r>
              <a:rPr lang="en-US" dirty="0" smtClean="0">
                <a:latin typeface="Calibri" charset="0"/>
                <a:ea typeface="Calibri" charset="0"/>
                <a:cs typeface="Calibri" charset="0"/>
              </a:rPr>
              <a:t>   </a:t>
            </a:r>
            <a:r>
              <a:rPr lang="en-US" dirty="0" smtClean="0">
                <a:solidFill>
                  <a:srgbClr val="0000FF"/>
                </a:solidFill>
                <a:latin typeface="Calibri" charset="0"/>
                <a:ea typeface="Calibri" charset="0"/>
                <a:cs typeface="Calibri" charset="0"/>
              </a:rPr>
              <a:t>‘some’ </a:t>
            </a:r>
            <a:r>
              <a:rPr lang="en-US" dirty="0" smtClean="0">
                <a:solidFill>
                  <a:srgbClr val="000000"/>
                </a:solidFill>
                <a:latin typeface="Calibri" charset="0"/>
                <a:ea typeface="Calibri" charset="0"/>
                <a:cs typeface="Calibri" charset="0"/>
              </a:rPr>
              <a:t>are</a:t>
            </a:r>
            <a:r>
              <a:rPr lang="en-US" dirty="0" smtClean="0">
                <a:latin typeface="Calibri" charset="0"/>
                <a:ea typeface="Calibri" charset="0"/>
                <a:cs typeface="Calibri" charset="0"/>
              </a:rPr>
              <a:t> corrupted by A</a:t>
            </a:r>
            <a:endParaRPr lang="en-US" dirty="0">
              <a:latin typeface="Calibri" charset="0"/>
              <a:ea typeface="Calibri" charset="0"/>
              <a:cs typeface="Calibri" charset="0"/>
            </a:endParaRPr>
          </a:p>
        </p:txBody>
      </p:sp>
      <p:pic>
        <p:nvPicPr>
          <p:cNvPr id="14" name="Picture 13"/>
          <p:cNvPicPr>
            <a:picLocks noChangeAspect="1"/>
          </p:cNvPicPr>
          <p:nvPr/>
        </p:nvPicPr>
        <p:blipFill>
          <a:blip r:embed="rId2"/>
          <a:stretch>
            <a:fillRect/>
          </a:stretch>
        </p:blipFill>
        <p:spPr>
          <a:xfrm>
            <a:off x="177923" y="1557870"/>
            <a:ext cx="4672078" cy="3759200"/>
          </a:xfrm>
          <a:prstGeom prst="rect">
            <a:avLst/>
          </a:prstGeom>
        </p:spPr>
      </p:pic>
      <p:grpSp>
        <p:nvGrpSpPr>
          <p:cNvPr id="3" name="Group 2"/>
          <p:cNvGrpSpPr/>
          <p:nvPr/>
        </p:nvGrpSpPr>
        <p:grpSpPr>
          <a:xfrm>
            <a:off x="1626548" y="2167467"/>
            <a:ext cx="2234246" cy="4690533"/>
            <a:chOff x="1626548" y="2167467"/>
            <a:chExt cx="2234246" cy="4690533"/>
          </a:xfrm>
        </p:grpSpPr>
        <p:pic>
          <p:nvPicPr>
            <p:cNvPr id="7" name="Picture 16" descr="j013901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26548" y="5503333"/>
              <a:ext cx="2031049" cy="1354667"/>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2" name="Straight Arrow Connector 11"/>
            <p:cNvCxnSpPr/>
            <p:nvPr/>
          </p:nvCxnSpPr>
          <p:spPr>
            <a:xfrm flipH="1" flipV="1">
              <a:off x="2455333" y="5096933"/>
              <a:ext cx="694268" cy="880534"/>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p:nvPr/>
          </p:nvCxnSpPr>
          <p:spPr>
            <a:xfrm flipV="1">
              <a:off x="3149600" y="4538133"/>
              <a:ext cx="711194" cy="1439334"/>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19" name="Straight Arrow Connector 18"/>
            <p:cNvCxnSpPr/>
            <p:nvPr/>
          </p:nvCxnSpPr>
          <p:spPr>
            <a:xfrm flipH="1" flipV="1">
              <a:off x="2099733" y="2167467"/>
              <a:ext cx="1049867" cy="3810001"/>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grpSp>
      <p:sp>
        <p:nvSpPr>
          <p:cNvPr id="11" name="TextBox 10"/>
          <p:cNvSpPr txBox="1"/>
          <p:nvPr/>
        </p:nvSpPr>
        <p:spPr>
          <a:xfrm>
            <a:off x="5232401" y="2569978"/>
            <a:ext cx="3843868" cy="369332"/>
          </a:xfrm>
          <a:prstGeom prst="rect">
            <a:avLst/>
          </a:prstGeom>
          <a:noFill/>
        </p:spPr>
        <p:txBody>
          <a:bodyPr wrap="square" rtlCol="0">
            <a:spAutoFit/>
          </a:bodyPr>
          <a:lstStyle/>
          <a:p>
            <a:r>
              <a:rPr lang="en-US" dirty="0" smtClean="0">
                <a:latin typeface="Calibri" charset="0"/>
                <a:ea typeface="Calibri" charset="0"/>
                <a:cs typeface="Calibri" charset="0"/>
              </a:rPr>
              <a:t>&gt;&gt; A common n-input function </a:t>
            </a:r>
            <a:r>
              <a:rPr lang="en-US" dirty="0" smtClean="0">
                <a:solidFill>
                  <a:srgbClr val="0000FF"/>
                </a:solidFill>
                <a:latin typeface="Calibri" charset="0"/>
                <a:ea typeface="Calibri" charset="0"/>
                <a:cs typeface="Calibri" charset="0"/>
              </a:rPr>
              <a:t>f</a:t>
            </a:r>
            <a:r>
              <a:rPr lang="en-US" dirty="0" smtClean="0">
                <a:latin typeface="Calibri" charset="0"/>
                <a:ea typeface="Calibri" charset="0"/>
                <a:cs typeface="Calibri" charset="0"/>
                <a:sym typeface="Wingdings"/>
              </a:rPr>
              <a:t> </a:t>
            </a:r>
            <a:r>
              <a:rPr lang="en-US" dirty="0" smtClean="0">
                <a:latin typeface="Calibri" charset="0"/>
                <a:ea typeface="Calibri" charset="0"/>
                <a:cs typeface="Calibri" charset="0"/>
              </a:rPr>
              <a:t> </a:t>
            </a:r>
            <a:endParaRPr lang="en-US" dirty="0">
              <a:latin typeface="Calibri" charset="0"/>
              <a:ea typeface="Calibri" charset="0"/>
              <a:cs typeface="Calibri" charset="0"/>
            </a:endParaRPr>
          </a:p>
        </p:txBody>
      </p:sp>
      <p:sp>
        <p:nvSpPr>
          <p:cNvPr id="13" name="TextBox 12"/>
          <p:cNvSpPr txBox="1"/>
          <p:nvPr/>
        </p:nvSpPr>
        <p:spPr>
          <a:xfrm>
            <a:off x="5202063" y="2162997"/>
            <a:ext cx="3620209" cy="369332"/>
          </a:xfrm>
          <a:prstGeom prst="rect">
            <a:avLst/>
          </a:prstGeom>
          <a:noFill/>
        </p:spPr>
        <p:txBody>
          <a:bodyPr wrap="square" rtlCol="0">
            <a:spAutoFit/>
          </a:bodyPr>
          <a:lstStyle/>
          <a:p>
            <a:r>
              <a:rPr lang="en-US" dirty="0" smtClean="0">
                <a:latin typeface="Calibri" charset="0"/>
                <a:ea typeface="Calibri" charset="0"/>
                <a:cs typeface="Calibri" charset="0"/>
              </a:rPr>
              <a:t>&gt;&gt; P</a:t>
            </a:r>
            <a:r>
              <a:rPr lang="en-US" baseline="-25000" dirty="0" smtClean="0">
                <a:latin typeface="Calibri" charset="0"/>
                <a:ea typeface="Calibri" charset="0"/>
                <a:cs typeface="Calibri" charset="0"/>
              </a:rPr>
              <a:t>i</a:t>
            </a:r>
            <a:r>
              <a:rPr lang="en-US" dirty="0" smtClean="0">
                <a:latin typeface="Calibri" charset="0"/>
                <a:ea typeface="Calibri" charset="0"/>
                <a:cs typeface="Calibri" charset="0"/>
              </a:rPr>
              <a:t> has private input </a:t>
            </a:r>
            <a:r>
              <a:rPr lang="en-US" dirty="0" smtClean="0">
                <a:solidFill>
                  <a:srgbClr val="0000FF"/>
                </a:solidFill>
                <a:latin typeface="Calibri" charset="0"/>
                <a:ea typeface="Calibri" charset="0"/>
                <a:cs typeface="Calibri" charset="0"/>
              </a:rPr>
              <a:t>x</a:t>
            </a:r>
            <a:r>
              <a:rPr lang="en-US" baseline="-25000" dirty="0" smtClean="0">
                <a:solidFill>
                  <a:srgbClr val="0000FF"/>
                </a:solidFill>
                <a:latin typeface="Calibri" charset="0"/>
                <a:ea typeface="Calibri" charset="0"/>
                <a:cs typeface="Calibri" charset="0"/>
              </a:rPr>
              <a:t>i</a:t>
            </a:r>
            <a:endParaRPr lang="en-US" baseline="-25000" dirty="0">
              <a:solidFill>
                <a:srgbClr val="0000FF"/>
              </a:solidFill>
              <a:latin typeface="Calibri" charset="0"/>
              <a:ea typeface="Calibri" charset="0"/>
              <a:cs typeface="Calibri" charset="0"/>
            </a:endParaRPr>
          </a:p>
        </p:txBody>
      </p:sp>
      <p:sp>
        <p:nvSpPr>
          <p:cNvPr id="15" name="TextBox 14"/>
          <p:cNvSpPr txBox="1"/>
          <p:nvPr/>
        </p:nvSpPr>
        <p:spPr>
          <a:xfrm>
            <a:off x="5036264" y="3425471"/>
            <a:ext cx="4107736" cy="646331"/>
          </a:xfrm>
          <a:prstGeom prst="rect">
            <a:avLst/>
          </a:prstGeom>
          <a:noFill/>
        </p:spPr>
        <p:txBody>
          <a:bodyPr wrap="square" rtlCol="0">
            <a:spAutoFit/>
          </a:bodyPr>
          <a:lstStyle/>
          <a:p>
            <a:r>
              <a:rPr lang="en-US" b="1" dirty="0" smtClean="0">
                <a:solidFill>
                  <a:srgbClr val="FF0000"/>
                </a:solidFill>
                <a:latin typeface="Calibri" charset="0"/>
                <a:ea typeface="Calibri" charset="0"/>
                <a:cs typeface="Calibri" charset="0"/>
              </a:rPr>
              <a:t>Goals:</a:t>
            </a:r>
            <a:r>
              <a:rPr lang="en-US" dirty="0" smtClean="0">
                <a:solidFill>
                  <a:srgbClr val="FF0000"/>
                </a:solidFill>
                <a:latin typeface="Calibri" charset="0"/>
                <a:ea typeface="Calibri" charset="0"/>
                <a:cs typeface="Calibri" charset="0"/>
              </a:rPr>
              <a:t> </a:t>
            </a:r>
          </a:p>
          <a:p>
            <a:r>
              <a:rPr lang="en-US" dirty="0" smtClean="0">
                <a:solidFill>
                  <a:srgbClr val="3366FF"/>
                </a:solidFill>
                <a:latin typeface="Calibri" charset="0"/>
                <a:ea typeface="Calibri" charset="0"/>
                <a:cs typeface="Calibri" charset="0"/>
              </a:rPr>
              <a:t>&gt;&gt; </a:t>
            </a:r>
            <a:r>
              <a:rPr lang="en-US" b="1" dirty="0" smtClean="0">
                <a:solidFill>
                  <a:srgbClr val="3366FF"/>
                </a:solidFill>
                <a:latin typeface="Calibri" charset="0"/>
                <a:ea typeface="Calibri" charset="0"/>
                <a:cs typeface="Calibri" charset="0"/>
              </a:rPr>
              <a:t>Correctness: </a:t>
            </a:r>
            <a:r>
              <a:rPr lang="en-US" dirty="0" smtClean="0">
                <a:latin typeface="Calibri" charset="0"/>
                <a:ea typeface="Calibri" charset="0"/>
                <a:cs typeface="Calibri" charset="0"/>
              </a:rPr>
              <a:t>Compute f(x</a:t>
            </a:r>
            <a:r>
              <a:rPr lang="en-US" baseline="-25000" dirty="0" smtClean="0">
                <a:latin typeface="Calibri" charset="0"/>
                <a:ea typeface="Calibri" charset="0"/>
                <a:cs typeface="Calibri" charset="0"/>
              </a:rPr>
              <a:t>1</a:t>
            </a:r>
            <a:r>
              <a:rPr lang="en-US" dirty="0" smtClean="0">
                <a:latin typeface="Calibri" charset="0"/>
                <a:ea typeface="Calibri" charset="0"/>
                <a:cs typeface="Calibri" charset="0"/>
              </a:rPr>
              <a:t>,x</a:t>
            </a:r>
            <a:r>
              <a:rPr lang="en-US" baseline="-25000" dirty="0" smtClean="0">
                <a:latin typeface="Calibri" charset="0"/>
                <a:ea typeface="Calibri" charset="0"/>
                <a:cs typeface="Calibri" charset="0"/>
              </a:rPr>
              <a:t>2</a:t>
            </a:r>
            <a:r>
              <a:rPr lang="en-US" dirty="0" smtClean="0">
                <a:latin typeface="Calibri" charset="0"/>
                <a:ea typeface="Calibri" charset="0"/>
                <a:cs typeface="Calibri" charset="0"/>
              </a:rPr>
              <a:t>,..x</a:t>
            </a:r>
            <a:r>
              <a:rPr lang="en-US" baseline="-25000" dirty="0" smtClean="0">
                <a:latin typeface="Calibri" charset="0"/>
                <a:ea typeface="Calibri" charset="0"/>
                <a:cs typeface="Calibri" charset="0"/>
              </a:rPr>
              <a:t>n</a:t>
            </a:r>
            <a:r>
              <a:rPr lang="en-US" dirty="0" smtClean="0">
                <a:latin typeface="Calibri" charset="0"/>
                <a:ea typeface="Calibri" charset="0"/>
                <a:cs typeface="Calibri" charset="0"/>
              </a:rPr>
              <a:t>)              </a:t>
            </a:r>
            <a:endParaRPr lang="en-US" dirty="0" smtClean="0">
              <a:solidFill>
                <a:srgbClr val="3366FF"/>
              </a:solidFill>
              <a:latin typeface="Calibri" charset="0"/>
              <a:ea typeface="Calibri" charset="0"/>
              <a:cs typeface="Calibri" charset="0"/>
            </a:endParaRPr>
          </a:p>
        </p:txBody>
      </p:sp>
      <p:sp>
        <p:nvSpPr>
          <p:cNvPr id="17" name="Rectangle 16"/>
          <p:cNvSpPr/>
          <p:nvPr/>
        </p:nvSpPr>
        <p:spPr>
          <a:xfrm>
            <a:off x="5036264" y="4174120"/>
            <a:ext cx="4107736" cy="646331"/>
          </a:xfrm>
          <a:prstGeom prst="rect">
            <a:avLst/>
          </a:prstGeom>
        </p:spPr>
        <p:txBody>
          <a:bodyPr wrap="square">
            <a:spAutoFit/>
          </a:bodyPr>
          <a:lstStyle/>
          <a:p>
            <a:r>
              <a:rPr lang="en-US" dirty="0" smtClean="0">
                <a:solidFill>
                  <a:srgbClr val="3366FF"/>
                </a:solidFill>
                <a:latin typeface="Calibri" charset="0"/>
                <a:ea typeface="Calibri" charset="0"/>
                <a:cs typeface="Calibri" charset="0"/>
              </a:rPr>
              <a:t>&gt;&gt; </a:t>
            </a:r>
            <a:r>
              <a:rPr lang="en-US" b="1" dirty="0" smtClean="0">
                <a:solidFill>
                  <a:srgbClr val="3366FF"/>
                </a:solidFill>
                <a:latin typeface="Calibri" charset="0"/>
                <a:ea typeface="Calibri" charset="0"/>
                <a:cs typeface="Calibri" charset="0"/>
              </a:rPr>
              <a:t>Privacy: </a:t>
            </a:r>
            <a:r>
              <a:rPr lang="en-US" dirty="0" smtClean="0">
                <a:latin typeface="Calibri" charset="0"/>
                <a:ea typeface="Calibri" charset="0"/>
                <a:cs typeface="Calibri" charset="0"/>
              </a:rPr>
              <a:t>Nothing more than y is leaked to A</a:t>
            </a:r>
          </a:p>
        </p:txBody>
      </p:sp>
    </p:spTree>
    <p:extLst>
      <p:ext uri="{BB962C8B-B14F-4D97-AF65-F5344CB8AC3E}">
        <p14:creationId xmlns:p14="http://schemas.microsoft.com/office/powerpoint/2010/main" val="183766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3" grpId="0"/>
      <p:bldP spid="15"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2"/>
          <p:cNvSpPr txBox="1">
            <a:spLocks noChangeArrowheads="1"/>
          </p:cNvSpPr>
          <p:nvPr/>
        </p:nvSpPr>
        <p:spPr>
          <a:xfrm>
            <a:off x="199523" y="161908"/>
            <a:ext cx="8741277" cy="83820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b="1" dirty="0">
                <a:solidFill>
                  <a:srgbClr val="008000"/>
                </a:solidFill>
                <a:latin typeface="Calibri" charset="0"/>
                <a:ea typeface="Calibri" charset="0"/>
                <a:cs typeface="Calibri" charset="0"/>
              </a:rPr>
              <a:t>Secure Addition y = x</a:t>
            </a:r>
            <a:r>
              <a:rPr lang="en-US" b="1" baseline="-25000" dirty="0">
                <a:solidFill>
                  <a:srgbClr val="008000"/>
                </a:solidFill>
                <a:latin typeface="Calibri" charset="0"/>
                <a:ea typeface="Calibri" charset="0"/>
                <a:cs typeface="Calibri" charset="0"/>
              </a:rPr>
              <a:t>1</a:t>
            </a:r>
            <a:r>
              <a:rPr lang="en-US" b="1" dirty="0">
                <a:latin typeface="Calibri" charset="0"/>
                <a:ea typeface="Calibri" charset="0"/>
                <a:cs typeface="Calibri" charset="0"/>
                <a:sym typeface="Symbol"/>
              </a:rPr>
              <a:t>+</a:t>
            </a:r>
            <a:r>
              <a:rPr lang="en-US" b="1" dirty="0">
                <a:solidFill>
                  <a:srgbClr val="008000"/>
                </a:solidFill>
                <a:latin typeface="Calibri" charset="0"/>
                <a:ea typeface="Calibri" charset="0"/>
                <a:cs typeface="Calibri" charset="0"/>
              </a:rPr>
              <a:t>x</a:t>
            </a:r>
            <a:r>
              <a:rPr lang="en-US" b="1" baseline="-25000" dirty="0">
                <a:solidFill>
                  <a:srgbClr val="008000"/>
                </a:solidFill>
                <a:latin typeface="Calibri" charset="0"/>
                <a:ea typeface="Calibri" charset="0"/>
                <a:cs typeface="Calibri" charset="0"/>
              </a:rPr>
              <a:t>2</a:t>
            </a:r>
            <a:r>
              <a:rPr lang="en-US" b="1" dirty="0">
                <a:latin typeface="Calibri" charset="0"/>
                <a:ea typeface="Calibri" charset="0"/>
                <a:cs typeface="Calibri" charset="0"/>
                <a:sym typeface="Symbol"/>
              </a:rPr>
              <a:t>+</a:t>
            </a:r>
            <a:r>
              <a:rPr lang="en-US" b="1" dirty="0" smtClean="0">
                <a:solidFill>
                  <a:srgbClr val="008000"/>
                </a:solidFill>
                <a:latin typeface="Calibri" charset="0"/>
                <a:ea typeface="Calibri" charset="0"/>
                <a:cs typeface="Calibri" charset="0"/>
              </a:rPr>
              <a:t>x</a:t>
            </a:r>
            <a:r>
              <a:rPr lang="en-US" b="1" baseline="-25000" dirty="0" smtClean="0">
                <a:solidFill>
                  <a:srgbClr val="008000"/>
                </a:solidFill>
                <a:latin typeface="Calibri" charset="0"/>
                <a:ea typeface="Calibri" charset="0"/>
                <a:cs typeface="Calibri" charset="0"/>
              </a:rPr>
              <a:t>3</a:t>
            </a:r>
            <a:r>
              <a:rPr lang="en-US" b="1" dirty="0">
                <a:solidFill>
                  <a:srgbClr val="008000"/>
                </a:solidFill>
                <a:latin typeface="Calibri" charset="0"/>
                <a:ea typeface="Calibri" charset="0"/>
                <a:cs typeface="Calibri" charset="0"/>
              </a:rPr>
              <a:t>+x</a:t>
            </a:r>
            <a:r>
              <a:rPr lang="en-US" b="1" baseline="-25000" dirty="0">
                <a:solidFill>
                  <a:srgbClr val="008000"/>
                </a:solidFill>
                <a:latin typeface="Calibri" charset="0"/>
                <a:ea typeface="Calibri" charset="0"/>
                <a:cs typeface="Calibri" charset="0"/>
              </a:rPr>
              <a:t>4</a:t>
            </a:r>
            <a:r>
              <a:rPr lang="en-US" b="1" dirty="0" smtClean="0">
                <a:solidFill>
                  <a:srgbClr val="008000"/>
                </a:solidFill>
                <a:latin typeface="Calibri" charset="0"/>
                <a:ea typeface="Calibri" charset="0"/>
                <a:cs typeface="Calibri" charset="0"/>
              </a:rPr>
              <a:t> with n=4 and t=2</a:t>
            </a:r>
            <a:endParaRPr lang="en-US" sz="3200" b="1" dirty="0" smtClean="0">
              <a:solidFill>
                <a:srgbClr val="008000"/>
              </a:solidFill>
              <a:latin typeface="Calibri" charset="0"/>
              <a:ea typeface="Calibri" charset="0"/>
              <a:cs typeface="Calibri" charset="0"/>
            </a:endParaRPr>
          </a:p>
        </p:txBody>
      </p:sp>
      <p:sp>
        <p:nvSpPr>
          <p:cNvPr id="10" name="Rectangle 23"/>
          <p:cNvSpPr>
            <a:spLocks noChangeArrowheads="1"/>
          </p:cNvSpPr>
          <p:nvPr/>
        </p:nvSpPr>
        <p:spPr bwMode="auto">
          <a:xfrm>
            <a:off x="5883259" y="3454954"/>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sp>
        <p:nvSpPr>
          <p:cNvPr id="13" name="Rectangle 23"/>
          <p:cNvSpPr>
            <a:spLocks noChangeArrowheads="1"/>
          </p:cNvSpPr>
          <p:nvPr/>
        </p:nvSpPr>
        <p:spPr bwMode="auto">
          <a:xfrm>
            <a:off x="5883259" y="3454954"/>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graphicFrame>
        <p:nvGraphicFramePr>
          <p:cNvPr id="15" name="Object 5">
            <a:hlinkClick r:id="" action="ppaction://ole?verb=0"/>
          </p:cNvPr>
          <p:cNvGraphicFramePr>
            <a:graphicFrameLocks/>
          </p:cNvGraphicFramePr>
          <p:nvPr>
            <p:extLst>
              <p:ext uri="{D42A27DB-BD31-4B8C-83A1-F6EECF244321}">
                <p14:modId xmlns:p14="http://schemas.microsoft.com/office/powerpoint/2010/main" val="1359856438"/>
              </p:ext>
            </p:extLst>
          </p:nvPr>
        </p:nvGraphicFramePr>
        <p:xfrm>
          <a:off x="826051" y="4758803"/>
          <a:ext cx="290513" cy="652697"/>
        </p:xfrm>
        <a:graphic>
          <a:graphicData uri="http://schemas.openxmlformats.org/presentationml/2006/ole">
            <mc:AlternateContent xmlns:mc="http://schemas.openxmlformats.org/markup-compatibility/2006">
              <mc:Choice xmlns:v="urn:schemas-microsoft-com:vml" Requires="v">
                <p:oleObj spid="_x0000_s558157" name="Clip" r:id="rId4" imgW="525240" imgH="1361880" progId="">
                  <p:embed/>
                </p:oleObj>
              </mc:Choice>
              <mc:Fallback>
                <p:oleObj name="Clip" r:id="rId4"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051" y="4758803"/>
                        <a:ext cx="290513" cy="652697"/>
                      </a:xfrm>
                      <a:prstGeom prst="rect">
                        <a:avLst/>
                      </a:prstGeom>
                      <a:noFill/>
                      <a:ln>
                        <a:noFill/>
                      </a:ln>
                      <a:effectLst/>
                      <a:extLst/>
                    </p:spPr>
                  </p:pic>
                </p:oleObj>
              </mc:Fallback>
            </mc:AlternateContent>
          </a:graphicData>
        </a:graphic>
      </p:graphicFrame>
      <p:graphicFrame>
        <p:nvGraphicFramePr>
          <p:cNvPr id="16" name="Object 6">
            <a:hlinkClick r:id="" action="ppaction://ole?verb=0"/>
          </p:cNvPr>
          <p:cNvGraphicFramePr>
            <a:graphicFrameLocks/>
          </p:cNvGraphicFramePr>
          <p:nvPr>
            <p:extLst>
              <p:ext uri="{D42A27DB-BD31-4B8C-83A1-F6EECF244321}">
                <p14:modId xmlns:p14="http://schemas.microsoft.com/office/powerpoint/2010/main" val="1586182092"/>
              </p:ext>
            </p:extLst>
          </p:nvPr>
        </p:nvGraphicFramePr>
        <p:xfrm>
          <a:off x="826051" y="3676443"/>
          <a:ext cx="290513" cy="643322"/>
        </p:xfrm>
        <a:graphic>
          <a:graphicData uri="http://schemas.openxmlformats.org/presentationml/2006/ole">
            <mc:AlternateContent xmlns:mc="http://schemas.openxmlformats.org/markup-compatibility/2006">
              <mc:Choice xmlns:v="urn:schemas-microsoft-com:vml" Requires="v">
                <p:oleObj spid="_x0000_s558158" name="Clip" r:id="rId6" imgW="525240" imgH="1361880" progId="">
                  <p:embed/>
                </p:oleObj>
              </mc:Choice>
              <mc:Fallback>
                <p:oleObj name="Clip" r:id="rId6"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051" y="3676443"/>
                        <a:ext cx="290513" cy="643322"/>
                      </a:xfrm>
                      <a:prstGeom prst="rect">
                        <a:avLst/>
                      </a:prstGeom>
                      <a:noFill/>
                      <a:ln>
                        <a:noFill/>
                      </a:ln>
                      <a:effectLst/>
                      <a:extLst/>
                    </p:spPr>
                  </p:pic>
                </p:oleObj>
              </mc:Fallback>
            </mc:AlternateContent>
          </a:graphicData>
        </a:graphic>
      </p:graphicFrame>
      <p:graphicFrame>
        <p:nvGraphicFramePr>
          <p:cNvPr id="17" name="Object 7">
            <a:hlinkClick r:id="" action="ppaction://ole?verb=0"/>
          </p:cNvPr>
          <p:cNvGraphicFramePr>
            <a:graphicFrameLocks/>
          </p:cNvGraphicFramePr>
          <p:nvPr>
            <p:extLst>
              <p:ext uri="{D42A27DB-BD31-4B8C-83A1-F6EECF244321}">
                <p14:modId xmlns:p14="http://schemas.microsoft.com/office/powerpoint/2010/main" val="100426386"/>
              </p:ext>
            </p:extLst>
          </p:nvPr>
        </p:nvGraphicFramePr>
        <p:xfrm>
          <a:off x="809118" y="2560215"/>
          <a:ext cx="290513" cy="704441"/>
        </p:xfrm>
        <a:graphic>
          <a:graphicData uri="http://schemas.openxmlformats.org/presentationml/2006/ole">
            <mc:AlternateContent xmlns:mc="http://schemas.openxmlformats.org/markup-compatibility/2006">
              <mc:Choice xmlns:v="urn:schemas-microsoft-com:vml" Requires="v">
                <p:oleObj spid="_x0000_s558159" name="Clip" r:id="rId7" imgW="525240" imgH="1361880" progId="">
                  <p:embed/>
                </p:oleObj>
              </mc:Choice>
              <mc:Fallback>
                <p:oleObj name="Clip" r:id="rId7"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118" y="2560215"/>
                        <a:ext cx="290513" cy="704441"/>
                      </a:xfrm>
                      <a:prstGeom prst="rect">
                        <a:avLst/>
                      </a:prstGeom>
                      <a:noFill/>
                      <a:ln>
                        <a:noFill/>
                      </a:ln>
                      <a:effectLst/>
                      <a:extLst/>
                    </p:spPr>
                  </p:pic>
                </p:oleObj>
              </mc:Fallback>
            </mc:AlternateContent>
          </a:graphicData>
        </a:graphic>
      </p:graphicFrame>
      <p:sp>
        <p:nvSpPr>
          <p:cNvPr id="18" name="Rectangle 17"/>
          <p:cNvSpPr>
            <a:spLocks noChangeArrowheads="1"/>
          </p:cNvSpPr>
          <p:nvPr/>
        </p:nvSpPr>
        <p:spPr bwMode="auto">
          <a:xfrm>
            <a:off x="1681179" y="1823005"/>
            <a:ext cx="381001" cy="275333"/>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a:t>
            </a:r>
            <a:endParaRPr lang="en-US" sz="1600" baseline="-25000" dirty="0">
              <a:solidFill>
                <a:srgbClr val="000000"/>
              </a:solidFill>
              <a:latin typeface="Calibri" charset="0"/>
              <a:ea typeface="Calibri" charset="0"/>
              <a:cs typeface="Calibri" charset="0"/>
            </a:endParaRPr>
          </a:p>
        </p:txBody>
      </p:sp>
      <p:sp>
        <p:nvSpPr>
          <p:cNvPr id="19" name="Text Box 7"/>
          <p:cNvSpPr txBox="1">
            <a:spLocks noChangeArrowheads="1"/>
          </p:cNvSpPr>
          <p:nvPr/>
        </p:nvSpPr>
        <p:spPr bwMode="auto">
          <a:xfrm>
            <a:off x="199523" y="2716354"/>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1</a:t>
            </a:r>
            <a:endParaRPr lang="en-US" sz="2000" b="1" baseline="-25000" dirty="0" smtClean="0">
              <a:latin typeface="Calibri" charset="0"/>
              <a:ea typeface="Calibri" charset="0"/>
              <a:cs typeface="Calibri" charset="0"/>
            </a:endParaRPr>
          </a:p>
        </p:txBody>
      </p:sp>
      <p:sp>
        <p:nvSpPr>
          <p:cNvPr id="20" name="Text Box 7"/>
          <p:cNvSpPr txBox="1">
            <a:spLocks noChangeArrowheads="1"/>
          </p:cNvSpPr>
          <p:nvPr/>
        </p:nvSpPr>
        <p:spPr bwMode="auto">
          <a:xfrm>
            <a:off x="216456" y="3826298"/>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2</a:t>
            </a:r>
            <a:endParaRPr lang="en-US" sz="2000" b="1" baseline="-25000" dirty="0" smtClean="0">
              <a:latin typeface="Calibri" charset="0"/>
              <a:ea typeface="Calibri" charset="0"/>
              <a:cs typeface="Calibri" charset="0"/>
            </a:endParaRPr>
          </a:p>
        </p:txBody>
      </p:sp>
      <p:sp>
        <p:nvSpPr>
          <p:cNvPr id="21" name="Text Box 7"/>
          <p:cNvSpPr txBox="1">
            <a:spLocks noChangeArrowheads="1"/>
          </p:cNvSpPr>
          <p:nvPr/>
        </p:nvSpPr>
        <p:spPr bwMode="auto">
          <a:xfrm>
            <a:off x="218423" y="4878372"/>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3</a:t>
            </a:r>
            <a:endParaRPr lang="en-US" sz="2000" b="1" baseline="-25000" dirty="0" smtClean="0">
              <a:latin typeface="Calibri" charset="0"/>
              <a:ea typeface="Calibri" charset="0"/>
              <a:cs typeface="Calibri" charset="0"/>
            </a:endParaRPr>
          </a:p>
        </p:txBody>
      </p:sp>
      <p:sp>
        <p:nvSpPr>
          <p:cNvPr id="22" name="Text Box 7"/>
          <p:cNvSpPr txBox="1">
            <a:spLocks noChangeArrowheads="1"/>
          </p:cNvSpPr>
          <p:nvPr/>
        </p:nvSpPr>
        <p:spPr bwMode="auto">
          <a:xfrm>
            <a:off x="1657755" y="1381120"/>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1</a:t>
            </a:r>
            <a:endParaRPr lang="en-US" sz="2000" b="1" baseline="-25000" dirty="0" smtClean="0">
              <a:latin typeface="Calibri" charset="0"/>
              <a:ea typeface="Calibri" charset="0"/>
              <a:cs typeface="Calibri" charset="0"/>
            </a:endParaRPr>
          </a:p>
        </p:txBody>
      </p:sp>
      <p:sp>
        <p:nvSpPr>
          <p:cNvPr id="23" name="Rectangle 22"/>
          <p:cNvSpPr>
            <a:spLocks noChangeArrowheads="1"/>
          </p:cNvSpPr>
          <p:nvPr/>
        </p:nvSpPr>
        <p:spPr bwMode="auto">
          <a:xfrm>
            <a:off x="2883425" y="1823008"/>
            <a:ext cx="381001" cy="275333"/>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2</a:t>
            </a:r>
          </a:p>
        </p:txBody>
      </p:sp>
      <p:sp>
        <p:nvSpPr>
          <p:cNvPr id="24" name="Text Box 7"/>
          <p:cNvSpPr txBox="1">
            <a:spLocks noChangeArrowheads="1"/>
          </p:cNvSpPr>
          <p:nvPr/>
        </p:nvSpPr>
        <p:spPr bwMode="auto">
          <a:xfrm>
            <a:off x="2860001" y="1381123"/>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2</a:t>
            </a:r>
            <a:endParaRPr lang="en-US" sz="2000" b="1" baseline="-25000" dirty="0" smtClean="0">
              <a:latin typeface="Calibri" charset="0"/>
              <a:ea typeface="Calibri" charset="0"/>
              <a:cs typeface="Calibri" charset="0"/>
            </a:endParaRPr>
          </a:p>
        </p:txBody>
      </p:sp>
      <p:sp>
        <p:nvSpPr>
          <p:cNvPr id="25" name="Rectangle 24"/>
          <p:cNvSpPr>
            <a:spLocks noChangeArrowheads="1"/>
          </p:cNvSpPr>
          <p:nvPr/>
        </p:nvSpPr>
        <p:spPr bwMode="auto">
          <a:xfrm>
            <a:off x="4318915" y="1849459"/>
            <a:ext cx="381001" cy="275333"/>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3</a:t>
            </a:r>
          </a:p>
        </p:txBody>
      </p:sp>
      <p:sp>
        <p:nvSpPr>
          <p:cNvPr id="26" name="Text Box 7"/>
          <p:cNvSpPr txBox="1">
            <a:spLocks noChangeArrowheads="1"/>
          </p:cNvSpPr>
          <p:nvPr/>
        </p:nvSpPr>
        <p:spPr bwMode="auto">
          <a:xfrm>
            <a:off x="4295491" y="1407574"/>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3</a:t>
            </a:r>
            <a:endParaRPr lang="en-US" sz="2000" b="1" baseline="-25000" dirty="0" smtClean="0">
              <a:latin typeface="Calibri" charset="0"/>
              <a:ea typeface="Calibri" charset="0"/>
              <a:cs typeface="Calibri" charset="0"/>
            </a:endParaRPr>
          </a:p>
        </p:txBody>
      </p:sp>
      <p:sp>
        <p:nvSpPr>
          <p:cNvPr id="27" name="Rectangle 26"/>
          <p:cNvSpPr>
            <a:spLocks noChangeArrowheads="1"/>
          </p:cNvSpPr>
          <p:nvPr/>
        </p:nvSpPr>
        <p:spPr bwMode="auto">
          <a:xfrm>
            <a:off x="1523997" y="2699421"/>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12</a:t>
            </a:r>
          </a:p>
          <a:p>
            <a:pPr eaLnBrk="0" hangingPunct="0"/>
            <a:r>
              <a:rPr lang="en-US" sz="1600" dirty="0" smtClean="0">
                <a:solidFill>
                  <a:srgbClr val="0000FF"/>
                </a:solidFill>
                <a:latin typeface="Calibri" charset="0"/>
                <a:ea typeface="Calibri" charset="0"/>
                <a:cs typeface="Calibri" charset="0"/>
              </a:rPr>
              <a:t>x</a:t>
            </a:r>
            <a:r>
              <a:rPr lang="en-US" sz="1600" baseline="-25000" dirty="0" smtClean="0">
                <a:solidFill>
                  <a:srgbClr val="0000FF"/>
                </a:solidFill>
                <a:latin typeface="Calibri" charset="0"/>
                <a:ea typeface="Calibri" charset="0"/>
                <a:cs typeface="Calibri" charset="0"/>
              </a:rPr>
              <a:t>13</a:t>
            </a:r>
          </a:p>
          <a:p>
            <a:pPr eaLnBrk="0" hangingPunct="0"/>
            <a:r>
              <a:rPr lang="en-US" sz="1600" dirty="0" smtClean="0">
                <a:solidFill>
                  <a:srgbClr val="008000"/>
                </a:solidFill>
                <a:latin typeface="Calibri" charset="0"/>
                <a:ea typeface="Calibri" charset="0"/>
                <a:cs typeface="Calibri" charset="0"/>
              </a:rPr>
              <a:t>x</a:t>
            </a:r>
            <a:r>
              <a:rPr lang="en-US" sz="1600" baseline="-25000" dirty="0" smtClean="0">
                <a:solidFill>
                  <a:srgbClr val="008000"/>
                </a:solidFill>
                <a:latin typeface="Calibri" charset="0"/>
                <a:ea typeface="Calibri" charset="0"/>
                <a:cs typeface="Calibri" charset="0"/>
              </a:rPr>
              <a:t>14</a:t>
            </a:r>
            <a:endParaRPr lang="en-US" sz="1600" baseline="-25000" dirty="0">
              <a:solidFill>
                <a:srgbClr val="008000"/>
              </a:solidFill>
              <a:latin typeface="Calibri" charset="0"/>
              <a:ea typeface="Calibri" charset="0"/>
              <a:cs typeface="Calibri" charset="0"/>
            </a:endParaRPr>
          </a:p>
          <a:p>
            <a:pPr eaLnBrk="0" hangingPunct="0"/>
            <a:endParaRPr lang="en-US" sz="1600" baseline="-25000" dirty="0">
              <a:solidFill>
                <a:srgbClr val="000000"/>
              </a:solidFill>
              <a:latin typeface="Calibri" charset="0"/>
              <a:ea typeface="Calibri" charset="0"/>
              <a:cs typeface="Calibri" charset="0"/>
            </a:endParaRPr>
          </a:p>
        </p:txBody>
      </p:sp>
      <p:sp>
        <p:nvSpPr>
          <p:cNvPr id="29" name="Rectangle 28"/>
          <p:cNvSpPr/>
          <p:nvPr/>
        </p:nvSpPr>
        <p:spPr>
          <a:xfrm>
            <a:off x="2212610" y="2827592"/>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30" name="Rectangle 29"/>
          <p:cNvSpPr/>
          <p:nvPr/>
        </p:nvSpPr>
        <p:spPr>
          <a:xfrm>
            <a:off x="3595881" y="2805122"/>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31" name="Rectangle 30"/>
          <p:cNvSpPr/>
          <p:nvPr/>
        </p:nvSpPr>
        <p:spPr>
          <a:xfrm>
            <a:off x="2251714" y="3905167"/>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32" name="Rectangle 31"/>
          <p:cNvSpPr/>
          <p:nvPr/>
        </p:nvSpPr>
        <p:spPr>
          <a:xfrm>
            <a:off x="3634985" y="3848831"/>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33" name="Rectangle 32"/>
          <p:cNvSpPr/>
          <p:nvPr/>
        </p:nvSpPr>
        <p:spPr>
          <a:xfrm>
            <a:off x="2229239" y="4929171"/>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34" name="Rectangle 33"/>
          <p:cNvSpPr/>
          <p:nvPr/>
        </p:nvSpPr>
        <p:spPr>
          <a:xfrm>
            <a:off x="3595577" y="4906701"/>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35" name="Rectangle 34"/>
          <p:cNvSpPr/>
          <p:nvPr/>
        </p:nvSpPr>
        <p:spPr>
          <a:xfrm>
            <a:off x="5986824" y="2788189"/>
            <a:ext cx="302449" cy="369332"/>
          </a:xfrm>
          <a:prstGeom prst="rect">
            <a:avLst/>
          </a:prstGeom>
        </p:spPr>
        <p:txBody>
          <a:bodyPr wrap="none">
            <a:spAutoFit/>
          </a:bodyPr>
          <a:lstStyle/>
          <a:p>
            <a:r>
              <a:rPr lang="en-US" dirty="0" smtClean="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36" name="Rectangle 35"/>
          <p:cNvSpPr/>
          <p:nvPr/>
        </p:nvSpPr>
        <p:spPr>
          <a:xfrm>
            <a:off x="6028392" y="3831898"/>
            <a:ext cx="302449" cy="369332"/>
          </a:xfrm>
          <a:prstGeom prst="rect">
            <a:avLst/>
          </a:prstGeom>
        </p:spPr>
        <p:txBody>
          <a:bodyPr wrap="none">
            <a:spAutoFit/>
          </a:bodyPr>
          <a:lstStyle/>
          <a:p>
            <a:r>
              <a:rPr lang="en-US" dirty="0" smtClean="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37" name="Rectangle 36"/>
          <p:cNvSpPr/>
          <p:nvPr/>
        </p:nvSpPr>
        <p:spPr>
          <a:xfrm>
            <a:off x="6045302" y="4920161"/>
            <a:ext cx="302449" cy="369332"/>
          </a:xfrm>
          <a:prstGeom prst="rect">
            <a:avLst/>
          </a:prstGeom>
        </p:spPr>
        <p:txBody>
          <a:bodyPr wrap="none">
            <a:spAutoFit/>
          </a:bodyPr>
          <a:lstStyle/>
          <a:p>
            <a:r>
              <a:rPr lang="en-US" dirty="0" smtClean="0">
                <a:latin typeface="Calibri" charset="0"/>
                <a:ea typeface="Calibri" charset="0"/>
                <a:cs typeface="Calibri" charset="0"/>
                <a:sym typeface="Symbol"/>
              </a:rPr>
              <a:t>=</a:t>
            </a:r>
            <a:endParaRPr lang="en-US" dirty="0">
              <a:latin typeface="Calibri" charset="0"/>
              <a:ea typeface="Calibri" charset="0"/>
              <a:cs typeface="Calibri" charset="0"/>
            </a:endParaRPr>
          </a:p>
        </p:txBody>
      </p:sp>
      <p:cxnSp>
        <p:nvCxnSpPr>
          <p:cNvPr id="38" name="Straight Arrow Connector 37"/>
          <p:cNvCxnSpPr>
            <a:stCxn id="58" idx="3"/>
          </p:cNvCxnSpPr>
          <p:nvPr/>
        </p:nvCxnSpPr>
        <p:spPr>
          <a:xfrm flipV="1">
            <a:off x="6926062" y="4421360"/>
            <a:ext cx="828334" cy="69643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0" name="Text Box 7"/>
          <p:cNvSpPr txBox="1">
            <a:spLocks noChangeArrowheads="1"/>
          </p:cNvSpPr>
          <p:nvPr/>
        </p:nvSpPr>
        <p:spPr bwMode="auto">
          <a:xfrm>
            <a:off x="7968048" y="4066902"/>
            <a:ext cx="504056" cy="400110"/>
          </a:xfrm>
          <a:prstGeom prst="rect">
            <a:avLst/>
          </a:prstGeom>
          <a:noFill/>
          <a:ln w="9525">
            <a:noFill/>
            <a:miter lim="800000"/>
            <a:headEnd/>
            <a:tailEnd/>
          </a:ln>
        </p:spPr>
        <p:txBody>
          <a:bodyPr wrap="square">
            <a:spAutoFit/>
          </a:bodyPr>
          <a:lstStyle/>
          <a:p>
            <a:pPr>
              <a:spcBef>
                <a:spcPct val="50000"/>
              </a:spcBef>
            </a:pPr>
            <a:r>
              <a:rPr lang="en-US" sz="2000" dirty="0" smtClean="0">
                <a:solidFill>
                  <a:srgbClr val="000000"/>
                </a:solidFill>
                <a:latin typeface="Calibri" charset="0"/>
                <a:ea typeface="Calibri" charset="0"/>
                <a:cs typeface="Calibri" charset="0"/>
              </a:rPr>
              <a:t>P</a:t>
            </a:r>
            <a:r>
              <a:rPr lang="en-US" sz="2000" baseline="-25000" dirty="0">
                <a:solidFill>
                  <a:srgbClr val="000000"/>
                </a:solidFill>
                <a:latin typeface="Calibri" charset="0"/>
                <a:ea typeface="Calibri" charset="0"/>
                <a:cs typeface="Calibri" charset="0"/>
              </a:rPr>
              <a:t>i</a:t>
            </a:r>
            <a:endParaRPr lang="en-US" sz="2000" baseline="-25000" dirty="0" smtClean="0">
              <a:solidFill>
                <a:srgbClr val="000000"/>
              </a:solidFill>
              <a:latin typeface="Calibri" charset="0"/>
              <a:ea typeface="Calibri" charset="0"/>
              <a:cs typeface="Calibri" charset="0"/>
            </a:endParaRPr>
          </a:p>
        </p:txBody>
      </p:sp>
      <p:cxnSp>
        <p:nvCxnSpPr>
          <p:cNvPr id="41" name="Straight Arrow Connector 40"/>
          <p:cNvCxnSpPr>
            <a:stCxn id="56" idx="3"/>
          </p:cNvCxnSpPr>
          <p:nvPr/>
        </p:nvCxnSpPr>
        <p:spPr>
          <a:xfrm>
            <a:off x="6909130" y="3044962"/>
            <a:ext cx="845266" cy="102614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2" name="Straight Arrow Connector 41"/>
          <p:cNvCxnSpPr/>
          <p:nvPr/>
        </p:nvCxnSpPr>
        <p:spPr>
          <a:xfrm>
            <a:off x="6942996" y="4180587"/>
            <a:ext cx="845266" cy="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4" name="Rectangle 43"/>
          <p:cNvSpPr>
            <a:spLocks noChangeArrowheads="1"/>
          </p:cNvSpPr>
          <p:nvPr/>
        </p:nvSpPr>
        <p:spPr bwMode="auto">
          <a:xfrm>
            <a:off x="1016006" y="2149418"/>
            <a:ext cx="1271084" cy="499204"/>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11 </a:t>
            </a:r>
            <a:r>
              <a:rPr lang="en-US" sz="1600" dirty="0">
                <a:solidFill>
                  <a:srgbClr val="000000"/>
                </a:solidFill>
                <a:latin typeface="Calibri" charset="0"/>
                <a:ea typeface="Calibri" charset="0"/>
                <a:cs typeface="Calibri" charset="0"/>
              </a:rPr>
              <a:t> </a:t>
            </a:r>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12</a:t>
            </a:r>
            <a:r>
              <a:rPr lang="en-US" sz="1600" dirty="0" smtClean="0">
                <a:solidFill>
                  <a:srgbClr val="000000"/>
                </a:solidFill>
                <a:latin typeface="Calibri" charset="0"/>
                <a:ea typeface="Calibri" charset="0"/>
                <a:cs typeface="Calibri" charset="0"/>
              </a:rPr>
              <a:t> x</a:t>
            </a:r>
            <a:r>
              <a:rPr lang="en-US" sz="1600" baseline="-25000" dirty="0" smtClean="0">
                <a:solidFill>
                  <a:srgbClr val="000000"/>
                </a:solidFill>
                <a:latin typeface="Calibri" charset="0"/>
                <a:ea typeface="Calibri" charset="0"/>
                <a:cs typeface="Calibri" charset="0"/>
              </a:rPr>
              <a:t>13 </a:t>
            </a:r>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14  </a:t>
            </a:r>
            <a:endParaRPr lang="en-US" sz="1600" baseline="-25000" dirty="0">
              <a:solidFill>
                <a:srgbClr val="000000"/>
              </a:solidFill>
              <a:latin typeface="Calibri" charset="0"/>
              <a:ea typeface="Calibri" charset="0"/>
              <a:cs typeface="Calibri" charset="0"/>
            </a:endParaRPr>
          </a:p>
        </p:txBody>
      </p:sp>
      <p:sp>
        <p:nvSpPr>
          <p:cNvPr id="45" name="Rectangle 44"/>
          <p:cNvSpPr>
            <a:spLocks noChangeArrowheads="1"/>
          </p:cNvSpPr>
          <p:nvPr/>
        </p:nvSpPr>
        <p:spPr bwMode="auto">
          <a:xfrm>
            <a:off x="2506839" y="2156444"/>
            <a:ext cx="1271084" cy="499204"/>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2</a:t>
            </a:r>
            <a:r>
              <a:rPr lang="en-US" sz="1600" baseline="-25000" dirty="0" smtClean="0">
                <a:solidFill>
                  <a:srgbClr val="000000"/>
                </a:solidFill>
                <a:latin typeface="Calibri" charset="0"/>
                <a:ea typeface="Calibri" charset="0"/>
                <a:cs typeface="Calibri" charset="0"/>
              </a:rPr>
              <a:t>1 </a:t>
            </a:r>
            <a:r>
              <a:rPr lang="en-US" sz="1600" dirty="0" smtClean="0">
                <a:solidFill>
                  <a:srgbClr val="000000"/>
                </a:solidFill>
                <a:latin typeface="Calibri" charset="0"/>
                <a:ea typeface="Calibri" charset="0"/>
                <a:cs typeface="Calibri" charset="0"/>
              </a:rPr>
              <a:t> x</a:t>
            </a:r>
            <a:r>
              <a:rPr lang="en-US" sz="1600" baseline="-25000" dirty="0">
                <a:solidFill>
                  <a:srgbClr val="000000"/>
                </a:solidFill>
                <a:latin typeface="Calibri" charset="0"/>
                <a:ea typeface="Calibri" charset="0"/>
                <a:cs typeface="Calibri" charset="0"/>
              </a:rPr>
              <a:t>2</a:t>
            </a:r>
            <a:r>
              <a:rPr lang="en-US" sz="1600" baseline="-25000" dirty="0" smtClean="0">
                <a:solidFill>
                  <a:srgbClr val="000000"/>
                </a:solidFill>
                <a:latin typeface="Calibri" charset="0"/>
                <a:ea typeface="Calibri" charset="0"/>
                <a:cs typeface="Calibri" charset="0"/>
              </a:rPr>
              <a:t>2</a:t>
            </a:r>
            <a:r>
              <a:rPr lang="en-US" sz="1600" dirty="0" smtClean="0">
                <a:solidFill>
                  <a:srgbClr val="000000"/>
                </a:solidFill>
                <a:latin typeface="Calibri" charset="0"/>
                <a:ea typeface="Calibri" charset="0"/>
                <a:cs typeface="Calibri" charset="0"/>
              </a:rPr>
              <a:t> x</a:t>
            </a:r>
            <a:r>
              <a:rPr lang="en-US" sz="1600" baseline="-25000" dirty="0" smtClean="0">
                <a:solidFill>
                  <a:srgbClr val="000000"/>
                </a:solidFill>
                <a:latin typeface="Calibri" charset="0"/>
                <a:ea typeface="Calibri" charset="0"/>
                <a:cs typeface="Calibri" charset="0"/>
              </a:rPr>
              <a:t>23 </a:t>
            </a:r>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24 </a:t>
            </a:r>
            <a:endParaRPr lang="en-US" sz="1600" baseline="-25000" dirty="0">
              <a:solidFill>
                <a:srgbClr val="000000"/>
              </a:solidFill>
              <a:latin typeface="Calibri" charset="0"/>
              <a:ea typeface="Calibri" charset="0"/>
              <a:cs typeface="Calibri" charset="0"/>
            </a:endParaRPr>
          </a:p>
        </p:txBody>
      </p:sp>
      <p:sp>
        <p:nvSpPr>
          <p:cNvPr id="46" name="Rectangle 45"/>
          <p:cNvSpPr>
            <a:spLocks noChangeArrowheads="1"/>
          </p:cNvSpPr>
          <p:nvPr/>
        </p:nvSpPr>
        <p:spPr bwMode="auto">
          <a:xfrm>
            <a:off x="4029103" y="2173377"/>
            <a:ext cx="1271084" cy="499204"/>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3</a:t>
            </a:r>
            <a:r>
              <a:rPr lang="en-US" sz="1600" baseline="-25000" dirty="0" smtClean="0">
                <a:solidFill>
                  <a:srgbClr val="000000"/>
                </a:solidFill>
                <a:latin typeface="Calibri" charset="0"/>
                <a:ea typeface="Calibri" charset="0"/>
                <a:cs typeface="Calibri" charset="0"/>
              </a:rPr>
              <a:t>1 </a:t>
            </a:r>
            <a:r>
              <a:rPr lang="en-US" sz="1600" dirty="0" smtClean="0">
                <a:solidFill>
                  <a:srgbClr val="000000"/>
                </a:solidFill>
                <a:latin typeface="Calibri" charset="0"/>
                <a:ea typeface="Calibri" charset="0"/>
                <a:cs typeface="Calibri" charset="0"/>
              </a:rPr>
              <a:t> x</a:t>
            </a:r>
            <a:r>
              <a:rPr lang="en-US" sz="1600" baseline="-25000" dirty="0">
                <a:solidFill>
                  <a:srgbClr val="000000"/>
                </a:solidFill>
                <a:latin typeface="Calibri" charset="0"/>
                <a:ea typeface="Calibri" charset="0"/>
                <a:cs typeface="Calibri" charset="0"/>
              </a:rPr>
              <a:t>3</a:t>
            </a:r>
            <a:r>
              <a:rPr lang="en-US" sz="1600" baseline="-25000" dirty="0" smtClean="0">
                <a:solidFill>
                  <a:srgbClr val="000000"/>
                </a:solidFill>
                <a:latin typeface="Calibri" charset="0"/>
                <a:ea typeface="Calibri" charset="0"/>
                <a:cs typeface="Calibri" charset="0"/>
              </a:rPr>
              <a:t>2</a:t>
            </a:r>
            <a:r>
              <a:rPr lang="en-US" sz="1600" dirty="0" smtClean="0">
                <a:solidFill>
                  <a:srgbClr val="000000"/>
                </a:solidFill>
                <a:latin typeface="Calibri" charset="0"/>
                <a:ea typeface="Calibri" charset="0"/>
                <a:cs typeface="Calibri" charset="0"/>
              </a:rPr>
              <a:t> x</a:t>
            </a:r>
            <a:r>
              <a:rPr lang="en-US" sz="1600" baseline="-25000" dirty="0" smtClean="0">
                <a:solidFill>
                  <a:srgbClr val="000000"/>
                </a:solidFill>
                <a:latin typeface="Calibri" charset="0"/>
                <a:ea typeface="Calibri" charset="0"/>
                <a:cs typeface="Calibri" charset="0"/>
              </a:rPr>
              <a:t>33 </a:t>
            </a:r>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34 </a:t>
            </a:r>
            <a:endParaRPr lang="en-US" sz="1600" baseline="-25000" dirty="0">
              <a:solidFill>
                <a:srgbClr val="000000"/>
              </a:solidFill>
              <a:latin typeface="Calibri" charset="0"/>
              <a:ea typeface="Calibri" charset="0"/>
              <a:cs typeface="Calibri" charset="0"/>
            </a:endParaRPr>
          </a:p>
        </p:txBody>
      </p:sp>
      <p:sp>
        <p:nvSpPr>
          <p:cNvPr id="47" name="Rectangle 46"/>
          <p:cNvSpPr>
            <a:spLocks noChangeArrowheads="1"/>
          </p:cNvSpPr>
          <p:nvPr/>
        </p:nvSpPr>
        <p:spPr bwMode="auto">
          <a:xfrm>
            <a:off x="1536692" y="3794973"/>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11</a:t>
            </a:r>
          </a:p>
          <a:p>
            <a:pPr eaLnBrk="0" hangingPunct="0"/>
            <a:r>
              <a:rPr lang="en-US" sz="1600" dirty="0">
                <a:solidFill>
                  <a:srgbClr val="0000FF"/>
                </a:solidFill>
                <a:latin typeface="Calibri" charset="0"/>
                <a:ea typeface="Calibri" charset="0"/>
                <a:cs typeface="Calibri" charset="0"/>
              </a:rPr>
              <a:t>x</a:t>
            </a:r>
            <a:r>
              <a:rPr lang="en-US" sz="1600" baseline="-25000" dirty="0" smtClean="0">
                <a:solidFill>
                  <a:srgbClr val="0000FF"/>
                </a:solidFill>
                <a:latin typeface="Calibri" charset="0"/>
                <a:ea typeface="Calibri" charset="0"/>
                <a:cs typeface="Calibri" charset="0"/>
              </a:rPr>
              <a:t>13</a:t>
            </a:r>
          </a:p>
          <a:p>
            <a:pPr eaLnBrk="0" hangingPunct="0"/>
            <a:r>
              <a:rPr lang="en-US" sz="1600" dirty="0">
                <a:solidFill>
                  <a:srgbClr val="008000"/>
                </a:solidFill>
                <a:latin typeface="Calibri" charset="0"/>
                <a:ea typeface="Calibri" charset="0"/>
                <a:cs typeface="Calibri" charset="0"/>
              </a:rPr>
              <a:t>x</a:t>
            </a:r>
            <a:r>
              <a:rPr lang="en-US" sz="1600" baseline="-25000" dirty="0">
                <a:solidFill>
                  <a:srgbClr val="008000"/>
                </a:solidFill>
                <a:latin typeface="Calibri" charset="0"/>
                <a:ea typeface="Calibri" charset="0"/>
                <a:cs typeface="Calibri" charset="0"/>
              </a:rPr>
              <a:t>14</a:t>
            </a:r>
          </a:p>
          <a:p>
            <a:pPr eaLnBrk="0" hangingPunct="0"/>
            <a:endParaRPr lang="en-US" sz="1600" baseline="-25000" dirty="0" smtClean="0">
              <a:solidFill>
                <a:srgbClr val="0000FF"/>
              </a:solidFill>
              <a:latin typeface="Calibri" charset="0"/>
              <a:ea typeface="Calibri" charset="0"/>
              <a:cs typeface="Calibri" charset="0"/>
            </a:endParaRPr>
          </a:p>
          <a:p>
            <a:pPr eaLnBrk="0" hangingPunct="0"/>
            <a:endParaRPr lang="en-US" sz="1600" baseline="-25000" dirty="0">
              <a:solidFill>
                <a:srgbClr val="000000"/>
              </a:solidFill>
              <a:latin typeface="Calibri" charset="0"/>
              <a:ea typeface="Calibri" charset="0"/>
              <a:cs typeface="Calibri" charset="0"/>
            </a:endParaRPr>
          </a:p>
        </p:txBody>
      </p:sp>
      <p:sp>
        <p:nvSpPr>
          <p:cNvPr id="48" name="Rectangle 47"/>
          <p:cNvSpPr>
            <a:spLocks noChangeArrowheads="1"/>
          </p:cNvSpPr>
          <p:nvPr/>
        </p:nvSpPr>
        <p:spPr bwMode="auto">
          <a:xfrm>
            <a:off x="1540929" y="4979970"/>
            <a:ext cx="559902" cy="512719"/>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11</a:t>
            </a:r>
          </a:p>
          <a:p>
            <a:pPr eaLnBrk="0" hangingPunct="0"/>
            <a:r>
              <a:rPr lang="en-US" sz="1600" dirty="0">
                <a:solidFill>
                  <a:srgbClr val="0000FF"/>
                </a:solidFill>
                <a:latin typeface="Calibri" charset="0"/>
                <a:ea typeface="Calibri" charset="0"/>
                <a:cs typeface="Calibri" charset="0"/>
              </a:rPr>
              <a:t>x</a:t>
            </a:r>
            <a:r>
              <a:rPr lang="en-US" sz="1600" baseline="-25000" dirty="0" smtClean="0">
                <a:solidFill>
                  <a:srgbClr val="0000FF"/>
                </a:solidFill>
                <a:latin typeface="Calibri" charset="0"/>
                <a:ea typeface="Calibri" charset="0"/>
                <a:cs typeface="Calibri" charset="0"/>
              </a:rPr>
              <a:t>12</a:t>
            </a:r>
          </a:p>
          <a:p>
            <a:pPr eaLnBrk="0" hangingPunct="0"/>
            <a:r>
              <a:rPr lang="en-US" sz="1600" dirty="0">
                <a:solidFill>
                  <a:srgbClr val="008000"/>
                </a:solidFill>
                <a:latin typeface="Calibri" charset="0"/>
                <a:ea typeface="Calibri" charset="0"/>
                <a:cs typeface="Calibri" charset="0"/>
              </a:rPr>
              <a:t>x</a:t>
            </a:r>
            <a:r>
              <a:rPr lang="en-US" sz="1600" baseline="-25000" dirty="0">
                <a:solidFill>
                  <a:srgbClr val="008000"/>
                </a:solidFill>
                <a:latin typeface="Calibri" charset="0"/>
                <a:ea typeface="Calibri" charset="0"/>
                <a:cs typeface="Calibri" charset="0"/>
              </a:rPr>
              <a:t>14</a:t>
            </a:r>
          </a:p>
          <a:p>
            <a:pPr eaLnBrk="0" hangingPunct="0"/>
            <a:endParaRPr lang="en-US" sz="1600" baseline="-25000" dirty="0" smtClean="0">
              <a:solidFill>
                <a:srgbClr val="0000FF"/>
              </a:solidFill>
              <a:latin typeface="Calibri" charset="0"/>
              <a:ea typeface="Calibri" charset="0"/>
              <a:cs typeface="Calibri" charset="0"/>
            </a:endParaRPr>
          </a:p>
          <a:p>
            <a:pPr eaLnBrk="0" hangingPunct="0"/>
            <a:endParaRPr lang="en-US" sz="1600" baseline="-25000" dirty="0">
              <a:solidFill>
                <a:srgbClr val="000000"/>
              </a:solidFill>
              <a:latin typeface="Calibri" charset="0"/>
              <a:ea typeface="Calibri" charset="0"/>
              <a:cs typeface="Calibri" charset="0"/>
            </a:endParaRPr>
          </a:p>
        </p:txBody>
      </p:sp>
      <p:sp>
        <p:nvSpPr>
          <p:cNvPr id="49" name="Rectangle 48"/>
          <p:cNvSpPr>
            <a:spLocks noChangeArrowheads="1"/>
          </p:cNvSpPr>
          <p:nvPr/>
        </p:nvSpPr>
        <p:spPr bwMode="auto">
          <a:xfrm>
            <a:off x="2806122" y="2665120"/>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2</a:t>
            </a:r>
            <a:r>
              <a:rPr lang="en-US" sz="1600" baseline="-25000" dirty="0" smtClean="0">
                <a:solidFill>
                  <a:srgbClr val="000000"/>
                </a:solidFill>
                <a:latin typeface="Calibri" charset="0"/>
                <a:ea typeface="Calibri" charset="0"/>
                <a:cs typeface="Calibri" charset="0"/>
              </a:rPr>
              <a:t>2</a:t>
            </a:r>
          </a:p>
          <a:p>
            <a:pPr eaLnBrk="0" hangingPunct="0"/>
            <a:r>
              <a:rPr lang="en-US" sz="1600" dirty="0" smtClean="0">
                <a:solidFill>
                  <a:srgbClr val="0000FF"/>
                </a:solidFill>
                <a:latin typeface="Calibri" charset="0"/>
                <a:ea typeface="Calibri" charset="0"/>
                <a:cs typeface="Calibri" charset="0"/>
              </a:rPr>
              <a:t>x</a:t>
            </a:r>
            <a:r>
              <a:rPr lang="en-US" sz="1600" baseline="-25000" dirty="0">
                <a:solidFill>
                  <a:srgbClr val="0000FF"/>
                </a:solidFill>
                <a:latin typeface="Calibri" charset="0"/>
                <a:ea typeface="Calibri" charset="0"/>
                <a:cs typeface="Calibri" charset="0"/>
              </a:rPr>
              <a:t>2</a:t>
            </a:r>
            <a:r>
              <a:rPr lang="en-US" sz="1600" baseline="-25000" dirty="0" smtClean="0">
                <a:solidFill>
                  <a:srgbClr val="0000FF"/>
                </a:solidFill>
                <a:latin typeface="Calibri" charset="0"/>
                <a:ea typeface="Calibri" charset="0"/>
                <a:cs typeface="Calibri" charset="0"/>
              </a:rPr>
              <a:t>3</a:t>
            </a:r>
          </a:p>
          <a:p>
            <a:pPr eaLnBrk="0" hangingPunct="0"/>
            <a:r>
              <a:rPr lang="en-US" sz="1600" dirty="0" smtClean="0">
                <a:solidFill>
                  <a:srgbClr val="008000"/>
                </a:solidFill>
                <a:latin typeface="Calibri" charset="0"/>
                <a:ea typeface="Calibri" charset="0"/>
                <a:cs typeface="Calibri" charset="0"/>
              </a:rPr>
              <a:t>x</a:t>
            </a:r>
            <a:r>
              <a:rPr lang="en-US" sz="1600" baseline="-25000" dirty="0" smtClean="0">
                <a:solidFill>
                  <a:srgbClr val="008000"/>
                </a:solidFill>
                <a:latin typeface="Calibri" charset="0"/>
                <a:ea typeface="Calibri" charset="0"/>
                <a:cs typeface="Calibri" charset="0"/>
              </a:rPr>
              <a:t>24</a:t>
            </a:r>
            <a:endParaRPr lang="en-US" sz="1600" baseline="-25000" dirty="0">
              <a:solidFill>
                <a:srgbClr val="008000"/>
              </a:solidFill>
              <a:latin typeface="Calibri" charset="0"/>
              <a:ea typeface="Calibri" charset="0"/>
              <a:cs typeface="Calibri" charset="0"/>
            </a:endParaRPr>
          </a:p>
          <a:p>
            <a:pPr eaLnBrk="0" hangingPunct="0"/>
            <a:endParaRPr lang="en-US" sz="1600" baseline="-25000" dirty="0">
              <a:solidFill>
                <a:srgbClr val="000000"/>
              </a:solidFill>
              <a:latin typeface="Calibri" charset="0"/>
              <a:ea typeface="Calibri" charset="0"/>
              <a:cs typeface="Calibri" charset="0"/>
            </a:endParaRPr>
          </a:p>
        </p:txBody>
      </p:sp>
      <p:sp>
        <p:nvSpPr>
          <p:cNvPr id="50" name="Rectangle 49"/>
          <p:cNvSpPr>
            <a:spLocks noChangeArrowheads="1"/>
          </p:cNvSpPr>
          <p:nvPr/>
        </p:nvSpPr>
        <p:spPr bwMode="auto">
          <a:xfrm>
            <a:off x="2818817" y="3692940"/>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2</a:t>
            </a:r>
            <a:r>
              <a:rPr lang="en-US" sz="1600" baseline="-25000" dirty="0" smtClean="0">
                <a:solidFill>
                  <a:srgbClr val="000000"/>
                </a:solidFill>
                <a:latin typeface="Calibri" charset="0"/>
                <a:ea typeface="Calibri" charset="0"/>
                <a:cs typeface="Calibri" charset="0"/>
              </a:rPr>
              <a:t>1</a:t>
            </a:r>
          </a:p>
          <a:p>
            <a:pPr eaLnBrk="0" hangingPunct="0"/>
            <a:r>
              <a:rPr lang="en-US" sz="1600" dirty="0" smtClean="0">
                <a:solidFill>
                  <a:srgbClr val="0000FF"/>
                </a:solidFill>
                <a:latin typeface="Calibri" charset="0"/>
                <a:ea typeface="Calibri" charset="0"/>
                <a:cs typeface="Calibri" charset="0"/>
              </a:rPr>
              <a:t>x</a:t>
            </a:r>
            <a:r>
              <a:rPr lang="en-US" sz="1600" baseline="-25000" dirty="0">
                <a:solidFill>
                  <a:srgbClr val="0000FF"/>
                </a:solidFill>
                <a:latin typeface="Calibri" charset="0"/>
                <a:ea typeface="Calibri" charset="0"/>
                <a:cs typeface="Calibri" charset="0"/>
              </a:rPr>
              <a:t>2</a:t>
            </a:r>
            <a:r>
              <a:rPr lang="en-US" sz="1600" baseline="-25000" dirty="0" smtClean="0">
                <a:solidFill>
                  <a:srgbClr val="0000FF"/>
                </a:solidFill>
                <a:latin typeface="Calibri" charset="0"/>
                <a:ea typeface="Calibri" charset="0"/>
                <a:cs typeface="Calibri" charset="0"/>
              </a:rPr>
              <a:t>3</a:t>
            </a:r>
          </a:p>
          <a:p>
            <a:pPr eaLnBrk="0" hangingPunct="0"/>
            <a:r>
              <a:rPr lang="en-US" sz="1600" dirty="0" smtClean="0">
                <a:solidFill>
                  <a:srgbClr val="008000"/>
                </a:solidFill>
                <a:latin typeface="Calibri" charset="0"/>
                <a:ea typeface="Calibri" charset="0"/>
                <a:cs typeface="Calibri" charset="0"/>
              </a:rPr>
              <a:t>x</a:t>
            </a:r>
            <a:r>
              <a:rPr lang="en-US" sz="1600" baseline="-25000" dirty="0" smtClean="0">
                <a:solidFill>
                  <a:srgbClr val="008000"/>
                </a:solidFill>
                <a:latin typeface="Calibri" charset="0"/>
                <a:ea typeface="Calibri" charset="0"/>
                <a:cs typeface="Calibri" charset="0"/>
              </a:rPr>
              <a:t>24</a:t>
            </a:r>
            <a:endParaRPr lang="en-US" sz="1600" baseline="-25000" dirty="0">
              <a:solidFill>
                <a:srgbClr val="008000"/>
              </a:solidFill>
              <a:latin typeface="Calibri" charset="0"/>
              <a:ea typeface="Calibri" charset="0"/>
              <a:cs typeface="Calibri" charset="0"/>
            </a:endParaRPr>
          </a:p>
          <a:p>
            <a:pPr eaLnBrk="0" hangingPunct="0"/>
            <a:endParaRPr lang="en-US" sz="1600" baseline="-25000" dirty="0">
              <a:solidFill>
                <a:srgbClr val="000000"/>
              </a:solidFill>
              <a:latin typeface="Calibri" charset="0"/>
              <a:ea typeface="Calibri" charset="0"/>
              <a:cs typeface="Calibri" charset="0"/>
            </a:endParaRPr>
          </a:p>
        </p:txBody>
      </p:sp>
      <p:sp>
        <p:nvSpPr>
          <p:cNvPr id="52" name="Rectangle 51"/>
          <p:cNvSpPr>
            <a:spLocks noChangeArrowheads="1"/>
          </p:cNvSpPr>
          <p:nvPr/>
        </p:nvSpPr>
        <p:spPr bwMode="auto">
          <a:xfrm>
            <a:off x="2823054" y="4827138"/>
            <a:ext cx="559902" cy="563953"/>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2</a:t>
            </a:r>
            <a:r>
              <a:rPr lang="en-US" sz="1600" baseline="-25000" dirty="0" smtClean="0">
                <a:solidFill>
                  <a:srgbClr val="000000"/>
                </a:solidFill>
                <a:latin typeface="Calibri" charset="0"/>
                <a:ea typeface="Calibri" charset="0"/>
                <a:cs typeface="Calibri" charset="0"/>
              </a:rPr>
              <a:t>1</a:t>
            </a:r>
          </a:p>
          <a:p>
            <a:pPr eaLnBrk="0" hangingPunct="0"/>
            <a:r>
              <a:rPr lang="en-US" sz="1600" dirty="0" smtClean="0">
                <a:solidFill>
                  <a:srgbClr val="0000FF"/>
                </a:solidFill>
                <a:latin typeface="Calibri" charset="0"/>
                <a:ea typeface="Calibri" charset="0"/>
                <a:cs typeface="Calibri" charset="0"/>
              </a:rPr>
              <a:t>x</a:t>
            </a:r>
            <a:r>
              <a:rPr lang="en-US" sz="1600" baseline="-25000" dirty="0">
                <a:solidFill>
                  <a:srgbClr val="0000FF"/>
                </a:solidFill>
                <a:latin typeface="Calibri" charset="0"/>
                <a:ea typeface="Calibri" charset="0"/>
                <a:cs typeface="Calibri" charset="0"/>
              </a:rPr>
              <a:t>2</a:t>
            </a:r>
            <a:r>
              <a:rPr lang="en-US" sz="1600" baseline="-25000" dirty="0" smtClean="0">
                <a:solidFill>
                  <a:srgbClr val="0000FF"/>
                </a:solidFill>
                <a:latin typeface="Calibri" charset="0"/>
                <a:ea typeface="Calibri" charset="0"/>
                <a:cs typeface="Calibri" charset="0"/>
              </a:rPr>
              <a:t>2</a:t>
            </a:r>
          </a:p>
          <a:p>
            <a:pPr eaLnBrk="0" hangingPunct="0"/>
            <a:r>
              <a:rPr lang="en-US" sz="1600" dirty="0" smtClean="0">
                <a:solidFill>
                  <a:srgbClr val="008000"/>
                </a:solidFill>
                <a:latin typeface="Calibri" charset="0"/>
                <a:ea typeface="Calibri" charset="0"/>
                <a:cs typeface="Calibri" charset="0"/>
              </a:rPr>
              <a:t>x</a:t>
            </a:r>
            <a:r>
              <a:rPr lang="en-US" sz="1600" baseline="-25000" dirty="0" smtClean="0">
                <a:solidFill>
                  <a:srgbClr val="008000"/>
                </a:solidFill>
                <a:latin typeface="Calibri" charset="0"/>
                <a:ea typeface="Calibri" charset="0"/>
                <a:cs typeface="Calibri" charset="0"/>
              </a:rPr>
              <a:t>24</a:t>
            </a:r>
            <a:endParaRPr lang="en-US" sz="1600" baseline="-25000" dirty="0">
              <a:solidFill>
                <a:srgbClr val="008000"/>
              </a:solidFill>
              <a:latin typeface="Calibri" charset="0"/>
              <a:ea typeface="Calibri" charset="0"/>
              <a:cs typeface="Calibri" charset="0"/>
            </a:endParaRPr>
          </a:p>
          <a:p>
            <a:pPr eaLnBrk="0" hangingPunct="0"/>
            <a:endParaRPr lang="en-US" sz="1600" baseline="-25000" dirty="0">
              <a:solidFill>
                <a:srgbClr val="0000FF"/>
              </a:solidFill>
              <a:latin typeface="Calibri" charset="0"/>
              <a:ea typeface="Calibri" charset="0"/>
              <a:cs typeface="Calibri" charset="0"/>
            </a:endParaRPr>
          </a:p>
        </p:txBody>
      </p:sp>
      <p:sp>
        <p:nvSpPr>
          <p:cNvPr id="53" name="Rectangle 52"/>
          <p:cNvSpPr>
            <a:spLocks noChangeArrowheads="1"/>
          </p:cNvSpPr>
          <p:nvPr/>
        </p:nvSpPr>
        <p:spPr bwMode="auto">
          <a:xfrm>
            <a:off x="4191361" y="2699854"/>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32</a:t>
            </a:r>
          </a:p>
          <a:p>
            <a:pPr eaLnBrk="0" hangingPunct="0"/>
            <a:r>
              <a:rPr lang="en-US" sz="1600" dirty="0">
                <a:solidFill>
                  <a:srgbClr val="0000FF"/>
                </a:solidFill>
                <a:latin typeface="Calibri" charset="0"/>
                <a:ea typeface="Calibri" charset="0"/>
                <a:cs typeface="Calibri" charset="0"/>
              </a:rPr>
              <a:t>x</a:t>
            </a:r>
            <a:r>
              <a:rPr lang="en-US" sz="1600" baseline="-25000" dirty="0" smtClean="0">
                <a:solidFill>
                  <a:srgbClr val="0000FF"/>
                </a:solidFill>
                <a:latin typeface="Calibri" charset="0"/>
                <a:ea typeface="Calibri" charset="0"/>
                <a:cs typeface="Calibri" charset="0"/>
              </a:rPr>
              <a:t>33</a:t>
            </a:r>
          </a:p>
          <a:p>
            <a:pPr eaLnBrk="0" hangingPunct="0"/>
            <a:r>
              <a:rPr lang="en-US" sz="1600" dirty="0" smtClean="0">
                <a:solidFill>
                  <a:srgbClr val="008000"/>
                </a:solidFill>
                <a:latin typeface="Calibri" charset="0"/>
                <a:ea typeface="Calibri" charset="0"/>
                <a:cs typeface="Calibri" charset="0"/>
              </a:rPr>
              <a:t>x</a:t>
            </a:r>
            <a:r>
              <a:rPr lang="en-US" sz="1600" baseline="-25000" dirty="0">
                <a:solidFill>
                  <a:srgbClr val="008000"/>
                </a:solidFill>
                <a:latin typeface="Calibri" charset="0"/>
                <a:ea typeface="Calibri" charset="0"/>
                <a:cs typeface="Calibri" charset="0"/>
              </a:rPr>
              <a:t>3</a:t>
            </a:r>
            <a:r>
              <a:rPr lang="en-US" sz="1600" baseline="-25000" dirty="0" smtClean="0">
                <a:solidFill>
                  <a:srgbClr val="008000"/>
                </a:solidFill>
                <a:latin typeface="Calibri" charset="0"/>
                <a:ea typeface="Calibri" charset="0"/>
                <a:cs typeface="Calibri" charset="0"/>
              </a:rPr>
              <a:t>4</a:t>
            </a:r>
            <a:endParaRPr lang="en-US" sz="1600" baseline="-25000" dirty="0" smtClean="0">
              <a:solidFill>
                <a:srgbClr val="0000FF"/>
              </a:solidFill>
              <a:latin typeface="Calibri" charset="0"/>
              <a:ea typeface="Calibri" charset="0"/>
              <a:cs typeface="Calibri" charset="0"/>
            </a:endParaRPr>
          </a:p>
          <a:p>
            <a:pPr eaLnBrk="0" hangingPunct="0"/>
            <a:endParaRPr lang="en-US" sz="1600" baseline="-25000" dirty="0">
              <a:solidFill>
                <a:srgbClr val="000000"/>
              </a:solidFill>
              <a:latin typeface="Calibri" charset="0"/>
              <a:ea typeface="Calibri" charset="0"/>
              <a:cs typeface="Calibri" charset="0"/>
            </a:endParaRPr>
          </a:p>
        </p:txBody>
      </p:sp>
      <p:sp>
        <p:nvSpPr>
          <p:cNvPr id="54" name="Rectangle 53"/>
          <p:cNvSpPr>
            <a:spLocks noChangeArrowheads="1"/>
          </p:cNvSpPr>
          <p:nvPr/>
        </p:nvSpPr>
        <p:spPr bwMode="auto">
          <a:xfrm>
            <a:off x="4204056" y="3693808"/>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31</a:t>
            </a:r>
          </a:p>
          <a:p>
            <a:pPr eaLnBrk="0" hangingPunct="0"/>
            <a:r>
              <a:rPr lang="en-US" sz="1600" dirty="0" smtClean="0">
                <a:solidFill>
                  <a:srgbClr val="0000FF"/>
                </a:solidFill>
                <a:latin typeface="Calibri" charset="0"/>
                <a:ea typeface="Calibri" charset="0"/>
                <a:cs typeface="Calibri" charset="0"/>
              </a:rPr>
              <a:t>x</a:t>
            </a:r>
            <a:r>
              <a:rPr lang="en-US" sz="1600" baseline="-25000" dirty="0" smtClean="0">
                <a:solidFill>
                  <a:srgbClr val="0000FF"/>
                </a:solidFill>
                <a:latin typeface="Calibri" charset="0"/>
                <a:ea typeface="Calibri" charset="0"/>
                <a:cs typeface="Calibri" charset="0"/>
              </a:rPr>
              <a:t>33</a:t>
            </a:r>
          </a:p>
          <a:p>
            <a:pPr eaLnBrk="0" hangingPunct="0"/>
            <a:r>
              <a:rPr lang="en-US" sz="1600" dirty="0" smtClean="0">
                <a:solidFill>
                  <a:srgbClr val="008000"/>
                </a:solidFill>
                <a:latin typeface="Calibri" charset="0"/>
                <a:ea typeface="Calibri" charset="0"/>
                <a:cs typeface="Calibri" charset="0"/>
              </a:rPr>
              <a:t>x</a:t>
            </a:r>
            <a:r>
              <a:rPr lang="en-US" sz="1600" baseline="-25000" dirty="0" smtClean="0">
                <a:solidFill>
                  <a:srgbClr val="008000"/>
                </a:solidFill>
                <a:latin typeface="Calibri" charset="0"/>
                <a:ea typeface="Calibri" charset="0"/>
                <a:cs typeface="Calibri" charset="0"/>
              </a:rPr>
              <a:t>34</a:t>
            </a:r>
            <a:endParaRPr lang="en-US" sz="1600" baseline="-25000" dirty="0">
              <a:solidFill>
                <a:srgbClr val="008000"/>
              </a:solidFill>
              <a:latin typeface="Calibri" charset="0"/>
              <a:ea typeface="Calibri" charset="0"/>
              <a:cs typeface="Calibri" charset="0"/>
            </a:endParaRPr>
          </a:p>
          <a:p>
            <a:pPr eaLnBrk="0" hangingPunct="0"/>
            <a:endParaRPr lang="en-US" sz="1600" baseline="-25000" dirty="0">
              <a:solidFill>
                <a:srgbClr val="0000FF"/>
              </a:solidFill>
              <a:latin typeface="Calibri" charset="0"/>
              <a:ea typeface="Calibri" charset="0"/>
              <a:cs typeface="Calibri" charset="0"/>
            </a:endParaRPr>
          </a:p>
        </p:txBody>
      </p:sp>
      <p:sp>
        <p:nvSpPr>
          <p:cNvPr id="55" name="Rectangle 54"/>
          <p:cNvSpPr>
            <a:spLocks noChangeArrowheads="1"/>
          </p:cNvSpPr>
          <p:nvPr/>
        </p:nvSpPr>
        <p:spPr bwMode="auto">
          <a:xfrm>
            <a:off x="4208293" y="4861872"/>
            <a:ext cx="559902" cy="532692"/>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31</a:t>
            </a:r>
          </a:p>
          <a:p>
            <a:pPr eaLnBrk="0" hangingPunct="0"/>
            <a:r>
              <a:rPr lang="en-US" sz="1600" dirty="0" smtClean="0">
                <a:solidFill>
                  <a:srgbClr val="0000FF"/>
                </a:solidFill>
                <a:latin typeface="Calibri" charset="0"/>
                <a:ea typeface="Calibri" charset="0"/>
                <a:cs typeface="Calibri" charset="0"/>
              </a:rPr>
              <a:t>x</a:t>
            </a:r>
            <a:r>
              <a:rPr lang="en-US" sz="1600" baseline="-25000" dirty="0" smtClean="0">
                <a:solidFill>
                  <a:srgbClr val="0000FF"/>
                </a:solidFill>
                <a:latin typeface="Calibri" charset="0"/>
                <a:ea typeface="Calibri" charset="0"/>
                <a:cs typeface="Calibri" charset="0"/>
              </a:rPr>
              <a:t>32</a:t>
            </a:r>
          </a:p>
          <a:p>
            <a:pPr eaLnBrk="0" hangingPunct="0"/>
            <a:r>
              <a:rPr lang="en-US" sz="1600" dirty="0" smtClean="0">
                <a:solidFill>
                  <a:srgbClr val="008000"/>
                </a:solidFill>
                <a:latin typeface="Calibri" charset="0"/>
                <a:ea typeface="Calibri" charset="0"/>
                <a:cs typeface="Calibri" charset="0"/>
              </a:rPr>
              <a:t>x</a:t>
            </a:r>
            <a:r>
              <a:rPr lang="en-US" sz="1600" baseline="-25000" dirty="0" smtClean="0">
                <a:solidFill>
                  <a:srgbClr val="008000"/>
                </a:solidFill>
                <a:latin typeface="Calibri" charset="0"/>
                <a:ea typeface="Calibri" charset="0"/>
                <a:cs typeface="Calibri" charset="0"/>
              </a:rPr>
              <a:t>34</a:t>
            </a:r>
            <a:endParaRPr lang="en-US" sz="1600" baseline="-25000" dirty="0">
              <a:solidFill>
                <a:srgbClr val="008000"/>
              </a:solidFill>
              <a:latin typeface="Calibri" charset="0"/>
              <a:ea typeface="Calibri" charset="0"/>
              <a:cs typeface="Calibri" charset="0"/>
            </a:endParaRPr>
          </a:p>
          <a:p>
            <a:pPr eaLnBrk="0" hangingPunct="0"/>
            <a:endParaRPr lang="en-US" sz="1600" baseline="-25000" dirty="0">
              <a:solidFill>
                <a:srgbClr val="000000"/>
              </a:solidFill>
              <a:latin typeface="Calibri" charset="0"/>
              <a:ea typeface="Calibri" charset="0"/>
              <a:cs typeface="Calibri" charset="0"/>
            </a:endParaRPr>
          </a:p>
        </p:txBody>
      </p:sp>
      <p:sp>
        <p:nvSpPr>
          <p:cNvPr id="56" name="Rectangle 55"/>
          <p:cNvSpPr>
            <a:spLocks noChangeArrowheads="1"/>
          </p:cNvSpPr>
          <p:nvPr/>
        </p:nvSpPr>
        <p:spPr bwMode="auto">
          <a:xfrm>
            <a:off x="6349228" y="2682488"/>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a:solidFill>
                  <a:srgbClr val="000000"/>
                </a:solidFill>
                <a:latin typeface="Calibri" charset="0"/>
                <a:ea typeface="Calibri" charset="0"/>
                <a:cs typeface="Calibri" charset="0"/>
              </a:rPr>
              <a:t>s</a:t>
            </a:r>
            <a:r>
              <a:rPr lang="en-US" sz="1600" baseline="-25000" dirty="0" smtClean="0">
                <a:solidFill>
                  <a:srgbClr val="000000"/>
                </a:solidFill>
                <a:latin typeface="Calibri" charset="0"/>
                <a:ea typeface="Calibri" charset="0"/>
                <a:cs typeface="Calibri" charset="0"/>
              </a:rPr>
              <a:t>2</a:t>
            </a:r>
          </a:p>
          <a:p>
            <a:pPr eaLnBrk="0" hangingPunct="0"/>
            <a:r>
              <a:rPr lang="en-US" sz="1600" dirty="0">
                <a:solidFill>
                  <a:srgbClr val="0000FF"/>
                </a:solidFill>
                <a:latin typeface="Calibri" charset="0"/>
                <a:ea typeface="Calibri" charset="0"/>
                <a:cs typeface="Calibri" charset="0"/>
              </a:rPr>
              <a:t>s</a:t>
            </a:r>
            <a:r>
              <a:rPr lang="en-US" sz="1600" baseline="-25000" dirty="0" smtClean="0">
                <a:solidFill>
                  <a:srgbClr val="0000FF"/>
                </a:solidFill>
                <a:latin typeface="Calibri" charset="0"/>
                <a:ea typeface="Calibri" charset="0"/>
                <a:cs typeface="Calibri" charset="0"/>
              </a:rPr>
              <a:t>3</a:t>
            </a:r>
          </a:p>
          <a:p>
            <a:pPr eaLnBrk="0" hangingPunct="0"/>
            <a:r>
              <a:rPr lang="en-US" sz="1600" dirty="0">
                <a:solidFill>
                  <a:srgbClr val="008000"/>
                </a:solidFill>
                <a:latin typeface="Calibri" charset="0"/>
                <a:ea typeface="Calibri" charset="0"/>
                <a:cs typeface="Calibri" charset="0"/>
              </a:rPr>
              <a:t>s</a:t>
            </a:r>
            <a:r>
              <a:rPr lang="en-US" sz="1600" baseline="-25000" dirty="0" smtClean="0">
                <a:solidFill>
                  <a:srgbClr val="008000"/>
                </a:solidFill>
                <a:latin typeface="Calibri" charset="0"/>
                <a:ea typeface="Calibri" charset="0"/>
                <a:cs typeface="Calibri" charset="0"/>
              </a:rPr>
              <a:t>4</a:t>
            </a:r>
            <a:endParaRPr lang="en-US" sz="1600" baseline="-25000" dirty="0">
              <a:solidFill>
                <a:srgbClr val="008000"/>
              </a:solidFill>
              <a:latin typeface="Calibri" charset="0"/>
              <a:ea typeface="Calibri" charset="0"/>
              <a:cs typeface="Calibri" charset="0"/>
            </a:endParaRPr>
          </a:p>
          <a:p>
            <a:pPr eaLnBrk="0" hangingPunct="0"/>
            <a:endParaRPr lang="en-US" sz="1600" baseline="-25000" dirty="0">
              <a:solidFill>
                <a:srgbClr val="0000FF"/>
              </a:solidFill>
              <a:latin typeface="Calibri" charset="0"/>
              <a:ea typeface="Calibri" charset="0"/>
              <a:cs typeface="Calibri" charset="0"/>
            </a:endParaRPr>
          </a:p>
        </p:txBody>
      </p:sp>
      <p:sp>
        <p:nvSpPr>
          <p:cNvPr id="57" name="Rectangle 56"/>
          <p:cNvSpPr>
            <a:spLocks noChangeArrowheads="1"/>
          </p:cNvSpPr>
          <p:nvPr/>
        </p:nvSpPr>
        <p:spPr bwMode="auto">
          <a:xfrm>
            <a:off x="6361923" y="3761107"/>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a:solidFill>
                  <a:srgbClr val="000000"/>
                </a:solidFill>
                <a:latin typeface="Calibri" charset="0"/>
                <a:ea typeface="Calibri" charset="0"/>
                <a:cs typeface="Calibri" charset="0"/>
              </a:rPr>
              <a:t>s</a:t>
            </a:r>
            <a:r>
              <a:rPr lang="en-US" sz="1600" baseline="-25000" dirty="0" smtClean="0">
                <a:solidFill>
                  <a:srgbClr val="000000"/>
                </a:solidFill>
                <a:latin typeface="Calibri" charset="0"/>
                <a:ea typeface="Calibri" charset="0"/>
                <a:cs typeface="Calibri" charset="0"/>
              </a:rPr>
              <a:t>1</a:t>
            </a:r>
          </a:p>
          <a:p>
            <a:pPr eaLnBrk="0" hangingPunct="0"/>
            <a:r>
              <a:rPr lang="en-US" sz="1600" dirty="0">
                <a:solidFill>
                  <a:srgbClr val="0000FF"/>
                </a:solidFill>
                <a:latin typeface="Calibri" charset="0"/>
                <a:ea typeface="Calibri" charset="0"/>
                <a:cs typeface="Calibri" charset="0"/>
              </a:rPr>
              <a:t>s</a:t>
            </a:r>
            <a:r>
              <a:rPr lang="en-US" sz="1600" baseline="-25000" dirty="0" smtClean="0">
                <a:solidFill>
                  <a:srgbClr val="0000FF"/>
                </a:solidFill>
                <a:latin typeface="Calibri" charset="0"/>
                <a:ea typeface="Calibri" charset="0"/>
                <a:cs typeface="Calibri" charset="0"/>
              </a:rPr>
              <a:t>3</a:t>
            </a:r>
          </a:p>
          <a:p>
            <a:pPr eaLnBrk="0" hangingPunct="0"/>
            <a:r>
              <a:rPr lang="en-US" sz="1600" dirty="0">
                <a:solidFill>
                  <a:srgbClr val="008000"/>
                </a:solidFill>
                <a:latin typeface="Calibri" charset="0"/>
                <a:ea typeface="Calibri" charset="0"/>
                <a:cs typeface="Calibri" charset="0"/>
              </a:rPr>
              <a:t>s</a:t>
            </a:r>
            <a:r>
              <a:rPr lang="en-US" sz="1600" baseline="-25000" dirty="0" smtClean="0">
                <a:solidFill>
                  <a:srgbClr val="008000"/>
                </a:solidFill>
                <a:latin typeface="Calibri" charset="0"/>
                <a:ea typeface="Calibri" charset="0"/>
                <a:cs typeface="Calibri" charset="0"/>
              </a:rPr>
              <a:t>4</a:t>
            </a:r>
            <a:endParaRPr lang="en-US" sz="1600" baseline="-25000" dirty="0">
              <a:solidFill>
                <a:srgbClr val="008000"/>
              </a:solidFill>
              <a:latin typeface="Calibri" charset="0"/>
              <a:ea typeface="Calibri" charset="0"/>
              <a:cs typeface="Calibri" charset="0"/>
            </a:endParaRPr>
          </a:p>
          <a:p>
            <a:pPr eaLnBrk="0" hangingPunct="0"/>
            <a:endParaRPr lang="en-US" sz="1600" baseline="-25000" dirty="0">
              <a:solidFill>
                <a:srgbClr val="0000FF"/>
              </a:solidFill>
              <a:latin typeface="Calibri" charset="0"/>
              <a:ea typeface="Calibri" charset="0"/>
              <a:cs typeface="Calibri" charset="0"/>
            </a:endParaRPr>
          </a:p>
        </p:txBody>
      </p:sp>
      <p:sp>
        <p:nvSpPr>
          <p:cNvPr id="58" name="Rectangle 57"/>
          <p:cNvSpPr>
            <a:spLocks noChangeArrowheads="1"/>
          </p:cNvSpPr>
          <p:nvPr/>
        </p:nvSpPr>
        <p:spPr bwMode="auto">
          <a:xfrm>
            <a:off x="6366160" y="4844506"/>
            <a:ext cx="559902" cy="546585"/>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a:latin typeface="Calibri" charset="0"/>
                <a:ea typeface="Calibri" charset="0"/>
                <a:cs typeface="Calibri" charset="0"/>
              </a:rPr>
              <a:t>s</a:t>
            </a:r>
            <a:r>
              <a:rPr lang="en-US" sz="1600" baseline="-25000" dirty="0" smtClean="0">
                <a:latin typeface="Calibri" charset="0"/>
                <a:ea typeface="Calibri" charset="0"/>
                <a:cs typeface="Calibri" charset="0"/>
              </a:rPr>
              <a:t>1</a:t>
            </a:r>
          </a:p>
          <a:p>
            <a:pPr eaLnBrk="0" hangingPunct="0"/>
            <a:r>
              <a:rPr lang="en-US" sz="1600" dirty="0">
                <a:solidFill>
                  <a:srgbClr val="0000FF"/>
                </a:solidFill>
                <a:latin typeface="Calibri" charset="0"/>
                <a:ea typeface="Calibri" charset="0"/>
                <a:cs typeface="Calibri" charset="0"/>
              </a:rPr>
              <a:t>s</a:t>
            </a:r>
            <a:r>
              <a:rPr lang="en-US" sz="1600" baseline="-25000" dirty="0" smtClean="0">
                <a:solidFill>
                  <a:srgbClr val="0000FF"/>
                </a:solidFill>
                <a:latin typeface="Calibri" charset="0"/>
                <a:ea typeface="Calibri" charset="0"/>
                <a:cs typeface="Calibri" charset="0"/>
              </a:rPr>
              <a:t>2</a:t>
            </a:r>
          </a:p>
          <a:p>
            <a:pPr eaLnBrk="0" hangingPunct="0"/>
            <a:r>
              <a:rPr lang="en-US" sz="1600" dirty="0">
                <a:solidFill>
                  <a:srgbClr val="008000"/>
                </a:solidFill>
                <a:latin typeface="Calibri" charset="0"/>
                <a:ea typeface="Calibri" charset="0"/>
                <a:cs typeface="Calibri" charset="0"/>
              </a:rPr>
              <a:t>s</a:t>
            </a:r>
            <a:r>
              <a:rPr lang="en-US" sz="1600" baseline="-25000" dirty="0" smtClean="0">
                <a:solidFill>
                  <a:srgbClr val="008000"/>
                </a:solidFill>
                <a:latin typeface="Calibri" charset="0"/>
                <a:ea typeface="Calibri" charset="0"/>
                <a:cs typeface="Calibri" charset="0"/>
              </a:rPr>
              <a:t>4</a:t>
            </a:r>
            <a:endParaRPr lang="en-US" sz="1600" baseline="-25000" dirty="0">
              <a:solidFill>
                <a:srgbClr val="008000"/>
              </a:solidFill>
              <a:latin typeface="Calibri" charset="0"/>
              <a:ea typeface="Calibri" charset="0"/>
              <a:cs typeface="Calibri" charset="0"/>
            </a:endParaRPr>
          </a:p>
          <a:p>
            <a:pPr eaLnBrk="0" hangingPunct="0"/>
            <a:endParaRPr lang="en-US" sz="1600" baseline="-25000" dirty="0">
              <a:solidFill>
                <a:srgbClr val="0000FF"/>
              </a:solidFill>
              <a:latin typeface="Calibri" charset="0"/>
              <a:ea typeface="Calibri" charset="0"/>
              <a:cs typeface="Calibri" charset="0"/>
            </a:endParaRPr>
          </a:p>
        </p:txBody>
      </p:sp>
      <p:sp>
        <p:nvSpPr>
          <p:cNvPr id="59" name="Text Box 7"/>
          <p:cNvSpPr txBox="1">
            <a:spLocks noChangeArrowheads="1"/>
          </p:cNvSpPr>
          <p:nvPr/>
        </p:nvSpPr>
        <p:spPr bwMode="auto">
          <a:xfrm>
            <a:off x="201490" y="6385409"/>
            <a:ext cx="6587725" cy="338554"/>
          </a:xfrm>
          <a:prstGeom prst="rect">
            <a:avLst/>
          </a:prstGeom>
          <a:noFill/>
          <a:ln w="9525">
            <a:noFill/>
            <a:miter lim="800000"/>
            <a:headEnd/>
            <a:tailEnd/>
          </a:ln>
        </p:spPr>
        <p:txBody>
          <a:bodyPr wrap="square">
            <a:spAutoFit/>
          </a:bodyPr>
          <a:lstStyle/>
          <a:p>
            <a:pPr>
              <a:spcBef>
                <a:spcPct val="50000"/>
              </a:spcBef>
            </a:pPr>
            <a:r>
              <a:rPr lang="en-US" sz="1600" dirty="0" smtClean="0">
                <a:latin typeface="Calibri" charset="0"/>
                <a:ea typeface="Calibri" charset="0"/>
                <a:cs typeface="Calibri" charset="0"/>
              </a:rPr>
              <a:t>Can you modify the secret sharing and tolerate coalition of two?</a:t>
            </a:r>
            <a:endParaRPr lang="en-US" sz="1600" baseline="-25000" dirty="0" smtClean="0">
              <a:latin typeface="Calibri" charset="0"/>
              <a:ea typeface="Calibri" charset="0"/>
              <a:cs typeface="Calibri" charset="0"/>
            </a:endParaRPr>
          </a:p>
        </p:txBody>
      </p:sp>
      <p:sp>
        <p:nvSpPr>
          <p:cNvPr id="60" name="Rectangle 59"/>
          <p:cNvSpPr>
            <a:spLocks noChangeArrowheads="1"/>
          </p:cNvSpPr>
          <p:nvPr/>
        </p:nvSpPr>
        <p:spPr bwMode="auto">
          <a:xfrm>
            <a:off x="5538094" y="1866395"/>
            <a:ext cx="381001" cy="275333"/>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4</a:t>
            </a:r>
          </a:p>
        </p:txBody>
      </p:sp>
      <p:sp>
        <p:nvSpPr>
          <p:cNvPr id="61" name="Rectangle 60"/>
          <p:cNvSpPr/>
          <p:nvPr/>
        </p:nvSpPr>
        <p:spPr>
          <a:xfrm>
            <a:off x="4815060" y="2788192"/>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62" name="Rectangle 61"/>
          <p:cNvSpPr/>
          <p:nvPr/>
        </p:nvSpPr>
        <p:spPr>
          <a:xfrm>
            <a:off x="4854164" y="3831901"/>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63" name="Rectangle 62"/>
          <p:cNvSpPr/>
          <p:nvPr/>
        </p:nvSpPr>
        <p:spPr>
          <a:xfrm>
            <a:off x="4831689" y="4923637"/>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64" name="Rectangle 63"/>
          <p:cNvSpPr>
            <a:spLocks noChangeArrowheads="1"/>
          </p:cNvSpPr>
          <p:nvPr/>
        </p:nvSpPr>
        <p:spPr bwMode="auto">
          <a:xfrm>
            <a:off x="5468411" y="2139514"/>
            <a:ext cx="1271084" cy="499204"/>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4</a:t>
            </a:r>
            <a:r>
              <a:rPr lang="en-US" sz="1600" baseline="-25000" dirty="0" smtClean="0">
                <a:solidFill>
                  <a:srgbClr val="000000"/>
                </a:solidFill>
                <a:latin typeface="Calibri" charset="0"/>
                <a:ea typeface="Calibri" charset="0"/>
                <a:cs typeface="Calibri" charset="0"/>
              </a:rPr>
              <a:t>1 </a:t>
            </a:r>
            <a:r>
              <a:rPr lang="en-US" sz="1600" dirty="0" smtClean="0">
                <a:solidFill>
                  <a:srgbClr val="000000"/>
                </a:solidFill>
                <a:latin typeface="Calibri" charset="0"/>
                <a:ea typeface="Calibri" charset="0"/>
                <a:cs typeface="Calibri" charset="0"/>
              </a:rPr>
              <a:t> x</a:t>
            </a:r>
            <a:r>
              <a:rPr lang="en-US" sz="1600" baseline="-25000" dirty="0">
                <a:solidFill>
                  <a:srgbClr val="000000"/>
                </a:solidFill>
                <a:latin typeface="Calibri" charset="0"/>
                <a:ea typeface="Calibri" charset="0"/>
                <a:cs typeface="Calibri" charset="0"/>
              </a:rPr>
              <a:t>4</a:t>
            </a:r>
            <a:r>
              <a:rPr lang="en-US" sz="1600" baseline="-25000" dirty="0" smtClean="0">
                <a:solidFill>
                  <a:srgbClr val="000000"/>
                </a:solidFill>
                <a:latin typeface="Calibri" charset="0"/>
                <a:ea typeface="Calibri" charset="0"/>
                <a:cs typeface="Calibri" charset="0"/>
              </a:rPr>
              <a:t>2</a:t>
            </a:r>
            <a:r>
              <a:rPr lang="en-US" sz="1600" dirty="0" smtClean="0">
                <a:solidFill>
                  <a:srgbClr val="000000"/>
                </a:solidFill>
                <a:latin typeface="Calibri" charset="0"/>
                <a:ea typeface="Calibri" charset="0"/>
                <a:cs typeface="Calibri" charset="0"/>
              </a:rPr>
              <a:t> x</a:t>
            </a:r>
            <a:r>
              <a:rPr lang="en-US" sz="1600" baseline="-25000" dirty="0" smtClean="0">
                <a:solidFill>
                  <a:srgbClr val="000000"/>
                </a:solidFill>
                <a:latin typeface="Calibri" charset="0"/>
                <a:ea typeface="Calibri" charset="0"/>
                <a:cs typeface="Calibri" charset="0"/>
              </a:rPr>
              <a:t>43 </a:t>
            </a:r>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44 </a:t>
            </a:r>
            <a:endParaRPr lang="en-US" sz="1600" baseline="-25000" dirty="0">
              <a:solidFill>
                <a:srgbClr val="000000"/>
              </a:solidFill>
              <a:latin typeface="Calibri" charset="0"/>
              <a:ea typeface="Calibri" charset="0"/>
              <a:cs typeface="Calibri" charset="0"/>
            </a:endParaRPr>
          </a:p>
        </p:txBody>
      </p:sp>
      <p:sp>
        <p:nvSpPr>
          <p:cNvPr id="65" name="Rectangle 64"/>
          <p:cNvSpPr>
            <a:spLocks noChangeArrowheads="1"/>
          </p:cNvSpPr>
          <p:nvPr/>
        </p:nvSpPr>
        <p:spPr bwMode="auto">
          <a:xfrm>
            <a:off x="5410540" y="2716790"/>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42</a:t>
            </a:r>
          </a:p>
          <a:p>
            <a:pPr eaLnBrk="0" hangingPunct="0"/>
            <a:r>
              <a:rPr lang="en-US" sz="1600" dirty="0">
                <a:solidFill>
                  <a:srgbClr val="0000FF"/>
                </a:solidFill>
                <a:latin typeface="Calibri" charset="0"/>
                <a:ea typeface="Calibri" charset="0"/>
                <a:cs typeface="Calibri" charset="0"/>
              </a:rPr>
              <a:t>x</a:t>
            </a:r>
            <a:r>
              <a:rPr lang="en-US" sz="1600" baseline="-25000" dirty="0" smtClean="0">
                <a:solidFill>
                  <a:srgbClr val="0000FF"/>
                </a:solidFill>
                <a:latin typeface="Calibri" charset="0"/>
                <a:ea typeface="Calibri" charset="0"/>
                <a:cs typeface="Calibri" charset="0"/>
              </a:rPr>
              <a:t>43</a:t>
            </a:r>
          </a:p>
          <a:p>
            <a:pPr eaLnBrk="0" hangingPunct="0"/>
            <a:r>
              <a:rPr lang="en-US" sz="1600" dirty="0" smtClean="0">
                <a:solidFill>
                  <a:srgbClr val="008000"/>
                </a:solidFill>
                <a:latin typeface="Calibri" charset="0"/>
                <a:ea typeface="Calibri" charset="0"/>
                <a:cs typeface="Calibri" charset="0"/>
              </a:rPr>
              <a:t>x</a:t>
            </a:r>
            <a:r>
              <a:rPr lang="en-US" sz="1600" baseline="-25000" dirty="0" smtClean="0">
                <a:solidFill>
                  <a:srgbClr val="008000"/>
                </a:solidFill>
                <a:latin typeface="Calibri" charset="0"/>
                <a:ea typeface="Calibri" charset="0"/>
                <a:cs typeface="Calibri" charset="0"/>
              </a:rPr>
              <a:t>44</a:t>
            </a:r>
            <a:endParaRPr lang="en-US" sz="1600" baseline="-25000" dirty="0">
              <a:solidFill>
                <a:srgbClr val="008000"/>
              </a:solidFill>
              <a:latin typeface="Calibri" charset="0"/>
              <a:ea typeface="Calibri" charset="0"/>
              <a:cs typeface="Calibri" charset="0"/>
            </a:endParaRPr>
          </a:p>
          <a:p>
            <a:pPr eaLnBrk="0" hangingPunct="0"/>
            <a:endParaRPr lang="en-US" sz="1600" baseline="-25000" dirty="0">
              <a:solidFill>
                <a:srgbClr val="000000"/>
              </a:solidFill>
              <a:latin typeface="Calibri" charset="0"/>
              <a:ea typeface="Calibri" charset="0"/>
              <a:cs typeface="Calibri" charset="0"/>
            </a:endParaRPr>
          </a:p>
        </p:txBody>
      </p:sp>
      <p:sp>
        <p:nvSpPr>
          <p:cNvPr id="66" name="Rectangle 65"/>
          <p:cNvSpPr>
            <a:spLocks noChangeArrowheads="1"/>
          </p:cNvSpPr>
          <p:nvPr/>
        </p:nvSpPr>
        <p:spPr bwMode="auto">
          <a:xfrm>
            <a:off x="5423235" y="3710744"/>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4</a:t>
            </a:r>
            <a:r>
              <a:rPr lang="en-US" sz="1600" baseline="-25000" dirty="0" smtClean="0">
                <a:solidFill>
                  <a:srgbClr val="000000"/>
                </a:solidFill>
                <a:latin typeface="Calibri" charset="0"/>
                <a:ea typeface="Calibri" charset="0"/>
                <a:cs typeface="Calibri" charset="0"/>
              </a:rPr>
              <a:t>1</a:t>
            </a:r>
          </a:p>
          <a:p>
            <a:pPr eaLnBrk="0" hangingPunct="0"/>
            <a:r>
              <a:rPr lang="en-US" sz="1600" dirty="0" smtClean="0">
                <a:solidFill>
                  <a:srgbClr val="0000FF"/>
                </a:solidFill>
                <a:latin typeface="Calibri" charset="0"/>
                <a:ea typeface="Calibri" charset="0"/>
                <a:cs typeface="Calibri" charset="0"/>
              </a:rPr>
              <a:t>x</a:t>
            </a:r>
            <a:r>
              <a:rPr lang="en-US" sz="1600" baseline="-25000" dirty="0">
                <a:solidFill>
                  <a:srgbClr val="0000FF"/>
                </a:solidFill>
                <a:latin typeface="Calibri" charset="0"/>
                <a:ea typeface="Calibri" charset="0"/>
                <a:cs typeface="Calibri" charset="0"/>
              </a:rPr>
              <a:t>4</a:t>
            </a:r>
            <a:r>
              <a:rPr lang="en-US" sz="1600" baseline="-25000" dirty="0" smtClean="0">
                <a:solidFill>
                  <a:srgbClr val="0000FF"/>
                </a:solidFill>
                <a:latin typeface="Calibri" charset="0"/>
                <a:ea typeface="Calibri" charset="0"/>
                <a:cs typeface="Calibri" charset="0"/>
              </a:rPr>
              <a:t>3</a:t>
            </a:r>
          </a:p>
          <a:p>
            <a:pPr eaLnBrk="0" hangingPunct="0"/>
            <a:r>
              <a:rPr lang="en-US" sz="1600" dirty="0" smtClean="0">
                <a:solidFill>
                  <a:srgbClr val="008000"/>
                </a:solidFill>
                <a:latin typeface="Calibri" charset="0"/>
                <a:ea typeface="Calibri" charset="0"/>
                <a:cs typeface="Calibri" charset="0"/>
              </a:rPr>
              <a:t>x</a:t>
            </a:r>
            <a:r>
              <a:rPr lang="en-US" sz="1600" baseline="-25000" dirty="0" smtClean="0">
                <a:solidFill>
                  <a:srgbClr val="008000"/>
                </a:solidFill>
                <a:latin typeface="Calibri" charset="0"/>
                <a:ea typeface="Calibri" charset="0"/>
                <a:cs typeface="Calibri" charset="0"/>
              </a:rPr>
              <a:t>44</a:t>
            </a:r>
            <a:endParaRPr lang="en-US" sz="1600" baseline="-25000" dirty="0">
              <a:solidFill>
                <a:srgbClr val="008000"/>
              </a:solidFill>
              <a:latin typeface="Calibri" charset="0"/>
              <a:ea typeface="Calibri" charset="0"/>
              <a:cs typeface="Calibri" charset="0"/>
            </a:endParaRPr>
          </a:p>
          <a:p>
            <a:pPr eaLnBrk="0" hangingPunct="0"/>
            <a:endParaRPr lang="en-US" sz="1600" baseline="-25000" dirty="0">
              <a:solidFill>
                <a:srgbClr val="0000FF"/>
              </a:solidFill>
              <a:latin typeface="Calibri" charset="0"/>
              <a:ea typeface="Calibri" charset="0"/>
              <a:cs typeface="Calibri" charset="0"/>
            </a:endParaRPr>
          </a:p>
        </p:txBody>
      </p:sp>
      <p:sp>
        <p:nvSpPr>
          <p:cNvPr id="67" name="Rectangle 66"/>
          <p:cNvSpPr>
            <a:spLocks noChangeArrowheads="1"/>
          </p:cNvSpPr>
          <p:nvPr/>
        </p:nvSpPr>
        <p:spPr bwMode="auto">
          <a:xfrm>
            <a:off x="5427472" y="4861875"/>
            <a:ext cx="559902" cy="532692"/>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4</a:t>
            </a:r>
            <a:r>
              <a:rPr lang="en-US" sz="1600" baseline="-25000" dirty="0" smtClean="0">
                <a:solidFill>
                  <a:srgbClr val="000000"/>
                </a:solidFill>
                <a:latin typeface="Calibri" charset="0"/>
                <a:ea typeface="Calibri" charset="0"/>
                <a:cs typeface="Calibri" charset="0"/>
              </a:rPr>
              <a:t>1</a:t>
            </a:r>
          </a:p>
          <a:p>
            <a:pPr eaLnBrk="0" hangingPunct="0"/>
            <a:r>
              <a:rPr lang="en-US" sz="1600" dirty="0" smtClean="0">
                <a:solidFill>
                  <a:srgbClr val="0000FF"/>
                </a:solidFill>
                <a:latin typeface="Calibri" charset="0"/>
                <a:ea typeface="Calibri" charset="0"/>
                <a:cs typeface="Calibri" charset="0"/>
              </a:rPr>
              <a:t>x</a:t>
            </a:r>
            <a:r>
              <a:rPr lang="en-US" sz="1600" baseline="-25000" dirty="0">
                <a:solidFill>
                  <a:srgbClr val="0000FF"/>
                </a:solidFill>
                <a:latin typeface="Calibri" charset="0"/>
                <a:ea typeface="Calibri" charset="0"/>
                <a:cs typeface="Calibri" charset="0"/>
              </a:rPr>
              <a:t>4</a:t>
            </a:r>
            <a:r>
              <a:rPr lang="en-US" sz="1600" baseline="-25000" dirty="0" smtClean="0">
                <a:solidFill>
                  <a:srgbClr val="0000FF"/>
                </a:solidFill>
                <a:latin typeface="Calibri" charset="0"/>
                <a:ea typeface="Calibri" charset="0"/>
                <a:cs typeface="Calibri" charset="0"/>
              </a:rPr>
              <a:t>2</a:t>
            </a:r>
          </a:p>
          <a:p>
            <a:pPr eaLnBrk="0" hangingPunct="0"/>
            <a:r>
              <a:rPr lang="en-US" sz="1600" dirty="0" smtClean="0">
                <a:solidFill>
                  <a:srgbClr val="008000"/>
                </a:solidFill>
                <a:latin typeface="Calibri" charset="0"/>
                <a:ea typeface="Calibri" charset="0"/>
                <a:cs typeface="Calibri" charset="0"/>
              </a:rPr>
              <a:t>x</a:t>
            </a:r>
            <a:r>
              <a:rPr lang="en-US" sz="1600" baseline="-25000" dirty="0" smtClean="0">
                <a:solidFill>
                  <a:srgbClr val="008000"/>
                </a:solidFill>
                <a:latin typeface="Calibri" charset="0"/>
                <a:ea typeface="Calibri" charset="0"/>
                <a:cs typeface="Calibri" charset="0"/>
              </a:rPr>
              <a:t>44</a:t>
            </a:r>
            <a:endParaRPr lang="en-US" sz="1600" baseline="-25000" dirty="0">
              <a:solidFill>
                <a:srgbClr val="008000"/>
              </a:solidFill>
              <a:latin typeface="Calibri" charset="0"/>
              <a:ea typeface="Calibri" charset="0"/>
              <a:cs typeface="Calibri" charset="0"/>
            </a:endParaRPr>
          </a:p>
          <a:p>
            <a:pPr eaLnBrk="0" hangingPunct="0"/>
            <a:endParaRPr lang="en-US" sz="1600" baseline="-25000" dirty="0">
              <a:solidFill>
                <a:srgbClr val="000000"/>
              </a:solidFill>
              <a:latin typeface="Calibri" charset="0"/>
              <a:ea typeface="Calibri" charset="0"/>
              <a:cs typeface="Calibri" charset="0"/>
            </a:endParaRPr>
          </a:p>
        </p:txBody>
      </p:sp>
      <p:sp>
        <p:nvSpPr>
          <p:cNvPr id="68" name="Text Box 7"/>
          <p:cNvSpPr txBox="1">
            <a:spLocks noChangeArrowheads="1"/>
          </p:cNvSpPr>
          <p:nvPr/>
        </p:nvSpPr>
        <p:spPr bwMode="auto">
          <a:xfrm>
            <a:off x="5500252" y="1400661"/>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4</a:t>
            </a:r>
            <a:endParaRPr lang="en-US" sz="2000" b="1" baseline="-25000" dirty="0" smtClean="0">
              <a:latin typeface="Calibri" charset="0"/>
              <a:ea typeface="Calibri" charset="0"/>
              <a:cs typeface="Calibri" charset="0"/>
            </a:endParaRPr>
          </a:p>
        </p:txBody>
      </p:sp>
      <p:graphicFrame>
        <p:nvGraphicFramePr>
          <p:cNvPr id="69" name="Object 5">
            <a:hlinkClick r:id="" action="ppaction://ole?verb=0"/>
          </p:cNvPr>
          <p:cNvGraphicFramePr>
            <a:graphicFrameLocks/>
          </p:cNvGraphicFramePr>
          <p:nvPr>
            <p:extLst>
              <p:ext uri="{D42A27DB-BD31-4B8C-83A1-F6EECF244321}">
                <p14:modId xmlns:p14="http://schemas.microsoft.com/office/powerpoint/2010/main" val="2091606607"/>
              </p:ext>
            </p:extLst>
          </p:nvPr>
        </p:nvGraphicFramePr>
        <p:xfrm>
          <a:off x="826054" y="5690121"/>
          <a:ext cx="290513" cy="652697"/>
        </p:xfrm>
        <a:graphic>
          <a:graphicData uri="http://schemas.openxmlformats.org/presentationml/2006/ole">
            <mc:AlternateContent xmlns:mc="http://schemas.openxmlformats.org/markup-compatibility/2006">
              <mc:Choice xmlns:v="urn:schemas-microsoft-com:vml" Requires="v">
                <p:oleObj spid="_x0000_s558160" name="Clip" r:id="rId8" imgW="525240" imgH="1361880" progId="">
                  <p:embed/>
                </p:oleObj>
              </mc:Choice>
              <mc:Fallback>
                <p:oleObj name="Clip" r:id="rId8"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054" y="5690121"/>
                        <a:ext cx="290513" cy="652697"/>
                      </a:xfrm>
                      <a:prstGeom prst="rect">
                        <a:avLst/>
                      </a:prstGeom>
                      <a:noFill/>
                      <a:ln>
                        <a:noFill/>
                      </a:ln>
                      <a:effectLst/>
                      <a:extLst/>
                    </p:spPr>
                  </p:pic>
                </p:oleObj>
              </mc:Fallback>
            </mc:AlternateContent>
          </a:graphicData>
        </a:graphic>
      </p:graphicFrame>
      <p:sp>
        <p:nvSpPr>
          <p:cNvPr id="70" name="Text Box 7"/>
          <p:cNvSpPr txBox="1">
            <a:spLocks noChangeArrowheads="1"/>
          </p:cNvSpPr>
          <p:nvPr/>
        </p:nvSpPr>
        <p:spPr bwMode="auto">
          <a:xfrm>
            <a:off x="218426" y="5809690"/>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4</a:t>
            </a:r>
            <a:endParaRPr lang="en-US" sz="2000" b="1" baseline="-25000" dirty="0" smtClean="0">
              <a:latin typeface="Calibri" charset="0"/>
              <a:ea typeface="Calibri" charset="0"/>
              <a:cs typeface="Calibri" charset="0"/>
            </a:endParaRPr>
          </a:p>
        </p:txBody>
      </p:sp>
      <p:sp>
        <p:nvSpPr>
          <p:cNvPr id="71" name="Rectangle 70"/>
          <p:cNvSpPr/>
          <p:nvPr/>
        </p:nvSpPr>
        <p:spPr>
          <a:xfrm>
            <a:off x="2229242" y="5758891"/>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72" name="Rectangle 71"/>
          <p:cNvSpPr/>
          <p:nvPr/>
        </p:nvSpPr>
        <p:spPr>
          <a:xfrm>
            <a:off x="3612513" y="5787220"/>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73" name="Rectangle 72"/>
          <p:cNvSpPr/>
          <p:nvPr/>
        </p:nvSpPr>
        <p:spPr>
          <a:xfrm>
            <a:off x="6096104" y="5732948"/>
            <a:ext cx="302449" cy="369332"/>
          </a:xfrm>
          <a:prstGeom prst="rect">
            <a:avLst/>
          </a:prstGeom>
        </p:spPr>
        <p:txBody>
          <a:bodyPr wrap="none">
            <a:spAutoFit/>
          </a:bodyPr>
          <a:lstStyle/>
          <a:p>
            <a:r>
              <a:rPr lang="en-US" dirty="0" smtClean="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74" name="Rectangle 73"/>
          <p:cNvSpPr>
            <a:spLocks noChangeArrowheads="1"/>
          </p:cNvSpPr>
          <p:nvPr/>
        </p:nvSpPr>
        <p:spPr bwMode="auto">
          <a:xfrm>
            <a:off x="1540932" y="5691159"/>
            <a:ext cx="559902" cy="512719"/>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11</a:t>
            </a:r>
          </a:p>
          <a:p>
            <a:pPr eaLnBrk="0" hangingPunct="0"/>
            <a:r>
              <a:rPr lang="en-US" sz="1600" dirty="0" smtClean="0">
                <a:solidFill>
                  <a:srgbClr val="0000FF"/>
                </a:solidFill>
                <a:latin typeface="Calibri" charset="0"/>
                <a:ea typeface="Calibri" charset="0"/>
                <a:cs typeface="Calibri" charset="0"/>
              </a:rPr>
              <a:t>x</a:t>
            </a:r>
            <a:r>
              <a:rPr lang="en-US" sz="1600" baseline="-25000" dirty="0" smtClean="0">
                <a:solidFill>
                  <a:srgbClr val="0000FF"/>
                </a:solidFill>
                <a:latin typeface="Calibri" charset="0"/>
                <a:ea typeface="Calibri" charset="0"/>
                <a:cs typeface="Calibri" charset="0"/>
              </a:rPr>
              <a:t>12</a:t>
            </a:r>
          </a:p>
          <a:p>
            <a:pPr eaLnBrk="0" hangingPunct="0"/>
            <a:r>
              <a:rPr lang="en-US" sz="1600" dirty="0" smtClean="0">
                <a:solidFill>
                  <a:srgbClr val="008000"/>
                </a:solidFill>
                <a:latin typeface="Calibri" charset="0"/>
                <a:ea typeface="Calibri" charset="0"/>
                <a:cs typeface="Calibri" charset="0"/>
              </a:rPr>
              <a:t>x</a:t>
            </a:r>
            <a:r>
              <a:rPr lang="en-US" sz="1600" baseline="-25000" dirty="0" smtClean="0">
                <a:solidFill>
                  <a:srgbClr val="008000"/>
                </a:solidFill>
                <a:latin typeface="Calibri" charset="0"/>
                <a:ea typeface="Calibri" charset="0"/>
                <a:cs typeface="Calibri" charset="0"/>
              </a:rPr>
              <a:t>13</a:t>
            </a:r>
            <a:endParaRPr lang="en-US" sz="1600" baseline="-25000" dirty="0">
              <a:solidFill>
                <a:srgbClr val="008000"/>
              </a:solidFill>
              <a:latin typeface="Calibri" charset="0"/>
              <a:ea typeface="Calibri" charset="0"/>
              <a:cs typeface="Calibri" charset="0"/>
            </a:endParaRPr>
          </a:p>
          <a:p>
            <a:pPr eaLnBrk="0" hangingPunct="0"/>
            <a:endParaRPr lang="en-US" sz="1600" baseline="-25000" dirty="0">
              <a:solidFill>
                <a:srgbClr val="000000"/>
              </a:solidFill>
              <a:latin typeface="Calibri" charset="0"/>
              <a:ea typeface="Calibri" charset="0"/>
              <a:cs typeface="Calibri" charset="0"/>
            </a:endParaRPr>
          </a:p>
        </p:txBody>
      </p:sp>
      <p:sp>
        <p:nvSpPr>
          <p:cNvPr id="75" name="Rectangle 74"/>
          <p:cNvSpPr>
            <a:spLocks noChangeArrowheads="1"/>
          </p:cNvSpPr>
          <p:nvPr/>
        </p:nvSpPr>
        <p:spPr bwMode="auto">
          <a:xfrm>
            <a:off x="2823057" y="5707657"/>
            <a:ext cx="559902" cy="563953"/>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2</a:t>
            </a:r>
            <a:r>
              <a:rPr lang="en-US" sz="1600" baseline="-25000" dirty="0" smtClean="0">
                <a:solidFill>
                  <a:srgbClr val="000000"/>
                </a:solidFill>
                <a:latin typeface="Calibri" charset="0"/>
                <a:ea typeface="Calibri" charset="0"/>
                <a:cs typeface="Calibri" charset="0"/>
              </a:rPr>
              <a:t>1</a:t>
            </a:r>
          </a:p>
          <a:p>
            <a:pPr eaLnBrk="0" hangingPunct="0"/>
            <a:r>
              <a:rPr lang="en-US" sz="1600" dirty="0" smtClean="0">
                <a:solidFill>
                  <a:srgbClr val="0000FF"/>
                </a:solidFill>
                <a:latin typeface="Calibri" charset="0"/>
                <a:ea typeface="Calibri" charset="0"/>
                <a:cs typeface="Calibri" charset="0"/>
              </a:rPr>
              <a:t>x</a:t>
            </a:r>
            <a:r>
              <a:rPr lang="en-US" sz="1600" baseline="-25000" dirty="0">
                <a:solidFill>
                  <a:srgbClr val="0000FF"/>
                </a:solidFill>
                <a:latin typeface="Calibri" charset="0"/>
                <a:ea typeface="Calibri" charset="0"/>
                <a:cs typeface="Calibri" charset="0"/>
              </a:rPr>
              <a:t>2</a:t>
            </a:r>
            <a:r>
              <a:rPr lang="en-US" sz="1600" baseline="-25000" dirty="0" smtClean="0">
                <a:solidFill>
                  <a:srgbClr val="0000FF"/>
                </a:solidFill>
                <a:latin typeface="Calibri" charset="0"/>
                <a:ea typeface="Calibri" charset="0"/>
                <a:cs typeface="Calibri" charset="0"/>
              </a:rPr>
              <a:t>2</a:t>
            </a:r>
          </a:p>
          <a:p>
            <a:pPr eaLnBrk="0" hangingPunct="0"/>
            <a:r>
              <a:rPr lang="en-US" sz="1600" dirty="0" smtClean="0">
                <a:solidFill>
                  <a:srgbClr val="008000"/>
                </a:solidFill>
                <a:latin typeface="Calibri" charset="0"/>
                <a:ea typeface="Calibri" charset="0"/>
                <a:cs typeface="Calibri" charset="0"/>
              </a:rPr>
              <a:t>x</a:t>
            </a:r>
            <a:r>
              <a:rPr lang="en-US" sz="1600" baseline="-25000" dirty="0">
                <a:solidFill>
                  <a:srgbClr val="008000"/>
                </a:solidFill>
                <a:latin typeface="Calibri" charset="0"/>
                <a:ea typeface="Calibri" charset="0"/>
                <a:cs typeface="Calibri" charset="0"/>
              </a:rPr>
              <a:t>2</a:t>
            </a:r>
            <a:r>
              <a:rPr lang="en-US" sz="1600" baseline="-25000" dirty="0" smtClean="0">
                <a:solidFill>
                  <a:srgbClr val="008000"/>
                </a:solidFill>
                <a:latin typeface="Calibri" charset="0"/>
                <a:ea typeface="Calibri" charset="0"/>
                <a:cs typeface="Calibri" charset="0"/>
              </a:rPr>
              <a:t>3</a:t>
            </a:r>
            <a:endParaRPr lang="en-US" sz="1600" baseline="-25000" dirty="0">
              <a:solidFill>
                <a:srgbClr val="008000"/>
              </a:solidFill>
              <a:latin typeface="Calibri" charset="0"/>
              <a:ea typeface="Calibri" charset="0"/>
              <a:cs typeface="Calibri" charset="0"/>
            </a:endParaRPr>
          </a:p>
          <a:p>
            <a:pPr eaLnBrk="0" hangingPunct="0"/>
            <a:endParaRPr lang="en-US" sz="1600" baseline="-25000" dirty="0">
              <a:solidFill>
                <a:srgbClr val="0000FF"/>
              </a:solidFill>
              <a:latin typeface="Calibri" charset="0"/>
              <a:ea typeface="Calibri" charset="0"/>
              <a:cs typeface="Calibri" charset="0"/>
            </a:endParaRPr>
          </a:p>
        </p:txBody>
      </p:sp>
      <p:sp>
        <p:nvSpPr>
          <p:cNvPr id="76" name="Rectangle 75"/>
          <p:cNvSpPr>
            <a:spLocks noChangeArrowheads="1"/>
          </p:cNvSpPr>
          <p:nvPr/>
        </p:nvSpPr>
        <p:spPr bwMode="auto">
          <a:xfrm>
            <a:off x="4208296" y="5725458"/>
            <a:ext cx="559902" cy="532692"/>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31</a:t>
            </a:r>
          </a:p>
          <a:p>
            <a:pPr eaLnBrk="0" hangingPunct="0"/>
            <a:r>
              <a:rPr lang="en-US" sz="1600" dirty="0" smtClean="0">
                <a:solidFill>
                  <a:srgbClr val="0000FF"/>
                </a:solidFill>
                <a:latin typeface="Calibri" charset="0"/>
                <a:ea typeface="Calibri" charset="0"/>
                <a:cs typeface="Calibri" charset="0"/>
              </a:rPr>
              <a:t>x</a:t>
            </a:r>
            <a:r>
              <a:rPr lang="en-US" sz="1600" baseline="-25000" dirty="0" smtClean="0">
                <a:solidFill>
                  <a:srgbClr val="0000FF"/>
                </a:solidFill>
                <a:latin typeface="Calibri" charset="0"/>
                <a:ea typeface="Calibri" charset="0"/>
                <a:cs typeface="Calibri" charset="0"/>
              </a:rPr>
              <a:t>32</a:t>
            </a:r>
          </a:p>
          <a:p>
            <a:pPr eaLnBrk="0" hangingPunct="0"/>
            <a:r>
              <a:rPr lang="en-US" sz="1600" dirty="0" smtClean="0">
                <a:solidFill>
                  <a:srgbClr val="008000"/>
                </a:solidFill>
                <a:latin typeface="Calibri" charset="0"/>
                <a:ea typeface="Calibri" charset="0"/>
                <a:cs typeface="Calibri" charset="0"/>
              </a:rPr>
              <a:t>x</a:t>
            </a:r>
            <a:r>
              <a:rPr lang="en-US" sz="1600" baseline="-25000" dirty="0" smtClean="0">
                <a:solidFill>
                  <a:srgbClr val="008000"/>
                </a:solidFill>
                <a:latin typeface="Calibri" charset="0"/>
                <a:ea typeface="Calibri" charset="0"/>
                <a:cs typeface="Calibri" charset="0"/>
              </a:rPr>
              <a:t>33</a:t>
            </a:r>
            <a:endParaRPr lang="en-US" sz="1600" baseline="-25000" dirty="0">
              <a:solidFill>
                <a:srgbClr val="008000"/>
              </a:solidFill>
              <a:latin typeface="Calibri" charset="0"/>
              <a:ea typeface="Calibri" charset="0"/>
              <a:cs typeface="Calibri" charset="0"/>
            </a:endParaRPr>
          </a:p>
          <a:p>
            <a:pPr eaLnBrk="0" hangingPunct="0"/>
            <a:endParaRPr lang="en-US" sz="1600" baseline="-25000" dirty="0">
              <a:solidFill>
                <a:srgbClr val="000000"/>
              </a:solidFill>
              <a:latin typeface="Calibri" charset="0"/>
              <a:ea typeface="Calibri" charset="0"/>
              <a:cs typeface="Calibri" charset="0"/>
            </a:endParaRPr>
          </a:p>
        </p:txBody>
      </p:sp>
      <p:sp>
        <p:nvSpPr>
          <p:cNvPr id="77" name="Rectangle 76"/>
          <p:cNvSpPr>
            <a:spLocks noChangeArrowheads="1"/>
          </p:cNvSpPr>
          <p:nvPr/>
        </p:nvSpPr>
        <p:spPr bwMode="auto">
          <a:xfrm>
            <a:off x="6366163" y="5725025"/>
            <a:ext cx="559902" cy="546585"/>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a:latin typeface="Calibri" charset="0"/>
                <a:ea typeface="Calibri" charset="0"/>
                <a:cs typeface="Calibri" charset="0"/>
              </a:rPr>
              <a:t>s</a:t>
            </a:r>
            <a:r>
              <a:rPr lang="en-US" sz="1600" baseline="-25000" dirty="0" smtClean="0">
                <a:latin typeface="Calibri" charset="0"/>
                <a:ea typeface="Calibri" charset="0"/>
                <a:cs typeface="Calibri" charset="0"/>
              </a:rPr>
              <a:t>1</a:t>
            </a:r>
          </a:p>
          <a:p>
            <a:pPr eaLnBrk="0" hangingPunct="0"/>
            <a:r>
              <a:rPr lang="en-US" sz="1600" dirty="0">
                <a:solidFill>
                  <a:srgbClr val="0000FF"/>
                </a:solidFill>
                <a:latin typeface="Calibri" charset="0"/>
                <a:ea typeface="Calibri" charset="0"/>
                <a:cs typeface="Calibri" charset="0"/>
              </a:rPr>
              <a:t>s</a:t>
            </a:r>
            <a:r>
              <a:rPr lang="en-US" sz="1600" baseline="-25000" dirty="0" smtClean="0">
                <a:solidFill>
                  <a:srgbClr val="0000FF"/>
                </a:solidFill>
                <a:latin typeface="Calibri" charset="0"/>
                <a:ea typeface="Calibri" charset="0"/>
                <a:cs typeface="Calibri" charset="0"/>
              </a:rPr>
              <a:t>2</a:t>
            </a:r>
          </a:p>
          <a:p>
            <a:pPr eaLnBrk="0" hangingPunct="0"/>
            <a:r>
              <a:rPr lang="en-US" sz="1600" dirty="0" err="1">
                <a:solidFill>
                  <a:srgbClr val="008000"/>
                </a:solidFill>
                <a:latin typeface="Calibri" charset="0"/>
                <a:ea typeface="Calibri" charset="0"/>
                <a:cs typeface="Calibri" charset="0"/>
              </a:rPr>
              <a:t>s</a:t>
            </a:r>
            <a:r>
              <a:rPr lang="en-US" sz="1600" baseline="-25000" dirty="0" err="1" smtClean="0">
                <a:solidFill>
                  <a:srgbClr val="008000"/>
                </a:solidFill>
                <a:latin typeface="Calibri" charset="0"/>
                <a:ea typeface="Calibri" charset="0"/>
                <a:cs typeface="Calibri" charset="0"/>
              </a:rPr>
              <a:t>s</a:t>
            </a:r>
            <a:endParaRPr lang="en-US" sz="1600" baseline="-25000" dirty="0">
              <a:solidFill>
                <a:srgbClr val="008000"/>
              </a:solidFill>
              <a:latin typeface="Calibri" charset="0"/>
              <a:ea typeface="Calibri" charset="0"/>
              <a:cs typeface="Calibri" charset="0"/>
            </a:endParaRPr>
          </a:p>
          <a:p>
            <a:pPr eaLnBrk="0" hangingPunct="0"/>
            <a:endParaRPr lang="en-US" sz="1600" baseline="-25000" dirty="0">
              <a:solidFill>
                <a:srgbClr val="0000FF"/>
              </a:solidFill>
              <a:latin typeface="Calibri" charset="0"/>
              <a:ea typeface="Calibri" charset="0"/>
              <a:cs typeface="Calibri" charset="0"/>
            </a:endParaRPr>
          </a:p>
        </p:txBody>
      </p:sp>
      <p:sp>
        <p:nvSpPr>
          <p:cNvPr id="78" name="Rectangle 77"/>
          <p:cNvSpPr/>
          <p:nvPr/>
        </p:nvSpPr>
        <p:spPr>
          <a:xfrm>
            <a:off x="4831692" y="5770290"/>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79" name="Rectangle 78"/>
          <p:cNvSpPr>
            <a:spLocks noChangeArrowheads="1"/>
          </p:cNvSpPr>
          <p:nvPr/>
        </p:nvSpPr>
        <p:spPr bwMode="auto">
          <a:xfrm>
            <a:off x="5427475" y="5725461"/>
            <a:ext cx="559902" cy="532692"/>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4</a:t>
            </a:r>
            <a:r>
              <a:rPr lang="en-US" sz="1600" baseline="-25000" dirty="0" smtClean="0">
                <a:solidFill>
                  <a:srgbClr val="000000"/>
                </a:solidFill>
                <a:latin typeface="Calibri" charset="0"/>
                <a:ea typeface="Calibri" charset="0"/>
                <a:cs typeface="Calibri" charset="0"/>
              </a:rPr>
              <a:t>1</a:t>
            </a:r>
          </a:p>
          <a:p>
            <a:pPr eaLnBrk="0" hangingPunct="0"/>
            <a:r>
              <a:rPr lang="en-US" sz="1600" dirty="0" smtClean="0">
                <a:solidFill>
                  <a:srgbClr val="0000FF"/>
                </a:solidFill>
                <a:latin typeface="Calibri" charset="0"/>
                <a:ea typeface="Calibri" charset="0"/>
                <a:cs typeface="Calibri" charset="0"/>
              </a:rPr>
              <a:t>x</a:t>
            </a:r>
            <a:r>
              <a:rPr lang="en-US" sz="1600" baseline="-25000" dirty="0">
                <a:solidFill>
                  <a:srgbClr val="0000FF"/>
                </a:solidFill>
                <a:latin typeface="Calibri" charset="0"/>
                <a:ea typeface="Calibri" charset="0"/>
                <a:cs typeface="Calibri" charset="0"/>
              </a:rPr>
              <a:t>4</a:t>
            </a:r>
            <a:r>
              <a:rPr lang="en-US" sz="1600" baseline="-25000" dirty="0" smtClean="0">
                <a:solidFill>
                  <a:srgbClr val="0000FF"/>
                </a:solidFill>
                <a:latin typeface="Calibri" charset="0"/>
                <a:ea typeface="Calibri" charset="0"/>
                <a:cs typeface="Calibri" charset="0"/>
              </a:rPr>
              <a:t>2</a:t>
            </a:r>
          </a:p>
          <a:p>
            <a:pPr eaLnBrk="0" hangingPunct="0"/>
            <a:r>
              <a:rPr lang="en-US" sz="1600" dirty="0" smtClean="0">
                <a:solidFill>
                  <a:srgbClr val="008000"/>
                </a:solidFill>
                <a:latin typeface="Calibri" charset="0"/>
                <a:ea typeface="Calibri" charset="0"/>
                <a:cs typeface="Calibri" charset="0"/>
              </a:rPr>
              <a:t>x</a:t>
            </a:r>
            <a:r>
              <a:rPr lang="en-US" sz="1600" baseline="-25000" dirty="0">
                <a:solidFill>
                  <a:srgbClr val="008000"/>
                </a:solidFill>
                <a:latin typeface="Calibri" charset="0"/>
                <a:ea typeface="Calibri" charset="0"/>
                <a:cs typeface="Calibri" charset="0"/>
              </a:rPr>
              <a:t>4</a:t>
            </a:r>
            <a:r>
              <a:rPr lang="en-US" sz="1600" baseline="-25000" dirty="0" smtClean="0">
                <a:solidFill>
                  <a:srgbClr val="008000"/>
                </a:solidFill>
                <a:latin typeface="Calibri" charset="0"/>
                <a:ea typeface="Calibri" charset="0"/>
                <a:cs typeface="Calibri" charset="0"/>
              </a:rPr>
              <a:t>3</a:t>
            </a:r>
            <a:endParaRPr lang="en-US" sz="1600" baseline="-25000" dirty="0">
              <a:solidFill>
                <a:srgbClr val="008000"/>
              </a:solidFill>
              <a:latin typeface="Calibri" charset="0"/>
              <a:ea typeface="Calibri" charset="0"/>
              <a:cs typeface="Calibri" charset="0"/>
            </a:endParaRPr>
          </a:p>
          <a:p>
            <a:pPr eaLnBrk="0" hangingPunct="0"/>
            <a:endParaRPr lang="en-US" sz="1600" baseline="-25000" dirty="0">
              <a:solidFill>
                <a:srgbClr val="000000"/>
              </a:solidFill>
              <a:latin typeface="Calibri" charset="0"/>
              <a:ea typeface="Calibri" charset="0"/>
              <a:cs typeface="Calibri" charset="0"/>
            </a:endParaRPr>
          </a:p>
        </p:txBody>
      </p:sp>
      <p:cxnSp>
        <p:nvCxnSpPr>
          <p:cNvPr id="80" name="Straight Arrow Connector 79"/>
          <p:cNvCxnSpPr>
            <a:stCxn id="77" idx="3"/>
          </p:cNvCxnSpPr>
          <p:nvPr/>
        </p:nvCxnSpPr>
        <p:spPr>
          <a:xfrm flipV="1">
            <a:off x="6926065" y="4573761"/>
            <a:ext cx="862197" cy="142455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1" name="Rectangle 10"/>
          <p:cNvSpPr/>
          <p:nvPr/>
        </p:nvSpPr>
        <p:spPr>
          <a:xfrm>
            <a:off x="7788263" y="4693705"/>
            <a:ext cx="1152538" cy="646331"/>
          </a:xfrm>
          <a:prstGeom prst="rect">
            <a:avLst/>
          </a:prstGeom>
        </p:spPr>
        <p:txBody>
          <a:bodyPr wrap="square">
            <a:spAutoFit/>
          </a:bodyPr>
          <a:lstStyle/>
          <a:p>
            <a:pPr eaLnBrk="0" hangingPunct="0"/>
            <a:r>
              <a:rPr lang="en-US" dirty="0">
                <a:solidFill>
                  <a:srgbClr val="000000"/>
                </a:solidFill>
                <a:latin typeface="Calibri" charset="0"/>
                <a:ea typeface="Calibri" charset="0"/>
                <a:cs typeface="Calibri" charset="0"/>
              </a:rPr>
              <a:t>y = s</a:t>
            </a:r>
            <a:r>
              <a:rPr lang="en-US" baseline="-25000" dirty="0">
                <a:solidFill>
                  <a:srgbClr val="000000"/>
                </a:solidFill>
                <a:latin typeface="Calibri" charset="0"/>
                <a:ea typeface="Calibri" charset="0"/>
                <a:cs typeface="Calibri" charset="0"/>
              </a:rPr>
              <a:t>1 </a:t>
            </a:r>
            <a:r>
              <a:rPr lang="en-US" dirty="0">
                <a:latin typeface="Calibri" charset="0"/>
                <a:ea typeface="Calibri" charset="0"/>
                <a:cs typeface="Calibri" charset="0"/>
                <a:sym typeface="Symbol"/>
              </a:rPr>
              <a:t>+ </a:t>
            </a:r>
            <a:r>
              <a:rPr lang="en-US" dirty="0">
                <a:solidFill>
                  <a:srgbClr val="000000"/>
                </a:solidFill>
                <a:latin typeface="Calibri" charset="0"/>
                <a:ea typeface="Calibri" charset="0"/>
                <a:cs typeface="Calibri" charset="0"/>
                <a:sym typeface="Symbol"/>
              </a:rPr>
              <a:t>s</a:t>
            </a:r>
            <a:r>
              <a:rPr lang="en-US" baseline="-25000" dirty="0">
                <a:solidFill>
                  <a:srgbClr val="000000"/>
                </a:solidFill>
                <a:latin typeface="Calibri" charset="0"/>
                <a:ea typeface="Calibri" charset="0"/>
                <a:cs typeface="Calibri" charset="0"/>
              </a:rPr>
              <a:t>2 </a:t>
            </a:r>
            <a:endParaRPr lang="en-US" baseline="-25000" dirty="0" smtClean="0">
              <a:solidFill>
                <a:srgbClr val="000000"/>
              </a:solidFill>
              <a:latin typeface="Calibri" charset="0"/>
              <a:ea typeface="Calibri" charset="0"/>
              <a:cs typeface="Calibri" charset="0"/>
            </a:endParaRPr>
          </a:p>
          <a:p>
            <a:pPr eaLnBrk="0" hangingPunct="0"/>
            <a:r>
              <a:rPr lang="en-US" baseline="-25000" dirty="0">
                <a:solidFill>
                  <a:srgbClr val="000000"/>
                </a:solidFill>
                <a:latin typeface="Calibri" charset="0"/>
                <a:ea typeface="Calibri" charset="0"/>
                <a:cs typeface="Calibri" charset="0"/>
                <a:sym typeface="Symbol"/>
              </a:rPr>
              <a:t> </a:t>
            </a:r>
            <a:r>
              <a:rPr lang="en-US" baseline="-25000" dirty="0" smtClean="0">
                <a:solidFill>
                  <a:srgbClr val="000000"/>
                </a:solidFill>
                <a:latin typeface="Calibri" charset="0"/>
                <a:ea typeface="Calibri" charset="0"/>
                <a:cs typeface="Calibri" charset="0"/>
                <a:sym typeface="Symbol"/>
              </a:rPr>
              <a:t>  </a:t>
            </a:r>
            <a:r>
              <a:rPr lang="en-US" dirty="0" smtClean="0">
                <a:latin typeface="Calibri" charset="0"/>
                <a:ea typeface="Calibri" charset="0"/>
                <a:cs typeface="Calibri" charset="0"/>
                <a:sym typeface="Symbol"/>
              </a:rPr>
              <a:t>+</a:t>
            </a:r>
            <a:r>
              <a:rPr lang="en-US" baseline="-25000" dirty="0" smtClean="0">
                <a:solidFill>
                  <a:srgbClr val="000000"/>
                </a:solidFill>
                <a:latin typeface="Calibri" charset="0"/>
                <a:ea typeface="Calibri" charset="0"/>
                <a:cs typeface="Calibri" charset="0"/>
                <a:sym typeface="Symbol"/>
              </a:rPr>
              <a:t> </a:t>
            </a:r>
            <a:r>
              <a:rPr lang="en-US" dirty="0">
                <a:solidFill>
                  <a:srgbClr val="000000"/>
                </a:solidFill>
                <a:latin typeface="Calibri" charset="0"/>
                <a:ea typeface="Calibri" charset="0"/>
                <a:cs typeface="Calibri" charset="0"/>
                <a:sym typeface="Symbol"/>
              </a:rPr>
              <a:t>s</a:t>
            </a:r>
            <a:r>
              <a:rPr lang="en-US" baseline="-25000" dirty="0">
                <a:solidFill>
                  <a:srgbClr val="000000"/>
                </a:solidFill>
                <a:latin typeface="Calibri" charset="0"/>
                <a:ea typeface="Calibri" charset="0"/>
                <a:cs typeface="Calibri" charset="0"/>
              </a:rPr>
              <a:t>3 </a:t>
            </a:r>
            <a:r>
              <a:rPr lang="en-US" dirty="0">
                <a:latin typeface="Calibri" charset="0"/>
                <a:ea typeface="Calibri" charset="0"/>
                <a:cs typeface="Calibri" charset="0"/>
                <a:sym typeface="Symbol"/>
              </a:rPr>
              <a:t>+</a:t>
            </a:r>
            <a:r>
              <a:rPr lang="en-US" baseline="-25000" dirty="0">
                <a:solidFill>
                  <a:srgbClr val="000000"/>
                </a:solidFill>
                <a:latin typeface="Calibri" charset="0"/>
                <a:ea typeface="Calibri" charset="0"/>
                <a:cs typeface="Calibri" charset="0"/>
                <a:sym typeface="Symbol"/>
              </a:rPr>
              <a:t> </a:t>
            </a:r>
            <a:r>
              <a:rPr lang="en-US" dirty="0">
                <a:solidFill>
                  <a:srgbClr val="000000"/>
                </a:solidFill>
                <a:latin typeface="Calibri" charset="0"/>
                <a:ea typeface="Calibri" charset="0"/>
                <a:cs typeface="Calibri" charset="0"/>
                <a:sym typeface="Symbol"/>
              </a:rPr>
              <a:t>s</a:t>
            </a:r>
            <a:r>
              <a:rPr lang="en-US" baseline="-25000" dirty="0">
                <a:solidFill>
                  <a:srgbClr val="000000"/>
                </a:solidFill>
                <a:latin typeface="Calibri" charset="0"/>
                <a:ea typeface="Calibri" charset="0"/>
                <a:cs typeface="Calibri" charset="0"/>
                <a:sym typeface="Symbol"/>
              </a:rPr>
              <a:t>4</a:t>
            </a:r>
            <a:endParaRPr lang="en-US" baseline="-25000" dirty="0">
              <a:solidFill>
                <a:srgbClr val="000000"/>
              </a:solidFill>
              <a:latin typeface="Calibri" charset="0"/>
              <a:ea typeface="Calibri" charset="0"/>
              <a:cs typeface="Calibri" charset="0"/>
            </a:endParaRPr>
          </a:p>
        </p:txBody>
      </p:sp>
    </p:spTree>
    <p:extLst>
      <p:ext uri="{BB962C8B-B14F-4D97-AF65-F5344CB8AC3E}">
        <p14:creationId xmlns:p14="http://schemas.microsoft.com/office/powerpoint/2010/main" val="55913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2"/>
          <p:cNvSpPr txBox="1">
            <a:spLocks noChangeArrowheads="1"/>
          </p:cNvSpPr>
          <p:nvPr/>
        </p:nvSpPr>
        <p:spPr>
          <a:xfrm>
            <a:off x="199523" y="161908"/>
            <a:ext cx="8741277" cy="83820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b="1" dirty="0">
                <a:solidFill>
                  <a:srgbClr val="008000"/>
                </a:solidFill>
                <a:latin typeface="Calibri" charset="0"/>
                <a:ea typeface="Calibri" charset="0"/>
                <a:cs typeface="Calibri" charset="0"/>
              </a:rPr>
              <a:t>Secure Addition y = x</a:t>
            </a:r>
            <a:r>
              <a:rPr lang="en-US" b="1" baseline="-25000" dirty="0">
                <a:solidFill>
                  <a:srgbClr val="008000"/>
                </a:solidFill>
                <a:latin typeface="Calibri" charset="0"/>
                <a:ea typeface="Calibri" charset="0"/>
                <a:cs typeface="Calibri" charset="0"/>
              </a:rPr>
              <a:t>1</a:t>
            </a:r>
            <a:r>
              <a:rPr lang="en-US" b="1" dirty="0">
                <a:latin typeface="Calibri" charset="0"/>
                <a:ea typeface="Calibri" charset="0"/>
                <a:cs typeface="Calibri" charset="0"/>
                <a:sym typeface="Symbol"/>
              </a:rPr>
              <a:t>+</a:t>
            </a:r>
            <a:r>
              <a:rPr lang="en-US" b="1" dirty="0">
                <a:solidFill>
                  <a:srgbClr val="008000"/>
                </a:solidFill>
                <a:latin typeface="Calibri" charset="0"/>
                <a:ea typeface="Calibri" charset="0"/>
                <a:cs typeface="Calibri" charset="0"/>
              </a:rPr>
              <a:t>x</a:t>
            </a:r>
            <a:r>
              <a:rPr lang="en-US" b="1" baseline="-25000" dirty="0">
                <a:solidFill>
                  <a:srgbClr val="008000"/>
                </a:solidFill>
                <a:latin typeface="Calibri" charset="0"/>
                <a:ea typeface="Calibri" charset="0"/>
                <a:cs typeface="Calibri" charset="0"/>
              </a:rPr>
              <a:t>2</a:t>
            </a:r>
            <a:r>
              <a:rPr lang="en-US" b="1" dirty="0">
                <a:latin typeface="Calibri" charset="0"/>
                <a:ea typeface="Calibri" charset="0"/>
                <a:cs typeface="Calibri" charset="0"/>
                <a:sym typeface="Symbol"/>
              </a:rPr>
              <a:t>+</a:t>
            </a:r>
            <a:r>
              <a:rPr lang="en-US" b="1" dirty="0" smtClean="0">
                <a:solidFill>
                  <a:srgbClr val="008000"/>
                </a:solidFill>
                <a:latin typeface="Calibri" charset="0"/>
                <a:ea typeface="Calibri" charset="0"/>
                <a:cs typeface="Calibri" charset="0"/>
              </a:rPr>
              <a:t>x</a:t>
            </a:r>
            <a:r>
              <a:rPr lang="en-US" b="1" baseline="-25000" dirty="0" smtClean="0">
                <a:solidFill>
                  <a:srgbClr val="008000"/>
                </a:solidFill>
                <a:latin typeface="Calibri" charset="0"/>
                <a:ea typeface="Calibri" charset="0"/>
                <a:cs typeface="Calibri" charset="0"/>
              </a:rPr>
              <a:t>3</a:t>
            </a:r>
            <a:r>
              <a:rPr lang="en-US" b="1" dirty="0">
                <a:solidFill>
                  <a:srgbClr val="008000"/>
                </a:solidFill>
                <a:latin typeface="Calibri" charset="0"/>
                <a:ea typeface="Calibri" charset="0"/>
                <a:cs typeface="Calibri" charset="0"/>
              </a:rPr>
              <a:t>+</a:t>
            </a:r>
            <a:r>
              <a:rPr lang="en-US" b="1" dirty="0" smtClean="0">
                <a:solidFill>
                  <a:srgbClr val="008000"/>
                </a:solidFill>
                <a:latin typeface="Calibri" charset="0"/>
                <a:ea typeface="Calibri" charset="0"/>
                <a:cs typeface="Calibri" charset="0"/>
              </a:rPr>
              <a:t>x</a:t>
            </a:r>
            <a:r>
              <a:rPr lang="en-US" b="1" baseline="-25000" dirty="0" smtClean="0">
                <a:solidFill>
                  <a:srgbClr val="008000"/>
                </a:solidFill>
                <a:latin typeface="Calibri" charset="0"/>
                <a:ea typeface="Calibri" charset="0"/>
                <a:cs typeface="Calibri" charset="0"/>
              </a:rPr>
              <a:t>4</a:t>
            </a:r>
            <a:r>
              <a:rPr lang="en-US" b="1" dirty="0" smtClean="0">
                <a:solidFill>
                  <a:srgbClr val="008000"/>
                </a:solidFill>
                <a:latin typeface="Calibri" charset="0"/>
                <a:ea typeface="Calibri" charset="0"/>
                <a:cs typeface="Calibri" charset="0"/>
              </a:rPr>
              <a:t> with n=4 and t=2</a:t>
            </a:r>
            <a:endParaRPr lang="en-US" sz="3200" b="1" dirty="0" smtClean="0">
              <a:solidFill>
                <a:srgbClr val="008000"/>
              </a:solidFill>
              <a:latin typeface="Calibri" charset="0"/>
              <a:ea typeface="Calibri" charset="0"/>
              <a:cs typeface="Calibri" charset="0"/>
            </a:endParaRPr>
          </a:p>
        </p:txBody>
      </p:sp>
      <p:sp>
        <p:nvSpPr>
          <p:cNvPr id="10" name="Rectangle 23"/>
          <p:cNvSpPr>
            <a:spLocks noChangeArrowheads="1"/>
          </p:cNvSpPr>
          <p:nvPr/>
        </p:nvSpPr>
        <p:spPr bwMode="auto">
          <a:xfrm>
            <a:off x="6272718" y="3471887"/>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sp>
        <p:nvSpPr>
          <p:cNvPr id="13" name="Rectangle 23"/>
          <p:cNvSpPr>
            <a:spLocks noChangeArrowheads="1"/>
          </p:cNvSpPr>
          <p:nvPr/>
        </p:nvSpPr>
        <p:spPr bwMode="auto">
          <a:xfrm>
            <a:off x="6272718" y="3471887"/>
            <a:ext cx="381000" cy="76200"/>
          </a:xfrm>
          <a:prstGeom prst="rect">
            <a:avLst/>
          </a:prstGeom>
          <a:solidFill>
            <a:schemeClr val="bg1"/>
          </a:solidFill>
          <a:ln w="12700">
            <a:solidFill>
              <a:schemeClr val="bg1"/>
            </a:solidFill>
            <a:miter lim="800000"/>
            <a:headEnd/>
            <a:tailEnd/>
          </a:ln>
        </p:spPr>
        <p:txBody>
          <a:bodyPr wrap="none" anchor="ctr"/>
          <a:lstStyle/>
          <a:p>
            <a:pPr eaLnBrk="0" hangingPunct="0"/>
            <a:endParaRPr lang="en-US" sz="1600">
              <a:solidFill>
                <a:schemeClr val="tx2"/>
              </a:solidFill>
              <a:latin typeface="Calibri" charset="0"/>
              <a:ea typeface="Calibri" charset="0"/>
              <a:cs typeface="Calibri" charset="0"/>
            </a:endParaRPr>
          </a:p>
        </p:txBody>
      </p:sp>
      <p:graphicFrame>
        <p:nvGraphicFramePr>
          <p:cNvPr id="15" name="Object 5">
            <a:hlinkClick r:id="" action="ppaction://ole?verb=0"/>
          </p:cNvPr>
          <p:cNvGraphicFramePr>
            <a:graphicFrameLocks/>
          </p:cNvGraphicFramePr>
          <p:nvPr>
            <p:extLst>
              <p:ext uri="{D42A27DB-BD31-4B8C-83A1-F6EECF244321}">
                <p14:modId xmlns:p14="http://schemas.microsoft.com/office/powerpoint/2010/main" val="1690451544"/>
              </p:ext>
            </p:extLst>
          </p:nvPr>
        </p:nvGraphicFramePr>
        <p:xfrm>
          <a:off x="826051" y="4521742"/>
          <a:ext cx="290513" cy="683096"/>
        </p:xfrm>
        <a:graphic>
          <a:graphicData uri="http://schemas.openxmlformats.org/presentationml/2006/ole">
            <mc:AlternateContent xmlns:mc="http://schemas.openxmlformats.org/markup-compatibility/2006">
              <mc:Choice xmlns:v="urn:schemas-microsoft-com:vml" Requires="v">
                <p:oleObj spid="_x0000_s559181" name="Clip" r:id="rId4" imgW="525240" imgH="1361880" progId="">
                  <p:embed/>
                </p:oleObj>
              </mc:Choice>
              <mc:Fallback>
                <p:oleObj name="Clip" r:id="rId4"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051" y="4521742"/>
                        <a:ext cx="290513" cy="683096"/>
                      </a:xfrm>
                      <a:prstGeom prst="rect">
                        <a:avLst/>
                      </a:prstGeom>
                      <a:noFill/>
                      <a:ln>
                        <a:noFill/>
                      </a:ln>
                      <a:effectLst/>
                      <a:extLst/>
                    </p:spPr>
                  </p:pic>
                </p:oleObj>
              </mc:Fallback>
            </mc:AlternateContent>
          </a:graphicData>
        </a:graphic>
      </p:graphicFrame>
      <p:graphicFrame>
        <p:nvGraphicFramePr>
          <p:cNvPr id="16" name="Object 6">
            <a:hlinkClick r:id="" action="ppaction://ole?verb=0"/>
          </p:cNvPr>
          <p:cNvGraphicFramePr>
            <a:graphicFrameLocks/>
          </p:cNvGraphicFramePr>
          <p:nvPr>
            <p:extLst>
              <p:ext uri="{D42A27DB-BD31-4B8C-83A1-F6EECF244321}">
                <p14:modId xmlns:p14="http://schemas.microsoft.com/office/powerpoint/2010/main" val="210450198"/>
              </p:ext>
            </p:extLst>
          </p:nvPr>
        </p:nvGraphicFramePr>
        <p:xfrm>
          <a:off x="826051" y="3524045"/>
          <a:ext cx="290513" cy="829585"/>
        </p:xfrm>
        <a:graphic>
          <a:graphicData uri="http://schemas.openxmlformats.org/presentationml/2006/ole">
            <mc:AlternateContent xmlns:mc="http://schemas.openxmlformats.org/markup-compatibility/2006">
              <mc:Choice xmlns:v="urn:schemas-microsoft-com:vml" Requires="v">
                <p:oleObj spid="_x0000_s559182" name="Clip" r:id="rId6" imgW="525240" imgH="1361880" progId="">
                  <p:embed/>
                </p:oleObj>
              </mc:Choice>
              <mc:Fallback>
                <p:oleObj name="Clip" r:id="rId6"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051" y="3524045"/>
                        <a:ext cx="290513" cy="829585"/>
                      </a:xfrm>
                      <a:prstGeom prst="rect">
                        <a:avLst/>
                      </a:prstGeom>
                      <a:noFill/>
                      <a:ln>
                        <a:noFill/>
                      </a:ln>
                      <a:effectLst/>
                      <a:extLst/>
                    </p:spPr>
                  </p:pic>
                </p:oleObj>
              </mc:Fallback>
            </mc:AlternateContent>
          </a:graphicData>
        </a:graphic>
      </p:graphicFrame>
      <p:graphicFrame>
        <p:nvGraphicFramePr>
          <p:cNvPr id="17" name="Object 7">
            <a:hlinkClick r:id="" action="ppaction://ole?verb=0"/>
          </p:cNvPr>
          <p:cNvGraphicFramePr>
            <a:graphicFrameLocks/>
          </p:cNvGraphicFramePr>
          <p:nvPr>
            <p:extLst>
              <p:ext uri="{D42A27DB-BD31-4B8C-83A1-F6EECF244321}">
                <p14:modId xmlns:p14="http://schemas.microsoft.com/office/powerpoint/2010/main" val="130911177"/>
              </p:ext>
            </p:extLst>
          </p:nvPr>
        </p:nvGraphicFramePr>
        <p:xfrm>
          <a:off x="826050" y="2621782"/>
          <a:ext cx="273581" cy="816846"/>
        </p:xfrm>
        <a:graphic>
          <a:graphicData uri="http://schemas.openxmlformats.org/presentationml/2006/ole">
            <mc:AlternateContent xmlns:mc="http://schemas.openxmlformats.org/markup-compatibility/2006">
              <mc:Choice xmlns:v="urn:schemas-microsoft-com:vml" Requires="v">
                <p:oleObj spid="_x0000_s559183" name="Clip" r:id="rId7" imgW="525240" imgH="1361880" progId="">
                  <p:embed/>
                </p:oleObj>
              </mc:Choice>
              <mc:Fallback>
                <p:oleObj name="Clip" r:id="rId7"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050" y="2621782"/>
                        <a:ext cx="273581" cy="816846"/>
                      </a:xfrm>
                      <a:prstGeom prst="rect">
                        <a:avLst/>
                      </a:prstGeom>
                      <a:noFill/>
                      <a:ln>
                        <a:noFill/>
                      </a:ln>
                      <a:effectLst/>
                      <a:extLst/>
                    </p:spPr>
                  </p:pic>
                </p:oleObj>
              </mc:Fallback>
            </mc:AlternateContent>
          </a:graphicData>
        </a:graphic>
      </p:graphicFrame>
      <p:sp>
        <p:nvSpPr>
          <p:cNvPr id="18" name="Rectangle 17"/>
          <p:cNvSpPr>
            <a:spLocks noChangeArrowheads="1"/>
          </p:cNvSpPr>
          <p:nvPr/>
        </p:nvSpPr>
        <p:spPr bwMode="auto">
          <a:xfrm>
            <a:off x="1681179" y="1823005"/>
            <a:ext cx="381001" cy="275333"/>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a:t>
            </a:r>
            <a:endParaRPr lang="en-US" sz="1600" baseline="-25000" dirty="0">
              <a:solidFill>
                <a:srgbClr val="000000"/>
              </a:solidFill>
              <a:latin typeface="Calibri" charset="0"/>
              <a:ea typeface="Calibri" charset="0"/>
              <a:cs typeface="Calibri" charset="0"/>
            </a:endParaRPr>
          </a:p>
        </p:txBody>
      </p:sp>
      <p:sp>
        <p:nvSpPr>
          <p:cNvPr id="19" name="Text Box 7"/>
          <p:cNvSpPr txBox="1">
            <a:spLocks noChangeArrowheads="1"/>
          </p:cNvSpPr>
          <p:nvPr/>
        </p:nvSpPr>
        <p:spPr bwMode="auto">
          <a:xfrm>
            <a:off x="199523" y="2750220"/>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1</a:t>
            </a:r>
            <a:endParaRPr lang="en-US" sz="2000" b="1" baseline="-25000" dirty="0" smtClean="0">
              <a:latin typeface="Calibri" charset="0"/>
              <a:ea typeface="Calibri" charset="0"/>
              <a:cs typeface="Calibri" charset="0"/>
            </a:endParaRPr>
          </a:p>
        </p:txBody>
      </p:sp>
      <p:sp>
        <p:nvSpPr>
          <p:cNvPr id="20" name="Text Box 7"/>
          <p:cNvSpPr txBox="1">
            <a:spLocks noChangeArrowheads="1"/>
          </p:cNvSpPr>
          <p:nvPr/>
        </p:nvSpPr>
        <p:spPr bwMode="auto">
          <a:xfrm>
            <a:off x="216456" y="3775499"/>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2</a:t>
            </a:r>
            <a:endParaRPr lang="en-US" sz="2000" b="1" baseline="-25000" dirty="0" smtClean="0">
              <a:latin typeface="Calibri" charset="0"/>
              <a:ea typeface="Calibri" charset="0"/>
              <a:cs typeface="Calibri" charset="0"/>
            </a:endParaRPr>
          </a:p>
        </p:txBody>
      </p:sp>
      <p:sp>
        <p:nvSpPr>
          <p:cNvPr id="21" name="Text Box 7"/>
          <p:cNvSpPr txBox="1">
            <a:spLocks noChangeArrowheads="1"/>
          </p:cNvSpPr>
          <p:nvPr/>
        </p:nvSpPr>
        <p:spPr bwMode="auto">
          <a:xfrm>
            <a:off x="218423" y="4692109"/>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3</a:t>
            </a:r>
            <a:endParaRPr lang="en-US" sz="2000" b="1" baseline="-25000" dirty="0" smtClean="0">
              <a:latin typeface="Calibri" charset="0"/>
              <a:ea typeface="Calibri" charset="0"/>
              <a:cs typeface="Calibri" charset="0"/>
            </a:endParaRPr>
          </a:p>
        </p:txBody>
      </p:sp>
      <p:sp>
        <p:nvSpPr>
          <p:cNvPr id="22" name="Text Box 7"/>
          <p:cNvSpPr txBox="1">
            <a:spLocks noChangeArrowheads="1"/>
          </p:cNvSpPr>
          <p:nvPr/>
        </p:nvSpPr>
        <p:spPr bwMode="auto">
          <a:xfrm>
            <a:off x="1657755" y="1381120"/>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1</a:t>
            </a:r>
            <a:endParaRPr lang="en-US" sz="2000" b="1" baseline="-25000" dirty="0" smtClean="0">
              <a:latin typeface="Calibri" charset="0"/>
              <a:ea typeface="Calibri" charset="0"/>
              <a:cs typeface="Calibri" charset="0"/>
            </a:endParaRPr>
          </a:p>
        </p:txBody>
      </p:sp>
      <p:sp>
        <p:nvSpPr>
          <p:cNvPr id="23" name="Rectangle 22"/>
          <p:cNvSpPr>
            <a:spLocks noChangeArrowheads="1"/>
          </p:cNvSpPr>
          <p:nvPr/>
        </p:nvSpPr>
        <p:spPr bwMode="auto">
          <a:xfrm>
            <a:off x="2849559" y="1823008"/>
            <a:ext cx="381001" cy="275333"/>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2</a:t>
            </a:r>
          </a:p>
        </p:txBody>
      </p:sp>
      <p:sp>
        <p:nvSpPr>
          <p:cNvPr id="24" name="Text Box 7"/>
          <p:cNvSpPr txBox="1">
            <a:spLocks noChangeArrowheads="1"/>
          </p:cNvSpPr>
          <p:nvPr/>
        </p:nvSpPr>
        <p:spPr bwMode="auto">
          <a:xfrm>
            <a:off x="2826135" y="1381123"/>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2</a:t>
            </a:r>
            <a:endParaRPr lang="en-US" sz="2000" b="1" baseline="-25000" dirty="0" smtClean="0">
              <a:latin typeface="Calibri" charset="0"/>
              <a:ea typeface="Calibri" charset="0"/>
              <a:cs typeface="Calibri" charset="0"/>
            </a:endParaRPr>
          </a:p>
        </p:txBody>
      </p:sp>
      <p:sp>
        <p:nvSpPr>
          <p:cNvPr id="25" name="Rectangle 24"/>
          <p:cNvSpPr>
            <a:spLocks noChangeArrowheads="1"/>
          </p:cNvSpPr>
          <p:nvPr/>
        </p:nvSpPr>
        <p:spPr bwMode="auto">
          <a:xfrm>
            <a:off x="4132652" y="1815593"/>
            <a:ext cx="381001" cy="275333"/>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3</a:t>
            </a:r>
          </a:p>
        </p:txBody>
      </p:sp>
      <p:sp>
        <p:nvSpPr>
          <p:cNvPr id="26" name="Text Box 7"/>
          <p:cNvSpPr txBox="1">
            <a:spLocks noChangeArrowheads="1"/>
          </p:cNvSpPr>
          <p:nvPr/>
        </p:nvSpPr>
        <p:spPr bwMode="auto">
          <a:xfrm>
            <a:off x="4109228" y="1373708"/>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3</a:t>
            </a:r>
            <a:endParaRPr lang="en-US" sz="2000" b="1" baseline="-25000" dirty="0" smtClean="0">
              <a:latin typeface="Calibri" charset="0"/>
              <a:ea typeface="Calibri" charset="0"/>
              <a:cs typeface="Calibri" charset="0"/>
            </a:endParaRPr>
          </a:p>
        </p:txBody>
      </p:sp>
      <p:sp>
        <p:nvSpPr>
          <p:cNvPr id="27" name="Rectangle 26"/>
          <p:cNvSpPr>
            <a:spLocks noChangeArrowheads="1"/>
          </p:cNvSpPr>
          <p:nvPr/>
        </p:nvSpPr>
        <p:spPr bwMode="auto">
          <a:xfrm>
            <a:off x="1523997" y="2733287"/>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11</a:t>
            </a:r>
          </a:p>
          <a:p>
            <a:pPr eaLnBrk="0" hangingPunct="0"/>
            <a:endParaRPr lang="en-US" sz="1600" baseline="-25000" dirty="0">
              <a:solidFill>
                <a:srgbClr val="000000"/>
              </a:solidFill>
              <a:latin typeface="Calibri" charset="0"/>
              <a:ea typeface="Calibri" charset="0"/>
              <a:cs typeface="Calibri" charset="0"/>
            </a:endParaRPr>
          </a:p>
        </p:txBody>
      </p:sp>
      <p:sp>
        <p:nvSpPr>
          <p:cNvPr id="29" name="Rectangle 28"/>
          <p:cNvSpPr/>
          <p:nvPr/>
        </p:nvSpPr>
        <p:spPr>
          <a:xfrm>
            <a:off x="2297275" y="2861458"/>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30" name="Rectangle 29"/>
          <p:cNvSpPr/>
          <p:nvPr/>
        </p:nvSpPr>
        <p:spPr>
          <a:xfrm>
            <a:off x="3697479" y="2872854"/>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31" name="Rectangle 30"/>
          <p:cNvSpPr/>
          <p:nvPr/>
        </p:nvSpPr>
        <p:spPr>
          <a:xfrm>
            <a:off x="2319446" y="3786636"/>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32" name="Rectangle 31"/>
          <p:cNvSpPr/>
          <p:nvPr/>
        </p:nvSpPr>
        <p:spPr>
          <a:xfrm>
            <a:off x="3736583" y="3781099"/>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33" name="Rectangle 32"/>
          <p:cNvSpPr/>
          <p:nvPr/>
        </p:nvSpPr>
        <p:spPr>
          <a:xfrm>
            <a:off x="2330837" y="4725975"/>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34" name="Rectangle 33"/>
          <p:cNvSpPr/>
          <p:nvPr/>
        </p:nvSpPr>
        <p:spPr>
          <a:xfrm>
            <a:off x="3747974" y="4720438"/>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35" name="Rectangle 34"/>
          <p:cNvSpPr/>
          <p:nvPr/>
        </p:nvSpPr>
        <p:spPr>
          <a:xfrm>
            <a:off x="6359350" y="2855921"/>
            <a:ext cx="302449" cy="369332"/>
          </a:xfrm>
          <a:prstGeom prst="rect">
            <a:avLst/>
          </a:prstGeom>
        </p:spPr>
        <p:txBody>
          <a:bodyPr wrap="none">
            <a:spAutoFit/>
          </a:bodyPr>
          <a:lstStyle/>
          <a:p>
            <a:r>
              <a:rPr lang="en-US" dirty="0" smtClean="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36" name="Rectangle 35"/>
          <p:cNvSpPr/>
          <p:nvPr/>
        </p:nvSpPr>
        <p:spPr>
          <a:xfrm>
            <a:off x="6367052" y="3781099"/>
            <a:ext cx="302449" cy="369332"/>
          </a:xfrm>
          <a:prstGeom prst="rect">
            <a:avLst/>
          </a:prstGeom>
        </p:spPr>
        <p:txBody>
          <a:bodyPr wrap="none">
            <a:spAutoFit/>
          </a:bodyPr>
          <a:lstStyle/>
          <a:p>
            <a:r>
              <a:rPr lang="en-US" dirty="0" smtClean="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37" name="Rectangle 36"/>
          <p:cNvSpPr/>
          <p:nvPr/>
        </p:nvSpPr>
        <p:spPr>
          <a:xfrm>
            <a:off x="6383962" y="4716965"/>
            <a:ext cx="302449" cy="369332"/>
          </a:xfrm>
          <a:prstGeom prst="rect">
            <a:avLst/>
          </a:prstGeom>
        </p:spPr>
        <p:txBody>
          <a:bodyPr wrap="none">
            <a:spAutoFit/>
          </a:bodyPr>
          <a:lstStyle/>
          <a:p>
            <a:r>
              <a:rPr lang="en-US" dirty="0" smtClean="0">
                <a:latin typeface="Calibri" charset="0"/>
                <a:ea typeface="Calibri" charset="0"/>
                <a:cs typeface="Calibri" charset="0"/>
                <a:sym typeface="Symbol"/>
              </a:rPr>
              <a:t>=</a:t>
            </a:r>
            <a:endParaRPr lang="en-US" dirty="0">
              <a:latin typeface="Calibri" charset="0"/>
              <a:ea typeface="Calibri" charset="0"/>
              <a:cs typeface="Calibri" charset="0"/>
            </a:endParaRPr>
          </a:p>
        </p:txBody>
      </p:sp>
      <p:cxnSp>
        <p:nvCxnSpPr>
          <p:cNvPr id="38" name="Straight Arrow Connector 37"/>
          <p:cNvCxnSpPr>
            <a:stCxn id="83" idx="3"/>
          </p:cNvCxnSpPr>
          <p:nvPr/>
        </p:nvCxnSpPr>
        <p:spPr>
          <a:xfrm flipV="1">
            <a:off x="7367006" y="4725976"/>
            <a:ext cx="1030844" cy="96755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0" name="Text Box 7"/>
          <p:cNvSpPr txBox="1">
            <a:spLocks noChangeArrowheads="1"/>
          </p:cNvSpPr>
          <p:nvPr/>
        </p:nvSpPr>
        <p:spPr bwMode="auto">
          <a:xfrm>
            <a:off x="8526822" y="4270098"/>
            <a:ext cx="504056" cy="400110"/>
          </a:xfrm>
          <a:prstGeom prst="rect">
            <a:avLst/>
          </a:prstGeom>
          <a:noFill/>
          <a:ln w="9525">
            <a:noFill/>
            <a:miter lim="800000"/>
            <a:headEnd/>
            <a:tailEnd/>
          </a:ln>
        </p:spPr>
        <p:txBody>
          <a:bodyPr wrap="square">
            <a:spAutoFit/>
          </a:bodyPr>
          <a:lstStyle/>
          <a:p>
            <a:pPr>
              <a:spcBef>
                <a:spcPct val="50000"/>
              </a:spcBef>
            </a:pPr>
            <a:r>
              <a:rPr lang="en-US" sz="2000" dirty="0" smtClean="0">
                <a:solidFill>
                  <a:srgbClr val="000000"/>
                </a:solidFill>
                <a:latin typeface="Calibri" charset="0"/>
                <a:ea typeface="Calibri" charset="0"/>
                <a:cs typeface="Calibri" charset="0"/>
              </a:rPr>
              <a:t>P</a:t>
            </a:r>
            <a:r>
              <a:rPr lang="en-US" sz="2000" baseline="-25000" dirty="0">
                <a:solidFill>
                  <a:srgbClr val="000000"/>
                </a:solidFill>
                <a:latin typeface="Calibri" charset="0"/>
                <a:ea typeface="Calibri" charset="0"/>
                <a:cs typeface="Calibri" charset="0"/>
              </a:rPr>
              <a:t>i</a:t>
            </a:r>
            <a:endParaRPr lang="en-US" sz="2000" baseline="-25000" dirty="0" smtClean="0">
              <a:solidFill>
                <a:srgbClr val="000000"/>
              </a:solidFill>
              <a:latin typeface="Calibri" charset="0"/>
              <a:ea typeface="Calibri" charset="0"/>
              <a:cs typeface="Calibri" charset="0"/>
            </a:endParaRPr>
          </a:p>
        </p:txBody>
      </p:sp>
      <p:cxnSp>
        <p:nvCxnSpPr>
          <p:cNvPr id="41" name="Straight Arrow Connector 40"/>
          <p:cNvCxnSpPr>
            <a:stCxn id="66" idx="3"/>
          </p:cNvCxnSpPr>
          <p:nvPr/>
        </p:nvCxnSpPr>
        <p:spPr>
          <a:xfrm>
            <a:off x="7316205" y="3078837"/>
            <a:ext cx="1081645" cy="109677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2" name="Straight Arrow Connector 41"/>
          <p:cNvCxnSpPr>
            <a:stCxn id="68" idx="3"/>
          </p:cNvCxnSpPr>
          <p:nvPr/>
        </p:nvCxnSpPr>
        <p:spPr>
          <a:xfrm flipV="1">
            <a:off x="7333137" y="4521742"/>
            <a:ext cx="1064713" cy="39287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7" name="Rectangle 46"/>
          <p:cNvSpPr>
            <a:spLocks noChangeArrowheads="1"/>
          </p:cNvSpPr>
          <p:nvPr/>
        </p:nvSpPr>
        <p:spPr bwMode="auto">
          <a:xfrm>
            <a:off x="1536692" y="3828839"/>
            <a:ext cx="559902" cy="507855"/>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12</a:t>
            </a:r>
          </a:p>
          <a:p>
            <a:pPr eaLnBrk="0" hangingPunct="0"/>
            <a:endParaRPr lang="en-US" sz="1600" baseline="-25000" dirty="0" smtClean="0">
              <a:solidFill>
                <a:srgbClr val="0000FF"/>
              </a:solidFill>
              <a:latin typeface="Calibri" charset="0"/>
              <a:ea typeface="Calibri" charset="0"/>
              <a:cs typeface="Calibri" charset="0"/>
            </a:endParaRPr>
          </a:p>
          <a:p>
            <a:pPr eaLnBrk="0" hangingPunct="0"/>
            <a:endParaRPr lang="en-US" sz="1600" baseline="-25000" dirty="0">
              <a:solidFill>
                <a:srgbClr val="000000"/>
              </a:solidFill>
              <a:latin typeface="Calibri" charset="0"/>
              <a:ea typeface="Calibri" charset="0"/>
              <a:cs typeface="Calibri" charset="0"/>
            </a:endParaRPr>
          </a:p>
        </p:txBody>
      </p:sp>
      <p:sp>
        <p:nvSpPr>
          <p:cNvPr id="48" name="Rectangle 47"/>
          <p:cNvSpPr>
            <a:spLocks noChangeArrowheads="1"/>
          </p:cNvSpPr>
          <p:nvPr/>
        </p:nvSpPr>
        <p:spPr bwMode="auto">
          <a:xfrm>
            <a:off x="1540929" y="4675176"/>
            <a:ext cx="559902" cy="512719"/>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13</a:t>
            </a:r>
            <a:endParaRPr lang="en-US" sz="1600" baseline="-25000" dirty="0" smtClean="0">
              <a:solidFill>
                <a:srgbClr val="0000FF"/>
              </a:solidFill>
              <a:latin typeface="Calibri" charset="0"/>
              <a:ea typeface="Calibri" charset="0"/>
              <a:cs typeface="Calibri" charset="0"/>
            </a:endParaRPr>
          </a:p>
          <a:p>
            <a:pPr eaLnBrk="0" hangingPunct="0"/>
            <a:endParaRPr lang="en-US" sz="1600" baseline="-25000" dirty="0">
              <a:solidFill>
                <a:srgbClr val="000000"/>
              </a:solidFill>
              <a:latin typeface="Calibri" charset="0"/>
              <a:ea typeface="Calibri" charset="0"/>
              <a:cs typeface="Calibri" charset="0"/>
            </a:endParaRPr>
          </a:p>
        </p:txBody>
      </p:sp>
      <p:sp>
        <p:nvSpPr>
          <p:cNvPr id="59" name="Text Box 7"/>
          <p:cNvSpPr txBox="1">
            <a:spLocks noChangeArrowheads="1"/>
          </p:cNvSpPr>
          <p:nvPr/>
        </p:nvSpPr>
        <p:spPr bwMode="auto">
          <a:xfrm>
            <a:off x="116825" y="6368476"/>
            <a:ext cx="8942510" cy="338554"/>
          </a:xfrm>
          <a:prstGeom prst="rect">
            <a:avLst/>
          </a:prstGeom>
          <a:noFill/>
          <a:ln w="9525">
            <a:noFill/>
            <a:miter lim="800000"/>
            <a:headEnd/>
            <a:tailEnd/>
          </a:ln>
        </p:spPr>
        <p:txBody>
          <a:bodyPr wrap="square">
            <a:spAutoFit/>
          </a:bodyPr>
          <a:lstStyle/>
          <a:p>
            <a:pPr>
              <a:spcBef>
                <a:spcPct val="50000"/>
              </a:spcBef>
            </a:pPr>
            <a:r>
              <a:rPr lang="en-US" sz="1600" dirty="0" smtClean="0">
                <a:solidFill>
                  <a:srgbClr val="0000FF"/>
                </a:solidFill>
                <a:latin typeface="Calibri" charset="0"/>
                <a:ea typeface="Calibri" charset="0"/>
                <a:cs typeface="Calibri" charset="0"/>
              </a:rPr>
              <a:t>All the parties together hold the secret. Any two parties hold no info about the secret</a:t>
            </a:r>
            <a:endParaRPr lang="en-US" sz="1600" baseline="-25000" dirty="0" smtClean="0">
              <a:solidFill>
                <a:srgbClr val="0000FF"/>
              </a:solidFill>
              <a:latin typeface="Calibri" charset="0"/>
              <a:ea typeface="Calibri" charset="0"/>
              <a:cs typeface="Calibri" charset="0"/>
            </a:endParaRPr>
          </a:p>
        </p:txBody>
      </p:sp>
      <p:sp>
        <p:nvSpPr>
          <p:cNvPr id="60" name="Rectangle 59"/>
          <p:cNvSpPr>
            <a:spLocks noChangeArrowheads="1"/>
          </p:cNvSpPr>
          <p:nvPr/>
        </p:nvSpPr>
        <p:spPr bwMode="auto">
          <a:xfrm>
            <a:off x="2793975" y="2750223"/>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2</a:t>
            </a:r>
            <a:r>
              <a:rPr lang="en-US" sz="1600" baseline="-25000" dirty="0" smtClean="0">
                <a:solidFill>
                  <a:srgbClr val="000000"/>
                </a:solidFill>
                <a:latin typeface="Calibri" charset="0"/>
                <a:ea typeface="Calibri" charset="0"/>
                <a:cs typeface="Calibri" charset="0"/>
              </a:rPr>
              <a:t>1</a:t>
            </a:r>
          </a:p>
          <a:p>
            <a:pPr eaLnBrk="0" hangingPunct="0"/>
            <a:endParaRPr lang="en-US" sz="1600" baseline="-25000" dirty="0">
              <a:solidFill>
                <a:srgbClr val="000000"/>
              </a:solidFill>
              <a:latin typeface="Calibri" charset="0"/>
              <a:ea typeface="Calibri" charset="0"/>
              <a:cs typeface="Calibri" charset="0"/>
            </a:endParaRPr>
          </a:p>
        </p:txBody>
      </p:sp>
      <p:sp>
        <p:nvSpPr>
          <p:cNvPr id="61" name="Rectangle 60"/>
          <p:cNvSpPr>
            <a:spLocks noChangeArrowheads="1"/>
          </p:cNvSpPr>
          <p:nvPr/>
        </p:nvSpPr>
        <p:spPr bwMode="auto">
          <a:xfrm>
            <a:off x="2806670" y="3845775"/>
            <a:ext cx="559902" cy="507855"/>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2</a:t>
            </a:r>
            <a:r>
              <a:rPr lang="en-US" sz="1600" baseline="-25000" dirty="0" smtClean="0">
                <a:solidFill>
                  <a:srgbClr val="000000"/>
                </a:solidFill>
                <a:latin typeface="Calibri" charset="0"/>
                <a:ea typeface="Calibri" charset="0"/>
                <a:cs typeface="Calibri" charset="0"/>
              </a:rPr>
              <a:t>2</a:t>
            </a:r>
          </a:p>
          <a:p>
            <a:pPr eaLnBrk="0" hangingPunct="0"/>
            <a:endParaRPr lang="en-US" sz="1600" baseline="-25000" dirty="0" smtClean="0">
              <a:solidFill>
                <a:srgbClr val="0000FF"/>
              </a:solidFill>
              <a:latin typeface="Calibri" charset="0"/>
              <a:ea typeface="Calibri" charset="0"/>
              <a:cs typeface="Calibri" charset="0"/>
            </a:endParaRPr>
          </a:p>
          <a:p>
            <a:pPr eaLnBrk="0" hangingPunct="0"/>
            <a:endParaRPr lang="en-US" sz="1600" baseline="-25000" dirty="0">
              <a:solidFill>
                <a:srgbClr val="000000"/>
              </a:solidFill>
              <a:latin typeface="Calibri" charset="0"/>
              <a:ea typeface="Calibri" charset="0"/>
              <a:cs typeface="Calibri" charset="0"/>
            </a:endParaRPr>
          </a:p>
        </p:txBody>
      </p:sp>
      <p:sp>
        <p:nvSpPr>
          <p:cNvPr id="62" name="Rectangle 61"/>
          <p:cNvSpPr>
            <a:spLocks noChangeArrowheads="1"/>
          </p:cNvSpPr>
          <p:nvPr/>
        </p:nvSpPr>
        <p:spPr bwMode="auto">
          <a:xfrm>
            <a:off x="2810907" y="4692112"/>
            <a:ext cx="559902" cy="512719"/>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2</a:t>
            </a:r>
            <a:r>
              <a:rPr lang="en-US" sz="1600" baseline="-25000" dirty="0" smtClean="0">
                <a:solidFill>
                  <a:srgbClr val="000000"/>
                </a:solidFill>
                <a:latin typeface="Calibri" charset="0"/>
                <a:ea typeface="Calibri" charset="0"/>
                <a:cs typeface="Calibri" charset="0"/>
              </a:rPr>
              <a:t>3</a:t>
            </a:r>
            <a:endParaRPr lang="en-US" sz="1600" baseline="-25000" dirty="0" smtClean="0">
              <a:solidFill>
                <a:srgbClr val="0000FF"/>
              </a:solidFill>
              <a:latin typeface="Calibri" charset="0"/>
              <a:ea typeface="Calibri" charset="0"/>
              <a:cs typeface="Calibri" charset="0"/>
            </a:endParaRPr>
          </a:p>
          <a:p>
            <a:pPr eaLnBrk="0" hangingPunct="0"/>
            <a:endParaRPr lang="en-US" sz="1600" baseline="-25000" dirty="0">
              <a:solidFill>
                <a:srgbClr val="000000"/>
              </a:solidFill>
              <a:latin typeface="Calibri" charset="0"/>
              <a:ea typeface="Calibri" charset="0"/>
              <a:cs typeface="Calibri" charset="0"/>
            </a:endParaRPr>
          </a:p>
        </p:txBody>
      </p:sp>
      <p:sp>
        <p:nvSpPr>
          <p:cNvPr id="63" name="Rectangle 62"/>
          <p:cNvSpPr>
            <a:spLocks noChangeArrowheads="1"/>
          </p:cNvSpPr>
          <p:nvPr/>
        </p:nvSpPr>
        <p:spPr bwMode="auto">
          <a:xfrm>
            <a:off x="4216350" y="2750226"/>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31</a:t>
            </a:r>
          </a:p>
          <a:p>
            <a:pPr eaLnBrk="0" hangingPunct="0"/>
            <a:endParaRPr lang="en-US" sz="1600" baseline="-25000" dirty="0">
              <a:solidFill>
                <a:srgbClr val="000000"/>
              </a:solidFill>
              <a:latin typeface="Calibri" charset="0"/>
              <a:ea typeface="Calibri" charset="0"/>
              <a:cs typeface="Calibri" charset="0"/>
            </a:endParaRPr>
          </a:p>
        </p:txBody>
      </p:sp>
      <p:sp>
        <p:nvSpPr>
          <p:cNvPr id="64" name="Rectangle 63"/>
          <p:cNvSpPr>
            <a:spLocks noChangeArrowheads="1"/>
          </p:cNvSpPr>
          <p:nvPr/>
        </p:nvSpPr>
        <p:spPr bwMode="auto">
          <a:xfrm>
            <a:off x="4229045" y="3845778"/>
            <a:ext cx="559902" cy="507855"/>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32</a:t>
            </a:r>
          </a:p>
          <a:p>
            <a:pPr eaLnBrk="0" hangingPunct="0"/>
            <a:endParaRPr lang="en-US" sz="1600" baseline="-25000" dirty="0" smtClean="0">
              <a:solidFill>
                <a:srgbClr val="0000FF"/>
              </a:solidFill>
              <a:latin typeface="Calibri" charset="0"/>
              <a:ea typeface="Calibri" charset="0"/>
              <a:cs typeface="Calibri" charset="0"/>
            </a:endParaRPr>
          </a:p>
          <a:p>
            <a:pPr eaLnBrk="0" hangingPunct="0"/>
            <a:endParaRPr lang="en-US" sz="1600" baseline="-25000" dirty="0">
              <a:solidFill>
                <a:srgbClr val="000000"/>
              </a:solidFill>
              <a:latin typeface="Calibri" charset="0"/>
              <a:ea typeface="Calibri" charset="0"/>
              <a:cs typeface="Calibri" charset="0"/>
            </a:endParaRPr>
          </a:p>
        </p:txBody>
      </p:sp>
      <p:sp>
        <p:nvSpPr>
          <p:cNvPr id="65" name="Rectangle 64"/>
          <p:cNvSpPr>
            <a:spLocks noChangeArrowheads="1"/>
          </p:cNvSpPr>
          <p:nvPr/>
        </p:nvSpPr>
        <p:spPr bwMode="auto">
          <a:xfrm>
            <a:off x="4233282" y="4692115"/>
            <a:ext cx="559902" cy="512719"/>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33</a:t>
            </a:r>
            <a:endParaRPr lang="en-US" sz="1600" baseline="-25000" dirty="0" smtClean="0">
              <a:solidFill>
                <a:srgbClr val="0000FF"/>
              </a:solidFill>
              <a:latin typeface="Calibri" charset="0"/>
              <a:ea typeface="Calibri" charset="0"/>
              <a:cs typeface="Calibri" charset="0"/>
            </a:endParaRPr>
          </a:p>
          <a:p>
            <a:pPr eaLnBrk="0" hangingPunct="0"/>
            <a:endParaRPr lang="en-US" sz="1600" baseline="-25000" dirty="0">
              <a:solidFill>
                <a:srgbClr val="000000"/>
              </a:solidFill>
              <a:latin typeface="Calibri" charset="0"/>
              <a:ea typeface="Calibri" charset="0"/>
              <a:cs typeface="Calibri" charset="0"/>
            </a:endParaRPr>
          </a:p>
        </p:txBody>
      </p:sp>
      <p:sp>
        <p:nvSpPr>
          <p:cNvPr id="66" name="Rectangle 65"/>
          <p:cNvSpPr>
            <a:spLocks noChangeArrowheads="1"/>
          </p:cNvSpPr>
          <p:nvPr/>
        </p:nvSpPr>
        <p:spPr bwMode="auto">
          <a:xfrm>
            <a:off x="6756303" y="2716363"/>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s</a:t>
            </a:r>
            <a:r>
              <a:rPr lang="en-US" sz="1600" baseline="-25000" dirty="0" smtClean="0">
                <a:solidFill>
                  <a:srgbClr val="000000"/>
                </a:solidFill>
                <a:latin typeface="Calibri" charset="0"/>
                <a:ea typeface="Calibri" charset="0"/>
                <a:cs typeface="Calibri" charset="0"/>
              </a:rPr>
              <a:t>1</a:t>
            </a:r>
          </a:p>
          <a:p>
            <a:pPr eaLnBrk="0" hangingPunct="0"/>
            <a:endParaRPr lang="en-US" sz="1600" baseline="-25000" dirty="0">
              <a:solidFill>
                <a:srgbClr val="000000"/>
              </a:solidFill>
              <a:latin typeface="Calibri" charset="0"/>
              <a:ea typeface="Calibri" charset="0"/>
              <a:cs typeface="Calibri" charset="0"/>
            </a:endParaRPr>
          </a:p>
        </p:txBody>
      </p:sp>
      <p:sp>
        <p:nvSpPr>
          <p:cNvPr id="67" name="Rectangle 66"/>
          <p:cNvSpPr>
            <a:spLocks noChangeArrowheads="1"/>
          </p:cNvSpPr>
          <p:nvPr/>
        </p:nvSpPr>
        <p:spPr bwMode="auto">
          <a:xfrm>
            <a:off x="6768998" y="3811915"/>
            <a:ext cx="559902" cy="507855"/>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s</a:t>
            </a:r>
            <a:r>
              <a:rPr lang="en-US" sz="1600" baseline="-25000" dirty="0" smtClean="0">
                <a:solidFill>
                  <a:srgbClr val="000000"/>
                </a:solidFill>
                <a:latin typeface="Calibri" charset="0"/>
                <a:ea typeface="Calibri" charset="0"/>
                <a:cs typeface="Calibri" charset="0"/>
              </a:rPr>
              <a:t>2</a:t>
            </a:r>
          </a:p>
          <a:p>
            <a:pPr eaLnBrk="0" hangingPunct="0"/>
            <a:endParaRPr lang="en-US" sz="1600" baseline="-25000" dirty="0" smtClean="0">
              <a:solidFill>
                <a:srgbClr val="0000FF"/>
              </a:solidFill>
              <a:latin typeface="Calibri" charset="0"/>
              <a:ea typeface="Calibri" charset="0"/>
              <a:cs typeface="Calibri" charset="0"/>
            </a:endParaRPr>
          </a:p>
          <a:p>
            <a:pPr eaLnBrk="0" hangingPunct="0"/>
            <a:endParaRPr lang="en-US" sz="1600" baseline="-25000" dirty="0">
              <a:solidFill>
                <a:srgbClr val="000000"/>
              </a:solidFill>
              <a:latin typeface="Calibri" charset="0"/>
              <a:ea typeface="Calibri" charset="0"/>
              <a:cs typeface="Calibri" charset="0"/>
            </a:endParaRPr>
          </a:p>
        </p:txBody>
      </p:sp>
      <p:sp>
        <p:nvSpPr>
          <p:cNvPr id="68" name="Rectangle 67"/>
          <p:cNvSpPr>
            <a:spLocks noChangeArrowheads="1"/>
          </p:cNvSpPr>
          <p:nvPr/>
        </p:nvSpPr>
        <p:spPr bwMode="auto">
          <a:xfrm>
            <a:off x="6773235" y="4658252"/>
            <a:ext cx="559902" cy="512719"/>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s</a:t>
            </a:r>
            <a:r>
              <a:rPr lang="en-US" sz="1600" baseline="-25000" dirty="0" smtClean="0">
                <a:solidFill>
                  <a:srgbClr val="000000"/>
                </a:solidFill>
                <a:latin typeface="Calibri" charset="0"/>
                <a:ea typeface="Calibri" charset="0"/>
                <a:cs typeface="Calibri" charset="0"/>
              </a:rPr>
              <a:t>3</a:t>
            </a:r>
            <a:endParaRPr lang="en-US" sz="1600" baseline="-25000" dirty="0" smtClean="0">
              <a:solidFill>
                <a:srgbClr val="0000FF"/>
              </a:solidFill>
              <a:latin typeface="Calibri" charset="0"/>
              <a:ea typeface="Calibri" charset="0"/>
              <a:cs typeface="Calibri" charset="0"/>
            </a:endParaRPr>
          </a:p>
          <a:p>
            <a:pPr eaLnBrk="0" hangingPunct="0"/>
            <a:endParaRPr lang="en-US" sz="1600" baseline="-25000" dirty="0">
              <a:solidFill>
                <a:srgbClr val="000000"/>
              </a:solidFill>
              <a:latin typeface="Calibri" charset="0"/>
              <a:ea typeface="Calibri" charset="0"/>
              <a:cs typeface="Calibri" charset="0"/>
            </a:endParaRPr>
          </a:p>
        </p:txBody>
      </p:sp>
      <p:sp>
        <p:nvSpPr>
          <p:cNvPr id="52" name="Rectangle 51"/>
          <p:cNvSpPr>
            <a:spLocks noChangeArrowheads="1"/>
          </p:cNvSpPr>
          <p:nvPr/>
        </p:nvSpPr>
        <p:spPr bwMode="auto">
          <a:xfrm>
            <a:off x="5521161" y="1815596"/>
            <a:ext cx="381001" cy="275333"/>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4</a:t>
            </a:r>
          </a:p>
        </p:txBody>
      </p:sp>
      <p:sp>
        <p:nvSpPr>
          <p:cNvPr id="53" name="Text Box 7"/>
          <p:cNvSpPr txBox="1">
            <a:spLocks noChangeArrowheads="1"/>
          </p:cNvSpPr>
          <p:nvPr/>
        </p:nvSpPr>
        <p:spPr bwMode="auto">
          <a:xfrm>
            <a:off x="5497737" y="1373711"/>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4</a:t>
            </a:r>
            <a:endParaRPr lang="en-US" sz="2000" b="1" baseline="-25000" dirty="0" smtClean="0">
              <a:latin typeface="Calibri" charset="0"/>
              <a:ea typeface="Calibri" charset="0"/>
              <a:cs typeface="Calibri" charset="0"/>
            </a:endParaRPr>
          </a:p>
        </p:txBody>
      </p:sp>
      <p:sp>
        <p:nvSpPr>
          <p:cNvPr id="54" name="Rectangle 53"/>
          <p:cNvSpPr/>
          <p:nvPr/>
        </p:nvSpPr>
        <p:spPr>
          <a:xfrm>
            <a:off x="4899725" y="2872857"/>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55" name="Rectangle 54"/>
          <p:cNvSpPr/>
          <p:nvPr/>
        </p:nvSpPr>
        <p:spPr>
          <a:xfrm>
            <a:off x="4938829" y="3781102"/>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56" name="Rectangle 55"/>
          <p:cNvSpPr/>
          <p:nvPr/>
        </p:nvSpPr>
        <p:spPr>
          <a:xfrm>
            <a:off x="4950220" y="4720441"/>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58" name="Rectangle 57"/>
          <p:cNvSpPr>
            <a:spLocks noChangeArrowheads="1"/>
          </p:cNvSpPr>
          <p:nvPr/>
        </p:nvSpPr>
        <p:spPr bwMode="auto">
          <a:xfrm>
            <a:off x="5384730" y="2750229"/>
            <a:ext cx="559902" cy="724948"/>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31</a:t>
            </a:r>
          </a:p>
          <a:p>
            <a:pPr eaLnBrk="0" hangingPunct="0"/>
            <a:endParaRPr lang="en-US" sz="1600" baseline="-25000" dirty="0">
              <a:solidFill>
                <a:srgbClr val="000000"/>
              </a:solidFill>
              <a:latin typeface="Calibri" charset="0"/>
              <a:ea typeface="Calibri" charset="0"/>
              <a:cs typeface="Calibri" charset="0"/>
            </a:endParaRPr>
          </a:p>
        </p:txBody>
      </p:sp>
      <p:sp>
        <p:nvSpPr>
          <p:cNvPr id="69" name="Rectangle 68"/>
          <p:cNvSpPr>
            <a:spLocks noChangeArrowheads="1"/>
          </p:cNvSpPr>
          <p:nvPr/>
        </p:nvSpPr>
        <p:spPr bwMode="auto">
          <a:xfrm>
            <a:off x="5431291" y="3845781"/>
            <a:ext cx="559902" cy="507855"/>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32</a:t>
            </a:r>
          </a:p>
          <a:p>
            <a:pPr eaLnBrk="0" hangingPunct="0"/>
            <a:endParaRPr lang="en-US" sz="1600" baseline="-25000" dirty="0" smtClean="0">
              <a:solidFill>
                <a:srgbClr val="0000FF"/>
              </a:solidFill>
              <a:latin typeface="Calibri" charset="0"/>
              <a:ea typeface="Calibri" charset="0"/>
              <a:cs typeface="Calibri" charset="0"/>
            </a:endParaRPr>
          </a:p>
          <a:p>
            <a:pPr eaLnBrk="0" hangingPunct="0"/>
            <a:endParaRPr lang="en-US" sz="1600" baseline="-25000" dirty="0">
              <a:solidFill>
                <a:srgbClr val="000000"/>
              </a:solidFill>
              <a:latin typeface="Calibri" charset="0"/>
              <a:ea typeface="Calibri" charset="0"/>
              <a:cs typeface="Calibri" charset="0"/>
            </a:endParaRPr>
          </a:p>
        </p:txBody>
      </p:sp>
      <p:sp>
        <p:nvSpPr>
          <p:cNvPr id="70" name="Rectangle 69"/>
          <p:cNvSpPr>
            <a:spLocks noChangeArrowheads="1"/>
          </p:cNvSpPr>
          <p:nvPr/>
        </p:nvSpPr>
        <p:spPr bwMode="auto">
          <a:xfrm>
            <a:off x="5435528" y="4692118"/>
            <a:ext cx="559902" cy="512719"/>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33</a:t>
            </a:r>
            <a:endParaRPr lang="en-US" sz="1600" baseline="-25000" dirty="0" smtClean="0">
              <a:solidFill>
                <a:srgbClr val="0000FF"/>
              </a:solidFill>
              <a:latin typeface="Calibri" charset="0"/>
              <a:ea typeface="Calibri" charset="0"/>
              <a:cs typeface="Calibri" charset="0"/>
            </a:endParaRPr>
          </a:p>
          <a:p>
            <a:pPr eaLnBrk="0" hangingPunct="0"/>
            <a:endParaRPr lang="en-US" sz="1600" baseline="-25000" dirty="0">
              <a:solidFill>
                <a:srgbClr val="000000"/>
              </a:solidFill>
              <a:latin typeface="Calibri" charset="0"/>
              <a:ea typeface="Calibri" charset="0"/>
              <a:cs typeface="Calibri" charset="0"/>
            </a:endParaRPr>
          </a:p>
        </p:txBody>
      </p:sp>
      <p:sp>
        <p:nvSpPr>
          <p:cNvPr id="71" name="Rectangle 70"/>
          <p:cNvSpPr>
            <a:spLocks noChangeArrowheads="1"/>
          </p:cNvSpPr>
          <p:nvPr/>
        </p:nvSpPr>
        <p:spPr bwMode="auto">
          <a:xfrm>
            <a:off x="1016006" y="2098619"/>
            <a:ext cx="1271084" cy="499204"/>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11 </a:t>
            </a:r>
            <a:r>
              <a:rPr lang="en-US" sz="1600" dirty="0">
                <a:solidFill>
                  <a:srgbClr val="000000"/>
                </a:solidFill>
                <a:latin typeface="Calibri" charset="0"/>
                <a:ea typeface="Calibri" charset="0"/>
                <a:cs typeface="Calibri" charset="0"/>
              </a:rPr>
              <a:t> </a:t>
            </a:r>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12</a:t>
            </a:r>
            <a:r>
              <a:rPr lang="en-US" sz="1600" dirty="0" smtClean="0">
                <a:solidFill>
                  <a:srgbClr val="000000"/>
                </a:solidFill>
                <a:latin typeface="Calibri" charset="0"/>
                <a:ea typeface="Calibri" charset="0"/>
                <a:cs typeface="Calibri" charset="0"/>
              </a:rPr>
              <a:t> x</a:t>
            </a:r>
            <a:r>
              <a:rPr lang="en-US" sz="1600" baseline="-25000" dirty="0" smtClean="0">
                <a:solidFill>
                  <a:srgbClr val="000000"/>
                </a:solidFill>
                <a:latin typeface="Calibri" charset="0"/>
                <a:ea typeface="Calibri" charset="0"/>
                <a:cs typeface="Calibri" charset="0"/>
              </a:rPr>
              <a:t>13 </a:t>
            </a:r>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14  </a:t>
            </a:r>
            <a:endParaRPr lang="en-US" sz="1600" baseline="-25000" dirty="0">
              <a:solidFill>
                <a:srgbClr val="000000"/>
              </a:solidFill>
              <a:latin typeface="Calibri" charset="0"/>
              <a:ea typeface="Calibri" charset="0"/>
              <a:cs typeface="Calibri" charset="0"/>
            </a:endParaRPr>
          </a:p>
        </p:txBody>
      </p:sp>
      <p:sp>
        <p:nvSpPr>
          <p:cNvPr id="72" name="Rectangle 71"/>
          <p:cNvSpPr>
            <a:spLocks noChangeArrowheads="1"/>
          </p:cNvSpPr>
          <p:nvPr/>
        </p:nvSpPr>
        <p:spPr bwMode="auto">
          <a:xfrm>
            <a:off x="2506839" y="2105645"/>
            <a:ext cx="1271084" cy="499204"/>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2</a:t>
            </a:r>
            <a:r>
              <a:rPr lang="en-US" sz="1600" baseline="-25000" dirty="0" smtClean="0">
                <a:solidFill>
                  <a:srgbClr val="000000"/>
                </a:solidFill>
                <a:latin typeface="Calibri" charset="0"/>
                <a:ea typeface="Calibri" charset="0"/>
                <a:cs typeface="Calibri" charset="0"/>
              </a:rPr>
              <a:t>1 </a:t>
            </a:r>
            <a:r>
              <a:rPr lang="en-US" sz="1600" dirty="0" smtClean="0">
                <a:solidFill>
                  <a:srgbClr val="000000"/>
                </a:solidFill>
                <a:latin typeface="Calibri" charset="0"/>
                <a:ea typeface="Calibri" charset="0"/>
                <a:cs typeface="Calibri" charset="0"/>
              </a:rPr>
              <a:t> x</a:t>
            </a:r>
            <a:r>
              <a:rPr lang="en-US" sz="1600" baseline="-25000" dirty="0">
                <a:solidFill>
                  <a:srgbClr val="000000"/>
                </a:solidFill>
                <a:latin typeface="Calibri" charset="0"/>
                <a:ea typeface="Calibri" charset="0"/>
                <a:cs typeface="Calibri" charset="0"/>
              </a:rPr>
              <a:t>2</a:t>
            </a:r>
            <a:r>
              <a:rPr lang="en-US" sz="1600" baseline="-25000" dirty="0" smtClean="0">
                <a:solidFill>
                  <a:srgbClr val="000000"/>
                </a:solidFill>
                <a:latin typeface="Calibri" charset="0"/>
                <a:ea typeface="Calibri" charset="0"/>
                <a:cs typeface="Calibri" charset="0"/>
              </a:rPr>
              <a:t>2</a:t>
            </a:r>
            <a:r>
              <a:rPr lang="en-US" sz="1600" dirty="0" smtClean="0">
                <a:solidFill>
                  <a:srgbClr val="000000"/>
                </a:solidFill>
                <a:latin typeface="Calibri" charset="0"/>
                <a:ea typeface="Calibri" charset="0"/>
                <a:cs typeface="Calibri" charset="0"/>
              </a:rPr>
              <a:t> x</a:t>
            </a:r>
            <a:r>
              <a:rPr lang="en-US" sz="1600" baseline="-25000" dirty="0" smtClean="0">
                <a:solidFill>
                  <a:srgbClr val="000000"/>
                </a:solidFill>
                <a:latin typeface="Calibri" charset="0"/>
                <a:ea typeface="Calibri" charset="0"/>
                <a:cs typeface="Calibri" charset="0"/>
              </a:rPr>
              <a:t>23 </a:t>
            </a:r>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24 </a:t>
            </a:r>
            <a:endParaRPr lang="en-US" sz="1600" baseline="-25000" dirty="0">
              <a:solidFill>
                <a:srgbClr val="000000"/>
              </a:solidFill>
              <a:latin typeface="Calibri" charset="0"/>
              <a:ea typeface="Calibri" charset="0"/>
              <a:cs typeface="Calibri" charset="0"/>
            </a:endParaRPr>
          </a:p>
        </p:txBody>
      </p:sp>
      <p:sp>
        <p:nvSpPr>
          <p:cNvPr id="73" name="Rectangle 72"/>
          <p:cNvSpPr>
            <a:spLocks noChangeArrowheads="1"/>
          </p:cNvSpPr>
          <p:nvPr/>
        </p:nvSpPr>
        <p:spPr bwMode="auto">
          <a:xfrm>
            <a:off x="4029103" y="2122578"/>
            <a:ext cx="1271084" cy="499204"/>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3</a:t>
            </a:r>
            <a:r>
              <a:rPr lang="en-US" sz="1600" baseline="-25000" dirty="0" smtClean="0">
                <a:solidFill>
                  <a:srgbClr val="000000"/>
                </a:solidFill>
                <a:latin typeface="Calibri" charset="0"/>
                <a:ea typeface="Calibri" charset="0"/>
                <a:cs typeface="Calibri" charset="0"/>
              </a:rPr>
              <a:t>1 </a:t>
            </a:r>
            <a:r>
              <a:rPr lang="en-US" sz="1600" dirty="0" smtClean="0">
                <a:solidFill>
                  <a:srgbClr val="000000"/>
                </a:solidFill>
                <a:latin typeface="Calibri" charset="0"/>
                <a:ea typeface="Calibri" charset="0"/>
                <a:cs typeface="Calibri" charset="0"/>
              </a:rPr>
              <a:t> x</a:t>
            </a:r>
            <a:r>
              <a:rPr lang="en-US" sz="1600" baseline="-25000" dirty="0">
                <a:solidFill>
                  <a:srgbClr val="000000"/>
                </a:solidFill>
                <a:latin typeface="Calibri" charset="0"/>
                <a:ea typeface="Calibri" charset="0"/>
                <a:cs typeface="Calibri" charset="0"/>
              </a:rPr>
              <a:t>3</a:t>
            </a:r>
            <a:r>
              <a:rPr lang="en-US" sz="1600" baseline="-25000" dirty="0" smtClean="0">
                <a:solidFill>
                  <a:srgbClr val="000000"/>
                </a:solidFill>
                <a:latin typeface="Calibri" charset="0"/>
                <a:ea typeface="Calibri" charset="0"/>
                <a:cs typeface="Calibri" charset="0"/>
              </a:rPr>
              <a:t>2</a:t>
            </a:r>
            <a:r>
              <a:rPr lang="en-US" sz="1600" dirty="0" smtClean="0">
                <a:solidFill>
                  <a:srgbClr val="000000"/>
                </a:solidFill>
                <a:latin typeface="Calibri" charset="0"/>
                <a:ea typeface="Calibri" charset="0"/>
                <a:cs typeface="Calibri" charset="0"/>
              </a:rPr>
              <a:t> x</a:t>
            </a:r>
            <a:r>
              <a:rPr lang="en-US" sz="1600" baseline="-25000" dirty="0" smtClean="0">
                <a:solidFill>
                  <a:srgbClr val="000000"/>
                </a:solidFill>
                <a:latin typeface="Calibri" charset="0"/>
                <a:ea typeface="Calibri" charset="0"/>
                <a:cs typeface="Calibri" charset="0"/>
              </a:rPr>
              <a:t>33 </a:t>
            </a:r>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34 </a:t>
            </a:r>
            <a:endParaRPr lang="en-US" sz="1600" baseline="-25000" dirty="0">
              <a:solidFill>
                <a:srgbClr val="000000"/>
              </a:solidFill>
              <a:latin typeface="Calibri" charset="0"/>
              <a:ea typeface="Calibri" charset="0"/>
              <a:cs typeface="Calibri" charset="0"/>
            </a:endParaRPr>
          </a:p>
        </p:txBody>
      </p:sp>
      <p:sp>
        <p:nvSpPr>
          <p:cNvPr id="74" name="Rectangle 73"/>
          <p:cNvSpPr>
            <a:spLocks noChangeArrowheads="1"/>
          </p:cNvSpPr>
          <p:nvPr/>
        </p:nvSpPr>
        <p:spPr bwMode="auto">
          <a:xfrm>
            <a:off x="5468411" y="2088715"/>
            <a:ext cx="1271084" cy="499204"/>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a:solidFill>
                  <a:srgbClr val="000000"/>
                </a:solidFill>
                <a:latin typeface="Calibri" charset="0"/>
                <a:ea typeface="Calibri" charset="0"/>
                <a:cs typeface="Calibri" charset="0"/>
              </a:rPr>
              <a:t>4</a:t>
            </a:r>
            <a:r>
              <a:rPr lang="en-US" sz="1600" baseline="-25000" dirty="0" smtClean="0">
                <a:solidFill>
                  <a:srgbClr val="000000"/>
                </a:solidFill>
                <a:latin typeface="Calibri" charset="0"/>
                <a:ea typeface="Calibri" charset="0"/>
                <a:cs typeface="Calibri" charset="0"/>
              </a:rPr>
              <a:t>1 </a:t>
            </a:r>
            <a:r>
              <a:rPr lang="en-US" sz="1600" dirty="0" smtClean="0">
                <a:solidFill>
                  <a:srgbClr val="000000"/>
                </a:solidFill>
                <a:latin typeface="Calibri" charset="0"/>
                <a:ea typeface="Calibri" charset="0"/>
                <a:cs typeface="Calibri" charset="0"/>
              </a:rPr>
              <a:t> x</a:t>
            </a:r>
            <a:r>
              <a:rPr lang="en-US" sz="1600" baseline="-25000" dirty="0">
                <a:solidFill>
                  <a:srgbClr val="000000"/>
                </a:solidFill>
                <a:latin typeface="Calibri" charset="0"/>
                <a:ea typeface="Calibri" charset="0"/>
                <a:cs typeface="Calibri" charset="0"/>
              </a:rPr>
              <a:t>4</a:t>
            </a:r>
            <a:r>
              <a:rPr lang="en-US" sz="1600" baseline="-25000" dirty="0" smtClean="0">
                <a:solidFill>
                  <a:srgbClr val="000000"/>
                </a:solidFill>
                <a:latin typeface="Calibri" charset="0"/>
                <a:ea typeface="Calibri" charset="0"/>
                <a:cs typeface="Calibri" charset="0"/>
              </a:rPr>
              <a:t>2</a:t>
            </a:r>
            <a:r>
              <a:rPr lang="en-US" sz="1600" dirty="0" smtClean="0">
                <a:solidFill>
                  <a:srgbClr val="000000"/>
                </a:solidFill>
                <a:latin typeface="Calibri" charset="0"/>
                <a:ea typeface="Calibri" charset="0"/>
                <a:cs typeface="Calibri" charset="0"/>
              </a:rPr>
              <a:t> x</a:t>
            </a:r>
            <a:r>
              <a:rPr lang="en-US" sz="1600" baseline="-25000" dirty="0" smtClean="0">
                <a:solidFill>
                  <a:srgbClr val="000000"/>
                </a:solidFill>
                <a:latin typeface="Calibri" charset="0"/>
                <a:ea typeface="Calibri" charset="0"/>
                <a:cs typeface="Calibri" charset="0"/>
              </a:rPr>
              <a:t>43 </a:t>
            </a:r>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44 </a:t>
            </a:r>
            <a:endParaRPr lang="en-US" sz="1600" baseline="-25000" dirty="0">
              <a:solidFill>
                <a:srgbClr val="000000"/>
              </a:solidFill>
              <a:latin typeface="Calibri" charset="0"/>
              <a:ea typeface="Calibri" charset="0"/>
              <a:cs typeface="Calibri" charset="0"/>
            </a:endParaRPr>
          </a:p>
        </p:txBody>
      </p:sp>
      <p:graphicFrame>
        <p:nvGraphicFramePr>
          <p:cNvPr id="75" name="Object 5">
            <a:hlinkClick r:id="" action="ppaction://ole?verb=0"/>
          </p:cNvPr>
          <p:cNvGraphicFramePr>
            <a:graphicFrameLocks/>
          </p:cNvGraphicFramePr>
          <p:nvPr>
            <p:extLst>
              <p:ext uri="{D42A27DB-BD31-4B8C-83A1-F6EECF244321}">
                <p14:modId xmlns:p14="http://schemas.microsoft.com/office/powerpoint/2010/main" val="1200897311"/>
              </p:ext>
            </p:extLst>
          </p:nvPr>
        </p:nvGraphicFramePr>
        <p:xfrm>
          <a:off x="859920" y="5300663"/>
          <a:ext cx="290513" cy="683096"/>
        </p:xfrm>
        <a:graphic>
          <a:graphicData uri="http://schemas.openxmlformats.org/presentationml/2006/ole">
            <mc:AlternateContent xmlns:mc="http://schemas.openxmlformats.org/markup-compatibility/2006">
              <mc:Choice xmlns:v="urn:schemas-microsoft-com:vml" Requires="v">
                <p:oleObj spid="_x0000_s559184" name="Clip" r:id="rId8" imgW="525240" imgH="1361880" progId="">
                  <p:embed/>
                </p:oleObj>
              </mc:Choice>
              <mc:Fallback>
                <p:oleObj name="Clip" r:id="rId8"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920" y="5300663"/>
                        <a:ext cx="290513" cy="683096"/>
                      </a:xfrm>
                      <a:prstGeom prst="rect">
                        <a:avLst/>
                      </a:prstGeom>
                      <a:noFill/>
                      <a:ln>
                        <a:noFill/>
                      </a:ln>
                      <a:effectLst/>
                      <a:extLst/>
                    </p:spPr>
                  </p:pic>
                </p:oleObj>
              </mc:Fallback>
            </mc:AlternateContent>
          </a:graphicData>
        </a:graphic>
      </p:graphicFrame>
      <p:sp>
        <p:nvSpPr>
          <p:cNvPr id="76" name="Text Box 7"/>
          <p:cNvSpPr txBox="1">
            <a:spLocks noChangeArrowheads="1"/>
          </p:cNvSpPr>
          <p:nvPr/>
        </p:nvSpPr>
        <p:spPr bwMode="auto">
          <a:xfrm>
            <a:off x="252292" y="5471030"/>
            <a:ext cx="504056" cy="400110"/>
          </a:xfrm>
          <a:prstGeom prst="rect">
            <a:avLst/>
          </a:prstGeom>
          <a:noFill/>
          <a:ln w="9525">
            <a:noFill/>
            <a:miter lim="800000"/>
            <a:headEnd/>
            <a:tailEnd/>
          </a:ln>
        </p:spPr>
        <p:txBody>
          <a:bodyPr wrap="square">
            <a:spAutoFit/>
          </a:bodyPr>
          <a:lstStyle/>
          <a:p>
            <a:pPr>
              <a:spcBef>
                <a:spcPct val="50000"/>
              </a:spcBef>
            </a:pPr>
            <a:r>
              <a:rPr lang="en-US" sz="2000" b="1" dirty="0" smtClean="0">
                <a:latin typeface="Calibri" charset="0"/>
                <a:ea typeface="Calibri" charset="0"/>
                <a:cs typeface="Calibri" charset="0"/>
              </a:rPr>
              <a:t>P</a:t>
            </a:r>
            <a:r>
              <a:rPr lang="en-US" sz="2000" b="1" baseline="-25000" dirty="0">
                <a:latin typeface="Calibri" charset="0"/>
                <a:ea typeface="Calibri" charset="0"/>
                <a:cs typeface="Calibri" charset="0"/>
              </a:rPr>
              <a:t>4</a:t>
            </a:r>
            <a:endParaRPr lang="en-US" sz="2000" b="1" baseline="-25000" dirty="0" smtClean="0">
              <a:latin typeface="Calibri" charset="0"/>
              <a:ea typeface="Calibri" charset="0"/>
              <a:cs typeface="Calibri" charset="0"/>
            </a:endParaRPr>
          </a:p>
        </p:txBody>
      </p:sp>
      <p:sp>
        <p:nvSpPr>
          <p:cNvPr id="77" name="Rectangle 76"/>
          <p:cNvSpPr/>
          <p:nvPr/>
        </p:nvSpPr>
        <p:spPr>
          <a:xfrm>
            <a:off x="2364706" y="5504896"/>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78" name="Rectangle 77"/>
          <p:cNvSpPr/>
          <p:nvPr/>
        </p:nvSpPr>
        <p:spPr>
          <a:xfrm>
            <a:off x="3781843" y="5499359"/>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79" name="Rectangle 78"/>
          <p:cNvSpPr/>
          <p:nvPr/>
        </p:nvSpPr>
        <p:spPr>
          <a:xfrm>
            <a:off x="6417831" y="5495886"/>
            <a:ext cx="302449" cy="369332"/>
          </a:xfrm>
          <a:prstGeom prst="rect">
            <a:avLst/>
          </a:prstGeom>
        </p:spPr>
        <p:txBody>
          <a:bodyPr wrap="none">
            <a:spAutoFit/>
          </a:bodyPr>
          <a:lstStyle/>
          <a:p>
            <a:r>
              <a:rPr lang="en-US" dirty="0" smtClean="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80" name="Rectangle 79"/>
          <p:cNvSpPr>
            <a:spLocks noChangeArrowheads="1"/>
          </p:cNvSpPr>
          <p:nvPr/>
        </p:nvSpPr>
        <p:spPr bwMode="auto">
          <a:xfrm>
            <a:off x="1574798" y="5454097"/>
            <a:ext cx="559902" cy="512719"/>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14</a:t>
            </a:r>
            <a:endParaRPr lang="en-US" sz="1600" baseline="-25000" dirty="0" smtClean="0">
              <a:solidFill>
                <a:srgbClr val="0000FF"/>
              </a:solidFill>
              <a:latin typeface="Calibri" charset="0"/>
              <a:ea typeface="Calibri" charset="0"/>
              <a:cs typeface="Calibri" charset="0"/>
            </a:endParaRPr>
          </a:p>
          <a:p>
            <a:pPr eaLnBrk="0" hangingPunct="0"/>
            <a:endParaRPr lang="en-US" sz="1600" baseline="-25000" dirty="0">
              <a:solidFill>
                <a:srgbClr val="000000"/>
              </a:solidFill>
              <a:latin typeface="Calibri" charset="0"/>
              <a:ea typeface="Calibri" charset="0"/>
              <a:cs typeface="Calibri" charset="0"/>
            </a:endParaRPr>
          </a:p>
        </p:txBody>
      </p:sp>
      <p:sp>
        <p:nvSpPr>
          <p:cNvPr id="81" name="Rectangle 80"/>
          <p:cNvSpPr>
            <a:spLocks noChangeArrowheads="1"/>
          </p:cNvSpPr>
          <p:nvPr/>
        </p:nvSpPr>
        <p:spPr bwMode="auto">
          <a:xfrm>
            <a:off x="2844776" y="5471033"/>
            <a:ext cx="559902" cy="512719"/>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2</a:t>
            </a:r>
            <a:r>
              <a:rPr lang="en-US" sz="1600" baseline="-25000" dirty="0">
                <a:solidFill>
                  <a:srgbClr val="000000"/>
                </a:solidFill>
                <a:latin typeface="Calibri" charset="0"/>
                <a:ea typeface="Calibri" charset="0"/>
                <a:cs typeface="Calibri" charset="0"/>
              </a:rPr>
              <a:t>4</a:t>
            </a:r>
            <a:endParaRPr lang="en-US" sz="1600" baseline="-25000" dirty="0" smtClean="0">
              <a:solidFill>
                <a:srgbClr val="0000FF"/>
              </a:solidFill>
              <a:latin typeface="Calibri" charset="0"/>
              <a:ea typeface="Calibri" charset="0"/>
              <a:cs typeface="Calibri" charset="0"/>
            </a:endParaRPr>
          </a:p>
          <a:p>
            <a:pPr eaLnBrk="0" hangingPunct="0"/>
            <a:endParaRPr lang="en-US" sz="1600" baseline="-25000" dirty="0">
              <a:solidFill>
                <a:srgbClr val="000000"/>
              </a:solidFill>
              <a:latin typeface="Calibri" charset="0"/>
              <a:ea typeface="Calibri" charset="0"/>
              <a:cs typeface="Calibri" charset="0"/>
            </a:endParaRPr>
          </a:p>
        </p:txBody>
      </p:sp>
      <p:sp>
        <p:nvSpPr>
          <p:cNvPr id="82" name="Rectangle 81"/>
          <p:cNvSpPr>
            <a:spLocks noChangeArrowheads="1"/>
          </p:cNvSpPr>
          <p:nvPr/>
        </p:nvSpPr>
        <p:spPr bwMode="auto">
          <a:xfrm>
            <a:off x="4267151" y="5471036"/>
            <a:ext cx="559902" cy="512719"/>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34</a:t>
            </a:r>
            <a:endParaRPr lang="en-US" sz="1600" baseline="-25000" dirty="0" smtClean="0">
              <a:solidFill>
                <a:srgbClr val="0000FF"/>
              </a:solidFill>
              <a:latin typeface="Calibri" charset="0"/>
              <a:ea typeface="Calibri" charset="0"/>
              <a:cs typeface="Calibri" charset="0"/>
            </a:endParaRPr>
          </a:p>
          <a:p>
            <a:pPr eaLnBrk="0" hangingPunct="0"/>
            <a:endParaRPr lang="en-US" sz="1600" baseline="-25000" dirty="0">
              <a:solidFill>
                <a:srgbClr val="000000"/>
              </a:solidFill>
              <a:latin typeface="Calibri" charset="0"/>
              <a:ea typeface="Calibri" charset="0"/>
              <a:cs typeface="Calibri" charset="0"/>
            </a:endParaRPr>
          </a:p>
        </p:txBody>
      </p:sp>
      <p:sp>
        <p:nvSpPr>
          <p:cNvPr id="83" name="Rectangle 82"/>
          <p:cNvSpPr>
            <a:spLocks noChangeArrowheads="1"/>
          </p:cNvSpPr>
          <p:nvPr/>
        </p:nvSpPr>
        <p:spPr bwMode="auto">
          <a:xfrm>
            <a:off x="6807104" y="5437173"/>
            <a:ext cx="559902" cy="512719"/>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s</a:t>
            </a:r>
            <a:r>
              <a:rPr lang="en-US" sz="1600" baseline="-25000" dirty="0">
                <a:solidFill>
                  <a:srgbClr val="000000"/>
                </a:solidFill>
                <a:latin typeface="Calibri" charset="0"/>
                <a:ea typeface="Calibri" charset="0"/>
                <a:cs typeface="Calibri" charset="0"/>
              </a:rPr>
              <a:t>4</a:t>
            </a:r>
            <a:endParaRPr lang="en-US" sz="1600" baseline="-25000" dirty="0" smtClean="0">
              <a:solidFill>
                <a:srgbClr val="0000FF"/>
              </a:solidFill>
              <a:latin typeface="Calibri" charset="0"/>
              <a:ea typeface="Calibri" charset="0"/>
              <a:cs typeface="Calibri" charset="0"/>
            </a:endParaRPr>
          </a:p>
          <a:p>
            <a:pPr eaLnBrk="0" hangingPunct="0"/>
            <a:endParaRPr lang="en-US" sz="1600" baseline="-25000" dirty="0">
              <a:solidFill>
                <a:srgbClr val="000000"/>
              </a:solidFill>
              <a:latin typeface="Calibri" charset="0"/>
              <a:ea typeface="Calibri" charset="0"/>
              <a:cs typeface="Calibri" charset="0"/>
            </a:endParaRPr>
          </a:p>
        </p:txBody>
      </p:sp>
      <p:sp>
        <p:nvSpPr>
          <p:cNvPr id="84" name="Rectangle 83"/>
          <p:cNvSpPr/>
          <p:nvPr/>
        </p:nvSpPr>
        <p:spPr>
          <a:xfrm>
            <a:off x="4984089" y="5499362"/>
            <a:ext cx="300082" cy="369332"/>
          </a:xfrm>
          <a:prstGeom prst="rect">
            <a:avLst/>
          </a:prstGeom>
        </p:spPr>
        <p:txBody>
          <a:bodyPr wrap="none">
            <a:spAutoFit/>
          </a:bodyPr>
          <a:lstStyle/>
          <a:p>
            <a:r>
              <a:rPr lang="en-US" dirty="0">
                <a:latin typeface="Calibri" charset="0"/>
                <a:ea typeface="Calibri" charset="0"/>
                <a:cs typeface="Calibri" charset="0"/>
                <a:sym typeface="Symbol"/>
              </a:rPr>
              <a:t>+</a:t>
            </a:r>
            <a:endParaRPr lang="en-US" dirty="0">
              <a:latin typeface="Calibri" charset="0"/>
              <a:ea typeface="Calibri" charset="0"/>
              <a:cs typeface="Calibri" charset="0"/>
            </a:endParaRPr>
          </a:p>
        </p:txBody>
      </p:sp>
      <p:sp>
        <p:nvSpPr>
          <p:cNvPr id="85" name="Rectangle 84"/>
          <p:cNvSpPr>
            <a:spLocks noChangeArrowheads="1"/>
          </p:cNvSpPr>
          <p:nvPr/>
        </p:nvSpPr>
        <p:spPr bwMode="auto">
          <a:xfrm>
            <a:off x="5469397" y="5471039"/>
            <a:ext cx="559902" cy="512719"/>
          </a:xfrm>
          <a:prstGeom prst="rect">
            <a:avLst/>
          </a:prstGeom>
          <a:solidFill>
            <a:schemeClr val="bg1"/>
          </a:solidFill>
          <a:ln w="12700">
            <a:solidFill>
              <a:schemeClr val="bg1"/>
            </a:solidFill>
            <a:miter lim="800000"/>
            <a:headEnd/>
            <a:tailEnd/>
          </a:ln>
        </p:spPr>
        <p:txBody>
          <a:bodyPr wrap="none" anchor="ctr"/>
          <a:lstStyle/>
          <a:p>
            <a:pPr eaLnBrk="0" hangingPunct="0"/>
            <a:r>
              <a:rPr lang="en-US" sz="1600" dirty="0" smtClean="0">
                <a:solidFill>
                  <a:srgbClr val="000000"/>
                </a:solidFill>
                <a:latin typeface="Calibri" charset="0"/>
                <a:ea typeface="Calibri" charset="0"/>
                <a:cs typeface="Calibri" charset="0"/>
              </a:rPr>
              <a:t>x</a:t>
            </a:r>
            <a:r>
              <a:rPr lang="en-US" sz="1600" baseline="-25000" dirty="0" smtClean="0">
                <a:solidFill>
                  <a:srgbClr val="000000"/>
                </a:solidFill>
                <a:latin typeface="Calibri" charset="0"/>
                <a:ea typeface="Calibri" charset="0"/>
                <a:cs typeface="Calibri" charset="0"/>
              </a:rPr>
              <a:t>34</a:t>
            </a:r>
            <a:endParaRPr lang="en-US" sz="1600" baseline="-25000" dirty="0" smtClean="0">
              <a:solidFill>
                <a:srgbClr val="0000FF"/>
              </a:solidFill>
              <a:latin typeface="Calibri" charset="0"/>
              <a:ea typeface="Calibri" charset="0"/>
              <a:cs typeface="Calibri" charset="0"/>
            </a:endParaRPr>
          </a:p>
          <a:p>
            <a:pPr eaLnBrk="0" hangingPunct="0"/>
            <a:endParaRPr lang="en-US" sz="1600" baseline="-25000" dirty="0">
              <a:solidFill>
                <a:srgbClr val="000000"/>
              </a:solidFill>
              <a:latin typeface="Calibri" charset="0"/>
              <a:ea typeface="Calibri" charset="0"/>
              <a:cs typeface="Calibri" charset="0"/>
            </a:endParaRPr>
          </a:p>
        </p:txBody>
      </p:sp>
      <p:cxnSp>
        <p:nvCxnSpPr>
          <p:cNvPr id="86" name="Straight Arrow Connector 85"/>
          <p:cNvCxnSpPr>
            <a:stCxn id="67" idx="3"/>
          </p:cNvCxnSpPr>
          <p:nvPr/>
        </p:nvCxnSpPr>
        <p:spPr>
          <a:xfrm>
            <a:off x="7328900" y="4065843"/>
            <a:ext cx="1068950" cy="28779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 name="Rectangle 1"/>
          <p:cNvSpPr/>
          <p:nvPr/>
        </p:nvSpPr>
        <p:spPr>
          <a:xfrm>
            <a:off x="7704666" y="5343489"/>
            <a:ext cx="1270000" cy="584776"/>
          </a:xfrm>
          <a:prstGeom prst="rect">
            <a:avLst/>
          </a:prstGeom>
        </p:spPr>
        <p:txBody>
          <a:bodyPr wrap="square">
            <a:spAutoFit/>
          </a:bodyPr>
          <a:lstStyle/>
          <a:p>
            <a:pPr eaLnBrk="0" hangingPunct="0"/>
            <a:r>
              <a:rPr lang="en-US" sz="1600" dirty="0">
                <a:solidFill>
                  <a:srgbClr val="000000"/>
                </a:solidFill>
                <a:latin typeface="Calibri" charset="0"/>
                <a:ea typeface="Calibri" charset="0"/>
                <a:cs typeface="Calibri" charset="0"/>
              </a:rPr>
              <a:t>y = s</a:t>
            </a:r>
            <a:r>
              <a:rPr lang="en-US" sz="1600" baseline="-25000" dirty="0">
                <a:solidFill>
                  <a:srgbClr val="000000"/>
                </a:solidFill>
                <a:latin typeface="Calibri" charset="0"/>
                <a:ea typeface="Calibri" charset="0"/>
                <a:cs typeface="Calibri" charset="0"/>
              </a:rPr>
              <a:t>1 </a:t>
            </a:r>
            <a:r>
              <a:rPr lang="en-US" sz="1600" dirty="0">
                <a:latin typeface="Calibri" charset="0"/>
                <a:ea typeface="Calibri" charset="0"/>
                <a:cs typeface="Calibri" charset="0"/>
                <a:sym typeface="Symbol"/>
              </a:rPr>
              <a:t>+ </a:t>
            </a:r>
            <a:r>
              <a:rPr lang="en-US" sz="1600" dirty="0">
                <a:solidFill>
                  <a:srgbClr val="000000"/>
                </a:solidFill>
                <a:latin typeface="Calibri" charset="0"/>
                <a:ea typeface="Calibri" charset="0"/>
                <a:cs typeface="Calibri" charset="0"/>
                <a:sym typeface="Symbol"/>
              </a:rPr>
              <a:t>s</a:t>
            </a:r>
            <a:r>
              <a:rPr lang="en-US" sz="1600" baseline="-25000" dirty="0">
                <a:solidFill>
                  <a:srgbClr val="000000"/>
                </a:solidFill>
                <a:latin typeface="Calibri" charset="0"/>
                <a:ea typeface="Calibri" charset="0"/>
                <a:cs typeface="Calibri" charset="0"/>
              </a:rPr>
              <a:t>2 </a:t>
            </a:r>
            <a:r>
              <a:rPr lang="en-US" sz="1600" dirty="0">
                <a:latin typeface="Calibri" charset="0"/>
                <a:ea typeface="Calibri" charset="0"/>
                <a:cs typeface="Calibri" charset="0"/>
                <a:sym typeface="Symbol"/>
              </a:rPr>
              <a:t>+</a:t>
            </a:r>
            <a:r>
              <a:rPr lang="en-US" sz="1600" baseline="-25000" dirty="0">
                <a:solidFill>
                  <a:srgbClr val="000000"/>
                </a:solidFill>
                <a:latin typeface="Calibri" charset="0"/>
                <a:ea typeface="Calibri" charset="0"/>
                <a:cs typeface="Calibri" charset="0"/>
                <a:sym typeface="Symbol"/>
              </a:rPr>
              <a:t> </a:t>
            </a:r>
            <a:r>
              <a:rPr lang="en-US" sz="1600" dirty="0" smtClean="0">
                <a:solidFill>
                  <a:srgbClr val="000000"/>
                </a:solidFill>
                <a:latin typeface="Calibri" charset="0"/>
                <a:ea typeface="Calibri" charset="0"/>
                <a:cs typeface="Calibri" charset="0"/>
                <a:sym typeface="Symbol"/>
              </a:rPr>
              <a:t>s</a:t>
            </a:r>
            <a:r>
              <a:rPr lang="en-US" sz="1600" baseline="-25000" dirty="0" smtClean="0">
                <a:solidFill>
                  <a:srgbClr val="000000"/>
                </a:solidFill>
                <a:latin typeface="Calibri" charset="0"/>
                <a:ea typeface="Calibri" charset="0"/>
                <a:cs typeface="Calibri" charset="0"/>
              </a:rPr>
              <a:t>3</a:t>
            </a:r>
            <a:r>
              <a:rPr lang="en-US" sz="1600" dirty="0" smtClean="0">
                <a:solidFill>
                  <a:srgbClr val="000000"/>
                </a:solidFill>
                <a:latin typeface="Calibri" charset="0"/>
                <a:ea typeface="Calibri" charset="0"/>
                <a:cs typeface="Calibri" charset="0"/>
              </a:rPr>
              <a:t> </a:t>
            </a:r>
            <a:r>
              <a:rPr lang="en-US" sz="1600" dirty="0" smtClean="0">
                <a:latin typeface="Calibri" charset="0"/>
                <a:ea typeface="Calibri" charset="0"/>
                <a:cs typeface="Calibri" charset="0"/>
                <a:sym typeface="Symbol"/>
              </a:rPr>
              <a:t>+</a:t>
            </a:r>
            <a:r>
              <a:rPr lang="en-US" sz="1600" baseline="-25000" dirty="0" smtClean="0">
                <a:solidFill>
                  <a:srgbClr val="000000"/>
                </a:solidFill>
                <a:latin typeface="Calibri" charset="0"/>
                <a:ea typeface="Calibri" charset="0"/>
                <a:cs typeface="Calibri" charset="0"/>
                <a:sym typeface="Symbol"/>
              </a:rPr>
              <a:t> </a:t>
            </a:r>
            <a:r>
              <a:rPr lang="en-US" sz="1600" dirty="0">
                <a:solidFill>
                  <a:srgbClr val="000000"/>
                </a:solidFill>
                <a:latin typeface="Calibri" charset="0"/>
                <a:ea typeface="Calibri" charset="0"/>
                <a:cs typeface="Calibri" charset="0"/>
                <a:sym typeface="Symbol"/>
              </a:rPr>
              <a:t>s</a:t>
            </a:r>
            <a:r>
              <a:rPr lang="en-US" sz="1600" baseline="-25000" dirty="0">
                <a:solidFill>
                  <a:srgbClr val="000000"/>
                </a:solidFill>
                <a:latin typeface="Calibri" charset="0"/>
                <a:ea typeface="Calibri" charset="0"/>
                <a:cs typeface="Calibri" charset="0"/>
                <a:sym typeface="Symbol"/>
              </a:rPr>
              <a:t>4</a:t>
            </a:r>
            <a:r>
              <a:rPr lang="en-US" sz="1600" baseline="-25000" dirty="0">
                <a:solidFill>
                  <a:srgbClr val="000000"/>
                </a:solidFill>
                <a:latin typeface="Calibri" charset="0"/>
                <a:ea typeface="Calibri" charset="0"/>
                <a:cs typeface="Calibri" charset="0"/>
              </a:rPr>
              <a:t> </a:t>
            </a:r>
          </a:p>
        </p:txBody>
      </p:sp>
    </p:spTree>
    <p:extLst>
      <p:ext uri="{BB962C8B-B14F-4D97-AF65-F5344CB8AC3E}">
        <p14:creationId xmlns:p14="http://schemas.microsoft.com/office/powerpoint/2010/main" val="57054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7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8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7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7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38"/>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0"/>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4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42"/>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86"/>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p:bldP spid="30" grpId="0"/>
      <p:bldP spid="31" grpId="0"/>
      <p:bldP spid="32" grpId="0"/>
      <p:bldP spid="33" grpId="0"/>
      <p:bldP spid="34" grpId="0"/>
      <p:bldP spid="35" grpId="0"/>
      <p:bldP spid="36" grpId="0"/>
      <p:bldP spid="37" grpId="0"/>
      <p:bldP spid="40" grpId="0"/>
      <p:bldP spid="47" grpId="0" animBg="1"/>
      <p:bldP spid="48" grpId="0" animBg="1"/>
      <p:bldP spid="59" grpId="0"/>
      <p:bldP spid="60" grpId="0" animBg="1"/>
      <p:bldP spid="61" grpId="0" animBg="1"/>
      <p:bldP spid="62" grpId="0" animBg="1"/>
      <p:bldP spid="63" grpId="0" animBg="1"/>
      <p:bldP spid="64" grpId="0" animBg="1"/>
      <p:bldP spid="65" grpId="0" animBg="1"/>
      <p:bldP spid="66" grpId="0" animBg="1"/>
      <p:bldP spid="67" grpId="0" animBg="1"/>
      <p:bldP spid="68" grpId="0" animBg="1"/>
      <p:bldP spid="54" grpId="0"/>
      <p:bldP spid="55" grpId="0"/>
      <p:bldP spid="56" grpId="0"/>
      <p:bldP spid="58" grpId="0" animBg="1"/>
      <p:bldP spid="69" grpId="0" animBg="1"/>
      <p:bldP spid="70" grpId="0" animBg="1"/>
      <p:bldP spid="71" grpId="0" animBg="1"/>
      <p:bldP spid="72" grpId="0" animBg="1"/>
      <p:bldP spid="73" grpId="0" animBg="1"/>
      <p:bldP spid="74" grpId="0" animBg="1"/>
      <p:bldP spid="77" grpId="0"/>
      <p:bldP spid="78" grpId="0"/>
      <p:bldP spid="79" grpId="0"/>
      <p:bldP spid="80" grpId="0" animBg="1"/>
      <p:bldP spid="81" grpId="0" animBg="1"/>
      <p:bldP spid="82" grpId="0" animBg="1"/>
      <p:bldP spid="83" grpId="0" animBg="1"/>
      <p:bldP spid="84" grpId="0"/>
      <p:bldP spid="85"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2"/>
          <p:cNvSpPr txBox="1">
            <a:spLocks noChangeArrowheads="1"/>
          </p:cNvSpPr>
          <p:nvPr/>
        </p:nvSpPr>
        <p:spPr>
          <a:xfrm>
            <a:off x="627063" y="161908"/>
            <a:ext cx="7883525" cy="83820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b="1" dirty="0">
                <a:solidFill>
                  <a:srgbClr val="008000"/>
                </a:solidFill>
                <a:latin typeface="Calibri" charset="0"/>
                <a:ea typeface="Calibri" charset="0"/>
                <a:cs typeface="Calibri" charset="0"/>
              </a:rPr>
              <a:t>Expanding the scope of MPC</a:t>
            </a:r>
            <a:endParaRPr lang="en-US" sz="3200" b="1" dirty="0" smtClean="0">
              <a:solidFill>
                <a:srgbClr val="008000"/>
              </a:solidFill>
              <a:latin typeface="Calibri" charset="0"/>
              <a:ea typeface="Calibri" charset="0"/>
              <a:cs typeface="Calibri" charset="0"/>
            </a:endParaRPr>
          </a:p>
        </p:txBody>
      </p:sp>
      <p:sp>
        <p:nvSpPr>
          <p:cNvPr id="39" name="Rectangle 38"/>
          <p:cNvSpPr/>
          <p:nvPr/>
        </p:nvSpPr>
        <p:spPr>
          <a:xfrm>
            <a:off x="186263" y="1442206"/>
            <a:ext cx="8741276" cy="369332"/>
          </a:xfrm>
          <a:prstGeom prst="rect">
            <a:avLst/>
          </a:prstGeom>
          <a:solidFill>
            <a:srgbClr val="F0F2FF"/>
          </a:solidFill>
          <a:ln w="57150" cmpd="thickThin">
            <a:noFill/>
          </a:ln>
          <a:effectLst>
            <a:glow rad="101600">
              <a:srgbClr val="0000FF">
                <a:alpha val="96000"/>
              </a:srgbClr>
            </a:glow>
            <a:softEdge rad="12700"/>
          </a:effectLst>
        </p:spPr>
        <p:txBody>
          <a:bodyPr wrap="square">
            <a:spAutoFit/>
          </a:bodyPr>
          <a:lstStyle/>
          <a:p>
            <a:pPr>
              <a:spcBef>
                <a:spcPct val="50000"/>
              </a:spcBef>
            </a:pPr>
            <a:r>
              <a:rPr lang="en-US" b="1" dirty="0" smtClean="0">
                <a:solidFill>
                  <a:srgbClr val="0000FF"/>
                </a:solidFill>
                <a:latin typeface="Calibri" charset="0"/>
                <a:ea typeface="Calibri" charset="0"/>
                <a:cs typeface="Calibri" charset="0"/>
              </a:rPr>
              <a:t>Dimension 4.1:</a:t>
            </a:r>
            <a:r>
              <a:rPr lang="en-US" dirty="0" smtClean="0">
                <a:latin typeface="Calibri" charset="0"/>
                <a:ea typeface="Calibri" charset="0"/>
                <a:cs typeface="Calibri" charset="0"/>
              </a:rPr>
              <a:t> Various Characteristics of adversary A (threshold vs. non-threshold)</a:t>
            </a:r>
            <a:endParaRPr lang="en-US" baseline="-25000" dirty="0">
              <a:latin typeface="Calibri" charset="0"/>
              <a:ea typeface="Calibri" charset="0"/>
              <a:cs typeface="Calibri" charset="0"/>
            </a:endParaRPr>
          </a:p>
        </p:txBody>
      </p:sp>
      <p:sp>
        <p:nvSpPr>
          <p:cNvPr id="2" name="Rectangle 1"/>
          <p:cNvSpPr/>
          <p:nvPr/>
        </p:nvSpPr>
        <p:spPr>
          <a:xfrm>
            <a:off x="355599" y="2309967"/>
            <a:ext cx="3877733" cy="923330"/>
          </a:xfrm>
          <a:prstGeom prst="rect">
            <a:avLst/>
          </a:prstGeom>
        </p:spPr>
        <p:txBody>
          <a:bodyPr wrap="square">
            <a:spAutoFit/>
          </a:bodyPr>
          <a:lstStyle/>
          <a:p>
            <a:r>
              <a:rPr lang="en-US" b="1" dirty="0" smtClean="0">
                <a:solidFill>
                  <a:srgbClr val="0000FF"/>
                </a:solidFill>
                <a:latin typeface="Calibri" charset="0"/>
                <a:ea typeface="Calibri" charset="0"/>
                <a:cs typeface="Calibri" charset="0"/>
              </a:rPr>
              <a:t>Threshold: </a:t>
            </a:r>
            <a:r>
              <a:rPr lang="en-US" dirty="0" smtClean="0">
                <a:solidFill>
                  <a:srgbClr val="0000FF"/>
                </a:solidFill>
                <a:latin typeface="Calibri" charset="0"/>
                <a:ea typeface="Calibri" charset="0"/>
                <a:cs typeface="Calibri" charset="0"/>
              </a:rPr>
              <a:t>A can corrupt at most t out of n (n: total no of participating parties; t = threshold; t &lt; n)</a:t>
            </a:r>
          </a:p>
        </p:txBody>
      </p:sp>
      <p:sp>
        <p:nvSpPr>
          <p:cNvPr id="9" name="Rectangle 8"/>
          <p:cNvSpPr/>
          <p:nvPr/>
        </p:nvSpPr>
        <p:spPr>
          <a:xfrm>
            <a:off x="4812738" y="2259168"/>
            <a:ext cx="4114801" cy="1754326"/>
          </a:xfrm>
          <a:prstGeom prst="rect">
            <a:avLst/>
          </a:prstGeom>
        </p:spPr>
        <p:txBody>
          <a:bodyPr wrap="square">
            <a:spAutoFit/>
          </a:bodyPr>
          <a:lstStyle/>
          <a:p>
            <a:r>
              <a:rPr lang="en-US" b="1" dirty="0" smtClean="0">
                <a:solidFill>
                  <a:srgbClr val="FF0000"/>
                </a:solidFill>
                <a:latin typeface="Calibri" charset="0"/>
                <a:ea typeface="Calibri" charset="0"/>
                <a:cs typeface="Calibri" charset="0"/>
              </a:rPr>
              <a:t>Non-Threshold: </a:t>
            </a:r>
            <a:r>
              <a:rPr lang="en-US" dirty="0" smtClean="0">
                <a:solidFill>
                  <a:srgbClr val="FF0000"/>
                </a:solidFill>
                <a:latin typeface="Calibri" charset="0"/>
                <a:ea typeface="Calibri" charset="0"/>
                <a:cs typeface="Calibri" charset="0"/>
              </a:rPr>
              <a:t>Adversaries behavior is captured by a set of subset of parties. A can corrupt one of the sub-sets.</a:t>
            </a:r>
          </a:p>
          <a:p>
            <a:endParaRPr lang="en-US" dirty="0">
              <a:solidFill>
                <a:srgbClr val="FF0000"/>
              </a:solidFill>
              <a:latin typeface="Calibri" charset="0"/>
              <a:ea typeface="Calibri" charset="0"/>
              <a:cs typeface="Calibri" charset="0"/>
            </a:endParaRPr>
          </a:p>
          <a:p>
            <a:r>
              <a:rPr lang="en-US" dirty="0" err="1" smtClean="0">
                <a:solidFill>
                  <a:srgbClr val="FF0000"/>
                </a:solidFill>
                <a:latin typeface="Calibri" charset="0"/>
                <a:ea typeface="Calibri" charset="0"/>
                <a:cs typeface="Calibri" charset="0"/>
              </a:rPr>
              <a:t>Eg</a:t>
            </a:r>
            <a:r>
              <a:rPr lang="en-US" dirty="0" smtClean="0">
                <a:solidFill>
                  <a:srgbClr val="FF0000"/>
                </a:solidFill>
                <a:latin typeface="Calibri" charset="0"/>
                <a:ea typeface="Calibri" charset="0"/>
                <a:cs typeface="Calibri" charset="0"/>
              </a:rPr>
              <a:t>. P = {P</a:t>
            </a:r>
            <a:r>
              <a:rPr lang="en-US" baseline="-25000" dirty="0" smtClean="0">
                <a:solidFill>
                  <a:srgbClr val="FF0000"/>
                </a:solidFill>
                <a:latin typeface="Calibri" charset="0"/>
                <a:ea typeface="Calibri" charset="0"/>
                <a:cs typeface="Calibri" charset="0"/>
              </a:rPr>
              <a:t>1 </a:t>
            </a:r>
            <a:r>
              <a:rPr lang="en-US" dirty="0" smtClean="0">
                <a:solidFill>
                  <a:srgbClr val="FF0000"/>
                </a:solidFill>
                <a:latin typeface="Calibri" charset="0"/>
                <a:ea typeface="Calibri" charset="0"/>
                <a:cs typeface="Calibri" charset="0"/>
              </a:rPr>
              <a:t>,</a:t>
            </a:r>
            <a:r>
              <a:rPr lang="en-US" baseline="-25000" dirty="0" smtClean="0">
                <a:solidFill>
                  <a:srgbClr val="FF0000"/>
                </a:solidFill>
                <a:latin typeface="Calibri" charset="0"/>
                <a:ea typeface="Calibri" charset="0"/>
                <a:cs typeface="Calibri" charset="0"/>
              </a:rPr>
              <a:t> </a:t>
            </a:r>
            <a:r>
              <a:rPr lang="en-US" dirty="0" smtClean="0">
                <a:solidFill>
                  <a:srgbClr val="FF0000"/>
                </a:solidFill>
                <a:latin typeface="Calibri" charset="0"/>
                <a:ea typeface="Calibri" charset="0"/>
                <a:cs typeface="Calibri" charset="0"/>
              </a:rPr>
              <a:t>P</a:t>
            </a:r>
            <a:r>
              <a:rPr lang="en-US" baseline="-25000" dirty="0" smtClean="0">
                <a:solidFill>
                  <a:srgbClr val="FF0000"/>
                </a:solidFill>
                <a:latin typeface="Calibri" charset="0"/>
                <a:ea typeface="Calibri" charset="0"/>
                <a:cs typeface="Calibri" charset="0"/>
              </a:rPr>
              <a:t>2 </a:t>
            </a:r>
            <a:r>
              <a:rPr lang="en-US" dirty="0" smtClean="0">
                <a:solidFill>
                  <a:srgbClr val="FF0000"/>
                </a:solidFill>
                <a:latin typeface="Calibri" charset="0"/>
                <a:ea typeface="Calibri" charset="0"/>
                <a:cs typeface="Calibri" charset="0"/>
              </a:rPr>
              <a:t>, P</a:t>
            </a:r>
            <a:r>
              <a:rPr lang="en-US" baseline="-25000" dirty="0" smtClean="0">
                <a:solidFill>
                  <a:srgbClr val="FF0000"/>
                </a:solidFill>
                <a:latin typeface="Calibri" charset="0"/>
                <a:ea typeface="Calibri" charset="0"/>
                <a:cs typeface="Calibri" charset="0"/>
              </a:rPr>
              <a:t>3</a:t>
            </a:r>
            <a:r>
              <a:rPr lang="en-US" dirty="0" smtClean="0">
                <a:solidFill>
                  <a:srgbClr val="FF0000"/>
                </a:solidFill>
                <a:latin typeface="Calibri" charset="0"/>
                <a:ea typeface="Calibri" charset="0"/>
                <a:cs typeface="Calibri" charset="0"/>
              </a:rPr>
              <a:t>} </a:t>
            </a:r>
          </a:p>
          <a:p>
            <a:r>
              <a:rPr lang="en-US" dirty="0" smtClean="0">
                <a:solidFill>
                  <a:srgbClr val="FF0000"/>
                </a:solidFill>
                <a:latin typeface="Calibri" charset="0"/>
                <a:ea typeface="Calibri" charset="0"/>
                <a:cs typeface="Calibri" charset="0"/>
              </a:rPr>
              <a:t>     A = {{</a:t>
            </a:r>
            <a:r>
              <a:rPr lang="en-US" dirty="0">
                <a:solidFill>
                  <a:srgbClr val="FF0000"/>
                </a:solidFill>
                <a:latin typeface="Calibri" charset="0"/>
                <a:ea typeface="Calibri" charset="0"/>
                <a:cs typeface="Calibri" charset="0"/>
              </a:rPr>
              <a:t>P</a:t>
            </a:r>
            <a:r>
              <a:rPr lang="en-US" baseline="-25000" dirty="0">
                <a:solidFill>
                  <a:srgbClr val="FF0000"/>
                </a:solidFill>
                <a:latin typeface="Calibri" charset="0"/>
                <a:ea typeface="Calibri" charset="0"/>
                <a:cs typeface="Calibri" charset="0"/>
              </a:rPr>
              <a:t>1</a:t>
            </a:r>
            <a:r>
              <a:rPr lang="en-US" dirty="0" smtClean="0">
                <a:solidFill>
                  <a:srgbClr val="FF0000"/>
                </a:solidFill>
                <a:latin typeface="Calibri" charset="0"/>
                <a:ea typeface="Calibri" charset="0"/>
                <a:cs typeface="Calibri" charset="0"/>
              </a:rPr>
              <a:t>}, {</a:t>
            </a:r>
            <a:r>
              <a:rPr lang="en-US" dirty="0">
                <a:solidFill>
                  <a:srgbClr val="FF0000"/>
                </a:solidFill>
                <a:latin typeface="Calibri" charset="0"/>
                <a:ea typeface="Calibri" charset="0"/>
                <a:cs typeface="Calibri" charset="0"/>
              </a:rPr>
              <a:t>P</a:t>
            </a:r>
            <a:r>
              <a:rPr lang="en-US" baseline="-25000" dirty="0">
                <a:solidFill>
                  <a:srgbClr val="FF0000"/>
                </a:solidFill>
                <a:latin typeface="Calibri" charset="0"/>
                <a:ea typeface="Calibri" charset="0"/>
                <a:cs typeface="Calibri" charset="0"/>
              </a:rPr>
              <a:t>2 </a:t>
            </a:r>
            <a:r>
              <a:rPr lang="en-US" dirty="0">
                <a:solidFill>
                  <a:srgbClr val="FF0000"/>
                </a:solidFill>
                <a:latin typeface="Calibri" charset="0"/>
                <a:ea typeface="Calibri" charset="0"/>
                <a:cs typeface="Calibri" charset="0"/>
              </a:rPr>
              <a:t>, P</a:t>
            </a:r>
            <a:r>
              <a:rPr lang="en-US" baseline="-25000" dirty="0">
                <a:solidFill>
                  <a:srgbClr val="FF0000"/>
                </a:solidFill>
                <a:latin typeface="Calibri" charset="0"/>
                <a:ea typeface="Calibri" charset="0"/>
                <a:cs typeface="Calibri" charset="0"/>
              </a:rPr>
              <a:t>3</a:t>
            </a:r>
            <a:r>
              <a:rPr lang="en-US" dirty="0" smtClean="0">
                <a:solidFill>
                  <a:srgbClr val="FF0000"/>
                </a:solidFill>
                <a:latin typeface="Calibri" charset="0"/>
                <a:ea typeface="Calibri" charset="0"/>
                <a:cs typeface="Calibri" charset="0"/>
              </a:rPr>
              <a:t>}}</a:t>
            </a:r>
            <a:endParaRPr lang="en-US" dirty="0">
              <a:solidFill>
                <a:srgbClr val="FF0000"/>
              </a:solidFill>
              <a:latin typeface="Calibri" charset="0"/>
              <a:ea typeface="Calibri" charset="0"/>
              <a:cs typeface="Calibri" charset="0"/>
            </a:endParaRPr>
          </a:p>
        </p:txBody>
      </p:sp>
      <p:sp>
        <p:nvSpPr>
          <p:cNvPr id="10" name="Rectangle 9"/>
          <p:cNvSpPr/>
          <p:nvPr/>
        </p:nvSpPr>
        <p:spPr>
          <a:xfrm>
            <a:off x="356005" y="4603492"/>
            <a:ext cx="3877327" cy="584776"/>
          </a:xfrm>
          <a:prstGeom prst="rect">
            <a:avLst/>
          </a:prstGeom>
          <a:solidFill>
            <a:schemeClr val="bg1">
              <a:lumMod val="95000"/>
            </a:schemeClr>
          </a:solidFill>
          <a:ln>
            <a:solidFill>
              <a:srgbClr val="000000"/>
            </a:solidFill>
          </a:ln>
        </p:spPr>
        <p:txBody>
          <a:bodyPr wrap="square">
            <a:spAutoFit/>
          </a:bodyPr>
          <a:lstStyle/>
          <a:p>
            <a:r>
              <a:rPr lang="en-US" sz="1600" dirty="0" smtClean="0">
                <a:solidFill>
                  <a:srgbClr val="0000FF"/>
                </a:solidFill>
                <a:latin typeface="Calibri" charset="0"/>
                <a:ea typeface="Calibri" charset="0"/>
                <a:cs typeface="Calibri" charset="0"/>
              </a:rPr>
              <a:t>&gt;&gt; Most of the works in this model because of its simplicity</a:t>
            </a:r>
            <a:endParaRPr lang="en-US" sz="1600" dirty="0">
              <a:solidFill>
                <a:srgbClr val="0000FF"/>
              </a:solidFill>
              <a:latin typeface="Calibri" charset="0"/>
              <a:ea typeface="Calibri" charset="0"/>
              <a:cs typeface="Calibri" charset="0"/>
            </a:endParaRPr>
          </a:p>
        </p:txBody>
      </p:sp>
      <p:sp>
        <p:nvSpPr>
          <p:cNvPr id="11" name="Rectangle 10"/>
          <p:cNvSpPr/>
          <p:nvPr/>
        </p:nvSpPr>
        <p:spPr>
          <a:xfrm>
            <a:off x="4978400" y="4501894"/>
            <a:ext cx="3742268" cy="1323439"/>
          </a:xfrm>
          <a:prstGeom prst="rect">
            <a:avLst/>
          </a:prstGeom>
          <a:solidFill>
            <a:schemeClr val="accent5">
              <a:lumMod val="20000"/>
              <a:lumOff val="80000"/>
            </a:schemeClr>
          </a:solidFill>
          <a:ln>
            <a:solidFill>
              <a:srgbClr val="000000"/>
            </a:solidFill>
          </a:ln>
        </p:spPr>
        <p:txBody>
          <a:bodyPr wrap="square">
            <a:spAutoFit/>
          </a:bodyPr>
          <a:lstStyle/>
          <a:p>
            <a:r>
              <a:rPr lang="en-US" sz="1600" dirty="0">
                <a:solidFill>
                  <a:srgbClr val="FF0000"/>
                </a:solidFill>
                <a:latin typeface="Calibri" charset="0"/>
                <a:ea typeface="Calibri" charset="0"/>
                <a:cs typeface="Calibri" charset="0"/>
              </a:rPr>
              <a:t>&gt;&gt; Generalization of </a:t>
            </a:r>
            <a:r>
              <a:rPr lang="en-US" sz="1600" dirty="0" smtClean="0">
                <a:solidFill>
                  <a:srgbClr val="FF0000"/>
                </a:solidFill>
                <a:latin typeface="Calibri" charset="0"/>
                <a:ea typeface="Calibri" charset="0"/>
                <a:cs typeface="Calibri" charset="0"/>
              </a:rPr>
              <a:t>threshold</a:t>
            </a:r>
          </a:p>
          <a:p>
            <a:r>
              <a:rPr lang="en-US" sz="1600" dirty="0" smtClean="0">
                <a:solidFill>
                  <a:srgbClr val="FF0000"/>
                </a:solidFill>
                <a:latin typeface="Calibri" charset="0"/>
                <a:ea typeface="Calibri" charset="0"/>
                <a:cs typeface="Calibri" charset="0"/>
              </a:rPr>
              <a:t>&gt;&gt; </a:t>
            </a:r>
            <a:r>
              <a:rPr lang="en-US" sz="1600" dirty="0">
                <a:solidFill>
                  <a:srgbClr val="FF0000"/>
                </a:solidFill>
                <a:latin typeface="Calibri" charset="0"/>
                <a:ea typeface="Calibri" charset="0"/>
                <a:cs typeface="Calibri" charset="0"/>
              </a:rPr>
              <a:t>L</a:t>
            </a:r>
            <a:r>
              <a:rPr lang="en-US" sz="1600" dirty="0" smtClean="0">
                <a:solidFill>
                  <a:srgbClr val="FF0000"/>
                </a:solidFill>
                <a:latin typeface="Calibri" charset="0"/>
                <a:ea typeface="Calibri" charset="0"/>
                <a:cs typeface="Calibri" charset="0"/>
              </a:rPr>
              <a:t>ess explored</a:t>
            </a:r>
          </a:p>
          <a:p>
            <a:r>
              <a:rPr lang="en-US" sz="1600" dirty="0" smtClean="0">
                <a:solidFill>
                  <a:srgbClr val="FF0000"/>
                </a:solidFill>
                <a:latin typeface="Calibri" charset="0"/>
                <a:ea typeface="Calibri" charset="0"/>
                <a:cs typeface="Calibri" charset="0"/>
              </a:rPr>
              <a:t>&gt;&gt; Models real-life scenarios</a:t>
            </a:r>
          </a:p>
          <a:p>
            <a:r>
              <a:rPr lang="en-US" sz="1600" dirty="0" smtClean="0">
                <a:solidFill>
                  <a:srgbClr val="FF0000"/>
                </a:solidFill>
                <a:latin typeface="Calibri" charset="0"/>
                <a:ea typeface="Calibri" charset="0"/>
                <a:cs typeface="Calibri" charset="0"/>
              </a:rPr>
              <a:t>&gt;&gt; Very non-intuitive </a:t>
            </a:r>
          </a:p>
          <a:p>
            <a:r>
              <a:rPr lang="en-US" sz="1600" dirty="0" smtClean="0">
                <a:solidFill>
                  <a:srgbClr val="FF0000"/>
                </a:solidFill>
                <a:latin typeface="Calibri" charset="0"/>
                <a:ea typeface="Calibri" charset="0"/>
                <a:cs typeface="Calibri" charset="0"/>
              </a:rPr>
              <a:t>&gt;&gt; Non-threshold secret sharing</a:t>
            </a:r>
          </a:p>
        </p:txBody>
      </p:sp>
    </p:spTree>
    <p:extLst>
      <p:ext uri="{BB962C8B-B14F-4D97-AF65-F5344CB8AC3E}">
        <p14:creationId xmlns:p14="http://schemas.microsoft.com/office/powerpoint/2010/main" val="161261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43935"/>
            <a:ext cx="8534400" cy="758952"/>
          </a:xfrm>
        </p:spPr>
        <p:txBody>
          <a:bodyPr>
            <a:normAutofit fontScale="90000"/>
          </a:bodyPr>
          <a:lstStyle/>
          <a:p>
            <a:r>
              <a:rPr lang="en-US" dirty="0" err="1" smtClean="0">
                <a:solidFill>
                  <a:srgbClr val="008000"/>
                </a:solidFill>
                <a:latin typeface="Calibri" charset="0"/>
                <a:ea typeface="Calibri" charset="0"/>
                <a:cs typeface="Calibri" charset="0"/>
              </a:rPr>
              <a:t>Vishwaroop</a:t>
            </a:r>
            <a:r>
              <a:rPr lang="en-US" dirty="0" smtClean="0">
                <a:solidFill>
                  <a:srgbClr val="008000"/>
                </a:solidFill>
                <a:latin typeface="Calibri" charset="0"/>
                <a:ea typeface="Calibri" charset="0"/>
                <a:cs typeface="Calibri" charset="0"/>
              </a:rPr>
              <a:t> of MPC</a:t>
            </a:r>
            <a:endParaRPr lang="en-US" dirty="0">
              <a:solidFill>
                <a:srgbClr val="008000"/>
              </a:solidFill>
              <a:latin typeface="Calibri" charset="0"/>
              <a:ea typeface="Calibri" charset="0"/>
              <a:cs typeface="Calibri" charset="0"/>
            </a:endParaRPr>
          </a:p>
        </p:txBody>
      </p:sp>
      <p:pic>
        <p:nvPicPr>
          <p:cNvPr id="3" name="Picture 2"/>
          <p:cNvPicPr>
            <a:picLocks noChangeAspect="1"/>
          </p:cNvPicPr>
          <p:nvPr/>
        </p:nvPicPr>
        <p:blipFill>
          <a:blip r:embed="rId3"/>
          <a:stretch>
            <a:fillRect/>
          </a:stretch>
        </p:blipFill>
        <p:spPr>
          <a:xfrm>
            <a:off x="152399" y="1270000"/>
            <a:ext cx="4402667" cy="5080000"/>
          </a:xfrm>
          <a:prstGeom prst="rect">
            <a:avLst/>
          </a:prstGeom>
        </p:spPr>
      </p:pic>
      <p:pic>
        <p:nvPicPr>
          <p:cNvPr id="4" name="Picture 3"/>
          <p:cNvPicPr>
            <a:picLocks noChangeAspect="1"/>
          </p:cNvPicPr>
          <p:nvPr/>
        </p:nvPicPr>
        <p:blipFill>
          <a:blip r:embed="rId4"/>
          <a:stretch>
            <a:fillRect/>
          </a:stretch>
        </p:blipFill>
        <p:spPr>
          <a:xfrm>
            <a:off x="4555066" y="1270000"/>
            <a:ext cx="4419602" cy="5080000"/>
          </a:xfrm>
          <a:prstGeom prst="rect">
            <a:avLst/>
          </a:prstGeom>
        </p:spPr>
      </p:pic>
    </p:spTree>
    <p:extLst>
      <p:ext uri="{BB962C8B-B14F-4D97-AF65-F5344CB8AC3E}">
        <p14:creationId xmlns:p14="http://schemas.microsoft.com/office/powerpoint/2010/main" val="176987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7867" y="762000"/>
            <a:ext cx="5411173" cy="5418667"/>
          </a:xfrm>
          <a:prstGeom prst="rect">
            <a:avLst/>
          </a:prstGeom>
        </p:spPr>
      </p:pic>
    </p:spTree>
    <p:extLst>
      <p:ext uri="{BB962C8B-B14F-4D97-AF65-F5344CB8AC3E}">
        <p14:creationId xmlns:p14="http://schemas.microsoft.com/office/powerpoint/2010/main" val="14522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43935"/>
            <a:ext cx="8534400" cy="758952"/>
          </a:xfrm>
        </p:spPr>
        <p:txBody>
          <a:bodyPr>
            <a:normAutofit fontScale="90000"/>
          </a:bodyPr>
          <a:lstStyle/>
          <a:p>
            <a:r>
              <a:rPr lang="en-US" b="1" dirty="0" smtClean="0">
                <a:solidFill>
                  <a:srgbClr val="008000"/>
                </a:solidFill>
                <a:latin typeface="Calibri" charset="0"/>
                <a:ea typeface="Calibri" charset="0"/>
                <a:cs typeface="Calibri" charset="0"/>
              </a:rPr>
              <a:t>Expanding the scope of MPC</a:t>
            </a:r>
            <a:endParaRPr lang="en-US" b="1" dirty="0">
              <a:solidFill>
                <a:srgbClr val="008000"/>
              </a:solidFill>
              <a:latin typeface="Calibri" charset="0"/>
              <a:ea typeface="Calibri" charset="0"/>
              <a:cs typeface="Calibri" charset="0"/>
            </a:endParaRPr>
          </a:p>
        </p:txBody>
      </p:sp>
      <p:sp>
        <p:nvSpPr>
          <p:cNvPr id="5" name="Rectangle 4"/>
          <p:cNvSpPr/>
          <p:nvPr/>
        </p:nvSpPr>
        <p:spPr>
          <a:xfrm>
            <a:off x="216457" y="1408339"/>
            <a:ext cx="8741276" cy="646331"/>
          </a:xfrm>
          <a:prstGeom prst="rect">
            <a:avLst/>
          </a:prstGeom>
          <a:solidFill>
            <a:srgbClr val="F0F2FF"/>
          </a:solidFill>
          <a:ln w="57150" cmpd="thickThin">
            <a:noFill/>
          </a:ln>
          <a:effectLst>
            <a:glow rad="101600">
              <a:srgbClr val="0000FF">
                <a:alpha val="96000"/>
              </a:srgbClr>
            </a:glow>
            <a:softEdge rad="12700"/>
          </a:effectLst>
        </p:spPr>
        <p:txBody>
          <a:bodyPr wrap="square">
            <a:spAutoFit/>
          </a:bodyPr>
          <a:lstStyle/>
          <a:p>
            <a:pPr>
              <a:spcBef>
                <a:spcPct val="50000"/>
              </a:spcBef>
            </a:pPr>
            <a:r>
              <a:rPr lang="en-US" b="1" dirty="0" smtClean="0">
                <a:solidFill>
                  <a:srgbClr val="0000FF"/>
                </a:solidFill>
                <a:latin typeface="Calibri" charset="0"/>
                <a:ea typeface="Calibri" charset="0"/>
                <a:cs typeface="Calibri" charset="0"/>
              </a:rPr>
              <a:t>Dimension 1 (Models </a:t>
            </a:r>
            <a:r>
              <a:rPr lang="en-US" b="1" smtClean="0">
                <a:solidFill>
                  <a:srgbClr val="0000FF"/>
                </a:solidFill>
                <a:latin typeface="Calibri" charset="0"/>
                <a:ea typeface="Calibri" charset="0"/>
                <a:cs typeface="Calibri" charset="0"/>
              </a:rPr>
              <a:t>of Computation):</a:t>
            </a:r>
            <a:r>
              <a:rPr lang="en-US" smtClean="0">
                <a:latin typeface="Calibri" charset="0"/>
                <a:ea typeface="Calibri" charset="0"/>
                <a:cs typeface="Calibri" charset="0"/>
              </a:rPr>
              <a:t> </a:t>
            </a:r>
            <a:r>
              <a:rPr lang="en-US" dirty="0" smtClean="0">
                <a:latin typeface="Calibri" charset="0"/>
                <a:ea typeface="Calibri" charset="0"/>
                <a:cs typeface="Calibri" charset="0"/>
              </a:rPr>
              <a:t>Any </a:t>
            </a:r>
            <a:r>
              <a:rPr lang="en-US" dirty="0" err="1" smtClean="0">
                <a:latin typeface="Calibri" charset="0"/>
                <a:ea typeface="Calibri" charset="0"/>
                <a:cs typeface="Calibri" charset="0"/>
              </a:rPr>
              <a:t>polynomially</a:t>
            </a:r>
            <a:r>
              <a:rPr lang="en-US" dirty="0" smtClean="0">
                <a:latin typeface="Calibri" charset="0"/>
                <a:ea typeface="Calibri" charset="0"/>
                <a:cs typeface="Calibri" charset="0"/>
              </a:rPr>
              <a:t> computable function can be computed securely.</a:t>
            </a:r>
            <a:endParaRPr lang="en-US" baseline="-25000" dirty="0">
              <a:latin typeface="Calibri" charset="0"/>
              <a:ea typeface="Calibri" charset="0"/>
              <a:cs typeface="Calibri" charset="0"/>
            </a:endParaRPr>
          </a:p>
        </p:txBody>
      </p:sp>
      <p:sp>
        <p:nvSpPr>
          <p:cNvPr id="6" name="Rectangle 5"/>
          <p:cNvSpPr/>
          <p:nvPr/>
        </p:nvSpPr>
        <p:spPr>
          <a:xfrm>
            <a:off x="1134533" y="2089837"/>
            <a:ext cx="7721601" cy="369332"/>
          </a:xfrm>
          <a:prstGeom prst="rect">
            <a:avLst/>
          </a:prstGeom>
        </p:spPr>
        <p:txBody>
          <a:bodyPr wrap="square">
            <a:spAutoFit/>
          </a:bodyPr>
          <a:lstStyle/>
          <a:p>
            <a:pPr>
              <a:spcBef>
                <a:spcPct val="50000"/>
              </a:spcBef>
            </a:pPr>
            <a:r>
              <a:rPr lang="en-US" dirty="0" smtClean="0">
                <a:latin typeface="Calibri" charset="0"/>
                <a:ea typeface="Calibri" charset="0"/>
                <a:cs typeface="Calibri" charset="0"/>
              </a:rPr>
              <a:t>&gt;&gt; So far you have seen how to compute addition and bit multiplication securely</a:t>
            </a:r>
            <a:endParaRPr lang="en-US" baseline="-25000" dirty="0">
              <a:latin typeface="Calibri" charset="0"/>
              <a:ea typeface="Calibri" charset="0"/>
              <a:cs typeface="Calibri" charset="0"/>
            </a:endParaRPr>
          </a:p>
        </p:txBody>
      </p:sp>
      <p:sp>
        <p:nvSpPr>
          <p:cNvPr id="7" name="Rectangle 6"/>
          <p:cNvSpPr/>
          <p:nvPr/>
        </p:nvSpPr>
        <p:spPr>
          <a:xfrm>
            <a:off x="1165352" y="2922434"/>
            <a:ext cx="7653867" cy="2308324"/>
          </a:xfrm>
          <a:prstGeom prst="rect">
            <a:avLst/>
          </a:prstGeom>
        </p:spPr>
        <p:txBody>
          <a:bodyPr wrap="square">
            <a:spAutoFit/>
          </a:bodyPr>
          <a:lstStyle/>
          <a:p>
            <a:pPr>
              <a:spcBef>
                <a:spcPct val="50000"/>
              </a:spcBef>
            </a:pPr>
            <a:r>
              <a:rPr lang="en-US" dirty="0" smtClean="0">
                <a:latin typeface="Calibri" charset="0"/>
                <a:ea typeface="Calibri" charset="0"/>
                <a:cs typeface="Calibri" charset="0"/>
              </a:rPr>
              <a:t>&gt;&gt; less than, equal to, greater than </a:t>
            </a:r>
          </a:p>
          <a:p>
            <a:pPr>
              <a:spcBef>
                <a:spcPct val="50000"/>
              </a:spcBef>
            </a:pPr>
            <a:r>
              <a:rPr lang="en-US" dirty="0" smtClean="0">
                <a:latin typeface="Calibri" charset="0"/>
                <a:ea typeface="Calibri" charset="0"/>
                <a:cs typeface="Calibri" charset="0"/>
              </a:rPr>
              <a:t>&gt;&gt; AES encryption function, </a:t>
            </a:r>
          </a:p>
          <a:p>
            <a:pPr>
              <a:spcBef>
                <a:spcPct val="50000"/>
              </a:spcBef>
            </a:pPr>
            <a:r>
              <a:rPr lang="en-US" dirty="0" smtClean="0">
                <a:latin typeface="Calibri" charset="0"/>
                <a:ea typeface="Calibri" charset="0"/>
                <a:cs typeface="Calibri" charset="0"/>
              </a:rPr>
              <a:t>&gt;&gt; any encryption function (key and message in different location or shared), </a:t>
            </a:r>
          </a:p>
          <a:p>
            <a:pPr>
              <a:spcBef>
                <a:spcPct val="50000"/>
              </a:spcBef>
            </a:pPr>
            <a:r>
              <a:rPr lang="en-US" dirty="0" smtClean="0">
                <a:latin typeface="Calibri" charset="0"/>
                <a:ea typeface="Calibri" charset="0"/>
                <a:cs typeface="Calibri" charset="0"/>
              </a:rPr>
              <a:t>&gt;&gt; satellite collision probability computation function </a:t>
            </a:r>
          </a:p>
          <a:p>
            <a:pPr>
              <a:spcBef>
                <a:spcPct val="50000"/>
              </a:spcBef>
            </a:pPr>
            <a:r>
              <a:rPr lang="en-US" dirty="0" smtClean="0">
                <a:latin typeface="Calibri" charset="0"/>
                <a:ea typeface="Calibri" charset="0"/>
                <a:cs typeface="Calibri" charset="0"/>
              </a:rPr>
              <a:t>&gt;&gt; set intersection</a:t>
            </a:r>
          </a:p>
          <a:p>
            <a:pPr>
              <a:spcBef>
                <a:spcPct val="50000"/>
              </a:spcBef>
            </a:pPr>
            <a:r>
              <a:rPr lang="en-US" baseline="-25000" dirty="0" smtClean="0">
                <a:latin typeface="Calibri" charset="0"/>
                <a:ea typeface="Calibri" charset="0"/>
                <a:cs typeface="Calibri" charset="0"/>
              </a:rPr>
              <a:t>………</a:t>
            </a:r>
            <a:endParaRPr lang="en-US" baseline="-25000" dirty="0">
              <a:latin typeface="Calibri" charset="0"/>
              <a:ea typeface="Calibri" charset="0"/>
              <a:cs typeface="Calibri" charset="0"/>
            </a:endParaRPr>
          </a:p>
        </p:txBody>
      </p:sp>
    </p:spTree>
    <p:extLst>
      <p:ext uri="{BB962C8B-B14F-4D97-AF65-F5344CB8AC3E}">
        <p14:creationId xmlns:p14="http://schemas.microsoft.com/office/powerpoint/2010/main" val="5223646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43935"/>
            <a:ext cx="8534400" cy="758952"/>
          </a:xfrm>
        </p:spPr>
        <p:txBody>
          <a:bodyPr>
            <a:normAutofit fontScale="90000"/>
          </a:bodyPr>
          <a:lstStyle/>
          <a:p>
            <a:r>
              <a:rPr lang="en-US" b="1" dirty="0">
                <a:solidFill>
                  <a:srgbClr val="008000"/>
                </a:solidFill>
                <a:latin typeface="Calibri" charset="0"/>
                <a:ea typeface="Calibri" charset="0"/>
                <a:cs typeface="Calibri" charset="0"/>
              </a:rPr>
              <a:t>Two models of </a:t>
            </a:r>
            <a:r>
              <a:rPr lang="en-US" b="1" dirty="0" smtClean="0">
                <a:solidFill>
                  <a:srgbClr val="008000"/>
                </a:solidFill>
                <a:latin typeface="Calibri" charset="0"/>
                <a:ea typeface="Calibri" charset="0"/>
                <a:cs typeface="Calibri" charset="0"/>
              </a:rPr>
              <a:t>Computation</a:t>
            </a:r>
            <a:endParaRPr lang="en-US" b="1" dirty="0">
              <a:solidFill>
                <a:srgbClr val="008000"/>
              </a:solidFill>
              <a:latin typeface="Calibri" charset="0"/>
              <a:ea typeface="Calibri" charset="0"/>
              <a:cs typeface="Calibri" charset="0"/>
            </a:endParaRPr>
          </a:p>
        </p:txBody>
      </p:sp>
      <p:sp>
        <p:nvSpPr>
          <p:cNvPr id="5" name="Rectangle 4"/>
          <p:cNvSpPr/>
          <p:nvPr/>
        </p:nvSpPr>
        <p:spPr>
          <a:xfrm>
            <a:off x="216457" y="6352870"/>
            <a:ext cx="8741276" cy="338554"/>
          </a:xfrm>
          <a:prstGeom prst="rect">
            <a:avLst/>
          </a:prstGeom>
          <a:noFill/>
          <a:ln w="57150" cmpd="thickThin">
            <a:noFill/>
          </a:ln>
          <a:effectLst>
            <a:glow rad="101600">
              <a:srgbClr val="0000FF">
                <a:alpha val="96000"/>
              </a:srgbClr>
            </a:glow>
            <a:softEdge rad="12700"/>
          </a:effectLst>
        </p:spPr>
        <p:txBody>
          <a:bodyPr wrap="square">
            <a:spAutoFit/>
          </a:bodyPr>
          <a:lstStyle/>
          <a:p>
            <a:pPr>
              <a:spcBef>
                <a:spcPct val="50000"/>
              </a:spcBef>
            </a:pPr>
            <a:r>
              <a:rPr lang="en-US" sz="1600" dirty="0" smtClean="0">
                <a:solidFill>
                  <a:srgbClr val="0000FF"/>
                </a:solidFill>
                <a:latin typeface="Calibri" charset="0"/>
                <a:ea typeface="Calibri" charset="0"/>
                <a:cs typeface="Calibri" charset="0"/>
              </a:rPr>
              <a:t>Secure Circuit evaluation: Nothing other than the output gate value will be revealed</a:t>
            </a:r>
            <a:endParaRPr lang="en-US" sz="1600" baseline="-25000" dirty="0">
              <a:latin typeface="Calibri" charset="0"/>
              <a:ea typeface="Calibri" charset="0"/>
              <a:cs typeface="Calibri" charset="0"/>
            </a:endParaRPr>
          </a:p>
        </p:txBody>
      </p:sp>
      <p:sp>
        <p:nvSpPr>
          <p:cNvPr id="6" name="Rectangle 5"/>
          <p:cNvSpPr/>
          <p:nvPr/>
        </p:nvSpPr>
        <p:spPr>
          <a:xfrm>
            <a:off x="301752" y="1402608"/>
            <a:ext cx="2644648" cy="646331"/>
          </a:xfrm>
          <a:prstGeom prst="rect">
            <a:avLst/>
          </a:prstGeom>
        </p:spPr>
        <p:txBody>
          <a:bodyPr wrap="square">
            <a:spAutoFit/>
          </a:bodyPr>
          <a:lstStyle/>
          <a:p>
            <a:pPr>
              <a:spcBef>
                <a:spcPct val="50000"/>
              </a:spcBef>
            </a:pPr>
            <a:r>
              <a:rPr lang="en-US" dirty="0" smtClean="0">
                <a:solidFill>
                  <a:srgbClr val="0000FF"/>
                </a:solidFill>
                <a:latin typeface="Calibri" charset="0"/>
                <a:ea typeface="Calibri" charset="0"/>
                <a:cs typeface="Calibri" charset="0"/>
              </a:rPr>
              <a:t>Boolean Circuit (AND, OR, NOT, XOR)</a:t>
            </a:r>
            <a:endParaRPr lang="en-US" baseline="-25000" dirty="0">
              <a:solidFill>
                <a:srgbClr val="0000FF"/>
              </a:solidFill>
              <a:latin typeface="Calibri" charset="0"/>
              <a:ea typeface="Calibri" charset="0"/>
              <a:cs typeface="Calibri" charset="0"/>
            </a:endParaRPr>
          </a:p>
        </p:txBody>
      </p:sp>
      <p:sp>
        <p:nvSpPr>
          <p:cNvPr id="8" name="Rectangle 7"/>
          <p:cNvSpPr/>
          <p:nvPr/>
        </p:nvSpPr>
        <p:spPr>
          <a:xfrm>
            <a:off x="5112940" y="1345749"/>
            <a:ext cx="3844793" cy="646331"/>
          </a:xfrm>
          <a:prstGeom prst="rect">
            <a:avLst/>
          </a:prstGeom>
        </p:spPr>
        <p:txBody>
          <a:bodyPr wrap="square">
            <a:spAutoFit/>
          </a:bodyPr>
          <a:lstStyle/>
          <a:p>
            <a:pPr>
              <a:spcBef>
                <a:spcPct val="50000"/>
              </a:spcBef>
            </a:pPr>
            <a:r>
              <a:rPr lang="en-US" dirty="0" smtClean="0">
                <a:solidFill>
                  <a:srgbClr val="FF0000"/>
                </a:solidFill>
                <a:latin typeface="Calibri" charset="0"/>
                <a:ea typeface="Calibri" charset="0"/>
                <a:cs typeface="Calibri" charset="0"/>
              </a:rPr>
              <a:t>Arithmetic Circuit over finite field (Addition and Multiplication)</a:t>
            </a:r>
            <a:endParaRPr lang="en-US" baseline="-25000" dirty="0">
              <a:solidFill>
                <a:srgbClr val="FF0000"/>
              </a:solidFill>
              <a:latin typeface="Calibri" charset="0"/>
              <a:ea typeface="Calibri" charset="0"/>
              <a:cs typeface="Calibri" charset="0"/>
            </a:endParaRPr>
          </a:p>
        </p:txBody>
      </p:sp>
      <p:grpSp>
        <p:nvGrpSpPr>
          <p:cNvPr id="10" name="Group 48"/>
          <p:cNvGrpSpPr/>
          <p:nvPr/>
        </p:nvGrpSpPr>
        <p:grpSpPr>
          <a:xfrm>
            <a:off x="5032548" y="2270380"/>
            <a:ext cx="576064" cy="576064"/>
            <a:chOff x="5076056" y="1412776"/>
            <a:chExt cx="576064" cy="576064"/>
          </a:xfrm>
        </p:grpSpPr>
        <p:sp>
          <p:nvSpPr>
            <p:cNvPr id="11" name="Oval 10"/>
            <p:cNvSpPr/>
            <p:nvPr/>
          </p:nvSpPr>
          <p:spPr>
            <a:xfrm>
              <a:off x="5076056" y="1412776"/>
              <a:ext cx="57606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Calibri" charset="0"/>
                <a:ea typeface="Calibri" charset="0"/>
                <a:cs typeface="Calibri" charset="0"/>
              </a:endParaRPr>
            </a:p>
          </p:txBody>
        </p:sp>
        <p:sp>
          <p:nvSpPr>
            <p:cNvPr id="12" name="Text Box 7"/>
            <p:cNvSpPr txBox="1">
              <a:spLocks noChangeArrowheads="1"/>
            </p:cNvSpPr>
            <p:nvPr/>
          </p:nvSpPr>
          <p:spPr bwMode="auto">
            <a:xfrm>
              <a:off x="5156448" y="1455167"/>
              <a:ext cx="495672" cy="369332"/>
            </a:xfrm>
            <a:prstGeom prst="rect">
              <a:avLst/>
            </a:prstGeom>
            <a:noFill/>
            <a:ln w="9525">
              <a:noFill/>
              <a:miter lim="800000"/>
              <a:headEnd/>
              <a:tailEnd/>
            </a:ln>
          </p:spPr>
          <p:txBody>
            <a:bodyPr wrap="square">
              <a:spAutoFit/>
            </a:bodyPr>
            <a:lstStyle/>
            <a:p>
              <a:pPr>
                <a:spcBef>
                  <a:spcPct val="50000"/>
                </a:spcBef>
              </a:pPr>
              <a:r>
                <a:rPr lang="en-US" dirty="0" smtClean="0">
                  <a:latin typeface="Calibri" charset="0"/>
                  <a:ea typeface="Calibri" charset="0"/>
                  <a:cs typeface="Calibri" charset="0"/>
                </a:rPr>
                <a:t>x</a:t>
              </a:r>
              <a:r>
                <a:rPr lang="en-US" baseline="-25000" dirty="0" smtClean="0">
                  <a:latin typeface="Calibri" charset="0"/>
                  <a:ea typeface="Calibri" charset="0"/>
                  <a:cs typeface="Calibri" charset="0"/>
                </a:rPr>
                <a:t>1</a:t>
              </a:r>
            </a:p>
          </p:txBody>
        </p:sp>
      </p:grpSp>
      <p:grpSp>
        <p:nvGrpSpPr>
          <p:cNvPr id="13" name="Group 49"/>
          <p:cNvGrpSpPr/>
          <p:nvPr/>
        </p:nvGrpSpPr>
        <p:grpSpPr>
          <a:xfrm>
            <a:off x="6112668" y="2270380"/>
            <a:ext cx="576064" cy="576064"/>
            <a:chOff x="5076056" y="1412776"/>
            <a:chExt cx="576064" cy="576064"/>
          </a:xfrm>
        </p:grpSpPr>
        <p:sp>
          <p:nvSpPr>
            <p:cNvPr id="14" name="Oval 13"/>
            <p:cNvSpPr/>
            <p:nvPr/>
          </p:nvSpPr>
          <p:spPr>
            <a:xfrm>
              <a:off x="5076056" y="1412776"/>
              <a:ext cx="57606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Calibri" charset="0"/>
                <a:ea typeface="Calibri" charset="0"/>
                <a:cs typeface="Calibri" charset="0"/>
              </a:endParaRPr>
            </a:p>
          </p:txBody>
        </p:sp>
        <p:sp>
          <p:nvSpPr>
            <p:cNvPr id="15" name="Text Box 7"/>
            <p:cNvSpPr txBox="1">
              <a:spLocks noChangeArrowheads="1"/>
            </p:cNvSpPr>
            <p:nvPr/>
          </p:nvSpPr>
          <p:spPr bwMode="auto">
            <a:xfrm>
              <a:off x="5156448" y="1455167"/>
              <a:ext cx="495672" cy="369332"/>
            </a:xfrm>
            <a:prstGeom prst="rect">
              <a:avLst/>
            </a:prstGeom>
            <a:noFill/>
            <a:ln w="9525">
              <a:noFill/>
              <a:miter lim="800000"/>
              <a:headEnd/>
              <a:tailEnd/>
            </a:ln>
          </p:spPr>
          <p:txBody>
            <a:bodyPr wrap="square">
              <a:spAutoFit/>
            </a:bodyPr>
            <a:lstStyle/>
            <a:p>
              <a:pPr>
                <a:spcBef>
                  <a:spcPct val="50000"/>
                </a:spcBef>
              </a:pPr>
              <a:r>
                <a:rPr lang="en-US" dirty="0" smtClean="0">
                  <a:latin typeface="Calibri" charset="0"/>
                  <a:ea typeface="Calibri" charset="0"/>
                  <a:cs typeface="Calibri" charset="0"/>
                </a:rPr>
                <a:t>x</a:t>
              </a:r>
              <a:r>
                <a:rPr lang="en-US" baseline="-25000" dirty="0" smtClean="0">
                  <a:latin typeface="Calibri" charset="0"/>
                  <a:ea typeface="Calibri" charset="0"/>
                  <a:cs typeface="Calibri" charset="0"/>
                </a:rPr>
                <a:t>2</a:t>
              </a:r>
            </a:p>
          </p:txBody>
        </p:sp>
      </p:grpSp>
      <p:grpSp>
        <p:nvGrpSpPr>
          <p:cNvPr id="16" name="Group 52"/>
          <p:cNvGrpSpPr/>
          <p:nvPr/>
        </p:nvGrpSpPr>
        <p:grpSpPr>
          <a:xfrm>
            <a:off x="7192788" y="2270380"/>
            <a:ext cx="576064" cy="576064"/>
            <a:chOff x="5076056" y="1412776"/>
            <a:chExt cx="576064" cy="576064"/>
          </a:xfrm>
        </p:grpSpPr>
        <p:sp>
          <p:nvSpPr>
            <p:cNvPr id="17" name="Oval 16"/>
            <p:cNvSpPr/>
            <p:nvPr/>
          </p:nvSpPr>
          <p:spPr>
            <a:xfrm>
              <a:off x="5076056" y="1412776"/>
              <a:ext cx="57606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Calibri" charset="0"/>
                <a:ea typeface="Calibri" charset="0"/>
                <a:cs typeface="Calibri" charset="0"/>
              </a:endParaRPr>
            </a:p>
          </p:txBody>
        </p:sp>
        <p:sp>
          <p:nvSpPr>
            <p:cNvPr id="18" name="Text Box 7"/>
            <p:cNvSpPr txBox="1">
              <a:spLocks noChangeArrowheads="1"/>
            </p:cNvSpPr>
            <p:nvPr/>
          </p:nvSpPr>
          <p:spPr bwMode="auto">
            <a:xfrm>
              <a:off x="5156448" y="1455167"/>
              <a:ext cx="495672" cy="369332"/>
            </a:xfrm>
            <a:prstGeom prst="rect">
              <a:avLst/>
            </a:prstGeom>
            <a:noFill/>
            <a:ln w="9525">
              <a:noFill/>
              <a:miter lim="800000"/>
              <a:headEnd/>
              <a:tailEnd/>
            </a:ln>
          </p:spPr>
          <p:txBody>
            <a:bodyPr wrap="square">
              <a:spAutoFit/>
            </a:bodyPr>
            <a:lstStyle/>
            <a:p>
              <a:pPr>
                <a:spcBef>
                  <a:spcPct val="50000"/>
                </a:spcBef>
              </a:pPr>
              <a:r>
                <a:rPr lang="en-US" dirty="0" smtClean="0">
                  <a:latin typeface="Calibri" charset="0"/>
                  <a:ea typeface="Calibri" charset="0"/>
                  <a:cs typeface="Calibri" charset="0"/>
                </a:rPr>
                <a:t>x</a:t>
              </a:r>
              <a:r>
                <a:rPr lang="en-US" baseline="-25000" dirty="0" smtClean="0">
                  <a:latin typeface="Calibri" charset="0"/>
                  <a:ea typeface="Calibri" charset="0"/>
                  <a:cs typeface="Calibri" charset="0"/>
                </a:rPr>
                <a:t>3</a:t>
              </a:r>
            </a:p>
          </p:txBody>
        </p:sp>
      </p:grpSp>
      <p:grpSp>
        <p:nvGrpSpPr>
          <p:cNvPr id="19" name="Group 55"/>
          <p:cNvGrpSpPr/>
          <p:nvPr/>
        </p:nvGrpSpPr>
        <p:grpSpPr>
          <a:xfrm>
            <a:off x="8344916" y="2270380"/>
            <a:ext cx="576064" cy="576064"/>
            <a:chOff x="5076056" y="1412776"/>
            <a:chExt cx="576064" cy="576064"/>
          </a:xfrm>
        </p:grpSpPr>
        <p:sp>
          <p:nvSpPr>
            <p:cNvPr id="20" name="Oval 19"/>
            <p:cNvSpPr/>
            <p:nvPr/>
          </p:nvSpPr>
          <p:spPr>
            <a:xfrm>
              <a:off x="5076056" y="1412776"/>
              <a:ext cx="57606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Calibri" charset="0"/>
                <a:ea typeface="Calibri" charset="0"/>
                <a:cs typeface="Calibri" charset="0"/>
              </a:endParaRPr>
            </a:p>
          </p:txBody>
        </p:sp>
        <p:sp>
          <p:nvSpPr>
            <p:cNvPr id="21" name="Text Box 7"/>
            <p:cNvSpPr txBox="1">
              <a:spLocks noChangeArrowheads="1"/>
            </p:cNvSpPr>
            <p:nvPr/>
          </p:nvSpPr>
          <p:spPr bwMode="auto">
            <a:xfrm>
              <a:off x="5156448" y="1455167"/>
              <a:ext cx="495672" cy="369332"/>
            </a:xfrm>
            <a:prstGeom prst="rect">
              <a:avLst/>
            </a:prstGeom>
            <a:noFill/>
            <a:ln w="9525">
              <a:noFill/>
              <a:miter lim="800000"/>
              <a:headEnd/>
              <a:tailEnd/>
            </a:ln>
          </p:spPr>
          <p:txBody>
            <a:bodyPr wrap="square">
              <a:spAutoFit/>
            </a:bodyPr>
            <a:lstStyle/>
            <a:p>
              <a:pPr>
                <a:spcBef>
                  <a:spcPct val="50000"/>
                </a:spcBef>
              </a:pPr>
              <a:r>
                <a:rPr lang="en-US" dirty="0" smtClean="0">
                  <a:latin typeface="Calibri" charset="0"/>
                  <a:ea typeface="Calibri" charset="0"/>
                  <a:cs typeface="Calibri" charset="0"/>
                </a:rPr>
                <a:t>x</a:t>
              </a:r>
              <a:r>
                <a:rPr lang="en-US" baseline="-25000" dirty="0" smtClean="0">
                  <a:latin typeface="Calibri" charset="0"/>
                  <a:ea typeface="Calibri" charset="0"/>
                  <a:cs typeface="Calibri" charset="0"/>
                </a:rPr>
                <a:t>4</a:t>
              </a:r>
            </a:p>
          </p:txBody>
        </p:sp>
      </p:grpSp>
      <p:sp>
        <p:nvSpPr>
          <p:cNvPr id="22" name="Text Box 7"/>
          <p:cNvSpPr txBox="1">
            <a:spLocks noChangeArrowheads="1"/>
          </p:cNvSpPr>
          <p:nvPr/>
        </p:nvSpPr>
        <p:spPr bwMode="auto">
          <a:xfrm>
            <a:off x="5799151" y="3391679"/>
            <a:ext cx="504056" cy="369332"/>
          </a:xfrm>
          <a:prstGeom prst="rect">
            <a:avLst/>
          </a:prstGeom>
          <a:noFill/>
          <a:ln w="9525">
            <a:noFill/>
            <a:miter lim="800000"/>
            <a:headEnd/>
            <a:tailEnd/>
          </a:ln>
        </p:spPr>
        <p:txBody>
          <a:bodyPr wrap="square">
            <a:spAutoFit/>
          </a:bodyPr>
          <a:lstStyle/>
          <a:p>
            <a:pPr>
              <a:spcBef>
                <a:spcPct val="50000"/>
              </a:spcBef>
            </a:pPr>
            <a:r>
              <a:rPr lang="en-US" dirty="0">
                <a:latin typeface="Calibri" charset="0"/>
                <a:ea typeface="Calibri" charset="0"/>
                <a:cs typeface="Calibri" charset="0"/>
                <a:sym typeface="Symbol"/>
              </a:rPr>
              <a:t>+</a:t>
            </a:r>
            <a:endParaRPr lang="en-US" dirty="0" smtClean="0">
              <a:latin typeface="Calibri" charset="0"/>
              <a:ea typeface="Calibri" charset="0"/>
              <a:cs typeface="Calibri" charset="0"/>
            </a:endParaRPr>
          </a:p>
        </p:txBody>
      </p:sp>
      <p:sp>
        <p:nvSpPr>
          <p:cNvPr id="24" name="Text Box 7"/>
          <p:cNvSpPr txBox="1">
            <a:spLocks noChangeArrowheads="1"/>
          </p:cNvSpPr>
          <p:nvPr/>
        </p:nvSpPr>
        <p:spPr bwMode="auto">
          <a:xfrm>
            <a:off x="6841129" y="4197663"/>
            <a:ext cx="504056" cy="369332"/>
          </a:xfrm>
          <a:prstGeom prst="rect">
            <a:avLst/>
          </a:prstGeom>
          <a:noFill/>
          <a:ln w="9525">
            <a:noFill/>
            <a:miter lim="800000"/>
            <a:headEnd/>
            <a:tailEnd/>
          </a:ln>
        </p:spPr>
        <p:txBody>
          <a:bodyPr wrap="square">
            <a:spAutoFit/>
          </a:bodyPr>
          <a:lstStyle/>
          <a:p>
            <a:pPr>
              <a:spcBef>
                <a:spcPct val="50000"/>
              </a:spcBef>
            </a:pPr>
            <a:r>
              <a:rPr lang="en-US" dirty="0" smtClean="0">
                <a:solidFill>
                  <a:srgbClr val="000000"/>
                </a:solidFill>
                <a:latin typeface="Calibri" charset="0"/>
                <a:ea typeface="Calibri" charset="0"/>
                <a:cs typeface="Calibri" charset="0"/>
                <a:sym typeface="Wingdings"/>
              </a:rPr>
              <a:t></a:t>
            </a:r>
            <a:endParaRPr lang="en-US" dirty="0">
              <a:latin typeface="Calibri" charset="0"/>
              <a:ea typeface="Calibri" charset="0"/>
              <a:cs typeface="Calibri" charset="0"/>
            </a:endParaRPr>
          </a:p>
        </p:txBody>
      </p:sp>
      <p:cxnSp>
        <p:nvCxnSpPr>
          <p:cNvPr id="25" name="Straight Arrow Connector 24"/>
          <p:cNvCxnSpPr>
            <a:stCxn id="11" idx="4"/>
          </p:cNvCxnSpPr>
          <p:nvPr/>
        </p:nvCxnSpPr>
        <p:spPr>
          <a:xfrm>
            <a:off x="5320580" y="2846444"/>
            <a:ext cx="504056" cy="72008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4" idx="4"/>
          </p:cNvCxnSpPr>
          <p:nvPr/>
        </p:nvCxnSpPr>
        <p:spPr>
          <a:xfrm flipH="1">
            <a:off x="6040660" y="2846444"/>
            <a:ext cx="360040" cy="6480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7480820" y="2846444"/>
            <a:ext cx="504056" cy="72008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8128892" y="2918452"/>
            <a:ext cx="360040" cy="6480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061869" y="3803757"/>
            <a:ext cx="648072" cy="57606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7205445" y="3769891"/>
            <a:ext cx="684076" cy="6480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6998467" y="4589999"/>
            <a:ext cx="0" cy="57606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Text Box 7"/>
          <p:cNvSpPr txBox="1">
            <a:spLocks noChangeArrowheads="1"/>
          </p:cNvSpPr>
          <p:nvPr/>
        </p:nvSpPr>
        <p:spPr bwMode="auto">
          <a:xfrm>
            <a:off x="6063618" y="5216862"/>
            <a:ext cx="2361690" cy="646331"/>
          </a:xfrm>
          <a:prstGeom prst="rect">
            <a:avLst/>
          </a:prstGeom>
          <a:noFill/>
          <a:ln w="9525">
            <a:noFill/>
            <a:miter lim="800000"/>
            <a:headEnd/>
            <a:tailEnd/>
          </a:ln>
        </p:spPr>
        <p:txBody>
          <a:bodyPr wrap="square">
            <a:spAutoFit/>
          </a:bodyPr>
          <a:lstStyle/>
          <a:p>
            <a:pPr>
              <a:spcBef>
                <a:spcPct val="50000"/>
              </a:spcBef>
            </a:pPr>
            <a:r>
              <a:rPr lang="en-US" dirty="0" smtClean="0">
                <a:latin typeface="Calibri" charset="0"/>
                <a:ea typeface="Calibri" charset="0"/>
                <a:cs typeface="Calibri" charset="0"/>
              </a:rPr>
              <a:t>   f(x</a:t>
            </a:r>
            <a:r>
              <a:rPr lang="en-US" baseline="-25000" dirty="0" smtClean="0">
                <a:latin typeface="Calibri" charset="0"/>
                <a:ea typeface="Calibri" charset="0"/>
                <a:cs typeface="Calibri" charset="0"/>
              </a:rPr>
              <a:t>1</a:t>
            </a:r>
            <a:r>
              <a:rPr lang="en-US" dirty="0" smtClean="0">
                <a:latin typeface="Calibri" charset="0"/>
                <a:ea typeface="Calibri" charset="0"/>
                <a:cs typeface="Calibri" charset="0"/>
              </a:rPr>
              <a:t>, x</a:t>
            </a:r>
            <a:r>
              <a:rPr lang="en-US" baseline="-25000" dirty="0" smtClean="0">
                <a:latin typeface="Calibri" charset="0"/>
                <a:ea typeface="Calibri" charset="0"/>
                <a:cs typeface="Calibri" charset="0"/>
              </a:rPr>
              <a:t>2</a:t>
            </a:r>
            <a:r>
              <a:rPr lang="en-US" dirty="0" smtClean="0">
                <a:latin typeface="Calibri" charset="0"/>
                <a:ea typeface="Calibri" charset="0"/>
                <a:cs typeface="Calibri" charset="0"/>
              </a:rPr>
              <a:t>, x</a:t>
            </a:r>
            <a:r>
              <a:rPr lang="en-US" baseline="-25000" dirty="0" smtClean="0">
                <a:latin typeface="Calibri" charset="0"/>
                <a:ea typeface="Calibri" charset="0"/>
                <a:cs typeface="Calibri" charset="0"/>
              </a:rPr>
              <a:t>3</a:t>
            </a:r>
            <a:r>
              <a:rPr lang="en-US" dirty="0" smtClean="0">
                <a:latin typeface="Calibri" charset="0"/>
                <a:ea typeface="Calibri" charset="0"/>
                <a:cs typeface="Calibri" charset="0"/>
              </a:rPr>
              <a:t>, x</a:t>
            </a:r>
            <a:r>
              <a:rPr lang="en-US" baseline="-25000" dirty="0" smtClean="0">
                <a:latin typeface="Calibri" charset="0"/>
                <a:ea typeface="Calibri" charset="0"/>
                <a:cs typeface="Calibri" charset="0"/>
              </a:rPr>
              <a:t>4</a:t>
            </a:r>
            <a:r>
              <a:rPr lang="en-US" dirty="0" smtClean="0">
                <a:latin typeface="Calibri" charset="0"/>
                <a:ea typeface="Calibri" charset="0"/>
                <a:cs typeface="Calibri" charset="0"/>
              </a:rPr>
              <a:t>); inputs are field elements</a:t>
            </a:r>
          </a:p>
        </p:txBody>
      </p:sp>
      <p:sp>
        <p:nvSpPr>
          <p:cNvPr id="3" name="TextBox 2"/>
          <p:cNvSpPr txBox="1"/>
          <p:nvPr/>
        </p:nvSpPr>
        <p:spPr>
          <a:xfrm>
            <a:off x="7924800" y="3505198"/>
            <a:ext cx="290276" cy="369332"/>
          </a:xfrm>
          <a:prstGeom prst="rect">
            <a:avLst/>
          </a:prstGeom>
          <a:noFill/>
        </p:spPr>
        <p:txBody>
          <a:bodyPr wrap="none" rtlCol="0">
            <a:spAutoFit/>
          </a:bodyPr>
          <a:lstStyle/>
          <a:p>
            <a:r>
              <a:rPr lang="en-US" dirty="0">
                <a:solidFill>
                  <a:srgbClr val="000000"/>
                </a:solidFill>
                <a:latin typeface="Calibri" charset="0"/>
                <a:ea typeface="Calibri" charset="0"/>
                <a:cs typeface="Calibri" charset="0"/>
                <a:sym typeface="Wingdings"/>
              </a:rPr>
              <a:t></a:t>
            </a:r>
            <a:endParaRPr lang="en-US" dirty="0">
              <a:latin typeface="Calibri" charset="0"/>
              <a:ea typeface="Calibri" charset="0"/>
              <a:cs typeface="Calibri" charset="0"/>
            </a:endParaRPr>
          </a:p>
        </p:txBody>
      </p:sp>
      <p:grpSp>
        <p:nvGrpSpPr>
          <p:cNvPr id="36" name="Group 48"/>
          <p:cNvGrpSpPr/>
          <p:nvPr/>
        </p:nvGrpSpPr>
        <p:grpSpPr>
          <a:xfrm>
            <a:off x="199983" y="2343104"/>
            <a:ext cx="576064" cy="576064"/>
            <a:chOff x="5076056" y="1412776"/>
            <a:chExt cx="576064" cy="576064"/>
          </a:xfrm>
        </p:grpSpPr>
        <p:sp>
          <p:nvSpPr>
            <p:cNvPr id="37" name="Oval 36"/>
            <p:cNvSpPr/>
            <p:nvPr/>
          </p:nvSpPr>
          <p:spPr>
            <a:xfrm>
              <a:off x="5076056" y="1412776"/>
              <a:ext cx="57606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Calibri" charset="0"/>
                <a:ea typeface="Calibri" charset="0"/>
                <a:cs typeface="Calibri" charset="0"/>
              </a:endParaRPr>
            </a:p>
          </p:txBody>
        </p:sp>
        <p:sp>
          <p:nvSpPr>
            <p:cNvPr id="38" name="Text Box 7"/>
            <p:cNvSpPr txBox="1">
              <a:spLocks noChangeArrowheads="1"/>
            </p:cNvSpPr>
            <p:nvPr/>
          </p:nvSpPr>
          <p:spPr bwMode="auto">
            <a:xfrm>
              <a:off x="5156448" y="1455167"/>
              <a:ext cx="495672" cy="369332"/>
            </a:xfrm>
            <a:prstGeom prst="rect">
              <a:avLst/>
            </a:prstGeom>
            <a:noFill/>
            <a:ln w="9525">
              <a:noFill/>
              <a:miter lim="800000"/>
              <a:headEnd/>
              <a:tailEnd/>
            </a:ln>
          </p:spPr>
          <p:txBody>
            <a:bodyPr wrap="square">
              <a:spAutoFit/>
            </a:bodyPr>
            <a:lstStyle/>
            <a:p>
              <a:pPr>
                <a:spcBef>
                  <a:spcPct val="50000"/>
                </a:spcBef>
              </a:pPr>
              <a:r>
                <a:rPr lang="en-US" dirty="0" smtClean="0">
                  <a:latin typeface="Calibri" charset="0"/>
                  <a:ea typeface="Calibri" charset="0"/>
                  <a:cs typeface="Calibri" charset="0"/>
                </a:rPr>
                <a:t>x</a:t>
              </a:r>
              <a:r>
                <a:rPr lang="en-US" baseline="-25000" dirty="0" smtClean="0">
                  <a:latin typeface="Calibri" charset="0"/>
                  <a:ea typeface="Calibri" charset="0"/>
                  <a:cs typeface="Calibri" charset="0"/>
                </a:rPr>
                <a:t>1</a:t>
              </a:r>
            </a:p>
          </p:txBody>
        </p:sp>
      </p:grpSp>
      <p:grpSp>
        <p:nvGrpSpPr>
          <p:cNvPr id="39" name="Group 49"/>
          <p:cNvGrpSpPr/>
          <p:nvPr/>
        </p:nvGrpSpPr>
        <p:grpSpPr>
          <a:xfrm>
            <a:off x="1280103" y="2343104"/>
            <a:ext cx="576064" cy="576064"/>
            <a:chOff x="5076056" y="1412776"/>
            <a:chExt cx="576064" cy="576064"/>
          </a:xfrm>
        </p:grpSpPr>
        <p:sp>
          <p:nvSpPr>
            <p:cNvPr id="40" name="Oval 39"/>
            <p:cNvSpPr/>
            <p:nvPr/>
          </p:nvSpPr>
          <p:spPr>
            <a:xfrm>
              <a:off x="5076056" y="1412776"/>
              <a:ext cx="57606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Calibri" charset="0"/>
                <a:ea typeface="Calibri" charset="0"/>
                <a:cs typeface="Calibri" charset="0"/>
              </a:endParaRPr>
            </a:p>
          </p:txBody>
        </p:sp>
        <p:sp>
          <p:nvSpPr>
            <p:cNvPr id="41" name="Text Box 7"/>
            <p:cNvSpPr txBox="1">
              <a:spLocks noChangeArrowheads="1"/>
            </p:cNvSpPr>
            <p:nvPr/>
          </p:nvSpPr>
          <p:spPr bwMode="auto">
            <a:xfrm>
              <a:off x="5156448" y="1455167"/>
              <a:ext cx="495672" cy="369332"/>
            </a:xfrm>
            <a:prstGeom prst="rect">
              <a:avLst/>
            </a:prstGeom>
            <a:noFill/>
            <a:ln w="9525">
              <a:noFill/>
              <a:miter lim="800000"/>
              <a:headEnd/>
              <a:tailEnd/>
            </a:ln>
          </p:spPr>
          <p:txBody>
            <a:bodyPr wrap="square">
              <a:spAutoFit/>
            </a:bodyPr>
            <a:lstStyle/>
            <a:p>
              <a:pPr>
                <a:spcBef>
                  <a:spcPct val="50000"/>
                </a:spcBef>
              </a:pPr>
              <a:r>
                <a:rPr lang="en-US" dirty="0" smtClean="0">
                  <a:latin typeface="Calibri" charset="0"/>
                  <a:ea typeface="Calibri" charset="0"/>
                  <a:cs typeface="Calibri" charset="0"/>
                </a:rPr>
                <a:t>x</a:t>
              </a:r>
              <a:r>
                <a:rPr lang="en-US" baseline="-25000" dirty="0" smtClean="0">
                  <a:latin typeface="Calibri" charset="0"/>
                  <a:ea typeface="Calibri" charset="0"/>
                  <a:cs typeface="Calibri" charset="0"/>
                </a:rPr>
                <a:t>2</a:t>
              </a:r>
            </a:p>
          </p:txBody>
        </p:sp>
      </p:grpSp>
      <p:grpSp>
        <p:nvGrpSpPr>
          <p:cNvPr id="42" name="Group 52"/>
          <p:cNvGrpSpPr/>
          <p:nvPr/>
        </p:nvGrpSpPr>
        <p:grpSpPr>
          <a:xfrm>
            <a:off x="2360223" y="2343104"/>
            <a:ext cx="576064" cy="576064"/>
            <a:chOff x="5076056" y="1412776"/>
            <a:chExt cx="576064" cy="576064"/>
          </a:xfrm>
        </p:grpSpPr>
        <p:sp>
          <p:nvSpPr>
            <p:cNvPr id="43" name="Oval 42"/>
            <p:cNvSpPr/>
            <p:nvPr/>
          </p:nvSpPr>
          <p:spPr>
            <a:xfrm>
              <a:off x="5076056" y="1412776"/>
              <a:ext cx="57606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Calibri" charset="0"/>
                <a:ea typeface="Calibri" charset="0"/>
                <a:cs typeface="Calibri" charset="0"/>
              </a:endParaRPr>
            </a:p>
          </p:txBody>
        </p:sp>
        <p:sp>
          <p:nvSpPr>
            <p:cNvPr id="44" name="Text Box 7"/>
            <p:cNvSpPr txBox="1">
              <a:spLocks noChangeArrowheads="1"/>
            </p:cNvSpPr>
            <p:nvPr/>
          </p:nvSpPr>
          <p:spPr bwMode="auto">
            <a:xfrm>
              <a:off x="5156448" y="1455167"/>
              <a:ext cx="495672" cy="369332"/>
            </a:xfrm>
            <a:prstGeom prst="rect">
              <a:avLst/>
            </a:prstGeom>
            <a:noFill/>
            <a:ln w="9525">
              <a:noFill/>
              <a:miter lim="800000"/>
              <a:headEnd/>
              <a:tailEnd/>
            </a:ln>
          </p:spPr>
          <p:txBody>
            <a:bodyPr wrap="square">
              <a:spAutoFit/>
            </a:bodyPr>
            <a:lstStyle/>
            <a:p>
              <a:pPr>
                <a:spcBef>
                  <a:spcPct val="50000"/>
                </a:spcBef>
              </a:pPr>
              <a:r>
                <a:rPr lang="en-US" dirty="0" smtClean="0">
                  <a:latin typeface="Calibri" charset="0"/>
                  <a:ea typeface="Calibri" charset="0"/>
                  <a:cs typeface="Calibri" charset="0"/>
                </a:rPr>
                <a:t>x</a:t>
              </a:r>
              <a:r>
                <a:rPr lang="en-US" baseline="-25000" dirty="0" smtClean="0">
                  <a:latin typeface="Calibri" charset="0"/>
                  <a:ea typeface="Calibri" charset="0"/>
                  <a:cs typeface="Calibri" charset="0"/>
                </a:rPr>
                <a:t>3</a:t>
              </a:r>
            </a:p>
          </p:txBody>
        </p:sp>
      </p:grpSp>
      <p:grpSp>
        <p:nvGrpSpPr>
          <p:cNvPr id="45" name="Group 55"/>
          <p:cNvGrpSpPr/>
          <p:nvPr/>
        </p:nvGrpSpPr>
        <p:grpSpPr>
          <a:xfrm>
            <a:off x="3512351" y="2343104"/>
            <a:ext cx="576064" cy="576064"/>
            <a:chOff x="5076056" y="1412776"/>
            <a:chExt cx="576064" cy="576064"/>
          </a:xfrm>
        </p:grpSpPr>
        <p:sp>
          <p:nvSpPr>
            <p:cNvPr id="46" name="Oval 45"/>
            <p:cNvSpPr/>
            <p:nvPr/>
          </p:nvSpPr>
          <p:spPr>
            <a:xfrm>
              <a:off x="5076056" y="1412776"/>
              <a:ext cx="57606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Calibri" charset="0"/>
                <a:ea typeface="Calibri" charset="0"/>
                <a:cs typeface="Calibri" charset="0"/>
              </a:endParaRPr>
            </a:p>
          </p:txBody>
        </p:sp>
        <p:sp>
          <p:nvSpPr>
            <p:cNvPr id="47" name="Text Box 7"/>
            <p:cNvSpPr txBox="1">
              <a:spLocks noChangeArrowheads="1"/>
            </p:cNvSpPr>
            <p:nvPr/>
          </p:nvSpPr>
          <p:spPr bwMode="auto">
            <a:xfrm>
              <a:off x="5156448" y="1455167"/>
              <a:ext cx="495672" cy="369332"/>
            </a:xfrm>
            <a:prstGeom prst="rect">
              <a:avLst/>
            </a:prstGeom>
            <a:noFill/>
            <a:ln w="9525">
              <a:noFill/>
              <a:miter lim="800000"/>
              <a:headEnd/>
              <a:tailEnd/>
            </a:ln>
          </p:spPr>
          <p:txBody>
            <a:bodyPr wrap="square">
              <a:spAutoFit/>
            </a:bodyPr>
            <a:lstStyle/>
            <a:p>
              <a:pPr>
                <a:spcBef>
                  <a:spcPct val="50000"/>
                </a:spcBef>
              </a:pPr>
              <a:r>
                <a:rPr lang="en-US" dirty="0" smtClean="0">
                  <a:latin typeface="Calibri" charset="0"/>
                  <a:ea typeface="Calibri" charset="0"/>
                  <a:cs typeface="Calibri" charset="0"/>
                </a:rPr>
                <a:t>x</a:t>
              </a:r>
              <a:r>
                <a:rPr lang="en-US" baseline="-25000" dirty="0" smtClean="0">
                  <a:latin typeface="Calibri" charset="0"/>
                  <a:ea typeface="Calibri" charset="0"/>
                  <a:cs typeface="Calibri" charset="0"/>
                </a:rPr>
                <a:t>4</a:t>
              </a:r>
            </a:p>
          </p:txBody>
        </p:sp>
      </p:grpSp>
      <p:sp>
        <p:nvSpPr>
          <p:cNvPr id="48" name="Text Box 7"/>
          <p:cNvSpPr txBox="1">
            <a:spLocks noChangeArrowheads="1"/>
          </p:cNvSpPr>
          <p:nvPr/>
        </p:nvSpPr>
        <p:spPr bwMode="auto">
          <a:xfrm>
            <a:off x="898854" y="3464403"/>
            <a:ext cx="504056" cy="369332"/>
          </a:xfrm>
          <a:prstGeom prst="rect">
            <a:avLst/>
          </a:prstGeom>
          <a:noFill/>
          <a:ln w="9525">
            <a:noFill/>
            <a:miter lim="800000"/>
            <a:headEnd/>
            <a:tailEnd/>
          </a:ln>
        </p:spPr>
        <p:txBody>
          <a:bodyPr wrap="square">
            <a:spAutoFit/>
          </a:bodyPr>
          <a:lstStyle/>
          <a:p>
            <a:pPr>
              <a:spcBef>
                <a:spcPct val="50000"/>
              </a:spcBef>
            </a:pPr>
            <a:r>
              <a:rPr lang="en-US" dirty="0" smtClean="0">
                <a:latin typeface="Calibri" charset="0"/>
                <a:ea typeface="Calibri" charset="0"/>
                <a:cs typeface="Calibri" charset="0"/>
              </a:rPr>
              <a:t>∧</a:t>
            </a:r>
          </a:p>
        </p:txBody>
      </p:sp>
      <p:cxnSp>
        <p:nvCxnSpPr>
          <p:cNvPr id="50" name="Straight Arrow Connector 49"/>
          <p:cNvCxnSpPr>
            <a:stCxn id="37" idx="4"/>
          </p:cNvCxnSpPr>
          <p:nvPr/>
        </p:nvCxnSpPr>
        <p:spPr>
          <a:xfrm>
            <a:off x="488015" y="2919168"/>
            <a:ext cx="504056" cy="72008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0" idx="4"/>
          </p:cNvCxnSpPr>
          <p:nvPr/>
        </p:nvCxnSpPr>
        <p:spPr>
          <a:xfrm flipH="1">
            <a:off x="1208095" y="2919168"/>
            <a:ext cx="360040" cy="6480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2648255" y="2919168"/>
            <a:ext cx="504056" cy="72008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3296327" y="2991176"/>
            <a:ext cx="360040" cy="6480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1229304" y="3876481"/>
            <a:ext cx="648072" cy="57606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2372880" y="3842615"/>
            <a:ext cx="684076" cy="6480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2165902" y="4662723"/>
            <a:ext cx="0" cy="57606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7" name="Text Box 7"/>
          <p:cNvSpPr txBox="1">
            <a:spLocks noChangeArrowheads="1"/>
          </p:cNvSpPr>
          <p:nvPr/>
        </p:nvSpPr>
        <p:spPr bwMode="auto">
          <a:xfrm>
            <a:off x="1231053" y="5289586"/>
            <a:ext cx="2151458" cy="646331"/>
          </a:xfrm>
          <a:prstGeom prst="rect">
            <a:avLst/>
          </a:prstGeom>
          <a:noFill/>
          <a:ln w="9525">
            <a:noFill/>
            <a:miter lim="800000"/>
            <a:headEnd/>
            <a:tailEnd/>
          </a:ln>
        </p:spPr>
        <p:txBody>
          <a:bodyPr wrap="square">
            <a:spAutoFit/>
          </a:bodyPr>
          <a:lstStyle/>
          <a:p>
            <a:pPr>
              <a:spcBef>
                <a:spcPct val="50000"/>
              </a:spcBef>
            </a:pPr>
            <a:r>
              <a:rPr lang="en-US" dirty="0" smtClean="0">
                <a:latin typeface="Calibri" charset="0"/>
                <a:ea typeface="Calibri" charset="0"/>
                <a:cs typeface="Calibri" charset="0"/>
              </a:rPr>
              <a:t>   f(x</a:t>
            </a:r>
            <a:r>
              <a:rPr lang="en-US" baseline="-25000" dirty="0" smtClean="0">
                <a:latin typeface="Calibri" charset="0"/>
                <a:ea typeface="Calibri" charset="0"/>
                <a:cs typeface="Calibri" charset="0"/>
              </a:rPr>
              <a:t>1</a:t>
            </a:r>
            <a:r>
              <a:rPr lang="en-US" dirty="0" smtClean="0">
                <a:latin typeface="Calibri" charset="0"/>
                <a:ea typeface="Calibri" charset="0"/>
                <a:cs typeface="Calibri" charset="0"/>
              </a:rPr>
              <a:t>, x</a:t>
            </a:r>
            <a:r>
              <a:rPr lang="en-US" baseline="-25000" dirty="0" smtClean="0">
                <a:latin typeface="Calibri" charset="0"/>
                <a:ea typeface="Calibri" charset="0"/>
                <a:cs typeface="Calibri" charset="0"/>
              </a:rPr>
              <a:t>2</a:t>
            </a:r>
            <a:r>
              <a:rPr lang="en-US" dirty="0" smtClean="0">
                <a:latin typeface="Calibri" charset="0"/>
                <a:ea typeface="Calibri" charset="0"/>
                <a:cs typeface="Calibri" charset="0"/>
              </a:rPr>
              <a:t>, x</a:t>
            </a:r>
            <a:r>
              <a:rPr lang="en-US" baseline="-25000" dirty="0" smtClean="0">
                <a:latin typeface="Calibri" charset="0"/>
                <a:ea typeface="Calibri" charset="0"/>
                <a:cs typeface="Calibri" charset="0"/>
              </a:rPr>
              <a:t>3</a:t>
            </a:r>
            <a:r>
              <a:rPr lang="en-US" dirty="0" smtClean="0">
                <a:latin typeface="Calibri" charset="0"/>
                <a:ea typeface="Calibri" charset="0"/>
                <a:cs typeface="Calibri" charset="0"/>
              </a:rPr>
              <a:t>, x</a:t>
            </a:r>
            <a:r>
              <a:rPr lang="en-US" baseline="-25000" dirty="0" smtClean="0">
                <a:latin typeface="Calibri" charset="0"/>
                <a:ea typeface="Calibri" charset="0"/>
                <a:cs typeface="Calibri" charset="0"/>
              </a:rPr>
              <a:t>4</a:t>
            </a:r>
            <a:r>
              <a:rPr lang="en-US" dirty="0" smtClean="0">
                <a:latin typeface="Calibri" charset="0"/>
                <a:ea typeface="Calibri" charset="0"/>
                <a:cs typeface="Calibri" charset="0"/>
              </a:rPr>
              <a:t>); inputs are bits</a:t>
            </a:r>
          </a:p>
        </p:txBody>
      </p:sp>
      <p:sp>
        <p:nvSpPr>
          <p:cNvPr id="58" name="TextBox 57"/>
          <p:cNvSpPr txBox="1"/>
          <p:nvPr/>
        </p:nvSpPr>
        <p:spPr>
          <a:xfrm>
            <a:off x="3024503" y="3594855"/>
            <a:ext cx="415498" cy="369332"/>
          </a:xfrm>
          <a:prstGeom prst="rect">
            <a:avLst/>
          </a:prstGeom>
          <a:noFill/>
        </p:spPr>
        <p:txBody>
          <a:bodyPr wrap="none" rtlCol="0">
            <a:spAutoFit/>
          </a:bodyPr>
          <a:lstStyle/>
          <a:p>
            <a:r>
              <a:rPr lang="en-US" dirty="0" smtClean="0">
                <a:latin typeface="Calibri" charset="0"/>
                <a:ea typeface="Calibri" charset="0"/>
                <a:cs typeface="Calibri" charset="0"/>
              </a:rPr>
              <a:t>∨</a:t>
            </a:r>
            <a:endParaRPr lang="en-US" dirty="0">
              <a:latin typeface="Calibri" charset="0"/>
              <a:ea typeface="Calibri" charset="0"/>
              <a:cs typeface="Calibri" charset="0"/>
            </a:endParaRPr>
          </a:p>
        </p:txBody>
      </p:sp>
      <p:sp>
        <p:nvSpPr>
          <p:cNvPr id="59" name="TextBox 58"/>
          <p:cNvSpPr txBox="1"/>
          <p:nvPr/>
        </p:nvSpPr>
        <p:spPr>
          <a:xfrm>
            <a:off x="1981203" y="4301071"/>
            <a:ext cx="361961" cy="369332"/>
          </a:xfrm>
          <a:prstGeom prst="rect">
            <a:avLst/>
          </a:prstGeom>
          <a:noFill/>
        </p:spPr>
        <p:txBody>
          <a:bodyPr wrap="none" rtlCol="0">
            <a:spAutoFit/>
          </a:bodyPr>
          <a:lstStyle/>
          <a:p>
            <a:r>
              <a:rPr lang="en-US" dirty="0" smtClean="0">
                <a:latin typeface="Calibri" charset="0"/>
                <a:ea typeface="Calibri" charset="0"/>
                <a:cs typeface="Calibri" charset="0"/>
                <a:sym typeface="Symbol"/>
              </a:rPr>
              <a:t></a:t>
            </a:r>
            <a:endParaRPr lang="en-US" dirty="0">
              <a:latin typeface="Calibri" charset="0"/>
              <a:ea typeface="Calibri" charset="0"/>
              <a:cs typeface="Calibri" charset="0"/>
            </a:endParaRPr>
          </a:p>
        </p:txBody>
      </p:sp>
    </p:spTree>
    <p:extLst>
      <p:ext uri="{BB962C8B-B14F-4D97-AF65-F5344CB8AC3E}">
        <p14:creationId xmlns:p14="http://schemas.microsoft.com/office/powerpoint/2010/main" val="108814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P spid="24" grpId="0"/>
      <p:bldP spid="35" grpId="0"/>
      <p:bldP spid="3" grpId="0"/>
      <p:bldP spid="48" grpId="0"/>
      <p:bldP spid="57" grpId="0"/>
      <p:bldP spid="58" grpId="0"/>
      <p:bldP spid="5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43935"/>
            <a:ext cx="8534400" cy="758952"/>
          </a:xfrm>
        </p:spPr>
        <p:txBody>
          <a:bodyPr>
            <a:normAutofit fontScale="90000"/>
          </a:bodyPr>
          <a:lstStyle/>
          <a:p>
            <a:r>
              <a:rPr lang="en-US" b="1" dirty="0">
                <a:solidFill>
                  <a:srgbClr val="008000"/>
                </a:solidFill>
                <a:latin typeface="Calibri" charset="0"/>
                <a:ea typeface="Calibri" charset="0"/>
                <a:cs typeface="Calibri" charset="0"/>
              </a:rPr>
              <a:t>Which one will you prefer?</a:t>
            </a:r>
          </a:p>
        </p:txBody>
      </p:sp>
      <p:sp>
        <p:nvSpPr>
          <p:cNvPr id="5" name="Rectangle 4"/>
          <p:cNvSpPr/>
          <p:nvPr/>
        </p:nvSpPr>
        <p:spPr>
          <a:xfrm>
            <a:off x="216457" y="6335937"/>
            <a:ext cx="8741276" cy="369332"/>
          </a:xfrm>
          <a:prstGeom prst="rect">
            <a:avLst/>
          </a:prstGeom>
          <a:solidFill>
            <a:srgbClr val="F0F2FF"/>
          </a:solidFill>
          <a:ln w="57150" cmpd="thickThin">
            <a:noFill/>
          </a:ln>
          <a:effectLst>
            <a:glow rad="101600">
              <a:srgbClr val="0000FF">
                <a:alpha val="96000"/>
              </a:srgbClr>
            </a:glow>
            <a:softEdge rad="12700"/>
          </a:effectLst>
        </p:spPr>
        <p:txBody>
          <a:bodyPr wrap="square">
            <a:spAutoFit/>
          </a:bodyPr>
          <a:lstStyle/>
          <a:p>
            <a:pPr>
              <a:spcBef>
                <a:spcPct val="50000"/>
              </a:spcBef>
            </a:pPr>
            <a:r>
              <a:rPr lang="en-US" b="1" dirty="0" smtClean="0">
                <a:solidFill>
                  <a:srgbClr val="0000FF"/>
                </a:solidFill>
                <a:latin typeface="Calibri" charset="0"/>
                <a:ea typeface="Calibri" charset="0"/>
                <a:cs typeface="Calibri" charset="0"/>
              </a:rPr>
              <a:t>Dimension 1:</a:t>
            </a:r>
            <a:r>
              <a:rPr lang="en-US" dirty="0" smtClean="0">
                <a:latin typeface="Calibri" charset="0"/>
                <a:ea typeface="Calibri" charset="0"/>
                <a:cs typeface="Calibri" charset="0"/>
              </a:rPr>
              <a:t> Any </a:t>
            </a:r>
            <a:r>
              <a:rPr lang="en-US" dirty="0" err="1" smtClean="0">
                <a:latin typeface="Calibri" charset="0"/>
                <a:ea typeface="Calibri" charset="0"/>
                <a:cs typeface="Calibri" charset="0"/>
              </a:rPr>
              <a:t>polynomially</a:t>
            </a:r>
            <a:r>
              <a:rPr lang="en-US" dirty="0" smtClean="0">
                <a:latin typeface="Calibri" charset="0"/>
                <a:ea typeface="Calibri" charset="0"/>
                <a:cs typeface="Calibri" charset="0"/>
              </a:rPr>
              <a:t> computable function can be computed securely.</a:t>
            </a:r>
            <a:endParaRPr lang="en-US" baseline="-25000" dirty="0">
              <a:latin typeface="Calibri" charset="0"/>
              <a:ea typeface="Calibri" charset="0"/>
              <a:cs typeface="Calibri" charset="0"/>
            </a:endParaRPr>
          </a:p>
        </p:txBody>
      </p:sp>
      <p:sp>
        <p:nvSpPr>
          <p:cNvPr id="6" name="Rectangle 5"/>
          <p:cNvSpPr/>
          <p:nvPr/>
        </p:nvSpPr>
        <p:spPr>
          <a:xfrm>
            <a:off x="301752" y="1368742"/>
            <a:ext cx="2634535" cy="646331"/>
          </a:xfrm>
          <a:prstGeom prst="rect">
            <a:avLst/>
          </a:prstGeom>
        </p:spPr>
        <p:txBody>
          <a:bodyPr wrap="square">
            <a:spAutoFit/>
          </a:bodyPr>
          <a:lstStyle/>
          <a:p>
            <a:pPr>
              <a:spcBef>
                <a:spcPct val="50000"/>
              </a:spcBef>
            </a:pPr>
            <a:r>
              <a:rPr lang="en-US" dirty="0" smtClean="0">
                <a:solidFill>
                  <a:srgbClr val="0000FF"/>
                </a:solidFill>
                <a:latin typeface="Calibri" charset="0"/>
                <a:ea typeface="Calibri" charset="0"/>
                <a:cs typeface="Calibri" charset="0"/>
              </a:rPr>
              <a:t>Boolean Circuit (AND, OR, NOT, XOR)</a:t>
            </a:r>
            <a:endParaRPr lang="en-US" baseline="-25000" dirty="0">
              <a:solidFill>
                <a:srgbClr val="0000FF"/>
              </a:solidFill>
              <a:latin typeface="Calibri" charset="0"/>
              <a:ea typeface="Calibri" charset="0"/>
              <a:cs typeface="Calibri" charset="0"/>
            </a:endParaRPr>
          </a:p>
        </p:txBody>
      </p:sp>
      <p:grpSp>
        <p:nvGrpSpPr>
          <p:cNvPr id="16" name="Group 52"/>
          <p:cNvGrpSpPr/>
          <p:nvPr/>
        </p:nvGrpSpPr>
        <p:grpSpPr>
          <a:xfrm>
            <a:off x="6063618" y="2257042"/>
            <a:ext cx="576064" cy="576064"/>
            <a:chOff x="5076056" y="1412776"/>
            <a:chExt cx="576064" cy="576064"/>
          </a:xfrm>
        </p:grpSpPr>
        <p:sp>
          <p:nvSpPr>
            <p:cNvPr id="17" name="Oval 16"/>
            <p:cNvSpPr/>
            <p:nvPr/>
          </p:nvSpPr>
          <p:spPr>
            <a:xfrm>
              <a:off x="5076056" y="1412776"/>
              <a:ext cx="57606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Calibri" charset="0"/>
                <a:ea typeface="Calibri" charset="0"/>
                <a:cs typeface="Calibri" charset="0"/>
              </a:endParaRPr>
            </a:p>
          </p:txBody>
        </p:sp>
        <p:sp>
          <p:nvSpPr>
            <p:cNvPr id="18" name="Text Box 7"/>
            <p:cNvSpPr txBox="1">
              <a:spLocks noChangeArrowheads="1"/>
            </p:cNvSpPr>
            <p:nvPr/>
          </p:nvSpPr>
          <p:spPr bwMode="auto">
            <a:xfrm>
              <a:off x="5156448" y="1455167"/>
              <a:ext cx="495672" cy="369332"/>
            </a:xfrm>
            <a:prstGeom prst="rect">
              <a:avLst/>
            </a:prstGeom>
            <a:noFill/>
            <a:ln w="9525">
              <a:noFill/>
              <a:miter lim="800000"/>
              <a:headEnd/>
              <a:tailEnd/>
            </a:ln>
          </p:spPr>
          <p:txBody>
            <a:bodyPr wrap="square">
              <a:spAutoFit/>
            </a:bodyPr>
            <a:lstStyle/>
            <a:p>
              <a:pPr>
                <a:spcBef>
                  <a:spcPct val="50000"/>
                </a:spcBef>
              </a:pPr>
              <a:r>
                <a:rPr lang="en-US" dirty="0" smtClean="0">
                  <a:latin typeface="Calibri" charset="0"/>
                  <a:ea typeface="Calibri" charset="0"/>
                  <a:cs typeface="Calibri" charset="0"/>
                </a:rPr>
                <a:t>x</a:t>
              </a:r>
              <a:r>
                <a:rPr lang="en-US" baseline="-25000" dirty="0">
                  <a:latin typeface="Calibri" charset="0"/>
                  <a:ea typeface="Calibri" charset="0"/>
                  <a:cs typeface="Calibri" charset="0"/>
                </a:rPr>
                <a:t>1</a:t>
              </a:r>
              <a:endParaRPr lang="en-US" baseline="-25000" dirty="0" smtClean="0">
                <a:latin typeface="Calibri" charset="0"/>
                <a:ea typeface="Calibri" charset="0"/>
                <a:cs typeface="Calibri" charset="0"/>
              </a:endParaRPr>
            </a:p>
          </p:txBody>
        </p:sp>
      </p:grpSp>
      <p:grpSp>
        <p:nvGrpSpPr>
          <p:cNvPr id="19" name="Group 55"/>
          <p:cNvGrpSpPr/>
          <p:nvPr/>
        </p:nvGrpSpPr>
        <p:grpSpPr>
          <a:xfrm>
            <a:off x="7215746" y="2257042"/>
            <a:ext cx="576064" cy="576064"/>
            <a:chOff x="5076056" y="1412776"/>
            <a:chExt cx="576064" cy="576064"/>
          </a:xfrm>
        </p:grpSpPr>
        <p:sp>
          <p:nvSpPr>
            <p:cNvPr id="20" name="Oval 19"/>
            <p:cNvSpPr/>
            <p:nvPr/>
          </p:nvSpPr>
          <p:spPr>
            <a:xfrm>
              <a:off x="5076056" y="1412776"/>
              <a:ext cx="57606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Calibri" charset="0"/>
                <a:ea typeface="Calibri" charset="0"/>
                <a:cs typeface="Calibri" charset="0"/>
              </a:endParaRPr>
            </a:p>
          </p:txBody>
        </p:sp>
        <p:sp>
          <p:nvSpPr>
            <p:cNvPr id="21" name="Text Box 7"/>
            <p:cNvSpPr txBox="1">
              <a:spLocks noChangeArrowheads="1"/>
            </p:cNvSpPr>
            <p:nvPr/>
          </p:nvSpPr>
          <p:spPr bwMode="auto">
            <a:xfrm>
              <a:off x="5156448" y="1455167"/>
              <a:ext cx="495672" cy="369332"/>
            </a:xfrm>
            <a:prstGeom prst="rect">
              <a:avLst/>
            </a:prstGeom>
            <a:noFill/>
            <a:ln w="9525">
              <a:noFill/>
              <a:miter lim="800000"/>
              <a:headEnd/>
              <a:tailEnd/>
            </a:ln>
          </p:spPr>
          <p:txBody>
            <a:bodyPr wrap="square">
              <a:spAutoFit/>
            </a:bodyPr>
            <a:lstStyle/>
            <a:p>
              <a:pPr>
                <a:spcBef>
                  <a:spcPct val="50000"/>
                </a:spcBef>
              </a:pPr>
              <a:r>
                <a:rPr lang="en-US" dirty="0" smtClean="0">
                  <a:latin typeface="Calibri" charset="0"/>
                  <a:ea typeface="Calibri" charset="0"/>
                  <a:cs typeface="Calibri" charset="0"/>
                </a:rPr>
                <a:t>x</a:t>
              </a:r>
              <a:r>
                <a:rPr lang="en-US" baseline="-25000" dirty="0" smtClean="0">
                  <a:latin typeface="Calibri" charset="0"/>
                  <a:ea typeface="Calibri" charset="0"/>
                  <a:cs typeface="Calibri" charset="0"/>
                </a:rPr>
                <a:t>2</a:t>
              </a:r>
            </a:p>
          </p:txBody>
        </p:sp>
      </p:grpSp>
      <p:cxnSp>
        <p:nvCxnSpPr>
          <p:cNvPr id="27" name="Straight Arrow Connector 26"/>
          <p:cNvCxnSpPr/>
          <p:nvPr/>
        </p:nvCxnSpPr>
        <p:spPr>
          <a:xfrm>
            <a:off x="6351650" y="2833106"/>
            <a:ext cx="504056" cy="72008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6999722" y="2905114"/>
            <a:ext cx="360040" cy="6480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965856" y="3879522"/>
            <a:ext cx="0" cy="45377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2475899" y="5381581"/>
            <a:ext cx="3929858" cy="369332"/>
          </a:xfrm>
          <a:prstGeom prst="rect">
            <a:avLst/>
          </a:prstGeom>
        </p:spPr>
        <p:txBody>
          <a:bodyPr wrap="none">
            <a:spAutoFit/>
          </a:bodyPr>
          <a:lstStyle/>
          <a:p>
            <a:r>
              <a:rPr lang="en-US" dirty="0" smtClean="0">
                <a:latin typeface="Calibri" charset="0"/>
                <a:ea typeface="Calibri" charset="0"/>
                <a:cs typeface="Calibri" charset="0"/>
              </a:rPr>
              <a:t>Depends on f that you want to compute</a:t>
            </a:r>
            <a:endParaRPr lang="en-US" dirty="0">
              <a:latin typeface="Calibri" charset="0"/>
              <a:ea typeface="Calibri" charset="0"/>
              <a:cs typeface="Calibri" charset="0"/>
            </a:endParaRPr>
          </a:p>
        </p:txBody>
      </p:sp>
      <p:sp>
        <p:nvSpPr>
          <p:cNvPr id="61" name="Text Box 7"/>
          <p:cNvSpPr txBox="1">
            <a:spLocks noChangeArrowheads="1"/>
          </p:cNvSpPr>
          <p:nvPr/>
        </p:nvSpPr>
        <p:spPr bwMode="auto">
          <a:xfrm>
            <a:off x="2498167" y="5012069"/>
            <a:ext cx="4302805" cy="369332"/>
          </a:xfrm>
          <a:prstGeom prst="rect">
            <a:avLst/>
          </a:prstGeom>
          <a:noFill/>
          <a:ln w="9525">
            <a:noFill/>
            <a:miter lim="800000"/>
            <a:headEnd/>
            <a:tailEnd/>
          </a:ln>
        </p:spPr>
        <p:txBody>
          <a:bodyPr wrap="square">
            <a:spAutoFit/>
          </a:bodyPr>
          <a:lstStyle/>
          <a:p>
            <a:pPr>
              <a:spcBef>
                <a:spcPct val="50000"/>
              </a:spcBef>
            </a:pPr>
            <a:r>
              <a:rPr lang="en-US" dirty="0" smtClean="0">
                <a:latin typeface="Calibri" charset="0"/>
                <a:ea typeface="Calibri" charset="0"/>
                <a:cs typeface="Calibri" charset="0"/>
              </a:rPr>
              <a:t>   f(x</a:t>
            </a:r>
            <a:r>
              <a:rPr lang="en-US" baseline="-25000" dirty="0" smtClean="0">
                <a:latin typeface="Calibri" charset="0"/>
                <a:ea typeface="Calibri" charset="0"/>
                <a:cs typeface="Calibri" charset="0"/>
              </a:rPr>
              <a:t>1</a:t>
            </a:r>
            <a:r>
              <a:rPr lang="en-US" dirty="0">
                <a:latin typeface="Calibri" charset="0"/>
                <a:ea typeface="Calibri" charset="0"/>
                <a:cs typeface="Calibri" charset="0"/>
              </a:rPr>
              <a:t>,</a:t>
            </a:r>
            <a:r>
              <a:rPr lang="en-US" dirty="0" smtClean="0">
                <a:latin typeface="Calibri" charset="0"/>
                <a:ea typeface="Calibri" charset="0"/>
                <a:cs typeface="Calibri" charset="0"/>
              </a:rPr>
              <a:t>x</a:t>
            </a:r>
            <a:r>
              <a:rPr lang="en-US" baseline="-25000" dirty="0" smtClean="0">
                <a:latin typeface="Calibri" charset="0"/>
                <a:ea typeface="Calibri" charset="0"/>
                <a:cs typeface="Calibri" charset="0"/>
              </a:rPr>
              <a:t>2</a:t>
            </a:r>
            <a:r>
              <a:rPr lang="en-US" dirty="0" smtClean="0">
                <a:latin typeface="Calibri" charset="0"/>
                <a:ea typeface="Calibri" charset="0"/>
                <a:cs typeface="Calibri" charset="0"/>
              </a:rPr>
              <a:t>) </a:t>
            </a:r>
            <a:r>
              <a:rPr lang="en-US" dirty="0">
                <a:latin typeface="Calibri" charset="0"/>
                <a:ea typeface="Calibri" charset="0"/>
                <a:cs typeface="Calibri" charset="0"/>
              </a:rPr>
              <a:t>= </a:t>
            </a:r>
            <a:r>
              <a:rPr lang="en-US" dirty="0" smtClean="0">
                <a:latin typeface="Calibri" charset="0"/>
                <a:ea typeface="Calibri" charset="0"/>
                <a:cs typeface="Calibri" charset="0"/>
              </a:rPr>
              <a:t>x</a:t>
            </a:r>
            <a:r>
              <a:rPr lang="en-US" baseline="-25000" dirty="0" smtClean="0">
                <a:latin typeface="Calibri" charset="0"/>
                <a:ea typeface="Calibri" charset="0"/>
                <a:cs typeface="Calibri" charset="0"/>
              </a:rPr>
              <a:t>1</a:t>
            </a:r>
            <a:r>
              <a:rPr lang="en-US" dirty="0">
                <a:latin typeface="Calibri" charset="0"/>
                <a:ea typeface="Calibri" charset="0"/>
                <a:cs typeface="Calibri" charset="0"/>
              </a:rPr>
              <a:t>+</a:t>
            </a:r>
            <a:r>
              <a:rPr lang="en-US" dirty="0" smtClean="0">
                <a:latin typeface="Calibri" charset="0"/>
                <a:ea typeface="Calibri" charset="0"/>
                <a:cs typeface="Calibri" charset="0"/>
              </a:rPr>
              <a:t>x</a:t>
            </a:r>
            <a:r>
              <a:rPr lang="en-US" baseline="-25000" dirty="0" smtClean="0">
                <a:latin typeface="Calibri" charset="0"/>
                <a:ea typeface="Calibri" charset="0"/>
                <a:cs typeface="Calibri" charset="0"/>
              </a:rPr>
              <a:t>2</a:t>
            </a:r>
            <a:r>
              <a:rPr lang="en-US" dirty="0" smtClean="0">
                <a:latin typeface="Calibri" charset="0"/>
                <a:ea typeface="Calibri" charset="0"/>
                <a:cs typeface="Calibri" charset="0"/>
              </a:rPr>
              <a:t>;</a:t>
            </a:r>
            <a:r>
              <a:rPr lang="en-US" baseline="-25000" dirty="0" smtClean="0">
                <a:latin typeface="Calibri" charset="0"/>
                <a:ea typeface="Calibri" charset="0"/>
                <a:cs typeface="Calibri" charset="0"/>
              </a:rPr>
              <a:t>   </a:t>
            </a:r>
            <a:r>
              <a:rPr lang="en-US" dirty="0" smtClean="0">
                <a:latin typeface="Calibri" charset="0"/>
                <a:ea typeface="Calibri" charset="0"/>
                <a:cs typeface="Calibri" charset="0"/>
              </a:rPr>
              <a:t>x</a:t>
            </a:r>
            <a:r>
              <a:rPr lang="en-US" baseline="-25000" dirty="0" smtClean="0">
                <a:latin typeface="Calibri" charset="0"/>
                <a:ea typeface="Calibri" charset="0"/>
                <a:cs typeface="Calibri" charset="0"/>
              </a:rPr>
              <a:t>1</a:t>
            </a:r>
            <a:r>
              <a:rPr lang="en-US" dirty="0" smtClean="0">
                <a:latin typeface="Calibri" charset="0"/>
                <a:ea typeface="Calibri" charset="0"/>
                <a:cs typeface="Calibri" charset="0"/>
              </a:rPr>
              <a:t>, x</a:t>
            </a:r>
            <a:r>
              <a:rPr lang="en-US" baseline="-25000" dirty="0" smtClean="0">
                <a:latin typeface="Calibri" charset="0"/>
                <a:ea typeface="Calibri" charset="0"/>
                <a:cs typeface="Calibri" charset="0"/>
              </a:rPr>
              <a:t>2</a:t>
            </a:r>
            <a:r>
              <a:rPr lang="en-US" dirty="0" smtClean="0">
                <a:latin typeface="Calibri" charset="0"/>
                <a:ea typeface="Calibri" charset="0"/>
                <a:cs typeface="Calibri" charset="0"/>
              </a:rPr>
              <a:t> are from F</a:t>
            </a:r>
            <a:r>
              <a:rPr lang="en-US" baseline="-25000" dirty="0">
                <a:latin typeface="Calibri" charset="0"/>
                <a:ea typeface="Calibri" charset="0"/>
                <a:cs typeface="Calibri" charset="0"/>
              </a:rPr>
              <a:t>5</a:t>
            </a:r>
            <a:r>
              <a:rPr lang="en-US" dirty="0" smtClean="0">
                <a:latin typeface="Calibri" charset="0"/>
                <a:ea typeface="Calibri" charset="0"/>
                <a:cs typeface="Calibri" charset="0"/>
              </a:rPr>
              <a:t>    </a:t>
            </a:r>
            <a:r>
              <a:rPr lang="en-US" baseline="-25000" dirty="0" smtClean="0">
                <a:latin typeface="Calibri" charset="0"/>
                <a:ea typeface="Calibri" charset="0"/>
                <a:cs typeface="Calibri" charset="0"/>
              </a:rPr>
              <a:t>   </a:t>
            </a:r>
            <a:endParaRPr lang="en-US" dirty="0">
              <a:latin typeface="Calibri" charset="0"/>
              <a:ea typeface="Calibri" charset="0"/>
              <a:cs typeface="Calibri" charset="0"/>
            </a:endParaRPr>
          </a:p>
        </p:txBody>
      </p:sp>
      <p:sp>
        <p:nvSpPr>
          <p:cNvPr id="64" name="Rectangle 63"/>
          <p:cNvSpPr/>
          <p:nvPr/>
        </p:nvSpPr>
        <p:spPr>
          <a:xfrm>
            <a:off x="6622749" y="4416089"/>
            <a:ext cx="861785" cy="369332"/>
          </a:xfrm>
          <a:prstGeom prst="rect">
            <a:avLst/>
          </a:prstGeom>
        </p:spPr>
        <p:txBody>
          <a:bodyPr wrap="square">
            <a:spAutoFit/>
          </a:bodyPr>
          <a:lstStyle/>
          <a:p>
            <a:r>
              <a:rPr lang="en-US" dirty="0" smtClean="0">
                <a:latin typeface="Calibri" charset="0"/>
                <a:ea typeface="Calibri" charset="0"/>
                <a:cs typeface="Calibri" charset="0"/>
              </a:rPr>
              <a:t>x</a:t>
            </a:r>
            <a:r>
              <a:rPr lang="en-US" baseline="-25000" dirty="0" smtClean="0">
                <a:latin typeface="Calibri" charset="0"/>
                <a:ea typeface="Calibri" charset="0"/>
                <a:cs typeface="Calibri" charset="0"/>
              </a:rPr>
              <a:t>1</a:t>
            </a:r>
            <a:r>
              <a:rPr lang="en-US" dirty="0" smtClean="0">
                <a:latin typeface="Calibri" charset="0"/>
                <a:ea typeface="Calibri" charset="0"/>
                <a:cs typeface="Calibri" charset="0"/>
              </a:rPr>
              <a:t>+x</a:t>
            </a:r>
            <a:r>
              <a:rPr lang="en-US" baseline="-25000" dirty="0" smtClean="0">
                <a:latin typeface="Calibri" charset="0"/>
                <a:ea typeface="Calibri" charset="0"/>
                <a:cs typeface="Calibri" charset="0"/>
              </a:rPr>
              <a:t>2</a:t>
            </a:r>
            <a:endParaRPr lang="en-US" dirty="0">
              <a:latin typeface="Calibri" charset="0"/>
              <a:ea typeface="Calibri" charset="0"/>
              <a:cs typeface="Calibri" charset="0"/>
            </a:endParaRPr>
          </a:p>
        </p:txBody>
      </p:sp>
      <p:sp>
        <p:nvSpPr>
          <p:cNvPr id="65" name="TextBox 64"/>
          <p:cNvSpPr txBox="1"/>
          <p:nvPr/>
        </p:nvSpPr>
        <p:spPr>
          <a:xfrm>
            <a:off x="6773335" y="3522135"/>
            <a:ext cx="300082" cy="369332"/>
          </a:xfrm>
          <a:prstGeom prst="rect">
            <a:avLst/>
          </a:prstGeom>
          <a:noFill/>
        </p:spPr>
        <p:txBody>
          <a:bodyPr wrap="none" rtlCol="0">
            <a:spAutoFit/>
          </a:bodyPr>
          <a:lstStyle/>
          <a:p>
            <a:r>
              <a:rPr lang="en-US" dirty="0" smtClean="0">
                <a:latin typeface="Calibri" charset="0"/>
                <a:ea typeface="Calibri" charset="0"/>
                <a:cs typeface="Calibri" charset="0"/>
              </a:rPr>
              <a:t>+</a:t>
            </a:r>
            <a:endParaRPr lang="en-US" dirty="0">
              <a:latin typeface="Calibri" charset="0"/>
              <a:ea typeface="Calibri" charset="0"/>
              <a:cs typeface="Calibri" charset="0"/>
            </a:endParaRPr>
          </a:p>
        </p:txBody>
      </p:sp>
      <p:sp>
        <p:nvSpPr>
          <p:cNvPr id="67" name="Rectangle 66"/>
          <p:cNvSpPr/>
          <p:nvPr/>
        </p:nvSpPr>
        <p:spPr>
          <a:xfrm>
            <a:off x="523220" y="2257042"/>
            <a:ext cx="2048638" cy="369332"/>
          </a:xfrm>
          <a:prstGeom prst="rect">
            <a:avLst/>
          </a:prstGeom>
        </p:spPr>
        <p:txBody>
          <a:bodyPr wrap="none">
            <a:spAutoFit/>
          </a:bodyPr>
          <a:lstStyle/>
          <a:p>
            <a:r>
              <a:rPr lang="en-US" dirty="0" smtClean="0">
                <a:solidFill>
                  <a:srgbClr val="0000FF"/>
                </a:solidFill>
                <a:latin typeface="Calibri" charset="0"/>
                <a:ea typeface="Calibri" charset="0"/>
                <a:cs typeface="Calibri" charset="0"/>
              </a:rPr>
              <a:t>More than one gate</a:t>
            </a:r>
            <a:endParaRPr lang="en-US" dirty="0">
              <a:solidFill>
                <a:srgbClr val="0000FF"/>
              </a:solidFill>
              <a:latin typeface="Calibri" charset="0"/>
              <a:ea typeface="Calibri" charset="0"/>
              <a:cs typeface="Calibri" charset="0"/>
            </a:endParaRPr>
          </a:p>
        </p:txBody>
      </p:sp>
      <p:pic>
        <p:nvPicPr>
          <p:cNvPr id="69" name="Picture 68"/>
          <p:cNvPicPr>
            <a:picLocks noChangeAspect="1"/>
          </p:cNvPicPr>
          <p:nvPr/>
        </p:nvPicPr>
        <p:blipFill>
          <a:blip r:embed="rId3"/>
          <a:stretch>
            <a:fillRect/>
          </a:stretch>
        </p:blipFill>
        <p:spPr>
          <a:xfrm>
            <a:off x="523220" y="2905114"/>
            <a:ext cx="4230447" cy="2039419"/>
          </a:xfrm>
          <a:prstGeom prst="rect">
            <a:avLst/>
          </a:prstGeom>
        </p:spPr>
      </p:pic>
      <p:sp>
        <p:nvSpPr>
          <p:cNvPr id="72" name="Rectangle 71"/>
          <p:cNvSpPr/>
          <p:nvPr/>
        </p:nvSpPr>
        <p:spPr>
          <a:xfrm>
            <a:off x="301751" y="5717047"/>
            <a:ext cx="8655981" cy="338554"/>
          </a:xfrm>
          <a:prstGeom prst="rect">
            <a:avLst/>
          </a:prstGeom>
        </p:spPr>
        <p:txBody>
          <a:bodyPr wrap="square">
            <a:spAutoFit/>
          </a:bodyPr>
          <a:lstStyle/>
          <a:p>
            <a:pPr algn="ctr"/>
            <a:r>
              <a:rPr lang="en-US" sz="1600" dirty="0" smtClean="0">
                <a:latin typeface="Calibri" charset="0"/>
                <a:ea typeface="Calibri" charset="0"/>
                <a:cs typeface="Calibri" charset="0"/>
              </a:rPr>
              <a:t>Non-linear operation (comparison, greater than </a:t>
            </a:r>
            <a:r>
              <a:rPr lang="en-US" sz="1600" dirty="0" err="1" smtClean="0">
                <a:latin typeface="Calibri" charset="0"/>
                <a:ea typeface="Calibri" charset="0"/>
                <a:cs typeface="Calibri" charset="0"/>
              </a:rPr>
              <a:t>etc</a:t>
            </a:r>
            <a:r>
              <a:rPr lang="en-US" sz="1600" dirty="0" smtClean="0">
                <a:latin typeface="Calibri" charset="0"/>
                <a:ea typeface="Calibri" charset="0"/>
                <a:cs typeface="Calibri" charset="0"/>
              </a:rPr>
              <a:t> are more concisely represented in Boolean circuit)</a:t>
            </a:r>
            <a:endParaRPr lang="en-US" sz="1600" dirty="0">
              <a:latin typeface="Calibri" charset="0"/>
              <a:ea typeface="Calibri" charset="0"/>
              <a:cs typeface="Calibri" charset="0"/>
            </a:endParaRPr>
          </a:p>
        </p:txBody>
      </p:sp>
      <p:sp>
        <p:nvSpPr>
          <p:cNvPr id="22" name="Rectangle 21"/>
          <p:cNvSpPr/>
          <p:nvPr/>
        </p:nvSpPr>
        <p:spPr>
          <a:xfrm>
            <a:off x="5112940" y="1345749"/>
            <a:ext cx="3844793" cy="646331"/>
          </a:xfrm>
          <a:prstGeom prst="rect">
            <a:avLst/>
          </a:prstGeom>
        </p:spPr>
        <p:txBody>
          <a:bodyPr wrap="square">
            <a:spAutoFit/>
          </a:bodyPr>
          <a:lstStyle/>
          <a:p>
            <a:pPr>
              <a:spcBef>
                <a:spcPct val="50000"/>
              </a:spcBef>
            </a:pPr>
            <a:r>
              <a:rPr lang="en-US" dirty="0" smtClean="0">
                <a:solidFill>
                  <a:srgbClr val="FF0000"/>
                </a:solidFill>
                <a:latin typeface="Calibri" charset="0"/>
                <a:ea typeface="Calibri" charset="0"/>
                <a:cs typeface="Calibri" charset="0"/>
              </a:rPr>
              <a:t>Arithmetic Circuit over finite field (Addition and Multiplication)</a:t>
            </a:r>
            <a:endParaRPr lang="en-US" baseline="-25000" dirty="0">
              <a:solidFill>
                <a:srgbClr val="FF0000"/>
              </a:solidFill>
              <a:latin typeface="Calibri" charset="0"/>
              <a:ea typeface="Calibri" charset="0"/>
              <a:cs typeface="Calibri" charset="0"/>
            </a:endParaRPr>
          </a:p>
        </p:txBody>
      </p:sp>
    </p:spTree>
    <p:extLst>
      <p:ext uri="{BB962C8B-B14F-4D97-AF65-F5344CB8AC3E}">
        <p14:creationId xmlns:p14="http://schemas.microsoft.com/office/powerpoint/2010/main" val="11971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4" grpId="0"/>
      <p:bldP spid="65" grpId="0"/>
      <p:bldP spid="67" grpId="0"/>
      <p:bldP spid="7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43935"/>
            <a:ext cx="8534400" cy="758952"/>
          </a:xfrm>
        </p:spPr>
        <p:txBody>
          <a:bodyPr>
            <a:normAutofit fontScale="90000"/>
          </a:bodyPr>
          <a:lstStyle/>
          <a:p>
            <a:r>
              <a:rPr lang="en-US" b="1" dirty="0">
                <a:solidFill>
                  <a:srgbClr val="008000"/>
                </a:solidFill>
                <a:latin typeface="Calibri" charset="0"/>
                <a:ea typeface="Calibri" charset="0"/>
                <a:cs typeface="Calibri" charset="0"/>
              </a:rPr>
              <a:t>Which one will you prefer?</a:t>
            </a:r>
          </a:p>
        </p:txBody>
      </p:sp>
      <p:sp>
        <p:nvSpPr>
          <p:cNvPr id="5" name="Rectangle 4"/>
          <p:cNvSpPr/>
          <p:nvPr/>
        </p:nvSpPr>
        <p:spPr>
          <a:xfrm>
            <a:off x="216457" y="6335937"/>
            <a:ext cx="8741276" cy="369332"/>
          </a:xfrm>
          <a:prstGeom prst="rect">
            <a:avLst/>
          </a:prstGeom>
          <a:solidFill>
            <a:srgbClr val="F0F2FF"/>
          </a:solidFill>
          <a:ln w="57150" cmpd="thickThin">
            <a:noFill/>
          </a:ln>
          <a:effectLst>
            <a:glow rad="101600">
              <a:srgbClr val="0000FF">
                <a:alpha val="96000"/>
              </a:srgbClr>
            </a:glow>
            <a:softEdge rad="12700"/>
          </a:effectLst>
        </p:spPr>
        <p:txBody>
          <a:bodyPr wrap="square">
            <a:spAutoFit/>
          </a:bodyPr>
          <a:lstStyle/>
          <a:p>
            <a:pPr>
              <a:spcBef>
                <a:spcPct val="50000"/>
              </a:spcBef>
            </a:pPr>
            <a:r>
              <a:rPr lang="en-US" b="1" dirty="0" smtClean="0">
                <a:solidFill>
                  <a:srgbClr val="0000FF"/>
                </a:solidFill>
                <a:latin typeface="Calibri" charset="0"/>
                <a:ea typeface="Calibri" charset="0"/>
                <a:cs typeface="Calibri" charset="0"/>
              </a:rPr>
              <a:t>Dimension 1:</a:t>
            </a:r>
            <a:r>
              <a:rPr lang="en-US" dirty="0" smtClean="0">
                <a:latin typeface="Calibri" charset="0"/>
                <a:ea typeface="Calibri" charset="0"/>
                <a:cs typeface="Calibri" charset="0"/>
              </a:rPr>
              <a:t> Any </a:t>
            </a:r>
            <a:r>
              <a:rPr lang="en-US" dirty="0" err="1" smtClean="0">
                <a:latin typeface="Calibri" charset="0"/>
                <a:ea typeface="Calibri" charset="0"/>
                <a:cs typeface="Calibri" charset="0"/>
              </a:rPr>
              <a:t>polynomially</a:t>
            </a:r>
            <a:r>
              <a:rPr lang="en-US" dirty="0" smtClean="0">
                <a:latin typeface="Calibri" charset="0"/>
                <a:ea typeface="Calibri" charset="0"/>
                <a:cs typeface="Calibri" charset="0"/>
              </a:rPr>
              <a:t> computable function can be computed securely.</a:t>
            </a:r>
            <a:endParaRPr lang="en-US" baseline="-25000" dirty="0">
              <a:latin typeface="Calibri" charset="0"/>
              <a:ea typeface="Calibri" charset="0"/>
              <a:cs typeface="Calibri" charset="0"/>
            </a:endParaRPr>
          </a:p>
        </p:txBody>
      </p:sp>
      <p:sp>
        <p:nvSpPr>
          <p:cNvPr id="6" name="Rectangle 5"/>
          <p:cNvSpPr/>
          <p:nvPr/>
        </p:nvSpPr>
        <p:spPr>
          <a:xfrm>
            <a:off x="301752" y="1368742"/>
            <a:ext cx="2634535" cy="646331"/>
          </a:xfrm>
          <a:prstGeom prst="rect">
            <a:avLst/>
          </a:prstGeom>
        </p:spPr>
        <p:txBody>
          <a:bodyPr wrap="square">
            <a:spAutoFit/>
          </a:bodyPr>
          <a:lstStyle/>
          <a:p>
            <a:pPr>
              <a:spcBef>
                <a:spcPct val="50000"/>
              </a:spcBef>
            </a:pPr>
            <a:r>
              <a:rPr lang="en-US" dirty="0" smtClean="0">
                <a:solidFill>
                  <a:srgbClr val="0000FF"/>
                </a:solidFill>
                <a:latin typeface="Calibri" charset="0"/>
                <a:ea typeface="Calibri" charset="0"/>
                <a:cs typeface="Calibri" charset="0"/>
              </a:rPr>
              <a:t> Boolean Circuit (AND, OR, NOT, XOR)</a:t>
            </a:r>
            <a:endParaRPr lang="en-US" baseline="-25000" dirty="0">
              <a:solidFill>
                <a:srgbClr val="0000FF"/>
              </a:solidFill>
              <a:latin typeface="Calibri" charset="0"/>
              <a:ea typeface="Calibri" charset="0"/>
              <a:cs typeface="Calibri" charset="0"/>
            </a:endParaRPr>
          </a:p>
        </p:txBody>
      </p:sp>
      <p:sp>
        <p:nvSpPr>
          <p:cNvPr id="70" name="Rectangle 69"/>
          <p:cNvSpPr/>
          <p:nvPr/>
        </p:nvSpPr>
        <p:spPr>
          <a:xfrm>
            <a:off x="301752" y="2390595"/>
            <a:ext cx="1963294" cy="369332"/>
          </a:xfrm>
          <a:prstGeom prst="rect">
            <a:avLst/>
          </a:prstGeom>
        </p:spPr>
        <p:txBody>
          <a:bodyPr wrap="none">
            <a:spAutoFit/>
          </a:bodyPr>
          <a:lstStyle/>
          <a:p>
            <a:r>
              <a:rPr lang="en-US" dirty="0" smtClean="0">
                <a:solidFill>
                  <a:srgbClr val="0000FF"/>
                </a:solidFill>
                <a:latin typeface="Calibri" charset="0"/>
                <a:ea typeface="Calibri" charset="0"/>
                <a:cs typeface="Calibri" charset="0"/>
              </a:rPr>
              <a:t>Huge body of work</a:t>
            </a:r>
          </a:p>
        </p:txBody>
      </p:sp>
      <p:sp>
        <p:nvSpPr>
          <p:cNvPr id="71" name="Rectangle 70"/>
          <p:cNvSpPr/>
          <p:nvPr/>
        </p:nvSpPr>
        <p:spPr>
          <a:xfrm>
            <a:off x="6142793" y="2390595"/>
            <a:ext cx="1963294" cy="369332"/>
          </a:xfrm>
          <a:prstGeom prst="rect">
            <a:avLst/>
          </a:prstGeom>
        </p:spPr>
        <p:txBody>
          <a:bodyPr wrap="none">
            <a:spAutoFit/>
          </a:bodyPr>
          <a:lstStyle/>
          <a:p>
            <a:r>
              <a:rPr lang="en-US" dirty="0" smtClean="0">
                <a:solidFill>
                  <a:srgbClr val="FF0000"/>
                </a:solidFill>
                <a:latin typeface="Calibri" charset="0"/>
                <a:ea typeface="Calibri" charset="0"/>
                <a:cs typeface="Calibri" charset="0"/>
              </a:rPr>
              <a:t>Huge body of work</a:t>
            </a:r>
            <a:endParaRPr lang="en-US" dirty="0">
              <a:solidFill>
                <a:srgbClr val="FF0000"/>
              </a:solidFill>
              <a:latin typeface="Calibri" charset="0"/>
              <a:ea typeface="Calibri" charset="0"/>
              <a:cs typeface="Calibri" charset="0"/>
            </a:endParaRPr>
          </a:p>
        </p:txBody>
      </p:sp>
      <p:sp>
        <p:nvSpPr>
          <p:cNvPr id="23" name="Rectangle 22"/>
          <p:cNvSpPr/>
          <p:nvPr/>
        </p:nvSpPr>
        <p:spPr>
          <a:xfrm>
            <a:off x="2851622" y="3112508"/>
            <a:ext cx="2013243" cy="369332"/>
          </a:xfrm>
          <a:prstGeom prst="rect">
            <a:avLst/>
          </a:prstGeom>
        </p:spPr>
        <p:txBody>
          <a:bodyPr wrap="none">
            <a:spAutoFit/>
          </a:bodyPr>
          <a:lstStyle/>
          <a:p>
            <a:r>
              <a:rPr lang="en-US" dirty="0" smtClean="0">
                <a:solidFill>
                  <a:srgbClr val="660066"/>
                </a:solidFill>
                <a:latin typeface="Calibri" charset="0"/>
                <a:ea typeface="Calibri" charset="0"/>
                <a:cs typeface="Calibri" charset="0"/>
              </a:rPr>
              <a:t>Combination(B + A)</a:t>
            </a:r>
            <a:endParaRPr lang="en-US" dirty="0">
              <a:solidFill>
                <a:srgbClr val="660066"/>
              </a:solidFill>
              <a:latin typeface="Calibri" charset="0"/>
              <a:ea typeface="Calibri" charset="0"/>
              <a:cs typeface="Calibri" charset="0"/>
            </a:endParaRPr>
          </a:p>
        </p:txBody>
      </p:sp>
      <p:sp>
        <p:nvSpPr>
          <p:cNvPr id="24" name="Rectangle 23"/>
          <p:cNvSpPr/>
          <p:nvPr/>
        </p:nvSpPr>
        <p:spPr>
          <a:xfrm>
            <a:off x="2756125" y="3660600"/>
            <a:ext cx="2447978" cy="584775"/>
          </a:xfrm>
          <a:prstGeom prst="rect">
            <a:avLst/>
          </a:prstGeom>
        </p:spPr>
        <p:txBody>
          <a:bodyPr wrap="none">
            <a:spAutoFit/>
          </a:bodyPr>
          <a:lstStyle/>
          <a:p>
            <a:r>
              <a:rPr lang="en-US" sz="1600" dirty="0">
                <a:solidFill>
                  <a:srgbClr val="660066"/>
                </a:solidFill>
                <a:latin typeface="Calibri" charset="0"/>
                <a:ea typeface="Calibri" charset="0"/>
                <a:cs typeface="Calibri" charset="0"/>
              </a:rPr>
              <a:t>+</a:t>
            </a:r>
            <a:r>
              <a:rPr lang="en-US" sz="1600" dirty="0" smtClean="0">
                <a:solidFill>
                  <a:srgbClr val="660066"/>
                </a:solidFill>
                <a:latin typeface="Calibri" charset="0"/>
                <a:ea typeface="Calibri" charset="0"/>
                <a:cs typeface="Calibri" charset="0"/>
              </a:rPr>
              <a:t> Very less amount of work</a:t>
            </a:r>
          </a:p>
          <a:p>
            <a:r>
              <a:rPr lang="en-US" sz="1600" dirty="0" smtClean="0">
                <a:solidFill>
                  <a:srgbClr val="660066"/>
                </a:solidFill>
                <a:latin typeface="Calibri" charset="0"/>
                <a:ea typeface="Calibri" charset="0"/>
                <a:cs typeface="Calibri" charset="0"/>
              </a:rPr>
              <a:t>+ Scope for Research</a:t>
            </a:r>
            <a:endParaRPr lang="en-US" sz="1600" dirty="0">
              <a:solidFill>
                <a:srgbClr val="660066"/>
              </a:solidFill>
              <a:latin typeface="Calibri" charset="0"/>
              <a:ea typeface="Calibri" charset="0"/>
              <a:cs typeface="Calibri" charset="0"/>
            </a:endParaRPr>
          </a:p>
        </p:txBody>
      </p:sp>
      <p:sp>
        <p:nvSpPr>
          <p:cNvPr id="10" name="Rectangle 9"/>
          <p:cNvSpPr/>
          <p:nvPr/>
        </p:nvSpPr>
        <p:spPr>
          <a:xfrm>
            <a:off x="5112940" y="1345749"/>
            <a:ext cx="3844793" cy="646331"/>
          </a:xfrm>
          <a:prstGeom prst="rect">
            <a:avLst/>
          </a:prstGeom>
        </p:spPr>
        <p:txBody>
          <a:bodyPr wrap="square">
            <a:spAutoFit/>
          </a:bodyPr>
          <a:lstStyle/>
          <a:p>
            <a:pPr>
              <a:spcBef>
                <a:spcPct val="50000"/>
              </a:spcBef>
            </a:pPr>
            <a:r>
              <a:rPr lang="en-US" dirty="0" smtClean="0">
                <a:solidFill>
                  <a:srgbClr val="FF0000"/>
                </a:solidFill>
                <a:latin typeface="Calibri" charset="0"/>
                <a:ea typeface="Calibri" charset="0"/>
                <a:cs typeface="Calibri" charset="0"/>
              </a:rPr>
              <a:t>Arithmetic Circuit over finite field (Addition and Multiplication)</a:t>
            </a:r>
            <a:endParaRPr lang="en-US" baseline="-25000" dirty="0">
              <a:solidFill>
                <a:srgbClr val="FF0000"/>
              </a:solidFill>
              <a:latin typeface="Calibri" charset="0"/>
              <a:ea typeface="Calibri" charset="0"/>
              <a:cs typeface="Calibri" charset="0"/>
            </a:endParaRPr>
          </a:p>
        </p:txBody>
      </p:sp>
    </p:spTree>
    <p:extLst>
      <p:ext uri="{BB962C8B-B14F-4D97-AF65-F5344CB8AC3E}">
        <p14:creationId xmlns:p14="http://schemas.microsoft.com/office/powerpoint/2010/main" val="170936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a:hlinkClick r:id="" action="ppaction://ole?verb=0"/>
          </p:cNvPr>
          <p:cNvGraphicFramePr>
            <a:graphicFrameLocks/>
          </p:cNvGraphicFramePr>
          <p:nvPr>
            <p:extLst>
              <p:ext uri="{D42A27DB-BD31-4B8C-83A1-F6EECF244321}">
                <p14:modId xmlns:p14="http://schemas.microsoft.com/office/powerpoint/2010/main" val="1173981176"/>
              </p:ext>
            </p:extLst>
          </p:nvPr>
        </p:nvGraphicFramePr>
        <p:xfrm>
          <a:off x="1821644" y="2468380"/>
          <a:ext cx="382945" cy="1138238"/>
        </p:xfrm>
        <a:graphic>
          <a:graphicData uri="http://schemas.openxmlformats.org/presentationml/2006/ole">
            <mc:AlternateContent xmlns:mc="http://schemas.openxmlformats.org/markup-compatibility/2006">
              <mc:Choice xmlns:v="urn:schemas-microsoft-com:vml" Requires="v">
                <p:oleObj spid="_x0000_s1173" name="Clip" r:id="rId4" imgW="525240" imgH="1361880" progId="">
                  <p:embed/>
                </p:oleObj>
              </mc:Choice>
              <mc:Fallback>
                <p:oleObj name="Clip" r:id="rId4"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1644" y="2468380"/>
                        <a:ext cx="382945" cy="1138238"/>
                      </a:xfrm>
                      <a:prstGeom prst="rect">
                        <a:avLst/>
                      </a:prstGeom>
                      <a:noFill/>
                      <a:ln>
                        <a:noFill/>
                      </a:ln>
                      <a:effectLst/>
                      <a:extLst/>
                    </p:spPr>
                  </p:pic>
                </p:oleObj>
              </mc:Fallback>
            </mc:AlternateContent>
          </a:graphicData>
        </a:graphic>
      </p:graphicFrame>
      <p:graphicFrame>
        <p:nvGraphicFramePr>
          <p:cNvPr id="1028" name="Object 5">
            <a:hlinkClick r:id="" action="ppaction://ole?verb=0"/>
          </p:cNvPr>
          <p:cNvGraphicFramePr>
            <a:graphicFrameLocks/>
          </p:cNvGraphicFramePr>
          <p:nvPr>
            <p:extLst>
              <p:ext uri="{D42A27DB-BD31-4B8C-83A1-F6EECF244321}">
                <p14:modId xmlns:p14="http://schemas.microsoft.com/office/powerpoint/2010/main" val="21876396"/>
              </p:ext>
            </p:extLst>
          </p:nvPr>
        </p:nvGraphicFramePr>
        <p:xfrm>
          <a:off x="261488" y="3414242"/>
          <a:ext cx="290513" cy="1050932"/>
        </p:xfrm>
        <a:graphic>
          <a:graphicData uri="http://schemas.openxmlformats.org/presentationml/2006/ole">
            <mc:AlternateContent xmlns:mc="http://schemas.openxmlformats.org/markup-compatibility/2006">
              <mc:Choice xmlns:v="urn:schemas-microsoft-com:vml" Requires="v">
                <p:oleObj spid="_x0000_s1174" name="Clip" r:id="rId6" imgW="525240" imgH="1361880" progId="">
                  <p:embed/>
                </p:oleObj>
              </mc:Choice>
              <mc:Fallback>
                <p:oleObj name="Clip" r:id="rId6"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488" y="3414242"/>
                        <a:ext cx="290513" cy="10509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31" name="Object 8">
            <a:hlinkClick r:id="" action="ppaction://ole?verb=0"/>
          </p:cNvPr>
          <p:cNvGraphicFramePr>
            <a:graphicFrameLocks/>
          </p:cNvGraphicFramePr>
          <p:nvPr>
            <p:extLst>
              <p:ext uri="{D42A27DB-BD31-4B8C-83A1-F6EECF244321}">
                <p14:modId xmlns:p14="http://schemas.microsoft.com/office/powerpoint/2010/main" val="456883935"/>
              </p:ext>
            </p:extLst>
          </p:nvPr>
        </p:nvGraphicFramePr>
        <p:xfrm>
          <a:off x="3553693" y="3403054"/>
          <a:ext cx="290513" cy="1050932"/>
        </p:xfrm>
        <a:graphic>
          <a:graphicData uri="http://schemas.openxmlformats.org/presentationml/2006/ole">
            <mc:AlternateContent xmlns:mc="http://schemas.openxmlformats.org/markup-compatibility/2006">
              <mc:Choice xmlns:v="urn:schemas-microsoft-com:vml" Requires="v">
                <p:oleObj spid="_x0000_s1175" name="Clip" r:id="rId7" imgW="525240" imgH="1361880" progId="">
                  <p:embed/>
                </p:oleObj>
              </mc:Choice>
              <mc:Fallback>
                <p:oleObj name="Clip" r:id="rId7"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3693" y="3403054"/>
                        <a:ext cx="290513" cy="10509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33" name="Object 10">
            <a:hlinkClick r:id="" action="ppaction://ole?verb=0"/>
          </p:cNvPr>
          <p:cNvGraphicFramePr>
            <a:graphicFrameLocks/>
          </p:cNvGraphicFramePr>
          <p:nvPr>
            <p:extLst>
              <p:ext uri="{D42A27DB-BD31-4B8C-83A1-F6EECF244321}">
                <p14:modId xmlns:p14="http://schemas.microsoft.com/office/powerpoint/2010/main" val="1594257520"/>
              </p:ext>
            </p:extLst>
          </p:nvPr>
        </p:nvGraphicFramePr>
        <p:xfrm>
          <a:off x="1844376" y="4477314"/>
          <a:ext cx="290513" cy="1050932"/>
        </p:xfrm>
        <a:graphic>
          <a:graphicData uri="http://schemas.openxmlformats.org/presentationml/2006/ole">
            <mc:AlternateContent xmlns:mc="http://schemas.openxmlformats.org/markup-compatibility/2006">
              <mc:Choice xmlns:v="urn:schemas-microsoft-com:vml" Requires="v">
                <p:oleObj spid="_x0000_s1176" name="Clip" r:id="rId8" imgW="525240" imgH="1361880" progId="">
                  <p:embed/>
                </p:oleObj>
              </mc:Choice>
              <mc:Fallback>
                <p:oleObj name="Clip" r:id="rId8"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4376" y="4477314"/>
                        <a:ext cx="290513" cy="10509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1" name="Rectangle 2"/>
          <p:cNvSpPr txBox="1">
            <a:spLocks noChangeArrowheads="1"/>
          </p:cNvSpPr>
          <p:nvPr/>
        </p:nvSpPr>
        <p:spPr>
          <a:xfrm>
            <a:off x="627063" y="161908"/>
            <a:ext cx="7883525" cy="83820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b="1" dirty="0">
                <a:solidFill>
                  <a:srgbClr val="008000"/>
                </a:solidFill>
                <a:latin typeface="Calibri" charset="0"/>
                <a:ea typeface="Calibri" charset="0"/>
                <a:cs typeface="Calibri" charset="0"/>
              </a:rPr>
              <a:t>Expanding the scope of MPC</a:t>
            </a:r>
            <a:endParaRPr lang="en-US" sz="3200" b="1" dirty="0" smtClean="0">
              <a:solidFill>
                <a:srgbClr val="008000"/>
              </a:solidFill>
              <a:latin typeface="Calibri" charset="0"/>
              <a:ea typeface="Calibri" charset="0"/>
              <a:cs typeface="Calibri" charset="0"/>
            </a:endParaRPr>
          </a:p>
        </p:txBody>
      </p:sp>
      <p:sp>
        <p:nvSpPr>
          <p:cNvPr id="39" name="Rectangle 38"/>
          <p:cNvSpPr/>
          <p:nvPr/>
        </p:nvSpPr>
        <p:spPr>
          <a:xfrm>
            <a:off x="216457" y="1493004"/>
            <a:ext cx="8741276" cy="369332"/>
          </a:xfrm>
          <a:prstGeom prst="rect">
            <a:avLst/>
          </a:prstGeom>
          <a:solidFill>
            <a:srgbClr val="F0F2FF"/>
          </a:solidFill>
          <a:ln w="57150" cmpd="thickThin">
            <a:noFill/>
          </a:ln>
          <a:effectLst>
            <a:glow rad="101600">
              <a:srgbClr val="0000FF">
                <a:alpha val="96000"/>
              </a:srgbClr>
            </a:glow>
            <a:softEdge rad="12700"/>
          </a:effectLst>
        </p:spPr>
        <p:txBody>
          <a:bodyPr wrap="square">
            <a:spAutoFit/>
          </a:bodyPr>
          <a:lstStyle/>
          <a:p>
            <a:pPr>
              <a:spcBef>
                <a:spcPct val="50000"/>
              </a:spcBef>
            </a:pPr>
            <a:r>
              <a:rPr lang="en-US" b="1" dirty="0" smtClean="0">
                <a:solidFill>
                  <a:srgbClr val="0000FF"/>
                </a:solidFill>
                <a:latin typeface="Calibri" charset="0"/>
                <a:ea typeface="Calibri" charset="0"/>
                <a:cs typeface="Calibri" charset="0"/>
              </a:rPr>
              <a:t>Dimension 2.1:</a:t>
            </a:r>
            <a:r>
              <a:rPr lang="en-US" dirty="0" smtClean="0">
                <a:latin typeface="Calibri" charset="0"/>
                <a:ea typeface="Calibri" charset="0"/>
                <a:cs typeface="Calibri" charset="0"/>
              </a:rPr>
              <a:t> Varieties of network (complete vs. incomplete )</a:t>
            </a:r>
            <a:endParaRPr lang="en-US" baseline="-25000" dirty="0">
              <a:latin typeface="Calibri" charset="0"/>
              <a:ea typeface="Calibri" charset="0"/>
              <a:cs typeface="Calibri" charset="0"/>
            </a:endParaRPr>
          </a:p>
        </p:txBody>
      </p:sp>
      <p:cxnSp>
        <p:nvCxnSpPr>
          <p:cNvPr id="53" name="Straight Arrow Connector 52"/>
          <p:cNvCxnSpPr/>
          <p:nvPr/>
        </p:nvCxnSpPr>
        <p:spPr>
          <a:xfrm flipV="1">
            <a:off x="637315" y="3166517"/>
            <a:ext cx="1021168" cy="56331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55" name="Straight Arrow Connector 54"/>
          <p:cNvCxnSpPr/>
          <p:nvPr/>
        </p:nvCxnSpPr>
        <p:spPr>
          <a:xfrm>
            <a:off x="2313715" y="3158275"/>
            <a:ext cx="1075203" cy="486887"/>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56" name="Straight Arrow Connector 55"/>
          <p:cNvCxnSpPr/>
          <p:nvPr/>
        </p:nvCxnSpPr>
        <p:spPr>
          <a:xfrm>
            <a:off x="552001" y="4190987"/>
            <a:ext cx="1106482" cy="525998"/>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57" name="Straight Arrow Connector 56"/>
          <p:cNvCxnSpPr/>
          <p:nvPr/>
        </p:nvCxnSpPr>
        <p:spPr>
          <a:xfrm flipV="1">
            <a:off x="2289578" y="4207920"/>
            <a:ext cx="1230249" cy="483726"/>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62" name="Straight Arrow Connector 61"/>
          <p:cNvCxnSpPr/>
          <p:nvPr/>
        </p:nvCxnSpPr>
        <p:spPr>
          <a:xfrm flipV="1">
            <a:off x="637315" y="3979316"/>
            <a:ext cx="2751603" cy="1"/>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68" name="Straight Arrow Connector 67"/>
          <p:cNvCxnSpPr>
            <a:stCxn id="1033" idx="0"/>
            <a:endCxn id="1026" idx="2"/>
          </p:cNvCxnSpPr>
          <p:nvPr/>
        </p:nvCxnSpPr>
        <p:spPr>
          <a:xfrm flipV="1">
            <a:off x="1989632" y="3606618"/>
            <a:ext cx="23484" cy="870696"/>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graphicFrame>
        <p:nvGraphicFramePr>
          <p:cNvPr id="81" name="Object 2">
            <a:hlinkClick r:id="" action="ppaction://ole?verb=0"/>
          </p:cNvPr>
          <p:cNvGraphicFramePr>
            <a:graphicFrameLocks/>
          </p:cNvGraphicFramePr>
          <p:nvPr>
            <p:extLst>
              <p:ext uri="{D42A27DB-BD31-4B8C-83A1-F6EECF244321}">
                <p14:modId xmlns:p14="http://schemas.microsoft.com/office/powerpoint/2010/main" val="532675021"/>
              </p:ext>
            </p:extLst>
          </p:nvPr>
        </p:nvGraphicFramePr>
        <p:xfrm>
          <a:off x="6698351" y="2451450"/>
          <a:ext cx="382945" cy="1138238"/>
        </p:xfrm>
        <a:graphic>
          <a:graphicData uri="http://schemas.openxmlformats.org/presentationml/2006/ole">
            <mc:AlternateContent xmlns:mc="http://schemas.openxmlformats.org/markup-compatibility/2006">
              <mc:Choice xmlns:v="urn:schemas-microsoft-com:vml" Requires="v">
                <p:oleObj spid="_x0000_s1177" name="Clip" r:id="rId9" imgW="525240" imgH="1361880" progId="">
                  <p:embed/>
                </p:oleObj>
              </mc:Choice>
              <mc:Fallback>
                <p:oleObj name="Clip" r:id="rId9"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8351" y="2451450"/>
                        <a:ext cx="382945" cy="1138238"/>
                      </a:xfrm>
                      <a:prstGeom prst="rect">
                        <a:avLst/>
                      </a:prstGeom>
                      <a:noFill/>
                      <a:ln>
                        <a:noFill/>
                      </a:ln>
                      <a:effectLst/>
                      <a:extLst/>
                    </p:spPr>
                  </p:pic>
                </p:oleObj>
              </mc:Fallback>
            </mc:AlternateContent>
          </a:graphicData>
        </a:graphic>
      </p:graphicFrame>
      <p:graphicFrame>
        <p:nvGraphicFramePr>
          <p:cNvPr id="82" name="Object 5">
            <a:hlinkClick r:id="" action="ppaction://ole?verb=0"/>
          </p:cNvPr>
          <p:cNvGraphicFramePr>
            <a:graphicFrameLocks/>
          </p:cNvGraphicFramePr>
          <p:nvPr>
            <p:extLst>
              <p:ext uri="{D42A27DB-BD31-4B8C-83A1-F6EECF244321}">
                <p14:modId xmlns:p14="http://schemas.microsoft.com/office/powerpoint/2010/main" val="1957237251"/>
              </p:ext>
            </p:extLst>
          </p:nvPr>
        </p:nvGraphicFramePr>
        <p:xfrm>
          <a:off x="5138195" y="3397312"/>
          <a:ext cx="290513" cy="1050932"/>
        </p:xfrm>
        <a:graphic>
          <a:graphicData uri="http://schemas.openxmlformats.org/presentationml/2006/ole">
            <mc:AlternateContent xmlns:mc="http://schemas.openxmlformats.org/markup-compatibility/2006">
              <mc:Choice xmlns:v="urn:schemas-microsoft-com:vml" Requires="v">
                <p:oleObj spid="_x0000_s1178" name="Clip" r:id="rId10" imgW="525240" imgH="1361880" progId="">
                  <p:embed/>
                </p:oleObj>
              </mc:Choice>
              <mc:Fallback>
                <p:oleObj name="Clip" r:id="rId10"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8195" y="3397312"/>
                        <a:ext cx="290513" cy="10509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83" name="Object 8">
            <a:hlinkClick r:id="" action="ppaction://ole?verb=0"/>
          </p:cNvPr>
          <p:cNvGraphicFramePr>
            <a:graphicFrameLocks/>
          </p:cNvGraphicFramePr>
          <p:nvPr>
            <p:extLst>
              <p:ext uri="{D42A27DB-BD31-4B8C-83A1-F6EECF244321}">
                <p14:modId xmlns:p14="http://schemas.microsoft.com/office/powerpoint/2010/main" val="131972811"/>
              </p:ext>
            </p:extLst>
          </p:nvPr>
        </p:nvGraphicFramePr>
        <p:xfrm>
          <a:off x="8430400" y="3386124"/>
          <a:ext cx="290513" cy="1050932"/>
        </p:xfrm>
        <a:graphic>
          <a:graphicData uri="http://schemas.openxmlformats.org/presentationml/2006/ole">
            <mc:AlternateContent xmlns:mc="http://schemas.openxmlformats.org/markup-compatibility/2006">
              <mc:Choice xmlns:v="urn:schemas-microsoft-com:vml" Requires="v">
                <p:oleObj spid="_x0000_s1179" name="Clip" r:id="rId11" imgW="525240" imgH="1361880" progId="">
                  <p:embed/>
                </p:oleObj>
              </mc:Choice>
              <mc:Fallback>
                <p:oleObj name="Clip" r:id="rId11"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0400" y="3386124"/>
                        <a:ext cx="290513" cy="10509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84" name="Object 10">
            <a:hlinkClick r:id="" action="ppaction://ole?verb=0"/>
          </p:cNvPr>
          <p:cNvGraphicFramePr>
            <a:graphicFrameLocks/>
          </p:cNvGraphicFramePr>
          <p:nvPr>
            <p:extLst>
              <p:ext uri="{D42A27DB-BD31-4B8C-83A1-F6EECF244321}">
                <p14:modId xmlns:p14="http://schemas.microsoft.com/office/powerpoint/2010/main" val="1863910773"/>
              </p:ext>
            </p:extLst>
          </p:nvPr>
        </p:nvGraphicFramePr>
        <p:xfrm>
          <a:off x="6721083" y="4460384"/>
          <a:ext cx="290513" cy="1050932"/>
        </p:xfrm>
        <a:graphic>
          <a:graphicData uri="http://schemas.openxmlformats.org/presentationml/2006/ole">
            <mc:AlternateContent xmlns:mc="http://schemas.openxmlformats.org/markup-compatibility/2006">
              <mc:Choice xmlns:v="urn:schemas-microsoft-com:vml" Requires="v">
                <p:oleObj spid="_x0000_s1180" name="Clip" r:id="rId12" imgW="525240" imgH="1361880" progId="">
                  <p:embed/>
                </p:oleObj>
              </mc:Choice>
              <mc:Fallback>
                <p:oleObj name="Clip" r:id="rId12" imgW="525240" imgH="136188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1083" y="4460384"/>
                        <a:ext cx="290513" cy="10509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cxnSp>
        <p:nvCxnSpPr>
          <p:cNvPr id="85" name="Straight Arrow Connector 84"/>
          <p:cNvCxnSpPr/>
          <p:nvPr/>
        </p:nvCxnSpPr>
        <p:spPr>
          <a:xfrm flipV="1">
            <a:off x="5514022" y="3149587"/>
            <a:ext cx="1021168" cy="56331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86" name="Straight Arrow Connector 85"/>
          <p:cNvCxnSpPr/>
          <p:nvPr/>
        </p:nvCxnSpPr>
        <p:spPr>
          <a:xfrm>
            <a:off x="7190422" y="3141345"/>
            <a:ext cx="1075203" cy="486887"/>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87" name="Straight Arrow Connector 86"/>
          <p:cNvCxnSpPr/>
          <p:nvPr/>
        </p:nvCxnSpPr>
        <p:spPr>
          <a:xfrm>
            <a:off x="5428708" y="4174057"/>
            <a:ext cx="1106482" cy="525998"/>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88" name="Straight Arrow Connector 87"/>
          <p:cNvCxnSpPr/>
          <p:nvPr/>
        </p:nvCxnSpPr>
        <p:spPr>
          <a:xfrm flipV="1">
            <a:off x="7166285" y="4190990"/>
            <a:ext cx="1230249" cy="483726"/>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sp>
        <p:nvSpPr>
          <p:cNvPr id="91" name="Rectangle 90"/>
          <p:cNvSpPr/>
          <p:nvPr/>
        </p:nvSpPr>
        <p:spPr>
          <a:xfrm>
            <a:off x="1116678" y="1951581"/>
            <a:ext cx="1955728" cy="369332"/>
          </a:xfrm>
          <a:prstGeom prst="rect">
            <a:avLst/>
          </a:prstGeom>
        </p:spPr>
        <p:txBody>
          <a:bodyPr wrap="none">
            <a:spAutoFit/>
          </a:bodyPr>
          <a:lstStyle/>
          <a:p>
            <a:r>
              <a:rPr lang="en-US" dirty="0" smtClean="0">
                <a:solidFill>
                  <a:srgbClr val="0000FF"/>
                </a:solidFill>
                <a:latin typeface="Calibri" charset="0"/>
                <a:ea typeface="Calibri" charset="0"/>
                <a:cs typeface="Calibri" charset="0"/>
              </a:rPr>
              <a:t>Complete Network</a:t>
            </a:r>
            <a:endParaRPr lang="en-US" dirty="0">
              <a:solidFill>
                <a:srgbClr val="0000FF"/>
              </a:solidFill>
              <a:latin typeface="Calibri" charset="0"/>
              <a:ea typeface="Calibri" charset="0"/>
              <a:cs typeface="Calibri" charset="0"/>
            </a:endParaRPr>
          </a:p>
        </p:txBody>
      </p:sp>
      <p:sp>
        <p:nvSpPr>
          <p:cNvPr id="92" name="Rectangle 91"/>
          <p:cNvSpPr/>
          <p:nvPr/>
        </p:nvSpPr>
        <p:spPr>
          <a:xfrm>
            <a:off x="5863367" y="1959363"/>
            <a:ext cx="2107756" cy="369332"/>
          </a:xfrm>
          <a:prstGeom prst="rect">
            <a:avLst/>
          </a:prstGeom>
        </p:spPr>
        <p:txBody>
          <a:bodyPr wrap="none">
            <a:spAutoFit/>
          </a:bodyPr>
          <a:lstStyle/>
          <a:p>
            <a:r>
              <a:rPr lang="en-US" dirty="0" smtClean="0">
                <a:solidFill>
                  <a:srgbClr val="FF0000"/>
                </a:solidFill>
                <a:latin typeface="Calibri" charset="0"/>
                <a:ea typeface="Calibri" charset="0"/>
                <a:cs typeface="Calibri" charset="0"/>
              </a:rPr>
              <a:t>Incomplete Network</a:t>
            </a:r>
            <a:endParaRPr lang="en-US" dirty="0">
              <a:solidFill>
                <a:srgbClr val="FF0000"/>
              </a:solidFill>
              <a:latin typeface="Calibri" charset="0"/>
              <a:ea typeface="Calibri" charset="0"/>
              <a:cs typeface="Calibri" charset="0"/>
            </a:endParaRPr>
          </a:p>
        </p:txBody>
      </p:sp>
      <p:sp>
        <p:nvSpPr>
          <p:cNvPr id="93" name="Rectangle 92"/>
          <p:cNvSpPr/>
          <p:nvPr/>
        </p:nvSpPr>
        <p:spPr>
          <a:xfrm>
            <a:off x="261489" y="5711109"/>
            <a:ext cx="3768644" cy="338554"/>
          </a:xfrm>
          <a:prstGeom prst="rect">
            <a:avLst/>
          </a:prstGeom>
        </p:spPr>
        <p:txBody>
          <a:bodyPr wrap="square">
            <a:spAutoFit/>
          </a:bodyPr>
          <a:lstStyle/>
          <a:p>
            <a:pPr algn="ctr"/>
            <a:r>
              <a:rPr lang="en-US" sz="1600" dirty="0" smtClean="0">
                <a:solidFill>
                  <a:srgbClr val="0000FF"/>
                </a:solidFill>
                <a:latin typeface="Calibri" charset="0"/>
                <a:ea typeface="Calibri" charset="0"/>
                <a:cs typeface="Calibri" charset="0"/>
              </a:rPr>
              <a:t>Most of the works in this model</a:t>
            </a:r>
            <a:endParaRPr lang="en-US" sz="1600" dirty="0">
              <a:solidFill>
                <a:srgbClr val="0000FF"/>
              </a:solidFill>
              <a:latin typeface="Calibri" charset="0"/>
              <a:ea typeface="Calibri" charset="0"/>
              <a:cs typeface="Calibri" charset="0"/>
            </a:endParaRPr>
          </a:p>
        </p:txBody>
      </p:sp>
      <p:sp>
        <p:nvSpPr>
          <p:cNvPr id="94" name="Rectangle 93"/>
          <p:cNvSpPr/>
          <p:nvPr/>
        </p:nvSpPr>
        <p:spPr>
          <a:xfrm>
            <a:off x="5997710" y="5677243"/>
            <a:ext cx="1692515" cy="338554"/>
          </a:xfrm>
          <a:prstGeom prst="rect">
            <a:avLst/>
          </a:prstGeom>
        </p:spPr>
        <p:txBody>
          <a:bodyPr wrap="none">
            <a:spAutoFit/>
          </a:bodyPr>
          <a:lstStyle/>
          <a:p>
            <a:r>
              <a:rPr lang="en-US" sz="1600" dirty="0" smtClean="0">
                <a:solidFill>
                  <a:srgbClr val="FF0000"/>
                </a:solidFill>
                <a:latin typeface="Calibri" charset="0"/>
                <a:ea typeface="Calibri" charset="0"/>
                <a:cs typeface="Calibri" charset="0"/>
              </a:rPr>
              <a:t>Very less explored</a:t>
            </a:r>
            <a:endParaRPr lang="en-US" sz="1600" dirty="0">
              <a:solidFill>
                <a:srgbClr val="FF0000"/>
              </a:solidFill>
              <a:latin typeface="Calibri" charset="0"/>
              <a:ea typeface="Calibri" charset="0"/>
              <a:cs typeface="Calibri" charset="0"/>
            </a:endParaRPr>
          </a:p>
        </p:txBody>
      </p:sp>
      <p:sp>
        <p:nvSpPr>
          <p:cNvPr id="95" name="Rectangle 94"/>
          <p:cNvSpPr/>
          <p:nvPr/>
        </p:nvSpPr>
        <p:spPr>
          <a:xfrm>
            <a:off x="261492" y="6032839"/>
            <a:ext cx="3768644" cy="584776"/>
          </a:xfrm>
          <a:prstGeom prst="rect">
            <a:avLst/>
          </a:prstGeom>
        </p:spPr>
        <p:txBody>
          <a:bodyPr wrap="square">
            <a:spAutoFit/>
          </a:bodyPr>
          <a:lstStyle/>
          <a:p>
            <a:pPr algn="ctr"/>
            <a:r>
              <a:rPr lang="en-US" sz="1600" dirty="0" smtClean="0">
                <a:solidFill>
                  <a:srgbClr val="0000FF"/>
                </a:solidFill>
                <a:latin typeface="Calibri" charset="0"/>
                <a:ea typeface="Calibri" charset="0"/>
                <a:cs typeface="Calibri" charset="0"/>
              </a:rPr>
              <a:t>Practical for applications involving very few parties (less than 10)</a:t>
            </a:r>
            <a:endParaRPr lang="en-US" sz="1600" dirty="0">
              <a:solidFill>
                <a:srgbClr val="0000FF"/>
              </a:solidFill>
              <a:latin typeface="Calibri" charset="0"/>
              <a:ea typeface="Calibri" charset="0"/>
              <a:cs typeface="Calibri" charset="0"/>
            </a:endParaRPr>
          </a:p>
        </p:txBody>
      </p:sp>
      <p:sp>
        <p:nvSpPr>
          <p:cNvPr id="96" name="Rectangle 95"/>
          <p:cNvSpPr/>
          <p:nvPr/>
        </p:nvSpPr>
        <p:spPr>
          <a:xfrm>
            <a:off x="5090756" y="6017280"/>
            <a:ext cx="3768644" cy="584776"/>
          </a:xfrm>
          <a:prstGeom prst="rect">
            <a:avLst/>
          </a:prstGeom>
        </p:spPr>
        <p:txBody>
          <a:bodyPr wrap="square">
            <a:spAutoFit/>
          </a:bodyPr>
          <a:lstStyle/>
          <a:p>
            <a:pPr algn="ctr"/>
            <a:r>
              <a:rPr lang="en-US" sz="1600" dirty="0" smtClean="0">
                <a:solidFill>
                  <a:srgbClr val="FF0000"/>
                </a:solidFill>
                <a:latin typeface="Calibri" charset="0"/>
                <a:ea typeface="Calibri" charset="0"/>
                <a:cs typeface="Calibri" charset="0"/>
              </a:rPr>
              <a:t>Practical for applications where billions can participate (E-election)</a:t>
            </a:r>
            <a:endParaRPr lang="en-US" sz="1600" dirty="0">
              <a:solidFill>
                <a:srgbClr val="FF0000"/>
              </a:solidFill>
              <a:latin typeface="Calibri" charset="0"/>
              <a:ea typeface="Calibri" charset="0"/>
              <a:cs typeface="Calibri" charset="0"/>
            </a:endParaRPr>
          </a:p>
        </p:txBody>
      </p:sp>
    </p:spTree>
    <p:extLst>
      <p:ext uri="{BB962C8B-B14F-4D97-AF65-F5344CB8AC3E}">
        <p14:creationId xmlns:p14="http://schemas.microsoft.com/office/powerpoint/2010/main" val="156417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p:bldP spid="95" grpId="0"/>
      <p:bldP spid="9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2"/>
          <p:cNvSpPr txBox="1">
            <a:spLocks noChangeArrowheads="1"/>
          </p:cNvSpPr>
          <p:nvPr/>
        </p:nvSpPr>
        <p:spPr>
          <a:xfrm>
            <a:off x="627063" y="161908"/>
            <a:ext cx="7883525" cy="838200"/>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b="1" dirty="0">
                <a:solidFill>
                  <a:srgbClr val="008000"/>
                </a:solidFill>
                <a:latin typeface="Calibri" charset="0"/>
                <a:ea typeface="Calibri" charset="0"/>
                <a:cs typeface="Calibri" charset="0"/>
              </a:rPr>
              <a:t>Expanding the scope of MPC</a:t>
            </a:r>
            <a:endParaRPr lang="en-US" sz="3200" b="1" dirty="0" smtClean="0">
              <a:solidFill>
                <a:srgbClr val="008000"/>
              </a:solidFill>
              <a:latin typeface="Calibri" charset="0"/>
              <a:ea typeface="Calibri" charset="0"/>
              <a:cs typeface="Calibri" charset="0"/>
            </a:endParaRPr>
          </a:p>
        </p:txBody>
      </p:sp>
      <p:sp>
        <p:nvSpPr>
          <p:cNvPr id="39" name="Rectangle 38"/>
          <p:cNvSpPr/>
          <p:nvPr/>
        </p:nvSpPr>
        <p:spPr>
          <a:xfrm>
            <a:off x="210280" y="6386739"/>
            <a:ext cx="8741276" cy="369332"/>
          </a:xfrm>
          <a:prstGeom prst="rect">
            <a:avLst/>
          </a:prstGeom>
          <a:solidFill>
            <a:srgbClr val="F0F2FF"/>
          </a:solidFill>
          <a:ln w="57150" cmpd="thickThin">
            <a:noFill/>
          </a:ln>
          <a:effectLst>
            <a:glow rad="101600">
              <a:srgbClr val="0000FF">
                <a:alpha val="96000"/>
              </a:srgbClr>
            </a:glow>
            <a:softEdge rad="12700"/>
          </a:effectLst>
        </p:spPr>
        <p:txBody>
          <a:bodyPr wrap="square">
            <a:spAutoFit/>
          </a:bodyPr>
          <a:lstStyle/>
          <a:p>
            <a:pPr>
              <a:spcBef>
                <a:spcPct val="50000"/>
              </a:spcBef>
            </a:pPr>
            <a:r>
              <a:rPr lang="en-US" b="1" dirty="0" smtClean="0">
                <a:solidFill>
                  <a:srgbClr val="0000FF"/>
                </a:solidFill>
                <a:latin typeface="Calibri" charset="0"/>
                <a:ea typeface="Calibri" charset="0"/>
                <a:cs typeface="Calibri" charset="0"/>
              </a:rPr>
              <a:t>Dimension 2.2:</a:t>
            </a:r>
            <a:r>
              <a:rPr lang="en-US" dirty="0" smtClean="0">
                <a:latin typeface="Calibri" charset="0"/>
                <a:ea typeface="Calibri" charset="0"/>
                <a:cs typeface="Calibri" charset="0"/>
              </a:rPr>
              <a:t> Varieties of network (synchronous vs. asynchronous) </a:t>
            </a:r>
            <a:endParaRPr lang="en-US" baseline="-25000" dirty="0">
              <a:latin typeface="Calibri" charset="0"/>
              <a:ea typeface="Calibri" charset="0"/>
              <a:cs typeface="Calibri" charset="0"/>
            </a:endParaRPr>
          </a:p>
        </p:txBody>
      </p:sp>
      <p:sp>
        <p:nvSpPr>
          <p:cNvPr id="91" name="Rectangle 90"/>
          <p:cNvSpPr/>
          <p:nvPr/>
        </p:nvSpPr>
        <p:spPr>
          <a:xfrm>
            <a:off x="826692" y="1311669"/>
            <a:ext cx="2302169" cy="369332"/>
          </a:xfrm>
          <a:prstGeom prst="rect">
            <a:avLst/>
          </a:prstGeom>
        </p:spPr>
        <p:txBody>
          <a:bodyPr wrap="none">
            <a:spAutoFit/>
          </a:bodyPr>
          <a:lstStyle/>
          <a:p>
            <a:r>
              <a:rPr lang="en-US" dirty="0" smtClean="0">
                <a:solidFill>
                  <a:srgbClr val="0000FF"/>
                </a:solidFill>
                <a:latin typeface="Calibri" charset="0"/>
                <a:ea typeface="Calibri" charset="0"/>
                <a:cs typeface="Calibri" charset="0"/>
              </a:rPr>
              <a:t>Synchronous  Network</a:t>
            </a:r>
            <a:endParaRPr lang="en-US" dirty="0">
              <a:solidFill>
                <a:srgbClr val="0000FF"/>
              </a:solidFill>
              <a:latin typeface="Calibri" charset="0"/>
              <a:ea typeface="Calibri" charset="0"/>
              <a:cs typeface="Calibri" charset="0"/>
            </a:endParaRPr>
          </a:p>
        </p:txBody>
      </p:sp>
      <p:sp>
        <p:nvSpPr>
          <p:cNvPr id="92" name="Rectangle 91"/>
          <p:cNvSpPr/>
          <p:nvPr/>
        </p:nvSpPr>
        <p:spPr>
          <a:xfrm>
            <a:off x="5561154" y="1319466"/>
            <a:ext cx="2364878" cy="369332"/>
          </a:xfrm>
          <a:prstGeom prst="rect">
            <a:avLst/>
          </a:prstGeom>
        </p:spPr>
        <p:txBody>
          <a:bodyPr wrap="none">
            <a:spAutoFit/>
          </a:bodyPr>
          <a:lstStyle/>
          <a:p>
            <a:r>
              <a:rPr lang="en-US" dirty="0" smtClean="0">
                <a:solidFill>
                  <a:srgbClr val="0000FF"/>
                </a:solidFill>
                <a:latin typeface="Calibri" charset="0"/>
                <a:ea typeface="Calibri" charset="0"/>
                <a:cs typeface="Calibri" charset="0"/>
              </a:rPr>
              <a:t>Asynchronous Network</a:t>
            </a:r>
            <a:endParaRPr lang="en-US" dirty="0">
              <a:solidFill>
                <a:srgbClr val="0000FF"/>
              </a:solidFill>
              <a:latin typeface="Calibri" charset="0"/>
              <a:ea typeface="Calibri" charset="0"/>
              <a:cs typeface="Calibri" charset="0"/>
            </a:endParaRPr>
          </a:p>
        </p:txBody>
      </p:sp>
      <p:grpSp>
        <p:nvGrpSpPr>
          <p:cNvPr id="29" name="Group 18" descr=" 4"/>
          <p:cNvGrpSpPr>
            <a:grpSpLocks/>
          </p:cNvGrpSpPr>
          <p:nvPr/>
        </p:nvGrpSpPr>
        <p:grpSpPr bwMode="auto">
          <a:xfrm>
            <a:off x="501650" y="5068355"/>
            <a:ext cx="1824038" cy="1078445"/>
            <a:chOff x="464663" y="5143512"/>
            <a:chExt cx="1776425" cy="1428760"/>
          </a:xfrm>
        </p:grpSpPr>
        <p:sp>
          <p:nvSpPr>
            <p:cNvPr id="30" name="Rectangle 29"/>
            <p:cNvSpPr/>
            <p:nvPr/>
          </p:nvSpPr>
          <p:spPr>
            <a:xfrm>
              <a:off x="500223" y="5143512"/>
              <a:ext cx="1648101" cy="1428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dirty="0">
                <a:latin typeface="Calibri" charset="0"/>
                <a:ea typeface="Calibri" charset="0"/>
                <a:cs typeface="Calibri" charset="0"/>
              </a:endParaRPr>
            </a:p>
          </p:txBody>
        </p:sp>
        <p:sp>
          <p:nvSpPr>
            <p:cNvPr id="31" name="Rectangle 2"/>
            <p:cNvSpPr txBox="1">
              <a:spLocks noChangeArrowheads="1"/>
            </p:cNvSpPr>
            <p:nvPr/>
          </p:nvSpPr>
          <p:spPr bwMode="auto">
            <a:xfrm>
              <a:off x="464663" y="5572140"/>
              <a:ext cx="1776425" cy="428628"/>
            </a:xfrm>
            <a:prstGeom prst="rect">
              <a:avLst/>
            </a:prstGeom>
            <a:noFill/>
            <a:ln w="9525">
              <a:noFill/>
              <a:miter lim="800000"/>
              <a:headEnd/>
              <a:tailEnd/>
            </a:ln>
          </p:spPr>
          <p:txBody>
            <a:bodyPr/>
            <a:lstStyle/>
            <a:p>
              <a:pPr marL="342900" indent="-342900" eaLnBrk="0" fontAlgn="auto" hangingPunct="0">
                <a:spcBef>
                  <a:spcPct val="20000"/>
                </a:spcBef>
                <a:spcAft>
                  <a:spcPts val="0"/>
                </a:spcAft>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IN" sz="1600" kern="0" dirty="0">
                  <a:latin typeface="Calibri" charset="0"/>
                  <a:ea typeface="Calibri" charset="0"/>
                  <a:cs typeface="Calibri" charset="0"/>
                </a:rPr>
                <a:t>Compute  and send x</a:t>
              </a:r>
              <a:endParaRPr lang="en-IN" sz="1600" kern="0" baseline="-25000" dirty="0">
                <a:solidFill>
                  <a:srgbClr val="FF0000"/>
                </a:solidFill>
                <a:latin typeface="Calibri" charset="0"/>
                <a:ea typeface="Calibri" charset="0"/>
                <a:cs typeface="Calibri" charset="0"/>
              </a:endParaRPr>
            </a:p>
          </p:txBody>
        </p:sp>
        <p:sp>
          <p:nvSpPr>
            <p:cNvPr id="32" name="Rectangle 2"/>
            <p:cNvSpPr txBox="1">
              <a:spLocks noChangeArrowheads="1"/>
            </p:cNvSpPr>
            <p:nvPr/>
          </p:nvSpPr>
          <p:spPr bwMode="auto">
            <a:xfrm>
              <a:off x="464663" y="5214951"/>
              <a:ext cx="1776425" cy="428628"/>
            </a:xfrm>
            <a:prstGeom prst="rect">
              <a:avLst/>
            </a:prstGeom>
            <a:noFill/>
            <a:ln w="9525">
              <a:noFill/>
              <a:miter lim="800000"/>
              <a:headEnd/>
              <a:tailEnd/>
            </a:ln>
          </p:spPr>
          <p:txBody>
            <a:bodyPr/>
            <a:lstStyle/>
            <a:p>
              <a:pPr marL="342900" indent="-342900" eaLnBrk="0" fontAlgn="auto" hangingPunct="0">
                <a:spcBef>
                  <a:spcPct val="20000"/>
                </a:spcBef>
                <a:spcAft>
                  <a:spcPts val="0"/>
                </a:spcAft>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IN" sz="1600" kern="0" dirty="0">
                  <a:latin typeface="Calibri" charset="0"/>
                  <a:ea typeface="Calibri" charset="0"/>
                  <a:cs typeface="Calibri" charset="0"/>
                </a:rPr>
                <a:t>... </a:t>
              </a:r>
              <a:endParaRPr lang="en-IN" sz="1600" kern="0" baseline="-25000" dirty="0">
                <a:solidFill>
                  <a:srgbClr val="FF0000"/>
                </a:solidFill>
                <a:latin typeface="Calibri" charset="0"/>
                <a:ea typeface="Calibri" charset="0"/>
                <a:cs typeface="Calibri" charset="0"/>
              </a:endParaRPr>
            </a:p>
          </p:txBody>
        </p:sp>
      </p:grpSp>
      <p:grpSp>
        <p:nvGrpSpPr>
          <p:cNvPr id="33" name="Group 18" descr=" 4"/>
          <p:cNvGrpSpPr>
            <a:grpSpLocks/>
          </p:cNvGrpSpPr>
          <p:nvPr/>
        </p:nvGrpSpPr>
        <p:grpSpPr bwMode="auto">
          <a:xfrm>
            <a:off x="2882375" y="5076294"/>
            <a:ext cx="1824037" cy="1019707"/>
            <a:chOff x="464663" y="5143512"/>
            <a:chExt cx="1776425" cy="1428760"/>
          </a:xfrm>
        </p:grpSpPr>
        <p:sp>
          <p:nvSpPr>
            <p:cNvPr id="34" name="Rectangle 33"/>
            <p:cNvSpPr/>
            <p:nvPr/>
          </p:nvSpPr>
          <p:spPr>
            <a:xfrm>
              <a:off x="500222" y="5143512"/>
              <a:ext cx="1648102" cy="1428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dirty="0">
                <a:latin typeface="Calibri" charset="0"/>
                <a:ea typeface="Calibri" charset="0"/>
                <a:cs typeface="Calibri" charset="0"/>
              </a:endParaRPr>
            </a:p>
          </p:txBody>
        </p:sp>
        <p:sp>
          <p:nvSpPr>
            <p:cNvPr id="35" name="Rectangle 2"/>
            <p:cNvSpPr txBox="1">
              <a:spLocks noChangeArrowheads="1"/>
            </p:cNvSpPr>
            <p:nvPr/>
          </p:nvSpPr>
          <p:spPr bwMode="auto">
            <a:xfrm>
              <a:off x="464663" y="5572140"/>
              <a:ext cx="1776425" cy="428628"/>
            </a:xfrm>
            <a:prstGeom prst="rect">
              <a:avLst/>
            </a:prstGeom>
            <a:noFill/>
            <a:ln w="9525">
              <a:noFill/>
              <a:miter lim="800000"/>
              <a:headEnd/>
              <a:tailEnd/>
            </a:ln>
          </p:spPr>
          <p:txBody>
            <a:bodyPr/>
            <a:lstStyle/>
            <a:p>
              <a:pPr marL="342900" indent="-342900" eaLnBrk="0" fontAlgn="auto" hangingPunct="0">
                <a:spcBef>
                  <a:spcPct val="20000"/>
                </a:spcBef>
                <a:spcAft>
                  <a:spcPts val="0"/>
                </a:spcAft>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IN" sz="1600" kern="0" dirty="0">
                  <a:latin typeface="Calibri" charset="0"/>
                  <a:ea typeface="Calibri" charset="0"/>
                  <a:cs typeface="Calibri" charset="0"/>
                </a:rPr>
                <a:t>Wait to receive x</a:t>
              </a:r>
              <a:endParaRPr lang="en-IN" sz="1600" kern="0" baseline="-25000" dirty="0">
                <a:solidFill>
                  <a:srgbClr val="FF0000"/>
                </a:solidFill>
                <a:latin typeface="Calibri" charset="0"/>
                <a:ea typeface="Calibri" charset="0"/>
                <a:cs typeface="Calibri" charset="0"/>
              </a:endParaRPr>
            </a:p>
          </p:txBody>
        </p:sp>
        <p:sp>
          <p:nvSpPr>
            <p:cNvPr id="36" name="Rectangle 2"/>
            <p:cNvSpPr txBox="1">
              <a:spLocks noChangeArrowheads="1"/>
            </p:cNvSpPr>
            <p:nvPr/>
          </p:nvSpPr>
          <p:spPr bwMode="auto">
            <a:xfrm>
              <a:off x="464663" y="5214949"/>
              <a:ext cx="1776425" cy="428628"/>
            </a:xfrm>
            <a:prstGeom prst="rect">
              <a:avLst/>
            </a:prstGeom>
            <a:noFill/>
            <a:ln w="9525">
              <a:noFill/>
              <a:miter lim="800000"/>
              <a:headEnd/>
              <a:tailEnd/>
            </a:ln>
          </p:spPr>
          <p:txBody>
            <a:bodyPr/>
            <a:lstStyle/>
            <a:p>
              <a:pPr marL="342900" indent="-342900" eaLnBrk="0" fontAlgn="auto" hangingPunct="0">
                <a:spcBef>
                  <a:spcPct val="20000"/>
                </a:spcBef>
                <a:spcAft>
                  <a:spcPts val="0"/>
                </a:spcAft>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IN" sz="1600" kern="0" dirty="0">
                  <a:latin typeface="Calibri" charset="0"/>
                  <a:ea typeface="Calibri" charset="0"/>
                  <a:cs typeface="Calibri" charset="0"/>
                </a:rPr>
                <a:t>... </a:t>
              </a:r>
              <a:endParaRPr lang="en-IN" sz="1600" kern="0" baseline="-25000" dirty="0">
                <a:solidFill>
                  <a:srgbClr val="FF0000"/>
                </a:solidFill>
                <a:latin typeface="Calibri" charset="0"/>
                <a:ea typeface="Calibri" charset="0"/>
                <a:cs typeface="Calibri" charset="0"/>
              </a:endParaRPr>
            </a:p>
          </p:txBody>
        </p:sp>
      </p:grpSp>
      <p:pic>
        <p:nvPicPr>
          <p:cNvPr id="37" name="Picture 4" descr="j0292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8" y="3684055"/>
            <a:ext cx="1133475"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5" descr="j03012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8638" y="3590393"/>
            <a:ext cx="1287462" cy="1101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0" name="Straight Arrow Connector 39"/>
          <p:cNvCxnSpPr/>
          <p:nvPr/>
        </p:nvCxnSpPr>
        <p:spPr>
          <a:xfrm>
            <a:off x="1874838" y="4344455"/>
            <a:ext cx="1223962" cy="0"/>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1" name="Rectangle 2"/>
          <p:cNvSpPr txBox="1">
            <a:spLocks noChangeArrowheads="1"/>
          </p:cNvSpPr>
          <p:nvPr/>
        </p:nvSpPr>
        <p:spPr bwMode="auto">
          <a:xfrm>
            <a:off x="1946275" y="3839630"/>
            <a:ext cx="576263" cy="428625"/>
          </a:xfrm>
          <a:prstGeom prst="rect">
            <a:avLst/>
          </a:prstGeom>
          <a:noFill/>
          <a:ln w="9525">
            <a:noFill/>
            <a:miter lim="800000"/>
            <a:headEnd/>
            <a:tailEnd/>
          </a:ln>
        </p:spPr>
        <p:txBody>
          <a:bodyPr/>
          <a:lstStyle/>
          <a:p>
            <a:pPr marL="342900" indent="-342900" eaLnBrk="0" fontAlgn="auto" hangingPunct="0">
              <a:spcBef>
                <a:spcPct val="20000"/>
              </a:spcBef>
              <a:spcAft>
                <a:spcPts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IN" sz="1600" kern="0" dirty="0">
                <a:latin typeface="Calibri" charset="0"/>
                <a:ea typeface="Calibri" charset="0"/>
                <a:cs typeface="Calibri" charset="0"/>
              </a:rPr>
              <a:t>x</a:t>
            </a:r>
            <a:endParaRPr lang="en-IN" sz="1600" kern="0" baseline="-25000" dirty="0">
              <a:solidFill>
                <a:srgbClr val="FF0000"/>
              </a:solidFill>
              <a:latin typeface="Calibri" charset="0"/>
              <a:ea typeface="Calibri" charset="0"/>
              <a:cs typeface="Calibri" charset="0"/>
            </a:endParaRPr>
          </a:p>
        </p:txBody>
      </p:sp>
      <p:pic>
        <p:nvPicPr>
          <p:cNvPr id="4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22538" y="1799066"/>
            <a:ext cx="1323975" cy="6752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 name="Text Box 7"/>
          <p:cNvSpPr txBox="1">
            <a:spLocks noChangeArrowheads="1"/>
          </p:cNvSpPr>
          <p:nvPr/>
        </p:nvSpPr>
        <p:spPr bwMode="auto">
          <a:xfrm>
            <a:off x="341328" y="1851023"/>
            <a:ext cx="247015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spcBef>
                <a:spcPct val="50000"/>
              </a:spcBef>
              <a:buFont typeface="Arial" charset="0"/>
              <a:buChar char="•"/>
            </a:pPr>
            <a:r>
              <a:rPr lang="en-US" sz="1600" dirty="0">
                <a:ea typeface="Calibri" charset="0"/>
                <a:cs typeface="Calibri" charset="0"/>
              </a:rPr>
              <a:t> Global Clock</a:t>
            </a:r>
            <a:endParaRPr lang="en-US" sz="1600" dirty="0">
              <a:solidFill>
                <a:srgbClr val="0000FF"/>
              </a:solidFill>
              <a:ea typeface="Calibri" charset="0"/>
              <a:cs typeface="Calibri" charset="0"/>
            </a:endParaRPr>
          </a:p>
        </p:txBody>
      </p:sp>
      <p:sp>
        <p:nvSpPr>
          <p:cNvPr id="44" name="Text Box 7"/>
          <p:cNvSpPr txBox="1">
            <a:spLocks noChangeArrowheads="1"/>
          </p:cNvSpPr>
          <p:nvPr/>
        </p:nvSpPr>
        <p:spPr bwMode="auto">
          <a:xfrm>
            <a:off x="356147" y="2244728"/>
            <a:ext cx="330145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spcBef>
                <a:spcPct val="50000"/>
              </a:spcBef>
              <a:buFont typeface="Arial" charset="0"/>
              <a:buChar char="•"/>
            </a:pPr>
            <a:r>
              <a:rPr lang="en-US" sz="1600" dirty="0">
                <a:ea typeface="Calibri" charset="0"/>
                <a:cs typeface="Calibri" charset="0"/>
              </a:rPr>
              <a:t> Channels have fixed delay </a:t>
            </a:r>
            <a:endParaRPr lang="en-US" sz="1600" dirty="0">
              <a:solidFill>
                <a:srgbClr val="0000FF"/>
              </a:solidFill>
              <a:ea typeface="Calibri" charset="0"/>
              <a:cs typeface="Calibri" charset="0"/>
            </a:endParaRPr>
          </a:p>
        </p:txBody>
      </p:sp>
      <p:pic>
        <p:nvPicPr>
          <p:cNvPr id="45" name="Picture 44" descr="j013903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213" y="3166530"/>
            <a:ext cx="1266825" cy="19018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46" name="Text Box 7"/>
          <p:cNvSpPr txBox="1">
            <a:spLocks noChangeArrowheads="1"/>
          </p:cNvSpPr>
          <p:nvPr/>
        </p:nvSpPr>
        <p:spPr bwMode="auto">
          <a:xfrm>
            <a:off x="4390502" y="3504668"/>
            <a:ext cx="1389062"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spcBef>
                <a:spcPct val="50000"/>
              </a:spcBef>
            </a:pPr>
            <a:r>
              <a:rPr lang="en-US" sz="1600" dirty="0">
                <a:ea typeface="Calibri" charset="0"/>
                <a:cs typeface="Calibri" charset="0"/>
              </a:rPr>
              <a:t>Knows how long to wait</a:t>
            </a:r>
            <a:endParaRPr lang="en-US" sz="1600" dirty="0">
              <a:solidFill>
                <a:srgbClr val="0000FF"/>
              </a:solidFill>
              <a:ea typeface="Calibri" charset="0"/>
              <a:cs typeface="Calibri" charset="0"/>
            </a:endParaRPr>
          </a:p>
        </p:txBody>
      </p:sp>
      <p:pic>
        <p:nvPicPr>
          <p:cNvPr id="4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7813" y="3028418"/>
            <a:ext cx="2881312" cy="2039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4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88950" y="4184118"/>
            <a:ext cx="1076325"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099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checkerboard(across)">
                                      <p:cBhvr>
                                        <p:cTn id="15" dur="500"/>
                                        <p:tgtEl>
                                          <p:spTgt spid="37"/>
                                        </p:tgtEl>
                                      </p:cBhvr>
                                    </p:animEffect>
                                  </p:childTnLst>
                                </p:cTn>
                              </p:par>
                              <p:par>
                                <p:cTn id="16" presetID="5" presetClass="entr" presetSubtype="1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checkerboard(across)">
                                      <p:cBhvr>
                                        <p:cTn id="18" dur="500"/>
                                        <p:tgtEl>
                                          <p:spTgt spid="38"/>
                                        </p:tgtEl>
                                      </p:cBhvr>
                                    </p:animEffect>
                                  </p:childTnLst>
                                </p:cTn>
                              </p:par>
                              <p:par>
                                <p:cTn id="19" presetID="5" presetClass="entr" presetSubtype="1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checkerboard(across)">
                                      <p:cBhvr>
                                        <p:cTn id="21" dur="500"/>
                                        <p:tgtEl>
                                          <p:spTgt spid="40"/>
                                        </p:tgtEl>
                                      </p:cBhvr>
                                    </p:animEffect>
                                  </p:childTnLst>
                                </p:cTn>
                              </p:par>
                              <p:par>
                                <p:cTn id="22" presetID="5" presetClass="entr" presetSubtype="10"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checkerboard(across)">
                                      <p:cBhvr>
                                        <p:cTn id="24" dur="500"/>
                                        <p:tgtEl>
                                          <p:spTgt spid="33"/>
                                        </p:tgtEl>
                                      </p:cBhvr>
                                    </p:animEffect>
                                  </p:childTnLst>
                                </p:cTn>
                              </p:par>
                              <p:par>
                                <p:cTn id="25" presetID="5" presetClass="entr" presetSubtype="1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checkerboard(across)">
                                      <p:cBhvr>
                                        <p:cTn id="27" dur="500"/>
                                        <p:tgtEl>
                                          <p:spTgt spid="29"/>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checkerboard(across)">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dissolve">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additive="base">
                                        <p:cTn id="40" dur="500" fill="hold"/>
                                        <p:tgtEl>
                                          <p:spTgt spid="45"/>
                                        </p:tgtEl>
                                        <p:attrNameLst>
                                          <p:attrName>ppt_x</p:attrName>
                                        </p:attrNameLst>
                                      </p:cBhvr>
                                      <p:tavLst>
                                        <p:tav tm="0">
                                          <p:val>
                                            <p:strVal val="#ppt_x"/>
                                          </p:val>
                                        </p:tav>
                                        <p:tav tm="100000">
                                          <p:val>
                                            <p:strVal val="#ppt_x"/>
                                          </p:val>
                                        </p:tav>
                                      </p:tavLst>
                                    </p:anim>
                                    <p:anim calcmode="lin" valueType="num">
                                      <p:cBhvr additive="base">
                                        <p:cTn id="41"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dissolve">
                                      <p:cBhvr>
                                        <p:cTn id="46" dur="500"/>
                                        <p:tgtEl>
                                          <p:spTgt spid="48"/>
                                        </p:tgtEl>
                                      </p:cBhvr>
                                    </p:animEffect>
                                  </p:childTnLst>
                                </p:cTn>
                              </p:par>
                              <p:par>
                                <p:cTn id="47" presetID="1" presetClass="exit" presetSubtype="0" fill="hold" grpId="1" nodeType="withEffect">
                                  <p:stCondLst>
                                    <p:cond delay="0"/>
                                  </p:stCondLst>
                                  <p:childTnLst>
                                    <p:set>
                                      <p:cBhvr>
                                        <p:cTn id="48" dur="1" fill="hold">
                                          <p:stCondLst>
                                            <p:cond delay="0"/>
                                          </p:stCondLst>
                                        </p:cTn>
                                        <p:tgtEl>
                                          <p:spTgt spid="4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dissolve">
                                      <p:cBhvr>
                                        <p:cTn id="5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43" grpId="0"/>
      <p:bldP spid="44" grpId="0"/>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p:cNvSpPr txBox="1">
            <a:spLocks noChangeArrowheads="1"/>
          </p:cNvSpPr>
          <p:nvPr/>
        </p:nvSpPr>
        <p:spPr>
          <a:xfrm>
            <a:off x="169333" y="158217"/>
            <a:ext cx="8822267" cy="823916"/>
          </a:xfrm>
          <a:prstGeom prst="rect">
            <a:avLst/>
          </a:prstGeom>
        </p:spPr>
        <p:txBody>
          <a:bodyPr/>
          <a:lstStyle/>
          <a:p>
            <a:pPr algn="ctr" fontAlgn="auto">
              <a:spcBef>
                <a:spcPts val="0"/>
              </a:spcBef>
              <a:spcAft>
                <a:spcPts val="0"/>
              </a:spcAft>
              <a:defRPr/>
            </a:pPr>
            <a:r>
              <a:rPr lang="en-US" sz="3600" b="1" kern="0" dirty="0">
                <a:solidFill>
                  <a:srgbClr val="009900"/>
                </a:solidFill>
                <a:latin typeface="Calibri" charset="0"/>
                <a:ea typeface="Calibri" charset="0"/>
                <a:cs typeface="Calibri" charset="0"/>
              </a:rPr>
              <a:t>Asynchronous </a:t>
            </a:r>
            <a:r>
              <a:rPr lang="en-US" sz="3600" b="1" kern="0" dirty="0" smtClean="0">
                <a:solidFill>
                  <a:srgbClr val="009900"/>
                </a:solidFill>
                <a:latin typeface="Calibri" charset="0"/>
                <a:ea typeface="Calibri" charset="0"/>
                <a:cs typeface="Calibri" charset="0"/>
              </a:rPr>
              <a:t>Network</a:t>
            </a:r>
            <a:endParaRPr lang="en-US" sz="3600" b="1" kern="0" dirty="0">
              <a:solidFill>
                <a:srgbClr val="009900"/>
              </a:solidFill>
              <a:latin typeface="Calibri" charset="0"/>
              <a:ea typeface="Calibri" charset="0"/>
              <a:cs typeface="Calibri" charset="0"/>
            </a:endParaRPr>
          </a:p>
          <a:p>
            <a:pPr algn="ctr" fontAlgn="auto">
              <a:spcBef>
                <a:spcPts val="0"/>
              </a:spcBef>
              <a:spcAft>
                <a:spcPts val="0"/>
              </a:spcAft>
              <a:defRPr/>
            </a:pPr>
            <a:endParaRPr lang="en-US" sz="3600" b="1" kern="0" dirty="0">
              <a:solidFill>
                <a:srgbClr val="009900"/>
              </a:solidFill>
              <a:latin typeface="Calibri" charset="0"/>
              <a:ea typeface="Calibri" charset="0"/>
              <a:cs typeface="Calibri" charset="0"/>
            </a:endParaRPr>
          </a:p>
        </p:txBody>
      </p:sp>
      <p:grpSp>
        <p:nvGrpSpPr>
          <p:cNvPr id="11" name="Group 18" descr=" 4"/>
          <p:cNvGrpSpPr>
            <a:grpSpLocks/>
          </p:cNvGrpSpPr>
          <p:nvPr/>
        </p:nvGrpSpPr>
        <p:grpSpPr bwMode="auto">
          <a:xfrm>
            <a:off x="501650" y="4899025"/>
            <a:ext cx="1824038" cy="1428750"/>
            <a:chOff x="464663" y="5143512"/>
            <a:chExt cx="1776425" cy="1428760"/>
          </a:xfrm>
        </p:grpSpPr>
        <p:sp>
          <p:nvSpPr>
            <p:cNvPr id="12" name="Rectangle 11"/>
            <p:cNvSpPr/>
            <p:nvPr/>
          </p:nvSpPr>
          <p:spPr>
            <a:xfrm>
              <a:off x="500223" y="5143512"/>
              <a:ext cx="1648101" cy="1428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Calibri" charset="0"/>
                <a:ea typeface="Calibri" charset="0"/>
                <a:cs typeface="Calibri" charset="0"/>
              </a:endParaRPr>
            </a:p>
          </p:txBody>
        </p:sp>
        <p:sp>
          <p:nvSpPr>
            <p:cNvPr id="13" name="Rectangle 2"/>
            <p:cNvSpPr txBox="1">
              <a:spLocks noChangeArrowheads="1"/>
            </p:cNvSpPr>
            <p:nvPr/>
          </p:nvSpPr>
          <p:spPr bwMode="auto">
            <a:xfrm>
              <a:off x="464663" y="5572140"/>
              <a:ext cx="1776425" cy="428628"/>
            </a:xfrm>
            <a:prstGeom prst="rect">
              <a:avLst/>
            </a:prstGeom>
            <a:noFill/>
            <a:ln w="9525">
              <a:noFill/>
              <a:miter lim="800000"/>
              <a:headEnd/>
              <a:tailEnd/>
            </a:ln>
          </p:spPr>
          <p:txBody>
            <a:bodyPr/>
            <a:lstStyle/>
            <a:p>
              <a:pPr marL="342900" indent="-342900" eaLnBrk="0" fontAlgn="auto" hangingPunct="0">
                <a:spcBef>
                  <a:spcPct val="20000"/>
                </a:spcBef>
                <a:spcAft>
                  <a:spcPts val="0"/>
                </a:spcAft>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IN" kern="0" dirty="0">
                  <a:latin typeface="Calibri" charset="0"/>
                  <a:ea typeface="Calibri" charset="0"/>
                  <a:cs typeface="Calibri" charset="0"/>
                </a:rPr>
                <a:t>Compute  and send x</a:t>
              </a:r>
              <a:endParaRPr lang="en-IN" kern="0" baseline="-25000" dirty="0">
                <a:solidFill>
                  <a:srgbClr val="FF0000"/>
                </a:solidFill>
                <a:latin typeface="Calibri" charset="0"/>
                <a:ea typeface="Calibri" charset="0"/>
                <a:cs typeface="Calibri" charset="0"/>
              </a:endParaRPr>
            </a:p>
          </p:txBody>
        </p:sp>
        <p:sp>
          <p:nvSpPr>
            <p:cNvPr id="14" name="Rectangle 2"/>
            <p:cNvSpPr txBox="1">
              <a:spLocks noChangeArrowheads="1"/>
            </p:cNvSpPr>
            <p:nvPr/>
          </p:nvSpPr>
          <p:spPr bwMode="auto">
            <a:xfrm>
              <a:off x="464663" y="5214951"/>
              <a:ext cx="1776425" cy="428628"/>
            </a:xfrm>
            <a:prstGeom prst="rect">
              <a:avLst/>
            </a:prstGeom>
            <a:noFill/>
            <a:ln w="9525">
              <a:noFill/>
              <a:miter lim="800000"/>
              <a:headEnd/>
              <a:tailEnd/>
            </a:ln>
          </p:spPr>
          <p:txBody>
            <a:bodyPr/>
            <a:lstStyle/>
            <a:p>
              <a:pPr marL="342900" indent="-342900" eaLnBrk="0" fontAlgn="auto" hangingPunct="0">
                <a:spcBef>
                  <a:spcPct val="20000"/>
                </a:spcBef>
                <a:spcAft>
                  <a:spcPts val="0"/>
                </a:spcAft>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IN" kern="0" dirty="0">
                  <a:latin typeface="Calibri" charset="0"/>
                  <a:ea typeface="Calibri" charset="0"/>
                  <a:cs typeface="Calibri" charset="0"/>
                </a:rPr>
                <a:t>... </a:t>
              </a:r>
              <a:endParaRPr lang="en-IN" kern="0" baseline="-25000" dirty="0">
                <a:solidFill>
                  <a:srgbClr val="FF0000"/>
                </a:solidFill>
                <a:latin typeface="Calibri" charset="0"/>
                <a:ea typeface="Calibri" charset="0"/>
                <a:cs typeface="Calibri" charset="0"/>
              </a:endParaRPr>
            </a:p>
          </p:txBody>
        </p:sp>
      </p:grpSp>
      <p:grpSp>
        <p:nvGrpSpPr>
          <p:cNvPr id="16" name="Group 18" descr=" 4"/>
          <p:cNvGrpSpPr>
            <a:grpSpLocks/>
          </p:cNvGrpSpPr>
          <p:nvPr/>
        </p:nvGrpSpPr>
        <p:grpSpPr bwMode="auto">
          <a:xfrm>
            <a:off x="3068638" y="4957763"/>
            <a:ext cx="1824037" cy="1428750"/>
            <a:chOff x="464663" y="5143512"/>
            <a:chExt cx="1776425" cy="1428760"/>
          </a:xfrm>
        </p:grpSpPr>
        <p:sp>
          <p:nvSpPr>
            <p:cNvPr id="17" name="Rectangle 16"/>
            <p:cNvSpPr/>
            <p:nvPr/>
          </p:nvSpPr>
          <p:spPr>
            <a:xfrm>
              <a:off x="500222" y="5143512"/>
              <a:ext cx="1648102" cy="1428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Calibri" charset="0"/>
                <a:ea typeface="Calibri" charset="0"/>
                <a:cs typeface="Calibri" charset="0"/>
              </a:endParaRPr>
            </a:p>
          </p:txBody>
        </p:sp>
        <p:sp>
          <p:nvSpPr>
            <p:cNvPr id="18" name="Rectangle 2"/>
            <p:cNvSpPr txBox="1">
              <a:spLocks noChangeArrowheads="1"/>
            </p:cNvSpPr>
            <p:nvPr/>
          </p:nvSpPr>
          <p:spPr bwMode="auto">
            <a:xfrm>
              <a:off x="464663" y="5572140"/>
              <a:ext cx="1776425" cy="428628"/>
            </a:xfrm>
            <a:prstGeom prst="rect">
              <a:avLst/>
            </a:prstGeom>
            <a:noFill/>
            <a:ln w="9525">
              <a:noFill/>
              <a:miter lim="800000"/>
              <a:headEnd/>
              <a:tailEnd/>
            </a:ln>
          </p:spPr>
          <p:txBody>
            <a:bodyPr/>
            <a:lstStyle/>
            <a:p>
              <a:pPr marL="342900" indent="-342900" eaLnBrk="0" fontAlgn="auto" hangingPunct="0">
                <a:spcBef>
                  <a:spcPct val="20000"/>
                </a:spcBef>
                <a:spcAft>
                  <a:spcPts val="0"/>
                </a:spcAft>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IN" kern="0" dirty="0">
                  <a:latin typeface="Calibri" charset="0"/>
                  <a:ea typeface="Calibri" charset="0"/>
                  <a:cs typeface="Calibri" charset="0"/>
                </a:rPr>
                <a:t>Wait to receive x</a:t>
              </a:r>
              <a:endParaRPr lang="en-IN" kern="0" baseline="-25000" dirty="0">
                <a:solidFill>
                  <a:srgbClr val="FF0000"/>
                </a:solidFill>
                <a:latin typeface="Calibri" charset="0"/>
                <a:ea typeface="Calibri" charset="0"/>
                <a:cs typeface="Calibri" charset="0"/>
              </a:endParaRPr>
            </a:p>
          </p:txBody>
        </p:sp>
        <p:sp>
          <p:nvSpPr>
            <p:cNvPr id="19" name="Rectangle 2"/>
            <p:cNvSpPr txBox="1">
              <a:spLocks noChangeArrowheads="1"/>
            </p:cNvSpPr>
            <p:nvPr/>
          </p:nvSpPr>
          <p:spPr bwMode="auto">
            <a:xfrm>
              <a:off x="464663" y="5214949"/>
              <a:ext cx="1776425" cy="428628"/>
            </a:xfrm>
            <a:prstGeom prst="rect">
              <a:avLst/>
            </a:prstGeom>
            <a:noFill/>
            <a:ln w="9525">
              <a:noFill/>
              <a:miter lim="800000"/>
              <a:headEnd/>
              <a:tailEnd/>
            </a:ln>
          </p:spPr>
          <p:txBody>
            <a:bodyPr/>
            <a:lstStyle/>
            <a:p>
              <a:pPr marL="342900" indent="-342900" eaLnBrk="0" fontAlgn="auto" hangingPunct="0">
                <a:spcBef>
                  <a:spcPct val="20000"/>
                </a:spcBef>
                <a:spcAft>
                  <a:spcPts val="0"/>
                </a:spcAft>
                <a:buFont typeface="Arial"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IN" kern="0" dirty="0">
                  <a:latin typeface="Calibri" charset="0"/>
                  <a:ea typeface="Calibri" charset="0"/>
                  <a:cs typeface="Calibri" charset="0"/>
                </a:rPr>
                <a:t>... </a:t>
              </a:r>
              <a:endParaRPr lang="en-IN" kern="0" baseline="-25000" dirty="0">
                <a:solidFill>
                  <a:srgbClr val="FF0000"/>
                </a:solidFill>
                <a:latin typeface="Calibri" charset="0"/>
                <a:ea typeface="Calibri" charset="0"/>
                <a:cs typeface="Calibri" charset="0"/>
              </a:endParaRPr>
            </a:p>
          </p:txBody>
        </p:sp>
      </p:grpSp>
      <p:pic>
        <p:nvPicPr>
          <p:cNvPr id="21" name="Picture 4" descr="j0292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8" y="3514725"/>
            <a:ext cx="1133475"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5" descr="j03012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8638" y="3421063"/>
            <a:ext cx="1287462" cy="1101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3" name="Straight Arrow Connector 22"/>
          <p:cNvCxnSpPr/>
          <p:nvPr/>
        </p:nvCxnSpPr>
        <p:spPr>
          <a:xfrm>
            <a:off x="1874838" y="4175125"/>
            <a:ext cx="1223962" cy="0"/>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4" name="Rectangle 2"/>
          <p:cNvSpPr txBox="1">
            <a:spLocks noChangeArrowheads="1"/>
          </p:cNvSpPr>
          <p:nvPr/>
        </p:nvSpPr>
        <p:spPr bwMode="auto">
          <a:xfrm>
            <a:off x="1946275" y="3670300"/>
            <a:ext cx="576263" cy="428625"/>
          </a:xfrm>
          <a:prstGeom prst="rect">
            <a:avLst/>
          </a:prstGeom>
          <a:noFill/>
          <a:ln w="9525">
            <a:noFill/>
            <a:miter lim="800000"/>
            <a:headEnd/>
            <a:tailEnd/>
          </a:ln>
        </p:spPr>
        <p:txBody>
          <a:bodyPr/>
          <a:lstStyle/>
          <a:p>
            <a:pPr marL="342900" indent="-342900" eaLnBrk="0" fontAlgn="auto" hangingPunct="0">
              <a:spcBef>
                <a:spcPct val="20000"/>
              </a:spcBef>
              <a:spcAft>
                <a:spcPts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IN" sz="2400" kern="0" dirty="0">
                <a:latin typeface="Calibri" charset="0"/>
                <a:ea typeface="Calibri" charset="0"/>
                <a:cs typeface="Calibri" charset="0"/>
              </a:rPr>
              <a:t>x</a:t>
            </a:r>
            <a:endParaRPr lang="en-IN" sz="2400" kern="0" baseline="-25000" dirty="0">
              <a:solidFill>
                <a:srgbClr val="FF0000"/>
              </a:solidFill>
              <a:latin typeface="Calibri" charset="0"/>
              <a:ea typeface="Calibri" charset="0"/>
              <a:cs typeface="Calibri" charset="0"/>
            </a:endParaRPr>
          </a:p>
        </p:txBody>
      </p:sp>
      <p:pic>
        <p:nvPicPr>
          <p:cNvPr id="50185"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19463" y="1393825"/>
            <a:ext cx="2212975" cy="112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86" name="Text Box 7"/>
          <p:cNvSpPr txBox="1">
            <a:spLocks noChangeArrowheads="1"/>
          </p:cNvSpPr>
          <p:nvPr/>
        </p:nvSpPr>
        <p:spPr bwMode="auto">
          <a:xfrm>
            <a:off x="1103313" y="1749425"/>
            <a:ext cx="1846759"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spcBef>
                <a:spcPct val="50000"/>
              </a:spcBef>
              <a:buFont typeface="Arial" charset="0"/>
              <a:buChar char="•"/>
            </a:pPr>
            <a:r>
              <a:rPr lang="en-US" sz="1600" dirty="0">
                <a:ea typeface="Calibri" charset="0"/>
                <a:cs typeface="Calibri" charset="0"/>
              </a:rPr>
              <a:t> </a:t>
            </a:r>
            <a:r>
              <a:rPr lang="en-US" sz="1600" dirty="0">
                <a:solidFill>
                  <a:srgbClr val="FF0000"/>
                </a:solidFill>
                <a:ea typeface="Calibri" charset="0"/>
                <a:cs typeface="Calibri" charset="0"/>
              </a:rPr>
              <a:t>No</a:t>
            </a:r>
            <a:r>
              <a:rPr lang="en-US" sz="1600" dirty="0">
                <a:ea typeface="Calibri" charset="0"/>
                <a:cs typeface="Calibri" charset="0"/>
              </a:rPr>
              <a:t> Global Clock</a:t>
            </a:r>
            <a:endParaRPr lang="en-US" sz="1600" dirty="0">
              <a:solidFill>
                <a:srgbClr val="0000FF"/>
              </a:solidFill>
              <a:ea typeface="Calibri" charset="0"/>
              <a:cs typeface="Calibri" charset="0"/>
            </a:endParaRPr>
          </a:p>
        </p:txBody>
      </p:sp>
      <p:sp>
        <p:nvSpPr>
          <p:cNvPr id="50187" name="Text Box 7"/>
          <p:cNvSpPr txBox="1">
            <a:spLocks noChangeArrowheads="1"/>
          </p:cNvSpPr>
          <p:nvPr/>
        </p:nvSpPr>
        <p:spPr bwMode="auto">
          <a:xfrm>
            <a:off x="1062751" y="2109371"/>
            <a:ext cx="452067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spcBef>
                <a:spcPct val="50000"/>
              </a:spcBef>
              <a:buFont typeface="Arial" charset="0"/>
              <a:buChar char="•"/>
            </a:pPr>
            <a:r>
              <a:rPr lang="en-US" sz="1600">
                <a:ea typeface="Calibri" charset="0"/>
                <a:cs typeface="Calibri" charset="0"/>
              </a:rPr>
              <a:t> Channels have </a:t>
            </a:r>
            <a:r>
              <a:rPr lang="en-US" sz="1600">
                <a:solidFill>
                  <a:srgbClr val="FF0000"/>
                </a:solidFill>
                <a:ea typeface="Calibri" charset="0"/>
                <a:cs typeface="Calibri" charset="0"/>
              </a:rPr>
              <a:t>arbitrary yet finite </a:t>
            </a:r>
            <a:r>
              <a:rPr lang="en-US" sz="1600">
                <a:ea typeface="Calibri" charset="0"/>
                <a:cs typeface="Calibri" charset="0"/>
              </a:rPr>
              <a:t>delay </a:t>
            </a:r>
            <a:endParaRPr lang="en-US" sz="1600">
              <a:solidFill>
                <a:srgbClr val="0000FF"/>
              </a:solidFill>
              <a:ea typeface="Calibri" charset="0"/>
              <a:cs typeface="Calibri" charset="0"/>
            </a:endParaRPr>
          </a:p>
        </p:txBody>
      </p:sp>
      <p:pic>
        <p:nvPicPr>
          <p:cNvPr id="29" name="Picture 28" descr="j013903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213" y="2997200"/>
            <a:ext cx="1266825" cy="19018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0" name="Text Box 7"/>
          <p:cNvSpPr txBox="1">
            <a:spLocks noChangeArrowheads="1"/>
          </p:cNvSpPr>
          <p:nvPr/>
        </p:nvSpPr>
        <p:spPr bwMode="auto">
          <a:xfrm>
            <a:off x="4678363" y="3335338"/>
            <a:ext cx="2840037"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spcBef>
                <a:spcPct val="50000"/>
              </a:spcBef>
            </a:pPr>
            <a:r>
              <a:rPr lang="en-US" sz="2400">
                <a:solidFill>
                  <a:srgbClr val="FF0000"/>
                </a:solidFill>
                <a:ea typeface="Calibri" charset="0"/>
                <a:cs typeface="Calibri" charset="0"/>
              </a:rPr>
              <a:t>Does not </a:t>
            </a:r>
            <a:r>
              <a:rPr lang="en-US" sz="2400">
                <a:ea typeface="Calibri" charset="0"/>
                <a:cs typeface="Calibri" charset="0"/>
              </a:rPr>
              <a:t>Know how long to wait</a:t>
            </a:r>
            <a:endParaRPr lang="en-US" sz="2400">
              <a:solidFill>
                <a:srgbClr val="0000FF"/>
              </a:solidFill>
              <a:ea typeface="Calibri" charset="0"/>
              <a:cs typeface="Calibri" charset="0"/>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8950" y="4014788"/>
            <a:ext cx="1076325"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91" name="Picture 2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32225" y="1444625"/>
            <a:ext cx="128905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133380">
            <a:off x="4748213" y="2524125"/>
            <a:ext cx="2463800" cy="246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1769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par>
                                <p:cTn id="8" presetID="5"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heckerboard(across)">
                                      <p:cBhvr>
                                        <p:cTn id="10" dur="500"/>
                                        <p:tgtEl>
                                          <p:spTgt spid="22"/>
                                        </p:tgtEl>
                                      </p:cBhvr>
                                    </p:animEffect>
                                  </p:childTnLst>
                                </p:cTn>
                              </p:par>
                              <p:par>
                                <p:cTn id="11" presetID="5" presetClass="entr" presetSubtype="1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heckerboard(across)">
                                      <p:cBhvr>
                                        <p:cTn id="13" dur="500"/>
                                        <p:tgtEl>
                                          <p:spTgt spid="23"/>
                                        </p:tgtEl>
                                      </p:cBhvr>
                                    </p:animEffect>
                                  </p:childTnLst>
                                </p:cTn>
                              </p:par>
                              <p:par>
                                <p:cTn id="14" presetID="5"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heckerboard(across)">
                                      <p:cBhvr>
                                        <p:cTn id="16" dur="500"/>
                                        <p:tgtEl>
                                          <p:spTgt spid="16"/>
                                        </p:tgtEl>
                                      </p:cBhvr>
                                    </p:animEffect>
                                  </p:childTnLst>
                                </p:cTn>
                              </p:par>
                              <p:par>
                                <p:cTn id="17" presetID="5"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heckerboard(across)">
                                      <p:cBhvr>
                                        <p:cTn id="22" dur="500"/>
                                        <p:tgtEl>
                                          <p:spTgt spid="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dissolve">
                                      <p:cBhvr>
                                        <p:cTn id="27" dur="500"/>
                                        <p:tgtEl>
                                          <p:spTgt spid="3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ppt_x"/>
                                          </p:val>
                                        </p:tav>
                                        <p:tav tm="100000">
                                          <p:val>
                                            <p:strVal val="#ppt_x"/>
                                          </p:val>
                                        </p:tav>
                                      </p:tavLst>
                                    </p:anim>
                                    <p:anim calcmode="lin" valueType="num">
                                      <p:cBhvr additive="base">
                                        <p:cTn id="3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dissolve">
                                      <p:cBhvr>
                                        <p:cTn id="38" dur="500"/>
                                        <p:tgtEl>
                                          <p:spTgt spid="3"/>
                                        </p:tgtEl>
                                      </p:cBhvr>
                                    </p:animEffect>
                                  </p:childTnLst>
                                </p:cTn>
                              </p:par>
                              <p:par>
                                <p:cTn id="39" presetID="1" presetClass="exit" presetSubtype="0" fill="hold" grpId="1" nodeType="withEffect">
                                  <p:stCondLst>
                                    <p:cond delay="0"/>
                                  </p:stCondLst>
                                  <p:childTnLst>
                                    <p:set>
                                      <p:cBhvr>
                                        <p:cTn id="40" dur="1" fill="hold">
                                          <p:stCondLst>
                                            <p:cond delay="0"/>
                                          </p:stCondLst>
                                        </p:cTn>
                                        <p:tgtEl>
                                          <p:spTgt spid="24"/>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ntr" presetSubtype="1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blinds(horizontal)">
                                      <p:cBhvr>
                                        <p:cTn id="4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3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Civic.thmx</Template>
  <TotalTime>15022</TotalTime>
  <Words>1479</Words>
  <Application>Microsoft Macintosh PowerPoint</Application>
  <PresentationFormat>On-screen Show (4:3)</PresentationFormat>
  <Paragraphs>431</Paragraphs>
  <Slides>20</Slides>
  <Notes>18</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8" baseType="lpstr">
      <vt:lpstr>Arial</vt:lpstr>
      <vt:lpstr>Bradley Hand</vt:lpstr>
      <vt:lpstr>Calibri</vt:lpstr>
      <vt:lpstr>ＭＳ Ｐゴシック</vt:lpstr>
      <vt:lpstr>Symbol</vt:lpstr>
      <vt:lpstr>Wingdings</vt:lpstr>
      <vt:lpstr>Office Theme</vt:lpstr>
      <vt:lpstr>Clip</vt:lpstr>
      <vt:lpstr>Foundations of Secure Computation</vt:lpstr>
      <vt:lpstr>Vishwaroop of MPC</vt:lpstr>
      <vt:lpstr>Expanding the scope of MPC</vt:lpstr>
      <vt:lpstr>Two models of Computation</vt:lpstr>
      <vt:lpstr>Which one will you prefer?</vt:lpstr>
      <vt:lpstr>Which one will you prefer?</vt:lpstr>
      <vt:lpstr>PowerPoint Presentation</vt:lpstr>
      <vt:lpstr>PowerPoint Presentation</vt:lpstr>
      <vt:lpstr>PowerPoint Presentation</vt:lpstr>
      <vt:lpstr>PowerPoint Presentation</vt:lpstr>
      <vt:lpstr>PowerPoint Presentation</vt:lpstr>
      <vt:lpstr>Secure Addition y = x1+x2+x3 with (n=3,t=1) in asynchronous settings</vt:lpstr>
      <vt:lpstr>PowerPoint Presentation</vt:lpstr>
      <vt:lpstr>PowerPoint Presentation</vt:lpstr>
      <vt:lpstr>PowerPoint Presentation</vt:lpstr>
      <vt:lpstr>Redefine MPC</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Asynchronous Multiparty Computation with Linear Communication Complexity (Extended Abstract)</dc:title>
  <dc:creator>ARPITA PATRA</dc:creator>
  <cp:lastModifiedBy>Arpita Patra</cp:lastModifiedBy>
  <cp:revision>1184</cp:revision>
  <dcterms:created xsi:type="dcterms:W3CDTF">2013-09-27T09:31:04Z</dcterms:created>
  <dcterms:modified xsi:type="dcterms:W3CDTF">2017-08-12T11:57:23Z</dcterms:modified>
</cp:coreProperties>
</file>