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513" r:id="rId1"/>
  </p:sldMasterIdLst>
  <p:notesMasterIdLst>
    <p:notesMasterId r:id="rId26"/>
  </p:notesMasterIdLst>
  <p:sldIdLst>
    <p:sldId id="362" r:id="rId2"/>
    <p:sldId id="350" r:id="rId3"/>
    <p:sldId id="351" r:id="rId4"/>
    <p:sldId id="352" r:id="rId5"/>
    <p:sldId id="353" r:id="rId6"/>
    <p:sldId id="354" r:id="rId7"/>
    <p:sldId id="355" r:id="rId8"/>
    <p:sldId id="356" r:id="rId9"/>
    <p:sldId id="357" r:id="rId10"/>
    <p:sldId id="358" r:id="rId11"/>
    <p:sldId id="359" r:id="rId12"/>
    <p:sldId id="363" r:id="rId13"/>
    <p:sldId id="364" r:id="rId14"/>
    <p:sldId id="365" r:id="rId15"/>
    <p:sldId id="366" r:id="rId16"/>
    <p:sldId id="367" r:id="rId17"/>
    <p:sldId id="368" r:id="rId18"/>
    <p:sldId id="369" r:id="rId19"/>
    <p:sldId id="370" r:id="rId20"/>
    <p:sldId id="371" r:id="rId21"/>
    <p:sldId id="372" r:id="rId22"/>
    <p:sldId id="373" r:id="rId23"/>
    <p:sldId id="374" r:id="rId24"/>
    <p:sldId id="304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916"/>
    <a:srgbClr val="13E71F"/>
    <a:srgbClr val="F0F2FF"/>
    <a:srgbClr val="9DF9FF"/>
    <a:srgbClr val="07DEFF"/>
    <a:srgbClr val="08B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46" autoAdjust="0"/>
    <p:restoredTop sz="88948" autoAdjust="0"/>
  </p:normalViewPr>
  <p:slideViewPr>
    <p:cSldViewPr snapToGrid="0" snapToObjects="1">
      <p:cViewPr>
        <p:scale>
          <a:sx n="75" d="100"/>
          <a:sy n="75" d="100"/>
        </p:scale>
        <p:origin x="3656" y="10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128D64-41B0-E545-81B6-0D30B8963CC1}" type="datetimeFigureOut">
              <a:rPr lang="en-US" smtClean="0"/>
              <a:t>8/16/17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A0437-F397-4949-BB8C-573B29B08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11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8D1FDF-24C4-45F7-A355-015FA042EF3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206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8D1FDF-24C4-45F7-A355-015FA042EF3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376020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8D1FDF-24C4-45F7-A355-015FA042EF3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881665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Information theoretically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4E67F-9444-4516-97AA-FE1F543C32B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738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4E67F-9444-4516-97AA-FE1F543C32B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30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84C832-C660-E340-9F5B-7E1FFE2F6C4B}" type="slidenum">
              <a:rPr lang="he-IL"/>
              <a:pPr/>
              <a:t>15</a:t>
            </a:fld>
            <a:endParaRPr lang="he-IL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954661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Information theoretically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4E67F-9444-4516-97AA-FE1F543C32B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6991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6361CB9-EAA8-A043-9D4E-302F7927DC1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/>
          </a:p>
        </p:txBody>
      </p:sp>
      <p:sp>
        <p:nvSpPr>
          <p:cNvPr id="29491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4915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455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C2DA636-E8F6-E743-9958-B178CE92B29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/>
          </a:p>
        </p:txBody>
      </p:sp>
      <p:sp>
        <p:nvSpPr>
          <p:cNvPr id="29593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5939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09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7E6FF6-BF63-6647-B2E3-AE491CD1290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/>
          </a:p>
        </p:txBody>
      </p:sp>
      <p:sp>
        <p:nvSpPr>
          <p:cNvPr id="2969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63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0099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4E67F-9444-4516-97AA-FE1F543C32B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900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Information theoretically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4E67F-9444-4516-97AA-FE1F543C32B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710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In the course we will learn how</a:t>
            </a:r>
            <a:r>
              <a:rPr lang="en-IN" baseline="0" dirty="0" smtClean="0"/>
              <a:t> to do MPC in the </a:t>
            </a:r>
            <a:r>
              <a:rPr lang="en-IN" dirty="0" smtClean="0"/>
              <a:t> non-underlined settings and the the</a:t>
            </a:r>
            <a:r>
              <a:rPr lang="en-IN" baseline="0" dirty="0" smtClean="0"/>
              <a:t> underlined settings will be taken for seminar talks/projects…does not mean there are no problem left in the traditional models..there are still a huge no. of unsolved problems..so now time to discuss the problems/questions that we are interested to solve in MPC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4E67F-9444-4516-97AA-FE1F543C32B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048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Information theoretically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4E67F-9444-4516-97AA-FE1F543C32B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88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4E67F-9444-4516-97AA-FE1F543C32B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96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4E67F-9444-4516-97AA-FE1F543C32B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339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4E67F-9444-4516-97AA-FE1F543C32B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101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Adv is allowed to use whatever input he wants on behalf of the corrupted parties</a:t>
            </a:r>
            <a:r>
              <a:rPr lang="en-IN" baseline="0" dirty="0" smtClean="0"/>
              <a:t>. But he should not be allowed to act other than the way the protocol specifies it to do! 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4E67F-9444-4516-97AA-FE1F543C32B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85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4E67F-9444-4516-97AA-FE1F543C32B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57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4E67F-9444-4516-97AA-FE1F543C32B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567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8D1FDF-24C4-45F7-A355-015FA042EF3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7028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10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4" r:id="rId1"/>
    <p:sldLayoutId id="2147484515" r:id="rId2"/>
    <p:sldLayoutId id="2147484516" r:id="rId3"/>
    <p:sldLayoutId id="2147484517" r:id="rId4"/>
    <p:sldLayoutId id="2147484518" r:id="rId5"/>
    <p:sldLayoutId id="2147484519" r:id="rId6"/>
    <p:sldLayoutId id="2147484520" r:id="rId7"/>
    <p:sldLayoutId id="2147484521" r:id="rId8"/>
    <p:sldLayoutId id="2147484522" r:id="rId9"/>
    <p:sldLayoutId id="2147484523" r:id="rId10"/>
    <p:sldLayoutId id="214748452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png"/><Relationship Id="rId5" Type="http://schemas.openxmlformats.org/officeDocument/2006/relationships/image" Target="../media/image3.tiff"/><Relationship Id="rId6" Type="http://schemas.openxmlformats.org/officeDocument/2006/relationships/image" Target="../media/image4.wmf"/><Relationship Id="rId7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15.bin"/><Relationship Id="rId5" Type="http://schemas.openxmlformats.org/officeDocument/2006/relationships/image" Target="../media/image6.wmf"/><Relationship Id="rId6" Type="http://schemas.openxmlformats.org/officeDocument/2006/relationships/oleObject" Target="../embeddings/oleObject16.bin"/><Relationship Id="rId7" Type="http://schemas.openxmlformats.org/officeDocument/2006/relationships/oleObject" Target="../embeddings/oleObject17.bin"/><Relationship Id="rId8" Type="http://schemas.openxmlformats.org/officeDocument/2006/relationships/image" Target="../media/image7.wmf"/><Relationship Id="rId9" Type="http://schemas.openxmlformats.org/officeDocument/2006/relationships/image" Target="../media/image11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18.bin"/><Relationship Id="rId5" Type="http://schemas.openxmlformats.org/officeDocument/2006/relationships/image" Target="../media/image6.wmf"/><Relationship Id="rId6" Type="http://schemas.openxmlformats.org/officeDocument/2006/relationships/oleObject" Target="../embeddings/oleObject19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oleObject" Target="../embeddings/oleObject20.bin"/><Relationship Id="rId5" Type="http://schemas.openxmlformats.org/officeDocument/2006/relationships/image" Target="../media/image6.wmf"/><Relationship Id="rId6" Type="http://schemas.openxmlformats.org/officeDocument/2006/relationships/oleObject" Target="../embeddings/oleObject21.bin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4" Type="http://schemas.openxmlformats.org/officeDocument/2006/relationships/image" Target="../media/image16.wmf"/><Relationship Id="rId5" Type="http://schemas.openxmlformats.org/officeDocument/2006/relationships/image" Target="../media/image7.wmf"/><Relationship Id="rId6" Type="http://schemas.openxmlformats.org/officeDocument/2006/relationships/image" Target="../media/image17.wmf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4" Type="http://schemas.openxmlformats.org/officeDocument/2006/relationships/image" Target="../media/image16.wmf"/><Relationship Id="rId5" Type="http://schemas.openxmlformats.org/officeDocument/2006/relationships/image" Target="../media/image7.wmf"/><Relationship Id="rId6" Type="http://schemas.openxmlformats.org/officeDocument/2006/relationships/image" Target="../media/image18.png"/><Relationship Id="rId7" Type="http://schemas.openxmlformats.org/officeDocument/2006/relationships/image" Target="../media/image17.w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6.wmf"/><Relationship Id="rId6" Type="http://schemas.openxmlformats.org/officeDocument/2006/relationships/oleObject" Target="../embeddings/oleObject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6.wmf"/><Relationship Id="rId6" Type="http://schemas.openxmlformats.org/officeDocument/2006/relationships/oleObject" Target="../embeddings/oleObject4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6.wmf"/><Relationship Id="rId6" Type="http://schemas.openxmlformats.org/officeDocument/2006/relationships/oleObject" Target="../embeddings/oleObject6.bin"/><Relationship Id="rId7" Type="http://schemas.openxmlformats.org/officeDocument/2006/relationships/oleObject" Target="../embeddings/oleObject7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6.wmf"/><Relationship Id="rId6" Type="http://schemas.openxmlformats.org/officeDocument/2006/relationships/oleObject" Target="../embeddings/oleObject9.bin"/><Relationship Id="rId7" Type="http://schemas.openxmlformats.org/officeDocument/2006/relationships/oleObject" Target="../embeddings/oleObject10.bin"/><Relationship Id="rId8" Type="http://schemas.openxmlformats.org/officeDocument/2006/relationships/image" Target="../media/image7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6.wmf"/><Relationship Id="rId6" Type="http://schemas.openxmlformats.org/officeDocument/2006/relationships/oleObject" Target="../embeddings/oleObject12.bin"/><Relationship Id="rId7" Type="http://schemas.openxmlformats.org/officeDocument/2006/relationships/oleObject" Target="../embeddings/oleObject13.bin"/><Relationship Id="rId8" Type="http://schemas.openxmlformats.org/officeDocument/2006/relationships/image" Target="../media/image7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8.png"/><Relationship Id="rId5" Type="http://schemas.openxmlformats.org/officeDocument/2006/relationships/oleObject" Target="../embeddings/oleObject14.bin"/><Relationship Id="rId6" Type="http://schemas.openxmlformats.org/officeDocument/2006/relationships/image" Target="../media/image6.wmf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charset="0"/>
                <a:ea typeface="Calibri" charset="0"/>
                <a:cs typeface="Calibri" charset="0"/>
              </a:rPr>
              <a:t>©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  <a:latin typeface="Calibri" charset="0"/>
                <a:ea typeface="Calibri" charset="0"/>
                <a:cs typeface="Calibri" charset="0"/>
              </a:rPr>
              <a:t>Arpita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err="1">
                <a:solidFill>
                  <a:prstClr val="black">
                    <a:tint val="75000"/>
                  </a:prstClr>
                </a:solidFill>
                <a:latin typeface="Calibri" charset="0"/>
                <a:ea typeface="Calibri" charset="0"/>
                <a:cs typeface="Calibri" charset="0"/>
              </a:rPr>
              <a:t>Patra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 idx="4294967295"/>
          </p:nvPr>
        </p:nvSpPr>
        <p:spPr>
          <a:xfrm>
            <a:off x="0" y="169331"/>
            <a:ext cx="9144000" cy="1470025"/>
          </a:xfrm>
        </p:spPr>
        <p:txBody>
          <a:bodyPr>
            <a:normAutofit/>
          </a:bodyPr>
          <a:lstStyle/>
          <a:p>
            <a:r>
              <a:rPr lang="da-DK" b="1" dirty="0" smtClean="0">
                <a:latin typeface="Calibri" charset="0"/>
                <a:ea typeface="Calibri" charset="0"/>
                <a:cs typeface="Calibri" charset="0"/>
              </a:rPr>
              <a:t>Foundations of Secure </a:t>
            </a:r>
            <a:r>
              <a:rPr lang="da-DK" b="1" dirty="0" err="1" smtClean="0">
                <a:latin typeface="Calibri" charset="0"/>
                <a:ea typeface="Calibri" charset="0"/>
                <a:cs typeface="Calibri" charset="0"/>
              </a:rPr>
              <a:t>Computation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4294967295"/>
          </p:nvPr>
        </p:nvSpPr>
        <p:spPr>
          <a:xfrm>
            <a:off x="2150532" y="2925384"/>
            <a:ext cx="4673601" cy="812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Arpita</a:t>
            </a:r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Patra</a:t>
            </a:r>
            <a:endParaRPr lang="en-US" b="1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98" y="5592594"/>
            <a:ext cx="1714247" cy="11976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7367" y="5592594"/>
            <a:ext cx="2062653" cy="12869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4446" y="1425518"/>
            <a:ext cx="4779687" cy="1426784"/>
          </a:xfrm>
          <a:prstGeom prst="rect">
            <a:avLst/>
          </a:prstGeom>
        </p:spPr>
      </p:pic>
      <p:pic>
        <p:nvPicPr>
          <p:cNvPr id="10" name="Picture 2" descr="C:\Users\Hoang Viet Tung\AppData\Local\Microsoft\Windows\Temporary Internet Files\Content.IE5\WEGAX9JY\MC900435811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89836" y="1350218"/>
            <a:ext cx="468728" cy="803534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6150" y="1324956"/>
            <a:ext cx="643650" cy="81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1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668" y="1776413"/>
            <a:ext cx="3929062" cy="355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4214812" y="1988842"/>
            <a:ext cx="4488921" cy="373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auto" hangingPunct="0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he-IL" kern="0" dirty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he-IL" kern="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n parties {P</a:t>
            </a:r>
            <a:r>
              <a:rPr lang="en-US" altLang="he-IL" kern="0" baseline="-25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altLang="he-IL" kern="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 …, </a:t>
            </a:r>
            <a:r>
              <a:rPr lang="en-US" altLang="he-IL" kern="0" dirty="0" err="1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altLang="he-IL" kern="0" baseline="-25000" dirty="0" err="1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altLang="he-IL" kern="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}</a:t>
            </a:r>
            <a:endParaRPr lang="en-US" altLang="he-IL" kern="0" dirty="0">
              <a:solidFill>
                <a:sysClr val="windowText" lastClr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4253283" y="3784105"/>
            <a:ext cx="52151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auto" hangingPunct="0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he-IL" kern="0" dirty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 Party </a:t>
            </a:r>
            <a:r>
              <a:rPr lang="en-US" altLang="he-IL" kern="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altLang="he-IL" kern="0" baseline="-25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altLang="he-IL" kern="0" dirty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 has a </a:t>
            </a:r>
            <a:r>
              <a:rPr lang="en-US" altLang="he-IL" kern="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private bit </a:t>
            </a:r>
          </a:p>
          <a:p>
            <a:pPr eaLnBrk="0" fontAlgn="auto" hangingPunct="0">
              <a:spcAft>
                <a:spcPts val="0"/>
              </a:spcAft>
              <a:defRPr/>
            </a:pPr>
            <a:r>
              <a:rPr lang="en-US" altLang="he-IL" kern="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 b</a:t>
            </a:r>
            <a:r>
              <a:rPr lang="en-US" altLang="he-IL" kern="0" baseline="-25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altLang="he-IL" kern="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he-IL" kern="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  <a:sym typeface="Symbol"/>
              </a:rPr>
              <a:t> {0, 1} </a:t>
            </a:r>
            <a:endParaRPr lang="en-US" altLang="he-IL" kern="0" dirty="0">
              <a:solidFill>
                <a:srgbClr val="0099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4253284" y="2781534"/>
            <a:ext cx="46434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auto" hangingPunct="0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he-IL" kern="0" dirty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 At most </a:t>
            </a:r>
            <a:r>
              <a:rPr lang="en-US" altLang="he-IL" kern="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t parties </a:t>
            </a:r>
            <a:r>
              <a:rPr lang="en-US" altLang="he-IL" kern="0" dirty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under the control of </a:t>
            </a:r>
            <a:r>
              <a:rPr lang="en-US" altLang="he-IL" kern="0" dirty="0" smtClea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an </a:t>
            </a:r>
            <a:r>
              <a:rPr lang="en-US" altLang="he-IL" kern="0" dirty="0" smtClean="0">
                <a:solidFill>
                  <a:srgbClr val="009900"/>
                </a:solidFill>
                <a:latin typeface="Calibri" charset="0"/>
                <a:ea typeface="Calibri" charset="0"/>
                <a:cs typeface="Calibri" charset="0"/>
              </a:rPr>
              <a:t>adversary A</a:t>
            </a:r>
            <a:endParaRPr lang="en-US" altLang="he-IL" kern="0" baseline="-25000" dirty="0">
              <a:solidFill>
                <a:srgbClr val="0099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4253284" y="4792144"/>
            <a:ext cx="47721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auto" hangingPunct="0">
              <a:spcAft>
                <a:spcPts val="0"/>
              </a:spcAft>
              <a:defRPr/>
            </a:pPr>
            <a:r>
              <a:rPr lang="en-US" altLang="he-IL" b="1" kern="0" dirty="0" smtClean="0">
                <a:solidFill>
                  <a:srgbClr val="009900"/>
                </a:solidFill>
                <a:latin typeface="Calibri" charset="0"/>
                <a:ea typeface="Calibri" charset="0"/>
                <a:cs typeface="Calibri" charset="0"/>
              </a:rPr>
              <a:t>Goal</a:t>
            </a:r>
            <a:r>
              <a:rPr lang="en-US" altLang="he-IL" b="1" kern="0" dirty="0" smtClea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US" altLang="he-IL" b="1" kern="0" dirty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to make the </a:t>
            </a:r>
            <a:r>
              <a:rPr lang="en-US" altLang="he-IL" b="1" kern="0" dirty="0">
                <a:solidFill>
                  <a:srgbClr val="3333FF"/>
                </a:solidFill>
                <a:latin typeface="Calibri" charset="0"/>
                <a:ea typeface="Calibri" charset="0"/>
                <a:cs typeface="Calibri" charset="0"/>
              </a:rPr>
              <a:t>honest parties </a:t>
            </a:r>
            <a:r>
              <a:rPr lang="en-US" altLang="he-IL" b="1" kern="0" dirty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he-IL" b="1" kern="0" dirty="0">
                <a:solidFill>
                  <a:srgbClr val="3333FF"/>
                </a:solidFill>
                <a:latin typeface="Calibri" charset="0"/>
                <a:ea typeface="Calibri" charset="0"/>
                <a:cs typeface="Calibri" charset="0"/>
              </a:rPr>
              <a:t>agree on a common </a:t>
            </a:r>
            <a:r>
              <a:rPr lang="en-US" altLang="he-IL" b="1" kern="0" dirty="0" smtClean="0">
                <a:solidFill>
                  <a:srgbClr val="3333FF"/>
                </a:solidFill>
                <a:latin typeface="Calibri" charset="0"/>
                <a:ea typeface="Calibri" charset="0"/>
                <a:cs typeface="Calibri" charset="0"/>
              </a:rPr>
              <a:t>bit b.</a:t>
            </a:r>
            <a:endParaRPr lang="en-US" altLang="he-IL" b="1" kern="0" dirty="0">
              <a:solidFill>
                <a:srgbClr val="3333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205" y="1905000"/>
            <a:ext cx="3800475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312330" y="1447800"/>
            <a:ext cx="5000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auto" hangingPunct="0">
              <a:spcAft>
                <a:spcPts val="0"/>
              </a:spcAft>
              <a:defRPr/>
            </a:pPr>
            <a:r>
              <a:rPr lang="en-US" altLang="he-IL" sz="2400" kern="0" dirty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b</a:t>
            </a:r>
            <a:r>
              <a:rPr lang="en-US" altLang="he-IL" sz="2400" kern="0" baseline="-25000" dirty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2988730" y="1752600"/>
            <a:ext cx="5000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auto" hangingPunct="0">
              <a:spcAft>
                <a:spcPts val="0"/>
              </a:spcAft>
              <a:defRPr/>
            </a:pPr>
            <a:r>
              <a:rPr lang="en-US" altLang="he-IL" sz="2400" kern="0" dirty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b</a:t>
            </a:r>
            <a:r>
              <a:rPr lang="en-US" altLang="he-IL" sz="2400" kern="0" baseline="-25000" dirty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1998130" y="5405438"/>
            <a:ext cx="500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auto" hangingPunct="0">
              <a:spcAft>
                <a:spcPts val="0"/>
              </a:spcAft>
              <a:defRPr/>
            </a:pPr>
            <a:r>
              <a:rPr lang="en-US" altLang="he-IL" sz="2400" kern="0" dirty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b</a:t>
            </a:r>
            <a:r>
              <a:rPr lang="en-US" altLang="he-IL" sz="2400" kern="0" baseline="-25000" dirty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474130" y="4724400"/>
            <a:ext cx="5000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auto" hangingPunct="0">
              <a:spcAft>
                <a:spcPts val="0"/>
              </a:spcAft>
              <a:defRPr/>
            </a:pPr>
            <a:r>
              <a:rPr lang="en-US" altLang="he-IL" sz="2400" kern="0" dirty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b</a:t>
            </a:r>
            <a:r>
              <a:rPr lang="en-US" altLang="he-IL" sz="2400" kern="0" baseline="-25000" dirty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j</a:t>
            </a: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431268" y="2362200"/>
            <a:ext cx="5000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auto" hangingPunct="0">
              <a:spcAft>
                <a:spcPts val="0"/>
              </a:spcAft>
              <a:defRPr/>
            </a:pPr>
            <a:r>
              <a:rPr lang="en-US" altLang="he-IL" sz="2400" kern="0" dirty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b</a:t>
            </a:r>
            <a:r>
              <a:rPr lang="en-US" altLang="he-IL" sz="2400" kern="0" baseline="-25000" dirty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n</a:t>
            </a:r>
          </a:p>
        </p:txBody>
      </p:sp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2938" y="2780928"/>
            <a:ext cx="194421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Oval 26"/>
          <p:cNvSpPr/>
          <p:nvPr/>
        </p:nvSpPr>
        <p:spPr>
          <a:xfrm>
            <a:off x="1830818" y="3348281"/>
            <a:ext cx="72008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005026" y="3420289"/>
            <a:ext cx="4972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Calibri" charset="0"/>
                <a:ea typeface="Calibri" charset="0"/>
                <a:cs typeface="Calibri" charset="0"/>
              </a:rPr>
              <a:t>b </a:t>
            </a:r>
            <a:endParaRPr lang="da-DK" sz="32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/>
            <a:r>
              <a:rPr lang="en-US" sz="3600" b="1" kern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Byzantine Agreement</a:t>
            </a:r>
            <a:endParaRPr lang="en-US" sz="3600" b="1" kern="0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4449928" y="5549230"/>
            <a:ext cx="444679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 eaLnBrk="0" fontAlgn="auto" hangingPunct="0">
              <a:spcAft>
                <a:spcPts val="0"/>
              </a:spcAft>
              <a:buFont typeface="Wingdings" charset="2"/>
              <a:buChar char="v"/>
              <a:defRPr/>
            </a:pPr>
            <a:r>
              <a:rPr lang="en-US" altLang="he-IL" b="1" kern="0" dirty="0" smtClea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If every party has the same b</a:t>
            </a:r>
            <a:r>
              <a:rPr lang="en-US" altLang="he-IL" b="1" kern="0" baseline="-25000" dirty="0" smtClea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altLang="he-IL" b="1" kern="0" dirty="0" smtClea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 then the agreed bit b should be b</a:t>
            </a:r>
            <a:r>
              <a:rPr lang="en-US" altLang="he-IL" b="1" kern="0" baseline="-25000" dirty="0" smtClea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endParaRPr lang="en-US" altLang="he-IL" b="1" kern="0" baseline="-25000" dirty="0">
              <a:solidFill>
                <a:srgbClr val="3333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1" grpId="0"/>
      <p:bldP spid="22" grpId="0"/>
      <p:bldP spid="23" grpId="0"/>
      <p:bldP spid="24" grpId="0"/>
      <p:bldP spid="25" grpId="0"/>
      <p:bldP spid="27" grpId="0" animBg="1"/>
      <p:bldP spid="28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"/>
          <p:cNvSpPr txBox="1">
            <a:spLocks noChangeArrowheads="1"/>
          </p:cNvSpPr>
          <p:nvPr/>
        </p:nvSpPr>
        <p:spPr>
          <a:xfrm>
            <a:off x="152397" y="14425"/>
            <a:ext cx="8876891" cy="838200"/>
          </a:xfrm>
          <a:prstGeom prst="rect">
            <a:avLst/>
          </a:prstGeom>
        </p:spPr>
        <p:txBody>
          <a:bodyPr vert="horz" anchor="b">
            <a:normAutofit fontScale="850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Secure Addition y = </a:t>
            </a:r>
            <a:r>
              <a:rPr lang="en-US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="1" baseline="-250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r>
              <a:rPr lang="en-US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="1" baseline="-250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r>
              <a:rPr lang="en-US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="1" baseline="-250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with (n=3,t=1) in Malicious Setting</a:t>
            </a:r>
            <a:endParaRPr lang="en-US" sz="3200" b="1" dirty="0" smtClean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2" name="Rectangle 23"/>
          <p:cNvSpPr>
            <a:spLocks noChangeArrowheads="1"/>
          </p:cNvSpPr>
          <p:nvPr/>
        </p:nvSpPr>
        <p:spPr bwMode="auto">
          <a:xfrm>
            <a:off x="4901145" y="3658150"/>
            <a:ext cx="381000" cy="76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3" name="Rectangle 23"/>
          <p:cNvSpPr>
            <a:spLocks noChangeArrowheads="1"/>
          </p:cNvSpPr>
          <p:nvPr/>
        </p:nvSpPr>
        <p:spPr bwMode="auto">
          <a:xfrm>
            <a:off x="4901145" y="3658150"/>
            <a:ext cx="381000" cy="76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34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5139031"/>
              </p:ext>
            </p:extLst>
          </p:nvPr>
        </p:nvGraphicFramePr>
        <p:xfrm>
          <a:off x="826051" y="5317592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391" name="Clip" r:id="rId4" imgW="525240" imgH="1361880" progId="">
                  <p:embed/>
                </p:oleObj>
              </mc:Choice>
              <mc:Fallback>
                <p:oleObj name="Clip" r:id="rId4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6051" y="5317592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6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6839227"/>
              </p:ext>
            </p:extLst>
          </p:nvPr>
        </p:nvGraphicFramePr>
        <p:xfrm>
          <a:off x="826051" y="3964303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392" name="Clip" r:id="rId6" imgW="525240" imgH="1361880" progId="">
                  <p:embed/>
                </p:oleObj>
              </mc:Choice>
              <mc:Fallback>
                <p:oleObj name="Clip" r:id="rId6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6051" y="3964303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7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8897964"/>
              </p:ext>
            </p:extLst>
          </p:nvPr>
        </p:nvGraphicFramePr>
        <p:xfrm>
          <a:off x="809118" y="2695679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393" name="Clip" r:id="rId7" imgW="525240" imgH="1361880" progId="">
                  <p:embed/>
                </p:oleObj>
              </mc:Choice>
              <mc:Fallback>
                <p:oleObj name="Clip" r:id="rId7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118" y="2695679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1681179" y="1823005"/>
            <a:ext cx="381001" cy="27533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199523" y="2919550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2000" b="1" baseline="-250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216456" y="4215757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>
                <a:latin typeface="Calibri" charset="0"/>
                <a:ea typeface="Calibri" charset="0"/>
                <a:cs typeface="Calibri" charset="0"/>
              </a:rPr>
              <a:t>2</a:t>
            </a:r>
            <a:endParaRPr lang="en-US" sz="2000" b="1" baseline="-250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218423" y="5572625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endParaRPr lang="en-US" sz="2000" b="1" baseline="-250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1657755" y="1381120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2000" b="1" baseline="-250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2968090" y="1823008"/>
            <a:ext cx="381001" cy="27533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</a:p>
        </p:txBody>
      </p:sp>
      <p:sp>
        <p:nvSpPr>
          <p:cNvPr id="43" name="Text Box 7"/>
          <p:cNvSpPr txBox="1">
            <a:spLocks noChangeArrowheads="1"/>
          </p:cNvSpPr>
          <p:nvPr/>
        </p:nvSpPr>
        <p:spPr bwMode="auto">
          <a:xfrm>
            <a:off x="2944666" y="1381123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>
                <a:latin typeface="Calibri" charset="0"/>
                <a:ea typeface="Calibri" charset="0"/>
                <a:cs typeface="Calibri" charset="0"/>
              </a:rPr>
              <a:t>2</a:t>
            </a:r>
            <a:endParaRPr lang="en-US" sz="2000" b="1" baseline="-250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4471312" y="1815593"/>
            <a:ext cx="381001" cy="27533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</a:p>
        </p:txBody>
      </p:sp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4447888" y="1373708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endParaRPr lang="en-US" sz="2000" b="1" baseline="-250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1523997" y="2902617"/>
            <a:ext cx="559902" cy="7249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11</a:t>
            </a:r>
          </a:p>
          <a:p>
            <a:pPr eaLnBrk="0" hangingPunct="0"/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297275" y="303078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697479" y="304218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319446" y="422689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736583" y="4221357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330837" y="5521826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747974" y="5516289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987777" y="3042184"/>
            <a:ext cx="302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  <a:sym typeface="Symbol"/>
              </a:rPr>
              <a:t>=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995479" y="4238290"/>
            <a:ext cx="302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  <a:sym typeface="Symbol"/>
              </a:rPr>
              <a:t>=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012389" y="5529749"/>
            <a:ext cx="302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  <a:sym typeface="Symbol"/>
              </a:rPr>
              <a:t>=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6" name="Text Box 7"/>
          <p:cNvSpPr txBox="1">
            <a:spLocks noChangeArrowheads="1"/>
          </p:cNvSpPr>
          <p:nvPr/>
        </p:nvSpPr>
        <p:spPr bwMode="auto">
          <a:xfrm>
            <a:off x="6935120" y="4270098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endParaRPr lang="en-US" sz="2000" baseline="-25000" dirty="0" smtClean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7394661" y="4379379"/>
            <a:ext cx="1546139" cy="262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= s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  <a:sym typeface="Symbol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Symbol"/>
              </a:rPr>
              <a:t>s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Symbol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Symbol"/>
              </a:rPr>
              <a:t>s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0" hangingPunct="0"/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8" name="Rectangle 57"/>
          <p:cNvSpPr>
            <a:spLocks noChangeArrowheads="1"/>
          </p:cNvSpPr>
          <p:nvPr/>
        </p:nvSpPr>
        <p:spPr bwMode="auto">
          <a:xfrm>
            <a:off x="1320800" y="2166351"/>
            <a:ext cx="1271084" cy="49920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11 </a:t>
            </a:r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12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x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13 </a:t>
            </a:r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9" name="Rectangle 58"/>
          <p:cNvSpPr>
            <a:spLocks noChangeArrowheads="1"/>
          </p:cNvSpPr>
          <p:nvPr/>
        </p:nvSpPr>
        <p:spPr bwMode="auto">
          <a:xfrm>
            <a:off x="2591504" y="2173377"/>
            <a:ext cx="1271084" cy="49920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 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x</a:t>
            </a:r>
            <a:r>
              <a:rPr lang="en-US" sz="1600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x</a:t>
            </a:r>
            <a:r>
              <a:rPr lang="en-US" sz="1600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3 </a:t>
            </a:r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4130701" y="2156444"/>
            <a:ext cx="1271084" cy="49920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 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x</a:t>
            </a:r>
            <a:r>
              <a:rPr lang="en-US" sz="1600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x</a:t>
            </a:r>
            <a:r>
              <a:rPr lang="en-US" sz="1600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3 </a:t>
            </a:r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1" name="Rectangle 60"/>
          <p:cNvSpPr>
            <a:spLocks noChangeArrowheads="1"/>
          </p:cNvSpPr>
          <p:nvPr/>
        </p:nvSpPr>
        <p:spPr bwMode="auto">
          <a:xfrm>
            <a:off x="1536692" y="4269097"/>
            <a:ext cx="559902" cy="50785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12</a:t>
            </a:r>
          </a:p>
          <a:p>
            <a:pPr eaLnBrk="0" hangingPunct="0"/>
            <a:endParaRPr lang="en-US" sz="1600" baseline="-25000" dirty="0" smtClean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0" hangingPunct="0"/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1540929" y="5471027"/>
            <a:ext cx="559902" cy="51271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13</a:t>
            </a:r>
            <a:endParaRPr lang="en-US" sz="1600" baseline="-25000" dirty="0" smtClean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0" hangingPunct="0"/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3" name="Rectangle 62"/>
          <p:cNvSpPr>
            <a:spLocks noChangeArrowheads="1"/>
          </p:cNvSpPr>
          <p:nvPr/>
        </p:nvSpPr>
        <p:spPr bwMode="auto">
          <a:xfrm>
            <a:off x="2844774" y="2919553"/>
            <a:ext cx="559902" cy="7249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</a:p>
          <a:p>
            <a:pPr eaLnBrk="0" hangingPunct="0"/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2857469" y="4286033"/>
            <a:ext cx="559902" cy="50785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</a:p>
          <a:p>
            <a:pPr eaLnBrk="0" hangingPunct="0"/>
            <a:endParaRPr lang="en-US" sz="1600" baseline="-25000" dirty="0" smtClean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0" hangingPunct="0"/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2861706" y="5487963"/>
            <a:ext cx="559902" cy="51271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endParaRPr lang="en-US" sz="1600" baseline="-25000" dirty="0" smtClean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0" hangingPunct="0"/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6" name="Rectangle 65"/>
          <p:cNvSpPr>
            <a:spLocks noChangeArrowheads="1"/>
          </p:cNvSpPr>
          <p:nvPr/>
        </p:nvSpPr>
        <p:spPr bwMode="auto">
          <a:xfrm>
            <a:off x="4216350" y="2919556"/>
            <a:ext cx="559902" cy="7249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31</a:t>
            </a:r>
          </a:p>
          <a:p>
            <a:pPr eaLnBrk="0" hangingPunct="0"/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7" name="Rectangle 66"/>
          <p:cNvSpPr>
            <a:spLocks noChangeArrowheads="1"/>
          </p:cNvSpPr>
          <p:nvPr/>
        </p:nvSpPr>
        <p:spPr bwMode="auto">
          <a:xfrm>
            <a:off x="4229045" y="4286036"/>
            <a:ext cx="559902" cy="50785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32</a:t>
            </a:r>
          </a:p>
          <a:p>
            <a:pPr eaLnBrk="0" hangingPunct="0"/>
            <a:endParaRPr lang="en-US" sz="1600" baseline="-25000" dirty="0" smtClean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0" hangingPunct="0"/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8" name="Rectangle 67"/>
          <p:cNvSpPr>
            <a:spLocks noChangeArrowheads="1"/>
          </p:cNvSpPr>
          <p:nvPr/>
        </p:nvSpPr>
        <p:spPr bwMode="auto">
          <a:xfrm>
            <a:off x="4233282" y="5487966"/>
            <a:ext cx="559902" cy="51271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33</a:t>
            </a:r>
            <a:endParaRPr lang="en-US" sz="1600" baseline="-25000" dirty="0" smtClean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0" hangingPunct="0"/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5384730" y="2902626"/>
            <a:ext cx="559902" cy="7249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</a:p>
          <a:p>
            <a:pPr eaLnBrk="0" hangingPunct="0"/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0" name="Rectangle 69"/>
          <p:cNvSpPr>
            <a:spLocks noChangeArrowheads="1"/>
          </p:cNvSpPr>
          <p:nvPr/>
        </p:nvSpPr>
        <p:spPr bwMode="auto">
          <a:xfrm>
            <a:off x="5397425" y="4269106"/>
            <a:ext cx="559902" cy="50785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</a:p>
          <a:p>
            <a:pPr eaLnBrk="0" hangingPunct="0"/>
            <a:endParaRPr lang="en-US" sz="1600" baseline="-25000" dirty="0" smtClean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0" hangingPunct="0"/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1" name="Rectangle 70"/>
          <p:cNvSpPr>
            <a:spLocks noChangeArrowheads="1"/>
          </p:cNvSpPr>
          <p:nvPr/>
        </p:nvSpPr>
        <p:spPr bwMode="auto">
          <a:xfrm>
            <a:off x="5401662" y="5471036"/>
            <a:ext cx="559902" cy="51271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endParaRPr lang="en-US" sz="1600" baseline="-25000" dirty="0" smtClean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0" hangingPunct="0"/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72" name="Picture 7" descr="j0139031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0980" y="811569"/>
            <a:ext cx="702375" cy="96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7" descr="j0139031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6823" y="2596698"/>
            <a:ext cx="702375" cy="96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5024" y="2843913"/>
            <a:ext cx="736710" cy="56760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5024" y="4068738"/>
            <a:ext cx="736710" cy="56760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1564" y="5397483"/>
            <a:ext cx="736710" cy="567604"/>
          </a:xfrm>
          <a:prstGeom prst="rect">
            <a:avLst/>
          </a:prstGeom>
        </p:spPr>
      </p:pic>
      <p:sp>
        <p:nvSpPr>
          <p:cNvPr id="77" name="Rectangle 76"/>
          <p:cNvSpPr/>
          <p:nvPr/>
        </p:nvSpPr>
        <p:spPr>
          <a:xfrm>
            <a:off x="152397" y="6336271"/>
            <a:ext cx="87884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No </a:t>
            </a:r>
            <a:r>
              <a:rPr lang="en-US" dirty="0" smtClean="0">
                <a:solidFill>
                  <a:srgbClr val="4B7AFF"/>
                </a:solidFill>
                <a:latin typeface="Calibri" charset="0"/>
                <a:ea typeface="Calibri" charset="0"/>
                <a:cs typeface="Calibri" charset="0"/>
              </a:rPr>
              <a:t>robustness 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and </a:t>
            </a:r>
            <a:r>
              <a:rPr lang="en-US" dirty="0" smtClean="0">
                <a:solidFill>
                  <a:srgbClr val="4B7AFF"/>
                </a:solidFill>
                <a:latin typeface="Calibri" charset="0"/>
                <a:ea typeface="Calibri" charset="0"/>
                <a:cs typeface="Calibri" charset="0"/>
              </a:rPr>
              <a:t>fairness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, but there is agreement among the honest parties 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0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animBg="1"/>
      <p:bldP spid="7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"/>
          <p:cNvSpPr txBox="1">
            <a:spLocks noChangeArrowheads="1"/>
          </p:cNvSpPr>
          <p:nvPr/>
        </p:nvSpPr>
        <p:spPr>
          <a:xfrm>
            <a:off x="627063" y="161908"/>
            <a:ext cx="7883525" cy="8382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Commitment Schemes</a:t>
            </a:r>
            <a:endParaRPr lang="en-US" sz="3200" b="1" dirty="0" smtClean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14" name="Object 7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5040475"/>
              </p:ext>
            </p:extLst>
          </p:nvPr>
        </p:nvGraphicFramePr>
        <p:xfrm>
          <a:off x="1303948" y="2694306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366" name="Clip" r:id="rId4" imgW="525240" imgH="1361880" progId="">
                  <p:embed/>
                </p:oleObj>
              </mc:Choice>
              <mc:Fallback>
                <p:oleObj name="Clip" r:id="rId4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3948" y="2694306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709507" y="2851797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A</a:t>
            </a:r>
            <a:endParaRPr lang="en-US" sz="2000" b="1" baseline="-25000" dirty="0" smtClean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16" name="Object 6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836045"/>
              </p:ext>
            </p:extLst>
          </p:nvPr>
        </p:nvGraphicFramePr>
        <p:xfrm>
          <a:off x="7458076" y="2626574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367" name="Clip" r:id="rId6" imgW="525240" imgH="1361880" progId="">
                  <p:embed/>
                </p:oleObj>
              </mc:Choice>
              <mc:Fallback>
                <p:oleObj name="Clip" r:id="rId6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8076" y="2626574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8016881" y="2854183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B</a:t>
            </a:r>
            <a:endParaRPr lang="en-US" sz="2000" b="1" baseline="-250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829102" y="2758683"/>
            <a:ext cx="10531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Random </a:t>
            </a:r>
            <a:r>
              <a:rPr lang="en-US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m</a:t>
            </a:r>
            <a:r>
              <a:rPr lang="en-US" baseline="-2500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endParaRPr lang="en-US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017703" y="3081849"/>
            <a:ext cx="3213764" cy="1693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457491" y="3606585"/>
            <a:ext cx="10049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Random</a:t>
            </a:r>
          </a:p>
          <a:p>
            <a:r>
              <a:rPr lang="en-US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m</a:t>
            </a:r>
            <a:r>
              <a:rPr lang="en-US" baseline="-2500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endParaRPr lang="en-US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4537" y="1546046"/>
            <a:ext cx="7308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&gt;&gt; 2-party Coin-tossing f( , ) = (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r,r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): Two parties want to toss a coin together. 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3017703" y="3863447"/>
            <a:ext cx="321376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983228" y="4096416"/>
            <a:ext cx="1053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m</a:t>
            </a:r>
            <a:r>
              <a:rPr lang="en-US" baseline="-2500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+ </a:t>
            </a:r>
            <a:r>
              <a:rPr lang="en-US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m</a:t>
            </a:r>
            <a:r>
              <a:rPr lang="en-US" baseline="-2500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en-US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238954" y="4096419"/>
            <a:ext cx="1053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m</a:t>
            </a:r>
            <a:r>
              <a:rPr lang="en-US" baseline="-2500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+ </a:t>
            </a:r>
            <a:r>
              <a:rPr lang="en-US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m</a:t>
            </a:r>
            <a:r>
              <a:rPr lang="en-US" baseline="-2500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en-US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62133" y="5198317"/>
            <a:ext cx="28052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If R is bad, he will choose his contribution so that the sum is biased</a:t>
            </a:r>
            <a:endParaRPr lang="en-US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52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20" grpId="0"/>
      <p:bldP spid="21" grpId="0"/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3842"/>
            <a:ext cx="8239645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009900"/>
                </a:solidFill>
                <a:latin typeface="Calibri" charset="0"/>
                <a:ea typeface="Calibri" charset="0"/>
                <a:cs typeface="Calibri" charset="0"/>
              </a:rPr>
              <a:t>Commitment Schemes</a:t>
            </a:r>
            <a:endParaRPr lang="en-US" sz="3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85720" y="5143512"/>
            <a:ext cx="17859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a-DK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Binding:</a:t>
            </a:r>
            <a:endParaRPr lang="da-DK" b="1" dirty="0" smtClean="0">
              <a:latin typeface="Calibri" charset="0"/>
              <a:ea typeface="Calibri" charset="0"/>
              <a:cs typeface="Calibri" charset="0"/>
            </a:endParaRPr>
          </a:p>
          <a:p>
            <a:endParaRPr lang="da-DK" b="1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da-DK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Hiding: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357422" y="2214554"/>
            <a:ext cx="6325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a-DK" b="0" dirty="0">
                <a:latin typeface="Calibri" charset="0"/>
                <a:ea typeface="Calibri" charset="0"/>
                <a:cs typeface="Calibri" charset="0"/>
              </a:rPr>
              <a:t>m</a:t>
            </a:r>
            <a:endParaRPr lang="en-US" b="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3173064" y="2100250"/>
            <a:ext cx="316269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3173064" y="3243250"/>
            <a:ext cx="316269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571472" y="4043370"/>
            <a:ext cx="37952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a-DK" b="0" dirty="0" smtClean="0">
                <a:latin typeface="Calibri" charset="0"/>
                <a:ea typeface="Calibri" charset="0"/>
                <a:cs typeface="Calibri" charset="0"/>
              </a:rPr>
              <a:t>C </a:t>
            </a:r>
            <a:r>
              <a:rPr lang="da-DK" b="0" dirty="0">
                <a:latin typeface="Calibri" charset="0"/>
                <a:ea typeface="Calibri" charset="0"/>
                <a:cs typeface="Calibri" charset="0"/>
              </a:rPr>
              <a:t>= </a:t>
            </a:r>
            <a:r>
              <a:rPr lang="da-DK" b="0" dirty="0" smtClean="0">
                <a:latin typeface="Calibri" charset="0"/>
                <a:ea typeface="Calibri" charset="0"/>
                <a:cs typeface="Calibri" charset="0"/>
              </a:rPr>
              <a:t>Commit(m)</a:t>
            </a:r>
            <a:endParaRPr lang="en-US" b="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3000364" y="1571612"/>
            <a:ext cx="5534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a-DK" dirty="0" smtClean="0">
                <a:latin typeface="Calibri" charset="0"/>
                <a:ea typeface="Calibri" charset="0"/>
                <a:cs typeface="Calibri" charset="0"/>
              </a:rPr>
              <a:t>C</a:t>
            </a:r>
            <a:endParaRPr lang="en-US" b="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3000364" y="2786050"/>
            <a:ext cx="11430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a-DK" b="0" dirty="0" smtClean="0">
                <a:latin typeface="Calibri" charset="0"/>
                <a:ea typeface="Calibri" charset="0"/>
                <a:cs typeface="Calibri" charset="0"/>
              </a:rPr>
              <a:t>m</a:t>
            </a:r>
            <a:endParaRPr lang="en-US" b="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5988937" y="4000504"/>
            <a:ext cx="31550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a-DK" b="0" dirty="0">
                <a:latin typeface="Calibri" charset="0"/>
                <a:ea typeface="Calibri" charset="0"/>
                <a:cs typeface="Calibri" charset="0"/>
              </a:rPr>
              <a:t>m </a:t>
            </a:r>
            <a:r>
              <a:rPr lang="da-DK" b="0" dirty="0" smtClean="0">
                <a:latin typeface="Calibri" charset="0"/>
                <a:ea typeface="Calibri" charset="0"/>
                <a:cs typeface="Calibri" charset="0"/>
              </a:rPr>
              <a:t>= </a:t>
            </a:r>
            <a:r>
              <a:rPr lang="da-DK" dirty="0" err="1" smtClean="0">
                <a:latin typeface="Calibri" charset="0"/>
                <a:ea typeface="Calibri" charset="0"/>
                <a:cs typeface="Calibri" charset="0"/>
              </a:rPr>
              <a:t>Commit</a:t>
            </a:r>
            <a:r>
              <a:rPr lang="da-DK" b="0" dirty="0" smtClean="0">
                <a:latin typeface="Calibri" charset="0"/>
                <a:ea typeface="Calibri" charset="0"/>
                <a:cs typeface="Calibri" charset="0"/>
              </a:rPr>
              <a:t>(C) ?</a:t>
            </a:r>
            <a:endParaRPr lang="en-US" b="0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71472" y="1428736"/>
            <a:ext cx="8143932" cy="2384645"/>
            <a:chOff x="571472" y="1428736"/>
            <a:chExt cx="8143932" cy="2384645"/>
          </a:xfrm>
        </p:grpSpPr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571472" y="3167050"/>
              <a:ext cx="242889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da-DK" b="1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rPr>
                <a:t>Committer Alice</a:t>
              </a:r>
              <a:endParaRPr lang="en-US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6896162" y="3167050"/>
              <a:ext cx="181924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da-DK" b="1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rPr>
                <a:t>Verifier   </a:t>
              </a:r>
            </a:p>
            <a:p>
              <a:r>
                <a:rPr lang="da-DK" b="1" dirty="0" smtClean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rPr>
                <a:t>Bob</a:t>
              </a:r>
              <a:endParaRPr lang="en-US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242692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715140" y="1428736"/>
              <a:ext cx="1571636" cy="1785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2693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85786" y="1428736"/>
              <a:ext cx="1428760" cy="17100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3" name="Rectangle 22"/>
          <p:cNvSpPr/>
          <p:nvPr/>
        </p:nvSpPr>
        <p:spPr>
          <a:xfrm>
            <a:off x="1714480" y="5131114"/>
            <a:ext cx="4980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 smtClean="0">
                <a:latin typeface="Calibri" charset="0"/>
                <a:ea typeface="Calibri" charset="0"/>
                <a:cs typeface="Calibri" charset="0"/>
              </a:rPr>
              <a:t>Alice cannot change the message associated with C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14480" y="5710030"/>
            <a:ext cx="4748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 smtClean="0">
                <a:latin typeface="Calibri" charset="0"/>
                <a:ea typeface="Calibri" charset="0"/>
                <a:cs typeface="Calibri" charset="0"/>
              </a:rPr>
              <a:t>Bob cannot guess the message associated with C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3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3071E-6 L 0.33855 -0.0039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0444E-6 L 0.29844 -0.0027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 animBg="1"/>
      <p:bldP spid="11" grpId="0" animBg="1"/>
      <p:bldP spid="13" grpId="0"/>
      <p:bldP spid="15" grpId="0"/>
      <p:bldP spid="15" grpId="1"/>
      <p:bldP spid="16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"/>
          <p:cNvSpPr txBox="1">
            <a:spLocks noChangeArrowheads="1"/>
          </p:cNvSpPr>
          <p:nvPr/>
        </p:nvSpPr>
        <p:spPr>
          <a:xfrm>
            <a:off x="627063" y="128042"/>
            <a:ext cx="7883525" cy="8382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Commitment Schemes</a:t>
            </a:r>
            <a:endParaRPr lang="en-US" sz="3200" b="1" dirty="0" smtClean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14" name="Object 7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9757761"/>
              </p:ext>
            </p:extLst>
          </p:nvPr>
        </p:nvGraphicFramePr>
        <p:xfrm>
          <a:off x="1303948" y="2135517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8390" name="Clip" r:id="rId4" imgW="525240" imgH="1361880" progId="">
                  <p:embed/>
                </p:oleObj>
              </mc:Choice>
              <mc:Fallback>
                <p:oleObj name="Clip" r:id="rId4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3948" y="2135517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709507" y="2293008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S</a:t>
            </a:r>
            <a:endParaRPr lang="en-US" sz="2000" b="1" baseline="-25000" dirty="0" smtClean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16" name="Object 6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5031843"/>
              </p:ext>
            </p:extLst>
          </p:nvPr>
        </p:nvGraphicFramePr>
        <p:xfrm>
          <a:off x="7458076" y="2067785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8391" name="Clip" r:id="rId6" imgW="525240" imgH="1361880" progId="">
                  <p:embed/>
                </p:oleObj>
              </mc:Choice>
              <mc:Fallback>
                <p:oleObj name="Clip" r:id="rId6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8076" y="2067785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8016881" y="2295394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R</a:t>
            </a:r>
            <a:endParaRPr lang="en-US" sz="2000" b="1" baseline="-250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94461" y="2199894"/>
            <a:ext cx="21986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Random </a:t>
            </a:r>
            <a:r>
              <a:rPr lang="en-US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m</a:t>
            </a:r>
            <a:r>
              <a:rPr lang="en-US" baseline="-2500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endParaRPr lang="en-US" baseline="-25000" dirty="0" smtClean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 = Commit(m)</a:t>
            </a:r>
            <a:endParaRPr lang="en-US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017703" y="2523060"/>
            <a:ext cx="3213764" cy="1693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457491" y="3047796"/>
            <a:ext cx="10049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Random</a:t>
            </a:r>
          </a:p>
          <a:p>
            <a:r>
              <a:rPr lang="en-US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m</a:t>
            </a:r>
            <a:r>
              <a:rPr lang="en-US" baseline="-2500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endParaRPr lang="en-US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8532" y="1427525"/>
            <a:ext cx="7038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2-party distributed Coin-tossing: Two parties want to flip a coin together. 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3017703" y="3304658"/>
            <a:ext cx="321376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983228" y="4790693"/>
            <a:ext cx="1053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m</a:t>
            </a:r>
            <a:r>
              <a:rPr lang="en-US" baseline="-2500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+ </a:t>
            </a:r>
            <a:r>
              <a:rPr lang="en-US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m</a:t>
            </a:r>
            <a:r>
              <a:rPr lang="en-US" baseline="-2500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en-US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238954" y="4606027"/>
            <a:ext cx="1053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m</a:t>
            </a:r>
            <a:r>
              <a:rPr lang="en-US" baseline="-2500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+ </a:t>
            </a:r>
            <a:r>
              <a:rPr lang="en-US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m</a:t>
            </a:r>
            <a:r>
              <a:rPr lang="en-US" baseline="-25000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en-US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45263" y="3520671"/>
            <a:ext cx="21986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Open C</a:t>
            </a:r>
            <a:endParaRPr lang="en-US" baseline="-25000" dirty="0" smtClean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3068505" y="3843837"/>
            <a:ext cx="3213764" cy="1693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62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3" grpId="0"/>
      <p:bldP spid="24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4574" y="228600"/>
            <a:ext cx="8231578" cy="758952"/>
          </a:xfrm>
        </p:spPr>
        <p:txBody>
          <a:bodyPr>
            <a:normAutofit fontScale="90000"/>
          </a:bodyPr>
          <a:lstStyle/>
          <a:p>
            <a:r>
              <a:rPr lang="en-US" altLang="he-IL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Zero Knowledge Proof</a:t>
            </a:r>
            <a:endParaRPr lang="en-US" altLang="he-IL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1752" y="1527175"/>
            <a:ext cx="8202486" cy="7757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he-IL" sz="1800" dirty="0" smtClean="0">
                <a:latin typeface="Calibri" charset="0"/>
                <a:ea typeface="Calibri" charset="0"/>
                <a:cs typeface="Calibri" charset="0"/>
              </a:rPr>
              <a:t>&gt;&gt; The </a:t>
            </a:r>
            <a:r>
              <a:rPr lang="en-US" altLang="he-IL" sz="1800" dirty="0">
                <a:latin typeface="Calibri" charset="0"/>
                <a:ea typeface="Calibri" charset="0"/>
                <a:cs typeface="Calibri" charset="0"/>
              </a:rPr>
              <a:t>purpose of a traditional proof is to convince somebody, but typically the details of a proof give the verifier more info about the assertion. </a:t>
            </a:r>
          </a:p>
        </p:txBody>
      </p:sp>
      <p:sp>
        <p:nvSpPr>
          <p:cNvPr id="2" name="Rectangle 1"/>
          <p:cNvSpPr/>
          <p:nvPr/>
        </p:nvSpPr>
        <p:spPr>
          <a:xfrm>
            <a:off x="301752" y="2480734"/>
            <a:ext cx="853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he-IL" dirty="0" smtClean="0">
                <a:latin typeface="Calibri" charset="0"/>
                <a:ea typeface="Calibri" charset="0"/>
                <a:cs typeface="Calibri" charset="0"/>
              </a:rPr>
              <a:t>&gt;&gt; A </a:t>
            </a:r>
            <a:r>
              <a:rPr lang="en-US" altLang="he-IL" dirty="0">
                <a:latin typeface="Calibri" charset="0"/>
                <a:ea typeface="Calibri" charset="0"/>
                <a:cs typeface="Calibri" charset="0"/>
              </a:rPr>
              <a:t>proof is a zero-knowledge if the verifier does not get from </a:t>
            </a:r>
            <a:r>
              <a:rPr lang="en-US" altLang="he-IL" dirty="0" smtClean="0">
                <a:latin typeface="Calibri" charset="0"/>
                <a:ea typeface="Calibri" charset="0"/>
                <a:cs typeface="Calibri" charset="0"/>
              </a:rPr>
              <a:t>the </a:t>
            </a:r>
            <a:r>
              <a:rPr lang="en-US" altLang="he-IL" dirty="0" err="1" smtClean="0">
                <a:latin typeface="Calibri" charset="0"/>
                <a:ea typeface="Calibri" charset="0"/>
                <a:cs typeface="Calibri" charset="0"/>
              </a:rPr>
              <a:t>prover</a:t>
            </a:r>
            <a:r>
              <a:rPr lang="en-US" altLang="he-IL" dirty="0" smtClean="0">
                <a:latin typeface="Calibri" charset="0"/>
                <a:ea typeface="Calibri" charset="0"/>
                <a:cs typeface="Calibri" charset="0"/>
              </a:rPr>
              <a:t> other than the assertion that the statement is true or false</a:t>
            </a:r>
            <a:endParaRPr lang="en-US" altLang="he-IL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71472" y="5182077"/>
            <a:ext cx="24288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a-DK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Committer Alice</a:t>
            </a:r>
            <a:endParaRPr lang="en-US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896162" y="5182077"/>
            <a:ext cx="18192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a-DK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Verifier   </a:t>
            </a:r>
          </a:p>
          <a:p>
            <a:r>
              <a:rPr lang="da-DK" b="1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Bob</a:t>
            </a:r>
            <a:endParaRPr lang="en-US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3443763"/>
            <a:ext cx="157163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3443763"/>
            <a:ext cx="1428760" cy="1710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71472" y="5643742"/>
            <a:ext cx="17822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a-DK" b="0" dirty="0" smtClean="0">
                <a:latin typeface="Calibri" charset="0"/>
                <a:ea typeface="Calibri" charset="0"/>
                <a:cs typeface="Calibri" charset="0"/>
              </a:rPr>
              <a:t>C </a:t>
            </a:r>
            <a:r>
              <a:rPr lang="da-DK" b="0" dirty="0">
                <a:latin typeface="Calibri" charset="0"/>
                <a:ea typeface="Calibri" charset="0"/>
                <a:cs typeface="Calibri" charset="0"/>
              </a:rPr>
              <a:t>= </a:t>
            </a:r>
            <a:r>
              <a:rPr lang="da-DK" b="0" dirty="0" smtClean="0">
                <a:latin typeface="Calibri" charset="0"/>
                <a:ea typeface="Calibri" charset="0"/>
                <a:cs typeface="Calibri" charset="0"/>
              </a:rPr>
              <a:t>Commit(m)</a:t>
            </a:r>
            <a:endParaRPr lang="en-US" b="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285067" y="3933471"/>
            <a:ext cx="2861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a-DK" b="0" dirty="0" smtClean="0">
                <a:latin typeface="Calibri" charset="0"/>
                <a:ea typeface="Calibri" charset="0"/>
                <a:cs typeface="Calibri" charset="0"/>
              </a:rPr>
              <a:t>I </a:t>
            </a:r>
            <a:r>
              <a:rPr lang="da-DK" b="0" dirty="0" err="1" smtClean="0">
                <a:latin typeface="Calibri" charset="0"/>
                <a:ea typeface="Calibri" charset="0"/>
                <a:cs typeface="Calibri" charset="0"/>
              </a:rPr>
              <a:t>know</a:t>
            </a:r>
            <a:r>
              <a:rPr lang="da-DK" b="0" dirty="0" smtClean="0">
                <a:latin typeface="Calibri" charset="0"/>
                <a:ea typeface="Calibri" charset="0"/>
                <a:cs typeface="Calibri" charset="0"/>
              </a:rPr>
              <a:t> the </a:t>
            </a:r>
            <a:r>
              <a:rPr lang="da-DK" b="0" dirty="0" err="1" smtClean="0">
                <a:latin typeface="Calibri" charset="0"/>
                <a:ea typeface="Calibri" charset="0"/>
                <a:cs typeface="Calibri" charset="0"/>
              </a:rPr>
              <a:t>message</a:t>
            </a:r>
            <a:r>
              <a:rPr lang="da-DK" b="0" dirty="0" smtClean="0">
                <a:latin typeface="Calibri" charset="0"/>
                <a:ea typeface="Calibri" charset="0"/>
                <a:cs typeface="Calibri" charset="0"/>
              </a:rPr>
              <a:t> in C</a:t>
            </a:r>
            <a:endParaRPr lang="en-US" b="0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000363" y="4436533"/>
            <a:ext cx="321417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11347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"/>
          <p:cNvSpPr txBox="1">
            <a:spLocks noChangeArrowheads="1"/>
          </p:cNvSpPr>
          <p:nvPr/>
        </p:nvSpPr>
        <p:spPr>
          <a:xfrm>
            <a:off x="627063" y="161908"/>
            <a:ext cx="7883525" cy="8382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Expanding the scope of MPC</a:t>
            </a:r>
            <a:endParaRPr lang="en-US" sz="3200" b="1" dirty="0" smtClean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86263" y="1442206"/>
            <a:ext cx="8741276" cy="369332"/>
          </a:xfrm>
          <a:prstGeom prst="rect">
            <a:avLst/>
          </a:prstGeom>
          <a:solidFill>
            <a:srgbClr val="F0F2FF"/>
          </a:solidFill>
          <a:ln w="57150" cmpd="thickThin">
            <a:noFill/>
          </a:ln>
          <a:effectLst>
            <a:glow rad="101600">
              <a:srgbClr val="0000FF">
                <a:alpha val="96000"/>
              </a:srgbClr>
            </a:glow>
            <a:softEdge rad="12700"/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Dimension 4.4: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Various Characteristics of adversary A (static vs. adaptive)</a:t>
            </a:r>
            <a:endParaRPr lang="en-US" baseline="-25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5599" y="2309967"/>
            <a:ext cx="38777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Static: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A corrupts parties at the onset of protocol </a:t>
            </a:r>
          </a:p>
        </p:txBody>
      </p:sp>
      <p:sp>
        <p:nvSpPr>
          <p:cNvPr id="9" name="Rectangle 8"/>
          <p:cNvSpPr/>
          <p:nvPr/>
        </p:nvSpPr>
        <p:spPr>
          <a:xfrm>
            <a:off x="4812738" y="2276101"/>
            <a:ext cx="4114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7DEFF"/>
                </a:solidFill>
                <a:latin typeface="Calibri" charset="0"/>
                <a:ea typeface="Calibri" charset="0"/>
                <a:cs typeface="Calibri" charset="0"/>
              </a:rPr>
              <a:t>Adaptive: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A corrupts parties on the fly dynamically </a:t>
            </a:r>
          </a:p>
        </p:txBody>
      </p:sp>
    </p:spTree>
    <p:extLst>
      <p:ext uri="{BB962C8B-B14F-4D97-AF65-F5344CB8AC3E}">
        <p14:creationId xmlns:p14="http://schemas.microsoft.com/office/powerpoint/2010/main" val="171097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1026" descr=" 3075"/>
          <p:cNvSpPr>
            <a:spLocks noGrp="1" noChangeArrowheads="1"/>
          </p:cNvSpPr>
          <p:nvPr>
            <p:ph type="title"/>
          </p:nvPr>
        </p:nvSpPr>
        <p:spPr>
          <a:xfrm>
            <a:off x="490538" y="125940"/>
            <a:ext cx="8229600" cy="714375"/>
          </a:xfrm>
        </p:spPr>
        <p:txBody>
          <a:bodyPr/>
          <a:lstStyle/>
          <a:p>
            <a:r>
              <a:rPr lang="en-US" sz="4000" b="1" dirty="0" smtClean="0">
                <a:solidFill>
                  <a:srgbClr val="009900"/>
                </a:solidFill>
                <a:latin typeface="Calibri" charset="0"/>
                <a:ea typeface="Calibri" charset="0"/>
                <a:cs typeface="Calibri" charset="0"/>
              </a:rPr>
              <a:t>Static Adversary</a:t>
            </a:r>
            <a:endParaRPr lang="en-US" sz="4000" b="1" dirty="0">
              <a:solidFill>
                <a:srgbClr val="0099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22882" name="Picture 4" descr="j02920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13" y="3310460"/>
            <a:ext cx="11334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3" name="Picture 5" descr="j03012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050" y="3310460"/>
            <a:ext cx="1287463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16"/>
          <p:cNvSpPr>
            <a:spLocks noChangeShapeType="1"/>
          </p:cNvSpPr>
          <p:nvPr/>
        </p:nvSpPr>
        <p:spPr bwMode="auto">
          <a:xfrm>
            <a:off x="3116263" y="3208860"/>
            <a:ext cx="2590800" cy="0"/>
          </a:xfrm>
          <a:prstGeom prst="line">
            <a:avLst/>
          </a:prstGeom>
          <a:noFill/>
          <a:ln w="76200">
            <a:solidFill>
              <a:srgbClr val="990099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Line 16"/>
          <p:cNvSpPr>
            <a:spLocks noChangeShapeType="1"/>
          </p:cNvSpPr>
          <p:nvPr/>
        </p:nvSpPr>
        <p:spPr bwMode="auto">
          <a:xfrm>
            <a:off x="3116263" y="4251848"/>
            <a:ext cx="2590800" cy="0"/>
          </a:xfrm>
          <a:prstGeom prst="line">
            <a:avLst/>
          </a:prstGeom>
          <a:noFill/>
          <a:ln w="76200">
            <a:solidFill>
              <a:srgbClr val="990099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Line 16"/>
          <p:cNvSpPr>
            <a:spLocks noChangeShapeType="1"/>
          </p:cNvSpPr>
          <p:nvPr/>
        </p:nvSpPr>
        <p:spPr bwMode="auto">
          <a:xfrm>
            <a:off x="3167063" y="5488510"/>
            <a:ext cx="2590800" cy="0"/>
          </a:xfrm>
          <a:prstGeom prst="line">
            <a:avLst/>
          </a:prstGeom>
          <a:noFill/>
          <a:ln w="76200">
            <a:solidFill>
              <a:srgbClr val="990099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22887" name="Picture 7" descr="j0139031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90988" y="1260998"/>
            <a:ext cx="9382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 descr="j0139019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6538" y="2911998"/>
            <a:ext cx="2219325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4697935"/>
            <a:ext cx="1214438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9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413" y="4697935"/>
            <a:ext cx="1214437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 descr="j0139019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0400" y="3064398"/>
            <a:ext cx="2217738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219410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1026" descr=" 3075"/>
          <p:cNvSpPr>
            <a:spLocks noGrp="1" noChangeArrowheads="1"/>
          </p:cNvSpPr>
          <p:nvPr>
            <p:ph type="title"/>
          </p:nvPr>
        </p:nvSpPr>
        <p:spPr>
          <a:xfrm>
            <a:off x="490538" y="142873"/>
            <a:ext cx="8229600" cy="714375"/>
          </a:xfrm>
        </p:spPr>
        <p:txBody>
          <a:bodyPr/>
          <a:lstStyle/>
          <a:p>
            <a:r>
              <a:rPr lang="en-US" sz="4000" b="1" dirty="0">
                <a:solidFill>
                  <a:srgbClr val="0099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4000" b="1" dirty="0" smtClean="0">
                <a:solidFill>
                  <a:srgbClr val="009900"/>
                </a:solidFill>
                <a:latin typeface="Calibri" charset="0"/>
                <a:ea typeface="Calibri" charset="0"/>
                <a:cs typeface="Calibri" charset="0"/>
              </a:rPr>
              <a:t>Adaptive Adversary</a:t>
            </a:r>
            <a:endParaRPr lang="en-US" sz="4000" b="1" dirty="0">
              <a:solidFill>
                <a:srgbClr val="0099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23906" name="Picture 4" descr="j02920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13" y="3259661"/>
            <a:ext cx="11334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7" name="Picture 5" descr="j03012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050" y="3259661"/>
            <a:ext cx="1287463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Line 16"/>
          <p:cNvSpPr>
            <a:spLocks noChangeShapeType="1"/>
          </p:cNvSpPr>
          <p:nvPr/>
        </p:nvSpPr>
        <p:spPr bwMode="auto">
          <a:xfrm>
            <a:off x="3116263" y="3158061"/>
            <a:ext cx="2590800" cy="0"/>
          </a:xfrm>
          <a:prstGeom prst="line">
            <a:avLst/>
          </a:prstGeom>
          <a:noFill/>
          <a:ln w="76200">
            <a:solidFill>
              <a:srgbClr val="990099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>
            <a:off x="3116263" y="4201049"/>
            <a:ext cx="2590800" cy="0"/>
          </a:xfrm>
          <a:prstGeom prst="line">
            <a:avLst/>
          </a:prstGeom>
          <a:noFill/>
          <a:ln w="76200">
            <a:solidFill>
              <a:srgbClr val="990099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>
            <a:off x="3167063" y="5437711"/>
            <a:ext cx="2590800" cy="0"/>
          </a:xfrm>
          <a:prstGeom prst="line">
            <a:avLst/>
          </a:prstGeom>
          <a:noFill/>
          <a:ln w="76200">
            <a:solidFill>
              <a:srgbClr val="990099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23911" name="Picture 7" descr="j0139031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90988" y="1210199"/>
            <a:ext cx="9382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912" name="Group 1"/>
          <p:cNvGrpSpPr>
            <a:grpSpLocks/>
          </p:cNvGrpSpPr>
          <p:nvPr/>
        </p:nvGrpSpPr>
        <p:grpSpPr bwMode="auto">
          <a:xfrm>
            <a:off x="1174750" y="4647136"/>
            <a:ext cx="7277100" cy="1058863"/>
            <a:chOff x="1175001" y="4360007"/>
            <a:chExt cx="7277115" cy="1058660"/>
          </a:xfrm>
        </p:grpSpPr>
        <p:pic>
          <p:nvPicPr>
            <p:cNvPr id="123914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5001" y="4360007"/>
              <a:ext cx="1213931" cy="1058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915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8185" y="4360007"/>
              <a:ext cx="1213931" cy="1058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" name="Picture 16" descr="j0139019[1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6538" y="2878661"/>
            <a:ext cx="2219325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422153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026" descr=" 3075"/>
          <p:cNvSpPr>
            <a:spLocks noGrp="1" noChangeArrowheads="1"/>
          </p:cNvSpPr>
          <p:nvPr>
            <p:ph type="title"/>
          </p:nvPr>
        </p:nvSpPr>
        <p:spPr>
          <a:xfrm>
            <a:off x="118533" y="135467"/>
            <a:ext cx="8881005" cy="976309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009900"/>
                </a:solidFill>
                <a:latin typeface="Calibri" charset="0"/>
                <a:ea typeface="Calibri" charset="0"/>
                <a:cs typeface="Calibri" charset="0"/>
              </a:rPr>
              <a:t>Adaptive Corruption stronger than Static Corruption</a:t>
            </a:r>
          </a:p>
        </p:txBody>
      </p:sp>
      <p:sp>
        <p:nvSpPr>
          <p:cNvPr id="124930" name="TextBox 18"/>
          <p:cNvSpPr txBox="1">
            <a:spLocks noChangeArrowheads="1"/>
          </p:cNvSpPr>
          <p:nvPr/>
        </p:nvSpPr>
        <p:spPr bwMode="auto">
          <a:xfrm>
            <a:off x="490538" y="1930400"/>
            <a:ext cx="4902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2400">
                <a:ea typeface="Calibri" charset="0"/>
                <a:cs typeface="Calibri" charset="0"/>
              </a:rPr>
              <a:t>Hackers constantly trying to break into computers running secure protocols  but could do so after the protocol has started.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90538" y="5351463"/>
            <a:ext cx="8509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2400">
                <a:ea typeface="Calibri" charset="0"/>
                <a:cs typeface="Calibri" charset="0"/>
              </a:rPr>
              <a:t>The attacker first looks at the communication and then decide who to corrupt (not allowed in static model) </a:t>
            </a:r>
          </a:p>
        </p:txBody>
      </p:sp>
      <p:pic>
        <p:nvPicPr>
          <p:cNvPr id="12493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38" y="1587500"/>
            <a:ext cx="3606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795346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"/>
          <p:cNvSpPr txBox="1">
            <a:spLocks noChangeArrowheads="1"/>
          </p:cNvSpPr>
          <p:nvPr/>
        </p:nvSpPr>
        <p:spPr>
          <a:xfrm>
            <a:off x="627063" y="161908"/>
            <a:ext cx="7883525" cy="8382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Expanding the scope of MPC</a:t>
            </a:r>
            <a:endParaRPr lang="en-US" sz="3200" b="1" dirty="0" smtClean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52397" y="1388795"/>
            <a:ext cx="8741276" cy="646331"/>
          </a:xfrm>
          <a:prstGeom prst="rect">
            <a:avLst/>
          </a:prstGeom>
          <a:solidFill>
            <a:srgbClr val="F0F2FF"/>
          </a:solidFill>
          <a:ln w="57150" cmpd="thickThin">
            <a:noFill/>
          </a:ln>
          <a:effectLst>
            <a:glow rad="101600">
              <a:srgbClr val="0000FF">
                <a:alpha val="96000"/>
              </a:srgbClr>
            </a:glow>
            <a:softEdge rad="12700"/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Dimension 4.2: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Various Characteristics of adversary A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polynomially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bounded vs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unbounded powerful)</a:t>
            </a:r>
            <a:endParaRPr lang="en-US" baseline="-25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5600" y="2309967"/>
            <a:ext cx="3149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Polynomially</a:t>
            </a:r>
            <a:r>
              <a:rPr lang="en-US" b="1" dirty="0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 Bounded: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A has polynomial computing power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92801" y="2276101"/>
            <a:ext cx="30347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7DEFF"/>
                </a:solidFill>
                <a:latin typeface="Calibri" charset="0"/>
                <a:ea typeface="Calibri" charset="0"/>
                <a:cs typeface="Calibri" charset="0"/>
              </a:rPr>
              <a:t>Unbounded: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A has unbounded computing power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6005" y="3587512"/>
            <a:ext cx="3318528" cy="1323439"/>
          </a:xfrm>
          <a:prstGeom prst="rect">
            <a:avLst/>
          </a:prstGeom>
          <a:solidFill>
            <a:srgbClr val="F2F2F2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&gt;&gt; Well explored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&gt;&gt; Relies on cryptography that are based on number theoretic hard problems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&gt;&gt; Cryptographic/Computational</a:t>
            </a:r>
            <a:endParaRPr lang="en-US" sz="1600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66267" y="3452048"/>
            <a:ext cx="3661271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8B9D4"/>
                </a:solidFill>
                <a:latin typeface="Calibri" charset="0"/>
                <a:ea typeface="Calibri" charset="0"/>
                <a:cs typeface="Calibri" charset="0"/>
              </a:rPr>
              <a:t>&gt;&gt; Well explored</a:t>
            </a:r>
          </a:p>
          <a:p>
            <a:r>
              <a:rPr lang="en-US" sz="1600" dirty="0" smtClean="0">
                <a:solidFill>
                  <a:srgbClr val="08B9D4"/>
                </a:solidFill>
                <a:latin typeface="Calibri" charset="0"/>
                <a:ea typeface="Calibri" charset="0"/>
                <a:cs typeface="Calibri" charset="0"/>
              </a:rPr>
              <a:t>&gt;&gt; Does not reply on any hard problem</a:t>
            </a:r>
          </a:p>
          <a:p>
            <a:r>
              <a:rPr lang="en-US" sz="1600" dirty="0" smtClean="0">
                <a:solidFill>
                  <a:srgbClr val="08B9D4"/>
                </a:solidFill>
                <a:latin typeface="Calibri" charset="0"/>
                <a:ea typeface="Calibri" charset="0"/>
                <a:cs typeface="Calibri" charset="0"/>
              </a:rPr>
              <a:t>&gt;&gt; Even if A has quantum computers, it cannot break privacy- very strong security</a:t>
            </a:r>
          </a:p>
          <a:p>
            <a:r>
              <a:rPr lang="en-US" sz="1600" dirty="0" smtClean="0">
                <a:solidFill>
                  <a:srgbClr val="08B9D4"/>
                </a:solidFill>
                <a:latin typeface="Calibri" charset="0"/>
                <a:ea typeface="Calibri" charset="0"/>
                <a:cs typeface="Calibri" charset="0"/>
              </a:rPr>
              <a:t>&gt;&gt; Information-theoretic</a:t>
            </a:r>
          </a:p>
          <a:p>
            <a:r>
              <a:rPr lang="en-US" sz="1600" dirty="0" smtClean="0">
                <a:solidFill>
                  <a:srgbClr val="08B9D4"/>
                </a:solidFill>
                <a:latin typeface="Calibri" charset="0"/>
                <a:ea typeface="Calibri" charset="0"/>
                <a:cs typeface="Calibri" charset="0"/>
              </a:rPr>
              <a:t>&gt;&gt; Impossibility results for n</a:t>
            </a:r>
            <a:r>
              <a:rPr lang="en-US" sz="1600" dirty="0">
                <a:solidFill>
                  <a:srgbClr val="08B9D4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smtClean="0">
                <a:solidFill>
                  <a:srgbClr val="08B9D4"/>
                </a:solidFill>
                <a:latin typeface="Calibri" charset="0"/>
                <a:ea typeface="Calibri" charset="0"/>
                <a:cs typeface="Calibri" charset="0"/>
              </a:rPr>
              <a:t>≤ 2t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2395" y="5785284"/>
            <a:ext cx="87751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One of the earlier demarcations made in the study MPC.</a:t>
            </a:r>
          </a:p>
          <a:p>
            <a:endParaRPr lang="en-US" dirty="0" smtClean="0">
              <a:solidFill>
                <a:srgbClr val="660066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We will see both types of protocols in the course</a:t>
            </a:r>
            <a:endParaRPr lang="en-US" dirty="0">
              <a:solidFill>
                <a:srgbClr val="07DE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89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"/>
          <p:cNvSpPr txBox="1">
            <a:spLocks noChangeArrowheads="1"/>
          </p:cNvSpPr>
          <p:nvPr/>
        </p:nvSpPr>
        <p:spPr>
          <a:xfrm>
            <a:off x="627063" y="161908"/>
            <a:ext cx="7883525" cy="8382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Expanding the scope of MPC</a:t>
            </a:r>
            <a:endParaRPr lang="en-US" sz="3200" b="1" dirty="0" smtClean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86263" y="1442206"/>
            <a:ext cx="8741276" cy="369332"/>
          </a:xfrm>
          <a:prstGeom prst="rect">
            <a:avLst/>
          </a:prstGeom>
          <a:solidFill>
            <a:srgbClr val="F0F2FF"/>
          </a:solidFill>
          <a:ln w="57150" cmpd="thickThin">
            <a:noFill/>
          </a:ln>
          <a:effectLst>
            <a:glow rad="101600">
              <a:srgbClr val="0000FF">
                <a:alpha val="96000"/>
              </a:srgbClr>
            </a:glow>
            <a:softEdge rad="12700"/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Dimension 4.2: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Various Characteristics of adversary A (static vs. adaptive vs.)</a:t>
            </a:r>
            <a:endParaRPr lang="en-US" baseline="-25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6264" y="2309967"/>
            <a:ext cx="32342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Static: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A corrupts parties at the onset of protocol </a:t>
            </a:r>
          </a:p>
        </p:txBody>
      </p:sp>
      <p:sp>
        <p:nvSpPr>
          <p:cNvPr id="9" name="Rectangle 8"/>
          <p:cNvSpPr/>
          <p:nvPr/>
        </p:nvSpPr>
        <p:spPr>
          <a:xfrm>
            <a:off x="5689599" y="2276101"/>
            <a:ext cx="3454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7DEFF"/>
                </a:solidFill>
                <a:latin typeface="Calibri" charset="0"/>
                <a:ea typeface="Calibri" charset="0"/>
                <a:cs typeface="Calibri" charset="0"/>
              </a:rPr>
              <a:t>Adaptive: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A corrupts parties on the fly dynamically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6264" y="4024994"/>
            <a:ext cx="2895195" cy="5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&gt;&gt; Most of the works in this model</a:t>
            </a:r>
            <a:endParaRPr lang="en-US" sz="1600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30099" y="3943105"/>
            <a:ext cx="2897440" cy="2062103"/>
          </a:xfrm>
          <a:prstGeom prst="rect">
            <a:avLst/>
          </a:prstGeom>
          <a:solidFill>
            <a:srgbClr val="E9EFE8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8B9D4"/>
                </a:solidFill>
                <a:latin typeface="Calibri" charset="0"/>
                <a:ea typeface="Calibri" charset="0"/>
                <a:cs typeface="Calibri" charset="0"/>
              </a:rPr>
              <a:t>&gt;&gt; Generalization of Static and more powerful </a:t>
            </a:r>
          </a:p>
          <a:p>
            <a:r>
              <a:rPr lang="en-US" sz="1600" dirty="0" smtClean="0">
                <a:solidFill>
                  <a:srgbClr val="08B9D4"/>
                </a:solidFill>
                <a:latin typeface="Calibri" charset="0"/>
                <a:ea typeface="Calibri" charset="0"/>
                <a:cs typeface="Calibri" charset="0"/>
              </a:rPr>
              <a:t>&gt;&gt; Less explored</a:t>
            </a:r>
          </a:p>
          <a:p>
            <a:r>
              <a:rPr lang="en-US" sz="1600" dirty="0" smtClean="0">
                <a:solidFill>
                  <a:srgbClr val="08B9D4"/>
                </a:solidFill>
                <a:latin typeface="Calibri" charset="0"/>
                <a:ea typeface="Calibri" charset="0"/>
                <a:cs typeface="Calibri" charset="0"/>
              </a:rPr>
              <a:t>&gt;&gt; Models real-life scenarios</a:t>
            </a:r>
          </a:p>
          <a:p>
            <a:r>
              <a:rPr lang="en-US" sz="1600" dirty="0" smtClean="0">
                <a:solidFill>
                  <a:srgbClr val="08B9D4"/>
                </a:solidFill>
                <a:latin typeface="Calibri" charset="0"/>
                <a:ea typeface="Calibri" charset="0"/>
                <a:cs typeface="Calibri" charset="0"/>
              </a:rPr>
              <a:t>&gt;&gt; Very non-intuitive </a:t>
            </a:r>
          </a:p>
          <a:p>
            <a:r>
              <a:rPr lang="en-US" sz="1600" dirty="0" smtClean="0">
                <a:solidFill>
                  <a:srgbClr val="08B9D4"/>
                </a:solidFill>
                <a:latin typeface="Calibri" charset="0"/>
                <a:ea typeface="Calibri" charset="0"/>
                <a:cs typeface="Calibri" charset="0"/>
              </a:rPr>
              <a:t>&gt;&gt; Many things are not achieved yet </a:t>
            </a:r>
          </a:p>
          <a:p>
            <a:r>
              <a:rPr lang="en-US" sz="1600" dirty="0" smtClean="0">
                <a:solidFill>
                  <a:srgbClr val="08B9D4"/>
                </a:solidFill>
                <a:latin typeface="Calibri" charset="0"/>
                <a:ea typeface="Calibri" charset="0"/>
                <a:cs typeface="Calibri" charset="0"/>
              </a:rPr>
              <a:t>&gt;&gt; Scope of Work</a:t>
            </a:r>
          </a:p>
        </p:txBody>
      </p:sp>
      <p:sp>
        <p:nvSpPr>
          <p:cNvPr id="8" name="Rectangle 7"/>
          <p:cNvSpPr/>
          <p:nvPr/>
        </p:nvSpPr>
        <p:spPr>
          <a:xfrm>
            <a:off x="2673627" y="3101664"/>
            <a:ext cx="33564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660066"/>
                </a:solidFill>
                <a:latin typeface="Calibri" charset="0"/>
                <a:ea typeface="Calibri" charset="0"/>
                <a:cs typeface="Calibri" charset="0"/>
              </a:rPr>
              <a:t>Semi-adaptive, One-sided Adaptive, Partial-erasure Adaptive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50661" y="4434162"/>
            <a:ext cx="2406670" cy="18158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660066"/>
                </a:solidFill>
                <a:latin typeface="Calibri" charset="0"/>
                <a:ea typeface="Calibri" charset="0"/>
                <a:cs typeface="Calibri" charset="0"/>
              </a:rPr>
              <a:t>&gt;&gt; Very less explored again</a:t>
            </a:r>
          </a:p>
          <a:p>
            <a:r>
              <a:rPr lang="en-US" sz="1600" dirty="0" smtClean="0">
                <a:solidFill>
                  <a:srgbClr val="660066"/>
                </a:solidFill>
                <a:latin typeface="Calibri" charset="0"/>
                <a:ea typeface="Calibri" charset="0"/>
                <a:cs typeface="Calibri" charset="0"/>
              </a:rPr>
              <a:t>&gt;&gt; Some of the results not achieved in adaptive world is shown to be achievable in these</a:t>
            </a:r>
          </a:p>
          <a:p>
            <a:r>
              <a:rPr lang="en-US" sz="1600" dirty="0" smtClean="0">
                <a:solidFill>
                  <a:srgbClr val="660066"/>
                </a:solidFill>
                <a:latin typeface="Calibri" charset="0"/>
                <a:ea typeface="Calibri" charset="0"/>
                <a:cs typeface="Calibri" charset="0"/>
              </a:rPr>
              <a:t>&gt;&gt; Scope of work</a:t>
            </a:r>
          </a:p>
        </p:txBody>
      </p:sp>
    </p:spTree>
    <p:extLst>
      <p:ext uri="{BB962C8B-B14F-4D97-AF65-F5344CB8AC3E}">
        <p14:creationId xmlns:p14="http://schemas.microsoft.com/office/powerpoint/2010/main" val="701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"/>
          <p:cNvSpPr txBox="1">
            <a:spLocks noChangeArrowheads="1"/>
          </p:cNvSpPr>
          <p:nvPr/>
        </p:nvSpPr>
        <p:spPr>
          <a:xfrm>
            <a:off x="627063" y="161908"/>
            <a:ext cx="7883525" cy="8382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Expanding the scope of </a:t>
            </a:r>
            <a:r>
              <a:rPr lang="en-US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MPC: Summary</a:t>
            </a:r>
            <a:endParaRPr lang="en-US" sz="3200" b="1" dirty="0" smtClean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52397" y="1388795"/>
            <a:ext cx="1625603" cy="1615827"/>
          </a:xfrm>
          <a:prstGeom prst="rect">
            <a:avLst/>
          </a:prstGeom>
          <a:solidFill>
            <a:srgbClr val="F0F2FF"/>
          </a:solidFill>
          <a:ln w="57150" cmpd="thickThin">
            <a:noFill/>
          </a:ln>
          <a:effectLst>
            <a:glow rad="101600">
              <a:srgbClr val="0000FF">
                <a:alpha val="96000"/>
              </a:srgbClr>
            </a:glow>
            <a:softEdge rad="12700"/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Dimension 1</a:t>
            </a:r>
            <a:r>
              <a:rPr lang="en-US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(Models of Computation)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Boolean vs. Arithmetic</a:t>
            </a:r>
            <a:endParaRPr lang="en-US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98135" y="1527374"/>
            <a:ext cx="2116667" cy="2585323"/>
          </a:xfrm>
          <a:prstGeom prst="rect">
            <a:avLst/>
          </a:prstGeom>
          <a:solidFill>
            <a:srgbClr val="F0F2FF"/>
          </a:solidFill>
          <a:ln w="57150" cmpd="thickThin">
            <a:noFill/>
          </a:ln>
          <a:effectLst>
            <a:glow rad="101600">
              <a:srgbClr val="0000FF">
                <a:alpha val="96000"/>
              </a:srgbClr>
            </a:glow>
            <a:softEdge rad="12700"/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Dimension 2 </a:t>
            </a:r>
            <a:r>
              <a:rPr lang="en-US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(Networks) 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2.1 Complete vs. </a:t>
            </a:r>
            <a:r>
              <a:rPr lang="en-US" u="sng" dirty="0" smtClean="0">
                <a:latin typeface="Calibri" charset="0"/>
                <a:ea typeface="Calibri" charset="0"/>
                <a:cs typeface="Calibri" charset="0"/>
              </a:rPr>
              <a:t>Incomplete</a:t>
            </a:r>
          </a:p>
          <a:p>
            <a:pPr>
              <a:spcBef>
                <a:spcPct val="50000"/>
              </a:spcBef>
            </a:pPr>
            <a:r>
              <a:rPr lang="en-US" baseline="-25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baseline="-25000" dirty="0" smtClean="0">
                <a:latin typeface="Calibri" charset="0"/>
                <a:ea typeface="Calibri" charset="0"/>
                <a:cs typeface="Calibri" charset="0"/>
              </a:rPr>
              <a:t>                                         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2.2 Synchronous </a:t>
            </a:r>
            <a:r>
              <a:rPr lang="en-US" i="1" dirty="0" smtClean="0">
                <a:latin typeface="Calibri" charset="0"/>
                <a:ea typeface="Calibri" charset="0"/>
                <a:cs typeface="Calibri" charset="0"/>
              </a:rPr>
              <a:t>vs. </a:t>
            </a:r>
            <a:r>
              <a:rPr lang="en-US" u="sng" dirty="0" smtClean="0">
                <a:latin typeface="Calibri" charset="0"/>
                <a:ea typeface="Calibri" charset="0"/>
                <a:cs typeface="Calibri" charset="0"/>
              </a:rPr>
              <a:t>Asynchronous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vs. </a:t>
            </a:r>
            <a:r>
              <a:rPr lang="en-US" u="sng" dirty="0" smtClean="0">
                <a:latin typeface="Calibri" charset="0"/>
                <a:ea typeface="Calibri" charset="0"/>
                <a:cs typeface="Calibri" charset="0"/>
              </a:rPr>
              <a:t>Hybrid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17998" y="1575299"/>
            <a:ext cx="1744133" cy="1338828"/>
          </a:xfrm>
          <a:prstGeom prst="rect">
            <a:avLst/>
          </a:prstGeom>
          <a:solidFill>
            <a:srgbClr val="F0F2FF"/>
          </a:solidFill>
          <a:ln w="57150" cmpd="thickThin">
            <a:noFill/>
          </a:ln>
          <a:effectLst>
            <a:glow rad="101600">
              <a:srgbClr val="0000FF">
                <a:alpha val="96000"/>
              </a:srgbClr>
            </a:glow>
            <a:softEdge rad="12700"/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Dimension 3 </a:t>
            </a:r>
            <a:r>
              <a:rPr lang="en-US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(Distrust)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Centralized vs. </a:t>
            </a:r>
            <a:r>
              <a:rPr lang="en-US" u="sng" dirty="0" smtClean="0">
                <a:latin typeface="Calibri" charset="0"/>
                <a:ea typeface="Calibri" charset="0"/>
                <a:cs typeface="Calibri" charset="0"/>
              </a:rPr>
              <a:t>Decentralized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44721" y="1371833"/>
            <a:ext cx="2696080" cy="2862322"/>
          </a:xfrm>
          <a:prstGeom prst="rect">
            <a:avLst/>
          </a:prstGeom>
          <a:solidFill>
            <a:srgbClr val="F0F2FF"/>
          </a:solidFill>
          <a:ln w="57150" cmpd="thickThin">
            <a:noFill/>
          </a:ln>
          <a:effectLst>
            <a:glow rad="101600">
              <a:srgbClr val="0000FF">
                <a:alpha val="96000"/>
              </a:srgbClr>
            </a:glow>
            <a:softEdge rad="12700"/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Dimension 4 </a:t>
            </a:r>
            <a:r>
              <a:rPr lang="en-US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(Adversary)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4.1 Threshold vs. </a:t>
            </a:r>
            <a:r>
              <a:rPr lang="en-US" u="sng" dirty="0" smtClean="0">
                <a:latin typeface="Calibri" charset="0"/>
                <a:ea typeface="Calibri" charset="0"/>
                <a:cs typeface="Calibri" charset="0"/>
              </a:rPr>
              <a:t>Non-threshold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4.2 </a:t>
            </a:r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Polynomially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Bounded vs. Unbounded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Powerful</a:t>
            </a:r>
            <a:endParaRPr lang="en-US" u="sng" dirty="0" smtClean="0"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ct val="50000"/>
              </a:spcBef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4.3 Semi-honest vs. Malicious vs. </a:t>
            </a:r>
            <a:r>
              <a:rPr lang="en-US" u="sng" dirty="0" smtClean="0">
                <a:latin typeface="Calibri" charset="0"/>
                <a:ea typeface="Calibri" charset="0"/>
                <a:cs typeface="Calibri" charset="0"/>
              </a:rPr>
              <a:t>Covert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4.4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Static vs. </a:t>
            </a:r>
            <a:r>
              <a:rPr lang="en-US" u="sng" dirty="0" smtClean="0">
                <a:latin typeface="Calibri" charset="0"/>
                <a:ea typeface="Calibri" charset="0"/>
                <a:cs typeface="Calibri" charset="0"/>
              </a:rPr>
              <a:t>Adaptive</a:t>
            </a:r>
            <a:endParaRPr lang="en-US" u="sng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5081" y="513687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2692548" y="5187674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5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46281" y="5153811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416951" y="5136881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9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1733" y="51816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×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84891" y="517840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×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78167" y="512760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×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42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2" grpId="0"/>
      <p:bldP spid="4" grpId="0"/>
      <p:bldP spid="14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"/>
          <p:cNvSpPr txBox="1">
            <a:spLocks noChangeArrowheads="1"/>
          </p:cNvSpPr>
          <p:nvPr/>
        </p:nvSpPr>
        <p:spPr>
          <a:xfrm>
            <a:off x="627063" y="161908"/>
            <a:ext cx="7883525" cy="8382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Attributes of MPC Protocols</a:t>
            </a:r>
            <a:endParaRPr lang="en-US" sz="3200" b="1" dirty="0" smtClean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86263" y="1490393"/>
            <a:ext cx="3860804" cy="923330"/>
          </a:xfrm>
          <a:prstGeom prst="rect">
            <a:avLst/>
          </a:prstGeom>
          <a:solidFill>
            <a:srgbClr val="F0F2FF"/>
          </a:solidFill>
          <a:ln w="57150" cmpd="thickThin">
            <a:noFill/>
          </a:ln>
          <a:effectLst>
            <a:glow rad="101600">
              <a:srgbClr val="13E71F">
                <a:alpha val="96000"/>
              </a:srgbClr>
            </a:glow>
            <a:softEdge rad="12700"/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Parameter 1 (Resilience): 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The no. of corrupted parties among n parties that it can tolerate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endParaRPr lang="en-US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3995" y="3390014"/>
            <a:ext cx="4745009" cy="2308324"/>
          </a:xfrm>
          <a:prstGeom prst="rect">
            <a:avLst/>
          </a:prstGeom>
          <a:solidFill>
            <a:srgbClr val="F0F2FF"/>
          </a:solidFill>
          <a:ln w="57150" cmpd="thickThin">
            <a:noFill/>
          </a:ln>
          <a:effectLst>
            <a:glow rad="101600">
              <a:srgbClr val="13E71F">
                <a:alpha val="96000"/>
              </a:srgbClr>
            </a:glow>
            <a:softEdge rad="12700"/>
          </a:effectLst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Parameter 3 (Complexity): </a:t>
            </a:r>
          </a:p>
          <a:p>
            <a:endParaRPr lang="en-US" b="1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3.1 Communication complexity: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Total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number of </a:t>
            </a:r>
            <a:r>
              <a:rPr lang="en-US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bits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communicated by the honest parties</a:t>
            </a:r>
          </a:p>
          <a:p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3.2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(Round Complexity):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Total number of rounds of 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interaction</a:t>
            </a:r>
            <a:r>
              <a:rPr lang="en-US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in the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protocol</a:t>
            </a:r>
          </a:p>
          <a:p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3.3 </a:t>
            </a:r>
            <a:r>
              <a:rPr lang="en-US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(Computation Complexity):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Computation time required for running protocol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079988" y="1388795"/>
            <a:ext cx="3268137" cy="1892826"/>
          </a:xfrm>
          <a:prstGeom prst="rect">
            <a:avLst/>
          </a:prstGeom>
          <a:solidFill>
            <a:srgbClr val="F0F2FF"/>
          </a:solidFill>
          <a:ln w="57150" cmpd="thickThin">
            <a:noFill/>
          </a:ln>
          <a:effectLst>
            <a:glow rad="101600">
              <a:srgbClr val="13E71F">
                <a:alpha val="96000"/>
              </a:srgbClr>
            </a:glow>
            <a:softEdge rad="12700"/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Parameter 2 (Quality):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2.1 Perfect (error-free) / Statistical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2.2 Robust / non-robust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2.3 Fair / unfair</a:t>
            </a:r>
            <a:endParaRPr lang="en-US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08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1752" y="211667"/>
            <a:ext cx="8534400" cy="758952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9900"/>
                </a:solidFill>
                <a:latin typeface="Calibri" charset="0"/>
                <a:ea typeface="Calibri" charset="0"/>
                <a:cs typeface="Calibri" charset="0"/>
              </a:rPr>
              <a:t>Questions in MPC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6263" y="1388795"/>
            <a:ext cx="8741276" cy="646331"/>
          </a:xfrm>
          <a:prstGeom prst="rect">
            <a:avLst/>
          </a:prstGeom>
          <a:solidFill>
            <a:srgbClr val="F0F2FF"/>
          </a:solidFill>
          <a:ln w="57150" cmpd="thickThin">
            <a:noFill/>
          </a:ln>
          <a:effectLst>
            <a:glow rad="101600">
              <a:srgbClr val="FF4916">
                <a:alpha val="96000"/>
              </a:srgbClr>
            </a:glow>
            <a:softEdge rad="12700"/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Question 1 (Possibility/Impossibility): 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Given network type, adversary type, under what conditions MPC is possible?  </a:t>
            </a:r>
            <a:endParaRPr lang="en-US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0401" y="2229478"/>
            <a:ext cx="8216339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spcBef>
                <a:spcPct val="50000"/>
              </a:spcBef>
              <a:buAutoNum type="romanLcParenR"/>
            </a:pP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In synchronous networks, 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statistical 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i.t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) MPC is possible </a:t>
            </a:r>
            <a:r>
              <a:rPr lang="en-US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iff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n &gt; 2t</a:t>
            </a:r>
          </a:p>
          <a:p>
            <a:pPr marL="400050" indent="-400050">
              <a:spcBef>
                <a:spcPct val="50000"/>
              </a:spcBef>
              <a:buFontTx/>
              <a:buAutoNum type="romanLcParenR"/>
            </a:pP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In synchronous networks, perfect (</a:t>
            </a:r>
            <a:r>
              <a:rPr lang="en-US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i.t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) 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MPC is possible </a:t>
            </a:r>
            <a:r>
              <a:rPr lang="en-US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iff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 n &gt; 3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t</a:t>
            </a:r>
          </a:p>
          <a:p>
            <a:pPr marL="400050" indent="-400050">
              <a:spcBef>
                <a:spcPct val="50000"/>
              </a:spcBef>
              <a:buFontTx/>
              <a:buAutoNum type="romanLcParenR"/>
            </a:pP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In asynchronous networks, statistical (</a:t>
            </a:r>
            <a:r>
              <a:rPr lang="en-US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i.t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) MPC 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is possible </a:t>
            </a:r>
            <a:r>
              <a:rPr lang="en-US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iff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 n &gt; 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3t</a:t>
            </a:r>
          </a:p>
          <a:p>
            <a:pPr marL="400050" indent="-400050">
              <a:spcBef>
                <a:spcPct val="50000"/>
              </a:spcBef>
              <a:buFontTx/>
              <a:buAutoNum type="romanLcParenR"/>
            </a:pP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In asynchronous networks, 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perfect (</a:t>
            </a:r>
            <a:r>
              <a:rPr lang="en-US" dirty="0" err="1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i.t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) MPC 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is possible </a:t>
            </a:r>
            <a:r>
              <a:rPr lang="en-US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iff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 n &gt; 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4t</a:t>
            </a:r>
            <a:endParaRPr lang="en-US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00050" indent="-400050">
              <a:spcBef>
                <a:spcPct val="50000"/>
              </a:spcBef>
              <a:buFontTx/>
              <a:buAutoNum type="romanLcParenR"/>
            </a:pP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In synchronous networks, 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computational robust fair MPC 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is possible </a:t>
            </a:r>
            <a:r>
              <a:rPr lang="en-US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iff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 n &gt; 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2t</a:t>
            </a:r>
          </a:p>
          <a:p>
            <a:pPr marL="400050" indent="-400050">
              <a:spcBef>
                <a:spcPct val="50000"/>
              </a:spcBef>
              <a:buAutoNum type="romanLcParenR"/>
            </a:pP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……..</a:t>
            </a:r>
            <a:endParaRPr lang="en-US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0154" y="5139564"/>
            <a:ext cx="8741276" cy="646331"/>
          </a:xfrm>
          <a:prstGeom prst="rect">
            <a:avLst/>
          </a:prstGeom>
          <a:solidFill>
            <a:srgbClr val="F0F2FF"/>
          </a:solidFill>
          <a:ln w="57150" cmpd="thickThin">
            <a:noFill/>
          </a:ln>
          <a:effectLst>
            <a:glow rad="101600">
              <a:srgbClr val="FF4916">
                <a:alpha val="96000"/>
              </a:srgbClr>
            </a:glow>
            <a:softEdge rad="12700"/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Question 2 (Efficiency): 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Given network type, adversary type, how efficient (communication/round/computation) MPC can be designed?</a:t>
            </a:r>
            <a:endParaRPr lang="en-US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0157" y="6037016"/>
            <a:ext cx="8741276" cy="646331"/>
          </a:xfrm>
          <a:prstGeom prst="rect">
            <a:avLst/>
          </a:prstGeom>
          <a:solidFill>
            <a:srgbClr val="F0F2FF"/>
          </a:solidFill>
          <a:ln w="57150" cmpd="thickThin">
            <a:noFill/>
          </a:ln>
          <a:effectLst>
            <a:glow rad="101600">
              <a:srgbClr val="FF4916">
                <a:alpha val="96000"/>
              </a:srgbClr>
            </a:glow>
            <a:softEdge rad="12700"/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Question 3 (Optimality): 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Given network type, adversary type, what is the optimal complexity we can achieve? Design such optimal protocols.</a:t>
            </a:r>
            <a:endParaRPr lang="en-US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04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867" y="762000"/>
            <a:ext cx="5411173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9399"/>
            <a:ext cx="8683752" cy="75895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Secure bit multiplication y = </a:t>
            </a:r>
            <a:r>
              <a:rPr lang="en-US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="1" baseline="-25000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1 </a:t>
            </a:r>
            <a:r>
              <a:rPr lang="en-US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="1" baseline="-25000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2  </a:t>
            </a:r>
            <a:r>
              <a:rPr lang="en-US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with (n=2,t=1) using crypto</a:t>
            </a:r>
            <a:endParaRPr lang="en-US" sz="3200" b="1" dirty="0" smtClean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34" name="Object 6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537268"/>
              </p:ext>
            </p:extLst>
          </p:nvPr>
        </p:nvGraphicFramePr>
        <p:xfrm>
          <a:off x="7582452" y="1898475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0212" name="Clip" r:id="rId4" imgW="525240" imgH="1361880" progId="">
                  <p:embed/>
                </p:oleObj>
              </mc:Choice>
              <mc:Fallback>
                <p:oleObj name="Clip" r:id="rId4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2452" y="1898475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7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1915156"/>
              </p:ext>
            </p:extLst>
          </p:nvPr>
        </p:nvGraphicFramePr>
        <p:xfrm>
          <a:off x="1080098" y="1950265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0213" name="Clip" r:id="rId6" imgW="525240" imgH="1361880" progId="">
                  <p:embed/>
                </p:oleObj>
              </mc:Choice>
              <mc:Fallback>
                <p:oleObj name="Clip" r:id="rId6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0098" y="1950265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989610" y="3066638"/>
            <a:ext cx="381001" cy="27533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555168" y="2174136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2000" b="1" baseline="-250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7964783" y="2116063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>
                <a:latin typeface="Calibri" charset="0"/>
                <a:ea typeface="Calibri" charset="0"/>
                <a:cs typeface="Calibri" charset="0"/>
              </a:rPr>
              <a:t>2</a:t>
            </a:r>
            <a:endParaRPr lang="en-US" sz="2000" b="1" baseline="-250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7593562" y="2943702"/>
            <a:ext cx="381001" cy="27533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3674522" y="1779944"/>
            <a:ext cx="1761067" cy="14560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809993" y="2197243"/>
            <a:ext cx="1473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1-out-of-2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OT</a:t>
            </a:r>
            <a:endParaRPr lang="en-US" b="1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772235" y="2152477"/>
            <a:ext cx="83282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772235" y="2812877"/>
            <a:ext cx="84975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469458" y="2843574"/>
            <a:ext cx="79586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5469459" y="2152477"/>
            <a:ext cx="81279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101277" y="1973034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0</a:t>
            </a:r>
            <a:endParaRPr lang="en-US" baseline="-25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090598" y="2609853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 smtClean="0">
                <a:latin typeface="Calibri" charset="0"/>
                <a:ea typeface="Calibri" charset="0"/>
                <a:cs typeface="Calibri" charset="0"/>
              </a:rPr>
              <a:t>1</a:t>
            </a:r>
            <a:endParaRPr lang="en-US" baseline="-25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513285" y="1931397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 smtClean="0">
                <a:latin typeface="Calibri" charset="0"/>
                <a:ea typeface="Calibri" charset="0"/>
                <a:cs typeface="Calibri" charset="0"/>
              </a:rPr>
              <a:t>2</a:t>
            </a:r>
            <a:endParaRPr lang="en-US" baseline="-25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423082" y="2633613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endParaRPr lang="en-US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5409" y="3906327"/>
            <a:ext cx="4865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OT CANNOT be realized information-theoretically!</a:t>
            </a:r>
            <a:endParaRPr lang="en-US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72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  <p:bldP spid="38" grpId="0"/>
      <p:bldP spid="43" grpId="0" animBg="1"/>
      <p:bldP spid="27" grpId="0" animBg="1"/>
      <p:bldP spid="28" grpId="0"/>
      <p:bldP spid="33" grpId="0"/>
      <p:bldP spid="39" grpId="0"/>
      <p:bldP spid="40" grpId="0"/>
      <p:bldP spid="41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91" y="161907"/>
            <a:ext cx="8741276" cy="9726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Secure bit multiplication y = </a:t>
            </a:r>
            <a:r>
              <a:rPr lang="en-US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="1" baseline="-25000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1 </a:t>
            </a:r>
            <a:r>
              <a:rPr lang="en-US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="1" baseline="-25000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2 </a:t>
            </a:r>
            <a:r>
              <a:rPr lang="en-US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with (n=2,t=1) </a:t>
            </a:r>
            <a:r>
              <a:rPr lang="en-US" b="1" dirty="0" err="1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i.t</a:t>
            </a:r>
            <a:r>
              <a:rPr lang="en-US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. security</a:t>
            </a:r>
            <a:endParaRPr lang="en-US" sz="3200" b="1" dirty="0" smtClean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37" name="Rectangle 23"/>
          <p:cNvSpPr>
            <a:spLocks noChangeArrowheads="1"/>
          </p:cNvSpPr>
          <p:nvPr/>
        </p:nvSpPr>
        <p:spPr bwMode="auto">
          <a:xfrm>
            <a:off x="4884212" y="3573485"/>
            <a:ext cx="381000" cy="76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38" name="Rectangle 24"/>
          <p:cNvSpPr>
            <a:spLocks noChangeArrowheads="1"/>
          </p:cNvSpPr>
          <p:nvPr/>
        </p:nvSpPr>
        <p:spPr bwMode="auto">
          <a:xfrm>
            <a:off x="6789215" y="3556552"/>
            <a:ext cx="381000" cy="76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auto">
          <a:xfrm>
            <a:off x="4884212" y="3573485"/>
            <a:ext cx="381000" cy="76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6789215" y="3556552"/>
            <a:ext cx="381000" cy="76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34" name="Object 6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082993"/>
              </p:ext>
            </p:extLst>
          </p:nvPr>
        </p:nvGraphicFramePr>
        <p:xfrm>
          <a:off x="809118" y="3879638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1236" name="Clip" r:id="rId4" imgW="525240" imgH="1361880" progId="">
                  <p:embed/>
                </p:oleObj>
              </mc:Choice>
              <mc:Fallback>
                <p:oleObj name="Clip" r:id="rId4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118" y="3879638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7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22047"/>
              </p:ext>
            </p:extLst>
          </p:nvPr>
        </p:nvGraphicFramePr>
        <p:xfrm>
          <a:off x="792185" y="2611014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1237" name="Clip" r:id="rId6" imgW="525240" imgH="1361880" progId="">
                  <p:embed/>
                </p:oleObj>
              </mc:Choice>
              <mc:Fallback>
                <p:oleObj name="Clip" r:id="rId6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185" y="2611014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1664246" y="1738340"/>
            <a:ext cx="381001" cy="27533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182590" y="2834885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2000" b="1" baseline="-250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199523" y="4131092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>
                <a:latin typeface="Calibri" charset="0"/>
                <a:ea typeface="Calibri" charset="0"/>
                <a:cs typeface="Calibri" charset="0"/>
              </a:rPr>
              <a:t>2</a:t>
            </a:r>
            <a:endParaRPr lang="en-US" sz="2000" b="1" baseline="-250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1640822" y="1296455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2000" b="1" baseline="-250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2951157" y="1738343"/>
            <a:ext cx="381001" cy="27533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</a:p>
        </p:txBody>
      </p:sp>
      <p:sp>
        <p:nvSpPr>
          <p:cNvPr id="44" name="Text Box 7"/>
          <p:cNvSpPr txBox="1">
            <a:spLocks noChangeArrowheads="1"/>
          </p:cNvSpPr>
          <p:nvPr/>
        </p:nvSpPr>
        <p:spPr bwMode="auto">
          <a:xfrm>
            <a:off x="2927733" y="1296458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>
                <a:latin typeface="Calibri" charset="0"/>
                <a:ea typeface="Calibri" charset="0"/>
                <a:cs typeface="Calibri" charset="0"/>
              </a:rPr>
              <a:t>2</a:t>
            </a:r>
            <a:endParaRPr lang="en-US" sz="2000" b="1" baseline="-250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1507064" y="2817952"/>
            <a:ext cx="559902" cy="7249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12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0342" y="2946123"/>
            <a:ext cx="290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319446" y="4159162"/>
            <a:ext cx="290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86858" y="5339317"/>
            <a:ext cx="6418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We can use OT to compute the summand but then we use crypto! </a:t>
            </a:r>
            <a:endParaRPr lang="en-US" baseline="-25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1" name="Rectangle 70"/>
          <p:cNvSpPr>
            <a:spLocks noChangeArrowheads="1"/>
          </p:cNvSpPr>
          <p:nvPr/>
        </p:nvSpPr>
        <p:spPr bwMode="auto">
          <a:xfrm>
            <a:off x="1473197" y="2081686"/>
            <a:ext cx="775794" cy="49920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11 </a:t>
            </a:r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12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2" name="Rectangle 71"/>
          <p:cNvSpPr>
            <a:spLocks noChangeArrowheads="1"/>
          </p:cNvSpPr>
          <p:nvPr/>
        </p:nvSpPr>
        <p:spPr bwMode="auto">
          <a:xfrm>
            <a:off x="2760834" y="2088712"/>
            <a:ext cx="876117" cy="49920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 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x</a:t>
            </a:r>
            <a:r>
              <a:rPr lang="en-US" sz="1600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4" name="Rectangle 73"/>
          <p:cNvSpPr>
            <a:spLocks noChangeArrowheads="1"/>
          </p:cNvSpPr>
          <p:nvPr/>
        </p:nvSpPr>
        <p:spPr bwMode="auto">
          <a:xfrm>
            <a:off x="1519759" y="3998169"/>
            <a:ext cx="559902" cy="541721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11</a:t>
            </a:r>
            <a:endParaRPr lang="en-US" sz="1600" baseline="-25000" dirty="0" smtClean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2844226" y="2851821"/>
            <a:ext cx="559902" cy="657646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2873854" y="4032038"/>
            <a:ext cx="559902" cy="541721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1600" baseline="-25000" dirty="0" smtClean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555067" y="1444167"/>
            <a:ext cx="44195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y = x</a:t>
            </a:r>
            <a:r>
              <a:rPr lang="en-US" baseline="-25000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1 </a:t>
            </a:r>
            <a:r>
              <a:rPr lang="en-US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x</a:t>
            </a:r>
            <a:r>
              <a:rPr lang="en-US" baseline="-25000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</a:p>
          <a:p>
            <a:r>
              <a:rPr lang="en-US" baseline="-25000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baseline="-25000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   </a:t>
            </a:r>
            <a:r>
              <a:rPr lang="en-US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=</a:t>
            </a:r>
            <a:r>
              <a:rPr lang="en-US" baseline="-25000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11 </a:t>
            </a:r>
            <a:r>
              <a:rPr lang="en-US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x</a:t>
            </a:r>
            <a:r>
              <a:rPr lang="en-US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12 </a:t>
            </a:r>
            <a:r>
              <a:rPr lang="en-US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  <a:r>
              <a:rPr lang="en-US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21 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x</a:t>
            </a:r>
            <a:r>
              <a:rPr lang="en-US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22 </a:t>
            </a:r>
            <a:r>
              <a:rPr lang="en-US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r>
              <a:rPr lang="en-US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 = </a:t>
            </a:r>
            <a:r>
              <a:rPr lang="en-US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11</a:t>
            </a:r>
            <a:r>
              <a:rPr lang="en-US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21 </a:t>
            </a:r>
            <a:r>
              <a:rPr lang="en-US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>
                <a:latin typeface="Calibri" charset="0"/>
                <a:ea typeface="Calibri" charset="0"/>
                <a:cs typeface="Calibri" charset="0"/>
              </a:rPr>
              <a:t>11</a:t>
            </a:r>
            <a:r>
              <a:rPr lang="en-US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 smtClean="0">
                <a:latin typeface="Calibri" charset="0"/>
                <a:ea typeface="Calibri" charset="0"/>
                <a:cs typeface="Calibri" charset="0"/>
              </a:rPr>
              <a:t>22</a:t>
            </a:r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+ x</a:t>
            </a:r>
            <a:r>
              <a:rPr lang="en-US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12</a:t>
            </a:r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21 </a:t>
            </a:r>
            <a:r>
              <a:rPr lang="en-US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12</a:t>
            </a:r>
            <a:r>
              <a:rPr lang="en-US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22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  <a:endParaRPr lang="en-US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58130" y="2975182"/>
            <a:ext cx="971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= x</a:t>
            </a:r>
            <a:r>
              <a:rPr lang="en-US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12</a:t>
            </a:r>
            <a:r>
              <a:rPr lang="en-US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22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675066" y="4060675"/>
            <a:ext cx="971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= x</a:t>
            </a:r>
            <a:r>
              <a:rPr lang="en-US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11</a:t>
            </a:r>
            <a:r>
              <a:rPr lang="en-US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21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54731" y="5837483"/>
            <a:ext cx="6134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AND cannot be computed information theoretically with n </a:t>
            </a:r>
            <a:r>
              <a:rPr lang="en-US" dirty="0">
                <a:solidFill>
                  <a:srgbClr val="08B9D4"/>
                </a:solidFill>
                <a:latin typeface="Calibri" charset="0"/>
                <a:ea typeface="Calibri" charset="0"/>
                <a:cs typeface="Calibri" charset="0"/>
              </a:rPr>
              <a:t>≤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2t!</a:t>
            </a:r>
            <a:endParaRPr lang="en-US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70888" y="3465019"/>
            <a:ext cx="856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>
                <a:latin typeface="Calibri" charset="0"/>
                <a:ea typeface="Calibri" charset="0"/>
                <a:cs typeface="Calibri" charset="0"/>
              </a:rPr>
              <a:t>11</a:t>
            </a:r>
            <a:r>
              <a:rPr lang="en-US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>
                <a:latin typeface="Calibri" charset="0"/>
                <a:ea typeface="Calibri" charset="0"/>
                <a:cs typeface="Calibri" charset="0"/>
              </a:rPr>
              <a:t>22</a:t>
            </a:r>
            <a:r>
              <a:rPr lang="en-US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85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91" y="161907"/>
            <a:ext cx="8707410" cy="9726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Secure Multiplication y = x</a:t>
            </a:r>
            <a:r>
              <a:rPr lang="en-US" b="1" baseline="-25000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1 </a:t>
            </a:r>
            <a:r>
              <a:rPr lang="en-US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x</a:t>
            </a:r>
            <a:r>
              <a:rPr lang="en-US" b="1" baseline="-25000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with (n=3,t=1) with </a:t>
            </a:r>
            <a:r>
              <a:rPr lang="en-US" b="1" dirty="0" err="1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i.t</a:t>
            </a:r>
            <a:r>
              <a:rPr lang="en-US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. security</a:t>
            </a:r>
            <a:endParaRPr lang="en-US" sz="3200" b="1" dirty="0" smtClean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37" name="Rectangle 23"/>
          <p:cNvSpPr>
            <a:spLocks noChangeArrowheads="1"/>
          </p:cNvSpPr>
          <p:nvPr/>
        </p:nvSpPr>
        <p:spPr bwMode="auto">
          <a:xfrm>
            <a:off x="4884212" y="3573485"/>
            <a:ext cx="381000" cy="76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auto">
          <a:xfrm>
            <a:off x="4884212" y="3573485"/>
            <a:ext cx="381000" cy="76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33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3335804"/>
              </p:ext>
            </p:extLst>
          </p:nvPr>
        </p:nvGraphicFramePr>
        <p:xfrm>
          <a:off x="809118" y="5232927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2298" name="Clip" r:id="rId4" imgW="525240" imgH="1361880" progId="">
                  <p:embed/>
                </p:oleObj>
              </mc:Choice>
              <mc:Fallback>
                <p:oleObj name="Clip" r:id="rId4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118" y="5232927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6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2483229"/>
              </p:ext>
            </p:extLst>
          </p:nvPr>
        </p:nvGraphicFramePr>
        <p:xfrm>
          <a:off x="809118" y="3879638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2299" name="Clip" r:id="rId6" imgW="525240" imgH="1361880" progId="">
                  <p:embed/>
                </p:oleObj>
              </mc:Choice>
              <mc:Fallback>
                <p:oleObj name="Clip" r:id="rId6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118" y="3879638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7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6158887"/>
              </p:ext>
            </p:extLst>
          </p:nvPr>
        </p:nvGraphicFramePr>
        <p:xfrm>
          <a:off x="792185" y="2611014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2300" name="Clip" r:id="rId7" imgW="525240" imgH="1361880" progId="">
                  <p:embed/>
                </p:oleObj>
              </mc:Choice>
              <mc:Fallback>
                <p:oleObj name="Clip" r:id="rId7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185" y="2611014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1664246" y="1738340"/>
            <a:ext cx="381001" cy="27533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182590" y="2834885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2000" b="1" baseline="-250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199523" y="4131092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>
                <a:latin typeface="Calibri" charset="0"/>
                <a:ea typeface="Calibri" charset="0"/>
                <a:cs typeface="Calibri" charset="0"/>
              </a:rPr>
              <a:t>2</a:t>
            </a:r>
            <a:endParaRPr lang="en-US" sz="2000" b="1" baseline="-250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201490" y="5487960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endParaRPr lang="en-US" sz="2000" b="1" baseline="-250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1640822" y="1296455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2000" b="1" baseline="-250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2951157" y="1738343"/>
            <a:ext cx="381001" cy="27533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</a:p>
        </p:txBody>
      </p:sp>
      <p:sp>
        <p:nvSpPr>
          <p:cNvPr id="44" name="Text Box 7"/>
          <p:cNvSpPr txBox="1">
            <a:spLocks noChangeArrowheads="1"/>
          </p:cNvSpPr>
          <p:nvPr/>
        </p:nvSpPr>
        <p:spPr bwMode="auto">
          <a:xfrm>
            <a:off x="2927733" y="1296458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>
                <a:latin typeface="Calibri" charset="0"/>
                <a:ea typeface="Calibri" charset="0"/>
                <a:cs typeface="Calibri" charset="0"/>
              </a:rPr>
              <a:t>2</a:t>
            </a:r>
            <a:endParaRPr lang="en-US" sz="2000" b="1" baseline="-250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1507064" y="2817952"/>
            <a:ext cx="559902" cy="7249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12</a:t>
            </a:r>
          </a:p>
          <a:p>
            <a:pPr eaLnBrk="0" hangingPunct="0"/>
            <a:r>
              <a:rPr lang="en-US" sz="16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13</a:t>
            </a:r>
          </a:p>
          <a:p>
            <a:pPr eaLnBrk="0" hangingPunct="0"/>
            <a:endParaRPr lang="en-US" sz="1600" baseline="-25000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0342" y="2946123"/>
            <a:ext cx="290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849876" y="2889787"/>
            <a:ext cx="2837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1 </a:t>
            </a:r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=</a:t>
            </a:r>
            <a:r>
              <a:rPr lang="en-US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12</a:t>
            </a:r>
            <a:r>
              <a:rPr lang="en-US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22</a:t>
            </a:r>
            <a:r>
              <a:rPr lang="en-US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+ x</a:t>
            </a:r>
            <a:r>
              <a:rPr lang="en-US" baseline="-25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12</a:t>
            </a:r>
            <a:r>
              <a:rPr lang="en-US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23</a:t>
            </a:r>
            <a:r>
              <a:rPr lang="en-US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+ x</a:t>
            </a:r>
            <a:r>
              <a:rPr lang="en-US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13</a:t>
            </a:r>
            <a:r>
              <a:rPr lang="en-US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21</a:t>
            </a:r>
            <a:endParaRPr lang="en-US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319446" y="4159162"/>
            <a:ext cx="290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296971" y="5487960"/>
            <a:ext cx="290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7094059" y="3793027"/>
            <a:ext cx="1880607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Use three party protocol for sum y= s</a:t>
            </a:r>
            <a:r>
              <a:rPr lang="en-US" sz="1600" baseline="-25000" dirty="0" smtClean="0"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+s</a:t>
            </a:r>
            <a:r>
              <a:rPr lang="en-US" sz="1600" baseline="-25000" dirty="0" smtClean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+s</a:t>
            </a:r>
            <a:r>
              <a:rPr lang="en-US" sz="1600" baseline="-25000" dirty="0" smtClean="0">
                <a:latin typeface="Calibri" charset="0"/>
                <a:ea typeface="Calibri" charset="0"/>
                <a:cs typeface="Calibri" charset="0"/>
              </a:rPr>
              <a:t>3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where s</a:t>
            </a:r>
            <a:r>
              <a:rPr lang="en-US" sz="1600" baseline="-25000" dirty="0" smtClean="0"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,s</a:t>
            </a:r>
            <a:r>
              <a:rPr lang="en-US" sz="1600" baseline="-25000" dirty="0" smtClean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,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sz="1600" baseline="-25000" dirty="0" smtClean="0">
                <a:latin typeface="Calibri" charset="0"/>
                <a:ea typeface="Calibri" charset="0"/>
                <a:cs typeface="Calibri" charset="0"/>
              </a:rPr>
              <a:t>3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act as secret inputs</a:t>
            </a:r>
            <a:r>
              <a:rPr lang="en-US" sz="1600" baseline="-250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baseline="-250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endParaRPr lang="en-US" sz="1600" baseline="-25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1" name="Rectangle 70"/>
          <p:cNvSpPr>
            <a:spLocks noChangeArrowheads="1"/>
          </p:cNvSpPr>
          <p:nvPr/>
        </p:nvSpPr>
        <p:spPr bwMode="auto">
          <a:xfrm>
            <a:off x="1303867" y="2081686"/>
            <a:ext cx="1271084" cy="49920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11 </a:t>
            </a:r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12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x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13 </a:t>
            </a:r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2" name="Rectangle 71"/>
          <p:cNvSpPr>
            <a:spLocks noChangeArrowheads="1"/>
          </p:cNvSpPr>
          <p:nvPr/>
        </p:nvSpPr>
        <p:spPr bwMode="auto">
          <a:xfrm>
            <a:off x="2574571" y="2088712"/>
            <a:ext cx="1271084" cy="49920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 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x</a:t>
            </a:r>
            <a:r>
              <a:rPr lang="en-US" sz="1600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x</a:t>
            </a:r>
            <a:r>
              <a:rPr lang="en-US" sz="1600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3 </a:t>
            </a:r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4" name="Rectangle 73"/>
          <p:cNvSpPr>
            <a:spLocks noChangeArrowheads="1"/>
          </p:cNvSpPr>
          <p:nvPr/>
        </p:nvSpPr>
        <p:spPr bwMode="auto">
          <a:xfrm>
            <a:off x="1519759" y="3998169"/>
            <a:ext cx="559902" cy="7249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11</a:t>
            </a:r>
          </a:p>
          <a:p>
            <a:pPr eaLnBrk="0" hangingPunct="0"/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13</a:t>
            </a:r>
          </a:p>
          <a:p>
            <a:pPr eaLnBrk="0" hangingPunct="0"/>
            <a:endParaRPr lang="en-US" sz="1600" baseline="-250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5" name="Rectangle 74"/>
          <p:cNvSpPr>
            <a:spLocks noChangeArrowheads="1"/>
          </p:cNvSpPr>
          <p:nvPr/>
        </p:nvSpPr>
        <p:spPr bwMode="auto">
          <a:xfrm>
            <a:off x="1523996" y="5386362"/>
            <a:ext cx="559902" cy="7249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11</a:t>
            </a:r>
          </a:p>
          <a:p>
            <a:pPr eaLnBrk="0" hangingPunct="0"/>
            <a:r>
              <a:rPr lang="en-US" sz="1600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12</a:t>
            </a:r>
          </a:p>
          <a:p>
            <a:pPr eaLnBrk="0" hangingPunct="0"/>
            <a:endParaRPr lang="en-US" sz="1600" baseline="-25000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6" name="Rectangle 75"/>
          <p:cNvSpPr>
            <a:spLocks noChangeArrowheads="1"/>
          </p:cNvSpPr>
          <p:nvPr/>
        </p:nvSpPr>
        <p:spPr bwMode="auto">
          <a:xfrm>
            <a:off x="2873854" y="2783651"/>
            <a:ext cx="559902" cy="7249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</a:p>
          <a:p>
            <a:pPr eaLnBrk="0" hangingPunct="0"/>
            <a:r>
              <a:rPr lang="en-US" sz="16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</a:p>
          <a:p>
            <a:pPr eaLnBrk="0" hangingPunct="0"/>
            <a:endParaRPr lang="en-US" sz="1600" baseline="-25000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7" name="Rectangle 76"/>
          <p:cNvSpPr>
            <a:spLocks noChangeArrowheads="1"/>
          </p:cNvSpPr>
          <p:nvPr/>
        </p:nvSpPr>
        <p:spPr bwMode="auto">
          <a:xfrm>
            <a:off x="2886549" y="3946935"/>
            <a:ext cx="559902" cy="7249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</a:p>
          <a:p>
            <a:pPr eaLnBrk="0" hangingPunct="0"/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</a:p>
          <a:p>
            <a:pPr eaLnBrk="0" hangingPunct="0"/>
            <a:endParaRPr lang="en-US" sz="1600" baseline="-250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8" name="Rectangle 77"/>
          <p:cNvSpPr>
            <a:spLocks noChangeArrowheads="1"/>
          </p:cNvSpPr>
          <p:nvPr/>
        </p:nvSpPr>
        <p:spPr bwMode="auto">
          <a:xfrm>
            <a:off x="2890786" y="5335128"/>
            <a:ext cx="559902" cy="7249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baseline="-25000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</a:p>
          <a:p>
            <a:pPr eaLnBrk="0" hangingPunct="0"/>
            <a:r>
              <a:rPr lang="en-US" sz="1600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baseline="-25000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</a:p>
          <a:p>
            <a:pPr eaLnBrk="0" hangingPunct="0"/>
            <a:endParaRPr lang="en-US" sz="1600" baseline="-25000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25998" y="1291770"/>
            <a:ext cx="41486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y = x</a:t>
            </a:r>
            <a:r>
              <a:rPr lang="en-US" baseline="-25000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1 </a:t>
            </a:r>
            <a:r>
              <a:rPr lang="en-US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x</a:t>
            </a:r>
            <a:r>
              <a:rPr lang="en-US" baseline="-25000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</a:p>
          <a:p>
            <a:r>
              <a:rPr lang="en-US" baseline="-25000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baseline="-25000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   </a:t>
            </a:r>
            <a:r>
              <a:rPr lang="en-US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=</a:t>
            </a:r>
            <a:r>
              <a:rPr lang="en-US" baseline="-25000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11 </a:t>
            </a:r>
            <a:r>
              <a:rPr lang="en-US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x</a:t>
            </a:r>
            <a:r>
              <a:rPr lang="en-US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12 </a:t>
            </a:r>
            <a:r>
              <a:rPr lang="en-US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13 </a:t>
            </a:r>
            <a:r>
              <a:rPr lang="en-US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  <a:r>
              <a:rPr lang="en-US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21 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x</a:t>
            </a:r>
            <a:r>
              <a:rPr lang="en-US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22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x</a:t>
            </a:r>
            <a:r>
              <a:rPr lang="en-US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23 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r>
              <a:rPr lang="en-US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 = 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11</a:t>
            </a:r>
            <a:r>
              <a:rPr lang="en-US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21 </a:t>
            </a:r>
            <a:r>
              <a:rPr lang="en-US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11</a:t>
            </a:r>
            <a:r>
              <a:rPr lang="en-US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22</a:t>
            </a:r>
            <a:r>
              <a:rPr lang="en-US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+ </a:t>
            </a:r>
            <a:r>
              <a:rPr lang="en-US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11</a:t>
            </a:r>
            <a:r>
              <a:rPr lang="en-US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23</a:t>
            </a:r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+</a:t>
            </a:r>
          </a:p>
          <a:p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12</a:t>
            </a:r>
            <a:r>
              <a:rPr lang="en-US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21 </a:t>
            </a:r>
            <a:r>
              <a:rPr lang="en-US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12</a:t>
            </a:r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22</a:t>
            </a:r>
            <a:r>
              <a:rPr lang="en-US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+ </a:t>
            </a:r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12</a:t>
            </a:r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23</a:t>
            </a:r>
            <a:r>
              <a:rPr lang="en-US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+</a:t>
            </a:r>
          </a:p>
          <a:p>
            <a:r>
              <a:rPr lang="en-US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     </a:t>
            </a:r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13</a:t>
            </a:r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21 </a:t>
            </a:r>
            <a:r>
              <a:rPr lang="en-US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13</a:t>
            </a:r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22</a:t>
            </a:r>
            <a:r>
              <a:rPr lang="en-US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+ </a:t>
            </a:r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13</a:t>
            </a:r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23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  <a:endParaRPr lang="en-US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849876" y="4031617"/>
            <a:ext cx="2837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baseline="-25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=</a:t>
            </a:r>
            <a:r>
              <a:rPr lang="en-US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11</a:t>
            </a:r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23</a:t>
            </a:r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+ </a:t>
            </a:r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13</a:t>
            </a:r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21</a:t>
            </a:r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+ x</a:t>
            </a:r>
            <a:r>
              <a:rPr lang="en-US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13</a:t>
            </a:r>
            <a:r>
              <a:rPr lang="en-US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23</a:t>
            </a:r>
            <a:endParaRPr lang="en-US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857288" y="5417140"/>
            <a:ext cx="2837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baseline="-25000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baseline="-25000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=</a:t>
            </a:r>
            <a:r>
              <a:rPr lang="en-US" baseline="-25000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11</a:t>
            </a:r>
            <a:r>
              <a:rPr lang="en-US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21</a:t>
            </a:r>
            <a:r>
              <a:rPr lang="en-US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+ </a:t>
            </a:r>
            <a:r>
              <a:rPr lang="en-US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11</a:t>
            </a:r>
            <a:r>
              <a:rPr lang="en-US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22</a:t>
            </a:r>
            <a:r>
              <a:rPr lang="en-US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+ x</a:t>
            </a:r>
            <a:r>
              <a:rPr lang="en-US" baseline="-25000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12</a:t>
            </a:r>
            <a:r>
              <a:rPr lang="en-US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</a:t>
            </a:r>
            <a:r>
              <a:rPr lang="en-US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21</a:t>
            </a:r>
            <a:endParaRPr lang="en-US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36043" y="6351554"/>
            <a:ext cx="88232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This breaches privacy since it is not supposed to learn x</a:t>
            </a:r>
            <a:r>
              <a:rPr lang="en-US" sz="1600" baseline="-25000" dirty="0" smtClean="0">
                <a:latin typeface="Calibri" charset="0"/>
                <a:ea typeface="Calibri" charset="0"/>
                <a:cs typeface="Calibri" charset="0"/>
              </a:rPr>
              <a:t>2 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when</a:t>
            </a:r>
            <a:r>
              <a:rPr lang="en-US" sz="1600" baseline="-250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 x</a:t>
            </a:r>
            <a:r>
              <a:rPr lang="en-US" sz="1600" baseline="-25000" dirty="0" smtClean="0">
                <a:latin typeface="Calibri" charset="0"/>
                <a:ea typeface="Calibri" charset="0"/>
                <a:cs typeface="Calibri" charset="0"/>
              </a:rPr>
              <a:t>1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= 0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27925" y="2887273"/>
            <a:ext cx="19483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Can the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parties exchange s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, s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sz="1600" baseline="-25000" dirty="0" smtClean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? </a:t>
            </a:r>
          </a:p>
        </p:txBody>
      </p:sp>
      <p:sp>
        <p:nvSpPr>
          <p:cNvPr id="5" name="Rectangle 4"/>
          <p:cNvSpPr/>
          <p:nvPr/>
        </p:nvSpPr>
        <p:spPr>
          <a:xfrm>
            <a:off x="7094059" y="3711795"/>
            <a:ext cx="19314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If P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1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is corrupted, it can learn 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2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irrespective of the value for 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1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! How?</a:t>
            </a:r>
          </a:p>
        </p:txBody>
      </p:sp>
    </p:spTree>
    <p:extLst>
      <p:ext uri="{BB962C8B-B14F-4D97-AF65-F5344CB8AC3E}">
        <p14:creationId xmlns:p14="http://schemas.microsoft.com/office/powerpoint/2010/main" val="194547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2" grpId="0"/>
      <p:bldP spid="43" grpId="0" animBg="1"/>
      <p:bldP spid="44" grpId="0"/>
      <p:bldP spid="47" grpId="0" animBg="1"/>
      <p:bldP spid="2" grpId="0"/>
      <p:bldP spid="54" grpId="0"/>
      <p:bldP spid="55" grpId="0"/>
      <p:bldP spid="57" grpId="0"/>
      <p:bldP spid="70" grpId="0" animBg="1"/>
      <p:bldP spid="71" grpId="0" animBg="1"/>
      <p:bldP spid="72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3" grpId="0"/>
      <p:bldP spid="45" grpId="0"/>
      <p:bldP spid="46" grpId="0"/>
      <p:bldP spid="31" grpId="0"/>
      <p:bldP spid="31" grpId="1"/>
      <p:bldP spid="4" grpId="0"/>
      <p:bldP spid="4" grpId="1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"/>
          <p:cNvSpPr txBox="1">
            <a:spLocks noChangeArrowheads="1"/>
          </p:cNvSpPr>
          <p:nvPr/>
        </p:nvSpPr>
        <p:spPr>
          <a:xfrm>
            <a:off x="627063" y="161908"/>
            <a:ext cx="7883525" cy="8382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Expanding the scope of MPC</a:t>
            </a:r>
            <a:endParaRPr lang="en-US" sz="3200" b="1" dirty="0" smtClean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86263" y="1442206"/>
            <a:ext cx="8741276" cy="369332"/>
          </a:xfrm>
          <a:prstGeom prst="rect">
            <a:avLst/>
          </a:prstGeom>
          <a:solidFill>
            <a:srgbClr val="F0F2FF"/>
          </a:solidFill>
          <a:ln w="57150" cmpd="thickThin">
            <a:noFill/>
          </a:ln>
          <a:effectLst>
            <a:glow rad="101600">
              <a:srgbClr val="0000FF">
                <a:alpha val="96000"/>
              </a:srgbClr>
            </a:glow>
            <a:softEdge rad="12700"/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Dimension 4.3: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Various Characteristics of adversary A (semi-honest vs. malicious vs. covert)</a:t>
            </a:r>
            <a:endParaRPr lang="en-US" baseline="-25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5601" y="2309967"/>
            <a:ext cx="2743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Passive/Semi-honest: </a:t>
            </a:r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A is a passive observer, eavesdrops the corrupted parties </a:t>
            </a:r>
          </a:p>
        </p:txBody>
      </p:sp>
      <p:sp>
        <p:nvSpPr>
          <p:cNvPr id="9" name="Rectangle 8"/>
          <p:cNvSpPr/>
          <p:nvPr/>
        </p:nvSpPr>
        <p:spPr>
          <a:xfrm>
            <a:off x="6231467" y="2276101"/>
            <a:ext cx="26960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Active/Malicious: </a:t>
            </a:r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 takes full control over the corrupted parties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6005" y="3587512"/>
            <a:ext cx="2742795" cy="830997"/>
          </a:xfrm>
          <a:prstGeom prst="rect">
            <a:avLst/>
          </a:prstGeom>
          <a:solidFill>
            <a:srgbClr val="F2F2F2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&gt;&gt; Well explored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&gt;&gt; Often acts as a starting point for malicious protocols</a:t>
            </a:r>
            <a:endParaRPr lang="en-US" sz="1600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66932" y="3452048"/>
            <a:ext cx="2560605" cy="18158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&gt;&gt; Well explored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&gt;&gt; final goal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&gt;&gt; Demands a whole lot of new primitives, Commitment, Zero-knowledge Proofs, Byzantine agreement/broadcast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395" y="5785284"/>
            <a:ext cx="87751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One of the earlier demarcations made in the study MPC.</a:t>
            </a:r>
          </a:p>
          <a:p>
            <a:endParaRPr lang="en-US" dirty="0" smtClean="0">
              <a:solidFill>
                <a:srgbClr val="660066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irst half:   semi-honest </a:t>
            </a:r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                                                  Second Half: Malicious</a:t>
            </a:r>
            <a:endParaRPr lang="en-US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50661" y="2881535"/>
            <a:ext cx="24066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660066"/>
                </a:solidFill>
                <a:latin typeface="Calibri" charset="0"/>
                <a:ea typeface="Calibri" charset="0"/>
                <a:cs typeface="Calibri" charset="0"/>
              </a:rPr>
              <a:t>Covert: </a:t>
            </a:r>
            <a:r>
              <a:rPr lang="en-US" dirty="0" smtClean="0">
                <a:solidFill>
                  <a:srgbClr val="660066"/>
                </a:solidFill>
                <a:latin typeface="Calibri" charset="0"/>
                <a:ea typeface="Calibri" charset="0"/>
                <a:cs typeface="Calibri" charset="0"/>
              </a:rPr>
              <a:t>A behaves maliciously only when its prob. Of getting caught is low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19991" y="4129368"/>
            <a:ext cx="2592942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660066"/>
                </a:solidFill>
                <a:latin typeface="Calibri" charset="0"/>
                <a:ea typeface="Calibri" charset="0"/>
                <a:cs typeface="Calibri" charset="0"/>
              </a:rPr>
              <a:t>&gt;&gt; Very less explored </a:t>
            </a:r>
          </a:p>
          <a:p>
            <a:r>
              <a:rPr lang="en-US" sz="1600" dirty="0" smtClean="0">
                <a:solidFill>
                  <a:srgbClr val="660066"/>
                </a:solidFill>
                <a:latin typeface="Calibri" charset="0"/>
                <a:ea typeface="Calibri" charset="0"/>
                <a:cs typeface="Calibri" charset="0"/>
              </a:rPr>
              <a:t>&gt;&gt; </a:t>
            </a:r>
            <a:r>
              <a:rPr lang="en-US" sz="1600" dirty="0">
                <a:solidFill>
                  <a:srgbClr val="660066"/>
                </a:solidFill>
                <a:latin typeface="Calibri" charset="0"/>
                <a:ea typeface="Calibri" charset="0"/>
                <a:cs typeface="Calibri" charset="0"/>
              </a:rPr>
              <a:t>M</a:t>
            </a:r>
            <a:r>
              <a:rPr lang="en-US" sz="1600" dirty="0" smtClean="0">
                <a:solidFill>
                  <a:srgbClr val="660066"/>
                </a:solidFill>
                <a:latin typeface="Calibri" charset="0"/>
                <a:ea typeface="Calibri" charset="0"/>
                <a:cs typeface="Calibri" charset="0"/>
              </a:rPr>
              <a:t>ore efficient solutions than maliciously secure protocols</a:t>
            </a:r>
          </a:p>
          <a:p>
            <a:r>
              <a:rPr lang="en-US" sz="1600" dirty="0" smtClean="0">
                <a:solidFill>
                  <a:srgbClr val="660066"/>
                </a:solidFill>
                <a:latin typeface="Calibri" charset="0"/>
                <a:ea typeface="Calibri" charset="0"/>
                <a:cs typeface="Calibri" charset="0"/>
              </a:rPr>
              <a:t>&gt;&gt; Scope of work</a:t>
            </a:r>
          </a:p>
        </p:txBody>
      </p:sp>
    </p:spTree>
    <p:extLst>
      <p:ext uri="{BB962C8B-B14F-4D97-AF65-F5344CB8AC3E}">
        <p14:creationId xmlns:p14="http://schemas.microsoft.com/office/powerpoint/2010/main" val="101274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 animBg="1"/>
      <p:bldP spid="11" grpId="0" animBg="1"/>
      <p:bldP spid="3" grpId="0"/>
      <p:bldP spid="12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"/>
          <p:cNvSpPr txBox="1">
            <a:spLocks noChangeArrowheads="1"/>
          </p:cNvSpPr>
          <p:nvPr/>
        </p:nvSpPr>
        <p:spPr>
          <a:xfrm>
            <a:off x="199523" y="161908"/>
            <a:ext cx="8741277" cy="838200"/>
          </a:xfrm>
          <a:prstGeom prst="rect">
            <a:avLst/>
          </a:prstGeom>
        </p:spPr>
        <p:txBody>
          <a:bodyPr vert="horz" anchor="b">
            <a:normAutofit fontScale="850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Secure Addition y = x</a:t>
            </a:r>
            <a:r>
              <a:rPr lang="en-US" b="1" baseline="-25000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b="1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r>
              <a:rPr lang="en-US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="1" baseline="-25000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b="1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r>
              <a:rPr lang="en-US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="1" baseline="-25000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with (n=3,t=1) in Malicious Setting</a:t>
            </a:r>
            <a:endParaRPr lang="en-US" sz="3200" b="1" dirty="0" smtClean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4901145" y="3658150"/>
            <a:ext cx="381000" cy="76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6806148" y="3641217"/>
            <a:ext cx="381000" cy="76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4901145" y="3658150"/>
            <a:ext cx="381000" cy="76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6806148" y="3641217"/>
            <a:ext cx="381000" cy="76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15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6333306"/>
              </p:ext>
            </p:extLst>
          </p:nvPr>
        </p:nvGraphicFramePr>
        <p:xfrm>
          <a:off x="826051" y="5317592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22" name="Clip" r:id="rId4" imgW="525240" imgH="1361880" progId="">
                  <p:embed/>
                </p:oleObj>
              </mc:Choice>
              <mc:Fallback>
                <p:oleObj name="Clip" r:id="rId4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6051" y="5317592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6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4565994"/>
              </p:ext>
            </p:extLst>
          </p:nvPr>
        </p:nvGraphicFramePr>
        <p:xfrm>
          <a:off x="826051" y="3964303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23" name="Clip" r:id="rId6" imgW="525240" imgH="1361880" progId="">
                  <p:embed/>
                </p:oleObj>
              </mc:Choice>
              <mc:Fallback>
                <p:oleObj name="Clip" r:id="rId6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6051" y="3964303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7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6428667"/>
              </p:ext>
            </p:extLst>
          </p:nvPr>
        </p:nvGraphicFramePr>
        <p:xfrm>
          <a:off x="809118" y="2695679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24" name="Clip" r:id="rId7" imgW="525240" imgH="1361880" progId="">
                  <p:embed/>
                </p:oleObj>
              </mc:Choice>
              <mc:Fallback>
                <p:oleObj name="Clip" r:id="rId7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118" y="2695679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681179" y="1823005"/>
            <a:ext cx="381001" cy="27533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99523" y="2919550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2000" b="1" baseline="-250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216456" y="4215757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>
                <a:latin typeface="Calibri" charset="0"/>
                <a:ea typeface="Calibri" charset="0"/>
                <a:cs typeface="Calibri" charset="0"/>
              </a:rPr>
              <a:t>2</a:t>
            </a:r>
            <a:endParaRPr lang="en-US" sz="2000" b="1" baseline="-250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218423" y="5572625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endParaRPr lang="en-US" sz="2000" b="1" baseline="-250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1657755" y="1381120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2000" b="1" baseline="-250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2968090" y="1823008"/>
            <a:ext cx="381001" cy="27533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2944666" y="1381123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>
                <a:latin typeface="Calibri" charset="0"/>
                <a:ea typeface="Calibri" charset="0"/>
                <a:cs typeface="Calibri" charset="0"/>
              </a:rPr>
              <a:t>2</a:t>
            </a:r>
            <a:endParaRPr lang="en-US" sz="2000" b="1" baseline="-250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4471312" y="1815593"/>
            <a:ext cx="381001" cy="27533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4447888" y="1373708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endParaRPr lang="en-US" sz="2000" b="1" baseline="-250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1523997" y="2902617"/>
            <a:ext cx="559902" cy="7249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11</a:t>
            </a:r>
          </a:p>
          <a:p>
            <a:pPr eaLnBrk="0" hangingPunct="0"/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97275" y="303078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697479" y="304218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319446" y="422689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736583" y="4221357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330837" y="5521826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747974" y="5516289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987777" y="3042184"/>
            <a:ext cx="302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  <a:sym typeface="Symbol"/>
              </a:rPr>
              <a:t>=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995479" y="4238290"/>
            <a:ext cx="302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  <a:sym typeface="Symbol"/>
              </a:rPr>
              <a:t>=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012389" y="5529749"/>
            <a:ext cx="302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  <a:sym typeface="Symbol"/>
              </a:rPr>
              <a:t>=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5808484" y="4624555"/>
            <a:ext cx="997664" cy="121795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6935120" y="4270098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endParaRPr lang="en-US" sz="2000" baseline="-25000" dirty="0" smtClean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5725221" y="3159347"/>
            <a:ext cx="1080927" cy="11149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5725221" y="4422405"/>
            <a:ext cx="1080927" cy="1217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7394661" y="4379379"/>
            <a:ext cx="1546139" cy="262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= s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  <a:sym typeface="Symbol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Symbol"/>
              </a:rPr>
              <a:t>s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Symbol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Symbol"/>
              </a:rPr>
              <a:t>s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0" hangingPunct="0"/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1320800" y="2166351"/>
            <a:ext cx="1271084" cy="49920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11 </a:t>
            </a:r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12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x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13 </a:t>
            </a:r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2591504" y="2173377"/>
            <a:ext cx="1271084" cy="49920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 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x</a:t>
            </a:r>
            <a:r>
              <a:rPr lang="en-US" sz="1600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x</a:t>
            </a:r>
            <a:r>
              <a:rPr lang="en-US" sz="1600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3 </a:t>
            </a:r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4130701" y="2156444"/>
            <a:ext cx="1271084" cy="49920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 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x</a:t>
            </a:r>
            <a:r>
              <a:rPr lang="en-US" sz="1600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x</a:t>
            </a:r>
            <a:r>
              <a:rPr lang="en-US" sz="1600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3 </a:t>
            </a:r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1536692" y="4269097"/>
            <a:ext cx="559902" cy="50785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12</a:t>
            </a:r>
          </a:p>
          <a:p>
            <a:pPr eaLnBrk="0" hangingPunct="0"/>
            <a:endParaRPr lang="en-US" sz="1600" baseline="-25000" dirty="0" smtClean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0" hangingPunct="0"/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1540929" y="5471027"/>
            <a:ext cx="559902" cy="51271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13</a:t>
            </a:r>
            <a:endParaRPr lang="en-US" sz="1600" baseline="-25000" dirty="0" smtClean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0" hangingPunct="0"/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2844774" y="2919553"/>
            <a:ext cx="559902" cy="7249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</a:p>
          <a:p>
            <a:pPr eaLnBrk="0" hangingPunct="0"/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1" name="Rectangle 60"/>
          <p:cNvSpPr>
            <a:spLocks noChangeArrowheads="1"/>
          </p:cNvSpPr>
          <p:nvPr/>
        </p:nvSpPr>
        <p:spPr bwMode="auto">
          <a:xfrm>
            <a:off x="2857469" y="4286033"/>
            <a:ext cx="559902" cy="50785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</a:p>
          <a:p>
            <a:pPr eaLnBrk="0" hangingPunct="0"/>
            <a:endParaRPr lang="en-US" sz="1600" baseline="-25000" dirty="0" smtClean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0" hangingPunct="0"/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2861706" y="5487963"/>
            <a:ext cx="559902" cy="51271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endParaRPr lang="en-US" sz="1600" baseline="-25000" dirty="0" smtClean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0" hangingPunct="0"/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3" name="Rectangle 62"/>
          <p:cNvSpPr>
            <a:spLocks noChangeArrowheads="1"/>
          </p:cNvSpPr>
          <p:nvPr/>
        </p:nvSpPr>
        <p:spPr bwMode="auto">
          <a:xfrm>
            <a:off x="4216350" y="2919556"/>
            <a:ext cx="559902" cy="7249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31</a:t>
            </a:r>
          </a:p>
          <a:p>
            <a:pPr eaLnBrk="0" hangingPunct="0"/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4229045" y="4286036"/>
            <a:ext cx="559902" cy="50785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32</a:t>
            </a:r>
          </a:p>
          <a:p>
            <a:pPr eaLnBrk="0" hangingPunct="0"/>
            <a:endParaRPr lang="en-US" sz="1600" baseline="-25000" dirty="0" smtClean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0" hangingPunct="0"/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4233282" y="5487966"/>
            <a:ext cx="559902" cy="51271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33</a:t>
            </a:r>
            <a:endParaRPr lang="en-US" sz="1600" baseline="-25000" dirty="0" smtClean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0" hangingPunct="0"/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6" name="Rectangle 65"/>
          <p:cNvSpPr>
            <a:spLocks noChangeArrowheads="1"/>
          </p:cNvSpPr>
          <p:nvPr/>
        </p:nvSpPr>
        <p:spPr bwMode="auto">
          <a:xfrm>
            <a:off x="5384730" y="2902626"/>
            <a:ext cx="559902" cy="7249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</a:p>
          <a:p>
            <a:pPr eaLnBrk="0" hangingPunct="0"/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7" name="Rectangle 66"/>
          <p:cNvSpPr>
            <a:spLocks noChangeArrowheads="1"/>
          </p:cNvSpPr>
          <p:nvPr/>
        </p:nvSpPr>
        <p:spPr bwMode="auto">
          <a:xfrm>
            <a:off x="5397425" y="4269106"/>
            <a:ext cx="559902" cy="50785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</a:p>
          <a:p>
            <a:pPr eaLnBrk="0" hangingPunct="0"/>
            <a:endParaRPr lang="en-US" sz="1600" baseline="-25000" dirty="0" smtClean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0" hangingPunct="0"/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8" name="Rectangle 67"/>
          <p:cNvSpPr>
            <a:spLocks noChangeArrowheads="1"/>
          </p:cNvSpPr>
          <p:nvPr/>
        </p:nvSpPr>
        <p:spPr bwMode="auto">
          <a:xfrm>
            <a:off x="5401662" y="5471036"/>
            <a:ext cx="559902" cy="51271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endParaRPr lang="en-US" sz="1600" baseline="-25000" dirty="0" smtClean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0" hangingPunct="0"/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9" name="Picture 7" descr="j0139031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0980" y="811569"/>
            <a:ext cx="702375" cy="96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7" descr="j0139031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6823" y="2596698"/>
            <a:ext cx="702375" cy="96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08484" y="1381122"/>
            <a:ext cx="31323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 </a:t>
            </a:r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under the influence of A may not send his shares to others!</a:t>
            </a:r>
            <a:endParaRPr lang="en-US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95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"/>
          <p:cNvSpPr txBox="1">
            <a:spLocks noChangeArrowheads="1"/>
          </p:cNvSpPr>
          <p:nvPr/>
        </p:nvSpPr>
        <p:spPr>
          <a:xfrm>
            <a:off x="1" y="161908"/>
            <a:ext cx="8957734" cy="838200"/>
          </a:xfrm>
          <a:prstGeom prst="rect">
            <a:avLst/>
          </a:prstGeom>
        </p:spPr>
        <p:txBody>
          <a:bodyPr vert="horz" anchor="b">
            <a:normAutofit fontScale="850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Secure Addition y = x</a:t>
            </a:r>
            <a:r>
              <a:rPr lang="en-US" b="1" baseline="-25000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b="1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r>
              <a:rPr lang="en-US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="1" baseline="-25000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b="1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r>
              <a:rPr lang="en-US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="1" baseline="-25000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b="1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with (n=3,t=1) </a:t>
            </a:r>
            <a:r>
              <a:rPr lang="en-US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in Malicious Setting</a:t>
            </a:r>
            <a:endParaRPr lang="en-US" sz="3200" b="1" dirty="0" smtClean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4901145" y="3658150"/>
            <a:ext cx="381000" cy="76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6840014" y="3675083"/>
            <a:ext cx="381000" cy="76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4901145" y="3658150"/>
            <a:ext cx="381000" cy="76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6840014" y="3675083"/>
            <a:ext cx="381000" cy="76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15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9283759"/>
              </p:ext>
            </p:extLst>
          </p:nvPr>
        </p:nvGraphicFramePr>
        <p:xfrm>
          <a:off x="826051" y="5317592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346" name="Clip" r:id="rId4" imgW="525240" imgH="1361880" progId="">
                  <p:embed/>
                </p:oleObj>
              </mc:Choice>
              <mc:Fallback>
                <p:oleObj name="Clip" r:id="rId4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6051" y="5317592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6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8368371"/>
              </p:ext>
            </p:extLst>
          </p:nvPr>
        </p:nvGraphicFramePr>
        <p:xfrm>
          <a:off x="826051" y="3964303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347" name="Clip" r:id="rId6" imgW="525240" imgH="1361880" progId="">
                  <p:embed/>
                </p:oleObj>
              </mc:Choice>
              <mc:Fallback>
                <p:oleObj name="Clip" r:id="rId6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6051" y="3964303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7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910985"/>
              </p:ext>
            </p:extLst>
          </p:nvPr>
        </p:nvGraphicFramePr>
        <p:xfrm>
          <a:off x="809118" y="2695679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348" name="Clip" r:id="rId7" imgW="525240" imgH="1361880" progId="">
                  <p:embed/>
                </p:oleObj>
              </mc:Choice>
              <mc:Fallback>
                <p:oleObj name="Clip" r:id="rId7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118" y="2695679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681179" y="1823005"/>
            <a:ext cx="381001" cy="27533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99523" y="2919550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2000" b="1" baseline="-250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216456" y="4215757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>
                <a:latin typeface="Calibri" charset="0"/>
                <a:ea typeface="Calibri" charset="0"/>
                <a:cs typeface="Calibri" charset="0"/>
              </a:rPr>
              <a:t>2</a:t>
            </a:r>
            <a:endParaRPr lang="en-US" sz="2000" b="1" baseline="-250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218423" y="5572625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endParaRPr lang="en-US" sz="2000" b="1" baseline="-250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1657755" y="1381120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2000" b="1" baseline="-250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2968090" y="1823008"/>
            <a:ext cx="381001" cy="27533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2944666" y="1381123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>
                <a:latin typeface="Calibri" charset="0"/>
                <a:ea typeface="Calibri" charset="0"/>
                <a:cs typeface="Calibri" charset="0"/>
              </a:rPr>
              <a:t>2</a:t>
            </a:r>
            <a:endParaRPr lang="en-US" sz="2000" b="1" baseline="-250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4471312" y="1815593"/>
            <a:ext cx="381001" cy="27533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4447888" y="1373708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="1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endParaRPr lang="en-US" sz="2000" b="1" baseline="-250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1523997" y="2902617"/>
            <a:ext cx="559902" cy="7249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11</a:t>
            </a:r>
          </a:p>
          <a:p>
            <a:pPr eaLnBrk="0" hangingPunct="0"/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97275" y="303078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697479" y="304218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319446" y="422689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736583" y="4221357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330837" y="5521826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747974" y="5516289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987777" y="3042184"/>
            <a:ext cx="302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  <a:sym typeface="Symbol"/>
              </a:rPr>
              <a:t>=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995479" y="4238290"/>
            <a:ext cx="302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  <a:sym typeface="Symbol"/>
              </a:rPr>
              <a:t>=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012389" y="5529749"/>
            <a:ext cx="302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  <a:sym typeface="Symbol"/>
              </a:rPr>
              <a:t>=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5842350" y="3964303"/>
            <a:ext cx="997664" cy="19120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6941404" y="3492568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endParaRPr lang="en-US" sz="2000" baseline="-25000" dirty="0" smtClean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41" name="Straight Arrow Connector 40"/>
          <p:cNvCxnSpPr>
            <a:endCxn id="12" idx="1"/>
          </p:cNvCxnSpPr>
          <p:nvPr/>
        </p:nvCxnSpPr>
        <p:spPr>
          <a:xfrm>
            <a:off x="5759087" y="3193213"/>
            <a:ext cx="1080927" cy="51997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5759087" y="3808013"/>
            <a:ext cx="1080927" cy="64825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7479327" y="3586537"/>
            <a:ext cx="1461474" cy="262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= s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  <a:sym typeface="Symbol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Symbol"/>
              </a:rPr>
              <a:t>s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Symbol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Symbol"/>
              </a:rPr>
              <a:t>s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0" hangingPunct="0"/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1320800" y="2166351"/>
            <a:ext cx="1271084" cy="49920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11 </a:t>
            </a:r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12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x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13 </a:t>
            </a:r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2591504" y="2173377"/>
            <a:ext cx="1271084" cy="49920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 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x</a:t>
            </a:r>
            <a:r>
              <a:rPr lang="en-US" sz="1600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x</a:t>
            </a:r>
            <a:r>
              <a:rPr lang="en-US" sz="1600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3 </a:t>
            </a:r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4130701" y="2156444"/>
            <a:ext cx="1271084" cy="49920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 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x</a:t>
            </a:r>
            <a:r>
              <a:rPr lang="en-US" sz="1600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x</a:t>
            </a:r>
            <a:r>
              <a:rPr lang="en-US" sz="1600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3 </a:t>
            </a:r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1536692" y="4269097"/>
            <a:ext cx="559902" cy="50785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12</a:t>
            </a:r>
          </a:p>
          <a:p>
            <a:pPr eaLnBrk="0" hangingPunct="0"/>
            <a:endParaRPr lang="en-US" sz="1600" baseline="-25000" dirty="0" smtClean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0" hangingPunct="0"/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1540929" y="5471027"/>
            <a:ext cx="559902" cy="51271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13</a:t>
            </a:r>
            <a:endParaRPr lang="en-US" sz="1600" baseline="-25000" dirty="0" smtClean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0" hangingPunct="0"/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2844774" y="2919553"/>
            <a:ext cx="559902" cy="7249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</a:p>
          <a:p>
            <a:pPr eaLnBrk="0" hangingPunct="0"/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1" name="Rectangle 60"/>
          <p:cNvSpPr>
            <a:spLocks noChangeArrowheads="1"/>
          </p:cNvSpPr>
          <p:nvPr/>
        </p:nvSpPr>
        <p:spPr bwMode="auto">
          <a:xfrm>
            <a:off x="2857469" y="4286033"/>
            <a:ext cx="559902" cy="50785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</a:p>
          <a:p>
            <a:pPr eaLnBrk="0" hangingPunct="0"/>
            <a:endParaRPr lang="en-US" sz="1600" baseline="-25000" dirty="0" smtClean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0" hangingPunct="0"/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2861706" y="5487963"/>
            <a:ext cx="559902" cy="51271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endParaRPr lang="en-US" sz="1600" baseline="-25000" dirty="0" smtClean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0" hangingPunct="0"/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3" name="Rectangle 62"/>
          <p:cNvSpPr>
            <a:spLocks noChangeArrowheads="1"/>
          </p:cNvSpPr>
          <p:nvPr/>
        </p:nvSpPr>
        <p:spPr bwMode="auto">
          <a:xfrm>
            <a:off x="4216350" y="2919556"/>
            <a:ext cx="559902" cy="72494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31</a:t>
            </a:r>
          </a:p>
          <a:p>
            <a:pPr eaLnBrk="0" hangingPunct="0"/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4229045" y="4286036"/>
            <a:ext cx="559902" cy="50785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32</a:t>
            </a:r>
          </a:p>
          <a:p>
            <a:pPr eaLnBrk="0" hangingPunct="0"/>
            <a:endParaRPr lang="en-US" sz="1600" baseline="-25000" dirty="0" smtClean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0" hangingPunct="0"/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4233282" y="5487966"/>
            <a:ext cx="559902" cy="51271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33</a:t>
            </a:r>
            <a:endParaRPr lang="en-US" sz="1600" baseline="-25000" dirty="0" smtClean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0" hangingPunct="0"/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6" name="Rectangle 65"/>
          <p:cNvSpPr>
            <a:spLocks noChangeArrowheads="1"/>
          </p:cNvSpPr>
          <p:nvPr/>
        </p:nvSpPr>
        <p:spPr bwMode="auto">
          <a:xfrm>
            <a:off x="5384730" y="2902626"/>
            <a:ext cx="374357" cy="50889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</a:p>
          <a:p>
            <a:pPr eaLnBrk="0" hangingPunct="0"/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7" name="Rectangle 66"/>
          <p:cNvSpPr>
            <a:spLocks noChangeArrowheads="1"/>
          </p:cNvSpPr>
          <p:nvPr/>
        </p:nvSpPr>
        <p:spPr bwMode="auto">
          <a:xfrm>
            <a:off x="5397425" y="4269106"/>
            <a:ext cx="559902" cy="50785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</a:p>
          <a:p>
            <a:pPr eaLnBrk="0" hangingPunct="0"/>
            <a:endParaRPr lang="en-US" sz="1600" baseline="-25000" dirty="0" smtClean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0" hangingPunct="0"/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8" name="Rectangle 67"/>
          <p:cNvSpPr>
            <a:spLocks noChangeArrowheads="1"/>
          </p:cNvSpPr>
          <p:nvPr/>
        </p:nvSpPr>
        <p:spPr bwMode="auto">
          <a:xfrm>
            <a:off x="5401662" y="5471036"/>
            <a:ext cx="559902" cy="51271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endParaRPr lang="en-US" sz="1600" baseline="-25000" dirty="0" smtClean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0" hangingPunct="0"/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9" name="Picture 7" descr="j0139031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0980" y="811569"/>
            <a:ext cx="702375" cy="96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7" descr="j0139031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6823" y="2596698"/>
            <a:ext cx="702375" cy="96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08484" y="1279524"/>
            <a:ext cx="313231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 can make P</a:t>
            </a:r>
            <a:r>
              <a:rPr lang="en-US" sz="1600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2 </a:t>
            </a:r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and P</a:t>
            </a:r>
            <a:r>
              <a:rPr lang="en-US" sz="1600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3 </a:t>
            </a:r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to output different sums!</a:t>
            </a:r>
            <a:endParaRPr lang="en-US" sz="1600" baseline="-250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4" name="Text Box 7"/>
          <p:cNvSpPr txBox="1">
            <a:spLocks noChangeArrowheads="1"/>
          </p:cNvSpPr>
          <p:nvPr/>
        </p:nvSpPr>
        <p:spPr bwMode="auto">
          <a:xfrm>
            <a:off x="6992206" y="4508551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2000" baseline="-25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endParaRPr lang="en-US" sz="2000" baseline="-25000" dirty="0" smtClean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5" name="Rectangle 54"/>
          <p:cNvSpPr>
            <a:spLocks noChangeArrowheads="1"/>
          </p:cNvSpPr>
          <p:nvPr/>
        </p:nvSpPr>
        <p:spPr bwMode="auto">
          <a:xfrm>
            <a:off x="7513195" y="4557869"/>
            <a:ext cx="1410673" cy="32068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’ 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= </a:t>
            </a:r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s’</a:t>
            </a:r>
            <a:r>
              <a:rPr lang="en-US" sz="1600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  <a:sym typeface="Symbol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Symbol"/>
              </a:rPr>
              <a:t>s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  <a:sym typeface="Symbol"/>
              </a:rPr>
              <a:t>+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Symbol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sym typeface="Symbol"/>
              </a:rPr>
              <a:t>s</a:t>
            </a:r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0" hangingPunct="0"/>
            <a:r>
              <a:rPr lang="en-US" sz="1600" baseline="-25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en-US" sz="1600" baseline="-25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5961564" y="4840930"/>
            <a:ext cx="1030642" cy="96771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70" idx="3"/>
          </p:cNvCxnSpPr>
          <p:nvPr/>
        </p:nvCxnSpPr>
        <p:spPr>
          <a:xfrm>
            <a:off x="5776026" y="3495737"/>
            <a:ext cx="1216388" cy="11118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endCxn id="54" idx="1"/>
          </p:cNvCxnSpPr>
          <p:nvPr/>
        </p:nvCxnSpPr>
        <p:spPr>
          <a:xfrm>
            <a:off x="5944632" y="4456272"/>
            <a:ext cx="1047574" cy="25233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0" name="Rectangle 69"/>
          <p:cNvSpPr>
            <a:spLocks noChangeArrowheads="1"/>
          </p:cNvSpPr>
          <p:nvPr/>
        </p:nvSpPr>
        <p:spPr bwMode="auto">
          <a:xfrm>
            <a:off x="5401669" y="3241292"/>
            <a:ext cx="374357" cy="50889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’</a:t>
            </a:r>
            <a:r>
              <a:rPr lang="en-US" sz="1600" baseline="-25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</a:p>
          <a:p>
            <a:pPr eaLnBrk="0" hangingPunct="0"/>
            <a:endParaRPr lang="en-US" sz="1600" baseline="-250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877970" y="2065189"/>
            <a:ext cx="32660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If you are thinking that the problem can be resolved by exchanging the outputs, you are absolutely wrong!</a:t>
            </a:r>
            <a:endParaRPr lang="en-US" sz="1600" baseline="-25000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205895" y="6043555"/>
            <a:ext cx="8751840" cy="369332"/>
          </a:xfrm>
          <a:prstGeom prst="rect">
            <a:avLst/>
          </a:prstGeom>
          <a:solidFill>
            <a:srgbClr val="FFFF00"/>
          </a:solidFill>
          <a:ln w="57150" cmpd="thickThin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Primitive 3 (Byzantine Agreement/broadcast): Another fundamental building block of MPC</a:t>
            </a:r>
            <a:endParaRPr lang="en-US" baseline="-25000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44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1" grpId="0"/>
      <p:bldP spid="7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752" y="2585599"/>
            <a:ext cx="3627310" cy="2768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Rectangle 2" descr=" 6146"/>
          <p:cNvSpPr txBox="1">
            <a:spLocks noChangeArrowheads="1"/>
          </p:cNvSpPr>
          <p:nvPr/>
        </p:nvSpPr>
        <p:spPr>
          <a:xfrm>
            <a:off x="301752" y="36875"/>
            <a:ext cx="8534400" cy="758952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/>
            <a:r>
              <a:rPr lang="en-US" sz="3200" b="1" kern="0" dirty="0" smtClean="0">
                <a:solidFill>
                  <a:srgbClr val="009900"/>
                </a:solidFill>
                <a:latin typeface="Calibri" charset="0"/>
                <a:ea typeface="Calibri" charset="0"/>
                <a:cs typeface="Calibri" charset="0"/>
              </a:rPr>
              <a:t>Broadcast</a:t>
            </a:r>
          </a:p>
        </p:txBody>
      </p: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2650505" y="1499378"/>
            <a:ext cx="1278557" cy="461962"/>
          </a:xfrm>
          <a:prstGeom prst="rect">
            <a:avLst/>
          </a:prstGeom>
          <a:solidFill>
            <a:srgbClr val="99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Message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m</a:t>
            </a:r>
          </a:p>
        </p:txBody>
      </p:sp>
      <p:graphicFrame>
        <p:nvGraphicFramePr>
          <p:cNvPr id="63" name="Object 2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114018"/>
              </p:ext>
            </p:extLst>
          </p:nvPr>
        </p:nvGraphicFramePr>
        <p:xfrm>
          <a:off x="1870578" y="1251730"/>
          <a:ext cx="452437" cy="113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293" name="Clip" r:id="rId5" imgW="525240" imgH="1361880" progId="">
                  <p:embed/>
                </p:oleObj>
              </mc:Choice>
              <mc:Fallback>
                <p:oleObj name="Clip" r:id="rId5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0578" y="1251730"/>
                        <a:ext cx="452437" cy="113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Text Box 7"/>
          <p:cNvSpPr txBox="1">
            <a:spLocks noChangeArrowheads="1"/>
          </p:cNvSpPr>
          <p:nvPr/>
        </p:nvSpPr>
        <p:spPr bwMode="auto">
          <a:xfrm>
            <a:off x="2774478" y="1145603"/>
            <a:ext cx="6604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Sender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5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17022" y="1007268"/>
            <a:ext cx="906045" cy="593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1752" y="2642747"/>
            <a:ext cx="3555868" cy="2716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Text Box 5"/>
          <p:cNvSpPr txBox="1">
            <a:spLocks noChangeArrowheads="1"/>
          </p:cNvSpPr>
          <p:nvPr/>
        </p:nvSpPr>
        <p:spPr bwMode="auto">
          <a:xfrm>
            <a:off x="3929058" y="3156040"/>
            <a:ext cx="50006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auto" hangingPunct="0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he-IL" kern="0" dirty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he-IL" kern="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n parties {P</a:t>
            </a:r>
            <a:r>
              <a:rPr lang="en-US" altLang="he-IL" kern="0" baseline="-250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altLang="he-IL" kern="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 …, </a:t>
            </a:r>
            <a:r>
              <a:rPr lang="en-US" altLang="he-IL" kern="0" dirty="0" err="1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altLang="he-IL" kern="0" baseline="-25000" dirty="0" err="1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altLang="he-IL" kern="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} </a:t>
            </a:r>
            <a:r>
              <a:rPr lang="en-US" altLang="he-IL" kern="0" dirty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connected by </a:t>
            </a:r>
            <a:r>
              <a:rPr lang="en-US" altLang="he-IL" kern="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pair-wise </a:t>
            </a:r>
            <a:r>
              <a:rPr lang="en-US" altLang="he-IL" kern="0" dirty="0" smtClea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channels</a:t>
            </a:r>
            <a:endParaRPr lang="en-US" altLang="he-IL" kern="0" dirty="0">
              <a:solidFill>
                <a:sysClr val="windowText" lastClr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8" name="Text Box 5"/>
          <p:cNvSpPr txBox="1">
            <a:spLocks noChangeArrowheads="1"/>
          </p:cNvSpPr>
          <p:nvPr/>
        </p:nvSpPr>
        <p:spPr bwMode="auto">
          <a:xfrm>
            <a:off x="4000496" y="4158812"/>
            <a:ext cx="49292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auto" hangingPunct="0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he-IL" kern="0" dirty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 At most </a:t>
            </a:r>
            <a:r>
              <a:rPr lang="en-US" altLang="he-IL" kern="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t parties </a:t>
            </a:r>
            <a:r>
              <a:rPr lang="en-US" altLang="he-IL" kern="0" dirty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under the control of a </a:t>
            </a:r>
            <a:r>
              <a:rPr lang="en-US" altLang="he-IL" kern="0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malicious (</a:t>
            </a:r>
            <a:r>
              <a:rPr lang="en-US" altLang="he-IL" kern="0" dirty="0" smtClean="0">
                <a:solidFill>
                  <a:srgbClr val="009900"/>
                </a:solidFill>
                <a:latin typeface="Calibri" charset="0"/>
                <a:ea typeface="Calibri" charset="0"/>
                <a:cs typeface="Calibri" charset="0"/>
              </a:rPr>
              <a:t>Byzantine) </a:t>
            </a:r>
            <a:r>
              <a:rPr lang="en-US" altLang="he-IL" kern="0" dirty="0">
                <a:solidFill>
                  <a:srgbClr val="009900"/>
                </a:solidFill>
                <a:latin typeface="Calibri" charset="0"/>
                <a:ea typeface="Calibri" charset="0"/>
                <a:cs typeface="Calibri" charset="0"/>
              </a:rPr>
              <a:t>adversary </a:t>
            </a:r>
            <a:r>
              <a:rPr lang="en-US" altLang="he-IL" kern="0" dirty="0" smtClean="0">
                <a:solidFill>
                  <a:srgbClr val="009900"/>
                </a:solidFill>
                <a:latin typeface="Calibri" charset="0"/>
                <a:ea typeface="Calibri" charset="0"/>
                <a:cs typeface="Calibri" charset="0"/>
              </a:rPr>
              <a:t>A</a:t>
            </a:r>
            <a:endParaRPr lang="en-US" altLang="he-IL" kern="0" baseline="-25000" dirty="0">
              <a:solidFill>
                <a:srgbClr val="0099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9" name="Text Box 5"/>
          <p:cNvSpPr txBox="1">
            <a:spLocks noChangeArrowheads="1"/>
          </p:cNvSpPr>
          <p:nvPr/>
        </p:nvSpPr>
        <p:spPr bwMode="auto">
          <a:xfrm>
            <a:off x="4524907" y="1134244"/>
            <a:ext cx="41507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auto" hangingPunct="0">
              <a:spcAft>
                <a:spcPts val="0"/>
              </a:spcAft>
              <a:defRPr/>
            </a:pPr>
            <a:r>
              <a:rPr lang="en-US" altLang="he-IL" kern="0" dirty="0" smtClean="0">
                <a:solidFill>
                  <a:srgbClr val="009900"/>
                </a:solidFill>
                <a:latin typeface="Calibri" charset="0"/>
                <a:ea typeface="Calibri" charset="0"/>
                <a:cs typeface="Calibri" charset="0"/>
              </a:rPr>
              <a:t>Goal</a:t>
            </a:r>
            <a:r>
              <a:rPr lang="en-US" altLang="he-IL" kern="0" dirty="0" smtClea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US" altLang="he-IL" kern="0" dirty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to </a:t>
            </a:r>
            <a:r>
              <a:rPr lang="en-US" altLang="he-IL" kern="0" dirty="0" smtClea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allow a sender to send m identically</a:t>
            </a:r>
            <a:endParaRPr lang="en-US" altLang="he-IL" kern="0" dirty="0" smtClean="0">
              <a:solidFill>
                <a:srgbClr val="3333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4596345" y="2062938"/>
            <a:ext cx="4357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auto" hangingPunct="0">
              <a:spcAft>
                <a:spcPts val="0"/>
              </a:spcAft>
              <a:defRPr/>
            </a:pPr>
            <a:r>
              <a:rPr lang="en-US" altLang="he-IL" kern="0" dirty="0" smtClean="0">
                <a:latin typeface="Calibri" charset="0"/>
                <a:ea typeface="Calibri" charset="0"/>
                <a:cs typeface="Calibri" charset="0"/>
              </a:rPr>
              <a:t>No disagreement even when sender is corrupted</a:t>
            </a:r>
            <a:endParaRPr lang="en-US" altLang="he-IL" kern="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5023" y="140996"/>
            <a:ext cx="1157456" cy="722563"/>
          </a:xfrm>
          <a:prstGeom prst="rect">
            <a:avLst/>
          </a:prstGeom>
        </p:spPr>
      </p:pic>
      <p:sp>
        <p:nvSpPr>
          <p:cNvPr id="122" name="Rectangle 121"/>
          <p:cNvSpPr/>
          <p:nvPr/>
        </p:nvSpPr>
        <p:spPr>
          <a:xfrm>
            <a:off x="69956" y="5787074"/>
            <a:ext cx="87417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0" fontAlgn="auto" hangingPunct="0">
              <a:spcAft>
                <a:spcPts val="0"/>
              </a:spcAft>
              <a:buFont typeface="Wingdings" charset="2"/>
              <a:buChar char="q"/>
              <a:defRPr/>
            </a:pPr>
            <a:r>
              <a:rPr lang="en-US" altLang="he-IL" kern="0" dirty="0" smtClean="0">
                <a:latin typeface="Calibri" charset="0"/>
                <a:ea typeface="Calibri" charset="0"/>
                <a:cs typeface="Calibri" charset="0"/>
              </a:rPr>
              <a:t>In the semi-honest setting broadcast is simple : sender sends m </a:t>
            </a:r>
            <a:r>
              <a:rPr lang="en-US" altLang="he-IL" kern="0" smtClean="0">
                <a:latin typeface="Calibri" charset="0"/>
                <a:ea typeface="Calibri" charset="0"/>
                <a:cs typeface="Calibri" charset="0"/>
              </a:rPr>
              <a:t>to everyone</a:t>
            </a:r>
            <a:endParaRPr lang="en-US" altLang="he-IL" kern="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11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4" grpId="0"/>
      <p:bldP spid="68" grpId="0"/>
      <p:bldP spid="119" grpId="0"/>
      <p:bldP spid="120" grpId="0"/>
      <p:bldP spid="1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Civic.thmx</Template>
  <TotalTime>17318</TotalTime>
  <Words>1813</Words>
  <Application>Microsoft Macintosh PowerPoint</Application>
  <PresentationFormat>On-screen Show (4:3)</PresentationFormat>
  <Paragraphs>382</Paragraphs>
  <Slides>24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ＭＳ Ｐゴシック</vt:lpstr>
      <vt:lpstr>Symbol</vt:lpstr>
      <vt:lpstr>Wingdings</vt:lpstr>
      <vt:lpstr>Office Theme</vt:lpstr>
      <vt:lpstr>Clip</vt:lpstr>
      <vt:lpstr>Foundations of Secure Computation</vt:lpstr>
      <vt:lpstr>PowerPoint Presentation</vt:lpstr>
      <vt:lpstr>Secure bit multiplication y = x1  x2  with (n=2,t=1) using crypto</vt:lpstr>
      <vt:lpstr>Secure bit multiplication y = x1  x2 with (n=2,t=1) i.t. security</vt:lpstr>
      <vt:lpstr>Secure Multiplication y = x1  x2 with (n=3,t=1) with i.t. security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Commitment Schemes</vt:lpstr>
      <vt:lpstr>PowerPoint Presentation</vt:lpstr>
      <vt:lpstr>Zero Knowledge Proof</vt:lpstr>
      <vt:lpstr>PowerPoint Presentation</vt:lpstr>
      <vt:lpstr>Static Adversary</vt:lpstr>
      <vt:lpstr> Adaptive Adversary</vt:lpstr>
      <vt:lpstr>Adaptive Corruption stronger than Static Corruption</vt:lpstr>
      <vt:lpstr>PowerPoint Presentation</vt:lpstr>
      <vt:lpstr>PowerPoint Presentation</vt:lpstr>
      <vt:lpstr>PowerPoint Presentation</vt:lpstr>
      <vt:lpstr>Questions in MPC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Asynchronous Multiparty Computation with Linear Communication Complexity (Extended Abstract)</dc:title>
  <dc:creator>ARPITA PATRA</dc:creator>
  <cp:lastModifiedBy>Arpita Patra</cp:lastModifiedBy>
  <cp:revision>1203</cp:revision>
  <dcterms:created xsi:type="dcterms:W3CDTF">2013-09-27T09:31:04Z</dcterms:created>
  <dcterms:modified xsi:type="dcterms:W3CDTF">2017-08-16T06:17:50Z</dcterms:modified>
</cp:coreProperties>
</file>