
<file path=[Content_Types].xml><?xml version="1.0" encoding="utf-8"?>
<Types xmlns="http://schemas.openxmlformats.org/package/2006/content-types">
  <Default Extension="xml" ContentType="application/xml"/>
  <Default Extension="png" ContentType="image/png"/>
  <Default Extension="jpeg" ContentType="image/jpeg"/>
  <Default Extension="tiff" ContentType="image/tiff"/>
  <Default Extension="rels" ContentType="application/vnd.openxmlformats-package.relationships+xml"/>
  <Default Extension="vml" ContentType="application/vnd.openxmlformats-officedocument.vmlDrawing"/>
  <Default Extension="wmf" ContentType="image/x-wmf"/>
  <Default Extension="bin" ContentType="application/vnd.openxmlformats-officedocument.oleObjec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513" r:id="rId1"/>
  </p:sldMasterIdLst>
  <p:notesMasterIdLst>
    <p:notesMasterId r:id="rId17"/>
  </p:notesMasterIdLst>
  <p:sldIdLst>
    <p:sldId id="362" r:id="rId2"/>
    <p:sldId id="388" r:id="rId3"/>
    <p:sldId id="389" r:id="rId4"/>
    <p:sldId id="390" r:id="rId5"/>
    <p:sldId id="391" r:id="rId6"/>
    <p:sldId id="392" r:id="rId7"/>
    <p:sldId id="393" r:id="rId8"/>
    <p:sldId id="394" r:id="rId9"/>
    <p:sldId id="395" r:id="rId10"/>
    <p:sldId id="396" r:id="rId11"/>
    <p:sldId id="397" r:id="rId12"/>
    <p:sldId id="398" r:id="rId13"/>
    <p:sldId id="399" r:id="rId14"/>
    <p:sldId id="400" r:id="rId15"/>
    <p:sldId id="304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4916"/>
    <a:srgbClr val="13E71F"/>
    <a:srgbClr val="F0F2FF"/>
    <a:srgbClr val="9DF9FF"/>
    <a:srgbClr val="07DEFF"/>
    <a:srgbClr val="08B9D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34" autoAdjust="0"/>
    <p:restoredTop sz="88978" autoAdjust="0"/>
  </p:normalViewPr>
  <p:slideViewPr>
    <p:cSldViewPr snapToGrid="0" snapToObjects="1">
      <p:cViewPr>
        <p:scale>
          <a:sx n="75" d="100"/>
          <a:sy n="75" d="100"/>
        </p:scale>
        <p:origin x="1560" y="1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heme" Target="theme/theme1.xml"/><Relationship Id="rId21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128D64-41B0-E545-81B6-0D30B8963CC1}" type="datetimeFigureOut">
              <a:rPr lang="en-US" smtClean="0"/>
              <a:t>8/30/17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0A0437-F397-4949-BB8C-573B29B0820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0111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2066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0492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758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2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1822417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618D1FDF-24C4-45F7-A355-015FA042EF3D}" type="slidenum">
              <a:rPr lang="en-US" smtClean="0">
                <a:solidFill>
                  <a:srgbClr val="000000"/>
                </a:solidFill>
              </a:rPr>
              <a:pPr>
                <a:defRPr/>
              </a:pPr>
              <a:t>3</a:t>
            </a:fld>
            <a:endParaRPr lang="en-US" dirty="0" smtClean="0">
              <a:solidFill>
                <a:srgbClr val="000000"/>
              </a:solidFill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0187340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Phenomenal Idea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98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014E67F-9444-4516-97AA-FE1F543C32BC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5061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535113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9E0F5BFB-944A-48B4-9A0B-990A84360478}" type="slidenum">
              <a:rPr lang="en-US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727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270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03487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From the view point of the adversary.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18734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90A0437-F397-4949-BB8C-573B29B0820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340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BEB0A-9E3D-4B14-9782-E2AE3DA60D9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10B1BB-E12E-441C-BC6A-ECF78AA782C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21617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/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6CF970-34CB-F14E-8308-40552BC8F5E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8/30/17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791B51-2CE2-2048-B8C1-F1E308DB0CC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210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514" r:id="rId1"/>
    <p:sldLayoutId id="2147484515" r:id="rId2"/>
    <p:sldLayoutId id="2147484516" r:id="rId3"/>
    <p:sldLayoutId id="2147484517" r:id="rId4"/>
    <p:sldLayoutId id="2147484518" r:id="rId5"/>
    <p:sldLayoutId id="2147484519" r:id="rId6"/>
    <p:sldLayoutId id="2147484520" r:id="rId7"/>
    <p:sldLayoutId id="2147484521" r:id="rId8"/>
    <p:sldLayoutId id="2147484522" r:id="rId9"/>
    <p:sldLayoutId id="2147484523" r:id="rId10"/>
    <p:sldLayoutId id="2147484524" r:id="rId11"/>
    <p:sldLayoutId id="2147484525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4" Type="http://schemas.openxmlformats.org/officeDocument/2006/relationships/image" Target="../media/image2.png"/><Relationship Id="rId5" Type="http://schemas.openxmlformats.org/officeDocument/2006/relationships/image" Target="../media/image3.tiff"/><Relationship Id="rId6" Type="http://schemas.openxmlformats.org/officeDocument/2006/relationships/image" Target="../media/image4.wmf"/><Relationship Id="rId7" Type="http://schemas.openxmlformats.org/officeDocument/2006/relationships/image" Target="../media/image5.tif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8.bin"/><Relationship Id="rId12" Type="http://schemas.openxmlformats.org/officeDocument/2006/relationships/oleObject" Target="../embeddings/oleObject9.bin"/><Relationship Id="rId13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12.xml"/><Relationship Id="rId3" Type="http://schemas.openxmlformats.org/officeDocument/2006/relationships/notesSlide" Target="../notesSlides/notesSlide7.xml"/><Relationship Id="rId4" Type="http://schemas.openxmlformats.org/officeDocument/2006/relationships/image" Target="../media/image10.png"/><Relationship Id="rId5" Type="http://schemas.openxmlformats.org/officeDocument/2006/relationships/image" Target="../media/image12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9.wmf"/><Relationship Id="rId8" Type="http://schemas.openxmlformats.org/officeDocument/2006/relationships/oleObject" Target="../embeddings/oleObject6.bin"/><Relationship Id="rId9" Type="http://schemas.openxmlformats.org/officeDocument/2006/relationships/oleObject" Target="../embeddings/oleObject7.bin"/><Relationship Id="rId10" Type="http://schemas.openxmlformats.org/officeDocument/2006/relationships/image" Target="../media/image11.wmf"/></Relationships>
</file>

<file path=ppt/slides/_rels/slide11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13.bin"/><Relationship Id="rId12" Type="http://schemas.openxmlformats.org/officeDocument/2006/relationships/image" Target="../media/image10.png"/><Relationship Id="rId13" Type="http://schemas.openxmlformats.org/officeDocument/2006/relationships/oleObject" Target="../embeddings/oleObject14.bin"/><Relationship Id="rId14" Type="http://schemas.openxmlformats.org/officeDocument/2006/relationships/oleObject" Target="../embeddings/oleObject15.bin"/><Relationship Id="rId15" Type="http://schemas.openxmlformats.org/officeDocument/2006/relationships/oleObject" Target="../embeddings/oleObject16.bin"/><Relationship Id="rId16" Type="http://schemas.openxmlformats.org/officeDocument/2006/relationships/oleObject" Target="../embeddings/oleObject17.bin"/><Relationship Id="rId17" Type="http://schemas.openxmlformats.org/officeDocument/2006/relationships/image" Target="../media/image12.png"/><Relationship Id="rId18" Type="http://schemas.openxmlformats.org/officeDocument/2006/relationships/oleObject" Target="../embeddings/oleObject18.bin"/><Relationship Id="rId19" Type="http://schemas.openxmlformats.org/officeDocument/2006/relationships/image" Target="../media/image11.wmf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8.xml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Relationship Id="rId8" Type="http://schemas.openxmlformats.org/officeDocument/2006/relationships/oleObject" Target="../embeddings/oleObject11.bin"/><Relationship Id="rId9" Type="http://schemas.openxmlformats.org/officeDocument/2006/relationships/image" Target="../media/image9.wmf"/><Relationship Id="rId10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3.bin"/><Relationship Id="rId12" Type="http://schemas.openxmlformats.org/officeDocument/2006/relationships/oleObject" Target="../embeddings/oleObject24.bin"/><Relationship Id="rId13" Type="http://schemas.openxmlformats.org/officeDocument/2006/relationships/image" Target="../media/image10.png"/><Relationship Id="rId14" Type="http://schemas.openxmlformats.org/officeDocument/2006/relationships/image" Target="../media/image27.png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9.bin"/><Relationship Id="rId5" Type="http://schemas.openxmlformats.org/officeDocument/2006/relationships/image" Target="../media/image9.wmf"/><Relationship Id="rId6" Type="http://schemas.openxmlformats.org/officeDocument/2006/relationships/oleObject" Target="../embeddings/oleObject20.bin"/><Relationship Id="rId7" Type="http://schemas.openxmlformats.org/officeDocument/2006/relationships/oleObject" Target="../embeddings/oleObject21.bin"/><Relationship Id="rId8" Type="http://schemas.openxmlformats.org/officeDocument/2006/relationships/image" Target="../media/image11.wmf"/><Relationship Id="rId9" Type="http://schemas.openxmlformats.org/officeDocument/2006/relationships/image" Target="../media/image12.png"/><Relationship Id="rId10" Type="http://schemas.openxmlformats.org/officeDocument/2006/relationships/oleObject" Target="../embeddings/oleObject22.bin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28.bin"/><Relationship Id="rId12" Type="http://schemas.openxmlformats.org/officeDocument/2006/relationships/oleObject" Target="../embeddings/oleObject29.bin"/><Relationship Id="rId13" Type="http://schemas.openxmlformats.org/officeDocument/2006/relationships/oleObject" Target="../embeddings/oleObject30.bin"/><Relationship Id="rId14" Type="http://schemas.openxmlformats.org/officeDocument/2006/relationships/image" Target="../media/image10.png"/><Relationship Id="rId15" Type="http://schemas.openxmlformats.org/officeDocument/2006/relationships/image" Target="../media/image29.png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0.xml"/><Relationship Id="rId4" Type="http://schemas.openxmlformats.org/officeDocument/2006/relationships/image" Target="../media/image28.png"/><Relationship Id="rId5" Type="http://schemas.openxmlformats.org/officeDocument/2006/relationships/oleObject" Target="../embeddings/oleObject25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26.bin"/><Relationship Id="rId8" Type="http://schemas.openxmlformats.org/officeDocument/2006/relationships/oleObject" Target="../embeddings/oleObject27.bin"/><Relationship Id="rId9" Type="http://schemas.openxmlformats.org/officeDocument/2006/relationships/image" Target="../media/image11.wmf"/><Relationship Id="rId10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34.bin"/><Relationship Id="rId12" Type="http://schemas.openxmlformats.org/officeDocument/2006/relationships/oleObject" Target="../embeddings/oleObject35.bin"/><Relationship Id="rId13" Type="http://schemas.openxmlformats.org/officeDocument/2006/relationships/oleObject" Target="../embeddings/oleObject36.bin"/><Relationship Id="rId14" Type="http://schemas.openxmlformats.org/officeDocument/2006/relationships/image" Target="../media/image10.png"/><Relationship Id="rId15" Type="http://schemas.openxmlformats.org/officeDocument/2006/relationships/image" Target="../media/image31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6.xml"/><Relationship Id="rId3" Type="http://schemas.openxmlformats.org/officeDocument/2006/relationships/notesSlide" Target="../notesSlides/notesSlide11.xml"/><Relationship Id="rId4" Type="http://schemas.openxmlformats.org/officeDocument/2006/relationships/image" Target="../media/image30.png"/><Relationship Id="rId5" Type="http://schemas.openxmlformats.org/officeDocument/2006/relationships/oleObject" Target="../embeddings/oleObject31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32.bin"/><Relationship Id="rId8" Type="http://schemas.openxmlformats.org/officeDocument/2006/relationships/oleObject" Target="../embeddings/oleObject33.bin"/><Relationship Id="rId9" Type="http://schemas.openxmlformats.org/officeDocument/2006/relationships/image" Target="../media/image11.wmf"/><Relationship Id="rId10" Type="http://schemas.openxmlformats.org/officeDocument/2006/relationships/image" Target="../media/image1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w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4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4" Type="http://schemas.openxmlformats.org/officeDocument/2006/relationships/image" Target="../media/image10.png"/><Relationship Id="rId5" Type="http://schemas.openxmlformats.org/officeDocument/2006/relationships/oleObject" Target="../embeddings/oleObject1.bin"/><Relationship Id="rId6" Type="http://schemas.openxmlformats.org/officeDocument/2006/relationships/image" Target="../media/image9.wmf"/><Relationship Id="rId7" Type="http://schemas.openxmlformats.org/officeDocument/2006/relationships/oleObject" Target="../embeddings/oleObject2.bin"/><Relationship Id="rId8" Type="http://schemas.openxmlformats.org/officeDocument/2006/relationships/oleObject" Target="../embeddings/oleObject3.bin"/><Relationship Id="rId9" Type="http://schemas.openxmlformats.org/officeDocument/2006/relationships/oleObject" Target="../embeddings/oleObject4.bin"/><Relationship Id="rId10" Type="http://schemas.openxmlformats.org/officeDocument/2006/relationships/image" Target="../media/image11.w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© </a:t>
            </a:r>
            <a:r>
              <a:rPr lang="en-US" dirty="0" err="1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dirty="0" smtClean="0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err="1">
                <a:solidFill>
                  <a:prstClr val="black">
                    <a:tint val="75000"/>
                  </a:prstClr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dirty="0">
              <a:solidFill>
                <a:prstClr val="black">
                  <a:tint val="75000"/>
                </a:prstClr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ctrTitle" idx="4294967295"/>
          </p:nvPr>
        </p:nvSpPr>
        <p:spPr>
          <a:xfrm>
            <a:off x="0" y="169331"/>
            <a:ext cx="9144000" cy="1470025"/>
          </a:xfrm>
        </p:spPr>
        <p:txBody>
          <a:bodyPr>
            <a:normAutofit/>
          </a:bodyPr>
          <a:lstStyle/>
          <a:p>
            <a:r>
              <a:rPr lang="da-DK" b="1" dirty="0" smtClean="0">
                <a:latin typeface="Calibri" charset="0"/>
                <a:ea typeface="Calibri" charset="0"/>
                <a:cs typeface="Calibri" charset="0"/>
              </a:rPr>
              <a:t>Foundations of Secure </a:t>
            </a:r>
            <a:r>
              <a:rPr lang="da-DK" b="1" dirty="0" err="1" smtClean="0">
                <a:latin typeface="Calibri" charset="0"/>
                <a:ea typeface="Calibri" charset="0"/>
                <a:cs typeface="Calibri" charset="0"/>
              </a:rPr>
              <a:t>Computation</a:t>
            </a:r>
            <a:endParaRPr lang="en-US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Subtitle 1"/>
          <p:cNvSpPr>
            <a:spLocks noGrp="1"/>
          </p:cNvSpPr>
          <p:nvPr>
            <p:ph type="subTitle" idx="4294967295"/>
          </p:nvPr>
        </p:nvSpPr>
        <p:spPr>
          <a:xfrm>
            <a:off x="2150532" y="2925384"/>
            <a:ext cx="4673601" cy="812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Arpita</a:t>
            </a:r>
            <a:r>
              <a:rPr lang="en-US" b="1" dirty="0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="1" dirty="0" err="1">
                <a:solidFill>
                  <a:srgbClr val="0070C0"/>
                </a:solidFill>
                <a:latin typeface="Calibri" charset="0"/>
                <a:ea typeface="Calibri" charset="0"/>
                <a:cs typeface="Calibri" charset="0"/>
              </a:rPr>
              <a:t>Patra</a:t>
            </a:r>
            <a:endParaRPr lang="en-US" b="1" dirty="0">
              <a:solidFill>
                <a:srgbClr val="0070C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598" y="5592594"/>
            <a:ext cx="1714247" cy="119767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7367" y="5592594"/>
            <a:ext cx="2062653" cy="128693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44446" y="1425518"/>
            <a:ext cx="4779687" cy="1426784"/>
          </a:xfrm>
          <a:prstGeom prst="rect">
            <a:avLst/>
          </a:prstGeom>
        </p:spPr>
      </p:pic>
      <p:pic>
        <p:nvPicPr>
          <p:cNvPr id="10" name="Picture 2" descr="C:\Users\Hoang Viet Tung\AppData\Local\Microsoft\Windows\Temporary Internet Files\Content.IE5\WEGAX9JY\MC900435811[1]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89836" y="1350218"/>
            <a:ext cx="468728" cy="803534"/>
          </a:xfrm>
          <a:prstGeom prst="rect">
            <a:avLst/>
          </a:prstGeom>
          <a:noFill/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76150" y="1324956"/>
            <a:ext cx="643650" cy="813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9416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6716" y="2901926"/>
            <a:ext cx="1224136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186267" y="197435"/>
            <a:ext cx="8783638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Ideal World MPC</a:t>
            </a:r>
            <a:endParaRPr lang="en-US" sz="3200" b="1" kern="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68850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Any task</a:t>
            </a:r>
          </a:p>
        </p:txBody>
      </p:sp>
      <p:grpSp>
        <p:nvGrpSpPr>
          <p:cNvPr id="80" name="Group 79"/>
          <p:cNvGrpSpPr/>
          <p:nvPr/>
        </p:nvGrpSpPr>
        <p:grpSpPr>
          <a:xfrm>
            <a:off x="1648834" y="3375855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83" name="Group 82"/>
          <p:cNvGrpSpPr/>
          <p:nvPr/>
        </p:nvGrpSpPr>
        <p:grpSpPr>
          <a:xfrm>
            <a:off x="1661242" y="3371569"/>
            <a:ext cx="597950" cy="616733"/>
            <a:chOff x="5096933" y="5191400"/>
            <a:chExt cx="597950" cy="616733"/>
          </a:xfrm>
        </p:grpSpPr>
        <p:sp>
          <p:nvSpPr>
            <p:cNvPr id="84" name="Oval 8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5" name="Text Box 7"/>
            <p:cNvSpPr txBox="1">
              <a:spLocks noChangeArrowheads="1"/>
            </p:cNvSpPr>
            <p:nvPr/>
          </p:nvSpPr>
          <p:spPr bwMode="auto">
            <a:xfrm>
              <a:off x="5199211" y="5216519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1665767" y="3375674"/>
            <a:ext cx="614883" cy="616733"/>
            <a:chOff x="5096933" y="5191400"/>
            <a:chExt cx="614883" cy="616733"/>
          </a:xfrm>
        </p:grpSpPr>
        <p:sp>
          <p:nvSpPr>
            <p:cNvPr id="87" name="Oval 86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8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grpSp>
        <p:nvGrpSpPr>
          <p:cNvPr id="89" name="Group 88"/>
          <p:cNvGrpSpPr/>
          <p:nvPr/>
        </p:nvGrpSpPr>
        <p:grpSpPr>
          <a:xfrm>
            <a:off x="1665767" y="3366619"/>
            <a:ext cx="614883" cy="625480"/>
            <a:chOff x="5096933" y="6435695"/>
            <a:chExt cx="614883" cy="625480"/>
          </a:xfrm>
        </p:grpSpPr>
        <p:sp>
          <p:nvSpPr>
            <p:cNvPr id="90" name="Oval 89"/>
            <p:cNvSpPr/>
            <p:nvPr/>
          </p:nvSpPr>
          <p:spPr>
            <a:xfrm>
              <a:off x="5096933" y="6444442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1" name="Text Box 7"/>
            <p:cNvSpPr txBox="1">
              <a:spLocks noChangeArrowheads="1"/>
            </p:cNvSpPr>
            <p:nvPr/>
          </p:nvSpPr>
          <p:spPr bwMode="auto">
            <a:xfrm>
              <a:off x="5216144" y="6435695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sp>
        <p:nvSpPr>
          <p:cNvPr id="55" name="Text Box 7"/>
          <p:cNvSpPr txBox="1">
            <a:spLocks noChangeArrowheads="1"/>
          </p:cNvSpPr>
          <p:nvPr/>
        </p:nvSpPr>
        <p:spPr bwMode="auto">
          <a:xfrm>
            <a:off x="745901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cxnSp>
        <p:nvCxnSpPr>
          <p:cNvPr id="3" name="Straight Connector 2"/>
          <p:cNvCxnSpPr/>
          <p:nvPr/>
        </p:nvCxnSpPr>
        <p:spPr>
          <a:xfrm>
            <a:off x="4572000" y="1514374"/>
            <a:ext cx="50800" cy="5106560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77" name="Straight Arrow Connector 76"/>
          <p:cNvCxnSpPr/>
          <p:nvPr/>
        </p:nvCxnSpPr>
        <p:spPr>
          <a:xfrm flipV="1">
            <a:off x="6198594" y="1997389"/>
            <a:ext cx="1512168" cy="8384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Arrow Connector 77"/>
          <p:cNvCxnSpPr/>
          <p:nvPr/>
        </p:nvCxnSpPr>
        <p:spPr>
          <a:xfrm flipV="1">
            <a:off x="5334498" y="2649740"/>
            <a:ext cx="0" cy="1224136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Arrow Connector 78"/>
          <p:cNvCxnSpPr/>
          <p:nvPr/>
        </p:nvCxnSpPr>
        <p:spPr>
          <a:xfrm flipV="1">
            <a:off x="6118034" y="4521948"/>
            <a:ext cx="1512168" cy="8384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" name="Straight Arrow Connector 91"/>
          <p:cNvCxnSpPr/>
          <p:nvPr/>
        </p:nvCxnSpPr>
        <p:spPr>
          <a:xfrm>
            <a:off x="8502850" y="2560799"/>
            <a:ext cx="0" cy="136815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Arrow Connector 92"/>
          <p:cNvCxnSpPr/>
          <p:nvPr/>
        </p:nvCxnSpPr>
        <p:spPr>
          <a:xfrm flipV="1">
            <a:off x="5910562" y="2361708"/>
            <a:ext cx="1800200" cy="1728192"/>
          </a:xfrm>
          <a:prstGeom prst="straightConnector1">
            <a:avLst/>
          </a:prstGeom>
          <a:ln w="15875">
            <a:solidFill>
              <a:schemeClr val="tx1"/>
            </a:solidFill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5" name="Group 94"/>
          <p:cNvGrpSpPr/>
          <p:nvPr/>
        </p:nvGrpSpPr>
        <p:grpSpPr>
          <a:xfrm>
            <a:off x="5562190" y="1908280"/>
            <a:ext cx="614883" cy="616733"/>
            <a:chOff x="5096933" y="5191400"/>
            <a:chExt cx="614883" cy="616733"/>
          </a:xfrm>
        </p:grpSpPr>
        <p:sp>
          <p:nvSpPr>
            <p:cNvPr id="102" name="Oval 101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3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04" name="Group 103"/>
          <p:cNvGrpSpPr/>
          <p:nvPr/>
        </p:nvGrpSpPr>
        <p:grpSpPr>
          <a:xfrm>
            <a:off x="7860682" y="1905103"/>
            <a:ext cx="614883" cy="616733"/>
            <a:chOff x="5096933" y="5191400"/>
            <a:chExt cx="614883" cy="616733"/>
          </a:xfrm>
        </p:grpSpPr>
        <p:sp>
          <p:nvSpPr>
            <p:cNvPr id="105" name="Oval 10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07" name="Group 106"/>
          <p:cNvGrpSpPr/>
          <p:nvPr/>
        </p:nvGrpSpPr>
        <p:grpSpPr>
          <a:xfrm>
            <a:off x="7788335" y="3916997"/>
            <a:ext cx="614883" cy="616733"/>
            <a:chOff x="5096933" y="5191400"/>
            <a:chExt cx="614883" cy="616733"/>
          </a:xfrm>
        </p:grpSpPr>
        <p:sp>
          <p:nvSpPr>
            <p:cNvPr id="108" name="Oval 10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0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grpSp>
        <p:nvGrpSpPr>
          <p:cNvPr id="110" name="Group 109"/>
          <p:cNvGrpSpPr/>
          <p:nvPr/>
        </p:nvGrpSpPr>
        <p:grpSpPr>
          <a:xfrm>
            <a:off x="5701932" y="3972126"/>
            <a:ext cx="614883" cy="616733"/>
            <a:chOff x="5096933" y="5191400"/>
            <a:chExt cx="614883" cy="616733"/>
          </a:xfrm>
        </p:grpSpPr>
        <p:sp>
          <p:nvSpPr>
            <p:cNvPr id="111" name="Oval 11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pic>
        <p:nvPicPr>
          <p:cNvPr id="113" name="Picture 2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36736" y="2649741"/>
            <a:ext cx="1213931" cy="1058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6" name="Text Box 7"/>
          <p:cNvSpPr txBox="1">
            <a:spLocks noChangeArrowheads="1"/>
          </p:cNvSpPr>
          <p:nvPr/>
        </p:nvSpPr>
        <p:spPr bwMode="auto">
          <a:xfrm>
            <a:off x="5189079" y="6315209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sp>
        <p:nvSpPr>
          <p:cNvPr id="94" name="Text Box 7"/>
          <p:cNvSpPr txBox="1">
            <a:spLocks noChangeArrowheads="1"/>
          </p:cNvSpPr>
          <p:nvPr/>
        </p:nvSpPr>
        <p:spPr bwMode="auto">
          <a:xfrm>
            <a:off x="192169" y="5820140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sp>
        <p:nvSpPr>
          <p:cNvPr id="96" name="Text Box 7"/>
          <p:cNvSpPr txBox="1">
            <a:spLocks noChangeArrowheads="1"/>
          </p:cNvSpPr>
          <p:nvPr/>
        </p:nvSpPr>
        <p:spPr bwMode="auto">
          <a:xfrm>
            <a:off x="4764033" y="5804807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grpSp>
        <p:nvGrpSpPr>
          <p:cNvPr id="97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98" name="Oval 9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99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00" name="Group 26"/>
          <p:cNvGrpSpPr/>
          <p:nvPr/>
        </p:nvGrpSpPr>
        <p:grpSpPr>
          <a:xfrm>
            <a:off x="2941967" y="1349149"/>
            <a:ext cx="576064" cy="576064"/>
            <a:chOff x="1475656" y="2492896"/>
            <a:chExt cx="576064" cy="576064"/>
          </a:xfrm>
        </p:grpSpPr>
        <p:sp>
          <p:nvSpPr>
            <p:cNvPr id="101" name="Oval 10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17" name="Group 29"/>
          <p:cNvGrpSpPr/>
          <p:nvPr/>
        </p:nvGrpSpPr>
        <p:grpSpPr>
          <a:xfrm>
            <a:off x="810651" y="4839741"/>
            <a:ext cx="576064" cy="576064"/>
            <a:chOff x="1475656" y="2492896"/>
            <a:chExt cx="576064" cy="576064"/>
          </a:xfrm>
        </p:grpSpPr>
        <p:sp>
          <p:nvSpPr>
            <p:cNvPr id="118" name="Oval 117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19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120" name="Group 32"/>
          <p:cNvGrpSpPr/>
          <p:nvPr/>
        </p:nvGrpSpPr>
        <p:grpSpPr>
          <a:xfrm>
            <a:off x="2886226" y="4854938"/>
            <a:ext cx="576064" cy="576064"/>
            <a:chOff x="1475656" y="2492896"/>
            <a:chExt cx="576064" cy="576064"/>
          </a:xfrm>
        </p:grpSpPr>
        <p:sp>
          <p:nvSpPr>
            <p:cNvPr id="121" name="Oval 120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22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cxnSp>
        <p:nvCxnSpPr>
          <p:cNvPr id="123" name="Straight Arrow Connector 122"/>
          <p:cNvCxnSpPr/>
          <p:nvPr/>
        </p:nvCxnSpPr>
        <p:spPr>
          <a:xfrm flipV="1">
            <a:off x="2610851" y="2098820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4" name="Straight Arrow Connector 123"/>
          <p:cNvCxnSpPr/>
          <p:nvPr/>
        </p:nvCxnSpPr>
        <p:spPr>
          <a:xfrm flipH="1" flipV="1">
            <a:off x="2627955" y="3962475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5" name="Straight Arrow Connector 124"/>
          <p:cNvCxnSpPr/>
          <p:nvPr/>
        </p:nvCxnSpPr>
        <p:spPr>
          <a:xfrm flipV="1">
            <a:off x="790076" y="3856943"/>
            <a:ext cx="477937" cy="81346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6" name="Straight Arrow Connector 125"/>
          <p:cNvCxnSpPr/>
          <p:nvPr/>
        </p:nvCxnSpPr>
        <p:spPr>
          <a:xfrm flipH="1" flipV="1">
            <a:off x="790076" y="2302933"/>
            <a:ext cx="596640" cy="74909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127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13854245"/>
              </p:ext>
            </p:extLst>
          </p:nvPr>
        </p:nvGraphicFramePr>
        <p:xfrm>
          <a:off x="421321" y="16222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0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1" y="16222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8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643573"/>
              </p:ext>
            </p:extLst>
          </p:nvPr>
        </p:nvGraphicFramePr>
        <p:xfrm>
          <a:off x="3516013" y="162110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1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13" y="162110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2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3289229"/>
              </p:ext>
            </p:extLst>
          </p:nvPr>
        </p:nvGraphicFramePr>
        <p:xfrm>
          <a:off x="3387689" y="417872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2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689" y="417872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0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6" y="4313139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04065183"/>
              </p:ext>
            </p:extLst>
          </p:nvPr>
        </p:nvGraphicFramePr>
        <p:xfrm>
          <a:off x="5235616" y="1383185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3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35616" y="1383185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81614289"/>
              </p:ext>
            </p:extLst>
          </p:nvPr>
        </p:nvGraphicFramePr>
        <p:xfrm>
          <a:off x="8431906" y="136514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4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31906" y="136514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3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680212"/>
              </p:ext>
            </p:extLst>
          </p:nvPr>
        </p:nvGraphicFramePr>
        <p:xfrm>
          <a:off x="8388247" y="412596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5625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88247" y="412596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35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949758" y="4091044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6" name="Group 25"/>
          <p:cNvGrpSpPr/>
          <p:nvPr/>
        </p:nvGrpSpPr>
        <p:grpSpPr>
          <a:xfrm>
            <a:off x="5593858" y="1246282"/>
            <a:ext cx="576064" cy="576064"/>
            <a:chOff x="1475656" y="2492896"/>
            <a:chExt cx="576064" cy="576064"/>
          </a:xfrm>
        </p:grpSpPr>
        <p:sp>
          <p:nvSpPr>
            <p:cNvPr id="137" name="Oval 136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38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139" name="Group 26"/>
          <p:cNvGrpSpPr/>
          <p:nvPr/>
        </p:nvGrpSpPr>
        <p:grpSpPr>
          <a:xfrm>
            <a:off x="7797182" y="1280148"/>
            <a:ext cx="576064" cy="576064"/>
            <a:chOff x="1475656" y="2492896"/>
            <a:chExt cx="576064" cy="576064"/>
          </a:xfrm>
        </p:grpSpPr>
        <p:sp>
          <p:nvSpPr>
            <p:cNvPr id="140" name="Oval 1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142" name="Group 29"/>
          <p:cNvGrpSpPr/>
          <p:nvPr/>
        </p:nvGrpSpPr>
        <p:grpSpPr>
          <a:xfrm>
            <a:off x="5733598" y="4753807"/>
            <a:ext cx="576064" cy="576064"/>
            <a:chOff x="1475656" y="2492896"/>
            <a:chExt cx="576064" cy="576064"/>
          </a:xfrm>
        </p:grpSpPr>
        <p:sp>
          <p:nvSpPr>
            <p:cNvPr id="143" name="Oval 142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4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145" name="Group 32"/>
          <p:cNvGrpSpPr/>
          <p:nvPr/>
        </p:nvGrpSpPr>
        <p:grpSpPr>
          <a:xfrm>
            <a:off x="7859972" y="4650473"/>
            <a:ext cx="576064" cy="576064"/>
            <a:chOff x="1475656" y="2492896"/>
            <a:chExt cx="576064" cy="576064"/>
          </a:xfrm>
        </p:grpSpPr>
        <p:sp>
          <p:nvSpPr>
            <p:cNvPr id="146" name="Oval 14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4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38825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3 -0.01736 L -0.09948 -0.1944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826" y="-886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-0.01667 L 0.13559 -0.17616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44" y="-798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2.59259E-6 L 0.13646 0.08102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23" y="4051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503 -0.01667 L -0.10069 0.11806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92" y="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116" grpId="0"/>
      <p:bldP spid="9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76979" y="-28134"/>
            <a:ext cx="9025466" cy="758952"/>
          </a:xfrm>
        </p:spPr>
        <p:txBody>
          <a:bodyPr>
            <a:normAutofit/>
          </a:bodyPr>
          <a:lstStyle/>
          <a:p>
            <a:r>
              <a:rPr lang="en-US" sz="3200" b="1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How to Compare Real World </a:t>
            </a:r>
            <a:r>
              <a:rPr lang="en-US" sz="32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with Ideal World?</a:t>
            </a:r>
            <a:endParaRPr lang="en-US" sz="32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80869" y="766075"/>
                <a:ext cx="8609281" cy="392993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spcBef>
                    <a:spcPct val="50000"/>
                  </a:spcBef>
                  <a:buFont typeface="Wingdings" charset="2"/>
                  <a:buChar char="q"/>
                </a:pP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Fix the inputs of the parties, say x</a:t>
                </a:r>
                <a:r>
                  <a:rPr lang="en-US" sz="16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,….</a:t>
                </a:r>
                <a:r>
                  <a:rPr lang="en-US" sz="1600" dirty="0" err="1" smtClean="0"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1600" baseline="-25000" dirty="0" err="1" smtClean="0">
                    <a:latin typeface="Calibri" charset="0"/>
                    <a:ea typeface="Calibri" charset="0"/>
                    <a:cs typeface="Calibri" charset="0"/>
                  </a:rPr>
                  <a:t>n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. Call it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2000" b="0" i="1" smtClean="0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0869" y="766075"/>
                <a:ext cx="8609281" cy="392993"/>
              </a:xfrm>
              <a:prstGeom prst="rect">
                <a:avLst/>
              </a:prstGeom>
              <a:blipFill rotWithShape="0">
                <a:blip r:embed="rId4"/>
                <a:stretch>
                  <a:fillRect l="-283" t="-17188" b="-203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Rectangle 3"/>
          <p:cNvSpPr/>
          <p:nvPr/>
        </p:nvSpPr>
        <p:spPr>
          <a:xfrm>
            <a:off x="199986" y="1231777"/>
            <a:ext cx="907511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Real-world view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should contain no more info than the </a:t>
            </a:r>
            <a:r>
              <a:rPr lang="en-US" sz="16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ideal-world view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Rectangle 5"/>
              <p:cNvSpPr/>
              <p:nvPr/>
            </p:nvSpPr>
            <p:spPr>
              <a:xfrm>
                <a:off x="4570372" y="4560634"/>
                <a:ext cx="4632073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FF0000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):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The view of a party P</a:t>
                </a:r>
                <a:r>
                  <a:rPr lang="en-US" sz="1600" baseline="-25000" dirty="0" smtClean="0"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on input 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2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- </a:t>
                </a:r>
                <a:r>
                  <a:rPr lang="en-US" sz="1600" b="1" dirty="0" smtClean="0">
                    <a:latin typeface="Calibri" charset="0"/>
                    <a:ea typeface="Calibri" charset="0"/>
                    <a:cs typeface="Calibri" charset="0"/>
                  </a:rPr>
                  <a:t>Leaked Values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(random variable)</a:t>
                </a:r>
                <a:endParaRPr lang="en-US" sz="1600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6" name="Rectangle 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70372" y="4560634"/>
                <a:ext cx="4632073" cy="584775"/>
              </a:xfrm>
              <a:prstGeom prst="rect">
                <a:avLst/>
              </a:prstGeom>
              <a:blipFill rotWithShape="0">
                <a:blip r:embed="rId5"/>
                <a:stretch>
                  <a:fillRect l="-789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Straight Connector 10"/>
          <p:cNvCxnSpPr/>
          <p:nvPr/>
        </p:nvCxnSpPr>
        <p:spPr>
          <a:xfrm flipH="1">
            <a:off x="4570372" y="1985717"/>
            <a:ext cx="18562" cy="4297096"/>
          </a:xfrm>
          <a:prstGeom prst="lin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Rectangle 29"/>
              <p:cNvSpPr/>
              <p:nvPr/>
            </p:nvSpPr>
            <p:spPr>
              <a:xfrm>
                <a:off x="4777476" y="5908279"/>
                <a:ext cx="3646278" cy="40011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20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20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2000" dirty="0" smtClean="0">
                    <a:latin typeface="Calibri" charset="0"/>
                    <a:ea typeface="Calibri" charset="0"/>
                    <a:cs typeface="Calibri" charset="0"/>
                  </a:rPr>
                  <a:t> = 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{(</a:t>
                </a:r>
                <a:r>
                  <a:rPr lang="en-US" sz="16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))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}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Pi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in</a:t>
                </a:r>
                <a:r>
                  <a:rPr lang="en-US" sz="2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US" sz="2000" b="0" i="1" baseline="-25000" smtClean="0">
                        <a:solidFill>
                          <a:srgbClr val="4B7A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 </m:t>
                    </m:r>
                  </m:oMath>
                </a14:m>
                <a:r>
                  <a:rPr lang="en-US" sz="20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endParaRPr lang="en-US" sz="2000" baseline="-250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30" name="Rectangle 2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77476" y="5908279"/>
                <a:ext cx="3646278" cy="400110"/>
              </a:xfrm>
              <a:prstGeom prst="rect">
                <a:avLst/>
              </a:prstGeom>
              <a:blipFill rotWithShape="0">
                <a:blip r:embed="rId6"/>
                <a:stretch>
                  <a:fillRect l="-1505" t="-18182" b="-10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246176" y="4351820"/>
                <a:ext cx="4273394" cy="58477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160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x</a:t>
                </a:r>
                <a:r>
                  <a:rPr lang="en-US" sz="1600" baseline="-25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baseline="-250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FF0000"/>
                    </a:solidFill>
                    <a:latin typeface="Calibri" charset="0"/>
                    <a:ea typeface="Calibri" charset="0"/>
                    <a:cs typeface="Calibri" charset="0"/>
                  </a:rPr>
                  <a:t>: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The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view of a party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P</a:t>
                </a:r>
                <a:r>
                  <a:rPr lang="en-US" sz="1600" baseline="-25000" dirty="0"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 on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input 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- </a:t>
                </a:r>
                <a:r>
                  <a:rPr lang="en-US" sz="1600" b="1" dirty="0" smtClean="0">
                    <a:latin typeface="Calibri" charset="0"/>
                    <a:ea typeface="Calibri" charset="0"/>
                    <a:cs typeface="Calibri" charset="0"/>
                  </a:rPr>
                  <a:t>Allowed values</a:t>
                </a:r>
                <a:endParaRPr lang="en-US" sz="1600" b="1" baseline="-250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46176" y="4351820"/>
                <a:ext cx="4273394" cy="584776"/>
              </a:xfrm>
              <a:prstGeom prst="rect">
                <a:avLst/>
              </a:prstGeom>
              <a:blipFill rotWithShape="0">
                <a:blip r:embed="rId7"/>
                <a:stretch>
                  <a:fillRect l="-713" t="-8333" b="-125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Rectangle 50"/>
          <p:cNvSpPr/>
          <p:nvPr/>
        </p:nvSpPr>
        <p:spPr>
          <a:xfrm>
            <a:off x="456125" y="4993879"/>
            <a:ext cx="36227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Ideal-world view of </a:t>
            </a:r>
            <a:r>
              <a:rPr lang="en-US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dirty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is 		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{(x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, </a:t>
            </a:r>
            <a:r>
              <a:rPr lang="en-US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y</a:t>
            </a:r>
            <a:r>
              <a:rPr lang="en-US" baseline="-25000" dirty="0" err="1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)}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Pi in</a:t>
            </a:r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baseline="-25000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endParaRPr lang="en-US" sz="2800" dirty="0">
              <a:solidFill>
                <a:srgbClr val="4B7A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425" y="6413613"/>
            <a:ext cx="9006832" cy="338554"/>
          </a:xfrm>
          <a:prstGeom prst="rect">
            <a:avLst/>
          </a:prstGeom>
          <a:solidFill>
            <a:srgbClr val="CCFFCC"/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A real-world protocol is secure if the leaked values contain no more info than allowed values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4590037" y="5258724"/>
            <a:ext cx="434334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Let C be the set of corrupted parties. Then the real-world view of the adversary is:</a:t>
            </a:r>
            <a:endParaRPr lang="en-US" sz="1600" baseline="-25000" dirty="0"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254253" y="1705449"/>
            <a:ext cx="4215366" cy="2527241"/>
            <a:chOff x="283749" y="1705449"/>
            <a:chExt cx="4215366" cy="2527241"/>
          </a:xfrm>
        </p:grpSpPr>
        <p:sp>
          <p:nvSpPr>
            <p:cNvPr id="31" name="Rounded Rectangle 30"/>
            <p:cNvSpPr/>
            <p:nvPr/>
          </p:nvSpPr>
          <p:spPr>
            <a:xfrm>
              <a:off x="283749" y="1723487"/>
              <a:ext cx="4213352" cy="2509203"/>
            </a:xfrm>
            <a:prstGeom prst="roundRect">
              <a:avLst/>
            </a:prstGeom>
            <a:solidFill>
              <a:schemeClr val="accent5">
                <a:lumMod val="40000"/>
                <a:lumOff val="60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3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55720" y="1723488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86" name="Clip" r:id="rId8" imgW="525240" imgH="1361880" progId="">
                    <p:embed/>
                  </p:oleObj>
                </mc:Choice>
                <mc:Fallback>
                  <p:oleObj name="Clip" r:id="rId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55720" y="1723488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4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107603" y="170544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87" name="Clip" r:id="rId10" imgW="525240" imgH="1361880" progId="">
                    <p:embed/>
                  </p:oleObj>
                </mc:Choice>
                <mc:Fallback>
                  <p:oleObj name="Clip" r:id="rId10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107603" y="170544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5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097810" y="3247088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88" name="Clip" r:id="rId11" imgW="525240" imgH="1361880" progId="">
                    <p:embed/>
                  </p:oleObj>
                </mc:Choice>
                <mc:Fallback>
                  <p:oleObj name="Clip" r:id="rId11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097810" y="3247088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37" name="Group 36"/>
            <p:cNvGrpSpPr/>
            <p:nvPr/>
          </p:nvGrpSpPr>
          <p:grpSpPr>
            <a:xfrm>
              <a:off x="1001505" y="1902473"/>
              <a:ext cx="614883" cy="616733"/>
              <a:chOff x="5096933" y="5191400"/>
              <a:chExt cx="614883" cy="616733"/>
            </a:xfrm>
          </p:grpSpPr>
          <p:sp>
            <p:nvSpPr>
              <p:cNvPr id="38" name="Oval 37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39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40" name="Group 39"/>
            <p:cNvGrpSpPr/>
            <p:nvPr/>
          </p:nvGrpSpPr>
          <p:grpSpPr>
            <a:xfrm>
              <a:off x="3434114" y="1867186"/>
              <a:ext cx="614883" cy="616733"/>
              <a:chOff x="5096933" y="5191400"/>
              <a:chExt cx="614883" cy="616733"/>
            </a:xfrm>
          </p:grpSpPr>
          <p:sp>
            <p:nvSpPr>
              <p:cNvPr id="41" name="Oval 40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2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43" name="Group 42"/>
            <p:cNvGrpSpPr/>
            <p:nvPr/>
          </p:nvGrpSpPr>
          <p:grpSpPr>
            <a:xfrm>
              <a:off x="3464032" y="3401693"/>
              <a:ext cx="614883" cy="616733"/>
              <a:chOff x="5096933" y="5191400"/>
              <a:chExt cx="614883" cy="616733"/>
            </a:xfrm>
          </p:grpSpPr>
          <p:sp>
            <p:nvSpPr>
              <p:cNvPr id="44" name="Oval 43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45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pic>
          <p:nvPicPr>
            <p:cNvPr id="47" name="Picture 2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2013925" y="2128924"/>
              <a:ext cx="956792" cy="1272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2" name="Rectangle 51"/>
            <p:cNvSpPr/>
            <p:nvPr/>
          </p:nvSpPr>
          <p:spPr>
            <a:xfrm>
              <a:off x="331954" y="2402631"/>
              <a:ext cx="3719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3" name="Rectangle 52"/>
            <p:cNvSpPr/>
            <p:nvPr/>
          </p:nvSpPr>
          <p:spPr>
            <a:xfrm>
              <a:off x="4061637" y="2525535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4" name="Rectangle 53"/>
            <p:cNvSpPr/>
            <p:nvPr/>
          </p:nvSpPr>
          <p:spPr>
            <a:xfrm>
              <a:off x="3668349" y="2958155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4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58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545892" y="3144246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89" name="Clip" r:id="rId13" imgW="525240" imgH="1361880" progId="">
                    <p:embed/>
                  </p:oleObj>
                </mc:Choice>
                <mc:Fallback>
                  <p:oleObj name="Clip" r:id="rId13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545892" y="3144246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9" name="Group 58"/>
            <p:cNvGrpSpPr/>
            <p:nvPr/>
          </p:nvGrpSpPr>
          <p:grpSpPr>
            <a:xfrm>
              <a:off x="991677" y="3323231"/>
              <a:ext cx="614883" cy="616733"/>
              <a:chOff x="5096933" y="5191400"/>
              <a:chExt cx="614883" cy="616733"/>
            </a:xfrm>
          </p:grpSpPr>
          <p:sp>
            <p:nvSpPr>
              <p:cNvPr id="60" name="Oval 59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1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endParaRPr lang="en-US" sz="2400" baseline="-25000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322126" y="3823389"/>
              <a:ext cx="4931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4720028" y="1625154"/>
            <a:ext cx="4297010" cy="2800760"/>
            <a:chOff x="4705280" y="1654650"/>
            <a:chExt cx="4297010" cy="2800760"/>
          </a:xfrm>
        </p:grpSpPr>
        <p:sp>
          <p:nvSpPr>
            <p:cNvPr id="27" name="Rounded Rectangle 26"/>
            <p:cNvSpPr/>
            <p:nvPr/>
          </p:nvSpPr>
          <p:spPr>
            <a:xfrm>
              <a:off x="4705280" y="1672688"/>
              <a:ext cx="4213352" cy="2782722"/>
            </a:xfrm>
            <a:prstGeom prst="roundRect">
              <a:avLst/>
            </a:prstGeom>
            <a:solidFill>
              <a:schemeClr val="accent2">
                <a:lumMod val="20000"/>
                <a:lumOff val="80000"/>
              </a:schemeClr>
            </a:solidFill>
            <a:ln w="12700" cmpd="sng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1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962503" y="167268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90" name="Clip" r:id="rId14" imgW="525240" imgH="1361880" progId="">
                    <p:embed/>
                  </p:oleObj>
                </mc:Choice>
                <mc:Fallback>
                  <p:oleObj name="Clip" r:id="rId14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62503" y="167268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4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8514386" y="1654650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91" name="Clip" r:id="rId15" imgW="525240" imgH="1361880" progId="">
                    <p:embed/>
                  </p:oleObj>
                </mc:Choice>
                <mc:Fallback>
                  <p:oleObj name="Clip" r:id="rId15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14386" y="1654650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15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8504593" y="3196289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92" name="Clip" r:id="rId16" imgW="525240" imgH="1361880" progId="">
                    <p:embed/>
                  </p:oleObj>
                </mc:Choice>
                <mc:Fallback>
                  <p:oleObj name="Clip" r:id="rId16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8504593" y="3196289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17" name="Group 16"/>
            <p:cNvGrpSpPr/>
            <p:nvPr/>
          </p:nvGrpSpPr>
          <p:grpSpPr>
            <a:xfrm>
              <a:off x="5408288" y="1851674"/>
              <a:ext cx="614883" cy="616733"/>
              <a:chOff x="5096933" y="5191400"/>
              <a:chExt cx="614883" cy="616733"/>
            </a:xfrm>
          </p:grpSpPr>
          <p:sp>
            <p:nvSpPr>
              <p:cNvPr id="18" name="Oval 17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19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1</a:t>
                </a:r>
              </a:p>
            </p:txBody>
          </p:sp>
        </p:grpSp>
        <p:grpSp>
          <p:nvGrpSpPr>
            <p:cNvPr id="20" name="Group 19"/>
            <p:cNvGrpSpPr/>
            <p:nvPr/>
          </p:nvGrpSpPr>
          <p:grpSpPr>
            <a:xfrm>
              <a:off x="7840897" y="1816387"/>
              <a:ext cx="614883" cy="616733"/>
              <a:chOff x="5096933" y="5191400"/>
              <a:chExt cx="614883" cy="616733"/>
            </a:xfrm>
          </p:grpSpPr>
          <p:sp>
            <p:nvSpPr>
              <p:cNvPr id="21" name="Oval 20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2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2</a:t>
                </a:r>
              </a:p>
            </p:txBody>
          </p:sp>
        </p:grpSp>
        <p:grpSp>
          <p:nvGrpSpPr>
            <p:cNvPr id="23" name="Group 22"/>
            <p:cNvGrpSpPr/>
            <p:nvPr/>
          </p:nvGrpSpPr>
          <p:grpSpPr>
            <a:xfrm>
              <a:off x="7870815" y="3350894"/>
              <a:ext cx="614883" cy="616733"/>
              <a:chOff x="5096933" y="5191400"/>
              <a:chExt cx="614883" cy="616733"/>
            </a:xfrm>
          </p:grpSpPr>
          <p:sp>
            <p:nvSpPr>
              <p:cNvPr id="24" name="Oval 23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25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 smtClean="0">
                    <a:latin typeface="Calibri" charset="0"/>
                    <a:ea typeface="Calibri" charset="0"/>
                    <a:cs typeface="Calibri" charset="0"/>
                  </a:rPr>
                  <a:t>4</a:t>
                </a:r>
              </a:p>
            </p:txBody>
          </p:sp>
        </p:grpSp>
        <p:pic>
          <p:nvPicPr>
            <p:cNvPr id="26" name="Picture 2"/>
            <p:cNvPicPr>
              <a:picLocks noChangeAspect="1" noChangeArrowheads="1"/>
            </p:cNvPicPr>
            <p:nvPr/>
          </p:nvPicPr>
          <p:blipFill>
            <a:blip r:embed="rId17" cstate="print"/>
            <a:srcRect/>
            <a:stretch>
              <a:fillRect/>
            </a:stretch>
          </p:blipFill>
          <p:spPr bwMode="auto">
            <a:xfrm>
              <a:off x="6367901" y="2432571"/>
              <a:ext cx="1091844" cy="95218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5" name="Rectangle 54"/>
            <p:cNvSpPr/>
            <p:nvPr/>
          </p:nvSpPr>
          <p:spPr>
            <a:xfrm>
              <a:off x="4835129" y="2437047"/>
              <a:ext cx="371910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6" name="Rectangle 55"/>
            <p:cNvSpPr/>
            <p:nvPr/>
          </p:nvSpPr>
          <p:spPr>
            <a:xfrm>
              <a:off x="8564812" y="2441967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2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7" name="Rectangle 56"/>
            <p:cNvSpPr/>
            <p:nvPr/>
          </p:nvSpPr>
          <p:spPr>
            <a:xfrm>
              <a:off x="8540230" y="3022067"/>
              <a:ext cx="4374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4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  <p:graphicFrame>
          <p:nvGraphicFramePr>
            <p:cNvPr id="63" name="Object 5">
              <a:hlinkClick r:id="" action="ppaction://ole?verb=0"/>
            </p:cNvPr>
            <p:cNvGraphicFramePr>
              <a:graphicFrameLocks/>
            </p:cNvGraphicFramePr>
            <p:nvPr>
              <p:extLst/>
            </p:nvPr>
          </p:nvGraphicFramePr>
          <p:xfrm>
            <a:off x="4975315" y="3016426"/>
            <a:ext cx="290513" cy="912279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76693" name="Clip" r:id="rId18" imgW="525240" imgH="1361880" progId="">
                    <p:embed/>
                  </p:oleObj>
                </mc:Choice>
                <mc:Fallback>
                  <p:oleObj name="Clip" r:id="rId18" imgW="525240" imgH="1361880" progId="">
                    <p:embed/>
                    <p:pic>
                      <p:nvPicPr>
                        <p:cNvPr id="0" name=""/>
                        <p:cNvPicPr>
                          <a:picLocks noChangeArrowheads="1"/>
                        </p:cNvPicPr>
                        <p:nvPr/>
                      </p:nvPicPr>
                      <p:blipFill>
                        <a:blip r:embed="rId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975315" y="3016426"/>
                          <a:ext cx="290513" cy="912279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=""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  <a:ext uri="{91240B29-F687-4f45-9708-019B960494DF}">
                            <a14:hiddenLine xmlns="" xmlns:a14="http://schemas.microsoft.com/office/drawing/2010/main" w="12700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=""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8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64" name="Group 63"/>
            <p:cNvGrpSpPr/>
            <p:nvPr/>
          </p:nvGrpSpPr>
          <p:grpSpPr>
            <a:xfrm>
              <a:off x="5421100" y="3195411"/>
              <a:ext cx="614883" cy="616733"/>
              <a:chOff x="5096933" y="5191400"/>
              <a:chExt cx="614883" cy="616733"/>
            </a:xfrm>
          </p:grpSpPr>
          <p:sp>
            <p:nvSpPr>
              <p:cNvPr id="65" name="Oval 64"/>
              <p:cNvSpPr/>
              <p:nvPr/>
            </p:nvSpPr>
            <p:spPr>
              <a:xfrm>
                <a:off x="5096933" y="5191400"/>
                <a:ext cx="597605" cy="616733"/>
              </a:xfrm>
              <a:prstGeom prst="ellipse">
                <a:avLst/>
              </a:prstGeom>
              <a:solidFill>
                <a:srgbClr val="CCFFCC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  <p:sp>
            <p:nvSpPr>
              <p:cNvPr id="66" name="Text Box 7"/>
              <p:cNvSpPr txBox="1">
                <a:spLocks noChangeArrowheads="1"/>
              </p:cNvSpPr>
              <p:nvPr/>
            </p:nvSpPr>
            <p:spPr bwMode="auto">
              <a:xfrm>
                <a:off x="5216144" y="5199586"/>
                <a:ext cx="495672" cy="4616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square"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sz="2400" dirty="0" smtClean="0"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2400" baseline="-25000" dirty="0">
                    <a:latin typeface="Calibri" charset="0"/>
                    <a:ea typeface="Calibri" charset="0"/>
                    <a:cs typeface="Calibri" charset="0"/>
                  </a:rPr>
                  <a:t>3</a:t>
                </a:r>
                <a:endParaRPr lang="en-US" sz="2400" baseline="-25000" dirty="0" smtClean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p:grpSp>
        <p:sp>
          <p:nvSpPr>
            <p:cNvPr id="67" name="Rectangle 66"/>
            <p:cNvSpPr/>
            <p:nvPr/>
          </p:nvSpPr>
          <p:spPr>
            <a:xfrm>
              <a:off x="4751549" y="3695569"/>
              <a:ext cx="493178" cy="33855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60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1600" baseline="-25000" dirty="0">
                  <a:latin typeface="Calibri" charset="0"/>
                  <a:ea typeface="Calibri" charset="0"/>
                  <a:cs typeface="Calibri" charset="0"/>
                </a:rPr>
                <a:t>3</a:t>
              </a:r>
              <a:endParaRPr lang="en-US" sz="1600" dirty="0">
                <a:latin typeface="Calibri" charset="0"/>
                <a:ea typeface="Calibri" charset="0"/>
                <a:cs typeface="Calibri" charset="0"/>
              </a:endParaRPr>
            </a:p>
          </p:txBody>
        </p:sp>
      </p:grpSp>
      <p:sp>
        <p:nvSpPr>
          <p:cNvPr id="9" name="Rectangle 8"/>
          <p:cNvSpPr/>
          <p:nvPr/>
        </p:nvSpPr>
        <p:spPr>
          <a:xfrm>
            <a:off x="5259475" y="3788788"/>
            <a:ext cx="2141115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6" name="Picture 7" descr="j0139031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20867" y="2796297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7" descr="j0139031[1]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81284" y="295357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4565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30" grpId="0"/>
      <p:bldP spid="50" grpId="0"/>
      <p:bldP spid="51" grpId="0"/>
      <p:bldP spid="8" grpId="0" animBg="1"/>
      <p:bldP spid="46" grpId="0"/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ounded Rectangle 26"/>
          <p:cNvSpPr/>
          <p:nvPr/>
        </p:nvSpPr>
        <p:spPr>
          <a:xfrm>
            <a:off x="4690532" y="1043972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96410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(leaked values) vs. Ideal world (allowed values)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5495818" y="2789910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1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9387407"/>
              </p:ext>
            </p:extLst>
          </p:nvPr>
        </p:nvGraphicFramePr>
        <p:xfrm>
          <a:off x="4947755" y="104397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68" name="Clip" r:id="rId4" imgW="525240" imgH="1361880" progId="">
                  <p:embed/>
                </p:oleObj>
              </mc:Choice>
              <mc:Fallback>
                <p:oleObj name="Clip" r:id="rId4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104397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76667572"/>
              </p:ext>
            </p:extLst>
          </p:nvPr>
        </p:nvGraphicFramePr>
        <p:xfrm>
          <a:off x="8499638" y="102593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69" name="Clip" r:id="rId6" imgW="525240" imgH="1361880" progId="">
                  <p:embed/>
                </p:oleObj>
              </mc:Choice>
              <mc:Fallback>
                <p:oleObj name="Clip" r:id="rId6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102593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37879294"/>
              </p:ext>
            </p:extLst>
          </p:nvPr>
        </p:nvGraphicFramePr>
        <p:xfrm>
          <a:off x="8489845" y="256757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70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56757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46492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7" name="Group 16"/>
          <p:cNvGrpSpPr/>
          <p:nvPr/>
        </p:nvGrpSpPr>
        <p:grpSpPr>
          <a:xfrm>
            <a:off x="5393540" y="1222958"/>
            <a:ext cx="614883" cy="616733"/>
            <a:chOff x="5096933" y="5191400"/>
            <a:chExt cx="614883" cy="616733"/>
          </a:xfrm>
        </p:grpSpPr>
        <p:sp>
          <p:nvSpPr>
            <p:cNvPr id="18" name="Oval 1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1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7826149" y="1187671"/>
            <a:ext cx="614883" cy="616733"/>
            <a:chOff x="5096933" y="5191400"/>
            <a:chExt cx="614883" cy="616733"/>
          </a:xfrm>
        </p:grpSpPr>
        <p:sp>
          <p:nvSpPr>
            <p:cNvPr id="21" name="Oval 2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7856067" y="2722178"/>
            <a:ext cx="614883" cy="616733"/>
            <a:chOff x="5096933" y="5191400"/>
            <a:chExt cx="614883" cy="616733"/>
          </a:xfrm>
        </p:grpSpPr>
        <p:sp>
          <p:nvSpPr>
            <p:cNvPr id="24" name="Oval 2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2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26" name="Picture 2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353153" y="1803855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Rectangle 29"/>
          <p:cNvSpPr/>
          <p:nvPr/>
        </p:nvSpPr>
        <p:spPr>
          <a:xfrm>
            <a:off x="5705012" y="5598546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8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Rounded Rectangle 30"/>
          <p:cNvSpPr/>
          <p:nvPr/>
        </p:nvSpPr>
        <p:spPr>
          <a:xfrm>
            <a:off x="298497" y="1027039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103783" y="2772977"/>
            <a:ext cx="193224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3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5722122"/>
              </p:ext>
            </p:extLst>
          </p:nvPr>
        </p:nvGraphicFramePr>
        <p:xfrm>
          <a:off x="555720" y="102704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71" name="Clip" r:id="rId10" imgW="525240" imgH="1361880" progId="">
                  <p:embed/>
                </p:oleObj>
              </mc:Choice>
              <mc:Fallback>
                <p:oleObj name="Clip" r:id="rId10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102704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4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89308318"/>
              </p:ext>
            </p:extLst>
          </p:nvPr>
        </p:nvGraphicFramePr>
        <p:xfrm>
          <a:off x="4107603" y="100900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72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100900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78108708"/>
              </p:ext>
            </p:extLst>
          </p:nvPr>
        </p:nvGraphicFramePr>
        <p:xfrm>
          <a:off x="4097810" y="255064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7673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55064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6" name="Picture 7" descr="j0139031[1]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6125" y="2447991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7" name="Group 36"/>
          <p:cNvGrpSpPr/>
          <p:nvPr/>
        </p:nvGrpSpPr>
        <p:grpSpPr>
          <a:xfrm>
            <a:off x="1001505" y="1206025"/>
            <a:ext cx="614883" cy="616733"/>
            <a:chOff x="5096933" y="5191400"/>
            <a:chExt cx="614883" cy="616733"/>
          </a:xfrm>
        </p:grpSpPr>
        <p:sp>
          <p:nvSpPr>
            <p:cNvPr id="38" name="Oval 3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434114" y="1170738"/>
            <a:ext cx="614883" cy="616733"/>
            <a:chOff x="5096933" y="5191400"/>
            <a:chExt cx="614883" cy="616733"/>
          </a:xfrm>
        </p:grpSpPr>
        <p:sp>
          <p:nvSpPr>
            <p:cNvPr id="41" name="Oval 4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3464032" y="2705245"/>
            <a:ext cx="614883" cy="616733"/>
            <a:chOff x="5096933" y="5191400"/>
            <a:chExt cx="614883" cy="616733"/>
          </a:xfrm>
        </p:grpSpPr>
        <p:sp>
          <p:nvSpPr>
            <p:cNvPr id="44" name="Oval 4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47" name="Picture 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013925" y="1432476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4"/>
          <p:cNvSpPr/>
          <p:nvPr/>
        </p:nvSpPr>
        <p:spPr>
          <a:xfrm>
            <a:off x="472439" y="4423350"/>
            <a:ext cx="8511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If the leaked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values can be </a:t>
            </a:r>
            <a:r>
              <a:rPr lang="en-US" sz="16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efficiently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 computed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(by some algorithm) from the allowed </a:t>
            </a:r>
            <a:r>
              <a:rPr lang="en-US" sz="1600" dirty="0">
                <a:latin typeface="Calibri" charset="0"/>
                <a:ea typeface="Calibri" charset="0"/>
                <a:cs typeface="Calibri" charset="0"/>
              </a:rPr>
              <a:t>values.</a:t>
            </a:r>
          </a:p>
        </p:txBody>
      </p:sp>
      <p:sp>
        <p:nvSpPr>
          <p:cNvPr id="49" name="Rectangle 48"/>
          <p:cNvSpPr/>
          <p:nvPr/>
        </p:nvSpPr>
        <p:spPr>
          <a:xfrm>
            <a:off x="472439" y="5104839"/>
            <a:ext cx="858519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Such an algorithm is called SIMULATOR ---denoted as SIM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236471" y="6081498"/>
            <a:ext cx="8585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It is enough if SIM creates a view of the adversary that is “close enough” to the real view so that adv. can not distinguish the simulated view from its real view.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68886" y="3710188"/>
            <a:ext cx="90751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ct val="50000"/>
              </a:spcBef>
              <a:buFont typeface="Wingdings" charset="2"/>
              <a:buChar char="q"/>
            </a:pPr>
            <a:r>
              <a:rPr lang="en-US" sz="16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When can we say that the real-world view (leaked values)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contain no more info than the </a:t>
            </a:r>
            <a:r>
              <a:rPr lang="en-US" sz="16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ideal-world view 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of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adv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693177" y="5558366"/>
                <a:ext cx="8657300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Wingdings" charset="2"/>
                  <a:buChar char="Ø"/>
                </a:pP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Takes input 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{(x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Pi 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solidFill>
                          <a:srgbClr val="3366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and simulates 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the view of the adversary in the real 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protocol. </a:t>
                </a:r>
                <a:endParaRPr lang="en-US" sz="1600" dirty="0"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93177" y="5558366"/>
                <a:ext cx="8657300" cy="338554"/>
              </a:xfrm>
              <a:prstGeom prst="rect">
                <a:avLst/>
              </a:prstGeom>
              <a:blipFill rotWithShape="0">
                <a:blip r:embed="rId14"/>
                <a:stretch>
                  <a:fillRect l="-282" t="-5455" b="-236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2609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9" grpId="0"/>
      <p:bldP spid="52" grpId="0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96410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(leaked values) vs. Ideal world (allowed values)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1176712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6870062" y="4578602"/>
                <a:ext cx="291388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endParaRPr lang="en-US" sz="1600" baseline="-250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0062" y="4578602"/>
                <a:ext cx="2913881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255"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1" name="Text Box 7"/>
          <p:cNvSpPr txBox="1">
            <a:spLocks noChangeArrowheads="1"/>
          </p:cNvSpPr>
          <p:nvPr/>
        </p:nvSpPr>
        <p:spPr bwMode="auto">
          <a:xfrm>
            <a:off x="5616783" y="6108737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Real World</a:t>
            </a:r>
          </a:p>
        </p:txBody>
      </p:sp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33531863"/>
              </p:ext>
            </p:extLst>
          </p:nvPr>
        </p:nvGraphicFramePr>
        <p:xfrm>
          <a:off x="4947755" y="11767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2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11767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8773794"/>
              </p:ext>
            </p:extLst>
          </p:nvPr>
        </p:nvGraphicFramePr>
        <p:xfrm>
          <a:off x="8499638" y="1158674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3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1158674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57321204"/>
              </p:ext>
            </p:extLst>
          </p:nvPr>
        </p:nvGraphicFramePr>
        <p:xfrm>
          <a:off x="8489845" y="27003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4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7003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597664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1355698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1320411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854918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3153" y="1936595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" name="Rectangle 66"/>
          <p:cNvSpPr/>
          <p:nvPr/>
        </p:nvSpPr>
        <p:spPr>
          <a:xfrm>
            <a:off x="6471928" y="5111861"/>
            <a:ext cx="2375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en-US" sz="2800" dirty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8" name="Rounded Rectangle 67"/>
          <p:cNvSpPr/>
          <p:nvPr/>
        </p:nvSpPr>
        <p:spPr>
          <a:xfrm>
            <a:off x="298497" y="1159779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905717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41595460"/>
              </p:ext>
            </p:extLst>
          </p:nvPr>
        </p:nvGraphicFramePr>
        <p:xfrm>
          <a:off x="555720" y="115978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5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115978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7901477"/>
              </p:ext>
            </p:extLst>
          </p:nvPr>
        </p:nvGraphicFramePr>
        <p:xfrm>
          <a:off x="4107603" y="1141741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6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1141741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7864092"/>
              </p:ext>
            </p:extLst>
          </p:nvPr>
        </p:nvGraphicFramePr>
        <p:xfrm>
          <a:off x="4097810" y="268338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8697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68338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69" y="4292505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1001505" y="1338765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1303478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837985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3925" y="1565216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" name="Text Box 7"/>
          <p:cNvSpPr txBox="1">
            <a:spLocks noChangeArrowheads="1"/>
          </p:cNvSpPr>
          <p:nvPr/>
        </p:nvSpPr>
        <p:spPr bwMode="auto">
          <a:xfrm>
            <a:off x="745901" y="6108737"/>
            <a:ext cx="330655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2400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The Ideal World</a:t>
            </a:r>
          </a:p>
        </p:txBody>
      </p:sp>
      <p:sp>
        <p:nvSpPr>
          <p:cNvPr id="85" name="Rectangle 84"/>
          <p:cNvSpPr/>
          <p:nvPr/>
        </p:nvSpPr>
        <p:spPr>
          <a:xfrm>
            <a:off x="384188" y="2851261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745902" y="3454718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979244" y="3735248"/>
            <a:ext cx="339815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with real-world adversary on behalf of the honest parties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8" name="Rectangle 87"/>
          <p:cNvSpPr/>
          <p:nvPr/>
        </p:nvSpPr>
        <p:spPr>
          <a:xfrm>
            <a:off x="194007" y="5647072"/>
            <a:ext cx="2119234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b="1" dirty="0" smtClean="0">
                <a:latin typeface="Calibri" charset="0"/>
                <a:ea typeface="Calibri" charset="0"/>
                <a:cs typeface="Calibri" charset="0"/>
              </a:rPr>
              <a:t>SIM: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Ideal Adversary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422537" y="4774150"/>
                <a:ext cx="3815731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SIM(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{(x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, </a:t>
                </a:r>
                <a:r>
                  <a:rPr lang="en-US" sz="16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y</a:t>
                </a:r>
                <a:r>
                  <a:rPr lang="en-US" sz="1600" baseline="-25000" dirty="0" err="1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</a:t>
                </a:r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Pi </a:t>
                </a:r>
                <a14:m>
                  <m:oMath xmlns:m="http://schemas.openxmlformats.org/officeDocument/2006/math">
                    <m:r>
                      <a:rPr lang="en-US" sz="1600" i="1" baseline="-25000">
                        <a:solidFill>
                          <a:srgbClr val="3366FF"/>
                        </a:solidFill>
                        <a:latin typeface="Cambria Math" charset="0"/>
                        <a:ea typeface="Calibri" charset="0"/>
                        <a:cs typeface="Calibri" charset="0"/>
                      </a:rPr>
                      <m:t>∈</m:t>
                    </m:r>
                  </m:oMath>
                </a14:m>
                <a:r>
                  <a:rPr lang="en-US" sz="1600" baseline="-250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C</a:t>
                </a:r>
                <a:r>
                  <a:rPr lang="en-US" sz="1600" dirty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) = </a:t>
                </a:r>
                <a:r>
                  <a:rPr lang="en-US" sz="16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22537" y="4774150"/>
                <a:ext cx="3815731" cy="338554"/>
              </a:xfrm>
              <a:prstGeom prst="rect">
                <a:avLst/>
              </a:prstGeom>
              <a:blipFill rotWithShape="0">
                <a:blip r:embed="rId15"/>
                <a:stretch>
                  <a:fillRect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 Box 23"/>
          <p:cNvSpPr txBox="1">
            <a:spLocks noChangeAspect="1" noChangeArrowheads="1"/>
          </p:cNvSpPr>
          <p:nvPr/>
        </p:nvSpPr>
        <p:spPr bwMode="auto">
          <a:xfrm>
            <a:off x="4758650" y="4369438"/>
            <a:ext cx="47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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</p:txBody>
      </p:sp>
      <p:sp>
        <p:nvSpPr>
          <p:cNvPr id="91" name="Rectangle 90"/>
          <p:cNvSpPr/>
          <p:nvPr/>
        </p:nvSpPr>
        <p:spPr>
          <a:xfrm>
            <a:off x="5632106" y="5257632"/>
            <a:ext cx="3261370" cy="584775"/>
          </a:xfrm>
          <a:prstGeom prst="rect">
            <a:avLst/>
          </a:prstGeom>
          <a:solidFill>
            <a:srgbClr val="9DF9FF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Random Variable/distribution (over the random coins of parties)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2" name="Rectangle 91"/>
          <p:cNvSpPr/>
          <p:nvPr/>
        </p:nvSpPr>
        <p:spPr>
          <a:xfrm>
            <a:off x="341928" y="5229955"/>
            <a:ext cx="3261370" cy="584775"/>
          </a:xfrm>
          <a:prstGeom prst="rect">
            <a:avLst/>
          </a:prstGeom>
          <a:solidFill>
            <a:srgbClr val="9DF9FF"/>
          </a:solidFill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Random Variable/distribution (over the random coins of SIM and </a:t>
            </a:r>
            <a:r>
              <a:rPr lang="en-US" sz="1600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adv</a:t>
            </a:r>
            <a:r>
              <a:rPr lang="en-US" sz="1600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  <a:endParaRPr lang="en-US" sz="1600" dirty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922650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4658141" y="1802867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8579549" y="1807787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8363242" y="2387887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1" name="Rectangle 100"/>
          <p:cNvSpPr/>
          <p:nvPr/>
        </p:nvSpPr>
        <p:spPr>
          <a:xfrm>
            <a:off x="297530" y="1896275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2" name="Rectangle 101"/>
          <p:cNvSpPr/>
          <p:nvPr/>
        </p:nvSpPr>
        <p:spPr>
          <a:xfrm>
            <a:off x="4159946" y="1901195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3" name="Rectangle 102"/>
          <p:cNvSpPr/>
          <p:nvPr/>
        </p:nvSpPr>
        <p:spPr>
          <a:xfrm>
            <a:off x="4076371" y="2481295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4" name="Rectangle 103"/>
          <p:cNvSpPr/>
          <p:nvPr/>
        </p:nvSpPr>
        <p:spPr>
          <a:xfrm>
            <a:off x="1249633" y="4418588"/>
            <a:ext cx="339815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SIM produces the simulated view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3433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86" grpId="0" animBg="1"/>
      <p:bldP spid="87" grpId="0"/>
      <p:bldP spid="88" grpId="0" animBg="1"/>
      <p:bldP spid="89" grpId="0"/>
      <p:bldP spid="90" grpId="0"/>
      <p:bldP spid="91" grpId="0" animBg="1"/>
      <p:bldP spid="92" grpId="0" animBg="1"/>
      <p:bldP spid="10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-79525" y="-36323"/>
            <a:ext cx="9031905" cy="758952"/>
          </a:xfrm>
        </p:spPr>
        <p:txBody>
          <a:bodyPr>
            <a:noAutofit/>
          </a:bodyPr>
          <a:lstStyle/>
          <a:p>
            <a:r>
              <a:rPr lang="en-US" sz="28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Real-world  vs. Ideal world </a:t>
            </a:r>
            <a:endParaRPr lang="en-US" sz="28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8" name="Rounded Rectangle 47"/>
          <p:cNvSpPr/>
          <p:nvPr/>
        </p:nvSpPr>
        <p:spPr>
          <a:xfrm>
            <a:off x="4690532" y="704768"/>
            <a:ext cx="4213352" cy="2509203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0" name="Rectangle 49"/>
              <p:cNvSpPr/>
              <p:nvPr/>
            </p:nvSpPr>
            <p:spPr>
              <a:xfrm>
                <a:off x="5336231" y="4165650"/>
                <a:ext cx="24899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Real</a:t>
                </a:r>
                <a:r>
                  <a:rPr lang="en-US" sz="1600" baseline="-25000" dirty="0" err="1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r>
                  <a:rPr lang="en-US" sz="1600" dirty="0" smtClean="0"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50" name="Rectangle 49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336231" y="4165650"/>
                <a:ext cx="2489918" cy="338554"/>
              </a:xfrm>
              <a:prstGeom prst="rect">
                <a:avLst/>
              </a:prstGeom>
              <a:blipFill rotWithShape="0">
                <a:blip r:embed="rId4"/>
                <a:stretch>
                  <a:fillRect l="-1222"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53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4785673"/>
              </p:ext>
            </p:extLst>
          </p:nvPr>
        </p:nvGraphicFramePr>
        <p:xfrm>
          <a:off x="4947755" y="7047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16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47755" y="7047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4" name="Object 53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3211283"/>
              </p:ext>
            </p:extLst>
          </p:nvPr>
        </p:nvGraphicFramePr>
        <p:xfrm>
          <a:off x="8499638" y="686730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17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99638" y="686730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5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7479295"/>
              </p:ext>
            </p:extLst>
          </p:nvPr>
        </p:nvGraphicFramePr>
        <p:xfrm>
          <a:off x="8489845" y="2228369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18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489845" y="2228369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6" name="Picture 55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48160" y="2125720"/>
            <a:ext cx="579246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7" name="Group 56"/>
          <p:cNvGrpSpPr/>
          <p:nvPr/>
        </p:nvGrpSpPr>
        <p:grpSpPr>
          <a:xfrm>
            <a:off x="5393540" y="883754"/>
            <a:ext cx="614883" cy="616733"/>
            <a:chOff x="5096933" y="5191400"/>
            <a:chExt cx="614883" cy="616733"/>
          </a:xfrm>
        </p:grpSpPr>
        <p:sp>
          <p:nvSpPr>
            <p:cNvPr id="58" name="Oval 5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5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7826149" y="848467"/>
            <a:ext cx="614883" cy="616733"/>
            <a:chOff x="5096933" y="5191400"/>
            <a:chExt cx="614883" cy="616733"/>
          </a:xfrm>
        </p:grpSpPr>
        <p:sp>
          <p:nvSpPr>
            <p:cNvPr id="61" name="Oval 6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7856067" y="2382974"/>
            <a:ext cx="614883" cy="616733"/>
            <a:chOff x="5096933" y="5191400"/>
            <a:chExt cx="614883" cy="616733"/>
          </a:xfrm>
        </p:grpSpPr>
        <p:sp>
          <p:nvSpPr>
            <p:cNvPr id="64" name="Oval 63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65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66" name="Picture 2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353153" y="1464651"/>
            <a:ext cx="1091844" cy="9521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" name="Rounded Rectangle 67"/>
          <p:cNvSpPr/>
          <p:nvPr/>
        </p:nvSpPr>
        <p:spPr>
          <a:xfrm>
            <a:off x="298497" y="687835"/>
            <a:ext cx="4213352" cy="2509203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9" name="Rectangle 68"/>
          <p:cNvSpPr/>
          <p:nvPr/>
        </p:nvSpPr>
        <p:spPr>
          <a:xfrm>
            <a:off x="1154583" y="2433773"/>
            <a:ext cx="9101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graphicFrame>
        <p:nvGraphicFramePr>
          <p:cNvPr id="70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6642181"/>
              </p:ext>
            </p:extLst>
          </p:nvPr>
        </p:nvGraphicFramePr>
        <p:xfrm>
          <a:off x="555720" y="6878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19" name="Clip" r:id="rId11" imgW="525240" imgH="1361880" progId="">
                  <p:embed/>
                </p:oleObj>
              </mc:Choice>
              <mc:Fallback>
                <p:oleObj name="Clip" r:id="rId11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5720" y="6878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1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7498935"/>
              </p:ext>
            </p:extLst>
          </p:nvPr>
        </p:nvGraphicFramePr>
        <p:xfrm>
          <a:off x="4107603" y="66979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20" name="Clip" r:id="rId12" imgW="525240" imgH="1361880" progId="">
                  <p:embed/>
                </p:oleObj>
              </mc:Choice>
              <mc:Fallback>
                <p:oleObj name="Clip" r:id="rId12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07603" y="66979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67816663"/>
              </p:ext>
            </p:extLst>
          </p:nvPr>
        </p:nvGraphicFramePr>
        <p:xfrm>
          <a:off x="4097810" y="221143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9721" name="Clip" r:id="rId13" imgW="525240" imgH="1361880" progId="">
                  <p:embed/>
                </p:oleObj>
              </mc:Choice>
              <mc:Fallback>
                <p:oleObj name="Clip" r:id="rId13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97810" y="221143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3" name="Picture 7" descr="j0139031[1]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4169" y="3953293"/>
            <a:ext cx="579246" cy="819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4" name="Group 73"/>
          <p:cNvGrpSpPr/>
          <p:nvPr/>
        </p:nvGrpSpPr>
        <p:grpSpPr>
          <a:xfrm>
            <a:off x="1001505" y="866821"/>
            <a:ext cx="614883" cy="616733"/>
            <a:chOff x="5096933" y="5191400"/>
            <a:chExt cx="614883" cy="616733"/>
          </a:xfrm>
        </p:grpSpPr>
        <p:sp>
          <p:nvSpPr>
            <p:cNvPr id="75" name="Oval 74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6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77" name="Group 76"/>
          <p:cNvGrpSpPr/>
          <p:nvPr/>
        </p:nvGrpSpPr>
        <p:grpSpPr>
          <a:xfrm>
            <a:off x="3434114" y="831534"/>
            <a:ext cx="614883" cy="616733"/>
            <a:chOff x="5096933" y="5191400"/>
            <a:chExt cx="614883" cy="616733"/>
          </a:xfrm>
        </p:grpSpPr>
        <p:sp>
          <p:nvSpPr>
            <p:cNvPr id="78" name="Oval 77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79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80" name="Group 79"/>
          <p:cNvGrpSpPr/>
          <p:nvPr/>
        </p:nvGrpSpPr>
        <p:grpSpPr>
          <a:xfrm>
            <a:off x="3464032" y="2366041"/>
            <a:ext cx="614883" cy="616733"/>
            <a:chOff x="5096933" y="5191400"/>
            <a:chExt cx="614883" cy="616733"/>
          </a:xfrm>
        </p:grpSpPr>
        <p:sp>
          <p:nvSpPr>
            <p:cNvPr id="81" name="Oval 80"/>
            <p:cNvSpPr/>
            <p:nvPr/>
          </p:nvSpPr>
          <p:spPr>
            <a:xfrm>
              <a:off x="5096933" y="5191400"/>
              <a:ext cx="597605" cy="616733"/>
            </a:xfrm>
            <a:prstGeom prst="ellipse">
              <a:avLst/>
            </a:prstGeom>
            <a:solidFill>
              <a:srgbClr val="CCFFCC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82" name="Text Box 7"/>
            <p:cNvSpPr txBox="1">
              <a:spLocks noChangeArrowheads="1"/>
            </p:cNvSpPr>
            <p:nvPr/>
          </p:nvSpPr>
          <p:spPr bwMode="auto">
            <a:xfrm>
              <a:off x="5216144" y="5199586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y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pic>
        <p:nvPicPr>
          <p:cNvPr id="83" name="Picture 2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2013925" y="1093272"/>
            <a:ext cx="956792" cy="12727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5" name="Rectangle 84"/>
          <p:cNvSpPr/>
          <p:nvPr/>
        </p:nvSpPr>
        <p:spPr>
          <a:xfrm>
            <a:off x="384188" y="2379317"/>
            <a:ext cx="681597" cy="461665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b="1" dirty="0" smtClean="0">
                <a:latin typeface="Calibri" charset="0"/>
                <a:ea typeface="Calibri" charset="0"/>
                <a:cs typeface="Calibri" charset="0"/>
              </a:rPr>
              <a:t>SIM</a:t>
            </a:r>
            <a:endParaRPr lang="en-US" sz="2400" b="1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6" name="Line 43"/>
          <p:cNvSpPr>
            <a:spLocks noChangeShapeType="1"/>
          </p:cNvSpPr>
          <p:nvPr/>
        </p:nvSpPr>
        <p:spPr bwMode="auto">
          <a:xfrm>
            <a:off x="745902" y="3115506"/>
            <a:ext cx="0" cy="837787"/>
          </a:xfrm>
          <a:prstGeom prst="line">
            <a:avLst/>
          </a:prstGeom>
          <a:noFill/>
          <a:ln w="63500" cmpd="dbl">
            <a:solidFill>
              <a:schemeClr val="folHlink"/>
            </a:solidFill>
            <a:miter lim="800000"/>
            <a:headEnd type="stealth" w="med" len="med"/>
            <a:tailEnd type="stealth" w="med" len="med"/>
          </a:ln>
          <a:effectLst/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/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7" name="Rectangle 86"/>
          <p:cNvSpPr/>
          <p:nvPr/>
        </p:nvSpPr>
        <p:spPr>
          <a:xfrm>
            <a:off x="1052984" y="3307547"/>
            <a:ext cx="1685309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Interaction on behalf of the honest parties</a:t>
            </a:r>
            <a:endParaRPr lang="en-US" sz="1400" dirty="0">
              <a:latin typeface="Calibri" charset="0"/>
              <a:ea typeface="Calibri" charset="0"/>
              <a:cs typeface="Calibri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9" name="Rectangle 88"/>
              <p:cNvSpPr/>
              <p:nvPr/>
            </p:nvSpPr>
            <p:spPr>
              <a:xfrm>
                <a:off x="1168607" y="4170940"/>
                <a:ext cx="238471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1600" dirty="0">
                    <a:solidFill>
                      <a:srgbClr val="3366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{</a:t>
                </a:r>
                <a:r>
                  <a:rPr lang="en-US" sz="16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View</a:t>
                </a:r>
                <a:r>
                  <a:rPr lang="en-US" sz="1600" baseline="30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Ideal</a:t>
                </a:r>
                <a:r>
                  <a:rPr lang="en-US" sz="1600" baseline="-25000" dirty="0" err="1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C</a:t>
                </a:r>
                <a:r>
                  <a:rPr lang="en-US" sz="1600" baseline="-250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 </a:t>
                </a:r>
                <a:r>
                  <a:rPr lang="en-US" sz="1600" dirty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(</a:t>
                </a:r>
                <a14:m>
                  <m:oMath xmlns:m="http://schemas.openxmlformats.org/officeDocument/2006/math">
                    <m:acc>
                      <m:accPr>
                        <m:chr m:val="⃗"/>
                        <m:ctrlP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</m:ctrlPr>
                      </m:accPr>
                      <m:e>
                        <m:r>
                          <a:rPr lang="en-US" sz="1600" i="1">
                            <a:solidFill>
                              <a:srgbClr val="4B7AFF"/>
                            </a:solidFill>
                            <a:latin typeface="Cambria Math" charset="0"/>
                            <a:ea typeface="Calibri" charset="0"/>
                            <a:cs typeface="Calibri" charset="0"/>
                          </a:rPr>
                          <m:t>𝑥</m:t>
                        </m:r>
                      </m:e>
                    </m:acc>
                  </m:oMath>
                </a14:m>
                <a:r>
                  <a:rPr lang="en-US" sz="1600" dirty="0" smtClean="0">
                    <a:solidFill>
                      <a:srgbClr val="4B7AFF"/>
                    </a:solidFill>
                    <a:latin typeface="Calibri" charset="0"/>
                    <a:ea typeface="Calibri" charset="0"/>
                    <a:cs typeface="Calibri" charset="0"/>
                  </a:rPr>
                  <a:t>)}</a:t>
                </a:r>
                <a:endParaRPr lang="en-US" sz="1600" dirty="0">
                  <a:solidFill>
                    <a:srgbClr val="4B7AFF"/>
                  </a:solidFill>
                  <a:latin typeface="Calibri" charset="0"/>
                  <a:ea typeface="Calibri" charset="0"/>
                  <a:cs typeface="Calibri" charset="0"/>
                </a:endParaRPr>
              </a:p>
            </p:txBody>
          </p:sp>
        </mc:Choice>
        <mc:Fallback xmlns="">
          <p:sp>
            <p:nvSpPr>
              <p:cNvPr id="89" name="Rectangle 8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68607" y="4170940"/>
                <a:ext cx="2384718" cy="338554"/>
              </a:xfrm>
              <a:prstGeom prst="rect">
                <a:avLst/>
              </a:prstGeom>
              <a:blipFill rotWithShape="0">
                <a:blip r:embed="rId15"/>
                <a:stretch>
                  <a:fillRect t="-14286" b="-2142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0" name="Text Box 23"/>
          <p:cNvSpPr txBox="1">
            <a:spLocks noChangeAspect="1" noChangeArrowheads="1"/>
          </p:cNvSpPr>
          <p:nvPr/>
        </p:nvSpPr>
        <p:spPr bwMode="auto">
          <a:xfrm>
            <a:off x="3825139" y="3916925"/>
            <a:ext cx="47961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4000" b="1" dirty="0" smtClean="0">
                <a:latin typeface="Calibri" charset="0"/>
                <a:ea typeface="Calibri" charset="0"/>
                <a:cs typeface="Calibri" charset="0"/>
                <a:sym typeface="Symbol" pitchFamily="18" charset="2"/>
              </a:rPr>
              <a:t></a:t>
            </a:r>
            <a:endParaRPr lang="en-US" sz="4000" b="1" dirty="0">
              <a:latin typeface="Calibri" charset="0"/>
              <a:ea typeface="Calibri" charset="0"/>
              <a:cs typeface="Calibri" charset="0"/>
              <a:sym typeface="Symbol" pitchFamily="18" charset="2"/>
            </a:endParaRPr>
          </a:p>
        </p:txBody>
      </p:sp>
      <p:sp>
        <p:nvSpPr>
          <p:cNvPr id="93" name="Rectangle 92"/>
          <p:cNvSpPr/>
          <p:nvPr/>
        </p:nvSpPr>
        <p:spPr>
          <a:xfrm>
            <a:off x="5495818" y="2450706"/>
            <a:ext cx="2174982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{x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y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r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, protocol transcript}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68835" y="4934147"/>
            <a:ext cx="888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perfectly </a:t>
            </a:r>
            <a:r>
              <a:rPr lang="en-US" sz="1400" dirty="0" err="1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(even for a computationally unbounded distinguisher) then we get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perfect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2" name="Rectangle 51"/>
          <p:cNvSpPr/>
          <p:nvPr/>
        </p:nvSpPr>
        <p:spPr>
          <a:xfrm>
            <a:off x="59007" y="5602739"/>
            <a:ext cx="88835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statistically </a:t>
            </a:r>
            <a:r>
              <a:rPr lang="en-US" sz="1400" dirty="0" err="1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 (even for a computationally unbounded distinguisher) then we get </a:t>
            </a:r>
            <a:r>
              <a:rPr lang="en-US" sz="1400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statistical  privacy</a:t>
            </a:r>
            <a:endParaRPr lang="en-US" sz="1400" dirty="0">
              <a:solidFill>
                <a:srgbClr val="4B7A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4" name="Rectangle 93"/>
          <p:cNvSpPr/>
          <p:nvPr/>
        </p:nvSpPr>
        <p:spPr>
          <a:xfrm>
            <a:off x="63927" y="6271333"/>
            <a:ext cx="888354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If the two views (distributions) are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computationally </a:t>
            </a:r>
            <a:r>
              <a:rPr lang="en-US" sz="1400" dirty="0" err="1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indistinguishabe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  </a:t>
            </a:r>
            <a:r>
              <a:rPr lang="en-US" sz="1400" dirty="0" smtClean="0">
                <a:latin typeface="Calibri" charset="0"/>
                <a:ea typeface="Calibri" charset="0"/>
                <a:cs typeface="Calibri" charset="0"/>
              </a:rPr>
              <a:t>then we get </a:t>
            </a:r>
            <a:r>
              <a:rPr lang="en-US" sz="1400" dirty="0" smtClean="0">
                <a:solidFill>
                  <a:srgbClr val="FF4916"/>
                </a:solidFill>
                <a:latin typeface="Calibri" charset="0"/>
                <a:ea typeface="Calibri" charset="0"/>
                <a:cs typeface="Calibri" charset="0"/>
              </a:rPr>
              <a:t>computational  privacy</a:t>
            </a:r>
            <a:endParaRPr lang="en-US" sz="1400" dirty="0">
              <a:solidFill>
                <a:srgbClr val="FF4916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4658141" y="1286673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8579549" y="145382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6" name="Rectangle 45"/>
          <p:cNvSpPr/>
          <p:nvPr/>
        </p:nvSpPr>
        <p:spPr>
          <a:xfrm>
            <a:off x="8304250" y="1945433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" name="Rectangle 46"/>
          <p:cNvSpPr/>
          <p:nvPr/>
        </p:nvSpPr>
        <p:spPr>
          <a:xfrm>
            <a:off x="297530" y="1380081"/>
            <a:ext cx="37191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4159946" y="138500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2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67" name="Rectangle 66"/>
          <p:cNvSpPr/>
          <p:nvPr/>
        </p:nvSpPr>
        <p:spPr>
          <a:xfrm>
            <a:off x="4076371" y="1965101"/>
            <a:ext cx="4374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sz="1600" baseline="-25000" dirty="0">
                <a:latin typeface="Calibri" charset="0"/>
                <a:ea typeface="Calibri" charset="0"/>
                <a:cs typeface="Calibri" charset="0"/>
              </a:rPr>
              <a:t>4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9209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" grpId="0"/>
      <p:bldP spid="52" grpId="0"/>
      <p:bldP spid="9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7867" y="762000"/>
            <a:ext cx="5411173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7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2"/>
          <p:cNvSpPr txBox="1">
            <a:spLocks/>
          </p:cNvSpPr>
          <p:nvPr/>
        </p:nvSpPr>
        <p:spPr>
          <a:xfrm>
            <a:off x="287872" y="92623"/>
            <a:ext cx="8534400" cy="758952"/>
          </a:xfrm>
          <a:prstGeom prst="rect">
            <a:avLst/>
          </a:prstGeom>
        </p:spPr>
        <p:txBody>
          <a:bodyPr>
            <a:no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sz="2800" b="1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The major Question That Remains: How to Define Security of MPC</a:t>
            </a:r>
            <a:endParaRPr lang="en-US" sz="2800" b="1" kern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79524" y="1105865"/>
            <a:ext cx="883060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latin typeface="Calibri" charset="0"/>
                <a:ea typeface="Calibri" charset="0"/>
                <a:cs typeface="Calibri" charset="0"/>
              </a:rPr>
              <a:t>–         </a:t>
            </a:r>
            <a:endParaRPr lang="en-US" sz="28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89913" y="1162708"/>
            <a:ext cx="36197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parties P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,....,</a:t>
            </a: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baseline="-25000" dirty="0" err="1" smtClean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</a:t>
            </a:r>
          </a:p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 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‘some’ </a:t>
            </a: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are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corrupted by A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23" y="1189163"/>
            <a:ext cx="4672078" cy="3759200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1626548" y="1798760"/>
            <a:ext cx="2234246" cy="4690533"/>
            <a:chOff x="1626548" y="2167467"/>
            <a:chExt cx="2234246" cy="4690533"/>
          </a:xfrm>
        </p:grpSpPr>
        <p:pic>
          <p:nvPicPr>
            <p:cNvPr id="16" name="Picture 16" descr="j0139019[1]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1626548" y="5503333"/>
              <a:ext cx="2031049" cy="135466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7" name="Straight Arrow Connector 16"/>
            <p:cNvCxnSpPr/>
            <p:nvPr/>
          </p:nvCxnSpPr>
          <p:spPr>
            <a:xfrm flipH="1" flipV="1">
              <a:off x="2455333" y="5096933"/>
              <a:ext cx="694268" cy="880534"/>
            </a:xfrm>
            <a:prstGeom prst="straightConnector1">
              <a:avLst/>
            </a:prstGeom>
            <a:ln>
              <a:solidFill>
                <a:srgbClr val="FF4916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/>
            <p:cNvCxnSpPr/>
            <p:nvPr/>
          </p:nvCxnSpPr>
          <p:spPr>
            <a:xfrm flipV="1">
              <a:off x="3149600" y="4538133"/>
              <a:ext cx="711194" cy="1439334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 flipH="1" flipV="1">
              <a:off x="2099733" y="2167467"/>
              <a:ext cx="1049867" cy="3810001"/>
            </a:xfrm>
            <a:prstGeom prst="straightConnector1">
              <a:avLst/>
            </a:prstGeom>
            <a:ln>
              <a:solidFill>
                <a:srgbClr val="FF4916"/>
              </a:solidFill>
              <a:tailEnd type="arrow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0" name="TextBox 19"/>
          <p:cNvSpPr txBox="1"/>
          <p:nvPr/>
        </p:nvSpPr>
        <p:spPr>
          <a:xfrm>
            <a:off x="5232401" y="2569978"/>
            <a:ext cx="38438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 common n-input function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  <a:sym typeface="Wingdings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202063" y="2000765"/>
            <a:ext cx="36202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i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has private input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x</a:t>
            </a:r>
            <a:r>
              <a:rPr lang="en-US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</a:t>
            </a:r>
            <a:endParaRPr lang="en-US" baseline="-250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968533" y="3523455"/>
            <a:ext cx="41077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Goals: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Correctness: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Compute f(x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,..x</a:t>
            </a:r>
            <a:r>
              <a:rPr lang="en-US" baseline="-25000" dirty="0" smtClean="0"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)              </a:t>
            </a:r>
            <a:endParaRPr lang="en-US" dirty="0" smtClean="0">
              <a:solidFill>
                <a:srgbClr val="3366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998029" y="4611316"/>
            <a:ext cx="41077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b="1" dirty="0" smtClean="0">
                <a:solidFill>
                  <a:srgbClr val="3366FF"/>
                </a:solidFill>
                <a:latin typeface="Calibri" charset="0"/>
                <a:ea typeface="Calibri" charset="0"/>
                <a:cs typeface="Calibri" charset="0"/>
              </a:rPr>
              <a:t>Privacy: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Nothing additional other than what can be inferred from  y and the inputs of corrupted parties  should be leaked to A</a:t>
            </a:r>
          </a:p>
        </p:txBody>
      </p:sp>
    </p:spTree>
    <p:extLst>
      <p:ext uri="{BB962C8B-B14F-4D97-AF65-F5344CB8AC3E}">
        <p14:creationId xmlns:p14="http://schemas.microsoft.com/office/powerpoint/2010/main" val="121012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itle 2"/>
          <p:cNvSpPr txBox="1">
            <a:spLocks/>
          </p:cNvSpPr>
          <p:nvPr/>
        </p:nvSpPr>
        <p:spPr>
          <a:xfrm>
            <a:off x="301752" y="92039"/>
            <a:ext cx="8534400" cy="758952"/>
          </a:xfrm>
          <a:prstGeom prst="rect">
            <a:avLst/>
          </a:prstGeom>
        </p:spPr>
        <p:txBody>
          <a:bodyPr>
            <a:norm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 defTabSz="914400"/>
            <a:r>
              <a:rPr lang="en-US" sz="3200" b="1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How MPC is Defined </a:t>
            </a:r>
            <a:r>
              <a:rPr lang="en-US" sz="3200" b="1" kern="0" dirty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F</a:t>
            </a:r>
            <a:r>
              <a:rPr lang="en-US" sz="3200" b="1" kern="0" dirty="0" smtClean="0">
                <a:solidFill>
                  <a:srgbClr val="009900"/>
                </a:solidFill>
                <a:latin typeface="Calibri" charset="0"/>
                <a:ea typeface="Calibri" charset="0"/>
                <a:cs typeface="Calibri" charset="0"/>
              </a:rPr>
              <a:t>ormally ?</a:t>
            </a:r>
            <a:endParaRPr lang="en-US" b="1" kern="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20544" y="879578"/>
            <a:ext cx="4619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Do you think the previous definition is fine?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961598" y="879578"/>
            <a:ext cx="165487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You are wrong!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804006" y="1395181"/>
            <a:ext cx="803214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Does not capture all needs. It is one of the most </a:t>
            </a:r>
            <a:r>
              <a:rPr lang="en-US" sz="1600" dirty="0" smtClean="0">
                <a:solidFill>
                  <a:srgbClr val="C00000"/>
                </a:solidFill>
                <a:latin typeface="Calibri" charset="0"/>
                <a:ea typeface="Calibri" charset="0"/>
                <a:cs typeface="Calibri" charset="0"/>
              </a:rPr>
              <a:t>non-trivial tasks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in the MPC literature.</a:t>
            </a:r>
          </a:p>
        </p:txBody>
      </p:sp>
      <p:sp>
        <p:nvSpPr>
          <p:cNvPr id="28" name="Rectangle 27"/>
          <p:cNvSpPr/>
          <p:nvPr/>
        </p:nvSpPr>
        <p:spPr>
          <a:xfrm>
            <a:off x="430403" y="2277926"/>
            <a:ext cx="817575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charset="2"/>
              <a:buChar char="q"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Many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protocols came before the definition was settled. Only later the security is proven 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934" y="4696874"/>
            <a:ext cx="1413933" cy="1618726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2107259" y="5147628"/>
            <a:ext cx="458851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Andew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Chi </a:t>
            </a:r>
            <a:r>
              <a:rPr lang="en-US" sz="1600" dirty="0" err="1" smtClean="0">
                <a:latin typeface="Calibri" charset="0"/>
                <a:ea typeface="Calibri" charset="0"/>
                <a:cs typeface="Calibri" charset="0"/>
              </a:rPr>
              <a:t>Chih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 Yao, Turing Award winner 2000 for his pioneering work in cryptography</a:t>
            </a:r>
            <a:endParaRPr lang="en-US" sz="1600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804006" y="3056496"/>
            <a:ext cx="8415608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v"/>
            </a:pP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Yao’s  protocol came without </a:t>
            </a:r>
            <a:r>
              <a:rPr lang="en-US" sz="1600" smtClean="0">
                <a:latin typeface="Calibri" charset="0"/>
                <a:ea typeface="Calibri" charset="0"/>
                <a:cs typeface="Calibri" charset="0"/>
              </a:rPr>
              <a:t>proof! </a:t>
            </a:r>
            <a:r>
              <a:rPr lang="en-US" sz="1600" dirty="0" smtClean="0">
                <a:latin typeface="Calibri" charset="0"/>
                <a:ea typeface="Calibri" charset="0"/>
                <a:cs typeface="Calibri" charset="0"/>
              </a:rPr>
              <a:t>Only in 2006, Yehuda and Benny came up with the full proof.</a:t>
            </a:r>
          </a:p>
        </p:txBody>
      </p:sp>
      <p:sp>
        <p:nvSpPr>
          <p:cNvPr id="2" name="Rectangle 1"/>
          <p:cNvSpPr/>
          <p:nvPr/>
        </p:nvSpPr>
        <p:spPr>
          <a:xfrm>
            <a:off x="2107259" y="4122333"/>
            <a:ext cx="64988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mtClean="0">
                <a:latin typeface="Calibri" charset="0"/>
                <a:ea typeface="Calibri" charset="0"/>
                <a:cs typeface="Calibri" charset="0"/>
              </a:rPr>
              <a:t>Yehuda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Lindell, Benny 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Pinkas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: A Proof of Security of Yao's Protocol for Two-Party Computation. J. Cryptology 22(2): 161-188 (2009)	</a:t>
            </a:r>
          </a:p>
        </p:txBody>
      </p:sp>
      <p:sp>
        <p:nvSpPr>
          <p:cNvPr id="3" name="Rectangle 2"/>
          <p:cNvSpPr/>
          <p:nvPr/>
        </p:nvSpPr>
        <p:spPr>
          <a:xfrm>
            <a:off x="2154984" y="5788201"/>
            <a:ext cx="698901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>
                <a:latin typeface="Calibri" charset="0"/>
                <a:ea typeface="Calibri" charset="0"/>
                <a:cs typeface="Calibri" charset="0"/>
              </a:rPr>
              <a:t>Andrew Chi-</a:t>
            </a:r>
            <a:r>
              <a:rPr lang="en-US" dirty="0" err="1">
                <a:latin typeface="Calibri" charset="0"/>
                <a:ea typeface="Calibri" charset="0"/>
                <a:cs typeface="Calibri" charset="0"/>
              </a:rPr>
              <a:t>Chih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 Yao: Protocols for Secure Computations (Extended Abstract). FOCS 1982: 160-164	</a:t>
            </a:r>
          </a:p>
        </p:txBody>
      </p:sp>
    </p:spTree>
    <p:extLst>
      <p:ext uri="{BB962C8B-B14F-4D97-AF65-F5344CB8AC3E}">
        <p14:creationId xmlns:p14="http://schemas.microsoft.com/office/powerpoint/2010/main" val="625058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7" grpId="0"/>
      <p:bldP spid="28" grpId="0"/>
      <p:bldP spid="30" grpId="0"/>
      <p:bldP spid="31" grpId="0"/>
      <p:bldP spid="2" grpId="0"/>
      <p:bldP spid="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123568"/>
            <a:ext cx="8229600" cy="1143000"/>
          </a:xfrm>
        </p:spPr>
        <p:txBody>
          <a:bodyPr>
            <a:norm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Defining Security of MPC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17166" y="1175399"/>
            <a:ext cx="8168619" cy="3705225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buFont typeface="Wingdings" charset="2"/>
              <a:buChar char="q"/>
              <a:defRPr/>
            </a:pP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Consider a secure auction protocol (with secret bids). The following security properties are desired:</a:t>
            </a:r>
          </a:p>
          <a:p>
            <a:pPr marL="0" indent="0" eaLnBrk="1" hangingPunct="1">
              <a:buNone/>
              <a:defRPr/>
            </a:pPr>
            <a:endParaRPr lang="en-US" sz="1800" dirty="0" smtClean="0"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 adversary may wish to learn the bids of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honest</a:t>
            </a: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parties – to prevent this, require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PRIVACY</a:t>
            </a:r>
          </a:p>
          <a:p>
            <a:pPr lvl="1" eaLnBrk="1" hangingPunct="1">
              <a:defRPr/>
            </a:pPr>
            <a:endParaRPr lang="en-US" sz="18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An adversary may wish to win with a lower bid than the highest – to prevent this, require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CORRECTNESS</a:t>
            </a:r>
          </a:p>
          <a:p>
            <a:pPr lvl="1" eaLnBrk="1" hangingPunct="1">
              <a:defRPr/>
            </a:pPr>
            <a:endParaRPr lang="en-US" sz="1800" dirty="0" smtClean="0">
              <a:solidFill>
                <a:schemeClr val="tx1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defRPr/>
            </a:pPr>
            <a:r>
              <a:rPr lang="en-US" sz="18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But, the adversary may also wish to ensure that it always gives the highest bid – to prevent this, require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INDEPENDENCE OF INPUTS</a:t>
            </a:r>
          </a:p>
          <a:p>
            <a:pPr marL="0" indent="0">
              <a:buNone/>
            </a:pPr>
            <a:endParaRPr lang="en-US" sz="18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457200" lvl="1" indent="0">
              <a:buNone/>
            </a:pPr>
            <a:r>
              <a:rPr lang="en-US" sz="1900" dirty="0" smtClean="0">
                <a:latin typeface="Calibri" charset="0"/>
                <a:ea typeface="Calibri" charset="0"/>
                <a:cs typeface="Calibri" charset="0"/>
              </a:rPr>
              <a:t>-- </a:t>
            </a:r>
            <a:r>
              <a:rPr lang="en-US" sz="19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 An </a:t>
            </a:r>
            <a:r>
              <a:rPr lang="en-US" sz="19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adversary may try to abort the execution if its bid is not </a:t>
            </a:r>
            <a:r>
              <a:rPr lang="en-US" sz="1900" dirty="0" smtClean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the highest </a:t>
            </a:r>
            <a:r>
              <a:rPr lang="en-US" sz="1900" dirty="0">
                <a:solidFill>
                  <a:schemeClr val="tx1"/>
                </a:solidFill>
                <a:latin typeface="Calibri" charset="0"/>
                <a:ea typeface="Calibri" charset="0"/>
                <a:cs typeface="Calibri" charset="0"/>
              </a:rPr>
              <a:t>– require </a:t>
            </a:r>
            <a:r>
              <a:rPr lang="en-US" sz="19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FAIRNESS</a:t>
            </a:r>
            <a:endParaRPr lang="en-US" sz="19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buFont typeface="Courier New"/>
              <a:buChar char="o"/>
              <a:defRPr/>
            </a:pPr>
            <a:endParaRPr lang="en-US" sz="18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 lvl="1" eaLnBrk="1" hangingPunct="1">
              <a:defRPr/>
            </a:pPr>
            <a:endParaRPr lang="en-US" sz="1800" dirty="0" smtClean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97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1752" y="296332"/>
            <a:ext cx="8534400" cy="758952"/>
          </a:xfrm>
        </p:spPr>
        <p:txBody>
          <a:bodyPr>
            <a:noAutofit/>
          </a:bodyPr>
          <a:lstStyle/>
          <a:p>
            <a:pPr eaLnBrk="1" hangingPunct="1">
              <a:defRPr/>
            </a:pPr>
            <a:r>
              <a:rPr lang="en-US" sz="36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General Security Properties Expected from MPC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301752" y="1679573"/>
            <a:ext cx="8534400" cy="4501094"/>
          </a:xfrm>
        </p:spPr>
        <p:txBody>
          <a:bodyPr>
            <a:normAutofit/>
          </a:bodyPr>
          <a:lstStyle/>
          <a:p>
            <a:pPr>
              <a:buFont typeface="Courier New"/>
              <a:buChar char="o"/>
            </a:pPr>
            <a:r>
              <a:rPr lang="en-US" sz="18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Privacy: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only the output is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revealed</a:t>
            </a:r>
          </a:p>
          <a:p>
            <a:pPr>
              <a:buFont typeface="Courier New"/>
              <a:buChar char="o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/>
              <a:buChar char="o"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Correctness</a:t>
            </a:r>
            <a:r>
              <a:rPr lang="en-US" sz="18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the function is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computed correctly</a:t>
            </a:r>
          </a:p>
          <a:p>
            <a:pPr>
              <a:buFont typeface="Courier New"/>
              <a:buChar char="o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/>
              <a:buChar char="o"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Independence </a:t>
            </a:r>
            <a:r>
              <a:rPr lang="en-US" sz="18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of inputs: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parties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cannot choose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inputs based on others’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inputs</a:t>
            </a:r>
          </a:p>
          <a:p>
            <a:pPr>
              <a:buFont typeface="Courier New"/>
              <a:buChar char="o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/>
              <a:buChar char="o"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Fairness</a:t>
            </a:r>
            <a:r>
              <a:rPr lang="en-US" sz="18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: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 if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corrupted </a:t>
            </a:r>
            <a:r>
              <a:rPr lang="en-US" sz="1800" dirty="0">
                <a:latin typeface="Calibri" charset="0"/>
                <a:ea typeface="Calibri" charset="0"/>
                <a:cs typeface="Calibri" charset="0"/>
              </a:rPr>
              <a:t>party receives output, 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honest parties also receive output</a:t>
            </a:r>
          </a:p>
          <a:p>
            <a:pPr>
              <a:buFont typeface="Courier New"/>
              <a:buChar char="o"/>
            </a:pPr>
            <a:endParaRPr lang="en-US" sz="1800" dirty="0"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/>
              <a:buChar char="o"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Guaranteed </a:t>
            </a:r>
            <a:r>
              <a:rPr lang="en-US" sz="1800" dirty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output </a:t>
            </a: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delivery:</a:t>
            </a:r>
            <a:r>
              <a:rPr lang="en-US" sz="1800" dirty="0" smtClean="0">
                <a:latin typeface="Calibri" charset="0"/>
                <a:ea typeface="Calibri" charset="0"/>
                <a:cs typeface="Calibri" charset="0"/>
              </a:rPr>
              <a:t> No matter how the corrupted parties behave honest parties must get output</a:t>
            </a:r>
          </a:p>
          <a:p>
            <a:pPr>
              <a:buFont typeface="Courier New"/>
              <a:buChar char="o"/>
            </a:pPr>
            <a:endParaRPr lang="en-US" sz="1800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  <a:p>
            <a:pPr>
              <a:buFont typeface="Courier New"/>
              <a:buChar char="o"/>
            </a:pPr>
            <a:r>
              <a:rPr lang="en-US" sz="18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More???</a:t>
            </a:r>
          </a:p>
        </p:txBody>
      </p:sp>
    </p:spTree>
    <p:extLst>
      <p:ext uri="{BB962C8B-B14F-4D97-AF65-F5344CB8AC3E}">
        <p14:creationId xmlns:p14="http://schemas.microsoft.com/office/powerpoint/2010/main" val="102665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75492" y="19939"/>
            <a:ext cx="8534400" cy="7589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Defining Security</a:t>
            </a:r>
            <a:endParaRPr lang="en-US" sz="36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0350" y="2764534"/>
            <a:ext cx="374226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Problems with Option 1: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953" y="1063950"/>
            <a:ext cx="8906920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Option 1: 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nalyze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security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properties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for each specific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problem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742017" y="1618052"/>
            <a:ext cx="6959600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Auctions: as in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above</a:t>
            </a:r>
          </a:p>
          <a:p>
            <a:pPr>
              <a:lnSpc>
                <a:spcPct val="90000"/>
              </a:lnSpc>
              <a:defRPr/>
            </a:pPr>
            <a:endParaRPr lang="en-US" dirty="0" smtClean="0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90000"/>
              </a:lnSpc>
              <a:buFont typeface="Courier New"/>
              <a:buChar char="o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Elections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: privacy and correctness only (?)</a:t>
            </a:r>
          </a:p>
        </p:txBody>
      </p:sp>
      <p:sp>
        <p:nvSpPr>
          <p:cNvPr id="6" name="Rectangle 5"/>
          <p:cNvSpPr/>
          <p:nvPr/>
        </p:nvSpPr>
        <p:spPr>
          <a:xfrm>
            <a:off x="575965" y="3766866"/>
            <a:ext cx="809413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Courier New"/>
              <a:buChar char="o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Definitions </a:t>
            </a:r>
            <a:r>
              <a:rPr lang="en-US" dirty="0">
                <a:latin typeface="Calibri" charset="0"/>
                <a:ea typeface="Calibri" charset="0"/>
                <a:cs typeface="Calibri" charset="0"/>
              </a:rPr>
              <a:t>are application dependent (need to redefine each time).</a:t>
            </a:r>
          </a:p>
        </p:txBody>
      </p:sp>
      <p:sp>
        <p:nvSpPr>
          <p:cNvPr id="7" name="Rectangle 6"/>
          <p:cNvSpPr/>
          <p:nvPr/>
        </p:nvSpPr>
        <p:spPr>
          <a:xfrm>
            <a:off x="562085" y="3246247"/>
            <a:ext cx="5706534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Courier New"/>
              <a:buChar char="o"/>
              <a:defRPr/>
            </a:pPr>
            <a:r>
              <a:rPr lang="en-US" dirty="0">
                <a:latin typeface="Calibri" charset="0"/>
                <a:ea typeface="Calibri" charset="0"/>
                <a:cs typeface="Calibri" charset="0"/>
              </a:rPr>
              <a:t>How do we know that all concerns are covered?</a:t>
            </a:r>
          </a:p>
        </p:txBody>
      </p:sp>
      <p:sp>
        <p:nvSpPr>
          <p:cNvPr id="9" name="Rectangle 8"/>
          <p:cNvSpPr/>
          <p:nvPr/>
        </p:nvSpPr>
        <p:spPr>
          <a:xfrm>
            <a:off x="551164" y="5007677"/>
            <a:ext cx="8358728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Ø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Desirable: A single definition, which is generic and caters to </a:t>
            </a:r>
            <a:r>
              <a:rPr lang="en-US" dirty="0" smtClean="0">
                <a:solidFill>
                  <a:srgbClr val="4B7AFF"/>
                </a:solidFill>
                <a:latin typeface="Calibri" charset="0"/>
                <a:ea typeface="Calibri" charset="0"/>
                <a:cs typeface="Calibri" charset="0"/>
              </a:rPr>
              <a:t>all functions 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 and tells what exactly it captures!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46822" y="5950479"/>
            <a:ext cx="2025619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Alternative Option?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4262" y="4421275"/>
            <a:ext cx="374226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Option 1 is clearly bad.</a:t>
            </a:r>
          </a:p>
        </p:txBody>
      </p:sp>
    </p:spTree>
    <p:extLst>
      <p:ext uri="{BB962C8B-B14F-4D97-AF65-F5344CB8AC3E}">
        <p14:creationId xmlns:p14="http://schemas.microsoft.com/office/powerpoint/2010/main" val="1074916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6" grpId="0"/>
      <p:bldP spid="7" grpId="0"/>
      <p:bldP spid="9" grpId="0"/>
      <p:bldP spid="10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73743" y="1360200"/>
            <a:ext cx="9040761" cy="210476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301752" y="313265"/>
            <a:ext cx="8534400" cy="758952"/>
          </a:xfrm>
        </p:spPr>
        <p:txBody>
          <a:bodyPr>
            <a:normAutofit/>
          </a:bodyPr>
          <a:lstStyle/>
          <a:p>
            <a:r>
              <a:rPr lang="en-US" sz="3600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Real World/Ideal World Based Security </a:t>
            </a:r>
            <a:endParaRPr lang="en-US" sz="3600" b="1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06049" y="2522220"/>
            <a:ext cx="8463616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When it comes to cricket, you may like to choose 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Sachin</a:t>
            </a: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/Bradman/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Virat</a:t>
            </a:r>
            <a:endParaRPr lang="en-US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When it comes to Football, you may like to choose Pele/</a:t>
            </a:r>
            <a:r>
              <a:rPr lang="en-US" dirty="0" err="1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MaradonaMessi</a:t>
            </a:r>
            <a:endParaRPr lang="en-US" dirty="0" smtClean="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For every product, there is an ISO standard</a:t>
            </a:r>
          </a:p>
        </p:txBody>
      </p:sp>
      <p:sp>
        <p:nvSpPr>
          <p:cNvPr id="4" name="Rectangle 3"/>
          <p:cNvSpPr/>
          <p:nvPr/>
        </p:nvSpPr>
        <p:spPr>
          <a:xfrm>
            <a:off x="250953" y="1453412"/>
            <a:ext cx="7927847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How do you judge a person (person’s particular quality)/ a product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06049" y="1821251"/>
            <a:ext cx="6959600" cy="595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 set a standard/ideal</a:t>
            </a:r>
          </a:p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Find out how close are we to the ideal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8685" y="3703230"/>
            <a:ext cx="4558115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We will do exactly the same for MPC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70435" y="4067348"/>
            <a:ext cx="8677856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Set an ideal/standard/benchmark for a general MPC task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99932" y="4449105"/>
            <a:ext cx="8747313" cy="3416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Define security based on the closeness of the protocol  to the ideal solution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18574" y="5142329"/>
            <a:ext cx="711352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q"/>
              <a:defRPr/>
            </a:pPr>
            <a:r>
              <a:rPr lang="en-US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Real </a:t>
            </a:r>
            <a:r>
              <a:rPr lang="en-US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World/Ideal World Security Definition Paradigm:</a:t>
            </a:r>
            <a:endParaRPr lang="en-US" dirty="0">
              <a:solidFill>
                <a:srgbClr val="0000FF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475891" y="5514878"/>
            <a:ext cx="8493773" cy="8448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State the ideal world: Clean/Concise specification, can be easily stated, well-understood, we know what properties it gives in an obvious way, we can change specification it according to our need. 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67705" y="6413968"/>
            <a:ext cx="8260102" cy="3462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lnSpc>
                <a:spcPct val="90000"/>
              </a:lnSpc>
              <a:buFont typeface="Wingdings" charset="2"/>
              <a:buChar char="v"/>
              <a:defRPr/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Show that the real world protocol “emulates” the ideal world. 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93411" y="3592123"/>
            <a:ext cx="9021093" cy="126222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3583" y="4953892"/>
            <a:ext cx="9021093" cy="1859864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504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5" grpId="0"/>
      <p:bldP spid="11" grpId="0"/>
      <p:bldP spid="12" grpId="0"/>
      <p:bldP spid="8" grpId="0"/>
      <p:bldP spid="9" grpId="0"/>
      <p:bldP spid="13" grpId="0"/>
      <p:bldP spid="14" grpId="0"/>
      <p:bldP spid="15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Rectangle 2"/>
          <p:cNvSpPr txBox="1">
            <a:spLocks noChangeArrowheads="1"/>
          </p:cNvSpPr>
          <p:nvPr/>
        </p:nvSpPr>
        <p:spPr>
          <a:xfrm>
            <a:off x="627063" y="161908"/>
            <a:ext cx="7883525" cy="838200"/>
          </a:xfrm>
          <a:prstGeom prst="rect">
            <a:avLst/>
          </a:prstGeom>
        </p:spPr>
        <p:txBody>
          <a:bodyPr vert="horz" anchor="b">
            <a:normAutofit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3300" kern="1200">
                <a:solidFill>
                  <a:schemeClr val="accent3">
                    <a:shade val="7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Setting That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W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e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C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onsider </a:t>
            </a:r>
            <a:r>
              <a:rPr lang="en-US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N</a:t>
            </a:r>
            <a:r>
              <a:rPr lang="en-US" b="1" dirty="0" smtClean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ow  </a:t>
            </a:r>
            <a:endParaRPr lang="en-US" sz="3200" b="1" dirty="0" smtClean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066820" y="1527374"/>
            <a:ext cx="2116667" cy="1477327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2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(Networks)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Complete 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Synchronous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589879" y="1575299"/>
            <a:ext cx="1744133" cy="1061829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3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(Distrust)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solidFill>
                  <a:srgbClr val="000000"/>
                </a:solidFill>
                <a:latin typeface="Calibri" charset="0"/>
                <a:ea typeface="Calibri" charset="0"/>
                <a:cs typeface="Calibri" charset="0"/>
              </a:rPr>
              <a:t>Centralized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14508" y="1541433"/>
            <a:ext cx="2696080" cy="2308324"/>
          </a:xfrm>
          <a:prstGeom prst="rect">
            <a:avLst/>
          </a:prstGeom>
          <a:solidFill>
            <a:srgbClr val="F0F2FF"/>
          </a:solidFill>
          <a:ln w="57150" cmpd="thickThin">
            <a:noFill/>
          </a:ln>
          <a:effectLst>
            <a:glow rad="101600">
              <a:srgbClr val="0000FF">
                <a:alpha val="96000"/>
              </a:srgbClr>
            </a:glow>
            <a:softEdge rad="12700"/>
          </a:effec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Dimension 4 </a:t>
            </a:r>
            <a:r>
              <a:rPr lang="en-US" b="1" dirty="0" smtClean="0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(Adversary)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Threshold </a:t>
            </a:r>
          </a:p>
          <a:p>
            <a:pPr>
              <a:spcBef>
                <a:spcPct val="50000"/>
              </a:spcBef>
            </a:pPr>
            <a:r>
              <a:rPr lang="en-US" dirty="0" err="1" smtClean="0">
                <a:latin typeface="Calibri" charset="0"/>
                <a:ea typeface="Calibri" charset="0"/>
                <a:cs typeface="Calibri" charset="0"/>
              </a:rPr>
              <a:t>Polynomially</a:t>
            </a: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Bounded/ Unbounded </a:t>
            </a: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Semi-honest </a:t>
            </a:r>
            <a:endParaRPr lang="en-US" dirty="0">
              <a:latin typeface="Calibri" charset="0"/>
              <a:ea typeface="Calibri" charset="0"/>
              <a:cs typeface="Calibri" charset="0"/>
            </a:endParaRPr>
          </a:p>
          <a:p>
            <a:pPr>
              <a:spcBef>
                <a:spcPct val="50000"/>
              </a:spcBef>
            </a:pPr>
            <a:r>
              <a:rPr lang="en-US" dirty="0" smtClean="0">
                <a:latin typeface="Calibri" charset="0"/>
                <a:ea typeface="Calibri" charset="0"/>
                <a:cs typeface="Calibri" charset="0"/>
              </a:rPr>
              <a:t> Static</a:t>
            </a:r>
            <a:endParaRPr lang="en-US" u="sng" dirty="0">
              <a:latin typeface="Calibri" charset="0"/>
              <a:ea typeface="Calibri" charset="0"/>
              <a:cs typeface="Calibri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0322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2"/>
          <p:cNvSpPr txBox="1">
            <a:spLocks noChangeArrowheads="1"/>
          </p:cNvSpPr>
          <p:nvPr/>
        </p:nvSpPr>
        <p:spPr>
          <a:xfrm>
            <a:off x="0" y="197435"/>
            <a:ext cx="8969905" cy="685800"/>
          </a:xfrm>
          <a:prstGeom prst="rect">
            <a:avLst/>
          </a:prstGeo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008000"/>
                </a:solidFill>
                <a:latin typeface="Calibri" charset="0"/>
                <a:ea typeface="Calibri" charset="0"/>
                <a:cs typeface="Calibri" charset="0"/>
              </a:rPr>
              <a:t>Ideal World MPC</a:t>
            </a:r>
            <a:endParaRPr lang="en-US" sz="3200" b="1" kern="0" dirty="0">
              <a:solidFill>
                <a:srgbClr val="008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31" name="Group 25"/>
          <p:cNvGrpSpPr/>
          <p:nvPr/>
        </p:nvGrpSpPr>
        <p:grpSpPr>
          <a:xfrm>
            <a:off x="789442" y="1315283"/>
            <a:ext cx="576064" cy="576064"/>
            <a:chOff x="1475656" y="2492896"/>
            <a:chExt cx="576064" cy="576064"/>
          </a:xfrm>
        </p:grpSpPr>
        <p:sp>
          <p:nvSpPr>
            <p:cNvPr id="32" name="Oval 31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3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1</a:t>
              </a:r>
            </a:p>
          </p:txBody>
        </p:sp>
      </p:grpSp>
      <p:grpSp>
        <p:nvGrpSpPr>
          <p:cNvPr id="35" name="Group 26"/>
          <p:cNvGrpSpPr/>
          <p:nvPr/>
        </p:nvGrpSpPr>
        <p:grpSpPr>
          <a:xfrm>
            <a:off x="2941967" y="1349149"/>
            <a:ext cx="576064" cy="576064"/>
            <a:chOff x="1475656" y="2492896"/>
            <a:chExt cx="576064" cy="576064"/>
          </a:xfrm>
        </p:grpSpPr>
        <p:sp>
          <p:nvSpPr>
            <p:cNvPr id="36" name="Oval 35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37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2</a:t>
              </a:r>
            </a:p>
          </p:txBody>
        </p:sp>
      </p:grpSp>
      <p:grpSp>
        <p:nvGrpSpPr>
          <p:cNvPr id="39" name="Group 29"/>
          <p:cNvGrpSpPr/>
          <p:nvPr/>
        </p:nvGrpSpPr>
        <p:grpSpPr>
          <a:xfrm>
            <a:off x="810651" y="4839741"/>
            <a:ext cx="576064" cy="576064"/>
            <a:chOff x="1475656" y="2492896"/>
            <a:chExt cx="576064" cy="576064"/>
          </a:xfrm>
        </p:grpSpPr>
        <p:sp>
          <p:nvSpPr>
            <p:cNvPr id="40" name="Oval 39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1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3</a:t>
              </a:r>
            </a:p>
          </p:txBody>
        </p:sp>
      </p:grpSp>
      <p:grpSp>
        <p:nvGrpSpPr>
          <p:cNvPr id="43" name="Group 32"/>
          <p:cNvGrpSpPr/>
          <p:nvPr/>
        </p:nvGrpSpPr>
        <p:grpSpPr>
          <a:xfrm>
            <a:off x="2886226" y="4854938"/>
            <a:ext cx="576064" cy="576064"/>
            <a:chOff x="1475656" y="2492896"/>
            <a:chExt cx="576064" cy="576064"/>
          </a:xfrm>
        </p:grpSpPr>
        <p:sp>
          <p:nvSpPr>
            <p:cNvPr id="44" name="Oval 43"/>
            <p:cNvSpPr/>
            <p:nvPr/>
          </p:nvSpPr>
          <p:spPr>
            <a:xfrm>
              <a:off x="1475656" y="2492896"/>
              <a:ext cx="576064" cy="576064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>
                <a:latin typeface="Calibri" charset="0"/>
                <a:ea typeface="Calibri" charset="0"/>
                <a:cs typeface="Calibri" charset="0"/>
              </a:endParaRPr>
            </a:p>
          </p:txBody>
        </p:sp>
        <p:sp>
          <p:nvSpPr>
            <p:cNvPr id="45" name="Text Box 7"/>
            <p:cNvSpPr txBox="1">
              <a:spLocks noChangeArrowheads="1"/>
            </p:cNvSpPr>
            <p:nvPr/>
          </p:nvSpPr>
          <p:spPr bwMode="auto">
            <a:xfrm>
              <a:off x="1556048" y="2535287"/>
              <a:ext cx="495672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2400" dirty="0" smtClean="0">
                  <a:latin typeface="Calibri" charset="0"/>
                  <a:ea typeface="Calibri" charset="0"/>
                  <a:cs typeface="Calibri" charset="0"/>
                </a:rPr>
                <a:t>x</a:t>
              </a:r>
              <a:r>
                <a:rPr lang="en-US" sz="2400" baseline="-25000" dirty="0" smtClean="0">
                  <a:latin typeface="Calibri" charset="0"/>
                  <a:ea typeface="Calibri" charset="0"/>
                  <a:cs typeface="Calibri" charset="0"/>
                </a:rPr>
                <a:t>4</a:t>
              </a:r>
            </a:p>
          </p:txBody>
        </p:sp>
      </p:grpSp>
      <p:cxnSp>
        <p:nvCxnSpPr>
          <p:cNvPr id="46" name="Straight Arrow Connector 45"/>
          <p:cNvCxnSpPr/>
          <p:nvPr/>
        </p:nvCxnSpPr>
        <p:spPr>
          <a:xfrm flipV="1">
            <a:off x="2610851" y="2098820"/>
            <a:ext cx="681938" cy="739360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Arrow Connector 46"/>
          <p:cNvCxnSpPr/>
          <p:nvPr/>
        </p:nvCxnSpPr>
        <p:spPr>
          <a:xfrm flipH="1" flipV="1">
            <a:off x="2627955" y="3962475"/>
            <a:ext cx="576064" cy="79208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Straight Arrow Connector 47"/>
          <p:cNvCxnSpPr/>
          <p:nvPr/>
        </p:nvCxnSpPr>
        <p:spPr>
          <a:xfrm flipV="1">
            <a:off x="790076" y="3856943"/>
            <a:ext cx="477937" cy="813468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86716" y="2901926"/>
            <a:ext cx="1224136" cy="162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0" name="Text Box 7"/>
          <p:cNvSpPr txBox="1">
            <a:spLocks noChangeArrowheads="1"/>
          </p:cNvSpPr>
          <p:nvPr/>
        </p:nvSpPr>
        <p:spPr bwMode="auto">
          <a:xfrm>
            <a:off x="2174527" y="2651917"/>
            <a:ext cx="12877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Any task</a:t>
            </a:r>
          </a:p>
        </p:txBody>
      </p:sp>
      <p:cxnSp>
        <p:nvCxnSpPr>
          <p:cNvPr id="51" name="Straight Arrow Connector 50"/>
          <p:cNvCxnSpPr/>
          <p:nvPr/>
        </p:nvCxnSpPr>
        <p:spPr>
          <a:xfrm flipH="1" flipV="1">
            <a:off x="790076" y="2302933"/>
            <a:ext cx="596640" cy="749094"/>
          </a:xfrm>
          <a:prstGeom prst="straightConnector1">
            <a:avLst/>
          </a:prstGeom>
          <a:ln w="25400">
            <a:solidFill>
              <a:schemeClr val="tx1"/>
            </a:solidFill>
            <a:prstDash val="sysDash"/>
            <a:headEnd type="triangle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Text Box 7"/>
          <p:cNvSpPr txBox="1">
            <a:spLocks noChangeArrowheads="1"/>
          </p:cNvSpPr>
          <p:nvPr/>
        </p:nvSpPr>
        <p:spPr bwMode="auto">
          <a:xfrm>
            <a:off x="192169" y="5820140"/>
            <a:ext cx="420194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(y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,y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 = f(x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,x</a:t>
            </a:r>
            <a:r>
              <a:rPr lang="en-US" b="1" baseline="-25000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r>
              <a:rPr lang="en-US" b="1" dirty="0" smtClean="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)</a:t>
            </a:r>
          </a:p>
        </p:txBody>
      </p:sp>
      <p:graphicFrame>
        <p:nvGraphicFramePr>
          <p:cNvPr id="27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23033873"/>
              </p:ext>
            </p:extLst>
          </p:nvPr>
        </p:nvGraphicFramePr>
        <p:xfrm>
          <a:off x="421321" y="162221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54" name="Clip" r:id="rId5" imgW="525240" imgH="1361880" progId="">
                  <p:embed/>
                </p:oleObj>
              </mc:Choice>
              <mc:Fallback>
                <p:oleObj name="Clip" r:id="rId5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21321" y="162221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8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0040739"/>
              </p:ext>
            </p:extLst>
          </p:nvPr>
        </p:nvGraphicFramePr>
        <p:xfrm>
          <a:off x="3516013" y="1621107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55" name="Clip" r:id="rId7" imgW="525240" imgH="1361880" progId="">
                  <p:embed/>
                </p:oleObj>
              </mc:Choice>
              <mc:Fallback>
                <p:oleObj name="Clip" r:id="rId7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16013" y="1621107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9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72792818"/>
              </p:ext>
            </p:extLst>
          </p:nvPr>
        </p:nvGraphicFramePr>
        <p:xfrm>
          <a:off x="414898" y="4298423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56" name="Clip" r:id="rId8" imgW="525240" imgH="1361880" progId="">
                  <p:embed/>
                </p:oleObj>
              </mc:Choice>
              <mc:Fallback>
                <p:oleObj name="Clip" r:id="rId8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4898" y="4298423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2" name="Object 5">
            <a:hlinkClick r:id="" action="ppaction://ole?verb=0"/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44284359"/>
              </p:ext>
            </p:extLst>
          </p:nvPr>
        </p:nvGraphicFramePr>
        <p:xfrm>
          <a:off x="3387689" y="4178726"/>
          <a:ext cx="290513" cy="91227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4557" name="Clip" r:id="rId9" imgW="525240" imgH="1361880" progId="">
                  <p:embed/>
                </p:oleObj>
              </mc:Choice>
              <mc:Fallback>
                <p:oleObj name="Clip" r:id="rId9" imgW="525240" imgH="1361880" progId="">
                  <p:embed/>
                  <p:pic>
                    <p:nvPicPr>
                      <p:cNvPr id="0" name=""/>
                      <p:cNvPicPr>
                        <a:picLocks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87689" y="4178726"/>
                        <a:ext cx="290513" cy="912279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=""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="" xmlns:a14="http://schemas.microsoft.com/office/drawing/2010/main" w="12700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=""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8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6" name="Picture 7" descr="j0139031[1]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52396" y="4313139"/>
            <a:ext cx="694899" cy="10029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548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0.09305 0.28611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653" y="1430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11111E-6 L -0.14254 0.2838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135" y="1419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1.48148E-6 L -0.13646 -0.2270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23" y="-11366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81481E-6 L 0.09045 -0.22755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14" y="-113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Civic.thmx</Template>
  <TotalTime>17342</TotalTime>
  <Words>1212</Words>
  <Application>Microsoft Macintosh PowerPoint</Application>
  <PresentationFormat>On-screen Show (4:3)</PresentationFormat>
  <Paragraphs>211</Paragraphs>
  <Slides>15</Slides>
  <Notes>11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Calibri</vt:lpstr>
      <vt:lpstr>Cambria Math</vt:lpstr>
      <vt:lpstr>Courier New</vt:lpstr>
      <vt:lpstr>Symbol</vt:lpstr>
      <vt:lpstr>Wingdings</vt:lpstr>
      <vt:lpstr>Arial</vt:lpstr>
      <vt:lpstr>Office Theme</vt:lpstr>
      <vt:lpstr>Clip</vt:lpstr>
      <vt:lpstr>Foundations of Secure Computation</vt:lpstr>
      <vt:lpstr>PowerPoint Presentation</vt:lpstr>
      <vt:lpstr>PowerPoint Presentation</vt:lpstr>
      <vt:lpstr>Defining Security of MPC</vt:lpstr>
      <vt:lpstr>General Security Properties Expected from MPC</vt:lpstr>
      <vt:lpstr>Defining Security</vt:lpstr>
      <vt:lpstr>Real World/Ideal World Based Security </vt:lpstr>
      <vt:lpstr>PowerPoint Presentation</vt:lpstr>
      <vt:lpstr>PowerPoint Presentation</vt:lpstr>
      <vt:lpstr>PowerPoint Presentation</vt:lpstr>
      <vt:lpstr>How to Compare Real World with Ideal World?</vt:lpstr>
      <vt:lpstr>Real-world (leaked values) vs. Ideal world (allowed values)</vt:lpstr>
      <vt:lpstr>Real-world (leaked values) vs. Ideal world (allowed values)</vt:lpstr>
      <vt:lpstr>Real-world  vs. Ideal world </vt:lpstr>
      <vt:lpstr>PowerPoint Presentation</vt:lpstr>
    </vt:vector>
  </TitlesOfParts>
  <Company/>
  <LinksUpToDate>false</LinksUpToDate>
  <SharedDoc>false</SharedDoc>
  <HyperlinksChanged>false</HyperlinksChanged>
  <AppVersion>15.0036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Asynchronous Multiparty Computation with Linear Communication Complexity (Extended Abstract)</dc:title>
  <dc:creator>ARPITA PATRA</dc:creator>
  <cp:lastModifiedBy>Arpita Patra</cp:lastModifiedBy>
  <cp:revision>1207</cp:revision>
  <dcterms:created xsi:type="dcterms:W3CDTF">2013-09-27T09:31:04Z</dcterms:created>
  <dcterms:modified xsi:type="dcterms:W3CDTF">2017-08-30T14:42:09Z</dcterms:modified>
</cp:coreProperties>
</file>