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13" r:id="rId1"/>
  </p:sldMasterIdLst>
  <p:notesMasterIdLst>
    <p:notesMasterId r:id="rId21"/>
  </p:notesMasterIdLst>
  <p:sldIdLst>
    <p:sldId id="362" r:id="rId2"/>
    <p:sldId id="420" r:id="rId3"/>
    <p:sldId id="421" r:id="rId4"/>
    <p:sldId id="422" r:id="rId5"/>
    <p:sldId id="423" r:id="rId6"/>
    <p:sldId id="424" r:id="rId7"/>
    <p:sldId id="425" r:id="rId8"/>
    <p:sldId id="409" r:id="rId9"/>
    <p:sldId id="410" r:id="rId10"/>
    <p:sldId id="411" r:id="rId11"/>
    <p:sldId id="412" r:id="rId12"/>
    <p:sldId id="419" r:id="rId13"/>
    <p:sldId id="413" r:id="rId14"/>
    <p:sldId id="414" r:id="rId15"/>
    <p:sldId id="415" r:id="rId16"/>
    <p:sldId id="416" r:id="rId17"/>
    <p:sldId id="417" r:id="rId18"/>
    <p:sldId id="418" r:id="rId19"/>
    <p:sldId id="30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916"/>
    <a:srgbClr val="13E71F"/>
    <a:srgbClr val="F0F2FF"/>
    <a:srgbClr val="9DF9FF"/>
    <a:srgbClr val="07DEFF"/>
    <a:srgbClr val="08B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34" autoAdjust="0"/>
    <p:restoredTop sz="88978" autoAdjust="0"/>
  </p:normalViewPr>
  <p:slideViewPr>
    <p:cSldViewPr snapToGrid="0" snapToObjects="1">
      <p:cViewPr>
        <p:scale>
          <a:sx n="75" d="100"/>
          <a:sy n="75" d="100"/>
        </p:scale>
        <p:origin x="156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28D64-41B0-E545-81B6-0D30B8963CC1}" type="datetimeFigureOut">
              <a:rPr lang="en-US" smtClean="0"/>
              <a:t>8/29/17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A0437-F397-4949-BB8C-573B29B08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11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D1FDF-24C4-45F7-A355-015FA042EF3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06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A0437-F397-4949-BB8C-573B29B082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7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A0437-F397-4949-BB8C-573B29B082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65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761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A0437-F397-4949-BB8C-573B29B082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5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A0437-F397-4949-BB8C-573B29B082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86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683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03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the view point of the adversary.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A0437-F397-4949-BB8C-573B29B082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25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A0437-F397-4949-BB8C-573B29B082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8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A0437-F397-4949-BB8C-573B29B082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03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A0437-F397-4949-BB8C-573B29B082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00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A0437-F397-4949-BB8C-573B29B082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1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A0437-F397-4949-BB8C-573B29B082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1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0B1BB-E12E-441C-BC6A-ECF78AA78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6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5" Type="http://schemas.openxmlformats.org/officeDocument/2006/relationships/image" Target="../media/image3.tiff"/><Relationship Id="rId6" Type="http://schemas.openxmlformats.org/officeDocument/2006/relationships/image" Target="../media/image4.wmf"/><Relationship Id="rId7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3.bin"/><Relationship Id="rId12" Type="http://schemas.openxmlformats.org/officeDocument/2006/relationships/oleObject" Target="../embeddings/oleObject54.bin"/><Relationship Id="rId13" Type="http://schemas.openxmlformats.org/officeDocument/2006/relationships/image" Target="../media/image7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49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50.bin"/><Relationship Id="rId7" Type="http://schemas.openxmlformats.org/officeDocument/2006/relationships/oleObject" Target="../embeddings/oleObject51.bin"/><Relationship Id="rId8" Type="http://schemas.openxmlformats.org/officeDocument/2006/relationships/image" Target="../media/image8.wmf"/><Relationship Id="rId9" Type="http://schemas.openxmlformats.org/officeDocument/2006/relationships/image" Target="../media/image9.png"/><Relationship Id="rId10" Type="http://schemas.openxmlformats.org/officeDocument/2006/relationships/oleObject" Target="../embeddings/oleObject52.bin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9.bin"/><Relationship Id="rId12" Type="http://schemas.openxmlformats.org/officeDocument/2006/relationships/oleObject" Target="../embeddings/oleObject60.bin"/><Relationship Id="rId13" Type="http://schemas.openxmlformats.org/officeDocument/2006/relationships/image" Target="../media/image7.png"/><Relationship Id="rId14" Type="http://schemas.openxmlformats.org/officeDocument/2006/relationships/image" Target="../media/image38.png"/><Relationship Id="rId15" Type="http://schemas.openxmlformats.org/officeDocument/2006/relationships/image" Target="../media/image44.png"/><Relationship Id="rId16" Type="http://schemas.openxmlformats.org/officeDocument/2006/relationships/image" Target="../media/image40.png"/><Relationship Id="rId17" Type="http://schemas.openxmlformats.org/officeDocument/2006/relationships/image" Target="../media/image43.png"/><Relationship Id="rId18" Type="http://schemas.openxmlformats.org/officeDocument/2006/relationships/image" Target="../media/image45.png"/><Relationship Id="rId19" Type="http://schemas.openxmlformats.org/officeDocument/2006/relationships/image" Target="../media/image46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55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56.bin"/><Relationship Id="rId7" Type="http://schemas.openxmlformats.org/officeDocument/2006/relationships/oleObject" Target="../embeddings/oleObject57.bin"/><Relationship Id="rId8" Type="http://schemas.openxmlformats.org/officeDocument/2006/relationships/image" Target="../media/image8.wmf"/><Relationship Id="rId9" Type="http://schemas.openxmlformats.org/officeDocument/2006/relationships/image" Target="../media/image9.png"/><Relationship Id="rId10" Type="http://schemas.openxmlformats.org/officeDocument/2006/relationships/oleObject" Target="../embeddings/oleObject58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5.bin"/><Relationship Id="rId12" Type="http://schemas.openxmlformats.org/officeDocument/2006/relationships/oleObject" Target="../embeddings/oleObject66.bin"/><Relationship Id="rId13" Type="http://schemas.openxmlformats.org/officeDocument/2006/relationships/image" Target="../media/image7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61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62.bin"/><Relationship Id="rId7" Type="http://schemas.openxmlformats.org/officeDocument/2006/relationships/oleObject" Target="../embeddings/oleObject63.bin"/><Relationship Id="rId8" Type="http://schemas.openxmlformats.org/officeDocument/2006/relationships/image" Target="../media/image8.wmf"/><Relationship Id="rId9" Type="http://schemas.openxmlformats.org/officeDocument/2006/relationships/image" Target="../media/image9.png"/><Relationship Id="rId10" Type="http://schemas.openxmlformats.org/officeDocument/2006/relationships/oleObject" Target="../embeddings/oleObject64.bin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1.bin"/><Relationship Id="rId12" Type="http://schemas.openxmlformats.org/officeDocument/2006/relationships/oleObject" Target="../embeddings/oleObject72.bin"/><Relationship Id="rId13" Type="http://schemas.openxmlformats.org/officeDocument/2006/relationships/image" Target="../media/image7.png"/><Relationship Id="rId14" Type="http://schemas.openxmlformats.org/officeDocument/2006/relationships/image" Target="../media/image52.png"/><Relationship Id="rId15" Type="http://schemas.openxmlformats.org/officeDocument/2006/relationships/image" Target="../media/image53.png"/><Relationship Id="rId16" Type="http://schemas.openxmlformats.org/officeDocument/2006/relationships/image" Target="../media/image51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67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68.bin"/><Relationship Id="rId7" Type="http://schemas.openxmlformats.org/officeDocument/2006/relationships/oleObject" Target="../embeddings/oleObject69.bin"/><Relationship Id="rId8" Type="http://schemas.openxmlformats.org/officeDocument/2006/relationships/image" Target="../media/image8.wmf"/><Relationship Id="rId9" Type="http://schemas.openxmlformats.org/officeDocument/2006/relationships/image" Target="../media/image9.png"/><Relationship Id="rId10" Type="http://schemas.openxmlformats.org/officeDocument/2006/relationships/oleObject" Target="../embeddings/oleObject7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4" Type="http://schemas.openxmlformats.org/officeDocument/2006/relationships/image" Target="../media/image6.wmf"/><Relationship Id="rId5" Type="http://schemas.openxmlformats.org/officeDocument/2006/relationships/oleObject" Target="../embeddings/oleObject74.bin"/><Relationship Id="rId6" Type="http://schemas.openxmlformats.org/officeDocument/2006/relationships/image" Target="../media/image7.png"/><Relationship Id="rId7" Type="http://schemas.openxmlformats.org/officeDocument/2006/relationships/oleObject" Target="../embeddings/oleObject75.bin"/><Relationship Id="rId8" Type="http://schemas.openxmlformats.org/officeDocument/2006/relationships/oleObject" Target="../embeddings/oleObject76.bin"/><Relationship Id="rId9" Type="http://schemas.openxmlformats.org/officeDocument/2006/relationships/image" Target="../media/image8.wmf"/><Relationship Id="rId10" Type="http://schemas.openxmlformats.org/officeDocument/2006/relationships/image" Target="../media/image54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77.bin"/><Relationship Id="rId4" Type="http://schemas.openxmlformats.org/officeDocument/2006/relationships/image" Target="../media/image6.wmf"/><Relationship Id="rId5" Type="http://schemas.openxmlformats.org/officeDocument/2006/relationships/oleObject" Target="../embeddings/oleObject78.bin"/><Relationship Id="rId6" Type="http://schemas.openxmlformats.org/officeDocument/2006/relationships/image" Target="../media/image7.png"/><Relationship Id="rId7" Type="http://schemas.openxmlformats.org/officeDocument/2006/relationships/oleObject" Target="../embeddings/oleObject79.bin"/><Relationship Id="rId8" Type="http://schemas.openxmlformats.org/officeDocument/2006/relationships/oleObject" Target="../embeddings/oleObject80.bin"/><Relationship Id="rId9" Type="http://schemas.openxmlformats.org/officeDocument/2006/relationships/image" Target="../media/image8.wmf"/><Relationship Id="rId10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6.wmf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oleObject3.bin"/><Relationship Id="rId9" Type="http://schemas.openxmlformats.org/officeDocument/2006/relationships/oleObject" Target="../embeddings/oleObject4.bin"/><Relationship Id="rId10" Type="http://schemas.openxmlformats.org/officeDocument/2006/relationships/image" Target="../media/image8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oleObject" Target="../embeddings/oleObject9.bin"/><Relationship Id="rId13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6.wmf"/><Relationship Id="rId8" Type="http://schemas.openxmlformats.org/officeDocument/2006/relationships/oleObject" Target="../embeddings/oleObject6.bin"/><Relationship Id="rId9" Type="http://schemas.openxmlformats.org/officeDocument/2006/relationships/oleObject" Target="../embeddings/oleObject7.bin"/><Relationship Id="rId10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3.bin"/><Relationship Id="rId12" Type="http://schemas.openxmlformats.org/officeDocument/2006/relationships/image" Target="../media/image7.png"/><Relationship Id="rId13" Type="http://schemas.openxmlformats.org/officeDocument/2006/relationships/oleObject" Target="../embeddings/oleObject14.bin"/><Relationship Id="rId14" Type="http://schemas.openxmlformats.org/officeDocument/2006/relationships/oleObject" Target="../embeddings/oleObject15.bin"/><Relationship Id="rId15" Type="http://schemas.openxmlformats.org/officeDocument/2006/relationships/oleObject" Target="../embeddings/oleObject16.bin"/><Relationship Id="rId16" Type="http://schemas.openxmlformats.org/officeDocument/2006/relationships/oleObject" Target="../embeddings/oleObject17.bin"/><Relationship Id="rId17" Type="http://schemas.openxmlformats.org/officeDocument/2006/relationships/image" Target="../media/image9.png"/><Relationship Id="rId18" Type="http://schemas.openxmlformats.org/officeDocument/2006/relationships/oleObject" Target="../embeddings/oleObject18.bin"/><Relationship Id="rId19" Type="http://schemas.openxmlformats.org/officeDocument/2006/relationships/image" Target="../media/image8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oleObject" Target="../embeddings/oleObject11.bin"/><Relationship Id="rId9" Type="http://schemas.openxmlformats.org/officeDocument/2006/relationships/image" Target="../media/image6.wmf"/><Relationship Id="rId10" Type="http://schemas.openxmlformats.org/officeDocument/2006/relationships/oleObject" Target="../embeddings/oleObject12.bin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3.bin"/><Relationship Id="rId12" Type="http://schemas.openxmlformats.org/officeDocument/2006/relationships/oleObject" Target="../embeddings/oleObject24.bin"/><Relationship Id="rId13" Type="http://schemas.openxmlformats.org/officeDocument/2006/relationships/image" Target="../media/image7.png"/><Relationship Id="rId14" Type="http://schemas.openxmlformats.org/officeDocument/2006/relationships/image" Target="../media/image2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20.bin"/><Relationship Id="rId7" Type="http://schemas.openxmlformats.org/officeDocument/2006/relationships/oleObject" Target="../embeddings/oleObject21.bin"/><Relationship Id="rId8" Type="http://schemas.openxmlformats.org/officeDocument/2006/relationships/image" Target="../media/image8.wmf"/><Relationship Id="rId9" Type="http://schemas.openxmlformats.org/officeDocument/2006/relationships/image" Target="../media/image9.png"/><Relationship Id="rId10" Type="http://schemas.openxmlformats.org/officeDocument/2006/relationships/oleObject" Target="../embeddings/oleObject22.bin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8.bin"/><Relationship Id="rId12" Type="http://schemas.openxmlformats.org/officeDocument/2006/relationships/oleObject" Target="../embeddings/oleObject29.bin"/><Relationship Id="rId13" Type="http://schemas.openxmlformats.org/officeDocument/2006/relationships/oleObject" Target="../embeddings/oleObject30.bin"/><Relationship Id="rId14" Type="http://schemas.openxmlformats.org/officeDocument/2006/relationships/image" Target="../media/image7.png"/><Relationship Id="rId15" Type="http://schemas.openxmlformats.org/officeDocument/2006/relationships/image" Target="../media/image2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8.png"/><Relationship Id="rId5" Type="http://schemas.openxmlformats.org/officeDocument/2006/relationships/oleObject" Target="../embeddings/oleObject25.bin"/><Relationship Id="rId6" Type="http://schemas.openxmlformats.org/officeDocument/2006/relationships/image" Target="../media/image6.wmf"/><Relationship Id="rId7" Type="http://schemas.openxmlformats.org/officeDocument/2006/relationships/oleObject" Target="../embeddings/oleObject26.bin"/><Relationship Id="rId8" Type="http://schemas.openxmlformats.org/officeDocument/2006/relationships/oleObject" Target="../embeddings/oleObject27.bin"/><Relationship Id="rId9" Type="http://schemas.openxmlformats.org/officeDocument/2006/relationships/image" Target="../media/image8.wmf"/><Relationship Id="rId10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4.bin"/><Relationship Id="rId12" Type="http://schemas.openxmlformats.org/officeDocument/2006/relationships/oleObject" Target="../embeddings/oleObject35.bin"/><Relationship Id="rId13" Type="http://schemas.openxmlformats.org/officeDocument/2006/relationships/oleObject" Target="../embeddings/oleObject36.bin"/><Relationship Id="rId14" Type="http://schemas.openxmlformats.org/officeDocument/2006/relationships/image" Target="../media/image7.png"/><Relationship Id="rId15" Type="http://schemas.openxmlformats.org/officeDocument/2006/relationships/image" Target="../media/image3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0.png"/><Relationship Id="rId5" Type="http://schemas.openxmlformats.org/officeDocument/2006/relationships/oleObject" Target="../embeddings/oleObject31.bin"/><Relationship Id="rId6" Type="http://schemas.openxmlformats.org/officeDocument/2006/relationships/image" Target="../media/image6.wmf"/><Relationship Id="rId7" Type="http://schemas.openxmlformats.org/officeDocument/2006/relationships/oleObject" Target="../embeddings/oleObject32.bin"/><Relationship Id="rId8" Type="http://schemas.openxmlformats.org/officeDocument/2006/relationships/oleObject" Target="../embeddings/oleObject33.bin"/><Relationship Id="rId9" Type="http://schemas.openxmlformats.org/officeDocument/2006/relationships/image" Target="../media/image8.wmf"/><Relationship Id="rId10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1.bin"/><Relationship Id="rId12" Type="http://schemas.openxmlformats.org/officeDocument/2006/relationships/oleObject" Target="../embeddings/oleObject42.bin"/><Relationship Id="rId13" Type="http://schemas.openxmlformats.org/officeDocument/2006/relationships/image" Target="../media/image7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6" Type="http://schemas.openxmlformats.org/officeDocument/2006/relationships/image" Target="../media/image34.png"/><Relationship Id="rId17" Type="http://schemas.openxmlformats.org/officeDocument/2006/relationships/image" Target="../media/image35.png"/><Relationship Id="rId18" Type="http://schemas.openxmlformats.org/officeDocument/2006/relationships/image" Target="../media/image36.png"/><Relationship Id="rId19" Type="http://schemas.openxmlformats.org/officeDocument/2006/relationships/image" Target="../media/image37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37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38.bin"/><Relationship Id="rId7" Type="http://schemas.openxmlformats.org/officeDocument/2006/relationships/oleObject" Target="../embeddings/oleObject39.bin"/><Relationship Id="rId8" Type="http://schemas.openxmlformats.org/officeDocument/2006/relationships/image" Target="../media/image8.wmf"/><Relationship Id="rId9" Type="http://schemas.openxmlformats.org/officeDocument/2006/relationships/image" Target="../media/image9.png"/><Relationship Id="rId10" Type="http://schemas.openxmlformats.org/officeDocument/2006/relationships/oleObject" Target="../embeddings/oleObject40.bin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7.bin"/><Relationship Id="rId12" Type="http://schemas.openxmlformats.org/officeDocument/2006/relationships/oleObject" Target="../embeddings/oleObject48.bin"/><Relationship Id="rId13" Type="http://schemas.openxmlformats.org/officeDocument/2006/relationships/image" Target="../media/image7.png"/><Relationship Id="rId14" Type="http://schemas.openxmlformats.org/officeDocument/2006/relationships/image" Target="../media/image38.png"/><Relationship Id="rId15" Type="http://schemas.openxmlformats.org/officeDocument/2006/relationships/image" Target="../media/image39.png"/><Relationship Id="rId16" Type="http://schemas.openxmlformats.org/officeDocument/2006/relationships/image" Target="../media/image40.png"/><Relationship Id="rId17" Type="http://schemas.openxmlformats.org/officeDocument/2006/relationships/image" Target="../media/image41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43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44.bin"/><Relationship Id="rId7" Type="http://schemas.openxmlformats.org/officeDocument/2006/relationships/oleObject" Target="../embeddings/oleObject45.bin"/><Relationship Id="rId8" Type="http://schemas.openxmlformats.org/officeDocument/2006/relationships/image" Target="../media/image8.wmf"/><Relationship Id="rId9" Type="http://schemas.openxmlformats.org/officeDocument/2006/relationships/image" Target="../media/image9.png"/><Relationship Id="rId10" Type="http://schemas.openxmlformats.org/officeDocument/2006/relationships/oleObject" Target="../embeddings/oleObject4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Arpita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Patra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0" y="169331"/>
            <a:ext cx="9144000" cy="1470025"/>
          </a:xfrm>
        </p:spPr>
        <p:txBody>
          <a:bodyPr>
            <a:normAutofit/>
          </a:bodyPr>
          <a:lstStyle/>
          <a:p>
            <a:r>
              <a:rPr lang="da-DK" b="1" dirty="0" smtClean="0">
                <a:latin typeface="Calibri" charset="0"/>
                <a:ea typeface="Calibri" charset="0"/>
                <a:cs typeface="Calibri" charset="0"/>
              </a:rPr>
              <a:t>Foundations of Secure </a:t>
            </a:r>
            <a:r>
              <a:rPr lang="da-DK" b="1" dirty="0" err="1" smtClean="0">
                <a:latin typeface="Calibri" charset="0"/>
                <a:ea typeface="Calibri" charset="0"/>
                <a:cs typeface="Calibri" charset="0"/>
              </a:rPr>
              <a:t>Computation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2150532" y="2925384"/>
            <a:ext cx="4673601" cy="812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Arpita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Patra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8" y="5592594"/>
            <a:ext cx="1714247" cy="1197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367" y="5592594"/>
            <a:ext cx="2062653" cy="1286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446" y="1425518"/>
            <a:ext cx="4779687" cy="1426784"/>
          </a:xfrm>
          <a:prstGeom prst="rect">
            <a:avLst/>
          </a:prstGeom>
        </p:spPr>
      </p:pic>
      <p:pic>
        <p:nvPicPr>
          <p:cNvPr id="10" name="Picture 2" descr="C:\Users\Hoang Viet Tung\AppData\Local\Microsoft\Windows\Temporary Internet Files\Content.IE5\WEGAX9JY\MC900435811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9836" y="1350218"/>
            <a:ext cx="468728" cy="80353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6150" y="1324956"/>
            <a:ext cx="643650" cy="81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921" y="4024654"/>
            <a:ext cx="8740977" cy="11815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5785" y="66913"/>
            <a:ext cx="9031905" cy="75895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Real-world  vs. Ideal world : Definition 1 (For Deterministic Functionalities ) </a:t>
            </a:r>
            <a:endParaRPr lang="en-US" sz="28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690532" y="955487"/>
            <a:ext cx="4213352" cy="25092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53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6409902"/>
              </p:ext>
            </p:extLst>
          </p:nvPr>
        </p:nvGraphicFramePr>
        <p:xfrm>
          <a:off x="4947755" y="955488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834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7755" y="955488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3348565"/>
              </p:ext>
            </p:extLst>
          </p:nvPr>
        </p:nvGraphicFramePr>
        <p:xfrm>
          <a:off x="8499638" y="937449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835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9638" y="937449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887687"/>
              </p:ext>
            </p:extLst>
          </p:nvPr>
        </p:nvGraphicFramePr>
        <p:xfrm>
          <a:off x="8489845" y="2479088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836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9845" y="2479088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" name="Picture 55" descr="j013903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160" y="2376439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5393540" y="1134473"/>
            <a:ext cx="614883" cy="616733"/>
            <a:chOff x="5096933" y="5191400"/>
            <a:chExt cx="614883" cy="616733"/>
          </a:xfrm>
        </p:grpSpPr>
        <p:sp>
          <p:nvSpPr>
            <p:cNvPr id="58" name="Oval 5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826149" y="1099186"/>
            <a:ext cx="614883" cy="616733"/>
            <a:chOff x="5096933" y="5191400"/>
            <a:chExt cx="614883" cy="616733"/>
          </a:xfrm>
        </p:grpSpPr>
        <p:sp>
          <p:nvSpPr>
            <p:cNvPr id="61" name="Oval 6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856067" y="2633693"/>
            <a:ext cx="614883" cy="616733"/>
            <a:chOff x="5096933" y="5191400"/>
            <a:chExt cx="614883" cy="616733"/>
          </a:xfrm>
        </p:grpSpPr>
        <p:sp>
          <p:nvSpPr>
            <p:cNvPr id="64" name="Oval 63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3153" y="1715370"/>
            <a:ext cx="1091844" cy="95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ounded Rectangle 67"/>
          <p:cNvSpPr/>
          <p:nvPr/>
        </p:nvSpPr>
        <p:spPr>
          <a:xfrm>
            <a:off x="298497" y="938554"/>
            <a:ext cx="4213352" cy="25092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54583" y="2684492"/>
            <a:ext cx="9101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70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1324150"/>
              </p:ext>
            </p:extLst>
          </p:nvPr>
        </p:nvGraphicFramePr>
        <p:xfrm>
          <a:off x="555720" y="93855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837" name="Clip" r:id="rId10" imgW="525240" imgH="1361880" progId="">
                  <p:embed/>
                </p:oleObj>
              </mc:Choice>
              <mc:Fallback>
                <p:oleObj name="Clip" r:id="rId10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720" y="93855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198579"/>
              </p:ext>
            </p:extLst>
          </p:nvPr>
        </p:nvGraphicFramePr>
        <p:xfrm>
          <a:off x="4107603" y="92051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838" name="Clip" r:id="rId11" imgW="525240" imgH="1361880" progId="">
                  <p:embed/>
                </p:oleObj>
              </mc:Choice>
              <mc:Fallback>
                <p:oleObj name="Clip" r:id="rId11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7603" y="92051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4947157"/>
              </p:ext>
            </p:extLst>
          </p:nvPr>
        </p:nvGraphicFramePr>
        <p:xfrm>
          <a:off x="4097810" y="246215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839" name="Clip" r:id="rId12" imgW="525240" imgH="1361880" progId="">
                  <p:embed/>
                </p:oleObj>
              </mc:Choice>
              <mc:Fallback>
                <p:oleObj name="Clip" r:id="rId12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810" y="246215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4" name="Group 73"/>
          <p:cNvGrpSpPr/>
          <p:nvPr/>
        </p:nvGrpSpPr>
        <p:grpSpPr>
          <a:xfrm>
            <a:off x="1001505" y="1117540"/>
            <a:ext cx="614883" cy="616733"/>
            <a:chOff x="5096933" y="5191400"/>
            <a:chExt cx="614883" cy="616733"/>
          </a:xfrm>
        </p:grpSpPr>
        <p:sp>
          <p:nvSpPr>
            <p:cNvPr id="75" name="Oval 74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6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434114" y="1082253"/>
            <a:ext cx="614883" cy="616733"/>
            <a:chOff x="5096933" y="5191400"/>
            <a:chExt cx="614883" cy="616733"/>
          </a:xfrm>
        </p:grpSpPr>
        <p:sp>
          <p:nvSpPr>
            <p:cNvPr id="78" name="Oval 7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464032" y="2616760"/>
            <a:ext cx="614883" cy="616733"/>
            <a:chOff x="5096933" y="5191400"/>
            <a:chExt cx="614883" cy="616733"/>
          </a:xfrm>
        </p:grpSpPr>
        <p:sp>
          <p:nvSpPr>
            <p:cNvPr id="81" name="Oval 8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13925" y="1343991"/>
            <a:ext cx="956792" cy="127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Rectangle 84"/>
          <p:cNvSpPr/>
          <p:nvPr/>
        </p:nvSpPr>
        <p:spPr>
          <a:xfrm>
            <a:off x="384188" y="2630036"/>
            <a:ext cx="68159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SIM</a:t>
            </a:r>
            <a:endParaRPr lang="en-US" sz="2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495818" y="2701425"/>
            <a:ext cx="217498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r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protocol transcript}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4591" y="3606790"/>
            <a:ext cx="88835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Separate conditions for correctness and privacy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4760" y="4113142"/>
            <a:ext cx="82010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A protocol for computing f is  </a:t>
            </a:r>
            <a:r>
              <a:rPr lang="en-US" sz="1400" dirty="0" smtClean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</a:rPr>
              <a:t>computationally-secure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 if it satisfies the following conditions: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3130" y="4501520"/>
            <a:ext cx="3771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Correctness:    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33165" y="4861870"/>
                <a:ext cx="33225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|</a:t>
                </a:r>
                <a:r>
                  <a:rPr lang="en-US" sz="14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 -  </a:t>
                </a:r>
                <a:r>
                  <a:rPr lang="en-US" sz="14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)|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rgbClr val="FF4916"/>
                        </a:solidFill>
                        <a:latin typeface="Cambria Math" charset="0"/>
                        <a:ea typeface="Calibri" charset="0"/>
                        <a:cs typeface="Calibri" charset="0"/>
                        <a:sym typeface="Wingdings"/>
                      </a:rPr>
                      <m:t>≤</m:t>
                    </m:r>
                  </m:oMath>
                </a14:m>
                <a:r>
                  <a:rPr lang="en-US" sz="1400" dirty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 err="1">
                    <a:latin typeface="Calibri" charset="0"/>
                    <a:ea typeface="Calibri" charset="0"/>
                    <a:cs typeface="Calibri" charset="0"/>
                  </a:rPr>
                  <a:t>negl</a:t>
                </a:r>
                <a:r>
                  <a:rPr lang="en-US" sz="1400" dirty="0">
                    <a:latin typeface="Calibri" charset="0"/>
                    <a:ea typeface="Calibri" charset="0"/>
                    <a:cs typeface="Calibri" charset="0"/>
                  </a:rPr>
                  <a:t>(k</a:t>
                </a:r>
                <a:r>
                  <a:rPr lang="en-US" sz="1400" dirty="0" smtClean="0">
                    <a:latin typeface="Calibri" charset="0"/>
                    <a:ea typeface="Calibri" charset="0"/>
                    <a:cs typeface="Calibri" charset="0"/>
                  </a:rPr>
                  <a:t>)</a:t>
                </a:r>
                <a:endParaRPr lang="en-US" sz="14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65" y="4861870"/>
                <a:ext cx="3322576" cy="307777"/>
              </a:xfrm>
              <a:prstGeom prst="rect">
                <a:avLst/>
              </a:prstGeom>
              <a:blipFill rotWithShape="0">
                <a:blip r:embed="rId14"/>
                <a:stretch>
                  <a:fillRect l="-550" t="-12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4658141" y="1301423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535305" y="1719292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215762" y="2210903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97530" y="1394831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174694" y="1635723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928888" y="2156830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585620" y="4489679"/>
            <a:ext cx="4318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Privacy:  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066172" y="4821671"/>
                <a:ext cx="250203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        </a:t>
                </a:r>
                <a:r>
                  <a:rPr lang="en-US" sz="14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endParaRPr lang="en-US" sz="14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172" y="4821671"/>
                <a:ext cx="2502032" cy="307777"/>
              </a:xfrm>
              <a:prstGeom prst="rect">
                <a:avLst/>
              </a:prstGeom>
              <a:blipFill rotWithShape="0">
                <a:blip r:embed="rId15"/>
                <a:stretch>
                  <a:fillRect l="-730" t="-12000" r="-24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/>
          <p:cNvGrpSpPr/>
          <p:nvPr/>
        </p:nvGrpSpPr>
        <p:grpSpPr>
          <a:xfrm>
            <a:off x="6323657" y="4694634"/>
            <a:ext cx="325730" cy="507832"/>
            <a:chOff x="4714950" y="6745070"/>
            <a:chExt cx="325730" cy="507832"/>
          </a:xfrm>
        </p:grpSpPr>
        <p:sp>
          <p:nvSpPr>
            <p:cNvPr id="73" name="Text Box 23"/>
            <p:cNvSpPr txBox="1">
              <a:spLocks noChangeAspect="1" noChangeArrowheads="1"/>
            </p:cNvSpPr>
            <p:nvPr/>
          </p:nvSpPr>
          <p:spPr bwMode="auto">
            <a:xfrm>
              <a:off x="4714950" y="6852792"/>
              <a:ext cx="32573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  <a:sym typeface="Symbol" pitchFamily="18" charset="2"/>
                </a:rPr>
                <a:t></a:t>
              </a:r>
              <a:endParaRPr lang="en-US" sz="2000" b="1" dirty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endParaRPr>
            </a:p>
          </p:txBody>
        </p:sp>
        <p:sp>
          <p:nvSpPr>
            <p:cNvPr id="84" name="Text Box 23"/>
            <p:cNvSpPr txBox="1">
              <a:spLocks noChangeAspect="1" noChangeArrowheads="1"/>
            </p:cNvSpPr>
            <p:nvPr/>
          </p:nvSpPr>
          <p:spPr bwMode="auto">
            <a:xfrm>
              <a:off x="4730407" y="6745070"/>
              <a:ext cx="2600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  <a:sym typeface="Symbol" pitchFamily="18" charset="2"/>
                </a:rPr>
                <a:t>c</a:t>
              </a:r>
              <a:endParaRPr lang="en-US" sz="1400" b="1" dirty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974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2" grpId="0"/>
      <p:bldP spid="43" grpId="0"/>
      <p:bldP spid="2" grpId="0"/>
      <p:bldP spid="8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8488" y="3573139"/>
            <a:ext cx="8903884" cy="22831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5785" y="66913"/>
            <a:ext cx="9031905" cy="75895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Real-world  vs. Ideal world : Definition 1 (For Deterministic Functionalities ) </a:t>
            </a:r>
            <a:endParaRPr lang="en-US" sz="28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690532" y="955487"/>
            <a:ext cx="4213352" cy="25092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53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3093706"/>
              </p:ext>
            </p:extLst>
          </p:nvPr>
        </p:nvGraphicFramePr>
        <p:xfrm>
          <a:off x="4947755" y="955488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858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7755" y="955488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6815637"/>
              </p:ext>
            </p:extLst>
          </p:nvPr>
        </p:nvGraphicFramePr>
        <p:xfrm>
          <a:off x="8499638" y="937449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859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9638" y="937449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0908322"/>
              </p:ext>
            </p:extLst>
          </p:nvPr>
        </p:nvGraphicFramePr>
        <p:xfrm>
          <a:off x="8489845" y="2479088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860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9845" y="2479088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" name="Picture 55" descr="j013903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160" y="2376439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5393540" y="1134473"/>
            <a:ext cx="614883" cy="616733"/>
            <a:chOff x="5096933" y="5191400"/>
            <a:chExt cx="614883" cy="616733"/>
          </a:xfrm>
        </p:grpSpPr>
        <p:sp>
          <p:nvSpPr>
            <p:cNvPr id="58" name="Oval 5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826149" y="1099186"/>
            <a:ext cx="614883" cy="616733"/>
            <a:chOff x="5096933" y="5191400"/>
            <a:chExt cx="614883" cy="616733"/>
          </a:xfrm>
        </p:grpSpPr>
        <p:sp>
          <p:nvSpPr>
            <p:cNvPr id="61" name="Oval 6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856067" y="2633693"/>
            <a:ext cx="614883" cy="616733"/>
            <a:chOff x="5096933" y="5191400"/>
            <a:chExt cx="614883" cy="616733"/>
          </a:xfrm>
        </p:grpSpPr>
        <p:sp>
          <p:nvSpPr>
            <p:cNvPr id="64" name="Oval 63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3153" y="1715370"/>
            <a:ext cx="1091844" cy="95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ounded Rectangle 67"/>
          <p:cNvSpPr/>
          <p:nvPr/>
        </p:nvSpPr>
        <p:spPr>
          <a:xfrm>
            <a:off x="298497" y="938554"/>
            <a:ext cx="4213352" cy="25092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54583" y="2684492"/>
            <a:ext cx="9101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70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3127081"/>
              </p:ext>
            </p:extLst>
          </p:nvPr>
        </p:nvGraphicFramePr>
        <p:xfrm>
          <a:off x="555720" y="93855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861" name="Clip" r:id="rId10" imgW="525240" imgH="1361880" progId="">
                  <p:embed/>
                </p:oleObj>
              </mc:Choice>
              <mc:Fallback>
                <p:oleObj name="Clip" r:id="rId10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720" y="93855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7670349"/>
              </p:ext>
            </p:extLst>
          </p:nvPr>
        </p:nvGraphicFramePr>
        <p:xfrm>
          <a:off x="4107603" y="92051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862" name="Clip" r:id="rId11" imgW="525240" imgH="1361880" progId="">
                  <p:embed/>
                </p:oleObj>
              </mc:Choice>
              <mc:Fallback>
                <p:oleObj name="Clip" r:id="rId11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7603" y="92051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9775602"/>
              </p:ext>
            </p:extLst>
          </p:nvPr>
        </p:nvGraphicFramePr>
        <p:xfrm>
          <a:off x="4097810" y="246215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863" name="Clip" r:id="rId12" imgW="525240" imgH="1361880" progId="">
                  <p:embed/>
                </p:oleObj>
              </mc:Choice>
              <mc:Fallback>
                <p:oleObj name="Clip" r:id="rId12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810" y="246215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4" name="Group 73"/>
          <p:cNvGrpSpPr/>
          <p:nvPr/>
        </p:nvGrpSpPr>
        <p:grpSpPr>
          <a:xfrm>
            <a:off x="1001505" y="1117540"/>
            <a:ext cx="614883" cy="616733"/>
            <a:chOff x="5096933" y="5191400"/>
            <a:chExt cx="614883" cy="616733"/>
          </a:xfrm>
        </p:grpSpPr>
        <p:sp>
          <p:nvSpPr>
            <p:cNvPr id="75" name="Oval 74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6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434114" y="1082253"/>
            <a:ext cx="614883" cy="616733"/>
            <a:chOff x="5096933" y="5191400"/>
            <a:chExt cx="614883" cy="616733"/>
          </a:xfrm>
        </p:grpSpPr>
        <p:sp>
          <p:nvSpPr>
            <p:cNvPr id="78" name="Oval 7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464032" y="2616760"/>
            <a:ext cx="614883" cy="616733"/>
            <a:chOff x="5096933" y="5191400"/>
            <a:chExt cx="614883" cy="616733"/>
          </a:xfrm>
        </p:grpSpPr>
        <p:sp>
          <p:nvSpPr>
            <p:cNvPr id="81" name="Oval 8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13925" y="1343991"/>
            <a:ext cx="956792" cy="127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Rectangle 84"/>
          <p:cNvSpPr/>
          <p:nvPr/>
        </p:nvSpPr>
        <p:spPr>
          <a:xfrm>
            <a:off x="384188" y="2630036"/>
            <a:ext cx="68159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SIM</a:t>
            </a:r>
            <a:endParaRPr lang="en-US" sz="2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495818" y="2701425"/>
            <a:ext cx="217498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r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protocol transcript}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658141" y="1301423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535305" y="1719292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215762" y="2210903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97530" y="1394831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174694" y="1635723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928888" y="2156830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/>
              <p:cNvSpPr/>
              <p:nvPr/>
            </p:nvSpPr>
            <p:spPr>
              <a:xfrm>
                <a:off x="733165" y="3962222"/>
                <a:ext cx="247458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 = </a:t>
                </a:r>
                <a:r>
                  <a:rPr lang="en-US" sz="14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</a:t>
                </a:r>
                <a:endParaRPr lang="en-US" sz="14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87" name="Rectangle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65" y="3962222"/>
                <a:ext cx="2474588" cy="307777"/>
              </a:xfrm>
              <a:prstGeom prst="rect">
                <a:avLst/>
              </a:prstGeom>
              <a:blipFill rotWithShape="0">
                <a:blip r:embed="rId14"/>
                <a:stretch>
                  <a:fillRect l="-739" t="-12000" r="-468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/>
              <p:cNvSpPr/>
              <p:nvPr/>
            </p:nvSpPr>
            <p:spPr>
              <a:xfrm>
                <a:off x="5066172" y="3922023"/>
                <a:ext cx="235134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 = </a:t>
                </a:r>
                <a:r>
                  <a:rPr lang="en-US" sz="14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endParaRPr lang="en-US" sz="14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90" name="Rectangle 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172" y="3922023"/>
                <a:ext cx="2351349" cy="307777"/>
              </a:xfrm>
              <a:prstGeom prst="rect">
                <a:avLst/>
              </a:prstGeom>
              <a:blipFill rotWithShape="0">
                <a:blip r:embed="rId15"/>
                <a:stretch>
                  <a:fillRect l="-777" t="-11765" r="-259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Rectangle 90"/>
          <p:cNvSpPr/>
          <p:nvPr/>
        </p:nvSpPr>
        <p:spPr>
          <a:xfrm>
            <a:off x="39336" y="3592037"/>
            <a:ext cx="3771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Perfect-security:    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9004" y="4393370"/>
            <a:ext cx="3771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Statistical-security:    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664339" y="4719302"/>
                <a:ext cx="33225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|</a:t>
                </a:r>
                <a:r>
                  <a:rPr lang="en-US" sz="14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 -  </a:t>
                </a:r>
                <a:r>
                  <a:rPr lang="en-US" sz="14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)|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FF4916"/>
                        </a:solidFill>
                        <a:latin typeface="Cambria Math" charset="0"/>
                        <a:ea typeface="Calibri" charset="0"/>
                        <a:cs typeface="Calibri" charset="0"/>
                        <a:sym typeface="Wingdings"/>
                      </a:rPr>
                      <m:t>≤</m:t>
                    </m:r>
                  </m:oMath>
                </a14:m>
                <a:r>
                  <a:rPr lang="en-US" sz="1400" dirty="0" smtClean="0">
                    <a:latin typeface="Calibri" charset="0"/>
                    <a:ea typeface="Calibri" charset="0"/>
                    <a:cs typeface="Calibri" charset="0"/>
                  </a:rPr>
                  <a:t> negl(k)</a:t>
                </a:r>
                <a:endParaRPr lang="en-US" sz="14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39" y="4719302"/>
                <a:ext cx="3322576" cy="307777"/>
              </a:xfrm>
              <a:prstGeom prst="rect">
                <a:avLst/>
              </a:prstGeom>
              <a:blipFill rotWithShape="0">
                <a:blip r:embed="rId16"/>
                <a:stretch>
                  <a:fillRect l="-550" t="-11765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/>
              <p:cNvSpPr/>
              <p:nvPr/>
            </p:nvSpPr>
            <p:spPr>
              <a:xfrm>
                <a:off x="5219117" y="4729902"/>
                <a:ext cx="250203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        </a:t>
                </a:r>
                <a:r>
                  <a:rPr lang="en-US" sz="14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endParaRPr lang="en-US" sz="14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95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117" y="4729902"/>
                <a:ext cx="2502032" cy="307777"/>
              </a:xfrm>
              <a:prstGeom prst="rect">
                <a:avLst/>
              </a:prstGeom>
              <a:blipFill rotWithShape="0">
                <a:blip r:embed="rId17"/>
                <a:stretch>
                  <a:fillRect l="-730" t="-12000" r="-24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Group 95"/>
          <p:cNvGrpSpPr/>
          <p:nvPr/>
        </p:nvGrpSpPr>
        <p:grpSpPr>
          <a:xfrm>
            <a:off x="6353153" y="4620899"/>
            <a:ext cx="325730" cy="507832"/>
            <a:chOff x="4714950" y="6745070"/>
            <a:chExt cx="325730" cy="507832"/>
          </a:xfrm>
        </p:grpSpPr>
        <p:sp>
          <p:nvSpPr>
            <p:cNvPr id="97" name="Text Box 23"/>
            <p:cNvSpPr txBox="1">
              <a:spLocks noChangeAspect="1" noChangeArrowheads="1"/>
            </p:cNvSpPr>
            <p:nvPr/>
          </p:nvSpPr>
          <p:spPr bwMode="auto">
            <a:xfrm>
              <a:off x="4714950" y="6852792"/>
              <a:ext cx="32573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  <a:sym typeface="Symbol" pitchFamily="18" charset="2"/>
                </a:rPr>
                <a:t></a:t>
              </a:r>
              <a:endParaRPr lang="en-US" sz="2000" b="1" dirty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endParaRPr>
            </a:p>
          </p:txBody>
        </p:sp>
        <p:sp>
          <p:nvSpPr>
            <p:cNvPr id="98" name="Text Box 23"/>
            <p:cNvSpPr txBox="1">
              <a:spLocks noChangeAspect="1" noChangeArrowheads="1"/>
            </p:cNvSpPr>
            <p:nvPr/>
          </p:nvSpPr>
          <p:spPr bwMode="auto">
            <a:xfrm>
              <a:off x="4730407" y="6745070"/>
              <a:ext cx="2568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  <a:sym typeface="Symbol" pitchFamily="18" charset="2"/>
                </a:rPr>
                <a:t>s</a:t>
              </a:r>
            </a:p>
          </p:txBody>
        </p:sp>
      </p:grpSp>
      <p:sp>
        <p:nvSpPr>
          <p:cNvPr id="99" name="Rectangle 98"/>
          <p:cNvSpPr/>
          <p:nvPr/>
        </p:nvSpPr>
        <p:spPr>
          <a:xfrm>
            <a:off x="63924" y="5209448"/>
            <a:ext cx="3771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Computational-security:    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/>
              <p:cNvSpPr/>
              <p:nvPr/>
            </p:nvSpPr>
            <p:spPr>
              <a:xfrm>
                <a:off x="669259" y="5535380"/>
                <a:ext cx="33225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|</a:t>
                </a:r>
                <a:r>
                  <a:rPr lang="en-US" sz="14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 -  </a:t>
                </a:r>
                <a:r>
                  <a:rPr lang="en-US" sz="14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)|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FF4916"/>
                        </a:solidFill>
                        <a:latin typeface="Cambria Math" charset="0"/>
                        <a:ea typeface="Calibri" charset="0"/>
                        <a:cs typeface="Calibri" charset="0"/>
                        <a:sym typeface="Wingdings"/>
                      </a:rPr>
                      <m:t>≤</m:t>
                    </m:r>
                  </m:oMath>
                </a14:m>
                <a:r>
                  <a:rPr lang="en-US" sz="1400" dirty="0" smtClean="0">
                    <a:latin typeface="Calibri" charset="0"/>
                    <a:ea typeface="Calibri" charset="0"/>
                    <a:cs typeface="Calibri" charset="0"/>
                  </a:rPr>
                  <a:t> negl(k)</a:t>
                </a:r>
                <a:endParaRPr lang="en-US" sz="14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100" name="Rectangle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59" y="5535380"/>
                <a:ext cx="3322576" cy="307777"/>
              </a:xfrm>
              <a:prstGeom prst="rect">
                <a:avLst/>
              </a:prstGeom>
              <a:blipFill rotWithShape="0">
                <a:blip r:embed="rId16"/>
                <a:stretch>
                  <a:fillRect l="-550" t="-11765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/>
              <p:cNvSpPr/>
              <p:nvPr/>
            </p:nvSpPr>
            <p:spPr>
              <a:xfrm>
                <a:off x="5224037" y="5495181"/>
                <a:ext cx="250203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        </a:t>
                </a:r>
                <a:r>
                  <a:rPr lang="en-US" sz="14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endParaRPr lang="en-US" sz="14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037" y="5495181"/>
                <a:ext cx="2502032" cy="307777"/>
              </a:xfrm>
              <a:prstGeom prst="rect">
                <a:avLst/>
              </a:prstGeom>
              <a:blipFill rotWithShape="0">
                <a:blip r:embed="rId18"/>
                <a:stretch>
                  <a:fillRect l="-732" t="-11765" r="-2439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" name="Group 101"/>
          <p:cNvGrpSpPr/>
          <p:nvPr/>
        </p:nvGrpSpPr>
        <p:grpSpPr>
          <a:xfrm>
            <a:off x="6358069" y="5348486"/>
            <a:ext cx="325730" cy="507832"/>
            <a:chOff x="4714950" y="6745070"/>
            <a:chExt cx="325730" cy="507832"/>
          </a:xfrm>
        </p:grpSpPr>
        <p:sp>
          <p:nvSpPr>
            <p:cNvPr id="103" name="Text Box 23"/>
            <p:cNvSpPr txBox="1">
              <a:spLocks noChangeAspect="1" noChangeArrowheads="1"/>
            </p:cNvSpPr>
            <p:nvPr/>
          </p:nvSpPr>
          <p:spPr bwMode="auto">
            <a:xfrm>
              <a:off x="4714950" y="6852792"/>
              <a:ext cx="32573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  <a:sym typeface="Symbol" pitchFamily="18" charset="2"/>
                </a:rPr>
                <a:t></a:t>
              </a:r>
              <a:endParaRPr lang="en-US" sz="2000" b="1" dirty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endParaRPr>
            </a:p>
          </p:txBody>
        </p:sp>
        <p:sp>
          <p:nvSpPr>
            <p:cNvPr id="104" name="Text Box 23"/>
            <p:cNvSpPr txBox="1">
              <a:spLocks noChangeAspect="1" noChangeArrowheads="1"/>
            </p:cNvSpPr>
            <p:nvPr/>
          </p:nvSpPr>
          <p:spPr bwMode="auto">
            <a:xfrm>
              <a:off x="4730407" y="6745070"/>
              <a:ext cx="2600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  <a:sym typeface="Symbol" pitchFamily="18" charset="2"/>
                </a:rPr>
                <a:t>c</a:t>
              </a:r>
              <a:endParaRPr lang="en-US" sz="1400" b="1" dirty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endParaRPr>
            </a:p>
          </p:txBody>
        </p:sp>
      </p:grpSp>
      <p:sp>
        <p:nvSpPr>
          <p:cNvPr id="108" name="Rectangle 107"/>
          <p:cNvSpPr/>
          <p:nvPr/>
        </p:nvSpPr>
        <p:spPr>
          <a:xfrm>
            <a:off x="54095" y="6055023"/>
            <a:ext cx="89425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For deterministic functions, output is fixed once inputs are fixed </a:t>
            </a:r>
            <a:r>
              <a:rPr lang="en-US" sz="1400" smtClean="0">
                <a:latin typeface="Calibri" charset="0"/>
                <a:ea typeface="Calibri" charset="0"/>
                <a:cs typeface="Calibri" charset="0"/>
              </a:rPr>
              <a:t>(irrespective of the random coins)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398223" y="6384405"/>
                <a:ext cx="850566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charset="2"/>
                  <a:buChar char="v"/>
                </a:pPr>
                <a:r>
                  <a:rPr lang="en-US" sz="1400" dirty="0" smtClean="0">
                    <a:latin typeface="Calibri" charset="0"/>
                    <a:ea typeface="Calibri" charset="0"/>
                    <a:cs typeface="Calibri" charset="0"/>
                  </a:rPr>
                  <a:t>So no probability distribution considered over </a:t>
                </a:r>
                <a:r>
                  <a:rPr lang="en-US" sz="14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 </a:t>
                </a:r>
                <a:r>
                  <a:rPr lang="en-US" sz="1400" dirty="0" smtClean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and</a:t>
                </a:r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 </a:t>
                </a:r>
                <a:r>
                  <a:rPr lang="en-US" sz="14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</a:t>
                </a:r>
                <a:r>
                  <a:rPr lang="en-US" sz="1400" dirty="0" smtClean="0">
                    <a:latin typeface="Calibri" charset="0"/>
                    <a:ea typeface="Calibri" charset="0"/>
                    <a:cs typeface="Calibri" charset="0"/>
                  </a:rPr>
                  <a:t>  </a:t>
                </a:r>
                <a:endParaRPr lang="en-US" sz="1400" dirty="0">
                  <a:solidFill>
                    <a:srgbClr val="FF4916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23" y="6384405"/>
                <a:ext cx="8505661" cy="307777"/>
              </a:xfrm>
              <a:prstGeom prst="rect">
                <a:avLst/>
              </a:prstGeom>
              <a:blipFill rotWithShape="0">
                <a:blip r:embed="rId19"/>
                <a:stretch>
                  <a:fillRect l="-72" t="-11765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Rectangle 110"/>
          <p:cNvSpPr/>
          <p:nvPr/>
        </p:nvSpPr>
        <p:spPr>
          <a:xfrm>
            <a:off x="78658" y="6026291"/>
            <a:ext cx="8903884" cy="710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74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9" grpId="0"/>
      <p:bldP spid="1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44624"/>
            <a:ext cx="9144000" cy="1224136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kern="0" dirty="0">
                <a:solidFill>
                  <a:srgbClr val="009900"/>
                </a:solidFill>
                <a:latin typeface="Chalkboard"/>
              </a:rPr>
              <a:t>Making </a:t>
            </a:r>
            <a:r>
              <a:rPr lang="en-US" sz="3200" kern="0" dirty="0" smtClean="0">
                <a:solidFill>
                  <a:srgbClr val="009900"/>
                </a:solidFill>
                <a:latin typeface="Chalkboard"/>
              </a:rPr>
              <a:t>“</a:t>
            </a:r>
            <a:r>
              <a:rPr lang="en-US" sz="3200" kern="0" dirty="0">
                <a:solidFill>
                  <a:srgbClr val="009900"/>
                </a:solidFill>
                <a:latin typeface="Chalkboard"/>
              </a:rPr>
              <a:t>Very </a:t>
            </a:r>
            <a:r>
              <a:rPr lang="en-US" sz="3200" kern="0" dirty="0" smtClean="0">
                <a:solidFill>
                  <a:srgbClr val="009900"/>
                </a:solidFill>
                <a:latin typeface="Chalkboard"/>
              </a:rPr>
              <a:t>Small/Negligible” </a:t>
            </a:r>
            <a:r>
              <a:rPr lang="en-US" sz="3200" kern="0" dirty="0">
                <a:solidFill>
                  <a:srgbClr val="009900"/>
                </a:solidFill>
                <a:latin typeface="Chalkboard"/>
              </a:rPr>
              <a:t>Precise– Asymptotic Approach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95536" y="1196752"/>
            <a:ext cx="9036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dirty="0" smtClean="0">
                <a:latin typeface="Chalkboard"/>
              </a:rPr>
              <a:t>&gt;&gt;  “ Very Small / negligible in n”  means those f(n) :</a:t>
            </a:r>
            <a:endParaRPr lang="en-US" dirty="0" smtClean="0">
              <a:solidFill>
                <a:srgbClr val="0000FF"/>
              </a:solidFill>
              <a:latin typeface="Chalkboard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899592" y="2469670"/>
            <a:ext cx="8712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halkboard"/>
              </a:rPr>
              <a:t>-  “grows slower than any inverse poly”</a:t>
            </a:r>
            <a:endParaRPr lang="en-US" dirty="0" smtClean="0">
              <a:solidFill>
                <a:srgbClr val="0000FF"/>
              </a:solidFill>
              <a:latin typeface="Chalkboard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919875" y="1763141"/>
            <a:ext cx="79726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halkboard"/>
              </a:rPr>
              <a:t>- for </a:t>
            </a:r>
            <a:r>
              <a:rPr lang="en-US" dirty="0">
                <a:solidFill>
                  <a:srgbClr val="FF0000"/>
                </a:solidFill>
                <a:latin typeface="Chalkboard"/>
              </a:rPr>
              <a:t>every </a:t>
            </a:r>
            <a:r>
              <a:rPr lang="en-US" dirty="0" smtClean="0">
                <a:solidFill>
                  <a:srgbClr val="FF0000"/>
                </a:solidFill>
                <a:latin typeface="Chalkboard"/>
              </a:rPr>
              <a:t>polynomial in n, p(n)</a:t>
            </a:r>
            <a:r>
              <a:rPr lang="en-US" dirty="0" smtClean="0">
                <a:latin typeface="Chalkboard"/>
              </a:rPr>
              <a:t>, </a:t>
            </a:r>
            <a:r>
              <a:rPr lang="en-US" dirty="0">
                <a:latin typeface="Chalkboard"/>
              </a:rPr>
              <a:t>there exists </a:t>
            </a:r>
            <a:r>
              <a:rPr lang="en-US" dirty="0">
                <a:solidFill>
                  <a:srgbClr val="FF0000"/>
                </a:solidFill>
                <a:latin typeface="Chalkboard"/>
              </a:rPr>
              <a:t>some </a:t>
            </a:r>
            <a:r>
              <a:rPr lang="en-US" dirty="0" smtClean="0">
                <a:solidFill>
                  <a:srgbClr val="FF0000"/>
                </a:solidFill>
                <a:latin typeface="Chalkboard"/>
              </a:rPr>
              <a:t>positive integer N</a:t>
            </a:r>
            <a:r>
              <a:rPr lang="en-US" dirty="0">
                <a:latin typeface="Chalkboard"/>
              </a:rPr>
              <a:t>, such </a:t>
            </a:r>
            <a:r>
              <a:rPr lang="en-US" dirty="0" smtClean="0">
                <a:latin typeface="Chalkboard"/>
              </a:rPr>
              <a:t>that </a:t>
            </a:r>
            <a:r>
              <a:rPr lang="en-US" dirty="0">
                <a:solidFill>
                  <a:srgbClr val="FF0000"/>
                </a:solidFill>
                <a:latin typeface="Chalkboard"/>
              </a:rPr>
              <a:t>f(n) &lt; </a:t>
            </a:r>
            <a:r>
              <a:rPr lang="en-US" dirty="0" smtClean="0">
                <a:solidFill>
                  <a:srgbClr val="FF0000"/>
                </a:solidFill>
                <a:latin typeface="Chalkboard"/>
              </a:rPr>
              <a:t>1/p(n)</a:t>
            </a:r>
            <a:r>
              <a:rPr lang="en-US" dirty="0" smtClean="0">
                <a:latin typeface="Chalkboard"/>
              </a:rPr>
              <a:t> , </a:t>
            </a:r>
            <a:r>
              <a:rPr lang="en-US" dirty="0">
                <a:latin typeface="Chalkboard"/>
              </a:rPr>
              <a:t>for all n &gt; N</a:t>
            </a:r>
            <a:endParaRPr lang="en-US" dirty="0">
              <a:solidFill>
                <a:srgbClr val="0000FF"/>
              </a:solidFill>
              <a:latin typeface="Chalkboard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67544" y="3396482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dirty="0" smtClean="0">
                <a:latin typeface="Chalkboard"/>
              </a:rPr>
              <a:t>&gt;&gt;  Example:  1/2</a:t>
            </a:r>
            <a:r>
              <a:rPr lang="en-US" baseline="30000" dirty="0" smtClean="0">
                <a:latin typeface="Chalkboard"/>
              </a:rPr>
              <a:t>n </a:t>
            </a:r>
            <a:r>
              <a:rPr lang="en-US" dirty="0">
                <a:latin typeface="Chalkboard"/>
              </a:rPr>
              <a:t>, </a:t>
            </a:r>
            <a:r>
              <a:rPr lang="en-US" dirty="0" smtClean="0">
                <a:latin typeface="Chalkboard"/>
              </a:rPr>
              <a:t>1/2</a:t>
            </a:r>
            <a:r>
              <a:rPr lang="en-US" baseline="30000" dirty="0" smtClean="0">
                <a:latin typeface="Chalkboard"/>
              </a:rPr>
              <a:t>n/2</a:t>
            </a:r>
            <a:endParaRPr lang="en-US" dirty="0" smtClean="0">
              <a:solidFill>
                <a:srgbClr val="0000FF"/>
              </a:solidFill>
              <a:latin typeface="Chalkboard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67544" y="3972546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dirty="0" smtClean="0">
                <a:latin typeface="Chalkboard"/>
              </a:rPr>
              <a:t>&gt;&gt;  How about 1/n</a:t>
            </a:r>
            <a:r>
              <a:rPr lang="en-US" baseline="30000" dirty="0" smtClean="0">
                <a:latin typeface="Chalkboard"/>
              </a:rPr>
              <a:t>10</a:t>
            </a:r>
            <a:r>
              <a:rPr lang="en-US" dirty="0" smtClean="0">
                <a:latin typeface="Chalkboard"/>
              </a:rPr>
              <a:t> ?</a:t>
            </a:r>
            <a:endParaRPr lang="en-US" baseline="30000" dirty="0" smtClean="0">
              <a:solidFill>
                <a:srgbClr val="0000FF"/>
              </a:solidFill>
              <a:latin typeface="Chalkboard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491880" y="3972546"/>
            <a:ext cx="56521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dirty="0" smtClean="0">
                <a:latin typeface="Chalkboard"/>
              </a:rPr>
              <a:t> For 1/n</a:t>
            </a:r>
            <a:r>
              <a:rPr lang="en-US" baseline="30000" dirty="0">
                <a:latin typeface="Chalkboard"/>
              </a:rPr>
              <a:t>2</a:t>
            </a:r>
            <a:r>
              <a:rPr lang="en-US" baseline="30000" dirty="0" smtClean="0">
                <a:latin typeface="Chalkboard"/>
              </a:rPr>
              <a:t>0</a:t>
            </a:r>
            <a:r>
              <a:rPr lang="en-US" dirty="0" smtClean="0">
                <a:latin typeface="Chalkboard"/>
              </a:rPr>
              <a:t> </a:t>
            </a:r>
            <a:r>
              <a:rPr lang="en-US" dirty="0">
                <a:latin typeface="Chalkboard"/>
              </a:rPr>
              <a:t> </a:t>
            </a:r>
            <a:r>
              <a:rPr lang="en-US" dirty="0" smtClean="0">
                <a:latin typeface="Chalkboard"/>
              </a:rPr>
              <a:t>there is NO N </a:t>
            </a:r>
            <a:r>
              <a:rPr lang="en-US" dirty="0" err="1" smtClean="0">
                <a:latin typeface="Chalkboard"/>
              </a:rPr>
              <a:t>s.t.</a:t>
            </a:r>
            <a:r>
              <a:rPr lang="en-US" dirty="0" smtClean="0">
                <a:latin typeface="Chalkboard"/>
              </a:rPr>
              <a:t> 1/n</a:t>
            </a:r>
            <a:r>
              <a:rPr lang="en-US" baseline="30000" dirty="0" smtClean="0">
                <a:latin typeface="Chalkboard"/>
              </a:rPr>
              <a:t>10 </a:t>
            </a:r>
            <a:r>
              <a:rPr lang="en-US" dirty="0" smtClean="0">
                <a:latin typeface="Chalkboard"/>
              </a:rPr>
              <a:t>&lt; </a:t>
            </a:r>
            <a:r>
              <a:rPr lang="en-US" dirty="0">
                <a:latin typeface="Chalkboard"/>
              </a:rPr>
              <a:t>1/n</a:t>
            </a:r>
            <a:r>
              <a:rPr lang="en-US" baseline="30000" dirty="0">
                <a:latin typeface="Chalkboard"/>
              </a:rPr>
              <a:t>20</a:t>
            </a:r>
            <a:endParaRPr lang="en-US" baseline="30000" dirty="0" smtClean="0">
              <a:solidFill>
                <a:srgbClr val="0000FF"/>
              </a:solidFill>
              <a:latin typeface="Chalkboard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864096" y="5301208"/>
            <a:ext cx="8604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halkboard"/>
              </a:rPr>
              <a:t>- The more the value of n, the tougher the life of the adversary is.</a:t>
            </a:r>
            <a:endParaRPr lang="en-US" dirty="0" smtClean="0">
              <a:solidFill>
                <a:srgbClr val="0000FF"/>
              </a:solidFill>
              <a:latin typeface="Chalkboard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30400" y="1888612"/>
            <a:ext cx="2521566" cy="3628620"/>
            <a:chOff x="10116406" y="2545359"/>
            <a:chExt cx="1564111" cy="238729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16406" y="2790220"/>
              <a:ext cx="1564111" cy="2142435"/>
            </a:xfrm>
            <a:prstGeom prst="rect">
              <a:avLst/>
            </a:prstGeom>
            <a:noFill/>
            <a:ln w="190500" cap="sq">
              <a:solidFill>
                <a:srgbClr val="FFFF99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8" name="Oval 17"/>
            <p:cNvSpPr/>
            <p:nvPr/>
          </p:nvSpPr>
          <p:spPr>
            <a:xfrm>
              <a:off x="10620463" y="2545359"/>
              <a:ext cx="432048" cy="36933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rot="21225297">
              <a:off x="10189153" y="3046741"/>
              <a:ext cx="1395619" cy="1478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Bradley Hand" charset="0"/>
                  <a:ea typeface="Bradley Hand" charset="0"/>
                  <a:cs typeface="Bradley Hand" charset="0"/>
                </a:rPr>
                <a:t>n</a:t>
              </a:r>
              <a:r>
                <a:rPr lang="en-US" sz="2000" dirty="0" smtClean="0">
                  <a:latin typeface="Bradley Hand" charset="0"/>
                  <a:ea typeface="Bradley Hand" charset="0"/>
                  <a:cs typeface="Bradley Hand" charset="0"/>
                </a:rPr>
                <a:t>: Security parameter. A tunable parameter that tunes how difficult it is to break a cryptosystem  </a:t>
              </a:r>
              <a:endParaRPr lang="en-US" sz="2000" dirty="0">
                <a:latin typeface="Bradley Hand" charset="0"/>
                <a:ea typeface="Bradley Hand" charset="0"/>
                <a:cs typeface="Bradley Han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843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21" grpId="0"/>
      <p:bldP spid="23" grpId="0"/>
      <p:bldP spid="24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8488" y="4812001"/>
            <a:ext cx="8903884" cy="20014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5785" y="66913"/>
            <a:ext cx="9031905" cy="75895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Real-world  vs. Ideal world : Definition 2 (For Randomized Functionalities ) </a:t>
            </a:r>
            <a:endParaRPr lang="en-US" sz="28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690532" y="955487"/>
            <a:ext cx="4213352" cy="25092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53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3240172"/>
              </p:ext>
            </p:extLst>
          </p:nvPr>
        </p:nvGraphicFramePr>
        <p:xfrm>
          <a:off x="4947755" y="955488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882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7755" y="955488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9350429"/>
              </p:ext>
            </p:extLst>
          </p:nvPr>
        </p:nvGraphicFramePr>
        <p:xfrm>
          <a:off x="8499638" y="937449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883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9638" y="937449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6951039"/>
              </p:ext>
            </p:extLst>
          </p:nvPr>
        </p:nvGraphicFramePr>
        <p:xfrm>
          <a:off x="8489845" y="2479088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884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9845" y="2479088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" name="Picture 55" descr="j013903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160" y="2376439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5393540" y="1134473"/>
            <a:ext cx="614883" cy="616733"/>
            <a:chOff x="5096933" y="5191400"/>
            <a:chExt cx="614883" cy="616733"/>
          </a:xfrm>
        </p:grpSpPr>
        <p:sp>
          <p:nvSpPr>
            <p:cNvPr id="58" name="Oval 5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826149" y="1099186"/>
            <a:ext cx="614883" cy="616733"/>
            <a:chOff x="5096933" y="5191400"/>
            <a:chExt cx="614883" cy="616733"/>
          </a:xfrm>
        </p:grpSpPr>
        <p:sp>
          <p:nvSpPr>
            <p:cNvPr id="61" name="Oval 6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856067" y="2633693"/>
            <a:ext cx="614883" cy="616733"/>
            <a:chOff x="5096933" y="5191400"/>
            <a:chExt cx="614883" cy="616733"/>
          </a:xfrm>
        </p:grpSpPr>
        <p:sp>
          <p:nvSpPr>
            <p:cNvPr id="64" name="Oval 63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3153" y="1715370"/>
            <a:ext cx="1091844" cy="95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ounded Rectangle 67"/>
          <p:cNvSpPr/>
          <p:nvPr/>
        </p:nvSpPr>
        <p:spPr>
          <a:xfrm>
            <a:off x="298497" y="938554"/>
            <a:ext cx="4213352" cy="25092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54583" y="2684492"/>
            <a:ext cx="9101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70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7095423"/>
              </p:ext>
            </p:extLst>
          </p:nvPr>
        </p:nvGraphicFramePr>
        <p:xfrm>
          <a:off x="555720" y="93855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885" name="Clip" r:id="rId10" imgW="525240" imgH="1361880" progId="">
                  <p:embed/>
                </p:oleObj>
              </mc:Choice>
              <mc:Fallback>
                <p:oleObj name="Clip" r:id="rId10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720" y="93855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774"/>
              </p:ext>
            </p:extLst>
          </p:nvPr>
        </p:nvGraphicFramePr>
        <p:xfrm>
          <a:off x="4107603" y="92051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886" name="Clip" r:id="rId11" imgW="525240" imgH="1361880" progId="">
                  <p:embed/>
                </p:oleObj>
              </mc:Choice>
              <mc:Fallback>
                <p:oleObj name="Clip" r:id="rId11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7603" y="92051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2024618"/>
              </p:ext>
            </p:extLst>
          </p:nvPr>
        </p:nvGraphicFramePr>
        <p:xfrm>
          <a:off x="4097810" y="246215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887" name="Clip" r:id="rId12" imgW="525240" imgH="1361880" progId="">
                  <p:embed/>
                </p:oleObj>
              </mc:Choice>
              <mc:Fallback>
                <p:oleObj name="Clip" r:id="rId12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810" y="246215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4" name="Group 73"/>
          <p:cNvGrpSpPr/>
          <p:nvPr/>
        </p:nvGrpSpPr>
        <p:grpSpPr>
          <a:xfrm>
            <a:off x="1001505" y="1117540"/>
            <a:ext cx="614883" cy="616733"/>
            <a:chOff x="5096933" y="5191400"/>
            <a:chExt cx="614883" cy="616733"/>
          </a:xfrm>
        </p:grpSpPr>
        <p:sp>
          <p:nvSpPr>
            <p:cNvPr id="75" name="Oval 74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6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434114" y="1082253"/>
            <a:ext cx="614883" cy="616733"/>
            <a:chOff x="5096933" y="5191400"/>
            <a:chExt cx="614883" cy="616733"/>
          </a:xfrm>
        </p:grpSpPr>
        <p:sp>
          <p:nvSpPr>
            <p:cNvPr id="78" name="Oval 7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464032" y="2616760"/>
            <a:ext cx="614883" cy="616733"/>
            <a:chOff x="5096933" y="5191400"/>
            <a:chExt cx="614883" cy="616733"/>
          </a:xfrm>
        </p:grpSpPr>
        <p:sp>
          <p:nvSpPr>
            <p:cNvPr id="81" name="Oval 8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13925" y="1343991"/>
            <a:ext cx="956792" cy="127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Rectangle 84"/>
          <p:cNvSpPr/>
          <p:nvPr/>
        </p:nvSpPr>
        <p:spPr>
          <a:xfrm>
            <a:off x="384188" y="2630036"/>
            <a:ext cx="68159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SIM</a:t>
            </a:r>
            <a:endParaRPr lang="en-US" sz="2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495818" y="2701425"/>
            <a:ext cx="217498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r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protocol transcript}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658141" y="1301423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535305" y="1719292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215762" y="2210903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97530" y="1394831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174694" y="1635723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928888" y="2156830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/>
              <p:cNvSpPr/>
              <p:nvPr/>
            </p:nvSpPr>
            <p:spPr>
              <a:xfrm>
                <a:off x="1942534" y="5038856"/>
                <a:ext cx="622898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),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</a:t>
                </a:r>
                <a:r>
                  <a:rPr lang="en-US" sz="1400" dirty="0" smtClean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= </a:t>
                </a:r>
                <a:r>
                  <a:rPr lang="en-US" sz="14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), </a:t>
                </a:r>
                <a:r>
                  <a:rPr lang="en-US" sz="14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</a:p>
            </p:txBody>
          </p:sp>
        </mc:Choice>
        <mc:Fallback xmlns="">
          <p:sp>
            <p:nvSpPr>
              <p:cNvPr id="87" name="Rectangle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534" y="5038856"/>
                <a:ext cx="6228984" cy="307777"/>
              </a:xfrm>
              <a:prstGeom prst="rect">
                <a:avLst/>
              </a:prstGeom>
              <a:blipFill rotWithShape="0">
                <a:blip r:embed="rId14"/>
                <a:stretch>
                  <a:fillRect l="-294" t="-12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Rectangle 90"/>
          <p:cNvSpPr/>
          <p:nvPr/>
        </p:nvSpPr>
        <p:spPr>
          <a:xfrm>
            <a:off x="39336" y="4830899"/>
            <a:ext cx="3771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Perfect-security:    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29508" y="5425760"/>
            <a:ext cx="3771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Statistical-security:    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4568599" y="5638541"/>
            <a:ext cx="325730" cy="507832"/>
            <a:chOff x="4714950" y="6745070"/>
            <a:chExt cx="325730" cy="507832"/>
          </a:xfrm>
        </p:grpSpPr>
        <p:sp>
          <p:nvSpPr>
            <p:cNvPr id="97" name="Text Box 23"/>
            <p:cNvSpPr txBox="1">
              <a:spLocks noChangeAspect="1" noChangeArrowheads="1"/>
            </p:cNvSpPr>
            <p:nvPr/>
          </p:nvSpPr>
          <p:spPr bwMode="auto">
            <a:xfrm>
              <a:off x="4714950" y="6852792"/>
              <a:ext cx="32573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  <a:sym typeface="Symbol" pitchFamily="18" charset="2"/>
                </a:rPr>
                <a:t></a:t>
              </a:r>
              <a:endParaRPr lang="en-US" sz="2000" b="1" dirty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endParaRPr>
            </a:p>
          </p:txBody>
        </p:sp>
        <p:sp>
          <p:nvSpPr>
            <p:cNvPr id="98" name="Text Box 23"/>
            <p:cNvSpPr txBox="1">
              <a:spLocks noChangeAspect="1" noChangeArrowheads="1"/>
            </p:cNvSpPr>
            <p:nvPr/>
          </p:nvSpPr>
          <p:spPr bwMode="auto">
            <a:xfrm>
              <a:off x="4730407" y="6745070"/>
              <a:ext cx="2568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  <a:sym typeface="Symbol" pitchFamily="18" charset="2"/>
                </a:rPr>
                <a:t>s</a:t>
              </a:r>
            </a:p>
          </p:txBody>
        </p:sp>
      </p:grpSp>
      <p:sp>
        <p:nvSpPr>
          <p:cNvPr id="99" name="Rectangle 98"/>
          <p:cNvSpPr/>
          <p:nvPr/>
        </p:nvSpPr>
        <p:spPr>
          <a:xfrm>
            <a:off x="19680" y="6123849"/>
            <a:ext cx="3771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Computational-security:    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4573513" y="6292383"/>
            <a:ext cx="325730" cy="507832"/>
            <a:chOff x="4714950" y="6745070"/>
            <a:chExt cx="325730" cy="507832"/>
          </a:xfrm>
        </p:grpSpPr>
        <p:sp>
          <p:nvSpPr>
            <p:cNvPr id="103" name="Text Box 23"/>
            <p:cNvSpPr txBox="1">
              <a:spLocks noChangeAspect="1" noChangeArrowheads="1"/>
            </p:cNvSpPr>
            <p:nvPr/>
          </p:nvSpPr>
          <p:spPr bwMode="auto">
            <a:xfrm>
              <a:off x="4714950" y="6852792"/>
              <a:ext cx="32573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  <a:sym typeface="Symbol" pitchFamily="18" charset="2"/>
                </a:rPr>
                <a:t></a:t>
              </a:r>
              <a:endParaRPr lang="en-US" sz="2000" b="1" dirty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endParaRPr>
            </a:p>
          </p:txBody>
        </p:sp>
        <p:sp>
          <p:nvSpPr>
            <p:cNvPr id="104" name="Text Box 23"/>
            <p:cNvSpPr txBox="1">
              <a:spLocks noChangeAspect="1" noChangeArrowheads="1"/>
            </p:cNvSpPr>
            <p:nvPr/>
          </p:nvSpPr>
          <p:spPr bwMode="auto">
            <a:xfrm>
              <a:off x="4730407" y="6745070"/>
              <a:ext cx="2600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  <a:sym typeface="Symbol" pitchFamily="18" charset="2"/>
                </a:rPr>
                <a:t>c</a:t>
              </a:r>
              <a:endParaRPr lang="en-US" sz="1400" b="1" dirty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endParaRPr>
            </a:p>
          </p:txBody>
        </p:sp>
      </p:grpSp>
      <p:sp>
        <p:nvSpPr>
          <p:cNvPr id="108" name="Rectangle 107"/>
          <p:cNvSpPr/>
          <p:nvPr/>
        </p:nvSpPr>
        <p:spPr>
          <a:xfrm>
            <a:off x="54095" y="3651036"/>
            <a:ext cx="89425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For randomized functions, output is not fixed even if inputs are fixed 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398223" y="3980418"/>
                <a:ext cx="850566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charset="2"/>
                  <a:buChar char="v"/>
                </a:pPr>
                <a:r>
                  <a:rPr lang="en-US" sz="1400" dirty="0" smtClean="0">
                    <a:latin typeface="Calibri" charset="0"/>
                    <a:ea typeface="Calibri" charset="0"/>
                    <a:cs typeface="Calibri" charset="0"/>
                  </a:rPr>
                  <a:t>Need to consider probability distribution considered over </a:t>
                </a:r>
                <a:r>
                  <a:rPr lang="en-US" sz="14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 </a:t>
                </a:r>
                <a:r>
                  <a:rPr lang="en-US" sz="1400" dirty="0" smtClean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and</a:t>
                </a:r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 </a:t>
                </a:r>
                <a:r>
                  <a:rPr lang="en-US" sz="14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</a:t>
                </a:r>
                <a:r>
                  <a:rPr lang="en-US" sz="1400" dirty="0" smtClean="0">
                    <a:latin typeface="Calibri" charset="0"/>
                    <a:ea typeface="Calibri" charset="0"/>
                    <a:cs typeface="Calibri" charset="0"/>
                  </a:rPr>
                  <a:t>  </a:t>
                </a:r>
                <a:endParaRPr lang="en-US" sz="1400" dirty="0">
                  <a:solidFill>
                    <a:srgbClr val="FF4916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23" y="3980418"/>
                <a:ext cx="8505661" cy="307777"/>
              </a:xfrm>
              <a:prstGeom prst="rect">
                <a:avLst/>
              </a:prstGeom>
              <a:blipFill rotWithShape="0">
                <a:blip r:embed="rId15"/>
                <a:stretch>
                  <a:fillRect l="-72" t="-12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Rectangle 110"/>
          <p:cNvSpPr/>
          <p:nvPr/>
        </p:nvSpPr>
        <p:spPr>
          <a:xfrm>
            <a:off x="78658" y="3622304"/>
            <a:ext cx="8903884" cy="11255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03140" y="4368787"/>
            <a:ext cx="85056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Correctness and privacy combined in a single condition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2281739" y="5770816"/>
                <a:ext cx="622898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),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</a:t>
                </a:r>
                <a:r>
                  <a:rPr lang="en-US" sz="1400" dirty="0" smtClean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       </a:t>
                </a:r>
                <a:r>
                  <a:rPr lang="en-US" sz="14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), </a:t>
                </a:r>
                <a:r>
                  <a:rPr lang="en-US" sz="14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739" y="5770816"/>
                <a:ext cx="6228984" cy="307777"/>
              </a:xfrm>
              <a:prstGeom prst="rect">
                <a:avLst/>
              </a:prstGeom>
              <a:blipFill rotWithShape="0">
                <a:blip r:embed="rId16"/>
                <a:stretch>
                  <a:fillRect l="-294" t="-12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2305782" y="6432855"/>
                <a:ext cx="622898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),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</a:t>
                </a:r>
                <a:r>
                  <a:rPr lang="en-US" sz="1400" dirty="0" smtClean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       </a:t>
                </a:r>
                <a:r>
                  <a:rPr lang="en-US" sz="14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), </a:t>
                </a:r>
                <a:r>
                  <a:rPr lang="en-US" sz="14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782" y="6432855"/>
                <a:ext cx="6228984" cy="307777"/>
              </a:xfrm>
              <a:prstGeom prst="rect">
                <a:avLst/>
              </a:prstGeom>
              <a:blipFill rotWithShape="0">
                <a:blip r:embed="rId17"/>
                <a:stretch>
                  <a:fillRect l="-294" t="-11765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5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7" grpId="0"/>
      <p:bldP spid="91" grpId="0"/>
      <p:bldP spid="92" grpId="0"/>
      <p:bldP spid="99" grpId="0"/>
      <p:bldP spid="73" grpId="0"/>
      <p:bldP spid="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732" y="3587884"/>
            <a:ext cx="8903884" cy="20014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5785" y="66913"/>
            <a:ext cx="9031905" cy="75895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Real-world  vs. Ideal world : Definition 2 vs Definition 1</a:t>
            </a:r>
            <a:endParaRPr lang="en-US" sz="28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690532" y="955487"/>
            <a:ext cx="4213352" cy="25092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53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5813789"/>
              </p:ext>
            </p:extLst>
          </p:nvPr>
        </p:nvGraphicFramePr>
        <p:xfrm>
          <a:off x="4947755" y="955488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906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7755" y="955488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7481184"/>
              </p:ext>
            </p:extLst>
          </p:nvPr>
        </p:nvGraphicFramePr>
        <p:xfrm>
          <a:off x="8499638" y="937449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907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9638" y="937449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1857117"/>
              </p:ext>
            </p:extLst>
          </p:nvPr>
        </p:nvGraphicFramePr>
        <p:xfrm>
          <a:off x="8489845" y="2479088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908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9845" y="2479088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" name="Picture 55" descr="j013903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160" y="2376439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5393540" y="1134473"/>
            <a:ext cx="614883" cy="616733"/>
            <a:chOff x="5096933" y="5191400"/>
            <a:chExt cx="614883" cy="616733"/>
          </a:xfrm>
        </p:grpSpPr>
        <p:sp>
          <p:nvSpPr>
            <p:cNvPr id="58" name="Oval 5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826149" y="1099186"/>
            <a:ext cx="614883" cy="616733"/>
            <a:chOff x="5096933" y="5191400"/>
            <a:chExt cx="614883" cy="616733"/>
          </a:xfrm>
        </p:grpSpPr>
        <p:sp>
          <p:nvSpPr>
            <p:cNvPr id="61" name="Oval 6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856067" y="2633693"/>
            <a:ext cx="614883" cy="616733"/>
            <a:chOff x="5096933" y="5191400"/>
            <a:chExt cx="614883" cy="616733"/>
          </a:xfrm>
        </p:grpSpPr>
        <p:sp>
          <p:nvSpPr>
            <p:cNvPr id="64" name="Oval 63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3153" y="1715370"/>
            <a:ext cx="1091844" cy="95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ounded Rectangle 67"/>
          <p:cNvSpPr/>
          <p:nvPr/>
        </p:nvSpPr>
        <p:spPr>
          <a:xfrm>
            <a:off x="298497" y="938554"/>
            <a:ext cx="4213352" cy="25092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54583" y="2684492"/>
            <a:ext cx="9101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70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4971361"/>
              </p:ext>
            </p:extLst>
          </p:nvPr>
        </p:nvGraphicFramePr>
        <p:xfrm>
          <a:off x="555720" y="93855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909" name="Clip" r:id="rId10" imgW="525240" imgH="1361880" progId="">
                  <p:embed/>
                </p:oleObj>
              </mc:Choice>
              <mc:Fallback>
                <p:oleObj name="Clip" r:id="rId10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720" y="93855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7285294"/>
              </p:ext>
            </p:extLst>
          </p:nvPr>
        </p:nvGraphicFramePr>
        <p:xfrm>
          <a:off x="4107603" y="92051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910" name="Clip" r:id="rId11" imgW="525240" imgH="1361880" progId="">
                  <p:embed/>
                </p:oleObj>
              </mc:Choice>
              <mc:Fallback>
                <p:oleObj name="Clip" r:id="rId11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7603" y="92051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34445"/>
              </p:ext>
            </p:extLst>
          </p:nvPr>
        </p:nvGraphicFramePr>
        <p:xfrm>
          <a:off x="4097810" y="246215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911" name="Clip" r:id="rId12" imgW="525240" imgH="1361880" progId="">
                  <p:embed/>
                </p:oleObj>
              </mc:Choice>
              <mc:Fallback>
                <p:oleObj name="Clip" r:id="rId12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810" y="246215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4" name="Group 73"/>
          <p:cNvGrpSpPr/>
          <p:nvPr/>
        </p:nvGrpSpPr>
        <p:grpSpPr>
          <a:xfrm>
            <a:off x="1001505" y="1117540"/>
            <a:ext cx="614883" cy="616733"/>
            <a:chOff x="5096933" y="5191400"/>
            <a:chExt cx="614883" cy="616733"/>
          </a:xfrm>
        </p:grpSpPr>
        <p:sp>
          <p:nvSpPr>
            <p:cNvPr id="75" name="Oval 74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6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434114" y="1082253"/>
            <a:ext cx="614883" cy="616733"/>
            <a:chOff x="5096933" y="5191400"/>
            <a:chExt cx="614883" cy="616733"/>
          </a:xfrm>
        </p:grpSpPr>
        <p:sp>
          <p:nvSpPr>
            <p:cNvPr id="78" name="Oval 7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464032" y="2616760"/>
            <a:ext cx="614883" cy="616733"/>
            <a:chOff x="5096933" y="5191400"/>
            <a:chExt cx="614883" cy="616733"/>
          </a:xfrm>
        </p:grpSpPr>
        <p:sp>
          <p:nvSpPr>
            <p:cNvPr id="81" name="Oval 8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13925" y="1343991"/>
            <a:ext cx="956792" cy="127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Rectangle 84"/>
          <p:cNvSpPr/>
          <p:nvPr/>
        </p:nvSpPr>
        <p:spPr>
          <a:xfrm>
            <a:off x="384188" y="2630036"/>
            <a:ext cx="68159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SIM</a:t>
            </a:r>
            <a:endParaRPr lang="en-US" sz="2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495818" y="2701425"/>
            <a:ext cx="217498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r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protocol transcript}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658141" y="1301423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535305" y="1719292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215762" y="2210903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97530" y="1394831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174694" y="1635723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928888" y="2156830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/>
              <p:cNvSpPr/>
              <p:nvPr/>
            </p:nvSpPr>
            <p:spPr>
              <a:xfrm>
                <a:off x="1986778" y="3814739"/>
                <a:ext cx="622898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),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</a:t>
                </a:r>
                <a:r>
                  <a:rPr lang="en-US" sz="1400" dirty="0" smtClean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= </a:t>
                </a:r>
                <a:r>
                  <a:rPr lang="en-US" sz="14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), </a:t>
                </a:r>
                <a:r>
                  <a:rPr lang="en-US" sz="14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</a:p>
            </p:txBody>
          </p:sp>
        </mc:Choice>
        <mc:Fallback xmlns="">
          <p:sp>
            <p:nvSpPr>
              <p:cNvPr id="87" name="Rectangle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778" y="3814739"/>
                <a:ext cx="6228984" cy="307777"/>
              </a:xfrm>
              <a:prstGeom prst="rect">
                <a:avLst/>
              </a:prstGeom>
              <a:blipFill rotWithShape="0">
                <a:blip r:embed="rId14"/>
                <a:stretch>
                  <a:fillRect l="-294" t="-12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Rectangle 90"/>
          <p:cNvSpPr/>
          <p:nvPr/>
        </p:nvSpPr>
        <p:spPr>
          <a:xfrm>
            <a:off x="83580" y="3606782"/>
            <a:ext cx="3771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Perfect-security:    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73752" y="4201643"/>
            <a:ext cx="3771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Statistical-security:    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4612843" y="4414424"/>
            <a:ext cx="325730" cy="507832"/>
            <a:chOff x="4714950" y="6745070"/>
            <a:chExt cx="325730" cy="507832"/>
          </a:xfrm>
        </p:grpSpPr>
        <p:sp>
          <p:nvSpPr>
            <p:cNvPr id="97" name="Text Box 23"/>
            <p:cNvSpPr txBox="1">
              <a:spLocks noChangeAspect="1" noChangeArrowheads="1"/>
            </p:cNvSpPr>
            <p:nvPr/>
          </p:nvSpPr>
          <p:spPr bwMode="auto">
            <a:xfrm>
              <a:off x="4714950" y="6852792"/>
              <a:ext cx="32573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  <a:sym typeface="Symbol" pitchFamily="18" charset="2"/>
                </a:rPr>
                <a:t></a:t>
              </a:r>
              <a:endParaRPr lang="en-US" sz="2000" b="1" dirty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endParaRPr>
            </a:p>
          </p:txBody>
        </p:sp>
        <p:sp>
          <p:nvSpPr>
            <p:cNvPr id="98" name="Text Box 23"/>
            <p:cNvSpPr txBox="1">
              <a:spLocks noChangeAspect="1" noChangeArrowheads="1"/>
            </p:cNvSpPr>
            <p:nvPr/>
          </p:nvSpPr>
          <p:spPr bwMode="auto">
            <a:xfrm>
              <a:off x="4730407" y="6745070"/>
              <a:ext cx="2568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  <a:sym typeface="Symbol" pitchFamily="18" charset="2"/>
                </a:rPr>
                <a:t>s</a:t>
              </a:r>
            </a:p>
          </p:txBody>
        </p:sp>
      </p:grpSp>
      <p:sp>
        <p:nvSpPr>
          <p:cNvPr id="99" name="Rectangle 98"/>
          <p:cNvSpPr/>
          <p:nvPr/>
        </p:nvSpPr>
        <p:spPr>
          <a:xfrm>
            <a:off x="63924" y="4899732"/>
            <a:ext cx="3771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Computational-security:    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4617757" y="5068266"/>
            <a:ext cx="325730" cy="507832"/>
            <a:chOff x="4714950" y="6745070"/>
            <a:chExt cx="325730" cy="507832"/>
          </a:xfrm>
        </p:grpSpPr>
        <p:sp>
          <p:nvSpPr>
            <p:cNvPr id="103" name="Text Box 23"/>
            <p:cNvSpPr txBox="1">
              <a:spLocks noChangeAspect="1" noChangeArrowheads="1"/>
            </p:cNvSpPr>
            <p:nvPr/>
          </p:nvSpPr>
          <p:spPr bwMode="auto">
            <a:xfrm>
              <a:off x="4714950" y="6852792"/>
              <a:ext cx="32573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  <a:sym typeface="Symbol" pitchFamily="18" charset="2"/>
                </a:rPr>
                <a:t></a:t>
              </a:r>
              <a:endParaRPr lang="en-US" sz="2000" b="1" dirty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endParaRPr>
            </a:p>
          </p:txBody>
        </p:sp>
        <p:sp>
          <p:nvSpPr>
            <p:cNvPr id="104" name="Text Box 23"/>
            <p:cNvSpPr txBox="1">
              <a:spLocks noChangeAspect="1" noChangeArrowheads="1"/>
            </p:cNvSpPr>
            <p:nvPr/>
          </p:nvSpPr>
          <p:spPr bwMode="auto">
            <a:xfrm>
              <a:off x="4730407" y="6745070"/>
              <a:ext cx="2600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  <a:sym typeface="Symbol" pitchFamily="18" charset="2"/>
                </a:rPr>
                <a:t>c</a:t>
              </a:r>
              <a:endParaRPr lang="en-US" sz="1400" b="1" dirty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2309050" y="4512833"/>
                <a:ext cx="622898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),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</a:t>
                </a:r>
                <a:r>
                  <a:rPr lang="en-US" sz="1400" dirty="0" smtClean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       </a:t>
                </a:r>
                <a:r>
                  <a:rPr lang="en-US" sz="14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), </a:t>
                </a:r>
                <a:r>
                  <a:rPr lang="en-US" sz="14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050" y="4512833"/>
                <a:ext cx="6228984" cy="307777"/>
              </a:xfrm>
              <a:prstGeom prst="rect">
                <a:avLst/>
              </a:prstGeom>
              <a:blipFill rotWithShape="0">
                <a:blip r:embed="rId15"/>
                <a:stretch>
                  <a:fillRect l="-294" t="-11765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2299222" y="5225671"/>
                <a:ext cx="622898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),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</a:t>
                </a:r>
                <a:r>
                  <a:rPr lang="en-US" sz="1400" dirty="0" smtClean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        </a:t>
                </a:r>
                <a:r>
                  <a:rPr lang="en-US" sz="14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), </a:t>
                </a:r>
                <a:r>
                  <a:rPr lang="en-US" sz="14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222" y="5225671"/>
                <a:ext cx="6228984" cy="307777"/>
              </a:xfrm>
              <a:prstGeom prst="rect">
                <a:avLst/>
              </a:prstGeom>
              <a:blipFill rotWithShape="0">
                <a:blip r:embed="rId16"/>
                <a:stretch>
                  <a:fillRect l="-294" t="-11765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Rectangle 85"/>
          <p:cNvSpPr/>
          <p:nvPr/>
        </p:nvSpPr>
        <p:spPr>
          <a:xfrm>
            <a:off x="86472" y="5832479"/>
            <a:ext cx="47676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Definition 2 subsumes definition 1 (definition 2 is stronger)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01217" y="6299503"/>
            <a:ext cx="42414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Definition 2 captures  randomized functions as well 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22901" y="5657573"/>
            <a:ext cx="8903884" cy="10838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9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8" grpId="0"/>
      <p:bldP spid="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1752" y="29633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Randomized Function and Definition 1</a:t>
            </a:r>
            <a:endParaRPr lang="en-US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588934" y="2339667"/>
            <a:ext cx="22423" cy="16912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189079" y="6315209"/>
            <a:ext cx="3306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The Real World</a:t>
            </a: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745901" y="6315209"/>
            <a:ext cx="3306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The Ideal World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734441" y="4137464"/>
            <a:ext cx="3822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&gt;&gt; Does this protocol achieve privacy ?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285383" y="5877721"/>
            <a:ext cx="4455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The proof says the protocol achieves privacy !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51318" y="1417134"/>
            <a:ext cx="2857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( , ) = (r , )   r is a random bit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9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9148441"/>
              </p:ext>
            </p:extLst>
          </p:nvPr>
        </p:nvGraphicFramePr>
        <p:xfrm>
          <a:off x="322967" y="212566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912" name="Clip" r:id="rId3" imgW="525240" imgH="1361880" progId="">
                  <p:embed/>
                </p:oleObj>
              </mc:Choice>
              <mc:Fallback>
                <p:oleObj name="Clip" r:id="rId3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967" y="212566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1608838"/>
              </p:ext>
            </p:extLst>
          </p:nvPr>
        </p:nvGraphicFramePr>
        <p:xfrm>
          <a:off x="4061113" y="210762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913" name="Clip" r:id="rId5" imgW="525240" imgH="1361880" progId="">
                  <p:embed/>
                </p:oleObj>
              </mc:Choice>
              <mc:Fallback>
                <p:oleObj name="Clip" r:id="rId5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1113" y="210762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955015" y="2830133"/>
            <a:ext cx="614883" cy="616733"/>
            <a:chOff x="5096933" y="5191400"/>
            <a:chExt cx="614883" cy="616733"/>
          </a:xfrm>
        </p:grpSpPr>
        <p:sp>
          <p:nvSpPr>
            <p:cNvPr id="22" name="Oval 21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 charset="0"/>
                  <a:ea typeface="Calibri" charset="0"/>
                  <a:cs typeface="Calibri" charset="0"/>
                </a:rPr>
                <a:t>r</a:t>
              </a:r>
              <a:endParaRPr lang="en-US" sz="24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447864" y="2793293"/>
            <a:ext cx="648749" cy="616733"/>
            <a:chOff x="5096933" y="5191400"/>
            <a:chExt cx="648749" cy="616733"/>
          </a:xfrm>
        </p:grpSpPr>
        <p:sp>
          <p:nvSpPr>
            <p:cNvPr id="25" name="Oval 24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5250010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 charset="0"/>
                  <a:ea typeface="Calibri" charset="0"/>
                  <a:cs typeface="Calibri" charset="0"/>
                </a:rPr>
                <a:t>.</a:t>
              </a:r>
              <a:endParaRPr lang="en-US" sz="24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1301" y="2091800"/>
            <a:ext cx="956792" cy="127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25"/>
          <p:cNvGrpSpPr/>
          <p:nvPr/>
        </p:nvGrpSpPr>
        <p:grpSpPr>
          <a:xfrm>
            <a:off x="907973" y="2068860"/>
            <a:ext cx="660729" cy="584472"/>
            <a:chOff x="1475656" y="2484488"/>
            <a:chExt cx="660729" cy="584472"/>
          </a:xfrm>
        </p:grpSpPr>
        <p:sp>
          <p:nvSpPr>
            <p:cNvPr id="29" name="Oval 28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1640713" y="2484488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 charset="0"/>
                  <a:ea typeface="Calibri" charset="0"/>
                  <a:cs typeface="Calibri" charset="0"/>
                </a:rPr>
                <a:t>.</a:t>
              </a:r>
              <a:endParaRPr lang="en-US" sz="24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32" name="Group 26"/>
          <p:cNvGrpSpPr/>
          <p:nvPr/>
        </p:nvGrpSpPr>
        <p:grpSpPr>
          <a:xfrm>
            <a:off x="3422222" y="2050645"/>
            <a:ext cx="660729" cy="584472"/>
            <a:chOff x="1475656" y="2484488"/>
            <a:chExt cx="660729" cy="584472"/>
          </a:xfrm>
        </p:grpSpPr>
        <p:sp>
          <p:nvSpPr>
            <p:cNvPr id="33" name="Oval 32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4" name="Text Box 7"/>
            <p:cNvSpPr txBox="1">
              <a:spLocks noChangeArrowheads="1"/>
            </p:cNvSpPr>
            <p:nvPr/>
          </p:nvSpPr>
          <p:spPr bwMode="auto">
            <a:xfrm>
              <a:off x="1640713" y="2484488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 charset="0"/>
                  <a:ea typeface="Calibri" charset="0"/>
                  <a:cs typeface="Calibri" charset="0"/>
                </a:rPr>
                <a:t>.</a:t>
              </a:r>
              <a:endParaRPr lang="en-US" sz="24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65600" y="3364742"/>
            <a:ext cx="1185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Sample r randomly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5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6379345"/>
              </p:ext>
            </p:extLst>
          </p:nvPr>
        </p:nvGraphicFramePr>
        <p:xfrm>
          <a:off x="4819106" y="2109541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914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9106" y="2109541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2249221"/>
              </p:ext>
            </p:extLst>
          </p:nvPr>
        </p:nvGraphicFramePr>
        <p:xfrm>
          <a:off x="8557252" y="2091502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915" name="Clip" r:id="rId8" imgW="525240" imgH="1361880" progId="">
                  <p:embed/>
                </p:oleObj>
              </mc:Choice>
              <mc:Fallback>
                <p:oleObj name="Clip" r:id="rId8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7252" y="2091502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25"/>
          <p:cNvGrpSpPr/>
          <p:nvPr/>
        </p:nvGrpSpPr>
        <p:grpSpPr>
          <a:xfrm>
            <a:off x="5404112" y="2052735"/>
            <a:ext cx="660729" cy="584472"/>
            <a:chOff x="1475656" y="2484488"/>
            <a:chExt cx="660729" cy="584472"/>
          </a:xfrm>
        </p:grpSpPr>
        <p:sp>
          <p:nvSpPr>
            <p:cNvPr id="38" name="Oval 37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1640713" y="2484488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 charset="0"/>
                  <a:ea typeface="Calibri" charset="0"/>
                  <a:cs typeface="Calibri" charset="0"/>
                </a:rPr>
                <a:t>.</a:t>
              </a:r>
              <a:endParaRPr lang="en-US" sz="24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40" name="Group 26"/>
          <p:cNvGrpSpPr/>
          <p:nvPr/>
        </p:nvGrpSpPr>
        <p:grpSpPr>
          <a:xfrm>
            <a:off x="7901428" y="2085319"/>
            <a:ext cx="660729" cy="584472"/>
            <a:chOff x="1475656" y="2484488"/>
            <a:chExt cx="660729" cy="584472"/>
          </a:xfrm>
        </p:grpSpPr>
        <p:sp>
          <p:nvSpPr>
            <p:cNvPr id="41" name="Oval 40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2" name="Text Box 7"/>
            <p:cNvSpPr txBox="1">
              <a:spLocks noChangeArrowheads="1"/>
            </p:cNvSpPr>
            <p:nvPr/>
          </p:nvSpPr>
          <p:spPr bwMode="auto">
            <a:xfrm>
              <a:off x="1640713" y="2484488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 charset="0"/>
                  <a:ea typeface="Calibri" charset="0"/>
                  <a:cs typeface="Calibri" charset="0"/>
                </a:rPr>
                <a:t>.</a:t>
              </a:r>
              <a:endParaRPr lang="en-US" sz="24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4588934" y="3029056"/>
            <a:ext cx="14759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Sample r randomly and output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569169" y="2852278"/>
            <a:ext cx="234919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6682824" y="2425542"/>
            <a:ext cx="264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r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603193" y="4537857"/>
            <a:ext cx="544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No!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4" name="Picture 7" descr="j0139031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87652" y="4919528"/>
            <a:ext cx="579246" cy="81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3422222" y="3549408"/>
            <a:ext cx="68159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SIM</a:t>
            </a:r>
            <a:endParaRPr lang="en-US" sz="2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Line 43"/>
          <p:cNvSpPr>
            <a:spLocks noChangeShapeType="1"/>
          </p:cNvSpPr>
          <p:nvPr/>
        </p:nvSpPr>
        <p:spPr bwMode="auto">
          <a:xfrm>
            <a:off x="3783936" y="4152865"/>
            <a:ext cx="0" cy="837787"/>
          </a:xfrm>
          <a:prstGeom prst="line">
            <a:avLst/>
          </a:prstGeom>
          <a:noFill/>
          <a:ln w="63500" cmpd="dbl">
            <a:solidFill>
              <a:schemeClr val="folHlink"/>
            </a:solidFill>
            <a:miter lim="800000"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15621" y="4091789"/>
            <a:ext cx="30441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Interaction on behalf of the honest party</a:t>
            </a:r>
          </a:p>
          <a:p>
            <a:endParaRPr lang="en-US" sz="140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Sample and send a random r’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4" name="Picture 7" descr="j0139031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7274" y="2038904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7" descr="j0139031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9087" y="2010851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6851667" y="5426499"/>
            <a:ext cx="19322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{r : r is random}</a:t>
            </a:r>
            <a:endParaRPr lang="en-US" sz="2400" dirty="0">
              <a:solidFill>
                <a:srgbClr val="3366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096613" y="5450530"/>
            <a:ext cx="19322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{r’ : r’ random}</a:t>
            </a:r>
            <a:endParaRPr lang="en-US" sz="2400" dirty="0">
              <a:solidFill>
                <a:srgbClr val="3366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4490989" y="5028145"/>
                <a:ext cx="339330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          =                  </a:t>
                </a:r>
                <a:r>
                  <a:rPr lang="en-US" sz="14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endParaRPr lang="en-US" sz="14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989" y="5028145"/>
                <a:ext cx="3393301" cy="307777"/>
              </a:xfrm>
              <a:prstGeom prst="rect">
                <a:avLst/>
              </a:prstGeom>
              <a:blipFill rotWithShape="0">
                <a:blip r:embed="rId10"/>
                <a:stretch>
                  <a:fillRect l="-540" t="-12000" r="-143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906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  <p:bldP spid="7" grpId="0"/>
      <p:bldP spid="43" grpId="0"/>
      <p:bldP spid="46" grpId="0"/>
      <p:bldP spid="47" grpId="0"/>
      <p:bldP spid="59" grpId="0" animBg="1"/>
      <p:bldP spid="60" grpId="0" animBg="1"/>
      <p:bldP spid="61" grpId="0"/>
      <p:bldP spid="66" grpId="0"/>
      <p:bldP spid="67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1752" y="29633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Randomized Function and Definition 2</a:t>
            </a:r>
            <a:endParaRPr lang="en-US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588934" y="2339667"/>
            <a:ext cx="22423" cy="16912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189079" y="6315209"/>
            <a:ext cx="3306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The Real World</a:t>
            </a: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745901" y="6315209"/>
            <a:ext cx="3306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The Ideal World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734441" y="4137464"/>
            <a:ext cx="2628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&gt;&gt; Is this protocol secure?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175054" y="4618923"/>
            <a:ext cx="3863815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The proof says the protocol is insecure!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51318" y="1417134"/>
            <a:ext cx="2857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( , ) = (r , )   r is a random bit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9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740612"/>
              </p:ext>
            </p:extLst>
          </p:nvPr>
        </p:nvGraphicFramePr>
        <p:xfrm>
          <a:off x="322967" y="212566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36" name="Clip" r:id="rId3" imgW="525240" imgH="1361880" progId="">
                  <p:embed/>
                </p:oleObj>
              </mc:Choice>
              <mc:Fallback>
                <p:oleObj name="Clip" r:id="rId3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967" y="212566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0447741"/>
              </p:ext>
            </p:extLst>
          </p:nvPr>
        </p:nvGraphicFramePr>
        <p:xfrm>
          <a:off x="4061113" y="210762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37" name="Clip" r:id="rId5" imgW="525240" imgH="1361880" progId="">
                  <p:embed/>
                </p:oleObj>
              </mc:Choice>
              <mc:Fallback>
                <p:oleObj name="Clip" r:id="rId5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1113" y="210762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955015" y="2830133"/>
            <a:ext cx="614883" cy="616733"/>
            <a:chOff x="5096933" y="5191400"/>
            <a:chExt cx="614883" cy="616733"/>
          </a:xfrm>
        </p:grpSpPr>
        <p:sp>
          <p:nvSpPr>
            <p:cNvPr id="22" name="Oval 21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 charset="0"/>
                  <a:ea typeface="Calibri" charset="0"/>
                  <a:cs typeface="Calibri" charset="0"/>
                </a:rPr>
                <a:t>r</a:t>
              </a:r>
              <a:endParaRPr lang="en-US" sz="24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447864" y="2793293"/>
            <a:ext cx="648749" cy="616733"/>
            <a:chOff x="5096933" y="5191400"/>
            <a:chExt cx="648749" cy="616733"/>
          </a:xfrm>
        </p:grpSpPr>
        <p:sp>
          <p:nvSpPr>
            <p:cNvPr id="25" name="Oval 24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5250010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 charset="0"/>
                  <a:ea typeface="Calibri" charset="0"/>
                  <a:cs typeface="Calibri" charset="0"/>
                </a:rPr>
                <a:t>.</a:t>
              </a:r>
              <a:endParaRPr lang="en-US" sz="24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1301" y="2091800"/>
            <a:ext cx="956792" cy="127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25"/>
          <p:cNvGrpSpPr/>
          <p:nvPr/>
        </p:nvGrpSpPr>
        <p:grpSpPr>
          <a:xfrm>
            <a:off x="907973" y="2068860"/>
            <a:ext cx="660729" cy="584472"/>
            <a:chOff x="1475656" y="2484488"/>
            <a:chExt cx="660729" cy="584472"/>
          </a:xfrm>
        </p:grpSpPr>
        <p:sp>
          <p:nvSpPr>
            <p:cNvPr id="29" name="Oval 28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1640713" y="2484488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 charset="0"/>
                  <a:ea typeface="Calibri" charset="0"/>
                  <a:cs typeface="Calibri" charset="0"/>
                </a:rPr>
                <a:t>.</a:t>
              </a:r>
              <a:endParaRPr lang="en-US" sz="24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32" name="Group 26"/>
          <p:cNvGrpSpPr/>
          <p:nvPr/>
        </p:nvGrpSpPr>
        <p:grpSpPr>
          <a:xfrm>
            <a:off x="3422222" y="2050645"/>
            <a:ext cx="660729" cy="584472"/>
            <a:chOff x="1475656" y="2484488"/>
            <a:chExt cx="660729" cy="584472"/>
          </a:xfrm>
        </p:grpSpPr>
        <p:sp>
          <p:nvSpPr>
            <p:cNvPr id="33" name="Oval 32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4" name="Text Box 7"/>
            <p:cNvSpPr txBox="1">
              <a:spLocks noChangeArrowheads="1"/>
            </p:cNvSpPr>
            <p:nvPr/>
          </p:nvSpPr>
          <p:spPr bwMode="auto">
            <a:xfrm>
              <a:off x="1640713" y="2484488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 charset="0"/>
                  <a:ea typeface="Calibri" charset="0"/>
                  <a:cs typeface="Calibri" charset="0"/>
                </a:rPr>
                <a:t>.</a:t>
              </a:r>
              <a:endParaRPr lang="en-US" sz="24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65600" y="3364742"/>
            <a:ext cx="1185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Sample r randomly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5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5450423"/>
              </p:ext>
            </p:extLst>
          </p:nvPr>
        </p:nvGraphicFramePr>
        <p:xfrm>
          <a:off x="4819106" y="2109541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38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9106" y="2109541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876518"/>
              </p:ext>
            </p:extLst>
          </p:nvPr>
        </p:nvGraphicFramePr>
        <p:xfrm>
          <a:off x="8557252" y="2091502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39" name="Clip" r:id="rId8" imgW="525240" imgH="1361880" progId="">
                  <p:embed/>
                </p:oleObj>
              </mc:Choice>
              <mc:Fallback>
                <p:oleObj name="Clip" r:id="rId8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7252" y="2091502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25"/>
          <p:cNvGrpSpPr/>
          <p:nvPr/>
        </p:nvGrpSpPr>
        <p:grpSpPr>
          <a:xfrm>
            <a:off x="5404112" y="2052735"/>
            <a:ext cx="660729" cy="584472"/>
            <a:chOff x="1475656" y="2484488"/>
            <a:chExt cx="660729" cy="584472"/>
          </a:xfrm>
        </p:grpSpPr>
        <p:sp>
          <p:nvSpPr>
            <p:cNvPr id="38" name="Oval 37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1640713" y="2484488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 charset="0"/>
                  <a:ea typeface="Calibri" charset="0"/>
                  <a:cs typeface="Calibri" charset="0"/>
                </a:rPr>
                <a:t>.</a:t>
              </a:r>
              <a:endParaRPr lang="en-US" sz="24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40" name="Group 26"/>
          <p:cNvGrpSpPr/>
          <p:nvPr/>
        </p:nvGrpSpPr>
        <p:grpSpPr>
          <a:xfrm>
            <a:off x="7901428" y="2085319"/>
            <a:ext cx="660729" cy="584472"/>
            <a:chOff x="1475656" y="2484488"/>
            <a:chExt cx="660729" cy="584472"/>
          </a:xfrm>
        </p:grpSpPr>
        <p:sp>
          <p:nvSpPr>
            <p:cNvPr id="41" name="Oval 40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2" name="Text Box 7"/>
            <p:cNvSpPr txBox="1">
              <a:spLocks noChangeArrowheads="1"/>
            </p:cNvSpPr>
            <p:nvPr/>
          </p:nvSpPr>
          <p:spPr bwMode="auto">
            <a:xfrm>
              <a:off x="1640713" y="2484488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 charset="0"/>
                  <a:ea typeface="Calibri" charset="0"/>
                  <a:cs typeface="Calibri" charset="0"/>
                </a:rPr>
                <a:t>.</a:t>
              </a:r>
              <a:endParaRPr lang="en-US" sz="2400" baseline="-25000" dirty="0" smtClean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4588934" y="3029056"/>
            <a:ext cx="14759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Sample r randomly and output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569169" y="2852278"/>
            <a:ext cx="234919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6682824" y="2425542"/>
            <a:ext cx="264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r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92780" y="4154397"/>
            <a:ext cx="544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No!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4" name="Picture 7" descr="j0139031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87652" y="4919528"/>
            <a:ext cx="579246" cy="81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3422222" y="3549408"/>
            <a:ext cx="68159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SIM</a:t>
            </a:r>
            <a:endParaRPr lang="en-US" sz="2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Line 43"/>
          <p:cNvSpPr>
            <a:spLocks noChangeShapeType="1"/>
          </p:cNvSpPr>
          <p:nvPr/>
        </p:nvSpPr>
        <p:spPr bwMode="auto">
          <a:xfrm>
            <a:off x="3783936" y="4152865"/>
            <a:ext cx="0" cy="837787"/>
          </a:xfrm>
          <a:prstGeom prst="line">
            <a:avLst/>
          </a:prstGeom>
          <a:noFill/>
          <a:ln w="63500" cmpd="dbl">
            <a:solidFill>
              <a:schemeClr val="folHlink"/>
            </a:solidFill>
            <a:miter lim="800000"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5" name="Picture 7" descr="j0139031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9087" y="2010851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4854617" y="5657342"/>
                <a:ext cx="259135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600" dirty="0" err="1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600" baseline="30000" dirty="0" err="1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600" baseline="-25000" dirty="0" err="1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600" baseline="-250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), </a:t>
                </a:r>
                <a:r>
                  <a:rPr lang="en-US" sz="1600" dirty="0" err="1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600" baseline="30000" dirty="0" err="1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600" baseline="-25000" dirty="0" err="1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600" baseline="-250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endParaRPr lang="en-US" sz="1600" dirty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617" y="5657342"/>
                <a:ext cx="2591350" cy="338554"/>
              </a:xfrm>
              <a:prstGeom prst="rect">
                <a:avLst/>
              </a:prstGeom>
              <a:blipFill rotWithShape="0">
                <a:blip r:embed="rId10"/>
                <a:stretch>
                  <a:fillRect l="-1176" t="-14286" r="-3059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328592" y="5686991"/>
                <a:ext cx="266008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6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600" baseline="30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600" baseline="-25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600" baseline="-250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), </a:t>
                </a:r>
                <a:r>
                  <a:rPr lang="en-US" sz="16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600" baseline="30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600" baseline="-25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600" baseline="-250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endParaRPr lang="en-US" sz="1600" dirty="0">
                  <a:solidFill>
                    <a:srgbClr val="3366FF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92" y="5686991"/>
                <a:ext cx="2660087" cy="338554"/>
              </a:xfrm>
              <a:prstGeom prst="rect">
                <a:avLst/>
              </a:prstGeom>
              <a:blipFill rotWithShape="0">
                <a:blip r:embed="rId11"/>
                <a:stretch>
                  <a:fillRect l="-1376" t="-14545" r="-2752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 Box 23"/>
              <p:cNvSpPr txBox="1">
                <a:spLocks noChangeAspect="1" noChangeArrowheads="1"/>
              </p:cNvSpPr>
              <p:nvPr/>
            </p:nvSpPr>
            <p:spPr bwMode="auto">
              <a:xfrm>
                <a:off x="4287330" y="5909837"/>
                <a:ext cx="551754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charset="0"/>
                          <a:ea typeface="Calibri" charset="0"/>
                          <a:cs typeface="Calibri" charset="0"/>
                          <a:sym typeface="Symbol" pitchFamily="18" charset="2"/>
                        </a:rPr>
                        <m:t>≠</m:t>
                      </m:r>
                    </m:oMath>
                  </m:oMathPara>
                </a14:m>
                <a:endParaRPr lang="en-US" sz="2800" b="1" dirty="0">
                  <a:latin typeface="Calibri" charset="0"/>
                  <a:ea typeface="Calibri" charset="0"/>
                  <a:cs typeface="Calibri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51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7330" y="5909837"/>
                <a:ext cx="551754" cy="52322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251703" y="6063628"/>
            <a:ext cx="34478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{(r , r’}) </a:t>
            </a:r>
            <a:r>
              <a:rPr lang="en-US" sz="1600" dirty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|</a:t>
            </a:r>
            <a:r>
              <a:rPr lang="en-US" sz="1600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err="1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r,r</a:t>
            </a:r>
            <a:r>
              <a:rPr lang="en-US" sz="1600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’ random and independent</a:t>
            </a:r>
            <a:r>
              <a:rPr lang="en-US" sz="1600" dirty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}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952622" y="6065010"/>
            <a:ext cx="16857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{(r , r)} </a:t>
            </a:r>
            <a:r>
              <a:rPr lang="en-US" sz="1600" dirty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|</a:t>
            </a:r>
            <a:r>
              <a:rPr lang="en-US" sz="1600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 r random</a:t>
            </a:r>
            <a:endParaRPr lang="en-US" sz="1600" dirty="0">
              <a:solidFill>
                <a:srgbClr val="3366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15621" y="4091789"/>
            <a:ext cx="30441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Interaction on behalf of the honest party</a:t>
            </a:r>
          </a:p>
          <a:p>
            <a:endParaRPr lang="en-US" sz="140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Sample and send a random r’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4549981" y="5146129"/>
                <a:ext cx="339330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          =                  </a:t>
                </a:r>
                <a:r>
                  <a:rPr lang="en-US" sz="14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endParaRPr lang="en-US" sz="14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9981" y="5146129"/>
                <a:ext cx="3393301" cy="307777"/>
              </a:xfrm>
              <a:prstGeom prst="rect">
                <a:avLst/>
              </a:prstGeom>
              <a:blipFill rotWithShape="0">
                <a:blip r:embed="rId13"/>
                <a:stretch>
                  <a:fillRect l="-539" t="-11765" r="-1436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331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9" grpId="0"/>
      <p:bldP spid="50" grpId="0"/>
      <p:bldP spid="51" grpId="0"/>
      <p:bldP spid="4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9232" y="3086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Definition 1 is Enough!</a:t>
            </a:r>
            <a:endParaRPr lang="en-US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946" y="1025690"/>
            <a:ext cx="82087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Consider the case when n = 2, t = 1 (the argument holds for general n and t)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538882" y="3847055"/>
                <a:ext cx="633519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charset="2"/>
                  <a:buChar char="Ø"/>
                </a:pP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Define f((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x, r</a:t>
                </a:r>
                <a:r>
                  <a:rPr lang="en-US" sz="1600" baseline="-25000" dirty="0" smtClean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1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),</a:t>
                </a:r>
                <a:r>
                  <a:rPr lang="en-US" sz="1600" dirty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y, r</a:t>
                </a:r>
                <a:r>
                  <a:rPr lang="en-US" sz="1600" baseline="-25000" dirty="0" smtClean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2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)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charset="0"/>
                        <a:ea typeface="Calibri" charset="0"/>
                        <a:cs typeface="Calibri" charset="0"/>
                      </a:rPr>
                      <m:t>≝</m:t>
                    </m:r>
                  </m:oMath>
                </a14:m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>
                    <a:latin typeface="Calibri" charset="0"/>
                    <a:ea typeface="Calibri" charset="0"/>
                    <a:cs typeface="Calibri" charset="0"/>
                  </a:rPr>
                  <a:t>to compute 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g(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x, y; r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) where </a:t>
                </a:r>
                <a:r>
                  <a:rPr lang="en-US" sz="1600" dirty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r</a:t>
                </a:r>
                <a:r>
                  <a:rPr lang="en-US" sz="1600" baseline="-25000" dirty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1</a:t>
                </a:r>
                <a:r>
                  <a:rPr lang="en-US" sz="1600" dirty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+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r</a:t>
                </a:r>
                <a:r>
                  <a:rPr lang="en-US" sz="1600" baseline="-25000" dirty="0" smtClean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2 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Calibri" charset="0"/>
                    <a:ea typeface="Calibri" charset="0"/>
                    <a:cs typeface="Calibri" charset="0"/>
                  </a:rPr>
                  <a:t>can act as r.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  </a:t>
                </a:r>
                <a:endParaRPr lang="en-US" sz="16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82" y="3847055"/>
                <a:ext cx="6335196" cy="338554"/>
              </a:xfrm>
              <a:prstGeom prst="rect">
                <a:avLst/>
              </a:prstGeom>
              <a:blipFill rotWithShape="0">
                <a:blip r:embed="rId2"/>
                <a:stretch>
                  <a:fillRect l="-385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71855" y="3095382"/>
            <a:ext cx="84619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Can we can replace functionality g by a </a:t>
            </a:r>
            <a:r>
              <a:rPr lang="en-US" sz="1600" dirty="0" smtClean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</a:rPr>
              <a:t>deterministic functionality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where randomness r is ”contributed” by P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and P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(apart from their usual inputs x and y) ?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866" y="1487811"/>
            <a:ext cx="8941270" cy="1380768"/>
            <a:chOff x="12866" y="1487811"/>
            <a:chExt cx="8941270" cy="1380768"/>
          </a:xfrm>
        </p:grpSpPr>
        <p:sp>
          <p:nvSpPr>
            <p:cNvPr id="2" name="Rectangle 1"/>
            <p:cNvSpPr/>
            <p:nvPr/>
          </p:nvSpPr>
          <p:spPr>
            <a:xfrm>
              <a:off x="62027" y="1487811"/>
              <a:ext cx="8892109" cy="13660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866" y="1502559"/>
              <a:ext cx="820878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charset="2"/>
                <a:buChar char="q"/>
              </a:pPr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Let g(x, y; r) be a </a:t>
              </a:r>
              <a:r>
                <a:rPr lang="en-US" sz="1600" dirty="0" smtClean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</a:rPr>
                <a:t>randomized functionality</a:t>
              </a:r>
              <a:endParaRPr lang="en-US" sz="1600" dirty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45484" y="2008917"/>
              <a:ext cx="820878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charset="2"/>
                <a:buChar char="Ø"/>
              </a:pPr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P</a:t>
              </a:r>
              <a:r>
                <a:rPr lang="en-US" sz="16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 and P</a:t>
              </a:r>
              <a:r>
                <a:rPr lang="en-US" sz="16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 has inputs x and y respectively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9900" y="2530025"/>
              <a:ext cx="820878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charset="2"/>
                <a:buChar char="Ø"/>
              </a:pPr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The functionality picks a </a:t>
              </a:r>
              <a:r>
                <a:rPr lang="en-US" sz="1600" dirty="0" smtClean="0">
                  <a:solidFill>
                    <a:srgbClr val="FF4916"/>
                  </a:solidFill>
                  <a:latin typeface="Calibri" charset="0"/>
                  <a:ea typeface="Calibri" charset="0"/>
                  <a:cs typeface="Calibri" charset="0"/>
                </a:rPr>
                <a:t>uniform randomness r</a:t>
              </a:r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 and then computes g(x, y; r)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543799" y="4309169"/>
            <a:ext cx="2443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Ø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Party P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will input (x, r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3467" y="4771283"/>
            <a:ext cx="24340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Ø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Party P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will input (y, r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8387" y="5248151"/>
            <a:ext cx="28578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Ø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The role of r played by r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+ r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baseline="-25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68271" y="5680769"/>
            <a:ext cx="74737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v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If P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is honest then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sz="1600" baseline="-25000" dirty="0" err="1" smtClean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will be random and so will be r</a:t>
            </a:r>
            <a:endParaRPr lang="en-US" sz="1600" baseline="-25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1523" y="6285946"/>
            <a:ext cx="846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For the rest of the course, we will consider only deterministic functionalities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1695" y="2997059"/>
            <a:ext cx="8892109" cy="31382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26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4" grpId="0"/>
      <p:bldP spid="18" grpId="0"/>
      <p:bldP spid="19" grpId="0"/>
      <p:bldP spid="20" grpId="0"/>
      <p:bldP spid="21" grpId="0"/>
      <p:bldP spid="22" grpId="0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627063" y="161908"/>
            <a:ext cx="7883525" cy="8382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Definition Applies for</a:t>
            </a:r>
            <a:endParaRPr lang="en-US" sz="3200" dirty="0" smtClean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6820" y="1527374"/>
            <a:ext cx="2116667" cy="1477327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Dimension 2 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(Networks)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Complete 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Synchronous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89879" y="1575299"/>
            <a:ext cx="1744133" cy="1061829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Dimension 3 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(Distrust)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Centralized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14508" y="1541433"/>
            <a:ext cx="2696080" cy="2308324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Dimension 4 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(Adversary)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Threshold/non-threshold </a:t>
            </a:r>
          </a:p>
          <a:p>
            <a:pPr>
              <a:spcBef>
                <a:spcPct val="50000"/>
              </a:spcBef>
            </a:pP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Polynomially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Bounded and unbounded powerful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Semi-honest 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Static</a:t>
            </a:r>
            <a:endParaRPr lang="en-US" u="sng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56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67" y="762000"/>
            <a:ext cx="5411173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0" y="197435"/>
            <a:ext cx="8969905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Ideal World MPC</a:t>
            </a:r>
            <a:endParaRPr lang="en-US" sz="3200" b="1" kern="0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31" name="Group 25"/>
          <p:cNvGrpSpPr/>
          <p:nvPr/>
        </p:nvGrpSpPr>
        <p:grpSpPr>
          <a:xfrm>
            <a:off x="789442" y="1315283"/>
            <a:ext cx="576064" cy="576064"/>
            <a:chOff x="1475656" y="2492896"/>
            <a:chExt cx="576064" cy="576064"/>
          </a:xfrm>
        </p:grpSpPr>
        <p:sp>
          <p:nvSpPr>
            <p:cNvPr id="32" name="Oval 31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35" name="Group 26"/>
          <p:cNvGrpSpPr/>
          <p:nvPr/>
        </p:nvGrpSpPr>
        <p:grpSpPr>
          <a:xfrm>
            <a:off x="2941967" y="1349149"/>
            <a:ext cx="576064" cy="576064"/>
            <a:chOff x="1475656" y="2492896"/>
            <a:chExt cx="576064" cy="576064"/>
          </a:xfrm>
        </p:grpSpPr>
        <p:sp>
          <p:nvSpPr>
            <p:cNvPr id="36" name="Oval 35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39" name="Group 29"/>
          <p:cNvGrpSpPr/>
          <p:nvPr/>
        </p:nvGrpSpPr>
        <p:grpSpPr>
          <a:xfrm>
            <a:off x="810651" y="4839741"/>
            <a:ext cx="576064" cy="576064"/>
            <a:chOff x="1475656" y="2492896"/>
            <a:chExt cx="576064" cy="576064"/>
          </a:xfrm>
        </p:grpSpPr>
        <p:sp>
          <p:nvSpPr>
            <p:cNvPr id="40" name="Oval 39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1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3</a:t>
              </a:r>
            </a:p>
          </p:txBody>
        </p:sp>
      </p:grpSp>
      <p:grpSp>
        <p:nvGrpSpPr>
          <p:cNvPr id="43" name="Group 32"/>
          <p:cNvGrpSpPr/>
          <p:nvPr/>
        </p:nvGrpSpPr>
        <p:grpSpPr>
          <a:xfrm>
            <a:off x="2886226" y="4854938"/>
            <a:ext cx="576064" cy="576064"/>
            <a:chOff x="1475656" y="2492896"/>
            <a:chExt cx="576064" cy="576064"/>
          </a:xfrm>
        </p:grpSpPr>
        <p:sp>
          <p:nvSpPr>
            <p:cNvPr id="44" name="Oval 43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5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cxnSp>
        <p:nvCxnSpPr>
          <p:cNvPr id="46" name="Straight Arrow Connector 45"/>
          <p:cNvCxnSpPr/>
          <p:nvPr/>
        </p:nvCxnSpPr>
        <p:spPr>
          <a:xfrm flipV="1">
            <a:off x="2610851" y="2098820"/>
            <a:ext cx="681938" cy="73936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2627955" y="3962475"/>
            <a:ext cx="576064" cy="792088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790076" y="3856943"/>
            <a:ext cx="477937" cy="813468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6716" y="2901926"/>
            <a:ext cx="1224136" cy="162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2174527" y="2651917"/>
            <a:ext cx="1287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Any task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790076" y="2302933"/>
            <a:ext cx="596640" cy="749094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192169" y="5820140"/>
            <a:ext cx="42019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(y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 = f(x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graphicFrame>
        <p:nvGraphicFramePr>
          <p:cNvPr id="27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421321" y="162221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lip" r:id="rId5" imgW="525240" imgH="1361880" progId="">
                  <p:embed/>
                </p:oleObj>
              </mc:Choice>
              <mc:Fallback>
                <p:oleObj name="Clip" r:id="rId5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321" y="162221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3516013" y="162110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6013" y="162110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414898" y="429842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lip" r:id="rId8" imgW="525240" imgH="1361880" progId="">
                  <p:embed/>
                </p:oleObj>
              </mc:Choice>
              <mc:Fallback>
                <p:oleObj name="Clip" r:id="rId8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98" y="429842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3387689" y="417872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lip" r:id="rId9" imgW="525240" imgH="1361880" progId="">
                  <p:embed/>
                </p:oleObj>
              </mc:Choice>
              <mc:Fallback>
                <p:oleObj name="Clip" r:id="rId9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7689" y="417872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7" descr="j0139031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396" y="4313139"/>
            <a:ext cx="694899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51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09305 0.2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143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14254 0.283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141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-0.13646 -0.227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-113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L 0.09045 -0.227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4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6716" y="2901926"/>
            <a:ext cx="1224136" cy="162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186267" y="197435"/>
            <a:ext cx="8783638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Ideal World MPC</a:t>
            </a:r>
            <a:endParaRPr lang="en-US" sz="3200" b="1" kern="0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2174527" y="2668850"/>
            <a:ext cx="1287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Any task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1648834" y="3375855"/>
            <a:ext cx="614883" cy="616733"/>
            <a:chOff x="5096933" y="5191400"/>
            <a:chExt cx="614883" cy="616733"/>
          </a:xfrm>
        </p:grpSpPr>
        <p:sp>
          <p:nvSpPr>
            <p:cNvPr id="81" name="Oval 8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61242" y="3371569"/>
            <a:ext cx="597950" cy="616733"/>
            <a:chOff x="5096933" y="5191400"/>
            <a:chExt cx="597950" cy="616733"/>
          </a:xfrm>
        </p:grpSpPr>
        <p:sp>
          <p:nvSpPr>
            <p:cNvPr id="84" name="Oval 83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5" name="Text Box 7"/>
            <p:cNvSpPr txBox="1">
              <a:spLocks noChangeArrowheads="1"/>
            </p:cNvSpPr>
            <p:nvPr/>
          </p:nvSpPr>
          <p:spPr bwMode="auto">
            <a:xfrm>
              <a:off x="5199211" y="5216519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65767" y="3375674"/>
            <a:ext cx="614883" cy="616733"/>
            <a:chOff x="5096933" y="5191400"/>
            <a:chExt cx="614883" cy="616733"/>
          </a:xfrm>
        </p:grpSpPr>
        <p:sp>
          <p:nvSpPr>
            <p:cNvPr id="87" name="Oval 86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8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65767" y="3366619"/>
            <a:ext cx="614883" cy="625480"/>
            <a:chOff x="5096933" y="6435695"/>
            <a:chExt cx="614883" cy="625480"/>
          </a:xfrm>
        </p:grpSpPr>
        <p:sp>
          <p:nvSpPr>
            <p:cNvPr id="90" name="Oval 89"/>
            <p:cNvSpPr/>
            <p:nvPr/>
          </p:nvSpPr>
          <p:spPr>
            <a:xfrm>
              <a:off x="5096933" y="6444442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91" name="Text Box 7"/>
            <p:cNvSpPr txBox="1">
              <a:spLocks noChangeArrowheads="1"/>
            </p:cNvSpPr>
            <p:nvPr/>
          </p:nvSpPr>
          <p:spPr bwMode="auto">
            <a:xfrm>
              <a:off x="5216144" y="6435695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3</a:t>
              </a:r>
            </a:p>
          </p:txBody>
        </p:sp>
      </p:grp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745901" y="6315209"/>
            <a:ext cx="3306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The Ideal World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0" y="1514374"/>
            <a:ext cx="50800" cy="51065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6198594" y="1997389"/>
            <a:ext cx="1512168" cy="8384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5334498" y="2649740"/>
            <a:ext cx="0" cy="1224136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6118034" y="4521948"/>
            <a:ext cx="1512168" cy="8384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8502850" y="2560799"/>
            <a:ext cx="0" cy="1368152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5910562" y="2361708"/>
            <a:ext cx="1800200" cy="1728192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/>
          <p:cNvGrpSpPr/>
          <p:nvPr/>
        </p:nvGrpSpPr>
        <p:grpSpPr>
          <a:xfrm>
            <a:off x="5562190" y="1908280"/>
            <a:ext cx="614883" cy="616733"/>
            <a:chOff x="5096933" y="5191400"/>
            <a:chExt cx="614883" cy="616733"/>
          </a:xfrm>
        </p:grpSpPr>
        <p:sp>
          <p:nvSpPr>
            <p:cNvPr id="102" name="Oval 101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03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7860682" y="1905103"/>
            <a:ext cx="614883" cy="616733"/>
            <a:chOff x="5096933" y="5191400"/>
            <a:chExt cx="614883" cy="616733"/>
          </a:xfrm>
        </p:grpSpPr>
        <p:sp>
          <p:nvSpPr>
            <p:cNvPr id="105" name="Oval 104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06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7788335" y="3916997"/>
            <a:ext cx="614883" cy="616733"/>
            <a:chOff x="5096933" y="5191400"/>
            <a:chExt cx="614883" cy="616733"/>
          </a:xfrm>
        </p:grpSpPr>
        <p:sp>
          <p:nvSpPr>
            <p:cNvPr id="108" name="Oval 10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0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5701932" y="3972126"/>
            <a:ext cx="614883" cy="616733"/>
            <a:chOff x="5096933" y="5191400"/>
            <a:chExt cx="614883" cy="616733"/>
          </a:xfrm>
        </p:grpSpPr>
        <p:sp>
          <p:nvSpPr>
            <p:cNvPr id="111" name="Oval 11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1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3</a:t>
              </a:r>
            </a:p>
          </p:txBody>
        </p:sp>
      </p:grpSp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6736" y="2649741"/>
            <a:ext cx="1213931" cy="105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" name="Text Box 7"/>
          <p:cNvSpPr txBox="1">
            <a:spLocks noChangeArrowheads="1"/>
          </p:cNvSpPr>
          <p:nvPr/>
        </p:nvSpPr>
        <p:spPr bwMode="auto">
          <a:xfrm>
            <a:off x="5189079" y="6315209"/>
            <a:ext cx="3306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The Real World</a:t>
            </a:r>
          </a:p>
        </p:txBody>
      </p:sp>
      <p:sp>
        <p:nvSpPr>
          <p:cNvPr id="94" name="Text Box 7"/>
          <p:cNvSpPr txBox="1">
            <a:spLocks noChangeArrowheads="1"/>
          </p:cNvSpPr>
          <p:nvPr/>
        </p:nvSpPr>
        <p:spPr bwMode="auto">
          <a:xfrm>
            <a:off x="192169" y="5820140"/>
            <a:ext cx="42019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(y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 = f(x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96" name="Text Box 7"/>
          <p:cNvSpPr txBox="1">
            <a:spLocks noChangeArrowheads="1"/>
          </p:cNvSpPr>
          <p:nvPr/>
        </p:nvSpPr>
        <p:spPr bwMode="auto">
          <a:xfrm>
            <a:off x="4764033" y="5804807"/>
            <a:ext cx="42019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(y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 = f(x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grpSp>
        <p:nvGrpSpPr>
          <p:cNvPr id="97" name="Group 25"/>
          <p:cNvGrpSpPr/>
          <p:nvPr/>
        </p:nvGrpSpPr>
        <p:grpSpPr>
          <a:xfrm>
            <a:off x="789442" y="1315283"/>
            <a:ext cx="576064" cy="576064"/>
            <a:chOff x="1475656" y="2492896"/>
            <a:chExt cx="576064" cy="576064"/>
          </a:xfrm>
        </p:grpSpPr>
        <p:sp>
          <p:nvSpPr>
            <p:cNvPr id="98" name="Oval 97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99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100" name="Group 26"/>
          <p:cNvGrpSpPr/>
          <p:nvPr/>
        </p:nvGrpSpPr>
        <p:grpSpPr>
          <a:xfrm>
            <a:off x="2941967" y="1349149"/>
            <a:ext cx="576064" cy="576064"/>
            <a:chOff x="1475656" y="2492896"/>
            <a:chExt cx="576064" cy="576064"/>
          </a:xfrm>
        </p:grpSpPr>
        <p:sp>
          <p:nvSpPr>
            <p:cNvPr id="101" name="Oval 100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15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117" name="Group 29"/>
          <p:cNvGrpSpPr/>
          <p:nvPr/>
        </p:nvGrpSpPr>
        <p:grpSpPr>
          <a:xfrm>
            <a:off x="810651" y="4839741"/>
            <a:ext cx="576064" cy="576064"/>
            <a:chOff x="1475656" y="2492896"/>
            <a:chExt cx="576064" cy="576064"/>
          </a:xfrm>
        </p:grpSpPr>
        <p:sp>
          <p:nvSpPr>
            <p:cNvPr id="118" name="Oval 117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19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3</a:t>
              </a:r>
            </a:p>
          </p:txBody>
        </p:sp>
      </p:grpSp>
      <p:grpSp>
        <p:nvGrpSpPr>
          <p:cNvPr id="120" name="Group 32"/>
          <p:cNvGrpSpPr/>
          <p:nvPr/>
        </p:nvGrpSpPr>
        <p:grpSpPr>
          <a:xfrm>
            <a:off x="2886226" y="4854938"/>
            <a:ext cx="576064" cy="576064"/>
            <a:chOff x="1475656" y="2492896"/>
            <a:chExt cx="576064" cy="576064"/>
          </a:xfrm>
        </p:grpSpPr>
        <p:sp>
          <p:nvSpPr>
            <p:cNvPr id="121" name="Oval 120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2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cxnSp>
        <p:nvCxnSpPr>
          <p:cNvPr id="123" name="Straight Arrow Connector 122"/>
          <p:cNvCxnSpPr/>
          <p:nvPr/>
        </p:nvCxnSpPr>
        <p:spPr>
          <a:xfrm flipV="1">
            <a:off x="2610851" y="2098820"/>
            <a:ext cx="681938" cy="73936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H="1" flipV="1">
            <a:off x="2627955" y="3962475"/>
            <a:ext cx="576064" cy="792088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V="1">
            <a:off x="790076" y="3856943"/>
            <a:ext cx="477937" cy="813468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 flipH="1" flipV="1">
            <a:off x="790076" y="2302933"/>
            <a:ext cx="596640" cy="749094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7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421321" y="162221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27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321" y="162221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3516013" y="162110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28" name="Clip" r:id="rId8" imgW="525240" imgH="1361880" progId="">
                  <p:embed/>
                </p:oleObj>
              </mc:Choice>
              <mc:Fallback>
                <p:oleObj name="Clip" r:id="rId8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6013" y="162110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3387689" y="417872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29" name="Clip" r:id="rId9" imgW="525240" imgH="1361880" progId="">
                  <p:embed/>
                </p:oleObj>
              </mc:Choice>
              <mc:Fallback>
                <p:oleObj name="Clip" r:id="rId9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7689" y="417872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0" name="Picture 7" descr="j0139031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396" y="4313139"/>
            <a:ext cx="694899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2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5235616" y="138318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30" name="Clip" r:id="rId11" imgW="525240" imgH="1361880" progId="">
                  <p:embed/>
                </p:oleObj>
              </mc:Choice>
              <mc:Fallback>
                <p:oleObj name="Clip" r:id="rId11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5616" y="138318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8431906" y="136514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31" name="Clip" r:id="rId12" imgW="525240" imgH="1361880" progId="">
                  <p:embed/>
                </p:oleObj>
              </mc:Choice>
              <mc:Fallback>
                <p:oleObj name="Clip" r:id="rId12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1906" y="136514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8388247" y="4125961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32" name="Clip" r:id="rId13" imgW="525240" imgH="1361880" progId="">
                  <p:embed/>
                </p:oleObj>
              </mc:Choice>
              <mc:Fallback>
                <p:oleObj name="Clip" r:id="rId13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8247" y="4125961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5" name="Picture 7" descr="j0139031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9758" y="4091044"/>
            <a:ext cx="694899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6" name="Group 25"/>
          <p:cNvGrpSpPr/>
          <p:nvPr/>
        </p:nvGrpSpPr>
        <p:grpSpPr>
          <a:xfrm>
            <a:off x="5593858" y="1246282"/>
            <a:ext cx="576064" cy="576064"/>
            <a:chOff x="1475656" y="2492896"/>
            <a:chExt cx="576064" cy="576064"/>
          </a:xfrm>
        </p:grpSpPr>
        <p:sp>
          <p:nvSpPr>
            <p:cNvPr id="137" name="Oval 136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38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139" name="Group 26"/>
          <p:cNvGrpSpPr/>
          <p:nvPr/>
        </p:nvGrpSpPr>
        <p:grpSpPr>
          <a:xfrm>
            <a:off x="7797182" y="1280148"/>
            <a:ext cx="576064" cy="576064"/>
            <a:chOff x="1475656" y="2492896"/>
            <a:chExt cx="576064" cy="576064"/>
          </a:xfrm>
        </p:grpSpPr>
        <p:sp>
          <p:nvSpPr>
            <p:cNvPr id="140" name="Oval 139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1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142" name="Group 29"/>
          <p:cNvGrpSpPr/>
          <p:nvPr/>
        </p:nvGrpSpPr>
        <p:grpSpPr>
          <a:xfrm>
            <a:off x="5733598" y="4753807"/>
            <a:ext cx="576064" cy="576064"/>
            <a:chOff x="1475656" y="2492896"/>
            <a:chExt cx="576064" cy="576064"/>
          </a:xfrm>
        </p:grpSpPr>
        <p:sp>
          <p:nvSpPr>
            <p:cNvPr id="143" name="Oval 142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4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3</a:t>
              </a:r>
            </a:p>
          </p:txBody>
        </p:sp>
      </p:grpSp>
      <p:grpSp>
        <p:nvGrpSpPr>
          <p:cNvPr id="145" name="Group 32"/>
          <p:cNvGrpSpPr/>
          <p:nvPr/>
        </p:nvGrpSpPr>
        <p:grpSpPr>
          <a:xfrm>
            <a:off x="7859972" y="4650473"/>
            <a:ext cx="576064" cy="576064"/>
            <a:chOff x="1475656" y="2492896"/>
            <a:chExt cx="576064" cy="576064"/>
          </a:xfrm>
        </p:grpSpPr>
        <p:sp>
          <p:nvSpPr>
            <p:cNvPr id="146" name="Oval 145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7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895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1736 L -0.09948 -0.19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6" y="-88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1667 L 0.13559 -0.176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4" y="-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0.13646 0.081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40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-0.01667 L -0.10069 0.1180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16" grpId="0"/>
      <p:bldP spid="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979" y="-28134"/>
            <a:ext cx="9025466" cy="758952"/>
          </a:xfrm>
        </p:spPr>
        <p:txBody>
          <a:bodyPr>
            <a:normAutofit/>
          </a:bodyPr>
          <a:lstStyle/>
          <a:p>
            <a:r>
              <a:rPr lang="en-US" sz="3200" b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How to Compare Real World </a:t>
            </a:r>
            <a:r>
              <a:rPr lang="en-US" sz="32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with Ideal World?</a:t>
            </a:r>
            <a:endParaRPr lang="en-US" sz="32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0869" y="766075"/>
                <a:ext cx="8609281" cy="392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charset="2"/>
                  <a:buChar char="q"/>
                </a:pP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Fix the inputs of the parties, say x</a:t>
                </a:r>
                <a:r>
                  <a:rPr lang="en-US" sz="1600" baseline="-25000" dirty="0" smtClean="0">
                    <a:latin typeface="Calibri" charset="0"/>
                    <a:ea typeface="Calibri" charset="0"/>
                    <a:cs typeface="Calibri" charset="0"/>
                  </a:rPr>
                  <a:t>1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,….</a:t>
                </a:r>
                <a:r>
                  <a:rPr lang="en-US" sz="1600" dirty="0" err="1" smtClean="0">
                    <a:latin typeface="Calibri" charset="0"/>
                    <a:ea typeface="Calibri" charset="0"/>
                    <a:cs typeface="Calibri" charset="0"/>
                  </a:rPr>
                  <a:t>x</a:t>
                </a:r>
                <a:r>
                  <a:rPr lang="en-US" sz="1600" baseline="-25000" dirty="0" err="1" smtClean="0">
                    <a:latin typeface="Calibri" charset="0"/>
                    <a:ea typeface="Calibri" charset="0"/>
                    <a:cs typeface="Calibri" charset="0"/>
                  </a:rPr>
                  <a:t>n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. Call it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endParaRPr lang="en-US" sz="16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69" y="766075"/>
                <a:ext cx="8609281" cy="392993"/>
              </a:xfrm>
              <a:prstGeom prst="rect">
                <a:avLst/>
              </a:prstGeom>
              <a:blipFill rotWithShape="0">
                <a:blip r:embed="rId4"/>
                <a:stretch>
                  <a:fillRect l="-283" t="-17188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99986" y="1231777"/>
            <a:ext cx="9075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q"/>
            </a:pPr>
            <a:r>
              <a:rPr lang="en-US" sz="1600" dirty="0" smtClean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</a:rPr>
              <a:t>Real-world view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adv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should contain no more info than the </a:t>
            </a:r>
            <a:r>
              <a:rPr lang="en-US" sz="1600" dirty="0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ideal-world view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of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adv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570372" y="4560634"/>
                <a:ext cx="463207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600" baseline="30000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600" baseline="-25000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): 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The view of a party P</a:t>
                </a:r>
                <a:r>
                  <a:rPr lang="en-US" sz="1600" baseline="-25000" dirty="0" smtClean="0"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on input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200" dirty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- </a:t>
                </a:r>
                <a:r>
                  <a:rPr lang="en-US" sz="1600" b="1" dirty="0" smtClean="0">
                    <a:latin typeface="Calibri" charset="0"/>
                    <a:ea typeface="Calibri" charset="0"/>
                    <a:cs typeface="Calibri" charset="0"/>
                  </a:rPr>
                  <a:t>Leaked Values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(random variable)</a:t>
                </a:r>
                <a:endParaRPr lang="en-US" sz="1600" baseline="-250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372" y="4560634"/>
                <a:ext cx="4632073" cy="584775"/>
              </a:xfrm>
              <a:prstGeom prst="rect">
                <a:avLst/>
              </a:prstGeom>
              <a:blipFill rotWithShape="0">
                <a:blip r:embed="rId5"/>
                <a:stretch>
                  <a:fillRect l="-789" t="-833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 flipH="1">
            <a:off x="4570372" y="1985717"/>
            <a:ext cx="18562" cy="42970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777476" y="5908279"/>
                <a:ext cx="364627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2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</a:t>
                </a:r>
                <a:r>
                  <a:rPr lang="en-US" sz="2000" dirty="0" smtClean="0">
                    <a:latin typeface="Calibri" charset="0"/>
                    <a:ea typeface="Calibri" charset="0"/>
                    <a:cs typeface="Calibri" charset="0"/>
                  </a:rPr>
                  <a:t> = </a:t>
                </a:r>
                <a:r>
                  <a:rPr lang="en-US" sz="2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{(</a:t>
                </a:r>
                <a:r>
                  <a:rPr lang="en-US" sz="16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600" baseline="30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600" baseline="-25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))</a:t>
                </a:r>
                <a:r>
                  <a:rPr lang="en-US" sz="2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}</a:t>
                </a:r>
                <a:r>
                  <a:rPr lang="en-US" sz="20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Pi</a:t>
                </a:r>
                <a:r>
                  <a:rPr lang="en-US" sz="2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20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in</a:t>
                </a:r>
                <a:r>
                  <a:rPr lang="en-US" sz="2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baseline="-25000" smtClean="0">
                        <a:solidFill>
                          <a:srgbClr val="4B7AFF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 </m:t>
                    </m:r>
                  </m:oMath>
                </a14:m>
                <a:r>
                  <a:rPr lang="en-US" sz="20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endParaRPr lang="en-US" sz="2000" baseline="-25000" dirty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476" y="5908279"/>
                <a:ext cx="3646278" cy="400110"/>
              </a:xfrm>
              <a:prstGeom prst="rect">
                <a:avLst/>
              </a:prstGeom>
              <a:blipFill rotWithShape="0">
                <a:blip r:embed="rId6"/>
                <a:stretch>
                  <a:fillRect l="-1505" t="-18182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246176" y="4351820"/>
                <a:ext cx="4273394" cy="5847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x</a:t>
                </a:r>
                <a:r>
                  <a:rPr lang="en-US" sz="1600" baseline="-25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:r>
                  <a:rPr lang="en-US" sz="1600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1600" baseline="-25000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)</a:t>
                </a:r>
                <a:r>
                  <a:rPr lang="en-US" sz="1600" baseline="-25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: </a:t>
                </a:r>
                <a:r>
                  <a:rPr lang="en-US" sz="1600" dirty="0">
                    <a:latin typeface="Calibri" charset="0"/>
                    <a:ea typeface="Calibri" charset="0"/>
                    <a:cs typeface="Calibri" charset="0"/>
                  </a:rPr>
                  <a:t>The 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view of a party </a:t>
                </a:r>
                <a:r>
                  <a:rPr lang="en-US" sz="1600" dirty="0">
                    <a:latin typeface="Calibri" charset="0"/>
                    <a:ea typeface="Calibri" charset="0"/>
                    <a:cs typeface="Calibri" charset="0"/>
                  </a:rPr>
                  <a:t>P</a:t>
                </a:r>
                <a:r>
                  <a:rPr lang="en-US" sz="1600" baseline="-25000" dirty="0"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>
                    <a:latin typeface="Calibri" charset="0"/>
                    <a:ea typeface="Calibri" charset="0"/>
                    <a:cs typeface="Calibri" charset="0"/>
                  </a:rPr>
                  <a:t>  on 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input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- </a:t>
                </a:r>
                <a:r>
                  <a:rPr lang="en-US" sz="1600" b="1" dirty="0" smtClean="0">
                    <a:latin typeface="Calibri" charset="0"/>
                    <a:ea typeface="Calibri" charset="0"/>
                    <a:cs typeface="Calibri" charset="0"/>
                  </a:rPr>
                  <a:t>Allowed values</a:t>
                </a:r>
                <a:endParaRPr lang="en-US" sz="1600" b="1" baseline="-250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76" y="4351820"/>
                <a:ext cx="4273394" cy="584776"/>
              </a:xfrm>
              <a:prstGeom prst="rect">
                <a:avLst/>
              </a:prstGeom>
              <a:blipFill rotWithShape="0">
                <a:blip r:embed="rId7"/>
                <a:stretch>
                  <a:fillRect l="-713" t="-833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/>
          <p:cNvSpPr/>
          <p:nvPr/>
        </p:nvSpPr>
        <p:spPr>
          <a:xfrm>
            <a:off x="456125" y="4993879"/>
            <a:ext cx="3622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 Ideal-world view of </a:t>
            </a:r>
            <a:r>
              <a:rPr lang="en-US" dirty="0" err="1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adv</a:t>
            </a:r>
            <a:r>
              <a:rPr lang="en-US" dirty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 is 		</a:t>
            </a:r>
            <a:r>
              <a:rPr lang="en-US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{(x</a:t>
            </a:r>
            <a:r>
              <a:rPr lang="en-US" baseline="-25000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dirty="0" err="1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 err="1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)}</a:t>
            </a:r>
            <a:r>
              <a:rPr lang="en-US" baseline="-25000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Pi in</a:t>
            </a:r>
            <a:r>
              <a:rPr lang="en-US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aseline="-25000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endParaRPr lang="en-US" sz="2800" dirty="0">
              <a:solidFill>
                <a:srgbClr val="4B7A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425" y="6413613"/>
            <a:ext cx="9006832" cy="338554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A real-world protocol is secure if the leaked values contain no more info than allowed values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90037" y="5258724"/>
            <a:ext cx="43433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Let C be the set of corrupted parties. Then the real-world view of the adversary is:</a:t>
            </a:r>
            <a:endParaRPr lang="en-US" sz="1600" baseline="-250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54253" y="1705449"/>
            <a:ext cx="4215366" cy="2527241"/>
            <a:chOff x="283749" y="1705449"/>
            <a:chExt cx="4215366" cy="2527241"/>
          </a:xfrm>
        </p:grpSpPr>
        <p:sp>
          <p:nvSpPr>
            <p:cNvPr id="31" name="Rounded Rectangle 30"/>
            <p:cNvSpPr/>
            <p:nvPr/>
          </p:nvSpPr>
          <p:spPr>
            <a:xfrm>
              <a:off x="283749" y="1723487"/>
              <a:ext cx="4213352" cy="250920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graphicFrame>
          <p:nvGraphicFramePr>
            <p:cNvPr id="33" name="Object 5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555720" y="1723488"/>
            <a:ext cx="290513" cy="912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953" name="Clip" r:id="rId8" imgW="525240" imgH="1361880" progId="">
                    <p:embed/>
                  </p:oleObj>
                </mc:Choice>
                <mc:Fallback>
                  <p:oleObj name="Clip" r:id="rId8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720" y="1723488"/>
                          <a:ext cx="290513" cy="912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5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4107603" y="1705449"/>
            <a:ext cx="290513" cy="912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954" name="Clip" r:id="rId10" imgW="525240" imgH="1361880" progId="">
                    <p:embed/>
                  </p:oleObj>
                </mc:Choice>
                <mc:Fallback>
                  <p:oleObj name="Clip" r:id="rId10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07603" y="1705449"/>
                          <a:ext cx="290513" cy="912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5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4097810" y="3247088"/>
            <a:ext cx="290513" cy="912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955" name="Clip" r:id="rId11" imgW="525240" imgH="1361880" progId="">
                    <p:embed/>
                  </p:oleObj>
                </mc:Choice>
                <mc:Fallback>
                  <p:oleObj name="Clip" r:id="rId11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7810" y="3247088"/>
                          <a:ext cx="290513" cy="912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7" name="Group 36"/>
            <p:cNvGrpSpPr/>
            <p:nvPr/>
          </p:nvGrpSpPr>
          <p:grpSpPr>
            <a:xfrm>
              <a:off x="1001505" y="1902473"/>
              <a:ext cx="614883" cy="616733"/>
              <a:chOff x="5096933" y="5191400"/>
              <a:chExt cx="614883" cy="616733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5096933" y="5191400"/>
                <a:ext cx="597605" cy="616733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39" name="Text Box 7"/>
              <p:cNvSpPr txBox="1">
                <a:spLocks noChangeArrowheads="1"/>
              </p:cNvSpPr>
              <p:nvPr/>
            </p:nvSpPr>
            <p:spPr bwMode="auto">
              <a:xfrm>
                <a:off x="5216144" y="5199586"/>
                <a:ext cx="49567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2400" baseline="-25000" dirty="0" smtClean="0">
                    <a:latin typeface="Calibri" charset="0"/>
                    <a:ea typeface="Calibri" charset="0"/>
                    <a:cs typeface="Calibri" charset="0"/>
                  </a:rPr>
                  <a:t>1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3434114" y="1867186"/>
              <a:ext cx="614883" cy="616733"/>
              <a:chOff x="5096933" y="5191400"/>
              <a:chExt cx="614883" cy="616733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5096933" y="5191400"/>
                <a:ext cx="597605" cy="616733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42" name="Text Box 7"/>
              <p:cNvSpPr txBox="1">
                <a:spLocks noChangeArrowheads="1"/>
              </p:cNvSpPr>
              <p:nvPr/>
            </p:nvSpPr>
            <p:spPr bwMode="auto">
              <a:xfrm>
                <a:off x="5216144" y="5199586"/>
                <a:ext cx="49567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2400" baseline="-25000" dirty="0" smtClean="0">
                    <a:latin typeface="Calibri" charset="0"/>
                    <a:ea typeface="Calibri" charset="0"/>
                    <a:cs typeface="Calibri" charset="0"/>
                  </a:rPr>
                  <a:t>2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3464032" y="3401693"/>
              <a:ext cx="614883" cy="616733"/>
              <a:chOff x="5096933" y="5191400"/>
              <a:chExt cx="614883" cy="616733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5096933" y="5191400"/>
                <a:ext cx="597605" cy="616733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45" name="Text Box 7"/>
              <p:cNvSpPr txBox="1">
                <a:spLocks noChangeArrowheads="1"/>
              </p:cNvSpPr>
              <p:nvPr/>
            </p:nvSpPr>
            <p:spPr bwMode="auto">
              <a:xfrm>
                <a:off x="5216144" y="5199586"/>
                <a:ext cx="49567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2400" baseline="-25000" dirty="0" smtClean="0">
                    <a:latin typeface="Calibri" charset="0"/>
                    <a:ea typeface="Calibri" charset="0"/>
                    <a:cs typeface="Calibri" charset="0"/>
                  </a:rPr>
                  <a:t>4</a:t>
                </a:r>
              </a:p>
            </p:txBody>
          </p:sp>
        </p:grpSp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013925" y="2128924"/>
              <a:ext cx="956792" cy="1272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Rectangle 51"/>
            <p:cNvSpPr/>
            <p:nvPr/>
          </p:nvSpPr>
          <p:spPr>
            <a:xfrm>
              <a:off x="331954" y="2402631"/>
              <a:ext cx="3719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61637" y="2525535"/>
              <a:ext cx="4374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>
                  <a:latin typeface="Calibri" charset="0"/>
                  <a:ea typeface="Calibri" charset="0"/>
                  <a:cs typeface="Calibri" charset="0"/>
                </a:rPr>
                <a:t>2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668349" y="2958155"/>
              <a:ext cx="4374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>
                  <a:latin typeface="Calibri" charset="0"/>
                  <a:ea typeface="Calibri" charset="0"/>
                  <a:cs typeface="Calibri" charset="0"/>
                </a:rPr>
                <a:t>4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graphicFrame>
          <p:nvGraphicFramePr>
            <p:cNvPr id="58" name="Object 5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545892" y="3144246"/>
            <a:ext cx="290513" cy="912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956" name="Clip" r:id="rId13" imgW="525240" imgH="1361880" progId="">
                    <p:embed/>
                  </p:oleObj>
                </mc:Choice>
                <mc:Fallback>
                  <p:oleObj name="Clip" r:id="rId13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5892" y="3144246"/>
                          <a:ext cx="290513" cy="912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9" name="Group 58"/>
            <p:cNvGrpSpPr/>
            <p:nvPr/>
          </p:nvGrpSpPr>
          <p:grpSpPr>
            <a:xfrm>
              <a:off x="991677" y="3323231"/>
              <a:ext cx="614883" cy="616733"/>
              <a:chOff x="5096933" y="5191400"/>
              <a:chExt cx="614883" cy="616733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5096933" y="5191400"/>
                <a:ext cx="597605" cy="616733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1" name="Text Box 7"/>
              <p:cNvSpPr txBox="1">
                <a:spLocks noChangeArrowheads="1"/>
              </p:cNvSpPr>
              <p:nvPr/>
            </p:nvSpPr>
            <p:spPr bwMode="auto">
              <a:xfrm>
                <a:off x="5216144" y="5199586"/>
                <a:ext cx="49567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2400" baseline="-25000" dirty="0">
                    <a:latin typeface="Calibri" charset="0"/>
                    <a:ea typeface="Calibri" charset="0"/>
                    <a:cs typeface="Calibri" charset="0"/>
                  </a:rPr>
                  <a:t>3</a:t>
                </a:r>
                <a:endParaRPr lang="en-US" sz="2400" baseline="-25000" dirty="0" smtClean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322126" y="3823389"/>
              <a:ext cx="4931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>
                  <a:latin typeface="Calibri" charset="0"/>
                  <a:ea typeface="Calibri" charset="0"/>
                  <a:cs typeface="Calibri" charset="0"/>
                </a:rPr>
                <a:t>3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720028" y="1625154"/>
            <a:ext cx="4297010" cy="2800760"/>
            <a:chOff x="4705280" y="1654650"/>
            <a:chExt cx="4297010" cy="2800760"/>
          </a:xfrm>
        </p:grpSpPr>
        <p:sp>
          <p:nvSpPr>
            <p:cNvPr id="27" name="Rounded Rectangle 26"/>
            <p:cNvSpPr/>
            <p:nvPr/>
          </p:nvSpPr>
          <p:spPr>
            <a:xfrm>
              <a:off x="4705280" y="1672688"/>
              <a:ext cx="4213352" cy="278272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graphicFrame>
          <p:nvGraphicFramePr>
            <p:cNvPr id="13" name="Object 5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4962503" y="1672689"/>
            <a:ext cx="290513" cy="912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957" name="Clip" r:id="rId14" imgW="525240" imgH="1361880" progId="">
                    <p:embed/>
                  </p:oleObj>
                </mc:Choice>
                <mc:Fallback>
                  <p:oleObj name="Clip" r:id="rId14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2503" y="1672689"/>
                          <a:ext cx="290513" cy="912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5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8514386" y="1654650"/>
            <a:ext cx="290513" cy="912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958" name="Clip" r:id="rId15" imgW="525240" imgH="1361880" progId="">
                    <p:embed/>
                  </p:oleObj>
                </mc:Choice>
                <mc:Fallback>
                  <p:oleObj name="Clip" r:id="rId15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14386" y="1654650"/>
                          <a:ext cx="290513" cy="912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5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8504593" y="3196289"/>
            <a:ext cx="290513" cy="912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959" name="Clip" r:id="rId16" imgW="525240" imgH="1361880" progId="">
                    <p:embed/>
                  </p:oleObj>
                </mc:Choice>
                <mc:Fallback>
                  <p:oleObj name="Clip" r:id="rId16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04593" y="3196289"/>
                          <a:ext cx="290513" cy="912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7" name="Group 16"/>
            <p:cNvGrpSpPr/>
            <p:nvPr/>
          </p:nvGrpSpPr>
          <p:grpSpPr>
            <a:xfrm>
              <a:off x="5408288" y="1851674"/>
              <a:ext cx="614883" cy="616733"/>
              <a:chOff x="5096933" y="5191400"/>
              <a:chExt cx="614883" cy="616733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5096933" y="5191400"/>
                <a:ext cx="597605" cy="616733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" name="Text Box 7"/>
              <p:cNvSpPr txBox="1">
                <a:spLocks noChangeArrowheads="1"/>
              </p:cNvSpPr>
              <p:nvPr/>
            </p:nvSpPr>
            <p:spPr bwMode="auto">
              <a:xfrm>
                <a:off x="5216144" y="5199586"/>
                <a:ext cx="49567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2400" baseline="-25000" dirty="0" smtClean="0">
                    <a:latin typeface="Calibri" charset="0"/>
                    <a:ea typeface="Calibri" charset="0"/>
                    <a:cs typeface="Calibri" charset="0"/>
                  </a:rPr>
                  <a:t>1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7840897" y="1816387"/>
              <a:ext cx="614883" cy="616733"/>
              <a:chOff x="5096933" y="5191400"/>
              <a:chExt cx="614883" cy="616733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5096933" y="5191400"/>
                <a:ext cx="597605" cy="616733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2" name="Text Box 7"/>
              <p:cNvSpPr txBox="1">
                <a:spLocks noChangeArrowheads="1"/>
              </p:cNvSpPr>
              <p:nvPr/>
            </p:nvSpPr>
            <p:spPr bwMode="auto">
              <a:xfrm>
                <a:off x="5216144" y="5199586"/>
                <a:ext cx="49567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2400" baseline="-25000" dirty="0" smtClean="0">
                    <a:latin typeface="Calibri" charset="0"/>
                    <a:ea typeface="Calibri" charset="0"/>
                    <a:cs typeface="Calibri" charset="0"/>
                  </a:rPr>
                  <a:t>2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870815" y="3350894"/>
              <a:ext cx="614883" cy="616733"/>
              <a:chOff x="5096933" y="5191400"/>
              <a:chExt cx="614883" cy="61673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5096933" y="5191400"/>
                <a:ext cx="597605" cy="616733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" name="Text Box 7"/>
              <p:cNvSpPr txBox="1">
                <a:spLocks noChangeArrowheads="1"/>
              </p:cNvSpPr>
              <p:nvPr/>
            </p:nvSpPr>
            <p:spPr bwMode="auto">
              <a:xfrm>
                <a:off x="5216144" y="5199586"/>
                <a:ext cx="49567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2400" baseline="-25000" dirty="0" smtClean="0">
                    <a:latin typeface="Calibri" charset="0"/>
                    <a:ea typeface="Calibri" charset="0"/>
                    <a:cs typeface="Calibri" charset="0"/>
                  </a:rPr>
                  <a:t>4</a:t>
                </a:r>
              </a:p>
            </p:txBody>
          </p:sp>
        </p:grp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367901" y="2432571"/>
              <a:ext cx="1091844" cy="952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Rectangle 54"/>
            <p:cNvSpPr/>
            <p:nvPr/>
          </p:nvSpPr>
          <p:spPr>
            <a:xfrm>
              <a:off x="4835129" y="2437047"/>
              <a:ext cx="3719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564812" y="2441967"/>
              <a:ext cx="4374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>
                  <a:latin typeface="Calibri" charset="0"/>
                  <a:ea typeface="Calibri" charset="0"/>
                  <a:cs typeface="Calibri" charset="0"/>
                </a:rPr>
                <a:t>2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540230" y="3022067"/>
              <a:ext cx="4374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>
                  <a:latin typeface="Calibri" charset="0"/>
                  <a:ea typeface="Calibri" charset="0"/>
                  <a:cs typeface="Calibri" charset="0"/>
                </a:rPr>
                <a:t>4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graphicFrame>
          <p:nvGraphicFramePr>
            <p:cNvPr id="63" name="Object 5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4975315" y="3016426"/>
            <a:ext cx="290513" cy="912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960" name="Clip" r:id="rId18" imgW="525240" imgH="1361880" progId="">
                    <p:embed/>
                  </p:oleObj>
                </mc:Choice>
                <mc:Fallback>
                  <p:oleObj name="Clip" r:id="rId18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5315" y="3016426"/>
                          <a:ext cx="290513" cy="912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4" name="Group 63"/>
            <p:cNvGrpSpPr/>
            <p:nvPr/>
          </p:nvGrpSpPr>
          <p:grpSpPr>
            <a:xfrm>
              <a:off x="5421100" y="3195411"/>
              <a:ext cx="614883" cy="616733"/>
              <a:chOff x="5096933" y="5191400"/>
              <a:chExt cx="614883" cy="616733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5096933" y="5191400"/>
                <a:ext cx="597605" cy="616733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6" name="Text Box 7"/>
              <p:cNvSpPr txBox="1">
                <a:spLocks noChangeArrowheads="1"/>
              </p:cNvSpPr>
              <p:nvPr/>
            </p:nvSpPr>
            <p:spPr bwMode="auto">
              <a:xfrm>
                <a:off x="5216144" y="5199586"/>
                <a:ext cx="49567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2400" baseline="-25000" dirty="0">
                    <a:latin typeface="Calibri" charset="0"/>
                    <a:ea typeface="Calibri" charset="0"/>
                    <a:cs typeface="Calibri" charset="0"/>
                  </a:rPr>
                  <a:t>3</a:t>
                </a:r>
                <a:endParaRPr lang="en-US" sz="2400" baseline="-25000" dirty="0" smtClean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4751549" y="3695569"/>
              <a:ext cx="4931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>
                  <a:latin typeface="Calibri" charset="0"/>
                  <a:ea typeface="Calibri" charset="0"/>
                  <a:cs typeface="Calibri" charset="0"/>
                </a:rPr>
                <a:t>3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259475" y="3788788"/>
            <a:ext cx="214111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r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protocol transcript}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Picture 7" descr="j0139031[1]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0867" y="2796297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7" descr="j0139031[1]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1284" y="2953574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13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0" grpId="0"/>
      <p:bldP spid="50" grpId="0"/>
      <p:bldP spid="51" grpId="0"/>
      <p:bldP spid="8" grpId="0" animBg="1"/>
      <p:bldP spid="4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4690532" y="1043972"/>
            <a:ext cx="4213352" cy="25092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9525" y="96410"/>
            <a:ext cx="9031905" cy="75895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Real-world (leaked values) vs. Ideal world (allowed values)</a:t>
            </a:r>
            <a:endParaRPr lang="en-US" sz="28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95818" y="2789910"/>
            <a:ext cx="217498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r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protocol transcript}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3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4947755" y="104397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975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7755" y="104397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8499638" y="1025934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976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9638" y="1025934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8489845" y="256757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977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9845" y="256757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7" descr="j013903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160" y="2464924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393540" y="1222958"/>
            <a:ext cx="614883" cy="616733"/>
            <a:chOff x="5096933" y="5191400"/>
            <a:chExt cx="614883" cy="616733"/>
          </a:xfrm>
        </p:grpSpPr>
        <p:sp>
          <p:nvSpPr>
            <p:cNvPr id="18" name="Oval 1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26149" y="1187671"/>
            <a:ext cx="614883" cy="616733"/>
            <a:chOff x="5096933" y="5191400"/>
            <a:chExt cx="614883" cy="616733"/>
          </a:xfrm>
        </p:grpSpPr>
        <p:sp>
          <p:nvSpPr>
            <p:cNvPr id="21" name="Oval 2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856067" y="2722178"/>
            <a:ext cx="614883" cy="616733"/>
            <a:chOff x="5096933" y="5191400"/>
            <a:chExt cx="614883" cy="616733"/>
          </a:xfrm>
        </p:grpSpPr>
        <p:sp>
          <p:nvSpPr>
            <p:cNvPr id="24" name="Oval 23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3153" y="1803855"/>
            <a:ext cx="1091844" cy="95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5705012" y="559854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2800" dirty="0">
              <a:solidFill>
                <a:srgbClr val="3366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98497" y="1027039"/>
            <a:ext cx="4213352" cy="25092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03783" y="2772977"/>
            <a:ext cx="19322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3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555720" y="1027040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978" name="Clip" r:id="rId10" imgW="525240" imgH="1361880" progId="">
                  <p:embed/>
                </p:oleObj>
              </mc:Choice>
              <mc:Fallback>
                <p:oleObj name="Clip" r:id="rId10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720" y="1027040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4107603" y="1009001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979" name="Clip" r:id="rId11" imgW="525240" imgH="1361880" progId="">
                  <p:embed/>
                </p:oleObj>
              </mc:Choice>
              <mc:Fallback>
                <p:oleObj name="Clip" r:id="rId11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7603" y="1009001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4097810" y="2550640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980" name="Clip" r:id="rId12" imgW="525240" imgH="1361880" progId="">
                  <p:embed/>
                </p:oleObj>
              </mc:Choice>
              <mc:Fallback>
                <p:oleObj name="Clip" r:id="rId12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810" y="2550640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Picture 7" descr="j013903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125" y="2447991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1001505" y="1206025"/>
            <a:ext cx="614883" cy="616733"/>
            <a:chOff x="5096933" y="5191400"/>
            <a:chExt cx="614883" cy="616733"/>
          </a:xfrm>
        </p:grpSpPr>
        <p:sp>
          <p:nvSpPr>
            <p:cNvPr id="38" name="Oval 3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434114" y="1170738"/>
            <a:ext cx="614883" cy="616733"/>
            <a:chOff x="5096933" y="5191400"/>
            <a:chExt cx="614883" cy="616733"/>
          </a:xfrm>
        </p:grpSpPr>
        <p:sp>
          <p:nvSpPr>
            <p:cNvPr id="41" name="Oval 4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464032" y="2705245"/>
            <a:ext cx="614883" cy="616733"/>
            <a:chOff x="5096933" y="5191400"/>
            <a:chExt cx="614883" cy="616733"/>
          </a:xfrm>
        </p:grpSpPr>
        <p:sp>
          <p:nvSpPr>
            <p:cNvPr id="44" name="Oval 43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5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13925" y="1432476"/>
            <a:ext cx="956792" cy="127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72439" y="4423350"/>
            <a:ext cx="8511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If the leaked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values can be </a:t>
            </a:r>
            <a:r>
              <a:rPr lang="en-US" sz="16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efficiently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computed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(by some algorithm) from the allowed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values.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72439" y="5104839"/>
            <a:ext cx="8585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Such an algorithm is called SIMULATOR ---denoted as SIM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36471" y="6081498"/>
            <a:ext cx="85851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It is enough if SIM creates a view of the adversary that is “close enough” to the real view so that adv. can not distinguish the simulated view from its real view.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8886" y="3710188"/>
            <a:ext cx="9075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q"/>
            </a:pPr>
            <a:r>
              <a:rPr lang="en-US" sz="1600" dirty="0" smtClean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</a:rPr>
              <a:t>When can we say that the real-world view (leaked values)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adv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contain no more info than the </a:t>
            </a:r>
            <a:r>
              <a:rPr lang="en-US" sz="1600" dirty="0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ideal-world view 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of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adv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93177" y="5558366"/>
                <a:ext cx="86573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Takes input </a:t>
                </a:r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{(x</a:t>
                </a:r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:r>
                  <a:rPr lang="en-US" sz="16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1600" baseline="-250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Pi </a:t>
                </a:r>
                <a14:m>
                  <m:oMath xmlns:m="http://schemas.openxmlformats.org/officeDocument/2006/math">
                    <m:r>
                      <a:rPr lang="en-US" sz="1600" i="1" baseline="-25000">
                        <a:solidFill>
                          <a:srgbClr val="3366FF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∈</m:t>
                    </m:r>
                  </m:oMath>
                </a14:m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and simulates </a:t>
                </a:r>
                <a:r>
                  <a:rPr lang="en-US" sz="1600" dirty="0">
                    <a:latin typeface="Calibri" charset="0"/>
                    <a:ea typeface="Calibri" charset="0"/>
                    <a:cs typeface="Calibri" charset="0"/>
                  </a:rPr>
                  <a:t>the view of the adversary in the real 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protocol. </a:t>
                </a:r>
                <a:endParaRPr lang="en-US" sz="16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177" y="5558366"/>
                <a:ext cx="8657300" cy="338554"/>
              </a:xfrm>
              <a:prstGeom prst="rect">
                <a:avLst/>
              </a:prstGeom>
              <a:blipFill rotWithShape="0">
                <a:blip r:embed="rId14"/>
                <a:stretch>
                  <a:fillRect l="-282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69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9525" y="96410"/>
            <a:ext cx="9031905" cy="75895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Real-world (leaked values) vs. Ideal world (allowed values)</a:t>
            </a:r>
            <a:endParaRPr lang="en-US" sz="28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690532" y="1176712"/>
            <a:ext cx="4213352" cy="25092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6870062" y="4578602"/>
                <a:ext cx="291388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600" baseline="300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600" baseline="-250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</a:t>
                </a:r>
                <a:endParaRPr lang="en-US" sz="1600" baseline="-25000" dirty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0062" y="4578602"/>
                <a:ext cx="2913881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1255" t="-14286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5616783" y="6108737"/>
            <a:ext cx="3306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The Real World</a:t>
            </a:r>
          </a:p>
        </p:txBody>
      </p:sp>
      <p:graphicFrame>
        <p:nvGraphicFramePr>
          <p:cNvPr id="53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4947755" y="117671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999" name="Clip" r:id="rId5" imgW="525240" imgH="1361880" progId="">
                  <p:embed/>
                </p:oleObj>
              </mc:Choice>
              <mc:Fallback>
                <p:oleObj name="Clip" r:id="rId5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7755" y="117671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8499638" y="1158674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000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9638" y="1158674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8489845" y="270031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001" name="Clip" r:id="rId8" imgW="525240" imgH="1361880" progId="">
                  <p:embed/>
                </p:oleObj>
              </mc:Choice>
              <mc:Fallback>
                <p:oleObj name="Clip" r:id="rId8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9845" y="270031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" name="Picture 55" descr="j0139031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160" y="2597664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5393540" y="1355698"/>
            <a:ext cx="614883" cy="616733"/>
            <a:chOff x="5096933" y="5191400"/>
            <a:chExt cx="614883" cy="616733"/>
          </a:xfrm>
        </p:grpSpPr>
        <p:sp>
          <p:nvSpPr>
            <p:cNvPr id="58" name="Oval 5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826149" y="1320411"/>
            <a:ext cx="614883" cy="616733"/>
            <a:chOff x="5096933" y="5191400"/>
            <a:chExt cx="614883" cy="616733"/>
          </a:xfrm>
        </p:grpSpPr>
        <p:sp>
          <p:nvSpPr>
            <p:cNvPr id="61" name="Oval 6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856067" y="2854918"/>
            <a:ext cx="614883" cy="616733"/>
            <a:chOff x="5096933" y="5191400"/>
            <a:chExt cx="614883" cy="616733"/>
          </a:xfrm>
        </p:grpSpPr>
        <p:sp>
          <p:nvSpPr>
            <p:cNvPr id="64" name="Oval 63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3153" y="1936595"/>
            <a:ext cx="1091844" cy="95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Rectangle 66"/>
          <p:cNvSpPr/>
          <p:nvPr/>
        </p:nvSpPr>
        <p:spPr>
          <a:xfrm>
            <a:off x="6471928" y="5111861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2800" dirty="0">
              <a:solidFill>
                <a:srgbClr val="3366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298497" y="1159779"/>
            <a:ext cx="4213352" cy="25092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54583" y="2905717"/>
            <a:ext cx="9101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70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555720" y="1159780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002" name="Clip" r:id="rId11" imgW="525240" imgH="1361880" progId="">
                  <p:embed/>
                </p:oleObj>
              </mc:Choice>
              <mc:Fallback>
                <p:oleObj name="Clip" r:id="rId11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720" y="1159780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4107603" y="1141741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003" name="Clip" r:id="rId12" imgW="525240" imgH="1361880" progId="">
                  <p:embed/>
                </p:oleObj>
              </mc:Choice>
              <mc:Fallback>
                <p:oleObj name="Clip" r:id="rId12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7603" y="1141741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4097810" y="2683380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004" name="Clip" r:id="rId13" imgW="525240" imgH="1361880" progId="">
                  <p:embed/>
                </p:oleObj>
              </mc:Choice>
              <mc:Fallback>
                <p:oleObj name="Clip" r:id="rId13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810" y="2683380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" name="Picture 7" descr="j0139031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169" y="4292505"/>
            <a:ext cx="579246" cy="81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1001505" y="1338765"/>
            <a:ext cx="614883" cy="616733"/>
            <a:chOff x="5096933" y="5191400"/>
            <a:chExt cx="614883" cy="616733"/>
          </a:xfrm>
        </p:grpSpPr>
        <p:sp>
          <p:nvSpPr>
            <p:cNvPr id="75" name="Oval 74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6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434114" y="1303478"/>
            <a:ext cx="614883" cy="616733"/>
            <a:chOff x="5096933" y="5191400"/>
            <a:chExt cx="614883" cy="616733"/>
          </a:xfrm>
        </p:grpSpPr>
        <p:sp>
          <p:nvSpPr>
            <p:cNvPr id="78" name="Oval 7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464032" y="2837985"/>
            <a:ext cx="614883" cy="616733"/>
            <a:chOff x="5096933" y="5191400"/>
            <a:chExt cx="614883" cy="616733"/>
          </a:xfrm>
        </p:grpSpPr>
        <p:sp>
          <p:nvSpPr>
            <p:cNvPr id="81" name="Oval 8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13925" y="1565216"/>
            <a:ext cx="956792" cy="127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745901" y="6108737"/>
            <a:ext cx="3306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The Ideal World</a:t>
            </a:r>
          </a:p>
        </p:txBody>
      </p:sp>
      <p:sp>
        <p:nvSpPr>
          <p:cNvPr id="85" name="Rectangle 84"/>
          <p:cNvSpPr/>
          <p:nvPr/>
        </p:nvSpPr>
        <p:spPr>
          <a:xfrm>
            <a:off x="384188" y="2851261"/>
            <a:ext cx="68159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SIM</a:t>
            </a:r>
            <a:endParaRPr lang="en-US" sz="2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6" name="Line 43"/>
          <p:cNvSpPr>
            <a:spLocks noChangeShapeType="1"/>
          </p:cNvSpPr>
          <p:nvPr/>
        </p:nvSpPr>
        <p:spPr bwMode="auto">
          <a:xfrm>
            <a:off x="745902" y="3454718"/>
            <a:ext cx="0" cy="837787"/>
          </a:xfrm>
          <a:prstGeom prst="line">
            <a:avLst/>
          </a:prstGeom>
          <a:noFill/>
          <a:ln w="63500" cmpd="dbl">
            <a:solidFill>
              <a:schemeClr val="folHlink"/>
            </a:solidFill>
            <a:miter lim="800000"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79244" y="3735248"/>
            <a:ext cx="3398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Interaction with real-world adversary on behalf of the honest parties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94007" y="5647072"/>
            <a:ext cx="211923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SIM: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Ideal Adversary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1422537" y="4774150"/>
                <a:ext cx="381573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SIM(</a:t>
                </a:r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{(x</a:t>
                </a:r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:r>
                  <a:rPr lang="en-US" sz="16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1600" baseline="-250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Pi </a:t>
                </a:r>
                <a14:m>
                  <m:oMath xmlns:m="http://schemas.openxmlformats.org/officeDocument/2006/math">
                    <m:r>
                      <a:rPr lang="en-US" sz="1600" i="1" baseline="-25000">
                        <a:solidFill>
                          <a:srgbClr val="3366FF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∈</m:t>
                    </m:r>
                  </m:oMath>
                </a14:m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C</a:t>
                </a:r>
                <a:r>
                  <a:rPr lang="en-US" sz="1600" dirty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) = </a:t>
                </a:r>
                <a:r>
                  <a:rPr lang="en-US" sz="16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600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600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6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endParaRPr lang="en-US" sz="1600" dirty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537" y="4774150"/>
                <a:ext cx="3815731" cy="338554"/>
              </a:xfrm>
              <a:prstGeom prst="rect">
                <a:avLst/>
              </a:prstGeom>
              <a:blipFill rotWithShape="0">
                <a:blip r:embed="rId15"/>
                <a:stretch>
                  <a:fillRect t="-14286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 Box 23"/>
          <p:cNvSpPr txBox="1">
            <a:spLocks noChangeAspect="1" noChangeArrowheads="1"/>
          </p:cNvSpPr>
          <p:nvPr/>
        </p:nvSpPr>
        <p:spPr bwMode="auto">
          <a:xfrm>
            <a:off x="4758650" y="4369438"/>
            <a:ext cx="4796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</a:t>
            </a:r>
            <a:endParaRPr lang="en-US" sz="4000" b="1" dirty="0">
              <a:latin typeface="Calibri" charset="0"/>
              <a:ea typeface="Calibri" charset="0"/>
              <a:cs typeface="Calibri" charset="0"/>
              <a:sym typeface="Symbol" pitchFamily="18" charset="2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5632106" y="5257632"/>
            <a:ext cx="3261370" cy="584775"/>
          </a:xfrm>
          <a:prstGeom prst="rect">
            <a:avLst/>
          </a:prstGeom>
          <a:solidFill>
            <a:srgbClr val="9DF9FF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Random Variable/distribution (over the random coins of parties)</a:t>
            </a:r>
            <a:endParaRPr lang="en-US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41928" y="5229955"/>
            <a:ext cx="3261370" cy="584775"/>
          </a:xfrm>
          <a:prstGeom prst="rect">
            <a:avLst/>
          </a:prstGeom>
          <a:solidFill>
            <a:srgbClr val="9DF9FF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Random Variable/distribution (over the random coins of SIM and </a:t>
            </a:r>
            <a:r>
              <a:rPr lang="en-US" sz="16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adv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495818" y="2922650"/>
            <a:ext cx="217498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r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protocol transcript}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58141" y="1802867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579549" y="1807787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363242" y="2387887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297530" y="1896275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4159946" y="1901195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4076371" y="2481295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1249633" y="4418588"/>
            <a:ext cx="33981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SIM produces the simulated view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49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86" grpId="0" animBg="1"/>
      <p:bldP spid="87" grpId="0"/>
      <p:bldP spid="88" grpId="0" animBg="1"/>
      <p:bldP spid="89" grpId="0"/>
      <p:bldP spid="90" grpId="0"/>
      <p:bldP spid="91" grpId="0" animBg="1"/>
      <p:bldP spid="92" grpId="0" animBg="1"/>
      <p:bldP spid="1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9525" y="-36323"/>
            <a:ext cx="9031905" cy="75895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Real-world  vs. Ideal world </a:t>
            </a:r>
            <a:endParaRPr lang="en-US" sz="28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690532" y="704768"/>
            <a:ext cx="4213352" cy="25092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5336231" y="4165650"/>
                <a:ext cx="24899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6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600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600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6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endParaRPr lang="en-US" sz="1600" dirty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231" y="4165650"/>
                <a:ext cx="2489918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1222" t="-14286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3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4947755" y="704769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23" name="Clip" r:id="rId5" imgW="525240" imgH="1361880" progId="">
                  <p:embed/>
                </p:oleObj>
              </mc:Choice>
              <mc:Fallback>
                <p:oleObj name="Clip" r:id="rId5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7755" y="704769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8499638" y="686730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24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9638" y="686730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8489845" y="2228369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25" name="Clip" r:id="rId8" imgW="525240" imgH="1361880" progId="">
                  <p:embed/>
                </p:oleObj>
              </mc:Choice>
              <mc:Fallback>
                <p:oleObj name="Clip" r:id="rId8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9845" y="2228369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" name="Picture 55" descr="j0139031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160" y="2125720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5393540" y="883754"/>
            <a:ext cx="614883" cy="616733"/>
            <a:chOff x="5096933" y="5191400"/>
            <a:chExt cx="614883" cy="616733"/>
          </a:xfrm>
        </p:grpSpPr>
        <p:sp>
          <p:nvSpPr>
            <p:cNvPr id="58" name="Oval 5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826149" y="848467"/>
            <a:ext cx="614883" cy="616733"/>
            <a:chOff x="5096933" y="5191400"/>
            <a:chExt cx="614883" cy="616733"/>
          </a:xfrm>
        </p:grpSpPr>
        <p:sp>
          <p:nvSpPr>
            <p:cNvPr id="61" name="Oval 6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856067" y="2382974"/>
            <a:ext cx="614883" cy="616733"/>
            <a:chOff x="5096933" y="5191400"/>
            <a:chExt cx="614883" cy="616733"/>
          </a:xfrm>
        </p:grpSpPr>
        <p:sp>
          <p:nvSpPr>
            <p:cNvPr id="64" name="Oval 63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3153" y="1464651"/>
            <a:ext cx="1091844" cy="95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ounded Rectangle 67"/>
          <p:cNvSpPr/>
          <p:nvPr/>
        </p:nvSpPr>
        <p:spPr>
          <a:xfrm>
            <a:off x="298497" y="687835"/>
            <a:ext cx="4213352" cy="25092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54583" y="2433773"/>
            <a:ext cx="9101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70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555720" y="68783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26" name="Clip" r:id="rId11" imgW="525240" imgH="1361880" progId="">
                  <p:embed/>
                </p:oleObj>
              </mc:Choice>
              <mc:Fallback>
                <p:oleObj name="Clip" r:id="rId11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720" y="68783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4107603" y="66979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27" name="Clip" r:id="rId12" imgW="525240" imgH="1361880" progId="">
                  <p:embed/>
                </p:oleObj>
              </mc:Choice>
              <mc:Fallback>
                <p:oleObj name="Clip" r:id="rId12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7603" y="66979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5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4097810" y="221143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28" name="Clip" r:id="rId13" imgW="525240" imgH="1361880" progId="">
                  <p:embed/>
                </p:oleObj>
              </mc:Choice>
              <mc:Fallback>
                <p:oleObj name="Clip" r:id="rId13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810" y="221143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" name="Picture 7" descr="j0139031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169" y="3953293"/>
            <a:ext cx="579246" cy="81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1001505" y="866821"/>
            <a:ext cx="614883" cy="616733"/>
            <a:chOff x="5096933" y="5191400"/>
            <a:chExt cx="614883" cy="616733"/>
          </a:xfrm>
        </p:grpSpPr>
        <p:sp>
          <p:nvSpPr>
            <p:cNvPr id="75" name="Oval 74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6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434114" y="831534"/>
            <a:ext cx="614883" cy="616733"/>
            <a:chOff x="5096933" y="5191400"/>
            <a:chExt cx="614883" cy="616733"/>
          </a:xfrm>
        </p:grpSpPr>
        <p:sp>
          <p:nvSpPr>
            <p:cNvPr id="78" name="Oval 7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464032" y="2366041"/>
            <a:ext cx="614883" cy="616733"/>
            <a:chOff x="5096933" y="5191400"/>
            <a:chExt cx="614883" cy="616733"/>
          </a:xfrm>
        </p:grpSpPr>
        <p:sp>
          <p:nvSpPr>
            <p:cNvPr id="81" name="Oval 8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13925" y="1093272"/>
            <a:ext cx="956792" cy="127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Rectangle 84"/>
          <p:cNvSpPr/>
          <p:nvPr/>
        </p:nvSpPr>
        <p:spPr>
          <a:xfrm>
            <a:off x="384188" y="2379317"/>
            <a:ext cx="68159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SIM</a:t>
            </a:r>
            <a:endParaRPr lang="en-US" sz="2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6" name="Line 43"/>
          <p:cNvSpPr>
            <a:spLocks noChangeShapeType="1"/>
          </p:cNvSpPr>
          <p:nvPr/>
        </p:nvSpPr>
        <p:spPr bwMode="auto">
          <a:xfrm>
            <a:off x="745902" y="3115506"/>
            <a:ext cx="0" cy="837787"/>
          </a:xfrm>
          <a:prstGeom prst="line">
            <a:avLst/>
          </a:prstGeom>
          <a:noFill/>
          <a:ln w="63500" cmpd="dbl">
            <a:solidFill>
              <a:schemeClr val="folHlink"/>
            </a:solidFill>
            <a:miter lim="800000"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052984" y="3307547"/>
            <a:ext cx="16853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Interaction on behalf of the honest parties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1168607" y="4170940"/>
                <a:ext cx="23847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6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600" baseline="30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600" baseline="-25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6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endParaRPr lang="en-US" sz="1600" dirty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607" y="4170940"/>
                <a:ext cx="2384718" cy="338554"/>
              </a:xfrm>
              <a:prstGeom prst="rect">
                <a:avLst/>
              </a:prstGeom>
              <a:blipFill rotWithShape="0">
                <a:blip r:embed="rId15"/>
                <a:stretch>
                  <a:fillRect t="-14286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 Box 23"/>
          <p:cNvSpPr txBox="1">
            <a:spLocks noChangeAspect="1" noChangeArrowheads="1"/>
          </p:cNvSpPr>
          <p:nvPr/>
        </p:nvSpPr>
        <p:spPr bwMode="auto">
          <a:xfrm>
            <a:off x="3825139" y="3916925"/>
            <a:ext cx="4796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</a:t>
            </a:r>
            <a:endParaRPr lang="en-US" sz="4000" b="1" dirty="0">
              <a:latin typeface="Calibri" charset="0"/>
              <a:ea typeface="Calibri" charset="0"/>
              <a:cs typeface="Calibri" charset="0"/>
              <a:sym typeface="Symbol" pitchFamily="18" charset="2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495818" y="2450706"/>
            <a:ext cx="217498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r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protocol transcript}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835" y="4934147"/>
            <a:ext cx="8883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If the two views (distributions) are </a:t>
            </a:r>
            <a:r>
              <a:rPr lang="en-US" sz="1400" dirty="0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perfectly </a:t>
            </a:r>
            <a:r>
              <a:rPr lang="en-US" sz="1400" dirty="0" err="1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indistinguishabe</a:t>
            </a:r>
            <a:r>
              <a:rPr lang="en-US" sz="1400" dirty="0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(even for a computationally unbounded distinguisher) then we get </a:t>
            </a:r>
            <a:r>
              <a:rPr lang="en-US" sz="1400" dirty="0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perfect privacy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9007" y="5602739"/>
            <a:ext cx="8883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If the two views (distributions) are </a:t>
            </a:r>
            <a:r>
              <a:rPr lang="en-US" sz="1400" dirty="0" smtClean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</a:rPr>
              <a:t>statistically </a:t>
            </a:r>
            <a:r>
              <a:rPr lang="en-US" sz="1400" dirty="0" err="1" smtClean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</a:rPr>
              <a:t>indistinguishabe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 (even for a computationally unbounded distinguisher) then we get </a:t>
            </a:r>
            <a:r>
              <a:rPr lang="en-US" sz="1400" dirty="0" smtClean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</a:rPr>
              <a:t>statistical  privacy</a:t>
            </a:r>
            <a:endParaRPr lang="en-US" sz="1400" dirty="0">
              <a:solidFill>
                <a:srgbClr val="4B7A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3927" y="6271333"/>
            <a:ext cx="88835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If the two views (distributions) are </a:t>
            </a:r>
            <a:r>
              <a:rPr lang="en-US" sz="1400" dirty="0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computationally </a:t>
            </a:r>
            <a:r>
              <a:rPr lang="en-US" sz="1400" dirty="0" err="1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indistinguishabe</a:t>
            </a:r>
            <a:r>
              <a:rPr lang="en-US" sz="1400" dirty="0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then we get </a:t>
            </a:r>
            <a:r>
              <a:rPr lang="en-US" sz="1400" dirty="0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computational  privacy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58141" y="1286673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579549" y="1453821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304250" y="1945433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97530" y="1380081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159946" y="1385001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076371" y="1965101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53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2" grpId="0"/>
      <p:bldP spid="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9525" y="-36323"/>
            <a:ext cx="9031905" cy="75895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Real-world  vs. Ideal world : Some Notations </a:t>
            </a:r>
            <a:endParaRPr lang="en-US" sz="28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690532" y="704768"/>
            <a:ext cx="4213352" cy="25092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53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294504"/>
              </p:ext>
            </p:extLst>
          </p:nvPr>
        </p:nvGraphicFramePr>
        <p:xfrm>
          <a:off x="4947755" y="704769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786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7755" y="704769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0740959"/>
              </p:ext>
            </p:extLst>
          </p:nvPr>
        </p:nvGraphicFramePr>
        <p:xfrm>
          <a:off x="8499638" y="686730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787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9638" y="686730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8428498"/>
              </p:ext>
            </p:extLst>
          </p:nvPr>
        </p:nvGraphicFramePr>
        <p:xfrm>
          <a:off x="8489845" y="2228369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788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9845" y="2228369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" name="Picture 55" descr="j013903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160" y="2125720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5393540" y="883754"/>
            <a:ext cx="614883" cy="616733"/>
            <a:chOff x="5096933" y="5191400"/>
            <a:chExt cx="614883" cy="616733"/>
          </a:xfrm>
        </p:grpSpPr>
        <p:sp>
          <p:nvSpPr>
            <p:cNvPr id="58" name="Oval 5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826149" y="848467"/>
            <a:ext cx="614883" cy="616733"/>
            <a:chOff x="5096933" y="5191400"/>
            <a:chExt cx="614883" cy="616733"/>
          </a:xfrm>
        </p:grpSpPr>
        <p:sp>
          <p:nvSpPr>
            <p:cNvPr id="61" name="Oval 6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856067" y="2382974"/>
            <a:ext cx="614883" cy="616733"/>
            <a:chOff x="5096933" y="5191400"/>
            <a:chExt cx="614883" cy="616733"/>
          </a:xfrm>
        </p:grpSpPr>
        <p:sp>
          <p:nvSpPr>
            <p:cNvPr id="64" name="Oval 63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3153" y="1464651"/>
            <a:ext cx="1091844" cy="95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ounded Rectangle 67"/>
          <p:cNvSpPr/>
          <p:nvPr/>
        </p:nvSpPr>
        <p:spPr>
          <a:xfrm>
            <a:off x="298497" y="687835"/>
            <a:ext cx="4213352" cy="25092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54583" y="2433773"/>
            <a:ext cx="9101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70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914406"/>
              </p:ext>
            </p:extLst>
          </p:nvPr>
        </p:nvGraphicFramePr>
        <p:xfrm>
          <a:off x="555720" y="68783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789" name="Clip" r:id="rId10" imgW="525240" imgH="1361880" progId="">
                  <p:embed/>
                </p:oleObj>
              </mc:Choice>
              <mc:Fallback>
                <p:oleObj name="Clip" r:id="rId10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720" y="68783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4092750"/>
              </p:ext>
            </p:extLst>
          </p:nvPr>
        </p:nvGraphicFramePr>
        <p:xfrm>
          <a:off x="4107603" y="66979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790" name="Clip" r:id="rId11" imgW="525240" imgH="1361880" progId="">
                  <p:embed/>
                </p:oleObj>
              </mc:Choice>
              <mc:Fallback>
                <p:oleObj name="Clip" r:id="rId11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7603" y="66979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3420346"/>
              </p:ext>
            </p:extLst>
          </p:nvPr>
        </p:nvGraphicFramePr>
        <p:xfrm>
          <a:off x="4097810" y="221143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791" name="Clip" r:id="rId12" imgW="525240" imgH="1361880" progId="">
                  <p:embed/>
                </p:oleObj>
              </mc:Choice>
              <mc:Fallback>
                <p:oleObj name="Clip" r:id="rId12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810" y="221143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" name="Picture 7" descr="j013903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169" y="3953293"/>
            <a:ext cx="579246" cy="81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1001505" y="866821"/>
            <a:ext cx="614883" cy="616733"/>
            <a:chOff x="5096933" y="5191400"/>
            <a:chExt cx="614883" cy="616733"/>
          </a:xfrm>
        </p:grpSpPr>
        <p:sp>
          <p:nvSpPr>
            <p:cNvPr id="75" name="Oval 74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6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434114" y="831534"/>
            <a:ext cx="614883" cy="616733"/>
            <a:chOff x="5096933" y="5191400"/>
            <a:chExt cx="614883" cy="616733"/>
          </a:xfrm>
        </p:grpSpPr>
        <p:sp>
          <p:nvSpPr>
            <p:cNvPr id="78" name="Oval 7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464032" y="2366041"/>
            <a:ext cx="614883" cy="616733"/>
            <a:chOff x="5096933" y="5191400"/>
            <a:chExt cx="614883" cy="616733"/>
          </a:xfrm>
        </p:grpSpPr>
        <p:sp>
          <p:nvSpPr>
            <p:cNvPr id="81" name="Oval 8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13925" y="1093272"/>
            <a:ext cx="956792" cy="127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Rectangle 84"/>
          <p:cNvSpPr/>
          <p:nvPr/>
        </p:nvSpPr>
        <p:spPr>
          <a:xfrm>
            <a:off x="384188" y="2379317"/>
            <a:ext cx="68159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SIM</a:t>
            </a:r>
            <a:endParaRPr lang="en-US" sz="2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6" name="Line 43"/>
          <p:cNvSpPr>
            <a:spLocks noChangeShapeType="1"/>
          </p:cNvSpPr>
          <p:nvPr/>
        </p:nvSpPr>
        <p:spPr bwMode="auto">
          <a:xfrm>
            <a:off x="745902" y="3115506"/>
            <a:ext cx="0" cy="837787"/>
          </a:xfrm>
          <a:prstGeom prst="line">
            <a:avLst/>
          </a:prstGeom>
          <a:noFill/>
          <a:ln w="63500" cmpd="dbl">
            <a:solidFill>
              <a:schemeClr val="folHlink"/>
            </a:solidFill>
            <a:miter lim="800000"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052984" y="3307547"/>
            <a:ext cx="16853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Interaction on behalf of the honest parties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495818" y="2450706"/>
            <a:ext cx="217498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r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protocol transcript}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4588934" y="5082870"/>
            <a:ext cx="22423" cy="16912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314247" y="5082870"/>
                <a:ext cx="403737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600" baseline="30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600" baseline="-25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600" baseline="-250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: the output of  the honest parties on input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in the ideal world</a:t>
                </a:r>
                <a:endParaRPr lang="en-US" sz="1600" baseline="-250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47" y="5082870"/>
                <a:ext cx="4037379" cy="584775"/>
              </a:xfrm>
              <a:prstGeom prst="rect">
                <a:avLst/>
              </a:prstGeom>
              <a:blipFill rotWithShape="0">
                <a:blip r:embed="rId14"/>
                <a:stretch>
                  <a:fillRect l="-906" t="-833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4691384" y="5067450"/>
                <a:ext cx="403737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600" baseline="30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600" baseline="-25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600" baseline="-250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</a:t>
                </a:r>
                <a:r>
                  <a:rPr lang="en-US" sz="1600" dirty="0">
                    <a:latin typeface="Calibri" charset="0"/>
                    <a:ea typeface="Calibri" charset="0"/>
                    <a:cs typeface="Calibri" charset="0"/>
                  </a:rPr>
                  <a:t> : the output of  the honest parties on input </a:t>
                </a:r>
                <a:r>
                  <a:rPr lang="en-US" sz="1600" dirty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in the real world</a:t>
                </a:r>
                <a:endParaRPr lang="en-US" sz="1600" baseline="-250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384" y="5067450"/>
                <a:ext cx="4037379" cy="584775"/>
              </a:xfrm>
              <a:prstGeom prst="rect">
                <a:avLst/>
              </a:prstGeom>
              <a:blipFill rotWithShape="0">
                <a:blip r:embed="rId15"/>
                <a:stretch>
                  <a:fillRect l="-906" t="-833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378159" y="6061180"/>
                <a:ext cx="403737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600" baseline="300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600" baseline="-250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</a:t>
                </a:r>
                <a:r>
                  <a:rPr lang="en-US" sz="1600" dirty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: the simulated view of the adversary produced by SIM</a:t>
                </a:r>
                <a:endParaRPr lang="en-US" sz="1600" baseline="-250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159" y="6061180"/>
                <a:ext cx="4037379" cy="584775"/>
              </a:xfrm>
              <a:prstGeom prst="rect">
                <a:avLst/>
              </a:prstGeom>
              <a:blipFill rotWithShape="0">
                <a:blip r:embed="rId16"/>
                <a:stretch>
                  <a:fillRect l="-755" t="-833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762808" y="6061179"/>
                <a:ext cx="403737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600" baseline="300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600" baseline="-250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: the real view of the adversary seen in the protocol</a:t>
                </a:r>
                <a:endParaRPr lang="en-US" sz="1600" baseline="-250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808" y="6061179"/>
                <a:ext cx="4037379" cy="584775"/>
              </a:xfrm>
              <a:prstGeom prst="rect">
                <a:avLst/>
              </a:prstGeom>
              <a:blipFill rotWithShape="0">
                <a:blip r:embed="rId17"/>
                <a:stretch>
                  <a:fillRect l="-754" t="-833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/>
          <p:cNvSpPr/>
          <p:nvPr/>
        </p:nvSpPr>
        <p:spPr>
          <a:xfrm>
            <a:off x="4658141" y="1301423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520557" y="1439075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8363242" y="1960183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297530" y="1394831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159946" y="1399751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076371" y="1979851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/>
              <p:cNvSpPr/>
              <p:nvPr/>
            </p:nvSpPr>
            <p:spPr>
              <a:xfrm>
                <a:off x="6870062" y="4047660"/>
                <a:ext cx="291388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600" baseline="300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600" baseline="-250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</a:t>
                </a:r>
                <a:endParaRPr lang="en-US" sz="1600" baseline="-25000" dirty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95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0062" y="4047660"/>
                <a:ext cx="2913881" cy="338554"/>
              </a:xfrm>
              <a:prstGeom prst="rect">
                <a:avLst/>
              </a:prstGeom>
              <a:blipFill rotWithShape="0">
                <a:blip r:embed="rId18"/>
                <a:stretch>
                  <a:fillRect l="-1255" t="-14286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1422537" y="4243208"/>
                <a:ext cx="381573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SIM(</a:t>
                </a:r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{(x</a:t>
                </a:r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:r>
                  <a:rPr lang="en-US" sz="16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1600" baseline="-250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Pi </a:t>
                </a:r>
                <a14:m>
                  <m:oMath xmlns:m="http://schemas.openxmlformats.org/officeDocument/2006/math">
                    <m:r>
                      <a:rPr lang="en-US" sz="1600" i="1" baseline="-25000">
                        <a:solidFill>
                          <a:srgbClr val="3366FF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∈</m:t>
                    </m:r>
                  </m:oMath>
                </a14:m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C</a:t>
                </a:r>
                <a:r>
                  <a:rPr lang="en-US" sz="1600" dirty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) = </a:t>
                </a:r>
                <a:r>
                  <a:rPr lang="en-US" sz="16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600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600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6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endParaRPr lang="en-US" sz="1600" dirty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537" y="4243208"/>
                <a:ext cx="3815731" cy="338554"/>
              </a:xfrm>
              <a:prstGeom prst="rect">
                <a:avLst/>
              </a:prstGeom>
              <a:blipFill rotWithShape="0">
                <a:blip r:embed="rId19"/>
                <a:stretch>
                  <a:fillRect t="-14286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836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67" grpId="0"/>
      <p:bldP spid="84" grpId="0"/>
      <p:bldP spid="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921" y="4024654"/>
            <a:ext cx="8740977" cy="11815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5785" y="66913"/>
            <a:ext cx="9031905" cy="75895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Real-world  vs. Ideal world : Definition 1 (For Deterministic Functionalities ) </a:t>
            </a:r>
            <a:endParaRPr lang="en-US" sz="28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690532" y="955487"/>
            <a:ext cx="4213352" cy="25092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53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351555"/>
              </p:ext>
            </p:extLst>
          </p:nvPr>
        </p:nvGraphicFramePr>
        <p:xfrm>
          <a:off x="4947755" y="955488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810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7755" y="955488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8007669"/>
              </p:ext>
            </p:extLst>
          </p:nvPr>
        </p:nvGraphicFramePr>
        <p:xfrm>
          <a:off x="8499638" y="937449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811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9638" y="937449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3274301"/>
              </p:ext>
            </p:extLst>
          </p:nvPr>
        </p:nvGraphicFramePr>
        <p:xfrm>
          <a:off x="8489845" y="2479088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812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9845" y="2479088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" name="Picture 55" descr="j013903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160" y="2376439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5393540" y="1134473"/>
            <a:ext cx="614883" cy="616733"/>
            <a:chOff x="5096933" y="5191400"/>
            <a:chExt cx="614883" cy="616733"/>
          </a:xfrm>
        </p:grpSpPr>
        <p:sp>
          <p:nvSpPr>
            <p:cNvPr id="58" name="Oval 5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826149" y="1099186"/>
            <a:ext cx="614883" cy="616733"/>
            <a:chOff x="5096933" y="5191400"/>
            <a:chExt cx="614883" cy="616733"/>
          </a:xfrm>
        </p:grpSpPr>
        <p:sp>
          <p:nvSpPr>
            <p:cNvPr id="61" name="Oval 6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856067" y="2633693"/>
            <a:ext cx="614883" cy="616733"/>
            <a:chOff x="5096933" y="5191400"/>
            <a:chExt cx="614883" cy="616733"/>
          </a:xfrm>
        </p:grpSpPr>
        <p:sp>
          <p:nvSpPr>
            <p:cNvPr id="64" name="Oval 63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3153" y="1715370"/>
            <a:ext cx="1091844" cy="95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ounded Rectangle 67"/>
          <p:cNvSpPr/>
          <p:nvPr/>
        </p:nvSpPr>
        <p:spPr>
          <a:xfrm>
            <a:off x="298497" y="938554"/>
            <a:ext cx="4213352" cy="25092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54583" y="2684492"/>
            <a:ext cx="9101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70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6239509"/>
              </p:ext>
            </p:extLst>
          </p:nvPr>
        </p:nvGraphicFramePr>
        <p:xfrm>
          <a:off x="555720" y="93855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813" name="Clip" r:id="rId10" imgW="525240" imgH="1361880" progId="">
                  <p:embed/>
                </p:oleObj>
              </mc:Choice>
              <mc:Fallback>
                <p:oleObj name="Clip" r:id="rId10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720" y="93855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9327928"/>
              </p:ext>
            </p:extLst>
          </p:nvPr>
        </p:nvGraphicFramePr>
        <p:xfrm>
          <a:off x="4107603" y="92051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814" name="Clip" r:id="rId11" imgW="525240" imgH="1361880" progId="">
                  <p:embed/>
                </p:oleObj>
              </mc:Choice>
              <mc:Fallback>
                <p:oleObj name="Clip" r:id="rId11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7603" y="92051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3358466"/>
              </p:ext>
            </p:extLst>
          </p:nvPr>
        </p:nvGraphicFramePr>
        <p:xfrm>
          <a:off x="4097810" y="246215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815" name="Clip" r:id="rId12" imgW="525240" imgH="1361880" progId="">
                  <p:embed/>
                </p:oleObj>
              </mc:Choice>
              <mc:Fallback>
                <p:oleObj name="Clip" r:id="rId12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810" y="246215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4" name="Group 73"/>
          <p:cNvGrpSpPr/>
          <p:nvPr/>
        </p:nvGrpSpPr>
        <p:grpSpPr>
          <a:xfrm>
            <a:off x="1001505" y="1117540"/>
            <a:ext cx="614883" cy="616733"/>
            <a:chOff x="5096933" y="5191400"/>
            <a:chExt cx="614883" cy="616733"/>
          </a:xfrm>
        </p:grpSpPr>
        <p:sp>
          <p:nvSpPr>
            <p:cNvPr id="75" name="Oval 74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6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434114" y="1082253"/>
            <a:ext cx="614883" cy="616733"/>
            <a:chOff x="5096933" y="5191400"/>
            <a:chExt cx="614883" cy="616733"/>
          </a:xfrm>
        </p:grpSpPr>
        <p:sp>
          <p:nvSpPr>
            <p:cNvPr id="78" name="Oval 7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464032" y="2616760"/>
            <a:ext cx="614883" cy="616733"/>
            <a:chOff x="5096933" y="5191400"/>
            <a:chExt cx="614883" cy="616733"/>
          </a:xfrm>
        </p:grpSpPr>
        <p:sp>
          <p:nvSpPr>
            <p:cNvPr id="81" name="Oval 8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13925" y="1343991"/>
            <a:ext cx="956792" cy="127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Rectangle 84"/>
          <p:cNvSpPr/>
          <p:nvPr/>
        </p:nvSpPr>
        <p:spPr>
          <a:xfrm>
            <a:off x="384188" y="2630036"/>
            <a:ext cx="68159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SIM</a:t>
            </a:r>
            <a:endParaRPr lang="en-US" sz="2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495818" y="2701425"/>
            <a:ext cx="217498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r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protocol transcript}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4591" y="3606790"/>
            <a:ext cx="88835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Separate conditions for correctness and privacy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4760" y="4113142"/>
            <a:ext cx="82010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A protocol for computing f is  </a:t>
            </a:r>
            <a:r>
              <a:rPr lang="en-US" sz="1400" dirty="0" smtClean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</a:rPr>
              <a:t>perfectly-secure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 if it satisfies the following conditions: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3130" y="4501520"/>
            <a:ext cx="3771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Correctness:    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33165" y="4861870"/>
                <a:ext cx="247458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 = </a:t>
                </a:r>
                <a:r>
                  <a:rPr lang="en-US" sz="14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</a:t>
                </a:r>
                <a:endParaRPr lang="en-US" sz="14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65" y="4861870"/>
                <a:ext cx="2474588" cy="307777"/>
              </a:xfrm>
              <a:prstGeom prst="rect">
                <a:avLst/>
              </a:prstGeom>
              <a:blipFill rotWithShape="0">
                <a:blip r:embed="rId14"/>
                <a:stretch>
                  <a:fillRect l="-739" t="-12000" r="-468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4658141" y="1301423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535305" y="1719292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215762" y="2210903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97530" y="1394831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174694" y="1635723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928888" y="2156830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585620" y="4489679"/>
            <a:ext cx="4318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Privacy:  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066172" y="4821671"/>
                <a:ext cx="235134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 = </a:t>
                </a:r>
                <a:r>
                  <a:rPr lang="en-US" sz="14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endParaRPr lang="en-US" sz="14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172" y="4821671"/>
                <a:ext cx="2351349" cy="307777"/>
              </a:xfrm>
              <a:prstGeom prst="rect">
                <a:avLst/>
              </a:prstGeom>
              <a:blipFill rotWithShape="0">
                <a:blip r:embed="rId15"/>
                <a:stretch>
                  <a:fillRect l="-777" t="-12000" r="-259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Rectangle 90"/>
          <p:cNvSpPr/>
          <p:nvPr/>
        </p:nvSpPr>
        <p:spPr>
          <a:xfrm>
            <a:off x="49174" y="5445405"/>
            <a:ext cx="82010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A protocol for computing f is  </a:t>
            </a:r>
            <a:r>
              <a:rPr lang="en-US" sz="1400" dirty="0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statistically-secure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if it satisfies the following conditions: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37544" y="5833783"/>
            <a:ext cx="3771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Correctness:    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664339" y="6194133"/>
                <a:ext cx="332257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|</a:t>
                </a:r>
                <a:r>
                  <a:rPr lang="en-US" sz="14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 -  </a:t>
                </a:r>
                <a:r>
                  <a:rPr lang="en-US" sz="14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Output</a:t>
                </a:r>
                <a:r>
                  <a:rPr lang="en-US" sz="1400" baseline="30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H</a:t>
                </a:r>
                <a:r>
                  <a:rPr lang="en-US" sz="1400" baseline="-250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4916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FF4916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)|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FF4916"/>
                        </a:solidFill>
                        <a:latin typeface="Cambria Math" charset="0"/>
                        <a:ea typeface="Calibri" charset="0"/>
                        <a:cs typeface="Calibri" charset="0"/>
                        <a:sym typeface="Wingdings"/>
                      </a:rPr>
                      <m:t>≤</m:t>
                    </m:r>
                  </m:oMath>
                </a14:m>
                <a:r>
                  <a:rPr lang="en-US" sz="1400" dirty="0" smtClean="0">
                    <a:latin typeface="Calibri" charset="0"/>
                    <a:ea typeface="Calibri" charset="0"/>
                    <a:cs typeface="Calibri" charset="0"/>
                  </a:rPr>
                  <a:t> negl(k)</a:t>
                </a:r>
                <a:endParaRPr lang="en-US" sz="14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39" y="6194133"/>
                <a:ext cx="3322576" cy="307777"/>
              </a:xfrm>
              <a:prstGeom prst="rect">
                <a:avLst/>
              </a:prstGeom>
              <a:blipFill rotWithShape="0">
                <a:blip r:embed="rId16"/>
                <a:stretch>
                  <a:fillRect l="-550" t="-11765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Rectangle 94"/>
          <p:cNvSpPr/>
          <p:nvPr/>
        </p:nvSpPr>
        <p:spPr>
          <a:xfrm>
            <a:off x="4620034" y="5821942"/>
            <a:ext cx="4318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Privacy:  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5100586" y="6153934"/>
                <a:ext cx="250203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400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        </a:t>
                </a:r>
                <a:r>
                  <a:rPr lang="en-US" sz="14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4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400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400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4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4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endParaRPr lang="en-US" sz="14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586" y="6153934"/>
                <a:ext cx="2502032" cy="307777"/>
              </a:xfrm>
              <a:prstGeom prst="rect">
                <a:avLst/>
              </a:prstGeom>
              <a:blipFill rotWithShape="0">
                <a:blip r:embed="rId17"/>
                <a:stretch>
                  <a:fillRect l="-732" t="-12000" r="-243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6353153" y="6007242"/>
            <a:ext cx="325730" cy="507832"/>
            <a:chOff x="4714950" y="6745070"/>
            <a:chExt cx="325730" cy="507832"/>
          </a:xfrm>
        </p:grpSpPr>
        <p:sp>
          <p:nvSpPr>
            <p:cNvPr id="98" name="Text Box 23"/>
            <p:cNvSpPr txBox="1">
              <a:spLocks noChangeAspect="1" noChangeArrowheads="1"/>
            </p:cNvSpPr>
            <p:nvPr/>
          </p:nvSpPr>
          <p:spPr bwMode="auto">
            <a:xfrm>
              <a:off x="4714950" y="6852792"/>
              <a:ext cx="32573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  <a:sym typeface="Symbol" pitchFamily="18" charset="2"/>
                </a:rPr>
                <a:t></a:t>
              </a:r>
              <a:endParaRPr lang="en-US" sz="2000" b="1" dirty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endParaRPr>
            </a:p>
          </p:txBody>
        </p:sp>
        <p:sp>
          <p:nvSpPr>
            <p:cNvPr id="99" name="Text Box 23"/>
            <p:cNvSpPr txBox="1">
              <a:spLocks noChangeAspect="1" noChangeArrowheads="1"/>
            </p:cNvSpPr>
            <p:nvPr/>
          </p:nvSpPr>
          <p:spPr bwMode="auto">
            <a:xfrm>
              <a:off x="4730407" y="6745070"/>
              <a:ext cx="2568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  <a:sym typeface="Symbol" pitchFamily="18" charset="2"/>
                </a:rPr>
                <a:t>s</a:t>
              </a:r>
            </a:p>
          </p:txBody>
        </p:sp>
      </p:grpSp>
      <p:sp>
        <p:nvSpPr>
          <p:cNvPr id="100" name="Rectangle 99"/>
          <p:cNvSpPr/>
          <p:nvPr/>
        </p:nvSpPr>
        <p:spPr>
          <a:xfrm>
            <a:off x="54093" y="5415915"/>
            <a:ext cx="8740977" cy="11815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7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2" grpId="0"/>
      <p:bldP spid="43" grpId="0"/>
      <p:bldP spid="2" grpId="0"/>
      <p:bldP spid="88" grpId="0"/>
      <p:bldP spid="4" grpId="0"/>
      <p:bldP spid="91" grpId="0"/>
      <p:bldP spid="92" grpId="0"/>
      <p:bldP spid="94" grpId="0"/>
      <p:bldP spid="95" grpId="0"/>
      <p:bldP spid="96" grpId="0"/>
      <p:bldP spid="10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17322</TotalTime>
  <Words>1927</Words>
  <Application>Microsoft Macintosh PowerPoint</Application>
  <PresentationFormat>On-screen Show (4:3)</PresentationFormat>
  <Paragraphs>384</Paragraphs>
  <Slides>19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Bradley Hand</vt:lpstr>
      <vt:lpstr>Calibri</vt:lpstr>
      <vt:lpstr>Cambria Math</vt:lpstr>
      <vt:lpstr>Chalkboard</vt:lpstr>
      <vt:lpstr>Symbol</vt:lpstr>
      <vt:lpstr>Wingdings</vt:lpstr>
      <vt:lpstr>Arial</vt:lpstr>
      <vt:lpstr>Office Theme</vt:lpstr>
      <vt:lpstr>Clip</vt:lpstr>
      <vt:lpstr>Foundations of Secure Computation</vt:lpstr>
      <vt:lpstr>PowerPoint Presentation</vt:lpstr>
      <vt:lpstr>PowerPoint Presentation</vt:lpstr>
      <vt:lpstr>How to Compare Real World with Ideal World?</vt:lpstr>
      <vt:lpstr>Real-world (leaked values) vs. Ideal world (allowed values)</vt:lpstr>
      <vt:lpstr>Real-world (leaked values) vs. Ideal world (allowed values)</vt:lpstr>
      <vt:lpstr>Real-world  vs. Ideal world </vt:lpstr>
      <vt:lpstr>Real-world  vs. Ideal world : Some Notations </vt:lpstr>
      <vt:lpstr>Real-world  vs. Ideal world : Definition 1 (For Deterministic Functionalities ) </vt:lpstr>
      <vt:lpstr>Real-world  vs. Ideal world : Definition 1 (For Deterministic Functionalities ) </vt:lpstr>
      <vt:lpstr>Real-world  vs. Ideal world : Definition 1 (For Deterministic Functionalities ) </vt:lpstr>
      <vt:lpstr>PowerPoint Presentation</vt:lpstr>
      <vt:lpstr>Real-world  vs. Ideal world : Definition 2 (For Randomized Functionalities ) </vt:lpstr>
      <vt:lpstr>Real-world  vs. Ideal world : Definition 2 vs Definition 1</vt:lpstr>
      <vt:lpstr>Randomized Function and Definition 1</vt:lpstr>
      <vt:lpstr>Randomized Function and Definition 2</vt:lpstr>
      <vt:lpstr>Definition 1 is Enough!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Asynchronous Multiparty Computation with Linear Communication Complexity (Extended Abstract)</dc:title>
  <dc:creator>ARPITA PATRA</dc:creator>
  <cp:lastModifiedBy>Arpita Patra</cp:lastModifiedBy>
  <cp:revision>1207</cp:revision>
  <dcterms:created xsi:type="dcterms:W3CDTF">2013-09-27T09:31:04Z</dcterms:created>
  <dcterms:modified xsi:type="dcterms:W3CDTF">2017-08-29T16:36:50Z</dcterms:modified>
</cp:coreProperties>
</file>