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13"/>
  </p:notesMasterIdLst>
  <p:sldIdLst>
    <p:sldId id="296" r:id="rId2"/>
    <p:sldId id="332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5" autoAdjust="0"/>
    <p:restoredTop sz="88949" autoAdjust="0"/>
  </p:normalViewPr>
  <p:slideViewPr>
    <p:cSldViewPr snapToGrid="0" snapToObjects="1">
      <p:cViewPr varScale="1">
        <p:scale>
          <a:sx n="66" d="100"/>
          <a:sy n="66" d="100"/>
        </p:scale>
        <p:origin x="16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6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93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4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6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1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8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69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982" y="1635917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n = 4, 	t = 1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168" y="435202"/>
            <a:ext cx="831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800" kern="0" dirty="0">
                <a:solidFill>
                  <a:srgbClr val="008000"/>
                </a:solidFill>
                <a:latin typeface="+mj-lt"/>
                <a:cs typeface="Comic Sans MS"/>
              </a:rPr>
              <a:t>Impossibility of </a:t>
            </a:r>
            <a:r>
              <a:rPr lang="en-US" sz="2800" kern="0" dirty="0" smtClean="0">
                <a:solidFill>
                  <a:srgbClr val="008000"/>
                </a:solidFill>
                <a:latin typeface="+mj-lt"/>
                <a:cs typeface="Comic Sans MS"/>
              </a:rPr>
              <a:t>perfect AMPC </a:t>
            </a:r>
            <a:r>
              <a:rPr lang="en-US" sz="2800" kern="0" dirty="0">
                <a:solidFill>
                  <a:srgbClr val="008000"/>
                </a:solidFill>
                <a:latin typeface="+mj-lt"/>
                <a:cs typeface="Comic Sans MS"/>
              </a:rPr>
              <a:t>with </a:t>
            </a:r>
            <a:r>
              <a:rPr lang="en-US" sz="2800" kern="0" dirty="0" smtClean="0">
                <a:solidFill>
                  <a:srgbClr val="008000"/>
                </a:solidFill>
                <a:latin typeface="+mj-lt"/>
                <a:cs typeface="Comic Sans MS"/>
              </a:rPr>
              <a:t>n&lt;= 4t </a:t>
            </a:r>
          </a:p>
          <a:p>
            <a:pPr algn="ctr" eaLnBrk="0" hangingPunct="0"/>
            <a:endParaRPr lang="en-US" sz="20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2795" y="3613666"/>
            <a:ext cx="211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Comic Sans MS"/>
              </a:rPr>
              <a:t>Proof: On </a:t>
            </a:r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the board.</a:t>
            </a:r>
            <a:endParaRPr lang="en-US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93116" y="244185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f(x</a:t>
            </a:r>
            <a:r>
              <a:rPr lang="en-US" baseline="-25000" dirty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, x</a:t>
            </a:r>
            <a:r>
              <a:rPr lang="en-US" baseline="-25000" dirty="0" smtClean="0">
                <a:latin typeface="+mj-lt"/>
                <a:cs typeface="Comic Sans MS"/>
              </a:rPr>
              <a:t>2</a:t>
            </a:r>
            <a:r>
              <a:rPr lang="en-US" dirty="0" smtClean="0">
                <a:latin typeface="+mj-lt"/>
                <a:cs typeface="Comic Sans MS"/>
              </a:rPr>
              <a:t>, x</a:t>
            </a:r>
            <a:r>
              <a:rPr lang="en-US" baseline="-25000" dirty="0" smtClean="0">
                <a:latin typeface="+mj-lt"/>
                <a:cs typeface="Comic Sans MS"/>
              </a:rPr>
              <a:t>3</a:t>
            </a:r>
            <a:r>
              <a:rPr lang="en-US" dirty="0" smtClean="0">
                <a:latin typeface="+mj-lt"/>
                <a:cs typeface="Comic Sans MS"/>
              </a:rPr>
              <a:t>, x</a:t>
            </a:r>
            <a:r>
              <a:rPr lang="en-US" baseline="-25000" dirty="0" smtClean="0">
                <a:latin typeface="+mj-lt"/>
                <a:cs typeface="Comic Sans MS"/>
              </a:rPr>
              <a:t>4</a:t>
            </a:r>
            <a:r>
              <a:rPr lang="en-US" dirty="0" smtClean="0">
                <a:latin typeface="+mj-lt"/>
                <a:cs typeface="Comic Sans MS"/>
              </a:rPr>
              <a:t>)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5592930" y="2167592"/>
            <a:ext cx="764088" cy="914400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06194" y="1982926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1 if x</a:t>
            </a:r>
            <a:r>
              <a:rPr lang="en-US" baseline="-25000" dirty="0" smtClean="0">
                <a:latin typeface="+mj-lt"/>
                <a:cs typeface="Comic Sans MS"/>
              </a:rPr>
              <a:t>2</a:t>
            </a:r>
            <a:r>
              <a:rPr lang="en-US" dirty="0" smtClean="0">
                <a:latin typeface="+mj-lt"/>
                <a:cs typeface="Comic Sans MS"/>
              </a:rPr>
              <a:t> = x</a:t>
            </a:r>
            <a:r>
              <a:rPr lang="en-US" baseline="-25000" dirty="0" smtClean="0">
                <a:latin typeface="+mj-lt"/>
                <a:cs typeface="Comic Sans MS"/>
              </a:rPr>
              <a:t>3</a:t>
            </a:r>
            <a:r>
              <a:rPr lang="en-US" dirty="0" smtClean="0">
                <a:latin typeface="+mj-lt"/>
                <a:cs typeface="Comic Sans MS"/>
              </a:rPr>
              <a:t> = 1 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0379" y="2897326"/>
            <a:ext cx="129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0 otherwise</a:t>
            </a:r>
            <a:endParaRPr lang="en-US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918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43935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  <a:cs typeface="Comic Sans MS"/>
              </a:rPr>
              <a:t>Agenda </a:t>
            </a:r>
            <a:endParaRPr lang="en-US" dirty="0">
              <a:solidFill>
                <a:srgbClr val="008000"/>
              </a:solidFill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6114" y="1602232"/>
            <a:ext cx="5644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latin typeface="+mj-lt"/>
                <a:cs typeface="Comic Sans MS"/>
              </a:rPr>
              <a:t>Impossibility Results: 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114" y="2819344"/>
            <a:ext cx="5644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Perfect AMPC with n &lt;= 4t is impossible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6114" y="2211776"/>
            <a:ext cx="5644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  <a:cs typeface="Comic Sans MS"/>
              </a:rPr>
              <a:t>&gt;&gt; Information-theoretic  MPC with n &lt;= 2t  is impossible</a:t>
            </a:r>
          </a:p>
        </p:txBody>
      </p:sp>
    </p:spTree>
    <p:extLst>
      <p:ext uri="{BB962C8B-B14F-4D97-AF65-F5344CB8AC3E}">
        <p14:creationId xmlns:p14="http://schemas.microsoft.com/office/powerpoint/2010/main" val="4835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891584"/>
              </p:ext>
            </p:extLst>
          </p:nvPr>
        </p:nvGraphicFramePr>
        <p:xfrm>
          <a:off x="7223840" y="210092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840" y="210092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473148"/>
              </p:ext>
            </p:extLst>
          </p:nvPr>
        </p:nvGraphicFramePr>
        <p:xfrm>
          <a:off x="910716" y="213478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4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716" y="213478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01121" y="235865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750745" y="2389820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44133" y="2134787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876850" y="308093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203226" y="303013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806316" y="164278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753434" y="2591987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840185" y="2116913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778002" y="3049172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40185" y="2557171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787303" y="3506372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874054" y="303129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778002" y="465785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840184" y="4165852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787303" y="511505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874053" y="4639979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924850" y="3393467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3920" y="5604936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32082" y="6046466"/>
            <a:ext cx="641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Random variable over the random choice of the parties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558800" y="5274158"/>
            <a:ext cx="101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7040219" y="5208027"/>
            <a:ext cx="101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893786" y="353812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r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7208512" y="353090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Comic Sans MS"/>
              </a:rPr>
              <a:t>r</a:t>
            </a:r>
            <a:r>
              <a:rPr lang="en-US" sz="2000" b="1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214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22" grpId="0"/>
      <p:bldP spid="24" grpId="0"/>
      <p:bldP spid="26" grpId="0"/>
      <p:bldP spid="28" grpId="0"/>
      <p:bldP spid="30" grpId="0"/>
      <p:bldP spid="31" grpId="0"/>
      <p:bldP spid="19" grpId="0"/>
      <p:bldP spid="34" grpId="0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532075"/>
              </p:ext>
            </p:extLst>
          </p:nvPr>
        </p:nvGraphicFramePr>
        <p:xfrm>
          <a:off x="7084694" y="17613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6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694" y="17613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550586"/>
              </p:ext>
            </p:extLst>
          </p:nvPr>
        </p:nvGraphicFramePr>
        <p:xfrm>
          <a:off x="771570" y="179518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06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70" y="179518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975" y="201905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11599" y="205021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4987" y="179518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7704" y="274132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64080" y="269052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667170" y="13031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14288" y="225238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701039" y="177730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38856" y="2709568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01039" y="221756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648157" y="3166768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34908" y="26916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38856" y="4318249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701038" y="3826248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648157" y="4775449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34907" y="4300375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785704" y="3053863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468" y="4845201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345" y="5492471"/>
            <a:ext cx="87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If </a:t>
            </a:r>
            <a:r>
              <a:rPr lang="en-US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dirty="0" smtClean="0">
                <a:latin typeface="+mj-lt"/>
                <a:cs typeface="Comic Sans MS"/>
              </a:rPr>
              <a:t>= 0, then </a:t>
            </a:r>
            <a:r>
              <a:rPr lang="en-US" dirty="0">
                <a:latin typeface="+mj-lt"/>
                <a:cs typeface="Lucida Calligraphy"/>
              </a:rPr>
              <a:t>T </a:t>
            </a:r>
            <a:r>
              <a:rPr lang="en-US" dirty="0">
                <a:latin typeface="+mj-lt"/>
                <a:cs typeface="Comic Sans MS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>
                <a:latin typeface="+mj-lt"/>
                <a:cs typeface="Comic Sans MS"/>
              </a:rPr>
              <a:t>,</a:t>
            </a:r>
            <a:r>
              <a:rPr lang="en-US" b="1" dirty="0">
                <a:latin typeface="+mj-lt"/>
                <a:cs typeface="Comic Sans MS"/>
              </a:rPr>
              <a:t> b</a:t>
            </a:r>
            <a:r>
              <a:rPr lang="en-US" b="1" baseline="-25000" dirty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 should leak nothing about </a:t>
            </a:r>
            <a:r>
              <a:rPr lang="en-US" b="1" dirty="0" smtClean="0"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b="1" dirty="0" smtClean="0">
                <a:latin typeface="+mj-lt"/>
                <a:cs typeface="Comic Sans MS"/>
              </a:rPr>
              <a:t>. </a:t>
            </a:r>
            <a:endParaRPr lang="en-US" baseline="-25000" dirty="0">
              <a:latin typeface="+mj-lt"/>
              <a:cs typeface="Comic Sans MS"/>
            </a:endParaRPr>
          </a:p>
        </p:txBody>
      </p:sp>
      <p:pic>
        <p:nvPicPr>
          <p:cNvPr id="32" name="Picture 31" descr="j0139031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31" y="1856327"/>
            <a:ext cx="733235" cy="7921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273797" y="5902536"/>
            <a:ext cx="361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Comic Sans MS"/>
              </a:rPr>
              <a:t>Otherwise corrupted P</a:t>
            </a:r>
            <a:r>
              <a:rPr lang="en-US" baseline="-25000" dirty="0">
                <a:latin typeface="+mj-lt"/>
                <a:cs typeface="Comic Sans MS"/>
              </a:rPr>
              <a:t>0 </a:t>
            </a:r>
            <a:r>
              <a:rPr lang="en-US" dirty="0">
                <a:latin typeface="+mj-lt"/>
                <a:cs typeface="Comic Sans MS"/>
              </a:rPr>
              <a:t>can learn </a:t>
            </a:r>
            <a:r>
              <a:rPr lang="en-US" b="1" dirty="0">
                <a:latin typeface="+mj-lt"/>
                <a:cs typeface="Comic Sans MS"/>
              </a:rPr>
              <a:t>b</a:t>
            </a:r>
            <a:r>
              <a:rPr lang="en-US" b="1" baseline="-25000" dirty="0">
                <a:latin typeface="+mj-lt"/>
                <a:cs typeface="Comic Sans MS"/>
              </a:rPr>
              <a:t>1 </a:t>
            </a:r>
            <a:r>
              <a:rPr lang="en-US" baseline="-25000" dirty="0">
                <a:latin typeface="+mj-lt"/>
                <a:cs typeface="Comic Sans MS"/>
              </a:rPr>
              <a:t>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453467" y="5902536"/>
            <a:ext cx="677333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64666" y="5868670"/>
            <a:ext cx="2535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Breach in perfect secrecy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9931" y="6373466"/>
            <a:ext cx="735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We show P</a:t>
            </a:r>
            <a:r>
              <a:rPr lang="en-US" baseline="-25000" dirty="0" smtClean="0"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 can learn b</a:t>
            </a:r>
            <a:r>
              <a:rPr lang="en-US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 even when </a:t>
            </a:r>
            <a:r>
              <a:rPr lang="en-US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 =0 and thus breach in perfect secrecy</a:t>
            </a:r>
            <a:endParaRPr lang="en-US" baseline="-250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788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3" grpId="0" animBg="1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739920"/>
              </p:ext>
            </p:extLst>
          </p:nvPr>
        </p:nvGraphicFramePr>
        <p:xfrm>
          <a:off x="7084694" y="17613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90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694" y="17613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77698"/>
              </p:ext>
            </p:extLst>
          </p:nvPr>
        </p:nvGraphicFramePr>
        <p:xfrm>
          <a:off x="771570" y="179518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091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70" y="179518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975" y="201905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11599" y="205021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4987" y="179518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7704" y="2741328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64080" y="269052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667170" y="13031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14288" y="225238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701039" y="177730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38856" y="2709568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01039" y="221756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648157" y="3166768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34908" y="26916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38856" y="4318249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701038" y="3826248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648157" y="4775449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34907" y="4300375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785704" y="3053863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468" y="4845201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345" y="5492471"/>
            <a:ext cx="87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If b</a:t>
            </a:r>
            <a:r>
              <a:rPr lang="en-US" baseline="-25000" dirty="0">
                <a:latin typeface="+mj-lt"/>
                <a:cs typeface="Comic Sans MS"/>
              </a:rPr>
              <a:t>1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r>
              <a:rPr lang="en-US" dirty="0" smtClean="0">
                <a:latin typeface="+mj-lt"/>
                <a:cs typeface="Comic Sans MS"/>
              </a:rPr>
              <a:t>= 0, then </a:t>
            </a:r>
            <a:r>
              <a:rPr lang="en-US" dirty="0">
                <a:latin typeface="+mj-lt"/>
                <a:cs typeface="Lucida Calligraphy"/>
              </a:rPr>
              <a:t>T </a:t>
            </a:r>
            <a:r>
              <a:rPr lang="en-US" dirty="0">
                <a:latin typeface="+mj-lt"/>
                <a:cs typeface="Comic Sans MS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>
                <a:latin typeface="+mj-lt"/>
                <a:cs typeface="Comic Sans MS"/>
              </a:rPr>
              <a:t>,</a:t>
            </a:r>
            <a:r>
              <a:rPr lang="en-US" b="1" dirty="0">
                <a:latin typeface="+mj-lt"/>
                <a:cs typeface="Comic Sans MS"/>
              </a:rPr>
              <a:t> b</a:t>
            </a:r>
            <a:r>
              <a:rPr lang="en-US" b="1" baseline="-25000" dirty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 should leak nothing about 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b="1" dirty="0" smtClean="0">
                <a:latin typeface="+mj-lt"/>
                <a:cs typeface="Comic Sans MS"/>
              </a:rPr>
              <a:t>. 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7067" y="3269034"/>
            <a:ext cx="9797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b="1" dirty="0" smtClean="0">
                <a:latin typeface="+mj-lt"/>
                <a:cs typeface="Comic Sans MS"/>
              </a:rPr>
              <a:t>= 0, r</a:t>
            </a:r>
            <a:r>
              <a:rPr lang="en-US" b="1" baseline="-25000" dirty="0" smtClean="0">
                <a:latin typeface="+mj-lt"/>
                <a:cs typeface="Comic Sans MS"/>
              </a:rPr>
              <a:t>0</a:t>
            </a:r>
            <a:endParaRPr lang="en-US" b="1" baseline="-25000" dirty="0">
              <a:latin typeface="+mj-lt"/>
              <a:cs typeface="Comic Sans M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0933" y="3781770"/>
            <a:ext cx="9797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b="1" dirty="0" smtClean="0">
                <a:latin typeface="+mj-lt"/>
                <a:cs typeface="Comic Sans MS"/>
              </a:rPr>
              <a:t>= 1, r</a:t>
            </a:r>
            <a:r>
              <a:rPr lang="en-US" b="1" baseline="-25000" dirty="0">
                <a:latin typeface="+mj-lt"/>
                <a:cs typeface="Comic Sans MS"/>
              </a:rPr>
              <a:t>1</a:t>
            </a:r>
          </a:p>
        </p:txBody>
      </p:sp>
      <p:pic>
        <p:nvPicPr>
          <p:cNvPr id="38" name="Picture 37" descr="j0139031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8364" y="1856327"/>
            <a:ext cx="733235" cy="7921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965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.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911316"/>
              </p:ext>
            </p:extLst>
          </p:nvPr>
        </p:nvGraphicFramePr>
        <p:xfrm>
          <a:off x="7084694" y="17613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14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694" y="17613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694363"/>
              </p:ext>
            </p:extLst>
          </p:nvPr>
        </p:nvGraphicFramePr>
        <p:xfrm>
          <a:off x="771570" y="179518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15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70" y="179518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975" y="201905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11599" y="205021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4987" y="179518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73797" y="2741328"/>
            <a:ext cx="967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= 0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64080" y="269052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667170" y="13031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14288" y="225238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701039" y="177730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38856" y="2709568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01039" y="221756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648157" y="3166768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34908" y="26916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38856" y="4318249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701038" y="3826248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648157" y="4775449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34907" y="4300375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785704" y="3053863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468" y="4845201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32" name="Picture 31" descr="j0139031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31" y="1856327"/>
            <a:ext cx="733235" cy="7921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286805" y="5400796"/>
            <a:ext cx="8467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  <a:cs typeface="Comic Sans MS"/>
              </a:rPr>
              <a:t>If </a:t>
            </a:r>
            <a:r>
              <a:rPr lang="en-US" sz="1600" b="1" dirty="0" smtClean="0">
                <a:latin typeface="+mj-lt"/>
                <a:cs typeface="Comic Sans MS"/>
              </a:rPr>
              <a:t>b</a:t>
            </a:r>
            <a:r>
              <a:rPr lang="en-US" sz="1600" b="1" baseline="-25000" dirty="0" smtClean="0">
                <a:latin typeface="+mj-lt"/>
                <a:cs typeface="Comic Sans MS"/>
              </a:rPr>
              <a:t>1 </a:t>
            </a:r>
            <a:r>
              <a:rPr lang="en-US" sz="1600" b="1" dirty="0">
                <a:latin typeface="+mj-lt"/>
                <a:cs typeface="Comic Sans MS"/>
              </a:rPr>
              <a:t>= </a:t>
            </a:r>
            <a:r>
              <a:rPr lang="en-US" sz="1600" b="1" dirty="0" smtClean="0">
                <a:latin typeface="+mj-lt"/>
                <a:cs typeface="Comic Sans MS"/>
              </a:rPr>
              <a:t>0, </a:t>
            </a:r>
            <a:r>
              <a:rPr lang="en-US" sz="1600" dirty="0" smtClean="0">
                <a:latin typeface="+mj-lt"/>
                <a:cs typeface="Comic Sans MS"/>
              </a:rPr>
              <a:t>there exists 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  <a:cs typeface="Comic Sans MS"/>
              </a:rPr>
              <a:t>r</a:t>
            </a:r>
            <a:r>
              <a:rPr lang="en-US" sz="16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1 </a:t>
            </a:r>
            <a:r>
              <a:rPr lang="en-US" sz="1600" dirty="0" smtClean="0">
                <a:latin typeface="+mj-lt"/>
                <a:cs typeface="Comic Sans MS"/>
              </a:rPr>
              <a:t>so that </a:t>
            </a:r>
            <a:r>
              <a:rPr lang="en-US" sz="1600" dirty="0" smtClean="0">
                <a:latin typeface="+mj-lt"/>
                <a:cs typeface="Lucida Calligraphy"/>
              </a:rPr>
              <a:t>T </a:t>
            </a:r>
            <a:r>
              <a:rPr lang="en-US" sz="1600" dirty="0">
                <a:latin typeface="+mj-lt"/>
                <a:cs typeface="Comic Sans MS"/>
              </a:rPr>
              <a:t>(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sz="1600" dirty="0">
                <a:latin typeface="+mj-lt"/>
                <a:cs typeface="Comic Sans MS"/>
              </a:rPr>
              <a:t>,</a:t>
            </a:r>
            <a:r>
              <a:rPr lang="en-US" sz="1600" b="1" dirty="0">
                <a:latin typeface="+mj-lt"/>
                <a:cs typeface="Comic Sans MS"/>
              </a:rPr>
              <a:t> b</a:t>
            </a:r>
            <a:r>
              <a:rPr lang="en-US" sz="1600" b="1" baseline="-25000" dirty="0">
                <a:latin typeface="+mj-lt"/>
                <a:cs typeface="Comic Sans MS"/>
              </a:rPr>
              <a:t>1</a:t>
            </a:r>
            <a:r>
              <a:rPr lang="en-US" sz="1600" dirty="0">
                <a:latin typeface="+mj-lt"/>
                <a:cs typeface="Comic Sans MS"/>
              </a:rPr>
              <a:t>) is consistent with (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=1, r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1</a:t>
            </a:r>
            <a:r>
              <a:rPr lang="en-US" sz="1600" dirty="0">
                <a:latin typeface="+mj-lt"/>
                <a:cs typeface="Comic Sans MS"/>
              </a:rPr>
              <a:t>) </a:t>
            </a:r>
            <a:endParaRPr lang="en-US" sz="1600" dirty="0"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6808" y="5891856"/>
            <a:ext cx="84677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  <a:cs typeface="Comic Sans MS"/>
              </a:rPr>
              <a:t>If </a:t>
            </a:r>
            <a:r>
              <a:rPr lang="en-US" sz="1600" b="1" dirty="0" smtClean="0">
                <a:latin typeface="+mj-lt"/>
                <a:cs typeface="Comic Sans MS"/>
              </a:rPr>
              <a:t>b</a:t>
            </a:r>
            <a:r>
              <a:rPr lang="en-US" sz="1600" b="1" baseline="-25000" dirty="0" smtClean="0">
                <a:latin typeface="+mj-lt"/>
                <a:cs typeface="Comic Sans MS"/>
              </a:rPr>
              <a:t>1 </a:t>
            </a:r>
            <a:r>
              <a:rPr lang="en-US" sz="1600" b="1" dirty="0">
                <a:latin typeface="+mj-lt"/>
                <a:cs typeface="Comic Sans MS"/>
              </a:rPr>
              <a:t>= 1</a:t>
            </a:r>
            <a:r>
              <a:rPr lang="en-US" sz="1600" b="1" dirty="0" smtClean="0">
                <a:latin typeface="+mj-lt"/>
                <a:cs typeface="Comic Sans MS"/>
              </a:rPr>
              <a:t>, </a:t>
            </a:r>
            <a:r>
              <a:rPr lang="en-US" sz="1600" dirty="0" smtClean="0">
                <a:latin typeface="+mj-lt"/>
                <a:cs typeface="Comic Sans MS"/>
              </a:rPr>
              <a:t>there can NOT exist </a:t>
            </a:r>
            <a:r>
              <a:rPr lang="en-US" sz="1600" b="1" dirty="0" smtClean="0">
                <a:solidFill>
                  <a:srgbClr val="008000"/>
                </a:solidFill>
                <a:latin typeface="+mj-lt"/>
                <a:cs typeface="Comic Sans MS"/>
              </a:rPr>
              <a:t>r</a:t>
            </a:r>
            <a:r>
              <a:rPr lang="en-US" sz="16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1 </a:t>
            </a:r>
            <a:r>
              <a:rPr lang="en-US" sz="1600" dirty="0" smtClean="0">
                <a:latin typeface="+mj-lt"/>
                <a:cs typeface="Comic Sans MS"/>
              </a:rPr>
              <a:t>so that </a:t>
            </a:r>
            <a:r>
              <a:rPr lang="en-US" sz="1600" dirty="0" smtClean="0">
                <a:latin typeface="+mj-lt"/>
                <a:cs typeface="Lucida Calligraphy"/>
              </a:rPr>
              <a:t>T </a:t>
            </a:r>
            <a:r>
              <a:rPr lang="en-US" sz="1600" dirty="0">
                <a:latin typeface="+mj-lt"/>
                <a:cs typeface="Comic Sans MS"/>
              </a:rPr>
              <a:t>(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sz="1600" dirty="0">
                <a:latin typeface="+mj-lt"/>
                <a:cs typeface="Comic Sans MS"/>
              </a:rPr>
              <a:t>,</a:t>
            </a:r>
            <a:r>
              <a:rPr lang="en-US" sz="1600" b="1" dirty="0">
                <a:latin typeface="+mj-lt"/>
                <a:cs typeface="Comic Sans MS"/>
              </a:rPr>
              <a:t> b</a:t>
            </a:r>
            <a:r>
              <a:rPr lang="en-US" sz="1600" b="1" baseline="-25000" dirty="0">
                <a:latin typeface="+mj-lt"/>
                <a:cs typeface="Comic Sans MS"/>
              </a:rPr>
              <a:t>1</a:t>
            </a:r>
            <a:r>
              <a:rPr lang="en-US" sz="1600" dirty="0">
                <a:latin typeface="+mj-lt"/>
                <a:cs typeface="Comic Sans MS"/>
              </a:rPr>
              <a:t>) is consistent with (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sz="1600" b="1" dirty="0">
                <a:solidFill>
                  <a:srgbClr val="008000"/>
                </a:solidFill>
                <a:latin typeface="+mj-lt"/>
                <a:cs typeface="Comic Sans MS"/>
              </a:rPr>
              <a:t>=1, r</a:t>
            </a:r>
            <a:r>
              <a:rPr lang="en-US" sz="16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1</a:t>
            </a:r>
            <a:r>
              <a:rPr lang="en-US" sz="1600" dirty="0">
                <a:latin typeface="+mj-lt"/>
                <a:cs typeface="Comic Sans MS"/>
              </a:rPr>
              <a:t>) </a:t>
            </a:r>
            <a:endParaRPr lang="en-US" sz="16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708" y="3649129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  <a:cs typeface="Comic Sans MS"/>
              </a:rPr>
              <a:t>b</a:t>
            </a:r>
            <a:r>
              <a:rPr lang="en-US" b="1" baseline="-25000" dirty="0">
                <a:latin typeface="+mj-lt"/>
                <a:cs typeface="Comic Sans MS"/>
              </a:rPr>
              <a:t>1 </a:t>
            </a:r>
            <a:r>
              <a:rPr lang="en-US" b="1" dirty="0">
                <a:latin typeface="+mj-lt"/>
                <a:cs typeface="Comic Sans MS"/>
              </a:rPr>
              <a:t>= </a:t>
            </a:r>
            <a:r>
              <a:rPr lang="en-US" b="1" dirty="0" smtClean="0">
                <a:latin typeface="+mj-lt"/>
                <a:cs typeface="Comic Sans MS"/>
              </a:rPr>
              <a:t>??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0961" y="2732427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j-lt"/>
                <a:cs typeface="Comic Sans MS"/>
              </a:rPr>
              <a:t>r</a:t>
            </a:r>
            <a:r>
              <a:rPr lang="en-US" b="1" baseline="-25000" dirty="0">
                <a:latin typeface="+mj-lt"/>
                <a:cs typeface="Comic Sans MS"/>
              </a:rPr>
              <a:t>0</a:t>
            </a:r>
            <a:endParaRPr lang="en-US" dirty="0"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06403" y="4529106"/>
            <a:ext cx="101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887822" y="4513774"/>
            <a:ext cx="101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832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4" grpId="0"/>
      <p:bldP spid="26" grpId="0"/>
      <p:bldP spid="28" grpId="0"/>
      <p:bldP spid="30" grpId="0"/>
      <p:bldP spid="31" grpId="0"/>
      <p:bldP spid="19" grpId="0"/>
      <p:bldP spid="4" grpId="0"/>
      <p:bldP spid="35" grpId="0"/>
      <p:bldP spid="3" grpId="0"/>
      <p:bldP spid="6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.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110605"/>
              </p:ext>
            </p:extLst>
          </p:nvPr>
        </p:nvGraphicFramePr>
        <p:xfrm>
          <a:off x="7084694" y="17613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38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694" y="17613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601169"/>
              </p:ext>
            </p:extLst>
          </p:nvPr>
        </p:nvGraphicFramePr>
        <p:xfrm>
          <a:off x="771570" y="179518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139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70" y="179518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975" y="201905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11599" y="205021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4987" y="179518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73796" y="2741328"/>
            <a:ext cx="1555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= 0, r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891863" y="2690529"/>
            <a:ext cx="1117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 </a:t>
            </a:r>
            <a:r>
              <a:rPr lang="en-US" sz="2000" b="1" dirty="0" smtClean="0">
                <a:latin typeface="+mj-lt"/>
                <a:cs typeface="Comic Sans MS"/>
              </a:rPr>
              <a:t>= 1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667170" y="13031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14288" y="225238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701039" y="177730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38856" y="2709568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01039" y="221756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648157" y="3166768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34908" y="26916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38856" y="4318249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701038" y="3826248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648157" y="4775449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34907" y="4300375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785704" y="3053863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468" y="4845201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32" name="Picture 31" descr="j0139031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31" y="1856327"/>
            <a:ext cx="733235" cy="7921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884139" y="4422997"/>
            <a:ext cx="20735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>
                <a:solidFill>
                  <a:srgbClr val="008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latin typeface="+mj-lt"/>
                <a:cs typeface="Comic Sans MS"/>
              </a:rPr>
              <a:t>1</a:t>
            </a:r>
            <a:r>
              <a:rPr lang="en-US" sz="2000" b="1" dirty="0" smtClean="0">
                <a:latin typeface="+mj-lt"/>
                <a:cs typeface="Comic Sans MS"/>
              </a:rPr>
              <a:t>= 0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02947" y="3293838"/>
            <a:ext cx="1555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= 1, r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1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6536267" y="5014478"/>
            <a:ext cx="23876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Same transcript -&gt; same output!!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350001" y="5983701"/>
            <a:ext cx="23537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No correctness!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099641" y="5645589"/>
            <a:ext cx="29850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But output should be 1</a:t>
            </a: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71181" y="6336156"/>
            <a:ext cx="5789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j-lt"/>
                <a:cs typeface="Comic Sans MS"/>
              </a:rPr>
              <a:t>But since the protocol is correct……</a:t>
            </a:r>
          </a:p>
        </p:txBody>
      </p:sp>
    </p:spTree>
    <p:extLst>
      <p:ext uri="{BB962C8B-B14F-4D97-AF65-F5344CB8AC3E}">
        <p14:creationId xmlns:p14="http://schemas.microsoft.com/office/powerpoint/2010/main" val="13684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37067" y="205573"/>
            <a:ext cx="8686800" cy="89509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Impossibility of </a:t>
            </a:r>
            <a:r>
              <a:rPr lang="en-US" sz="3200" kern="0" dirty="0" err="1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i.t</a:t>
            </a:r>
            <a:r>
              <a:rPr lang="en-US" sz="3200" kern="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rPr>
              <a:t>. MPC with n=2 for multiplication of bits</a:t>
            </a:r>
            <a:endParaRPr lang="en-US" sz="32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576022"/>
              </p:ext>
            </p:extLst>
          </p:nvPr>
        </p:nvGraphicFramePr>
        <p:xfrm>
          <a:off x="7084694" y="176131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62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694" y="176131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977096"/>
              </p:ext>
            </p:extLst>
          </p:nvPr>
        </p:nvGraphicFramePr>
        <p:xfrm>
          <a:off x="771570" y="179518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163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70" y="179518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1975" y="201905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11599" y="205021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04987" y="1795183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73797" y="2741328"/>
            <a:ext cx="967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= 0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064080" y="269052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b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667170" y="1303182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614288" y="2252383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701039" y="177730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38856" y="2709568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701039" y="2217567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  <a:latin typeface="+mj-lt"/>
                <a:cs typeface="Comic Sans MS"/>
              </a:rPr>
              <a:t>2</a:t>
            </a:r>
            <a:endParaRPr lang="en-US" sz="2000" b="1" baseline="-25000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648157" y="3166768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734908" y="2691694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38856" y="4318249"/>
            <a:ext cx="4538134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701038" y="3826248"/>
            <a:ext cx="53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2i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648157" y="4775449"/>
            <a:ext cx="4528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734907" y="4300375"/>
            <a:ext cx="8672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+mj-lt"/>
                <a:cs typeface="Comic Sans MS"/>
              </a:rPr>
              <a:t>m</a:t>
            </a:r>
            <a:r>
              <a:rPr lang="en-US" sz="2000" b="1" baseline="-25000" dirty="0" smtClean="0">
                <a:latin typeface="+mj-lt"/>
                <a:cs typeface="Comic Sans MS"/>
              </a:rPr>
              <a:t>2i+1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3785704" y="3053863"/>
            <a:ext cx="5379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latin typeface="+mj-lt"/>
                <a:cs typeface="Comic Sans MS"/>
              </a:rPr>
              <a:t>.</a:t>
            </a:r>
            <a:endParaRPr lang="en-US" sz="2000" b="1" dirty="0" smtClean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468" y="4845201"/>
            <a:ext cx="121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 smtClean="0">
                <a:latin typeface="+mj-lt"/>
                <a:cs typeface="Comic Sans MS"/>
              </a:rPr>
              <a:t>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 smtClean="0">
                <a:latin typeface="+mj-lt"/>
                <a:cs typeface="Comic Sans MS"/>
              </a:rPr>
              <a:t>,</a:t>
            </a:r>
            <a:r>
              <a:rPr lang="en-US" b="1" dirty="0" smtClean="0">
                <a:latin typeface="+mj-lt"/>
                <a:cs typeface="Comic Sans MS"/>
              </a:rPr>
              <a:t> b</a:t>
            </a:r>
            <a:r>
              <a:rPr lang="en-US" b="1" baseline="-25000" dirty="0" smtClean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345" y="5272342"/>
            <a:ext cx="39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  <a:cs typeface="Comic Sans MS"/>
              </a:rPr>
              <a:t>Adversary’s algorithm to find  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  <a:latin typeface="+mj-lt"/>
                <a:cs typeface="Comic Sans MS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+mj-lt"/>
                <a:cs typeface="Comic Sans MS"/>
              </a:rPr>
              <a:t>:</a:t>
            </a:r>
            <a:endParaRPr lang="en-US" baseline="-25000" dirty="0">
              <a:solidFill>
                <a:srgbClr val="FF0000"/>
              </a:solidFill>
              <a:latin typeface="+mj-lt"/>
              <a:cs typeface="Comic Sans MS"/>
            </a:endParaRPr>
          </a:p>
        </p:txBody>
      </p:sp>
      <p:pic>
        <p:nvPicPr>
          <p:cNvPr id="32" name="Picture 31" descr="j0139031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31" y="1856327"/>
            <a:ext cx="733235" cy="7921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273797" y="5682407"/>
            <a:ext cx="8650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1. Try to find a randomness </a:t>
            </a:r>
            <a:r>
              <a:rPr lang="en-US" b="1" dirty="0" smtClean="0">
                <a:latin typeface="+mj-lt"/>
                <a:cs typeface="Comic Sans MS"/>
              </a:rPr>
              <a:t>r</a:t>
            </a:r>
            <a:r>
              <a:rPr lang="en-US" b="1" baseline="-25000" dirty="0" smtClean="0">
                <a:latin typeface="+mj-lt"/>
                <a:cs typeface="Comic Sans MS"/>
              </a:rPr>
              <a:t>1 </a:t>
            </a:r>
            <a:r>
              <a:rPr lang="en-US" dirty="0" smtClean="0">
                <a:latin typeface="+mj-lt"/>
                <a:cs typeface="Comic Sans MS"/>
              </a:rPr>
              <a:t>so that </a:t>
            </a:r>
            <a:r>
              <a:rPr lang="en-US" dirty="0" smtClean="0">
                <a:latin typeface="+mj-lt"/>
                <a:cs typeface="Lucida Calligraphy"/>
              </a:rPr>
              <a:t>T </a:t>
            </a:r>
            <a:r>
              <a:rPr lang="en-US" dirty="0">
                <a:latin typeface="+mj-lt"/>
                <a:cs typeface="Comic Sans MS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dirty="0">
                <a:latin typeface="+mj-lt"/>
                <a:cs typeface="Comic Sans MS"/>
              </a:rPr>
              <a:t>,</a:t>
            </a:r>
            <a:r>
              <a:rPr lang="en-US" b="1" dirty="0">
                <a:latin typeface="+mj-lt"/>
                <a:cs typeface="Comic Sans MS"/>
              </a:rPr>
              <a:t> b</a:t>
            </a:r>
            <a:r>
              <a:rPr lang="en-US" b="1" baseline="-25000" dirty="0"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 is consistent with (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0</a:t>
            </a:r>
            <a:r>
              <a:rPr lang="en-US" b="1" dirty="0" smtClean="0">
                <a:solidFill>
                  <a:srgbClr val="008000"/>
                </a:solidFill>
                <a:latin typeface="+mj-lt"/>
                <a:cs typeface="Comic Sans MS"/>
              </a:rPr>
              <a:t>=1, r</a:t>
            </a:r>
            <a:r>
              <a:rPr lang="en-US" b="1" baseline="-25000" dirty="0" smtClean="0">
                <a:solidFill>
                  <a:srgbClr val="008000"/>
                </a:solidFill>
                <a:latin typeface="+mj-lt"/>
                <a:cs typeface="Comic Sans MS"/>
              </a:rPr>
              <a:t>1</a:t>
            </a:r>
            <a:r>
              <a:rPr lang="en-US" dirty="0" smtClean="0">
                <a:latin typeface="+mj-lt"/>
                <a:cs typeface="Comic Sans MS"/>
              </a:rPr>
              <a:t>)  </a:t>
            </a:r>
            <a:r>
              <a:rPr lang="en-US" baseline="-25000" dirty="0" smtClean="0">
                <a:latin typeface="+mj-lt"/>
                <a:cs typeface="Comic Sans MS"/>
              </a:rPr>
              <a:t> </a:t>
            </a:r>
            <a:endParaRPr lang="en-US" baseline="-25000" dirty="0">
              <a:latin typeface="+mj-lt"/>
              <a:cs typeface="Comic Sans M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9931" y="6068672"/>
            <a:ext cx="421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2. If found output </a:t>
            </a:r>
            <a:r>
              <a:rPr lang="en-US" b="1" dirty="0" smtClean="0">
                <a:latin typeface="+mj-lt"/>
                <a:cs typeface="Comic Sans MS"/>
              </a:rPr>
              <a:t>b</a:t>
            </a:r>
            <a:r>
              <a:rPr lang="en-US" b="1" baseline="-25000" dirty="0" smtClean="0">
                <a:latin typeface="+mj-lt"/>
                <a:cs typeface="Comic Sans MS"/>
              </a:rPr>
              <a:t>1 </a:t>
            </a:r>
            <a:r>
              <a:rPr lang="en-US" b="1" dirty="0" smtClean="0">
                <a:latin typeface="+mj-lt"/>
                <a:cs typeface="Comic Sans MS"/>
              </a:rPr>
              <a:t>= 0 </a:t>
            </a:r>
            <a:r>
              <a:rPr lang="en-US" dirty="0" smtClean="0">
                <a:latin typeface="+mj-lt"/>
                <a:cs typeface="Comic Sans MS"/>
              </a:rPr>
              <a:t>else output </a:t>
            </a:r>
            <a:r>
              <a:rPr lang="en-US" b="1" dirty="0">
                <a:latin typeface="+mj-lt"/>
                <a:cs typeface="Comic Sans MS"/>
              </a:rPr>
              <a:t>b</a:t>
            </a:r>
            <a:r>
              <a:rPr lang="en-US" b="1" baseline="-25000" dirty="0">
                <a:latin typeface="+mj-lt"/>
                <a:cs typeface="Comic Sans MS"/>
              </a:rPr>
              <a:t>1 </a:t>
            </a:r>
            <a:r>
              <a:rPr lang="en-US" b="1" dirty="0">
                <a:latin typeface="+mj-lt"/>
                <a:cs typeface="Comic Sans MS"/>
              </a:rPr>
              <a:t>= </a:t>
            </a:r>
            <a:r>
              <a:rPr lang="en-US" b="1" dirty="0" smtClean="0">
                <a:latin typeface="+mj-lt"/>
                <a:cs typeface="Comic Sans MS"/>
              </a:rPr>
              <a:t>1 </a:t>
            </a:r>
            <a:r>
              <a:rPr lang="en-US" dirty="0" smtClean="0">
                <a:latin typeface="+mj-lt"/>
                <a:cs typeface="Comic Sans MS"/>
              </a:rPr>
              <a:t> </a:t>
            </a:r>
            <a:endParaRPr lang="en-US" baseline="-25000" dirty="0">
              <a:latin typeface="+mj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573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3467" y="1710295"/>
            <a:ext cx="412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OT is impossible information theoretically.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1" y="388034"/>
            <a:ext cx="508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+mj-lt"/>
                <a:cs typeface="Comic Sans MS"/>
              </a:rPr>
              <a:t>We get something for free</a:t>
            </a:r>
            <a:endParaRPr lang="en-US" sz="3600" dirty="0">
              <a:solidFill>
                <a:srgbClr val="008000"/>
              </a:solidFill>
              <a:latin typeface="+mj-lt"/>
              <a:cs typeface="Comic Sans MS"/>
            </a:endParaRPr>
          </a:p>
        </p:txBody>
      </p:sp>
      <p:graphicFrame>
        <p:nvGraphicFramePr>
          <p:cNvPr id="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71623"/>
              </p:ext>
            </p:extLst>
          </p:nvPr>
        </p:nvGraphicFramePr>
        <p:xfrm>
          <a:off x="7582452" y="310071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86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452" y="310071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408744"/>
              </p:ext>
            </p:extLst>
          </p:nvPr>
        </p:nvGraphicFramePr>
        <p:xfrm>
          <a:off x="1080098" y="3152508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87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98" y="3152508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9610" y="4268881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 smtClean="0">
                <a:solidFill>
                  <a:srgbClr val="000000"/>
                </a:solidFill>
                <a:latin typeface="+mj-lt"/>
                <a:cs typeface="Comic Sans MS"/>
              </a:rPr>
              <a:t>1</a:t>
            </a:r>
            <a:endParaRPr lang="en-US" sz="1600" baseline="-25000" dirty="0">
              <a:solidFill>
                <a:srgbClr val="000000"/>
              </a:solidFill>
              <a:latin typeface="+mj-lt"/>
              <a:cs typeface="Comic Sans M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5168" y="3376379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1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964783" y="3318306"/>
            <a:ext cx="504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latin typeface="+mj-lt"/>
                <a:cs typeface="Comic Sans MS"/>
              </a:rPr>
              <a:t>P</a:t>
            </a:r>
            <a:r>
              <a:rPr lang="en-US" sz="2000" b="1" baseline="-25000" dirty="0">
                <a:latin typeface="+mj-lt"/>
                <a:cs typeface="Comic Sans MS"/>
              </a:rPr>
              <a:t>2</a:t>
            </a:r>
            <a:endParaRPr lang="en-US" sz="2000" b="1" baseline="-25000" dirty="0" smtClean="0">
              <a:latin typeface="+mj-lt"/>
              <a:cs typeface="Comic Sans M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593562" y="4145945"/>
            <a:ext cx="381001" cy="27533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+mj-lt"/>
                <a:cs typeface="Comic Sans MS"/>
              </a:rPr>
              <a:t>x</a:t>
            </a:r>
            <a:r>
              <a:rPr lang="en-US" sz="1600" baseline="-25000" dirty="0">
                <a:solidFill>
                  <a:srgbClr val="000000"/>
                </a:solidFill>
                <a:latin typeface="+mj-lt"/>
                <a:cs typeface="Comic Sans MS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74522" y="2982187"/>
            <a:ext cx="1761067" cy="14560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9993" y="3399486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</a:rPr>
              <a:t>1-out-of-2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+mj-lt"/>
              </a:rPr>
              <a:t>OT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72235" y="3354720"/>
            <a:ext cx="8328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72235" y="4015120"/>
            <a:ext cx="8497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69458" y="4045817"/>
            <a:ext cx="79586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69459" y="3354720"/>
            <a:ext cx="8127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101277" y="317527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0</a:t>
            </a:r>
            <a:endParaRPr lang="en-US" baseline="-250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90598" y="3812096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x</a:t>
            </a:r>
            <a:r>
              <a:rPr lang="en-US" baseline="-25000" dirty="0" smtClean="0">
                <a:latin typeface="+mj-lt"/>
              </a:rPr>
              <a:t>1</a:t>
            </a:r>
            <a:endParaRPr lang="en-US" baseline="-25000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13285" y="3133640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</a:rPr>
              <a:t>x</a:t>
            </a:r>
            <a:r>
              <a:rPr lang="en-US" baseline="-25000" dirty="0" smtClean="0">
                <a:latin typeface="+mj-lt"/>
              </a:rPr>
              <a:t>2</a:t>
            </a:r>
            <a:endParaRPr lang="en-US" baseline="-250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3082" y="383585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j-lt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x</a:t>
            </a:r>
            <a:r>
              <a:rPr lang="en-US" baseline="-25000" dirty="0" smtClean="0">
                <a:solidFill>
                  <a:srgbClr val="000000"/>
                </a:solidFill>
                <a:latin typeface="+mj-lt"/>
              </a:rPr>
              <a:t>2</a:t>
            </a:r>
            <a:endParaRPr lang="en-US" baseline="-250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696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/>
      <p:bldP spid="9" grpId="0" animBg="1"/>
      <p:bldP spid="10" grpId="0" animBg="1"/>
      <p:bldP spid="11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14710</TotalTime>
  <Words>504</Words>
  <Application>Microsoft Office PowerPoint</Application>
  <PresentationFormat>On-screen Show (4:3)</PresentationFormat>
  <Paragraphs>146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Comic Sans MS</vt:lpstr>
      <vt:lpstr>Lucida Calligraphy</vt:lpstr>
      <vt:lpstr>Wingdings</vt:lpstr>
      <vt:lpstr>Office Theme</vt:lpstr>
      <vt:lpstr>Clip</vt:lpstr>
      <vt:lpstr>Foundations of Secure Computation</vt:lpstr>
      <vt:lpstr>Agenda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Divya Ravi</cp:lastModifiedBy>
  <cp:revision>1176</cp:revision>
  <dcterms:created xsi:type="dcterms:W3CDTF">2013-09-27T09:31:04Z</dcterms:created>
  <dcterms:modified xsi:type="dcterms:W3CDTF">2017-08-23T13:20:08Z</dcterms:modified>
</cp:coreProperties>
</file>