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3" r:id="rId1"/>
  </p:sldMasterIdLst>
  <p:notesMasterIdLst>
    <p:notesMasterId r:id="rId48"/>
  </p:notesMasterIdLst>
  <p:sldIdLst>
    <p:sldId id="362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1" r:id="rId40"/>
    <p:sldId id="402" r:id="rId41"/>
    <p:sldId id="400" r:id="rId42"/>
    <p:sldId id="406" r:id="rId43"/>
    <p:sldId id="403" r:id="rId44"/>
    <p:sldId id="404" r:id="rId45"/>
    <p:sldId id="405" r:id="rId46"/>
    <p:sldId id="30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5" autoAdjust="0"/>
    <p:restoredTop sz="88948" autoAdjust="0"/>
  </p:normalViewPr>
  <p:slideViewPr>
    <p:cSldViewPr snapToGrid="0" snapToObjects="1">
      <p:cViewPr varScale="1">
        <p:scale>
          <a:sx n="66" d="100"/>
          <a:sy n="66" d="100"/>
        </p:scale>
        <p:origin x="17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wmf"/><Relationship Id="rId4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8.emf"/><Relationship Id="rId4" Type="http://schemas.openxmlformats.org/officeDocument/2006/relationships/image" Target="../media/image24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6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00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45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8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40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99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9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04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2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62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2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60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13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8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8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61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4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84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7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27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12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28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Addition of Shared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65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29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606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30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8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69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09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93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709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04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The </a:t>
            </a:r>
            <a:r>
              <a:rPr lang="en-US" dirty="0" err="1" smtClean="0">
                <a:latin typeface="Arial" pitchFamily="34" charset="0"/>
              </a:rPr>
              <a:t>comm</a:t>
            </a:r>
            <a:r>
              <a:rPr lang="en-US" dirty="0" smtClean="0">
                <a:latin typeface="Arial" pitchFamily="34" charset="0"/>
              </a:rPr>
              <a:t> of MPC is proportionate to the communication required</a:t>
            </a:r>
            <a:r>
              <a:rPr lang="en-US" baseline="0" dirty="0" smtClean="0">
                <a:latin typeface="Arial" pitchFamily="34" charset="0"/>
              </a:rPr>
              <a:t> for </a:t>
            </a:r>
            <a:r>
              <a:rPr lang="en-US" baseline="0" dirty="0" err="1" smtClean="0">
                <a:latin typeface="Arial" pitchFamily="34" charset="0"/>
              </a:rPr>
              <a:t>mult</a:t>
            </a:r>
            <a:r>
              <a:rPr lang="en-US" baseline="0" dirty="0" smtClean="0">
                <a:latin typeface="Arial" pitchFamily="34" charset="0"/>
              </a:rPr>
              <a:t> gate.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57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28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39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2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440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648890-DA83-48E2-9E94-F9854ADCCF80}" type="slidenum">
              <a:rPr lang="en-US"/>
              <a:pPr/>
              <a:t>40</a:t>
            </a:fld>
            <a:endParaRPr lang="en-US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23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014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2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211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792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3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1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3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3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78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8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B1BB-E12E-441C-BC6A-ECF78AA782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2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oleObject" Target="../embeddings/oleObject36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4.bin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42.bin"/><Relationship Id="rId9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dblp.uni-trier.de/pers/hd/g/Goldwasser:Shafi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://dblp.uni-trier.de/db/conf/stoc/stoc88.html#Ben-OrGW88" TargetMode="External"/><Relationship Id="rId4" Type="http://schemas.openxmlformats.org/officeDocument/2006/relationships/hyperlink" Target="http://dblp.uni-trier.de/pers/hd/w/Wigderson: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47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8.bin"/><Relationship Id="rId9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33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emf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32.emf"/><Relationship Id="rId5" Type="http://schemas.openxmlformats.org/officeDocument/2006/relationships/image" Target="../media/image29.e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58.bin"/><Relationship Id="rId10" Type="http://schemas.openxmlformats.org/officeDocument/2006/relationships/oleObject" Target="../embeddings/oleObject61.bin"/><Relationship Id="rId4" Type="http://schemas.openxmlformats.org/officeDocument/2006/relationships/image" Target="../media/image34.png"/><Relationship Id="rId9" Type="http://schemas.openxmlformats.org/officeDocument/2006/relationships/oleObject" Target="../embeddings/oleObject60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62.bin"/><Relationship Id="rId10" Type="http://schemas.openxmlformats.org/officeDocument/2006/relationships/oleObject" Target="../embeddings/oleObject65.bin"/><Relationship Id="rId4" Type="http://schemas.openxmlformats.org/officeDocument/2006/relationships/image" Target="../media/image34.png"/><Relationship Id="rId9" Type="http://schemas.openxmlformats.org/officeDocument/2006/relationships/oleObject" Target="../embeddings/oleObject6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4.png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oleObject" Target="../embeddings/oleObject6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5.w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70.bin"/><Relationship Id="rId10" Type="http://schemas.openxmlformats.org/officeDocument/2006/relationships/oleObject" Target="../embeddings/oleObject73.bin"/><Relationship Id="rId4" Type="http://schemas.openxmlformats.org/officeDocument/2006/relationships/image" Target="../media/image34.png"/><Relationship Id="rId9" Type="http://schemas.openxmlformats.org/officeDocument/2006/relationships/oleObject" Target="../embeddings/oleObject7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74.bin"/><Relationship Id="rId9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169331"/>
            <a:ext cx="9144000" cy="1470025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Calibri" charset="0"/>
                <a:ea typeface="Calibri" charset="0"/>
                <a:cs typeface="Calibri" charset="0"/>
              </a:rPr>
              <a:t>Foundations of Secure </a:t>
            </a:r>
            <a:r>
              <a:rPr lang="da-DK" b="1" dirty="0" err="1" smtClean="0">
                <a:latin typeface="Calibri" charset="0"/>
                <a:ea typeface="Calibri" charset="0"/>
                <a:cs typeface="Calibri" charset="0"/>
              </a:rPr>
              <a:t>Computation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150532" y="2925384"/>
            <a:ext cx="4673601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5592594"/>
            <a:ext cx="1714247" cy="119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67" y="5592594"/>
            <a:ext cx="2062653" cy="1286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446" y="1425518"/>
            <a:ext cx="4779687" cy="1426784"/>
          </a:xfrm>
          <a:prstGeom prst="rect">
            <a:avLst/>
          </a:prstGeom>
        </p:spPr>
      </p:pic>
      <p:pic>
        <p:nvPicPr>
          <p:cNvPr id="10" name="Picture 2" descr="C:\Users\Hoang Viet Tung\AppData\Local\Microsoft\Windows\Temporary Internet Files\Content.IE5\WEGAX9JY\MC9004358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36" y="1350218"/>
            <a:ext cx="468728" cy="8035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50" y="1324956"/>
            <a:ext cx="643650" cy="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4932198" y="2255632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49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4932198" y="3432547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50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51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263562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0757" y="351828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7504" y="5517232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Any (t + 1) </a:t>
            </a:r>
            <a:r>
              <a:rPr lang="en-US" sz="2800" dirty="0" smtClean="0">
                <a:latin typeface="+mj-lt"/>
              </a:rPr>
              <a:t>parties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can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031982" y="1973260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72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73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4953401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74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4881393" y="3789040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75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3862061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7504" y="5517232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Any (t + 1) </a:t>
            </a:r>
            <a:r>
              <a:rPr lang="en-US" sz="2800" dirty="0" smtClean="0">
                <a:latin typeface="+mj-lt"/>
              </a:rPr>
              <a:t>parties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can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244680" y="2473732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0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111784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Unconditionally-secure Instantiation of    (n, t)-locked box Representation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1196752"/>
            <a:ext cx="87129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 Unconditionally-secure (n, t)-secret sharing</a:t>
            </a:r>
            <a:endParaRPr lang="en-US" sz="26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47701" y="1628800"/>
            <a:ext cx="7507288" cy="3185127"/>
            <a:chOff x="447701" y="1396001"/>
            <a:chExt cx="7507288" cy="3185127"/>
          </a:xfrm>
        </p:grpSpPr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3925914" y="1737345"/>
              <a:ext cx="1219200" cy="533400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 dirty="0">
                  <a:solidFill>
                    <a:schemeClr val="tx2"/>
                  </a:solidFill>
                  <a:latin typeface="+mj-lt"/>
                </a:rPr>
                <a:t>Secret </a:t>
              </a:r>
              <a:r>
                <a:rPr lang="en-US" sz="2400" b="1" dirty="0">
                  <a:solidFill>
                    <a:schemeClr val="tx2"/>
                  </a:solidFill>
                  <a:latin typeface="+mj-lt"/>
                </a:rPr>
                <a:t>s</a:t>
              </a: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auto">
            <a:xfrm>
              <a:off x="3749701" y="3628057"/>
              <a:ext cx="381000" cy="76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5807101" y="3628057"/>
              <a:ext cx="381000" cy="76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>
                <a:solidFill>
                  <a:schemeClr val="tx2"/>
                </a:solidFill>
                <a:latin typeface="+mj-lt"/>
              </a:endParaRPr>
            </a:p>
          </p:txBody>
        </p:sp>
        <p:graphicFrame>
          <p:nvGraphicFramePr>
            <p:cNvPr id="51" name="Object 2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5334009" y="1396001"/>
            <a:ext cx="452437" cy="1138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9499" name="Clip" r:id="rId4" imgW="526137" imgH="1361299" progId="">
                    <p:embed/>
                  </p:oleObj>
                </mc:Choice>
                <mc:Fallback>
                  <p:oleObj name="Clip" r:id="rId4" imgW="526137" imgH="1361299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9" y="1396001"/>
                          <a:ext cx="452437" cy="1138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40"/>
            <p:cNvSpPr txBox="1">
              <a:spLocks noChangeArrowheads="1"/>
            </p:cNvSpPr>
            <p:nvPr/>
          </p:nvSpPr>
          <p:spPr bwMode="auto">
            <a:xfrm>
              <a:off x="5856314" y="1770682"/>
              <a:ext cx="6171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>
                  <a:latin typeface="+mj-lt"/>
                </a:rPr>
                <a:t>Dealer</a:t>
              </a:r>
            </a:p>
          </p:txBody>
        </p:sp>
        <p:grpSp>
          <p:nvGrpSpPr>
            <p:cNvPr id="53" name="Group 63"/>
            <p:cNvGrpSpPr>
              <a:grpSpLocks/>
            </p:cNvGrpSpPr>
            <p:nvPr/>
          </p:nvGrpSpPr>
          <p:grpSpPr bwMode="auto">
            <a:xfrm>
              <a:off x="447701" y="2341165"/>
              <a:ext cx="7507288" cy="2239963"/>
              <a:chOff x="224" y="1160"/>
              <a:chExt cx="4729" cy="1411"/>
            </a:xfrm>
          </p:grpSpPr>
          <p:grpSp>
            <p:nvGrpSpPr>
              <p:cNvPr id="54" name="Group 60"/>
              <p:cNvGrpSpPr>
                <a:grpSpLocks/>
              </p:cNvGrpSpPr>
              <p:nvPr/>
            </p:nvGrpSpPr>
            <p:grpSpPr bwMode="auto">
              <a:xfrm>
                <a:off x="224" y="1160"/>
                <a:ext cx="4729" cy="1411"/>
                <a:chOff x="224" y="1160"/>
                <a:chExt cx="4729" cy="1411"/>
              </a:xfrm>
            </p:grpSpPr>
            <p:graphicFrame>
              <p:nvGraphicFramePr>
                <p:cNvPr id="56" name="Object 4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2655" y="1909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500" name="Clip" r:id="rId6" imgW="526137" imgH="1361299" progId="">
                        <p:embed/>
                      </p:oleObj>
                    </mc:Choice>
                    <mc:Fallback>
                      <p:oleObj name="Clip" r:id="rId6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55" y="1909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7" name="Rectangle 19"/>
                <p:cNvSpPr>
                  <a:spLocks noChangeArrowheads="1"/>
                </p:cNvSpPr>
                <p:nvPr/>
              </p:nvSpPr>
              <p:spPr bwMode="auto">
                <a:xfrm>
                  <a:off x="238" y="1992"/>
                  <a:ext cx="240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1</a:t>
                  </a:r>
                </a:p>
              </p:txBody>
            </p:sp>
            <p:sp>
              <p:nvSpPr>
                <p:cNvPr id="58" name="Rectangle 20"/>
                <p:cNvSpPr>
                  <a:spLocks noChangeArrowheads="1"/>
                </p:cNvSpPr>
                <p:nvPr/>
              </p:nvSpPr>
              <p:spPr bwMode="auto">
                <a:xfrm>
                  <a:off x="912" y="2008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2</a:t>
                  </a:r>
                </a:p>
              </p:txBody>
            </p:sp>
            <p:sp>
              <p:nvSpPr>
                <p:cNvPr id="59" name="Rectangle 21"/>
                <p:cNvSpPr>
                  <a:spLocks noChangeArrowheads="1"/>
                </p:cNvSpPr>
                <p:nvPr/>
              </p:nvSpPr>
              <p:spPr bwMode="auto">
                <a:xfrm>
                  <a:off x="1607" y="2000"/>
                  <a:ext cx="240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3</a:t>
                  </a:r>
                  <a:endParaRPr lang="en-US" sz="160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  <p:sp>
              <p:nvSpPr>
                <p:cNvPr id="60" name="Rectangle 22"/>
                <p:cNvSpPr>
                  <a:spLocks noChangeArrowheads="1"/>
                </p:cNvSpPr>
                <p:nvPr/>
              </p:nvSpPr>
              <p:spPr bwMode="auto">
                <a:xfrm>
                  <a:off x="4473" y="1984"/>
                  <a:ext cx="240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1600">
                      <a:solidFill>
                        <a:schemeClr val="tx2"/>
                      </a:solidFill>
                      <a:latin typeface="+mj-lt"/>
                    </a:rPr>
                    <a:t> </a:t>
                  </a:r>
                  <a:r>
                    <a:rPr lang="en-US" sz="2400">
                      <a:solidFill>
                        <a:schemeClr val="tx2"/>
                      </a:solidFill>
                      <a:latin typeface="+mj-lt"/>
                    </a:rPr>
                    <a:t>v</a:t>
                  </a:r>
                  <a:r>
                    <a:rPr lang="en-US" sz="2400" baseline="-25000">
                      <a:solidFill>
                        <a:schemeClr val="tx2"/>
                      </a:solidFill>
                      <a:latin typeface="+mj-lt"/>
                    </a:rPr>
                    <a:t>n</a:t>
                  </a:r>
                </a:p>
              </p:txBody>
            </p:sp>
            <p:sp>
              <p:nvSpPr>
                <p:cNvPr id="61" name="Rectangle 34"/>
                <p:cNvSpPr>
                  <a:spLocks noChangeArrowheads="1"/>
                </p:cNvSpPr>
                <p:nvPr/>
              </p:nvSpPr>
              <p:spPr bwMode="auto">
                <a:xfrm>
                  <a:off x="224" y="1160"/>
                  <a:ext cx="1200" cy="28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Sharing </a:t>
                  </a:r>
                </a:p>
                <a:p>
                  <a:pPr eaLnBrk="0" hangingPunct="0"/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</a:rPr>
                    <a:t>Phase</a:t>
                  </a:r>
                </a:p>
              </p:txBody>
            </p:sp>
            <p:graphicFrame>
              <p:nvGraphicFramePr>
                <p:cNvPr id="62" name="Object 5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1932" y="1896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501" name="Clip" r:id="rId7" imgW="526137" imgH="1361299" progId="">
                        <p:embed/>
                      </p:oleObj>
                    </mc:Choice>
                    <mc:Fallback>
                      <p:oleObj name="Clip" r:id="rId7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2" y="1896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6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1190" y="1897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502" name="Clip" r:id="rId8" imgW="526137" imgH="1361299" progId="">
                        <p:embed/>
                      </p:oleObj>
                    </mc:Choice>
                    <mc:Fallback>
                      <p:oleObj name="Clip" r:id="rId8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90" y="1897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7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537" y="1898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503" name="Clip" r:id="rId9" imgW="526137" imgH="1361299" progId="">
                        <p:embed/>
                      </p:oleObj>
                    </mc:Choice>
                    <mc:Fallback>
                      <p:oleObj name="Clip" r:id="rId9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1898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8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3378" y="1899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504" name="Clip" r:id="rId10" imgW="526137" imgH="1361299" progId="">
                        <p:embed/>
                      </p:oleObj>
                    </mc:Choice>
                    <mc:Fallback>
                      <p:oleObj name="Clip" r:id="rId10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78" y="1899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9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4059" y="1901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505" name="Clip" r:id="rId11" imgW="526137" imgH="1361299" progId="">
                        <p:embed/>
                      </p:oleObj>
                    </mc:Choice>
                    <mc:Fallback>
                      <p:oleObj name="Clip" r:id="rId11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59" y="1901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10">
                  <a:hlinkClick r:id="" action="ppaction://ole?verb=0"/>
                </p:cNvPr>
                <p:cNvGraphicFramePr>
                  <a:graphicFrameLocks/>
                </p:cNvGraphicFramePr>
                <p:nvPr/>
              </p:nvGraphicFramePr>
              <p:xfrm>
                <a:off x="4770" y="1901"/>
                <a:ext cx="183" cy="6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69506" name="Clip" r:id="rId12" imgW="526137" imgH="1361299" progId="">
                        <p:embed/>
                      </p:oleObj>
                    </mc:Choice>
                    <mc:Fallback>
                      <p:oleObj name="Clip" r:id="rId12" imgW="526137" imgH="1361299" progId="">
                        <p:embed/>
                        <p:pic>
                          <p:nvPicPr>
                            <p:cNvPr id="0" name=""/>
                            <p:cNvPicPr>
                              <a:picLocks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70" y="1901"/>
                              <a:ext cx="183" cy="66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8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757" y="1191"/>
                  <a:ext cx="1634" cy="6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69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1326" y="1223"/>
                  <a:ext cx="1191" cy="6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2036" y="1223"/>
                  <a:ext cx="584" cy="6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1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2746" y="1223"/>
                  <a:ext cx="8" cy="6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2" name="Line 52"/>
                <p:cNvSpPr>
                  <a:spLocks noChangeShapeType="1"/>
                </p:cNvSpPr>
                <p:nvPr/>
              </p:nvSpPr>
              <p:spPr bwMode="auto">
                <a:xfrm>
                  <a:off x="2888" y="1215"/>
                  <a:ext cx="568" cy="65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3" name="Line 53"/>
                <p:cNvSpPr>
                  <a:spLocks noChangeShapeType="1"/>
                </p:cNvSpPr>
                <p:nvPr/>
              </p:nvSpPr>
              <p:spPr bwMode="auto">
                <a:xfrm>
                  <a:off x="3038" y="1215"/>
                  <a:ext cx="1033" cy="6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74" name="Line 54"/>
                <p:cNvSpPr>
                  <a:spLocks noChangeShapeType="1"/>
                </p:cNvSpPr>
                <p:nvPr/>
              </p:nvSpPr>
              <p:spPr bwMode="auto">
                <a:xfrm>
                  <a:off x="3227" y="1199"/>
                  <a:ext cx="1507" cy="71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55" name="Text Box 62"/>
              <p:cNvSpPr txBox="1">
                <a:spLocks noChangeArrowheads="1"/>
              </p:cNvSpPr>
              <p:nvPr/>
            </p:nvSpPr>
            <p:spPr bwMode="auto">
              <a:xfrm>
                <a:off x="2201" y="1781"/>
                <a:ext cx="20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>
                    <a:latin typeface="+mj-lt"/>
                  </a:rPr>
                  <a:t>…</a:t>
                </a:r>
              </a:p>
            </p:txBody>
          </p:sp>
        </p:grpSp>
      </p:grpSp>
      <p:grpSp>
        <p:nvGrpSpPr>
          <p:cNvPr id="75" name="Group 61"/>
          <p:cNvGrpSpPr>
            <a:grpSpLocks/>
          </p:cNvGrpSpPr>
          <p:nvPr/>
        </p:nvGrpSpPr>
        <p:grpSpPr bwMode="auto">
          <a:xfrm>
            <a:off x="552524" y="4735463"/>
            <a:ext cx="7835900" cy="2293937"/>
            <a:chOff x="271" y="2627"/>
            <a:chExt cx="4936" cy="1445"/>
          </a:xfrm>
        </p:grpSpPr>
        <p:grpSp>
          <p:nvGrpSpPr>
            <p:cNvPr id="76" name="Group 29"/>
            <p:cNvGrpSpPr>
              <a:grpSpLocks/>
            </p:cNvGrpSpPr>
            <p:nvPr/>
          </p:nvGrpSpPr>
          <p:grpSpPr bwMode="auto">
            <a:xfrm>
              <a:off x="2586" y="3034"/>
              <a:ext cx="341" cy="1041"/>
              <a:chOff x="2627" y="2397"/>
              <a:chExt cx="414" cy="1339"/>
            </a:xfrm>
          </p:grpSpPr>
          <p:sp>
            <p:nvSpPr>
              <p:cNvPr id="82" name="Rectangle 30"/>
              <p:cNvSpPr>
                <a:spLocks noChangeArrowheads="1"/>
              </p:cNvSpPr>
              <p:nvPr/>
            </p:nvSpPr>
            <p:spPr bwMode="auto">
              <a:xfrm>
                <a:off x="2813" y="3439"/>
                <a:ext cx="141" cy="2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83" name="Text Box 31"/>
              <p:cNvSpPr txBox="1">
                <a:spLocks noChangeArrowheads="1"/>
              </p:cNvSpPr>
              <p:nvPr/>
            </p:nvSpPr>
            <p:spPr bwMode="auto">
              <a:xfrm>
                <a:off x="2627" y="2397"/>
                <a:ext cx="141" cy="2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>
                  <a:latin typeface="+mj-lt"/>
                </a:endParaRPr>
              </a:p>
            </p:txBody>
          </p:sp>
          <p:graphicFrame>
            <p:nvGraphicFramePr>
              <p:cNvPr id="84" name="Object 3"/>
              <p:cNvGraphicFramePr>
                <a:graphicFrameLocks noChangeAspect="1"/>
              </p:cNvGraphicFramePr>
              <p:nvPr/>
            </p:nvGraphicFramePr>
            <p:xfrm>
              <a:off x="2640" y="2784"/>
              <a:ext cx="401" cy="5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69507" name="Clip" r:id="rId13" imgW="1857375" imgH="3995738" progId="">
                      <p:embed/>
                    </p:oleObj>
                  </mc:Choice>
                  <mc:Fallback>
                    <p:oleObj name="Clip" r:id="rId13" imgW="1857375" imgH="399573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2784"/>
                            <a:ext cx="401" cy="59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7" name="Rectangle 33"/>
            <p:cNvSpPr>
              <a:spLocks noChangeArrowheads="1"/>
            </p:cNvSpPr>
            <p:nvPr/>
          </p:nvSpPr>
          <p:spPr bwMode="auto">
            <a:xfrm>
              <a:off x="3307" y="3277"/>
              <a:ext cx="19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5000"/>
                </a:lnSpc>
              </a:pP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Less than t +1 </a:t>
              </a:r>
              <a:r>
                <a:rPr lang="en-US" b="1" dirty="0" smtClean="0">
                  <a:solidFill>
                    <a:srgbClr val="0033CC"/>
                  </a:solidFill>
                  <a:latin typeface="+mj-lt"/>
                </a:rPr>
                <a:t>parties </a:t>
              </a: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have no info’ about the secret</a:t>
              </a:r>
            </a:p>
          </p:txBody>
        </p:sp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271" y="2915"/>
              <a:ext cx="1200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 dirty="0">
                  <a:solidFill>
                    <a:srgbClr val="FF0000"/>
                  </a:solidFill>
                  <a:latin typeface="+mj-lt"/>
                </a:rPr>
                <a:t>Reconstruction</a:t>
              </a:r>
            </a:p>
            <a:p>
              <a:pPr eaLnBrk="0" hangingPunct="0"/>
              <a:r>
                <a:rPr lang="en-US" sz="2400" dirty="0">
                  <a:solidFill>
                    <a:srgbClr val="FF0000"/>
                  </a:solidFill>
                  <a:latin typeface="+mj-lt"/>
                </a:rPr>
                <a:t>Phase</a:t>
              </a:r>
            </a:p>
          </p:txBody>
        </p:sp>
        <p:sp>
          <p:nvSpPr>
            <p:cNvPr id="79" name="Line 55"/>
            <p:cNvSpPr>
              <a:spLocks noChangeShapeType="1"/>
            </p:cNvSpPr>
            <p:nvPr/>
          </p:nvSpPr>
          <p:spPr bwMode="auto">
            <a:xfrm>
              <a:off x="1270" y="2635"/>
              <a:ext cx="1365" cy="6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0" name="Line 56"/>
            <p:cNvSpPr>
              <a:spLocks noChangeShapeType="1"/>
            </p:cNvSpPr>
            <p:nvPr/>
          </p:nvSpPr>
          <p:spPr bwMode="auto">
            <a:xfrm flipH="1">
              <a:off x="2722" y="2643"/>
              <a:ext cx="8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1" name="Line 59"/>
            <p:cNvSpPr>
              <a:spLocks noChangeShapeType="1"/>
            </p:cNvSpPr>
            <p:nvPr/>
          </p:nvSpPr>
          <p:spPr bwMode="auto">
            <a:xfrm flipH="1">
              <a:off x="2817" y="2627"/>
              <a:ext cx="1333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85" name="Group 56"/>
          <p:cNvGrpSpPr>
            <a:grpSpLocks/>
          </p:cNvGrpSpPr>
          <p:nvPr/>
        </p:nvGrpSpPr>
        <p:grpSpPr bwMode="auto">
          <a:xfrm>
            <a:off x="1115616" y="4685878"/>
            <a:ext cx="7874566" cy="1911474"/>
            <a:chOff x="765" y="2612"/>
            <a:chExt cx="4803" cy="1068"/>
          </a:xfrm>
        </p:grpSpPr>
        <p:sp>
          <p:nvSpPr>
            <p:cNvPr id="86" name="Rectangle 33"/>
            <p:cNvSpPr>
              <a:spLocks noChangeArrowheads="1"/>
            </p:cNvSpPr>
            <p:nvPr/>
          </p:nvSpPr>
          <p:spPr bwMode="auto">
            <a:xfrm>
              <a:off x="3668" y="3116"/>
              <a:ext cx="190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lnSpc>
                  <a:spcPct val="95000"/>
                </a:lnSpc>
              </a:pPr>
              <a:r>
                <a:rPr lang="en-US" b="1" dirty="0">
                  <a:solidFill>
                    <a:srgbClr val="0033CC"/>
                  </a:solidFill>
                  <a:latin typeface="+mj-lt"/>
                  <a:sym typeface="Symbol" pitchFamily="18" charset="2"/>
                </a:rPr>
                <a:t></a:t>
              </a: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 t +1 </a:t>
              </a:r>
              <a:r>
                <a:rPr lang="en-US" b="1" dirty="0" smtClean="0">
                  <a:solidFill>
                    <a:srgbClr val="0033CC"/>
                  </a:solidFill>
                  <a:latin typeface="+mj-lt"/>
                </a:rPr>
                <a:t>parties </a:t>
              </a:r>
              <a:r>
                <a:rPr lang="en-US" b="1" dirty="0">
                  <a:solidFill>
                    <a:srgbClr val="0033CC"/>
                  </a:solidFill>
                  <a:latin typeface="+mj-lt"/>
                </a:rPr>
                <a:t>can reconstruct the secret</a:t>
              </a:r>
            </a:p>
          </p:txBody>
        </p:sp>
        <p:sp>
          <p:nvSpPr>
            <p:cNvPr id="87" name="Rectangle 39"/>
            <p:cNvSpPr>
              <a:spLocks noChangeArrowheads="1"/>
            </p:cNvSpPr>
            <p:nvPr/>
          </p:nvSpPr>
          <p:spPr bwMode="auto">
            <a:xfrm>
              <a:off x="2384" y="3344"/>
              <a:ext cx="768" cy="336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r>
                <a:rPr lang="en-US" sz="2400">
                  <a:solidFill>
                    <a:schemeClr val="tx2"/>
                  </a:solidFill>
                  <a:latin typeface="+mj-lt"/>
                </a:rPr>
                <a:t>Secret </a:t>
              </a:r>
              <a:r>
                <a:rPr lang="en-US" sz="2400" b="1">
                  <a:solidFill>
                    <a:schemeClr val="tx2"/>
                  </a:solidFill>
                  <a:latin typeface="+mj-lt"/>
                </a:rPr>
                <a:t>s</a:t>
              </a:r>
            </a:p>
          </p:txBody>
        </p:sp>
        <p:sp>
          <p:nvSpPr>
            <p:cNvPr id="88" name="Line 45"/>
            <p:cNvSpPr>
              <a:spLocks noChangeShapeType="1"/>
            </p:cNvSpPr>
            <p:nvPr/>
          </p:nvSpPr>
          <p:spPr bwMode="auto">
            <a:xfrm>
              <a:off x="765" y="2612"/>
              <a:ext cx="1610" cy="6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9" name="Line 46"/>
            <p:cNvSpPr>
              <a:spLocks noChangeShapeType="1"/>
            </p:cNvSpPr>
            <p:nvPr/>
          </p:nvSpPr>
          <p:spPr bwMode="auto">
            <a:xfrm flipH="1">
              <a:off x="3140" y="2628"/>
              <a:ext cx="1571" cy="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0" name="Line 47"/>
            <p:cNvSpPr>
              <a:spLocks noChangeShapeType="1"/>
            </p:cNvSpPr>
            <p:nvPr/>
          </p:nvSpPr>
          <p:spPr bwMode="auto">
            <a:xfrm flipH="1">
              <a:off x="3014" y="2620"/>
              <a:ext cx="1026" cy="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1" name="Line 49"/>
            <p:cNvSpPr>
              <a:spLocks noChangeShapeType="1"/>
            </p:cNvSpPr>
            <p:nvPr/>
          </p:nvSpPr>
          <p:spPr bwMode="auto">
            <a:xfrm>
              <a:off x="1341" y="2620"/>
              <a:ext cx="1137" cy="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2" name="Line 50"/>
            <p:cNvSpPr>
              <a:spLocks noChangeShapeType="1"/>
            </p:cNvSpPr>
            <p:nvPr/>
          </p:nvSpPr>
          <p:spPr bwMode="auto">
            <a:xfrm>
              <a:off x="2020" y="2628"/>
              <a:ext cx="600" cy="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3" name="Line 52"/>
            <p:cNvSpPr>
              <a:spLocks noChangeShapeType="1"/>
            </p:cNvSpPr>
            <p:nvPr/>
          </p:nvSpPr>
          <p:spPr bwMode="auto">
            <a:xfrm flipH="1">
              <a:off x="2864" y="2643"/>
              <a:ext cx="576" cy="6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94" name="Line 53"/>
            <p:cNvSpPr>
              <a:spLocks noChangeShapeType="1"/>
            </p:cNvSpPr>
            <p:nvPr/>
          </p:nvSpPr>
          <p:spPr bwMode="auto">
            <a:xfrm>
              <a:off x="2722" y="2635"/>
              <a:ext cx="16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95" name="Rectangle 35"/>
          <p:cNvSpPr>
            <a:spLocks noChangeArrowheads="1"/>
          </p:cNvSpPr>
          <p:nvPr/>
        </p:nvSpPr>
        <p:spPr bwMode="auto">
          <a:xfrm>
            <a:off x="395536" y="5636096"/>
            <a:ext cx="19050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+mj-lt"/>
              </a:rPr>
              <a:t>Reconstruction</a:t>
            </a:r>
          </a:p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+mj-lt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9649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49449" y="4581128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s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02" name="Rectangle 14"/>
          <p:cNvSpPr>
            <a:spLocks noChangeArrowheads="1"/>
          </p:cNvSpPr>
          <p:nvPr/>
        </p:nvSpPr>
        <p:spPr bwMode="auto">
          <a:xfrm>
            <a:off x="2061617" y="3284984"/>
            <a:ext cx="2366367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+mj-lt"/>
              </a:rPr>
              <a:t>Sharing </a:t>
            </a:r>
            <a:r>
              <a:rPr lang="en-US" sz="2000" dirty="0" smtClean="0">
                <a:latin typeface="+mj-lt"/>
              </a:rPr>
              <a:t>Phase</a:t>
            </a:r>
            <a:endParaRPr lang="en-US" sz="2000" dirty="0">
              <a:latin typeface="+mj-lt"/>
            </a:endParaRPr>
          </a:p>
        </p:txBody>
      </p:sp>
      <p:sp>
        <p:nvSpPr>
          <p:cNvPr id="120" name="Rectangle 14"/>
          <p:cNvSpPr>
            <a:spLocks noChangeArrowheads="1"/>
          </p:cNvSpPr>
          <p:nvPr/>
        </p:nvSpPr>
        <p:spPr bwMode="auto">
          <a:xfrm>
            <a:off x="479792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n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9" name="Rectangle 14"/>
          <p:cNvSpPr>
            <a:spLocks noChangeArrowheads="1"/>
          </p:cNvSpPr>
          <p:nvPr/>
        </p:nvSpPr>
        <p:spPr bwMode="auto">
          <a:xfrm>
            <a:off x="3501777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i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8" name="Rectangle 14"/>
          <p:cNvSpPr>
            <a:spLocks noChangeArrowheads="1"/>
          </p:cNvSpPr>
          <p:nvPr/>
        </p:nvSpPr>
        <p:spPr bwMode="auto">
          <a:xfrm>
            <a:off x="227764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2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7" name="Rectangle 14"/>
          <p:cNvSpPr>
            <a:spLocks noChangeArrowheads="1"/>
          </p:cNvSpPr>
          <p:nvPr/>
        </p:nvSpPr>
        <p:spPr bwMode="auto">
          <a:xfrm>
            <a:off x="1115616" y="5382877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smtClean="0">
                <a:latin typeface="+mj-lt"/>
                <a:sym typeface="Symbol"/>
              </a:rPr>
              <a:t>1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111784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Unconditionally-secure Instantiation of    (n, t)-locked box Representation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1196752"/>
            <a:ext cx="87129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 Unconditionally-secure (n, t)-secret sharing</a:t>
            </a:r>
            <a:endParaRPr lang="en-US" sz="26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162" y="1916832"/>
            <a:ext cx="8807326" cy="1368152"/>
            <a:chOff x="157162" y="1988840"/>
            <a:chExt cx="8807326" cy="1368152"/>
          </a:xfrm>
        </p:grpSpPr>
        <p:sp>
          <p:nvSpPr>
            <p:cNvPr id="97" name="Rectangle 96"/>
            <p:cNvSpPr/>
            <p:nvPr/>
          </p:nvSpPr>
          <p:spPr>
            <a:xfrm>
              <a:off x="157162" y="1988840"/>
              <a:ext cx="8807326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00" name="Picture 99" descr="Shami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2320" y="2027930"/>
              <a:ext cx="1296144" cy="11850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9512" y="2289066"/>
              <a:ext cx="64624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</a:rPr>
                <a:t>Adi</a:t>
              </a:r>
              <a:r>
                <a:rPr lang="en-US" sz="2000" dirty="0">
                  <a:latin typeface="+mj-lt"/>
                </a:rPr>
                <a:t> </a:t>
              </a:r>
              <a:r>
                <a:rPr lang="en-US" sz="2000" dirty="0" smtClean="0">
                  <a:latin typeface="+mj-lt"/>
                </a:rPr>
                <a:t>Shamir: How </a:t>
              </a:r>
              <a:r>
                <a:rPr lang="en-US" sz="2000" dirty="0">
                  <a:latin typeface="+mj-lt"/>
                </a:rPr>
                <a:t>to Share a Secret. </a:t>
              </a:r>
              <a:r>
                <a:rPr lang="en-US" sz="2000" dirty="0" err="1">
                  <a:latin typeface="+mj-lt"/>
                </a:rPr>
                <a:t>Commun</a:t>
              </a:r>
              <a:r>
                <a:rPr lang="en-US" sz="2000" dirty="0">
                  <a:latin typeface="+mj-lt"/>
                </a:rPr>
                <a:t>. ACM 22(11): 612-613 (1979)</a:t>
              </a:r>
            </a:p>
          </p:txBody>
        </p:sp>
      </p:grpSp>
      <p:pic>
        <p:nvPicPr>
          <p:cNvPr id="10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12875"/>
            <a:ext cx="386503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18" y="6012875"/>
            <a:ext cx="432410" cy="41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11" y="6012875"/>
            <a:ext cx="393881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34079"/>
            <a:ext cx="398760" cy="4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365104"/>
            <a:ext cx="639515" cy="63951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99592" y="3501008"/>
            <a:ext cx="0" cy="23702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5253" y="5517232"/>
            <a:ext cx="54408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888399" y="4231984"/>
            <a:ext cx="4811151" cy="806934"/>
          </a:xfrm>
          <a:custGeom>
            <a:avLst/>
            <a:gdLst>
              <a:gd name="connsiteX0" fmla="*/ 0 w 4811151"/>
              <a:gd name="connsiteY0" fmla="*/ 581548 h 806934"/>
              <a:gd name="connsiteX1" fmla="*/ 1294227 w 4811151"/>
              <a:gd name="connsiteY1" fmla="*/ 131382 h 806934"/>
              <a:gd name="connsiteX2" fmla="*/ 2307101 w 4811151"/>
              <a:gd name="connsiteY2" fmla="*/ 806631 h 806934"/>
              <a:gd name="connsiteX3" fmla="*/ 3559126 w 4811151"/>
              <a:gd name="connsiteY3" fmla="*/ 32908 h 806934"/>
              <a:gd name="connsiteX4" fmla="*/ 4811151 w 4811151"/>
              <a:gd name="connsiteY4" fmla="*/ 215788 h 8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1151" h="806934">
                <a:moveTo>
                  <a:pt x="0" y="581548"/>
                </a:moveTo>
                <a:cubicBezTo>
                  <a:pt x="454855" y="337708"/>
                  <a:pt x="909710" y="93868"/>
                  <a:pt x="1294227" y="131382"/>
                </a:cubicBezTo>
                <a:cubicBezTo>
                  <a:pt x="1678744" y="168896"/>
                  <a:pt x="1929618" y="823043"/>
                  <a:pt x="2307101" y="806631"/>
                </a:cubicBezTo>
                <a:cubicBezTo>
                  <a:pt x="2684584" y="790219"/>
                  <a:pt x="3141784" y="131382"/>
                  <a:pt x="3559126" y="32908"/>
                </a:cubicBezTo>
                <a:cubicBezTo>
                  <a:pt x="3976468" y="-65566"/>
                  <a:pt x="4393809" y="75111"/>
                  <a:pt x="4811151" y="2157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59632" y="544522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411760" y="544522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635896" y="544522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932040" y="5445224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59632" y="4509120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11760" y="4437112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35896" y="465313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32040" y="4221088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7584" y="4725144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752281" y="4149080"/>
            <a:ext cx="835943" cy="432048"/>
          </a:xfrm>
          <a:prstGeom prst="rect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err="1">
                <a:latin typeface="+mj-lt"/>
              </a:rPr>
              <a:t>d</a:t>
            </a:r>
            <a:r>
              <a:rPr lang="en-US" sz="2000" dirty="0" err="1" smtClean="0">
                <a:latin typeface="+mj-lt"/>
              </a:rPr>
              <a:t>eg</a:t>
            </a:r>
            <a:r>
              <a:rPr lang="en-US" sz="2000" dirty="0" smtClean="0">
                <a:latin typeface="+mj-lt"/>
              </a:rPr>
              <a:t>-t</a:t>
            </a:r>
            <a:endParaRPr lang="en-US" sz="2000" dirty="0">
              <a:latin typeface="+mj-lt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1115616" y="4067780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195736" y="400506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2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419872" y="4220180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i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4788024" y="3851756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latin typeface="+mj-lt"/>
              </a:rPr>
              <a:t>Sh</a:t>
            </a:r>
            <a:r>
              <a:rPr lang="en-US" baseline="-25000" dirty="0" err="1">
                <a:latin typeface="+mj-lt"/>
              </a:rPr>
              <a:t>n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7" name="Straight Connector 6"/>
          <p:cNvCxnSpPr>
            <a:stCxn id="25" idx="4"/>
            <a:endCxn id="117" idx="0"/>
          </p:cNvCxnSpPr>
          <p:nvPr/>
        </p:nvCxnSpPr>
        <p:spPr>
          <a:xfrm flipH="1">
            <a:off x="1326692" y="4653136"/>
            <a:ext cx="4948" cy="72974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14" idx="0"/>
          </p:cNvCxnSpPr>
          <p:nvPr/>
        </p:nvCxnSpPr>
        <p:spPr>
          <a:xfrm>
            <a:off x="2483768" y="4581128"/>
            <a:ext cx="0" cy="8640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15" idx="0"/>
          </p:cNvCxnSpPr>
          <p:nvPr/>
        </p:nvCxnSpPr>
        <p:spPr>
          <a:xfrm>
            <a:off x="3707904" y="4805536"/>
            <a:ext cx="0" cy="6396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20" idx="0"/>
          </p:cNvCxnSpPr>
          <p:nvPr/>
        </p:nvCxnSpPr>
        <p:spPr>
          <a:xfrm>
            <a:off x="5008996" y="4365104"/>
            <a:ext cx="1" cy="100811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6084168" y="5169386"/>
            <a:ext cx="3024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Sh</a:t>
            </a:r>
            <a:r>
              <a:rPr lang="en-US" sz="2000" baseline="-25000" dirty="0" smtClean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 = Evaluation of the curve at x = </a:t>
            </a:r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err="1" smtClean="0">
                <a:latin typeface="+mj-lt"/>
                <a:sym typeface="Symbol"/>
              </a:rPr>
              <a:t>i</a:t>
            </a:r>
            <a:endParaRPr lang="en-US" sz="2000" baseline="-25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2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95005E-6 L -2.22222E-6 0.3418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09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52359E-6 L 0.00017 0.3508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38483E-6 L 0.00018 0.319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59112E-6 L 0.00018 0.373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2" grpId="0" animBg="1"/>
      <p:bldP spid="120" grpId="0" animBg="1"/>
      <p:bldP spid="119" grpId="0" animBg="1"/>
      <p:bldP spid="118" grpId="0" animBg="1"/>
      <p:bldP spid="117" grpId="0" animBg="1"/>
      <p:bldP spid="11" grpId="0" animBg="1"/>
      <p:bldP spid="12" grpId="0" animBg="1"/>
      <p:bldP spid="114" grpId="0" animBg="1"/>
      <p:bldP spid="115" grpId="0" animBg="1"/>
      <p:bldP spid="11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49449" y="4581128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s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02" name="Rectangle 14"/>
          <p:cNvSpPr>
            <a:spLocks noChangeArrowheads="1"/>
          </p:cNvSpPr>
          <p:nvPr/>
        </p:nvSpPr>
        <p:spPr bwMode="auto">
          <a:xfrm>
            <a:off x="2061617" y="3284984"/>
            <a:ext cx="2366367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</a:rPr>
              <a:t>Reconstruction Phase</a:t>
            </a:r>
            <a:endParaRPr lang="en-US" sz="2000" dirty="0">
              <a:latin typeface="+mj-lt"/>
            </a:endParaRPr>
          </a:p>
        </p:txBody>
      </p:sp>
      <p:sp>
        <p:nvSpPr>
          <p:cNvPr id="120" name="Rectangle 14"/>
          <p:cNvSpPr>
            <a:spLocks noChangeArrowheads="1"/>
          </p:cNvSpPr>
          <p:nvPr/>
        </p:nvSpPr>
        <p:spPr bwMode="auto">
          <a:xfrm>
            <a:off x="479792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n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9" name="Rectangle 14"/>
          <p:cNvSpPr>
            <a:spLocks noChangeArrowheads="1"/>
          </p:cNvSpPr>
          <p:nvPr/>
        </p:nvSpPr>
        <p:spPr bwMode="auto">
          <a:xfrm>
            <a:off x="3501777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i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8" name="Rectangle 14"/>
          <p:cNvSpPr>
            <a:spLocks noChangeArrowheads="1"/>
          </p:cNvSpPr>
          <p:nvPr/>
        </p:nvSpPr>
        <p:spPr bwMode="auto">
          <a:xfrm>
            <a:off x="2277641" y="5373216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>
                <a:latin typeface="+mj-lt"/>
                <a:sym typeface="Symbol"/>
              </a:rPr>
              <a:t>2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117" name="Rectangle 14"/>
          <p:cNvSpPr>
            <a:spLocks noChangeArrowheads="1"/>
          </p:cNvSpPr>
          <p:nvPr/>
        </p:nvSpPr>
        <p:spPr bwMode="auto">
          <a:xfrm>
            <a:off x="1115616" y="5382877"/>
            <a:ext cx="422151" cy="710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smtClean="0">
                <a:latin typeface="+mj-lt"/>
                <a:sym typeface="Symbol"/>
              </a:rPr>
              <a:t>1</a:t>
            </a:r>
            <a:endParaRPr lang="en-US" sz="2000" baseline="-25000" dirty="0">
              <a:latin typeface="+mj-lt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111784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Unconditionally-secure Instantiation of    (n, t)-locked box Representation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1196752"/>
            <a:ext cx="871296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600" dirty="0" smtClean="0">
                <a:latin typeface="+mj-lt"/>
              </a:rPr>
              <a:t> Unconditionally-secure (n, t)-secret sharing</a:t>
            </a:r>
            <a:endParaRPr lang="en-US" sz="26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162" y="1916832"/>
            <a:ext cx="8807326" cy="1368152"/>
            <a:chOff x="157162" y="1988840"/>
            <a:chExt cx="8807326" cy="1368152"/>
          </a:xfrm>
        </p:grpSpPr>
        <p:sp>
          <p:nvSpPr>
            <p:cNvPr id="97" name="Rectangle 96"/>
            <p:cNvSpPr/>
            <p:nvPr/>
          </p:nvSpPr>
          <p:spPr>
            <a:xfrm>
              <a:off x="157162" y="1988840"/>
              <a:ext cx="8807326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00" name="Picture 99" descr="Shami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2320" y="2027930"/>
              <a:ext cx="1296144" cy="11850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9512" y="2289066"/>
              <a:ext cx="64624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+mj-lt"/>
                </a:rPr>
                <a:t>Adi</a:t>
              </a:r>
              <a:r>
                <a:rPr lang="en-US" sz="2000" dirty="0">
                  <a:latin typeface="+mj-lt"/>
                </a:rPr>
                <a:t> </a:t>
              </a:r>
              <a:r>
                <a:rPr lang="en-US" sz="2000" dirty="0" smtClean="0">
                  <a:latin typeface="+mj-lt"/>
                </a:rPr>
                <a:t>Shamir: How </a:t>
              </a:r>
              <a:r>
                <a:rPr lang="en-US" sz="2000" dirty="0">
                  <a:latin typeface="+mj-lt"/>
                </a:rPr>
                <a:t>to Share a Secret. </a:t>
              </a:r>
              <a:r>
                <a:rPr lang="en-US" sz="2000" dirty="0" err="1">
                  <a:latin typeface="+mj-lt"/>
                </a:rPr>
                <a:t>Commun</a:t>
              </a:r>
              <a:r>
                <a:rPr lang="en-US" sz="2000" dirty="0">
                  <a:latin typeface="+mj-lt"/>
                </a:rPr>
                <a:t>. ACM 22(11): 612-613 (1979)</a:t>
              </a:r>
            </a:p>
          </p:txBody>
        </p:sp>
      </p:grpSp>
      <p:pic>
        <p:nvPicPr>
          <p:cNvPr id="10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12875"/>
            <a:ext cx="386503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18" y="6012875"/>
            <a:ext cx="432410" cy="41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11" y="6012875"/>
            <a:ext cx="393881" cy="4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12" y="6021288"/>
            <a:ext cx="398760" cy="4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99592" y="3501008"/>
            <a:ext cx="0" cy="23702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5253" y="5517232"/>
            <a:ext cx="544088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888399" y="4231984"/>
            <a:ext cx="4811151" cy="806934"/>
          </a:xfrm>
          <a:custGeom>
            <a:avLst/>
            <a:gdLst>
              <a:gd name="connsiteX0" fmla="*/ 0 w 4811151"/>
              <a:gd name="connsiteY0" fmla="*/ 581548 h 806934"/>
              <a:gd name="connsiteX1" fmla="*/ 1294227 w 4811151"/>
              <a:gd name="connsiteY1" fmla="*/ 131382 h 806934"/>
              <a:gd name="connsiteX2" fmla="*/ 2307101 w 4811151"/>
              <a:gd name="connsiteY2" fmla="*/ 806631 h 806934"/>
              <a:gd name="connsiteX3" fmla="*/ 3559126 w 4811151"/>
              <a:gd name="connsiteY3" fmla="*/ 32908 h 806934"/>
              <a:gd name="connsiteX4" fmla="*/ 4811151 w 4811151"/>
              <a:gd name="connsiteY4" fmla="*/ 215788 h 80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1151" h="806934">
                <a:moveTo>
                  <a:pt x="0" y="581548"/>
                </a:moveTo>
                <a:cubicBezTo>
                  <a:pt x="454855" y="337708"/>
                  <a:pt x="909710" y="93868"/>
                  <a:pt x="1294227" y="131382"/>
                </a:cubicBezTo>
                <a:cubicBezTo>
                  <a:pt x="1678744" y="168896"/>
                  <a:pt x="1929618" y="823043"/>
                  <a:pt x="2307101" y="806631"/>
                </a:cubicBezTo>
                <a:cubicBezTo>
                  <a:pt x="2684584" y="790219"/>
                  <a:pt x="3141784" y="131382"/>
                  <a:pt x="3559126" y="32908"/>
                </a:cubicBezTo>
                <a:cubicBezTo>
                  <a:pt x="3976468" y="-65566"/>
                  <a:pt x="4393809" y="75111"/>
                  <a:pt x="4811151" y="21578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59632" y="544522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411760" y="544522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635896" y="544522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932040" y="5445224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59632" y="4509120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11760" y="4437112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35896" y="4653136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32040" y="4221088"/>
            <a:ext cx="144016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7584" y="4725144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824289" y="4437112"/>
            <a:ext cx="835943" cy="432048"/>
          </a:xfrm>
          <a:prstGeom prst="rect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 err="1">
                <a:latin typeface="+mj-lt"/>
              </a:rPr>
              <a:t>d</a:t>
            </a:r>
            <a:r>
              <a:rPr lang="en-US" sz="2000" dirty="0" err="1" smtClean="0">
                <a:latin typeface="+mj-lt"/>
              </a:rPr>
              <a:t>eg</a:t>
            </a:r>
            <a:r>
              <a:rPr lang="en-US" sz="2000" dirty="0" smtClean="0">
                <a:latin typeface="+mj-lt"/>
              </a:rPr>
              <a:t>-t</a:t>
            </a:r>
            <a:endParaRPr lang="en-US" sz="2000" dirty="0">
              <a:latin typeface="+mj-lt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1043608" y="6453336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2267744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2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491880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i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4788024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latin typeface="+mj-lt"/>
              </a:rPr>
              <a:t>Sh</a:t>
            </a:r>
            <a:r>
              <a:rPr lang="en-US" baseline="-25000" dirty="0" err="1">
                <a:latin typeface="+mj-lt"/>
              </a:rPr>
              <a:t>n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7" name="Straight Connector 6"/>
          <p:cNvCxnSpPr>
            <a:stCxn id="25" idx="4"/>
            <a:endCxn id="117" idx="0"/>
          </p:cNvCxnSpPr>
          <p:nvPr/>
        </p:nvCxnSpPr>
        <p:spPr>
          <a:xfrm flipH="1">
            <a:off x="1326692" y="4653136"/>
            <a:ext cx="4948" cy="72974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14" idx="0"/>
          </p:cNvCxnSpPr>
          <p:nvPr/>
        </p:nvCxnSpPr>
        <p:spPr>
          <a:xfrm>
            <a:off x="2483768" y="4581128"/>
            <a:ext cx="0" cy="86409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115" idx="0"/>
          </p:cNvCxnSpPr>
          <p:nvPr/>
        </p:nvCxnSpPr>
        <p:spPr>
          <a:xfrm>
            <a:off x="3707904" y="4805536"/>
            <a:ext cx="0" cy="639688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20" idx="0"/>
          </p:cNvCxnSpPr>
          <p:nvPr/>
        </p:nvCxnSpPr>
        <p:spPr>
          <a:xfrm>
            <a:off x="5008996" y="4365104"/>
            <a:ext cx="1" cy="100811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6084168" y="5169386"/>
            <a:ext cx="3024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Sh</a:t>
            </a:r>
            <a:r>
              <a:rPr lang="en-US" sz="2000" baseline="-25000" dirty="0" smtClean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 = Evaluation of the curve at x = </a:t>
            </a:r>
            <a:r>
              <a:rPr lang="en-US" sz="2000" dirty="0" smtClean="0">
                <a:latin typeface="+mj-lt"/>
                <a:sym typeface="Symbol"/>
              </a:rPr>
              <a:t></a:t>
            </a:r>
            <a:r>
              <a:rPr lang="en-US" sz="2000" baseline="-25000" dirty="0" err="1" smtClean="0">
                <a:latin typeface="+mj-lt"/>
                <a:sym typeface="Symbol"/>
              </a:rPr>
              <a:t>i</a:t>
            </a:r>
            <a:endParaRPr lang="en-US" sz="2000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1043608" y="6453336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2267744" y="6434752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2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491880" y="6435660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</a:rPr>
              <a:t>Sh</a:t>
            </a:r>
            <a:r>
              <a:rPr lang="en-US" baseline="-25000" dirty="0">
                <a:latin typeface="+mj-lt"/>
              </a:rPr>
              <a:t>i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4788024" y="6444044"/>
            <a:ext cx="576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latin typeface="+mj-lt"/>
              </a:rPr>
              <a:t>Sh</a:t>
            </a:r>
            <a:r>
              <a:rPr lang="en-US" baseline="-25000" dirty="0" err="1">
                <a:latin typeface="+mj-lt"/>
              </a:rPr>
              <a:t>n</a:t>
            </a:r>
            <a:endParaRPr lang="en-US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6156176" y="3604954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Lagrange Interpolation</a:t>
            </a:r>
            <a:endParaRPr lang="en-US" sz="2000" baseline="-25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Right Arrow 1"/>
          <p:cNvSpPr/>
          <p:nvPr/>
        </p:nvSpPr>
        <p:spPr>
          <a:xfrm rot="20136778">
            <a:off x="5598942" y="3703339"/>
            <a:ext cx="49607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71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4.79769E-6 L 0.00034 -0.351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6.35838E-7 L -3.88889E-6 -0.349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4971E-6 L 1.94444E-6 -0.328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08092E-6 L 0.00018 -0.3819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42" grpId="0"/>
      <p:bldP spid="44" grpId="0"/>
      <p:bldP spid="45" grpId="0"/>
      <p:bldP spid="47" grpId="0"/>
      <p:bldP spid="49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17838" y="2654515"/>
            <a:ext cx="9213694" cy="1933742"/>
            <a:chOff x="-117838" y="2654515"/>
            <a:chExt cx="9213694" cy="1933742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5826177" y="3511039"/>
              <a:ext cx="326967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&gt;&gt; Poly of degree t</a:t>
              </a:r>
            </a:p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&gt;&gt; At </a:t>
              </a:r>
              <a:r>
                <a:rPr lang="en-US" sz="1600" dirty="0" err="1">
                  <a:latin typeface="+mj-lt"/>
                  <a:cs typeface="Comic Sans MS"/>
                </a:rPr>
                <a:t>i</a:t>
              </a:r>
              <a:r>
                <a:rPr lang="en-US" sz="1600" dirty="0" smtClean="0">
                  <a:latin typeface="+mj-lt"/>
                  <a:cs typeface="Comic Sans MS"/>
                </a:rPr>
                <a:t>, it evaluates to 1</a:t>
              </a:r>
            </a:p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&gt;&gt; At any other point, it gives 0.    </a:t>
              </a:r>
            </a:p>
          </p:txBody>
        </p:sp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-117838" y="2789823"/>
              <a:ext cx="32860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latin typeface="+mj-lt"/>
                  <a:cs typeface="Comic Sans MS"/>
                </a:rPr>
                <a:t>Theorem: h(x) can be written as</a:t>
              </a:r>
              <a:endParaRPr lang="en-US" sz="1600" baseline="-25000" dirty="0" smtClean="0">
                <a:latin typeface="+mj-lt"/>
                <a:cs typeface="Comic Sans MS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3168173" y="2768131"/>
            <a:ext cx="2108824" cy="596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0455" name="Equation" r:id="rId4" imgW="1143000" imgH="368300" progId="Equation.3">
                    <p:embed/>
                  </p:oleObj>
                </mc:Choice>
                <mc:Fallback>
                  <p:oleObj name="Equation" r:id="rId4" imgW="1143000" imgH="368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68173" y="2768131"/>
                          <a:ext cx="2108824" cy="5961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6306891" y="2654515"/>
            <a:ext cx="2404537" cy="7450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0456" name="Equation" r:id="rId6" imgW="1092200" imgH="457200" progId="Equation.3">
                    <p:embed/>
                  </p:oleObj>
                </mc:Choice>
                <mc:Fallback>
                  <p:oleObj name="Equation" r:id="rId6" imgW="10922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06891" y="2654515"/>
                          <a:ext cx="2404537" cy="7450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5332663" y="2766298"/>
              <a:ext cx="7795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+mj-lt"/>
                  <a:cs typeface="Comic Sans MS"/>
                </a:rPr>
                <a:t>where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6156" y="4218925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503732"/>
              </p:ext>
            </p:extLst>
          </p:nvPr>
        </p:nvGraphicFramePr>
        <p:xfrm>
          <a:off x="542668" y="5477681"/>
          <a:ext cx="22717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57" name="Equation" r:id="rId8" imgW="1231900" imgH="368300" progId="Equation.3">
                  <p:embed/>
                </p:oleObj>
              </mc:Choice>
              <mc:Fallback>
                <p:oleObj name="Equation" r:id="rId8" imgW="12319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668" y="5477681"/>
                        <a:ext cx="2271712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02963"/>
              </p:ext>
            </p:extLst>
          </p:nvPr>
        </p:nvGraphicFramePr>
        <p:xfrm>
          <a:off x="539529" y="4203276"/>
          <a:ext cx="633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58" name="Equation" r:id="rId10" imgW="342900" imgH="215900" progId="Equation.3">
                  <p:embed/>
                </p:oleObj>
              </mc:Choice>
              <mc:Fallback>
                <p:oleObj name="Equation" r:id="rId10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9529" y="4203276"/>
                        <a:ext cx="633413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1272113" y="4163108"/>
            <a:ext cx="2350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polynomials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156" y="4779757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865163"/>
              </p:ext>
            </p:extLst>
          </p:nvPr>
        </p:nvGraphicFramePr>
        <p:xfrm>
          <a:off x="539529" y="4779757"/>
          <a:ext cx="657225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59" name="Equation" r:id="rId12" imgW="355320" imgH="228600" progId="Equation.3">
                  <p:embed/>
                </p:oleObj>
              </mc:Choice>
              <mc:Fallback>
                <p:oleObj name="Equation" r:id="rId12" imgW="3553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9529" y="4779757"/>
                        <a:ext cx="657225" cy="369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1263327" y="4759665"/>
            <a:ext cx="3034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values, denote by </a:t>
            </a:r>
            <a:r>
              <a:rPr lang="en-US" dirty="0" err="1" smtClean="0">
                <a:latin typeface="+mj-lt"/>
                <a:cs typeface="Comic Sans MS"/>
              </a:rPr>
              <a:t>r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156" y="5525255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21446" y="5478468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Can be written as the linear combination of h(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98791" y="5894587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The combiners are (recombination vector): r</a:t>
            </a:r>
            <a:r>
              <a:rPr lang="en-US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,….r</a:t>
            </a:r>
            <a:r>
              <a:rPr lang="en-US" baseline="-25000" dirty="0" smtClean="0">
                <a:latin typeface="+mj-lt"/>
                <a:cs typeface="Comic Sans MS"/>
              </a:rPr>
              <a:t>t+1</a:t>
            </a:r>
            <a:endParaRPr lang="en-US" baseline="-25000" dirty="0">
              <a:latin typeface="+mj-lt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343" y="1628800"/>
            <a:ext cx="797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Reconstructing t degree polynomial, given (t + 1) points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108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7" grpId="0"/>
      <p:bldP spid="28" grpId="0"/>
      <p:bldP spid="29" grpId="0"/>
      <p:bldP spid="30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66245" y="1523561"/>
            <a:ext cx="86390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Assume that h(x) is a polynomial of degree at most t and C is a subset of </a:t>
            </a:r>
            <a:r>
              <a:rPr lang="en-US" sz="1600" dirty="0" err="1" smtClean="0">
                <a:latin typeface="+mj-lt"/>
                <a:cs typeface="Comic Sans MS"/>
              </a:rPr>
              <a:t>F</a:t>
            </a:r>
            <a:r>
              <a:rPr lang="en-US" sz="1600" baseline="-25000" dirty="0" err="1" smtClean="0">
                <a:latin typeface="+mj-lt"/>
                <a:cs typeface="Comic Sans MS"/>
              </a:rPr>
              <a:t>p</a:t>
            </a:r>
            <a:r>
              <a:rPr lang="en-US" sz="1600" dirty="0" smtClean="0">
                <a:latin typeface="+mj-lt"/>
                <a:cs typeface="Comic Sans MS"/>
              </a:rPr>
              <a:t> of size t+1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958983" y="3405267"/>
            <a:ext cx="32696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Poly of degree t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</a:t>
            </a:r>
            <a:r>
              <a:rPr lang="en-US" sz="1600" dirty="0" err="1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, it evaluates to 1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any other point, it gives 0.    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925" y="2742295"/>
            <a:ext cx="3286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Theorem: h(x) can be written as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5322" y="1947010"/>
            <a:ext cx="40141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Assume for simplicity  C = {1,……,t+1}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240328"/>
              </p:ext>
            </p:extLst>
          </p:nvPr>
        </p:nvGraphicFramePr>
        <p:xfrm>
          <a:off x="3234256" y="2688887"/>
          <a:ext cx="2108824" cy="596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45" name="Equation" r:id="rId4" imgW="1143000" imgH="368300" progId="Equation.3">
                  <p:embed/>
                </p:oleObj>
              </mc:Choice>
              <mc:Fallback>
                <p:oleObj name="Equation" r:id="rId4" imgW="1143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4256" y="2688887"/>
                        <a:ext cx="2108824" cy="596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630058"/>
              </p:ext>
            </p:extLst>
          </p:nvPr>
        </p:nvGraphicFramePr>
        <p:xfrm>
          <a:off x="6316127" y="2624664"/>
          <a:ext cx="2404537" cy="74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46" name="Equation" r:id="rId6" imgW="1092200" imgH="457200" progId="Equation.3">
                  <p:embed/>
                </p:oleObj>
              </mc:Choice>
              <mc:Fallback>
                <p:oleObj name="Equation" r:id="rId6" imgW="1092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6127" y="2624664"/>
                        <a:ext cx="2404537" cy="745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343080" y="2725362"/>
            <a:ext cx="77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where</a:t>
            </a:r>
            <a:endParaRPr lang="en-US" dirty="0">
              <a:latin typeface="+mj-lt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8514" y="3471981"/>
            <a:ext cx="8328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Proof: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721382"/>
              </p:ext>
            </p:extLst>
          </p:nvPr>
        </p:nvGraphicFramePr>
        <p:xfrm>
          <a:off x="3022067" y="4454867"/>
          <a:ext cx="187642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447" name="Equation" r:id="rId8" imgW="1130300" imgH="368300" progId="Equation.3">
                  <p:embed/>
                </p:oleObj>
              </mc:Choice>
              <mc:Fallback>
                <p:oleObj name="Equation" r:id="rId8" imgW="11303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22067" y="4454867"/>
                        <a:ext cx="187642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83101" y="4548192"/>
            <a:ext cx="1859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Comic Sans MS"/>
              </a:rPr>
              <a:t>Consider </a:t>
            </a:r>
            <a:r>
              <a:rPr lang="en-US" sz="1600" dirty="0">
                <a:latin typeface="+mj-lt"/>
                <a:cs typeface="Comic Sans MS"/>
              </a:rPr>
              <a:t>LHS </a:t>
            </a:r>
            <a:r>
              <a:rPr lang="en-US" sz="1600" dirty="0" smtClean="0">
                <a:latin typeface="+mj-lt"/>
                <a:cs typeface="Comic Sans MS"/>
              </a:rPr>
              <a:t>– RHS:</a:t>
            </a:r>
            <a:endParaRPr lang="en-US" sz="1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6" y="3471981"/>
            <a:ext cx="4303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+mj-lt"/>
                <a:cs typeface="Comic Sans MS"/>
              </a:rPr>
              <a:t>Both LHS and RHS </a:t>
            </a:r>
            <a:r>
              <a:rPr lang="en-US" sz="1600" dirty="0" smtClean="0">
                <a:latin typeface="+mj-lt"/>
                <a:cs typeface="Comic Sans MS"/>
              </a:rPr>
              <a:t>evaluates to h(</a:t>
            </a:r>
            <a:r>
              <a:rPr lang="en-US" sz="1600" dirty="0" err="1" smtClean="0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) for every </a:t>
            </a:r>
            <a:r>
              <a:rPr lang="en-US" sz="1600" dirty="0" err="1" smtClean="0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 in C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6" y="3955625"/>
            <a:ext cx="3430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+mj-lt"/>
                <a:cs typeface="Comic Sans MS"/>
              </a:rPr>
              <a:t>Both LHS and RHS has degree at most t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674" y="5317512"/>
            <a:ext cx="5545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LHS - </a:t>
            </a:r>
            <a:r>
              <a:rPr lang="en-US" sz="1600" dirty="0">
                <a:latin typeface="+mj-lt"/>
                <a:cs typeface="Comic Sans MS"/>
              </a:rPr>
              <a:t>RHS </a:t>
            </a:r>
            <a:r>
              <a:rPr lang="en-US" sz="1600" dirty="0" smtClean="0">
                <a:latin typeface="+mj-lt"/>
                <a:cs typeface="Comic Sans MS"/>
              </a:rPr>
              <a:t>evaluates to 0 for every </a:t>
            </a:r>
            <a:r>
              <a:rPr lang="en-US" sz="1600" dirty="0" err="1" smtClean="0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 in C and has degree at most t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1880" y="5741167"/>
            <a:ext cx="2787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More zeros (roots) than degree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57881" y="57411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Zero polynomial!</a:t>
            </a:r>
            <a:endParaRPr lang="en-US" sz="1600" baseline="-25000" dirty="0">
              <a:latin typeface="+mj-lt"/>
              <a:cs typeface="Comic Sans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6674" y="6317439"/>
            <a:ext cx="1024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LHS = RHS</a:t>
            </a:r>
            <a:endParaRPr lang="en-US" sz="1600" baseline="-25000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097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5" grpId="0"/>
      <p:bldP spid="11" grpId="0"/>
      <p:bldP spid="7" grpId="0"/>
      <p:bldP spid="8" grpId="0"/>
      <p:bldP spid="16" grpId="0"/>
      <p:bldP spid="17" grpId="0"/>
      <p:bldP spid="18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3146" y="-65112"/>
            <a:ext cx="9311382" cy="75780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5496" y="4077072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 A polynomial of degree t is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uniquely determined </a:t>
            </a:r>
            <a:r>
              <a:rPr lang="en-US" sz="2000" dirty="0" smtClean="0">
                <a:latin typeface="+mj-lt"/>
              </a:rPr>
              <a:t>by a set of </a:t>
            </a: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t + 1 </a:t>
            </a:r>
            <a:r>
              <a:rPr lang="en-US" sz="2000" dirty="0" smtClean="0">
                <a:latin typeface="+mj-lt"/>
              </a:rPr>
              <a:t>distinct values of the polynomial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8069" y="692696"/>
            <a:ext cx="8776419" cy="3240360"/>
            <a:chOff x="188069" y="692696"/>
            <a:chExt cx="8776419" cy="3240360"/>
          </a:xfrm>
        </p:grpSpPr>
        <p:sp>
          <p:nvSpPr>
            <p:cNvPr id="6" name="Rounded Rectangle 5"/>
            <p:cNvSpPr/>
            <p:nvPr/>
          </p:nvSpPr>
          <p:spPr>
            <a:xfrm>
              <a:off x="188069" y="692696"/>
              <a:ext cx="8776419" cy="32403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6372200" y="2708920"/>
              <a:ext cx="25922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Sh</a:t>
              </a:r>
              <a:r>
                <a:rPr lang="en-US" sz="2000" baseline="-25000" dirty="0" smtClean="0">
                  <a:latin typeface="+mj-lt"/>
                </a:rPr>
                <a:t>i</a:t>
              </a:r>
              <a:r>
                <a:rPr lang="en-US" sz="2000" dirty="0" smtClean="0">
                  <a:latin typeface="+mj-lt"/>
                </a:rPr>
                <a:t> = Evaluation of the curve at x = </a:t>
              </a:r>
              <a:r>
                <a:rPr lang="en-US" sz="2000" dirty="0" smtClean="0">
                  <a:latin typeface="+mj-lt"/>
                  <a:sym typeface="Symbol"/>
                </a:rPr>
                <a:t></a:t>
              </a:r>
              <a:r>
                <a:rPr lang="en-US" sz="2000" baseline="-25000" dirty="0" err="1" smtClean="0">
                  <a:latin typeface="+mj-lt"/>
                  <a:sym typeface="Symbol"/>
                </a:rPr>
                <a:t>i</a:t>
              </a:r>
              <a:endParaRPr lang="en-US" sz="200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99269" y="764704"/>
              <a:ext cx="6304979" cy="2952328"/>
              <a:chOff x="994768" y="899428"/>
              <a:chExt cx="6304979" cy="2952328"/>
            </a:xfrm>
          </p:grpSpPr>
          <p:pic>
            <p:nvPicPr>
              <p:cNvPr id="109" name="Picture 2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5131" y="3411295"/>
                <a:ext cx="386503" cy="440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" name="Picture 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1033" y="3411295"/>
                <a:ext cx="432410" cy="41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5426" y="3411295"/>
                <a:ext cx="393881" cy="440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3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0827" y="3419708"/>
                <a:ext cx="398760" cy="410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1539107" y="899428"/>
                <a:ext cx="0" cy="237021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94768" y="2915652"/>
                <a:ext cx="544088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 10"/>
              <p:cNvSpPr/>
              <p:nvPr/>
            </p:nvSpPr>
            <p:spPr>
              <a:xfrm>
                <a:off x="1527914" y="1630404"/>
                <a:ext cx="4811151" cy="806934"/>
              </a:xfrm>
              <a:custGeom>
                <a:avLst/>
                <a:gdLst>
                  <a:gd name="connsiteX0" fmla="*/ 0 w 4811151"/>
                  <a:gd name="connsiteY0" fmla="*/ 581548 h 806934"/>
                  <a:gd name="connsiteX1" fmla="*/ 1294227 w 4811151"/>
                  <a:gd name="connsiteY1" fmla="*/ 131382 h 806934"/>
                  <a:gd name="connsiteX2" fmla="*/ 2307101 w 4811151"/>
                  <a:gd name="connsiteY2" fmla="*/ 806631 h 806934"/>
                  <a:gd name="connsiteX3" fmla="*/ 3559126 w 4811151"/>
                  <a:gd name="connsiteY3" fmla="*/ 32908 h 806934"/>
                  <a:gd name="connsiteX4" fmla="*/ 4811151 w 4811151"/>
                  <a:gd name="connsiteY4" fmla="*/ 215788 h 80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1151" h="806934">
                    <a:moveTo>
                      <a:pt x="0" y="581548"/>
                    </a:moveTo>
                    <a:cubicBezTo>
                      <a:pt x="454855" y="337708"/>
                      <a:pt x="909710" y="93868"/>
                      <a:pt x="1294227" y="131382"/>
                    </a:cubicBezTo>
                    <a:cubicBezTo>
                      <a:pt x="1678744" y="168896"/>
                      <a:pt x="1929618" y="823043"/>
                      <a:pt x="2307101" y="806631"/>
                    </a:cubicBezTo>
                    <a:cubicBezTo>
                      <a:pt x="2684584" y="790219"/>
                      <a:pt x="3141784" y="131382"/>
                      <a:pt x="3559126" y="32908"/>
                    </a:cubicBezTo>
                    <a:cubicBezTo>
                      <a:pt x="3976468" y="-65566"/>
                      <a:pt x="4393809" y="75111"/>
                      <a:pt x="4811151" y="21578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899147" y="2843644"/>
                <a:ext cx="144016" cy="144016"/>
              </a:xfrm>
              <a:prstGeom prst="ellipse">
                <a:avLst/>
              </a:prstGeom>
              <a:solidFill>
                <a:srgbClr val="00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3051275" y="2843644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275411" y="2843644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5571555" y="2843644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899147" y="1907540"/>
                <a:ext cx="144016" cy="144016"/>
              </a:xfrm>
              <a:prstGeom prst="ellipse">
                <a:avLst/>
              </a:prstGeom>
              <a:solidFill>
                <a:srgbClr val="00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51275" y="1835532"/>
                <a:ext cx="144016" cy="14401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275411" y="2051556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571555" y="1619508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67099" y="21235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1" name="Rectangle 14"/>
              <p:cNvSpPr>
                <a:spLocks noChangeArrowheads="1"/>
              </p:cNvSpPr>
              <p:nvPr/>
            </p:nvSpPr>
            <p:spPr bwMode="auto">
              <a:xfrm>
                <a:off x="6463804" y="1835532"/>
                <a:ext cx="835943" cy="43204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dirty="0" err="1">
                    <a:latin typeface="+mj-lt"/>
                  </a:rPr>
                  <a:t>d</a:t>
                </a:r>
                <a:r>
                  <a:rPr lang="en-US" sz="2000" dirty="0" err="1" smtClean="0">
                    <a:latin typeface="+mj-lt"/>
                  </a:rPr>
                  <a:t>eg</a:t>
                </a:r>
                <a:r>
                  <a:rPr lang="en-US" sz="2000" dirty="0" smtClean="0">
                    <a:latin typeface="+mj-lt"/>
                  </a:rPr>
                  <a:t>-t</a:t>
                </a:r>
                <a:endParaRPr lang="en-US" sz="2000" dirty="0">
                  <a:latin typeface="+mj-lt"/>
                </a:endParaRPr>
              </a:p>
            </p:txBody>
          </p:sp>
          <p:cxnSp>
            <p:nvCxnSpPr>
              <p:cNvPr id="7" name="Straight Connector 6"/>
              <p:cNvCxnSpPr>
                <a:stCxn id="25" idx="4"/>
              </p:cNvCxnSpPr>
              <p:nvPr/>
            </p:nvCxnSpPr>
            <p:spPr>
              <a:xfrm flipH="1">
                <a:off x="1966207" y="2051556"/>
                <a:ext cx="4948" cy="729741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endCxn id="114" idx="0"/>
              </p:cNvCxnSpPr>
              <p:nvPr/>
            </p:nvCxnSpPr>
            <p:spPr>
              <a:xfrm>
                <a:off x="3123283" y="1979548"/>
                <a:ext cx="0" cy="86409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115" idx="0"/>
              </p:cNvCxnSpPr>
              <p:nvPr/>
            </p:nvCxnSpPr>
            <p:spPr>
              <a:xfrm>
                <a:off x="4347419" y="2203956"/>
                <a:ext cx="0" cy="639688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5648511" y="1763524"/>
                <a:ext cx="1" cy="100811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 Box 7"/>
              <p:cNvSpPr txBox="1">
                <a:spLocks noChangeArrowheads="1"/>
              </p:cNvSpPr>
              <p:nvPr/>
            </p:nvSpPr>
            <p:spPr bwMode="auto">
              <a:xfrm>
                <a:off x="1683123" y="1466200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latin typeface="+mj-lt"/>
                  </a:rPr>
                  <a:t>Sh</a:t>
                </a:r>
                <a:r>
                  <a:rPr lang="en-US" baseline="-25000" dirty="0" smtClean="0">
                    <a:latin typeface="+mj-lt"/>
                  </a:rPr>
                  <a:t>1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44" name="Text Box 7"/>
              <p:cNvSpPr txBox="1">
                <a:spLocks noChangeArrowheads="1"/>
              </p:cNvSpPr>
              <p:nvPr/>
            </p:nvSpPr>
            <p:spPr bwMode="auto">
              <a:xfrm>
                <a:off x="2907259" y="1403484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latin typeface="+mj-lt"/>
                  </a:rPr>
                  <a:t>Sh</a:t>
                </a:r>
                <a:r>
                  <a:rPr lang="en-US" baseline="-25000" dirty="0">
                    <a:latin typeface="+mj-lt"/>
                  </a:rPr>
                  <a:t>2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4059387" y="1610216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latin typeface="+mj-lt"/>
                  </a:rPr>
                  <a:t>Sh</a:t>
                </a:r>
                <a:r>
                  <a:rPr lang="en-US" baseline="-25000" dirty="0">
                    <a:latin typeface="+mj-lt"/>
                  </a:rPr>
                  <a:t>i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  <p:sp>
            <p:nvSpPr>
              <p:cNvPr id="47" name="Text Box 7"/>
              <p:cNvSpPr txBox="1">
                <a:spLocks noChangeArrowheads="1"/>
              </p:cNvSpPr>
              <p:nvPr/>
            </p:nvSpPr>
            <p:spPr bwMode="auto">
              <a:xfrm>
                <a:off x="5427539" y="1178168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err="1" smtClean="0">
                    <a:latin typeface="+mj-lt"/>
                  </a:rPr>
                  <a:t>Sh</a:t>
                </a:r>
                <a:r>
                  <a:rPr lang="en-US" baseline="-25000" dirty="0" err="1">
                    <a:latin typeface="+mj-lt"/>
                  </a:rPr>
                  <a:t>n</a:t>
                </a:r>
                <a:endParaRPr lang="en-US" baseline="-25000" dirty="0" smtClean="0">
                  <a:solidFill>
                    <a:srgbClr val="0000FF"/>
                  </a:solidFill>
                  <a:latin typeface="+mj-lt"/>
                </a:endParaRPr>
              </a:p>
            </p:txBody>
          </p:sp>
        </p:grpSp>
        <p:sp>
          <p:nvSpPr>
            <p:cNvPr id="51" name="Text Box 7"/>
            <p:cNvSpPr txBox="1">
              <a:spLocks noChangeArrowheads="1"/>
            </p:cNvSpPr>
            <p:nvPr/>
          </p:nvSpPr>
          <p:spPr bwMode="auto">
            <a:xfrm>
              <a:off x="1259632" y="2780928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 smtClean="0">
                  <a:latin typeface="+mj-lt"/>
                  <a:sym typeface="Symbol"/>
                </a:rPr>
                <a:t>1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2411760" y="2780928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>
                  <a:latin typeface="+mj-lt"/>
                  <a:sym typeface="Symbol"/>
                </a:rPr>
                <a:t>2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3" name="Text Box 7"/>
            <p:cNvSpPr txBox="1">
              <a:spLocks noChangeArrowheads="1"/>
            </p:cNvSpPr>
            <p:nvPr/>
          </p:nvSpPr>
          <p:spPr bwMode="auto">
            <a:xfrm>
              <a:off x="3635896" y="2771636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>
                  <a:latin typeface="+mj-lt"/>
                  <a:sym typeface="Symbol"/>
                </a:rPr>
                <a:t>i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932040" y="2771636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</a:t>
              </a:r>
              <a:r>
                <a:rPr lang="en-US" baseline="-25000" dirty="0">
                  <a:latin typeface="+mj-lt"/>
                  <a:sym typeface="Symbol"/>
                </a:rPr>
                <a:t>n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683568" y="1844824"/>
              <a:ext cx="5760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latin typeface="+mj-lt"/>
                  <a:sym typeface="Symbol"/>
                </a:rPr>
                <a:t>s</a:t>
              </a:r>
              <a:endParaRPr lang="en-US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5496" y="4797152"/>
            <a:ext cx="8712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 Given </a:t>
            </a: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only t distinct values</a:t>
            </a:r>
            <a:r>
              <a:rPr lang="en-US" sz="2000" dirty="0" smtClean="0">
                <a:latin typeface="+mj-lt"/>
              </a:rPr>
              <a:t>, a polynomial of degree t is not uniquely determined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395536" y="5589240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+mj-lt"/>
              </a:rPr>
              <a:t>Fix any missing value. This will determine a polynomial of degree t along with the already available t distinct values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395536" y="6309320"/>
            <a:ext cx="8712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9900"/>
                </a:solidFill>
                <a:latin typeface="+mj-lt"/>
              </a:rPr>
              <a:t>All possible secrets </a:t>
            </a:r>
            <a:r>
              <a:rPr lang="en-US" sz="2000" dirty="0" smtClean="0">
                <a:latin typeface="+mj-lt"/>
              </a:rPr>
              <a:t>from the field are </a:t>
            </a:r>
            <a:r>
              <a:rPr lang="en-US" sz="2000" dirty="0" err="1" smtClean="0">
                <a:latin typeface="+mj-lt"/>
              </a:rPr>
              <a:t>equi</a:t>
            </a:r>
            <a:r>
              <a:rPr lang="en-US" sz="2000" dirty="0" smtClean="0">
                <a:latin typeface="+mj-lt"/>
              </a:rPr>
              <a:t>-probable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6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24544" y="6896"/>
            <a:ext cx="9793088" cy="613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1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 Demonstration</a:t>
            </a:r>
            <a:endParaRPr lang="en-US" sz="31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2966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n</a:t>
            </a:r>
            <a:r>
              <a:rPr lang="en-IN" sz="2400" kern="0" dirty="0" smtClean="0">
                <a:latin typeface="+mj-lt"/>
              </a:rPr>
              <a:t> = 3 and t = 1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757238"/>
              </p:ext>
            </p:extLst>
          </p:nvPr>
        </p:nvGraphicFramePr>
        <p:xfrm>
          <a:off x="4929228" y="304384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435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228" y="304384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5400000" flipH="1" flipV="1">
            <a:off x="1986776" y="3151798"/>
            <a:ext cx="242809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771800" y="4080492"/>
            <a:ext cx="285752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71800" y="2008790"/>
            <a:ext cx="2786082" cy="24288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128990" y="2294542"/>
            <a:ext cx="142876" cy="1428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rot="5400000">
            <a:off x="3200428" y="3508988"/>
            <a:ext cx="1143008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4021965" y="3759021"/>
            <a:ext cx="642942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4736345" y="3973335"/>
            <a:ext cx="214314" cy="158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3707904" y="2437418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4370060" y="2937484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4860032" y="336611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 bwMode="auto">
          <a:xfrm>
            <a:off x="2857892" y="229454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3515084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4" name="Rectangle 2"/>
          <p:cNvSpPr txBox="1">
            <a:spLocks noChangeArrowheads="1"/>
          </p:cNvSpPr>
          <p:nvPr/>
        </p:nvSpPr>
        <p:spPr bwMode="auto">
          <a:xfrm>
            <a:off x="4086588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4658092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707904" y="400506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283968" y="400506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788024" y="400506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707904" y="2852936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283968" y="3284984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788024" y="3717032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902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9" grpId="0"/>
      <p:bldP spid="70" grpId="0"/>
      <p:bldP spid="71" grpId="0"/>
      <p:bldP spid="73" grpId="0"/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24544" y="6896"/>
            <a:ext cx="9793088" cy="613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1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 Demonstration</a:t>
            </a:r>
            <a:endParaRPr lang="en-US" sz="31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2966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n</a:t>
            </a:r>
            <a:r>
              <a:rPr lang="en-IN" sz="2400" kern="0" dirty="0" smtClean="0">
                <a:latin typeface="+mj-lt"/>
              </a:rPr>
              <a:t> = 3 and t = 1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259351"/>
              </p:ext>
            </p:extLst>
          </p:nvPr>
        </p:nvGraphicFramePr>
        <p:xfrm>
          <a:off x="4929228" y="304384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59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228" y="304384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5400000" flipH="1" flipV="1">
            <a:off x="1986776" y="3151798"/>
            <a:ext cx="242809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771800" y="4080492"/>
            <a:ext cx="285752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71800" y="2008790"/>
            <a:ext cx="2786082" cy="24288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128990" y="2294542"/>
            <a:ext cx="142876" cy="1428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rot="5400000">
            <a:off x="3200428" y="3508988"/>
            <a:ext cx="1143008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4736345" y="3973335"/>
            <a:ext cx="214314" cy="158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3707904" y="2437418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4860032" y="336611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 bwMode="auto">
          <a:xfrm>
            <a:off x="2785884" y="229454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3515084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5" name="Rectangle 2"/>
          <p:cNvSpPr txBox="1">
            <a:spLocks noChangeArrowheads="1"/>
          </p:cNvSpPr>
          <p:nvPr/>
        </p:nvSpPr>
        <p:spPr bwMode="auto">
          <a:xfrm>
            <a:off x="4658092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707904" y="400506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788024" y="4005064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707904" y="2852936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788024" y="3717032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07504" y="4797152"/>
            <a:ext cx="892899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A</a:t>
            </a:r>
            <a:r>
              <a:rPr lang="en-IN" sz="2400" kern="0" dirty="0" smtClean="0">
                <a:latin typeface="+mj-lt"/>
              </a:rPr>
              <a:t>ny set of 2 shares </a:t>
            </a:r>
            <a:r>
              <a:rPr lang="en-IN" sz="2400" kern="0" dirty="0" smtClean="0">
                <a:latin typeface="+mj-lt"/>
                <a:sym typeface="Symbol"/>
              </a:rPr>
              <a:t> original straight line and the secret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7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9" grpId="0"/>
      <p:bldP spid="71" grpId="0"/>
      <p:bldP spid="72" grpId="0"/>
      <p:bldP spid="73" grpId="0"/>
      <p:bldP spid="75" grpId="0"/>
      <p:bldP spid="76" grpId="0" animBg="1"/>
      <p:bldP spid="78" grpId="0" animBg="1"/>
      <p:bldP spid="79" grpId="0" animBg="1"/>
      <p:bldP spid="81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8000"/>
                </a:solidFill>
                <a:cs typeface="Comic Sans MS"/>
              </a:rPr>
              <a:t>Information Theoretic MPC with Semi-honest Adversary and honest majority [BGW88]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1202" y="1476575"/>
            <a:ext cx="2116667" cy="1477327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2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(Networks)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Complete 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Synchronous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84125" y="1473701"/>
            <a:ext cx="1744133" cy="1061829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3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(Distrust)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Centralized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37833" y="1439835"/>
            <a:ext cx="2696080" cy="2031325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4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(Adversary)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Threshold (t)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Unbounded powerful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 Semi-honest </a:t>
            </a:r>
            <a:endParaRPr lang="en-US" dirty="0">
              <a:latin typeface="+mj-lt"/>
              <a:cs typeface="Comic Sans MS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 Static</a:t>
            </a:r>
            <a:endParaRPr lang="en-US" u="sng" dirty="0">
              <a:latin typeface="+mj-lt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7" y="1388795"/>
            <a:ext cx="1625603" cy="1338828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</a:rPr>
              <a:t>Dimension 1</a:t>
            </a: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(Models of Computation)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Arithmetic</a:t>
            </a:r>
            <a:endParaRPr lang="en-US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6000" y="4868447"/>
            <a:ext cx="537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  <a:cs typeface="Comic Sans MS"/>
              </a:rPr>
              <a:t>Michael Ben-</a:t>
            </a:r>
            <a:r>
              <a:rPr lang="en-US" sz="1600" dirty="0" smtClean="0">
                <a:latin typeface="+mj-lt"/>
                <a:cs typeface="Comic Sans MS"/>
              </a:rPr>
              <a:t>Or, </a:t>
            </a:r>
            <a:r>
              <a:rPr lang="en-US" sz="1600" dirty="0" smtClean="0">
                <a:latin typeface="+mj-lt"/>
                <a:cs typeface="Comic Sans MS"/>
                <a:hlinkClick r:id="rId3"/>
              </a:rPr>
              <a:t>Shafi </a:t>
            </a:r>
            <a:r>
              <a:rPr lang="en-US" sz="1600" dirty="0">
                <a:latin typeface="+mj-lt"/>
                <a:cs typeface="Comic Sans MS"/>
                <a:hlinkClick r:id="rId3"/>
              </a:rPr>
              <a:t>Goldwasser, </a:t>
            </a:r>
            <a:r>
              <a:rPr lang="en-US" sz="1600" dirty="0">
                <a:latin typeface="+mj-lt"/>
                <a:cs typeface="Comic Sans MS"/>
                <a:hlinkClick r:id="rId4"/>
              </a:rPr>
              <a:t>Avi Wigderson:</a:t>
            </a:r>
          </a:p>
          <a:p>
            <a:r>
              <a:rPr lang="en-US" sz="1600" b="1" dirty="0">
                <a:latin typeface="+mj-lt"/>
                <a:cs typeface="Comic Sans MS"/>
              </a:rPr>
              <a:t>Completeness Theorems for Non-Cryptographic Fault-Tolerant Distributed Computation (Extended Abstract).</a:t>
            </a:r>
            <a:r>
              <a:rPr lang="en-US" sz="1600" dirty="0">
                <a:latin typeface="+mj-lt"/>
                <a:cs typeface="Comic Sans MS"/>
              </a:rPr>
              <a:t> </a:t>
            </a:r>
            <a:r>
              <a:rPr lang="en-US" sz="1600" dirty="0">
                <a:latin typeface="+mj-lt"/>
                <a:cs typeface="Comic Sans MS"/>
                <a:hlinkClick r:id="rId5"/>
              </a:rPr>
              <a:t>STOC </a:t>
            </a:r>
            <a:r>
              <a:rPr lang="en-US" sz="1600" dirty="0" smtClean="0">
                <a:latin typeface="+mj-lt"/>
                <a:cs typeface="Comic Sans MS"/>
                <a:hlinkClick r:id="rId5"/>
              </a:rPr>
              <a:t>1988</a:t>
            </a:r>
            <a:r>
              <a:rPr lang="en-US" sz="1600" dirty="0">
                <a:latin typeface="+mj-lt"/>
                <a:cs typeface="Comic Sans MS"/>
                <a:hlinkClick r:id="rId5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30" y="3170771"/>
            <a:ext cx="1168403" cy="1371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333" y="4542374"/>
            <a:ext cx="1370569" cy="1396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29" y="5194248"/>
            <a:ext cx="1168403" cy="15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267744" y="2924944"/>
            <a:ext cx="3362146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2411760" y="2294542"/>
            <a:ext cx="2880320" cy="121524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24544" y="6896"/>
            <a:ext cx="9793088" cy="613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1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Shamir Secret-sharing : Security Demonstration</a:t>
            </a:r>
            <a:endParaRPr lang="en-US" sz="31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2966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>
                <a:latin typeface="+mj-lt"/>
              </a:rPr>
              <a:t>n</a:t>
            </a:r>
            <a:r>
              <a:rPr lang="en-IN" sz="2400" kern="0" dirty="0" smtClean="0">
                <a:latin typeface="+mj-lt"/>
              </a:rPr>
              <a:t> = 3 and t = 1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123012"/>
              </p:ext>
            </p:extLst>
          </p:nvPr>
        </p:nvGraphicFramePr>
        <p:xfrm>
          <a:off x="4929228" y="304384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83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228" y="3043848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/>
          <p:nvPr/>
        </p:nvCxnSpPr>
        <p:spPr>
          <a:xfrm rot="5400000" flipH="1" flipV="1">
            <a:off x="1986776" y="3151798"/>
            <a:ext cx="242809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771800" y="4080492"/>
            <a:ext cx="285752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771800" y="2008790"/>
            <a:ext cx="2786082" cy="24288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3128990" y="2294542"/>
            <a:ext cx="142876" cy="14287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rot="5400000">
            <a:off x="3200428" y="3508988"/>
            <a:ext cx="1143008" cy="15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3707904" y="2437418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sh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2" name="Rectangle 2"/>
          <p:cNvSpPr txBox="1">
            <a:spLocks noChangeArrowheads="1"/>
          </p:cNvSpPr>
          <p:nvPr/>
        </p:nvSpPr>
        <p:spPr bwMode="auto">
          <a:xfrm>
            <a:off x="2785884" y="229454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s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3515084" y="4081062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707904" y="4005064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707904" y="2852936"/>
            <a:ext cx="144016" cy="144016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107504" y="4797152"/>
            <a:ext cx="892899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400" kern="0" dirty="0" smtClean="0">
                <a:latin typeface="+mj-lt"/>
              </a:rPr>
              <a:t>Only 1 share </a:t>
            </a:r>
            <a:r>
              <a:rPr lang="en-IN" sz="2400" kern="0" dirty="0" smtClean="0">
                <a:latin typeface="+mj-lt"/>
                <a:sym typeface="Symbol"/>
              </a:rPr>
              <a:t> all possible straight lines over the field</a:t>
            </a:r>
            <a:endParaRPr lang="en-IN" sz="2400" kern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2852192" y="2780928"/>
            <a:ext cx="49567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IN" sz="2000" kern="0" dirty="0">
                <a:solidFill>
                  <a:srgbClr val="0000FF"/>
                </a:solidFill>
                <a:latin typeface="+mj-lt"/>
              </a:rPr>
              <a:t>s</a:t>
            </a:r>
            <a:r>
              <a:rPr lang="en-IN" sz="2000" kern="0" dirty="0" smtClean="0">
                <a:solidFill>
                  <a:srgbClr val="0000FF"/>
                </a:solidFill>
                <a:latin typeface="+mj-lt"/>
              </a:rPr>
              <a:t>’</a:t>
            </a:r>
            <a:endParaRPr lang="en-IN" sz="2000" kern="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131840" y="3068960"/>
            <a:ext cx="144016" cy="14401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31840" y="2852936"/>
            <a:ext cx="144016" cy="14401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2843808" y="2568894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>
                <a:solidFill>
                  <a:srgbClr val="002060"/>
                </a:solidFill>
                <a:latin typeface="+mj-lt"/>
              </a:rPr>
              <a:t>s</a:t>
            </a:r>
            <a:r>
              <a:rPr lang="en-IN" sz="2000" kern="0" dirty="0" smtClean="0">
                <a:solidFill>
                  <a:srgbClr val="002060"/>
                </a:solidFill>
                <a:latin typeface="+mj-lt"/>
              </a:rPr>
              <a:t>’’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0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9" grpId="0"/>
      <p:bldP spid="72" grpId="0"/>
      <p:bldP spid="72" grpId="1"/>
      <p:bldP spid="73" grpId="0"/>
      <p:bldP spid="76" grpId="0" animBg="1"/>
      <p:bldP spid="79" grpId="0" animBg="1"/>
      <p:bldP spid="25" grpId="0"/>
      <p:bldP spid="23" grpId="0"/>
      <p:bldP spid="23" grpId="1"/>
      <p:bldP spid="24" grpId="0" animBg="1"/>
      <p:bldP spid="24" grpId="1" animBg="1"/>
      <p:bldP spid="29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Shamir-sharing Properties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01712" y="2204298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01712" y="1505949"/>
            <a:ext cx="8639092" cy="338554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Property 1: Any (t+1) parties have ‘complete’ information about the secret.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877444" y="3571927"/>
            <a:ext cx="6573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Both proof can be derived from Lagrange’s Interpolation.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580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958983" y="2106248"/>
            <a:ext cx="32696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Poly of degree t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</a:t>
            </a:r>
            <a:r>
              <a:rPr lang="en-US" sz="1600" dirty="0" err="1">
                <a:latin typeface="+mj-lt"/>
                <a:cs typeface="Comic Sans MS"/>
              </a:rPr>
              <a:t>i</a:t>
            </a:r>
            <a:r>
              <a:rPr lang="en-US" sz="1600" dirty="0" smtClean="0">
                <a:latin typeface="+mj-lt"/>
                <a:cs typeface="Comic Sans MS"/>
              </a:rPr>
              <a:t>, it evaluates to 1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At any other point, it gives 0.    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2925" y="1443276"/>
            <a:ext cx="3286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Theorem: h(x) can be written as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483591" y="6349677"/>
            <a:ext cx="14910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C = {1,……,t+1}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014488"/>
              </p:ext>
            </p:extLst>
          </p:nvPr>
        </p:nvGraphicFramePr>
        <p:xfrm>
          <a:off x="3234256" y="1389868"/>
          <a:ext cx="2108824" cy="596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75" name="Equation" r:id="rId4" imgW="1143000" imgH="368300" progId="Equation.3">
                  <p:embed/>
                </p:oleObj>
              </mc:Choice>
              <mc:Fallback>
                <p:oleObj name="Equation" r:id="rId4" imgW="1143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4256" y="1389868"/>
                        <a:ext cx="2108824" cy="596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714252"/>
              </p:ext>
            </p:extLst>
          </p:nvPr>
        </p:nvGraphicFramePr>
        <p:xfrm>
          <a:off x="6316127" y="1291779"/>
          <a:ext cx="2404537" cy="74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76" name="Equation" r:id="rId6" imgW="1092200" imgH="457200" progId="Equation.3">
                  <p:embed/>
                </p:oleObj>
              </mc:Choice>
              <mc:Fallback>
                <p:oleObj name="Equation" r:id="rId6" imgW="1092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6127" y="1291779"/>
                        <a:ext cx="2404537" cy="745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343080" y="1426343"/>
            <a:ext cx="779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where</a:t>
            </a:r>
            <a:endParaRPr lang="en-US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8209" y="3429000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911062"/>
              </p:ext>
            </p:extLst>
          </p:nvPr>
        </p:nvGraphicFramePr>
        <p:xfrm>
          <a:off x="671513" y="4560888"/>
          <a:ext cx="22717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77" name="Equation" r:id="rId8" imgW="1231900" imgH="368300" progId="Equation.3">
                  <p:embed/>
                </p:oleObj>
              </mc:Choice>
              <mc:Fallback>
                <p:oleObj name="Equation" r:id="rId8" imgW="12319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1513" y="4560888"/>
                        <a:ext cx="2271712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422890"/>
              </p:ext>
            </p:extLst>
          </p:nvPr>
        </p:nvGraphicFramePr>
        <p:xfrm>
          <a:off x="589344" y="3462866"/>
          <a:ext cx="633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78" name="Equation" r:id="rId10" imgW="342900" imgH="215900" progId="Equation.3">
                  <p:embed/>
                </p:oleObj>
              </mc:Choice>
              <mc:Fallback>
                <p:oleObj name="Equation" r:id="rId10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9344" y="3462866"/>
                        <a:ext cx="633413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1308878" y="3417332"/>
            <a:ext cx="2350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polynomials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8212" y="3953926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792921"/>
              </p:ext>
            </p:extLst>
          </p:nvPr>
        </p:nvGraphicFramePr>
        <p:xfrm>
          <a:off x="589347" y="3987792"/>
          <a:ext cx="633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579" name="Equation" r:id="rId12" imgW="342900" imgH="215900" progId="Equation.3">
                  <p:embed/>
                </p:oleObj>
              </mc:Choice>
              <mc:Fallback>
                <p:oleObj name="Equation" r:id="rId12" imgW="342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9347" y="3987792"/>
                        <a:ext cx="633413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1308881" y="3942258"/>
            <a:ext cx="3034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a</a:t>
            </a:r>
            <a:r>
              <a:rPr lang="en-US" dirty="0" smtClean="0">
                <a:latin typeface="+mj-lt"/>
                <a:cs typeface="Comic Sans MS"/>
              </a:rPr>
              <a:t>re public values, denote by </a:t>
            </a:r>
            <a:r>
              <a:rPr lang="en-US" dirty="0" err="1" smtClean="0">
                <a:latin typeface="+mj-lt"/>
                <a:cs typeface="Comic Sans MS"/>
              </a:rPr>
              <a:t>r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2081" y="4597383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+mj-lt"/>
                <a:cs typeface="Comic Sans MS"/>
              </a:rPr>
              <a:t>&gt;&gt;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98792" y="4560888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Can be written as the linear combination of h(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98795" y="5085814"/>
            <a:ext cx="5875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The combiners are (recombination vector): r</a:t>
            </a:r>
            <a:r>
              <a:rPr lang="en-US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,….r</a:t>
            </a:r>
            <a:r>
              <a:rPr lang="en-US" baseline="-25000" dirty="0" smtClean="0">
                <a:latin typeface="+mj-lt"/>
                <a:cs typeface="Comic Sans MS"/>
              </a:rPr>
              <a:t>t+1</a:t>
            </a:r>
            <a:endParaRPr lang="en-US" baseline="-25000" dirty="0">
              <a:latin typeface="+mj-lt"/>
              <a:cs typeface="Comic Sans MS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57404" y="5773149"/>
            <a:ext cx="8639092" cy="338554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Property 1: Any (t+1) parties have ‘complete’ information about the secret.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262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7" grpId="0"/>
      <p:bldP spid="28" grpId="0"/>
      <p:bldP spid="29" grpId="0"/>
      <p:bldP spid="30" grpId="0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188" y="1395176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188" y="2380733"/>
            <a:ext cx="8639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Proof: For any secret s from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smtClean="0">
                <a:latin typeface="+mj-lt"/>
                <a:cs typeface="Comic Sans MS"/>
              </a:rPr>
              <a:t>if  we sample f(x) of degree at most t randomly </a:t>
            </a:r>
            <a:r>
              <a:rPr lang="en-US" dirty="0" err="1" smtClean="0">
                <a:latin typeface="+mj-lt"/>
                <a:cs typeface="Comic Sans MS"/>
              </a:rPr>
              <a:t>s.t.</a:t>
            </a:r>
            <a:r>
              <a:rPr lang="en-US" dirty="0" smtClean="0">
                <a:latin typeface="+mj-lt"/>
                <a:cs typeface="Comic Sans MS"/>
              </a:rPr>
              <a:t> f(0) = s and consider the following distribution for any C that is </a:t>
            </a:r>
            <a:r>
              <a:rPr lang="en-US" dirty="0">
                <a:latin typeface="+mj-lt"/>
                <a:cs typeface="Comic Sans MS"/>
              </a:rPr>
              <a:t>subset of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\ {0}</a:t>
            </a:r>
            <a:r>
              <a:rPr lang="en-US" baseline="-25000" dirty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 and of size t </a:t>
            </a:r>
            <a:r>
              <a:rPr lang="en-US" dirty="0" smtClean="0">
                <a:latin typeface="+mj-lt"/>
                <a:cs typeface="Comic Sans MS"/>
              </a:rPr>
              <a:t>: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6493" y="3349603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( {f(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)}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baseline="-25000" dirty="0" smtClean="0">
                <a:latin typeface="+mj-lt"/>
                <a:cs typeface="Comic Sans MS"/>
              </a:rPr>
              <a:t> in C  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18360" y="3349603"/>
            <a:ext cx="259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u</a:t>
            </a:r>
            <a:r>
              <a:rPr lang="en-US" dirty="0" smtClean="0">
                <a:latin typeface="+mj-lt"/>
                <a:cs typeface="Comic Sans MS"/>
              </a:rPr>
              <a:t>niform distribution in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30000" dirty="0" err="1" smtClean="0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0273" y="3871335"/>
            <a:ext cx="2108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For a fixed s, </a:t>
            </a:r>
            <a:endParaRPr lang="en-US" baseline="30000" dirty="0"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29018" y="4970405"/>
            <a:ext cx="4362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If not then two different sets of t+1 values will define the same polynomial</a:t>
            </a:r>
            <a:endParaRPr lang="en-US" baseline="30000" dirty="0"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5820" y="4206801"/>
            <a:ext cx="2892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t </a:t>
            </a:r>
            <a:r>
              <a:rPr lang="en-US" dirty="0">
                <a:latin typeface="+mj-lt"/>
                <a:cs typeface="Comic Sans MS"/>
              </a:rPr>
              <a:t>coefficients  from </a:t>
            </a:r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>
                <a:latin typeface="+mj-lt"/>
                <a:cs typeface="Comic Sans MS"/>
              </a:rPr>
              <a:t>p</a:t>
            </a:r>
            <a:r>
              <a:rPr lang="en-US" baseline="30000" dirty="0" err="1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3628231" y="4172935"/>
            <a:ext cx="588173" cy="335466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44328" y="4120880"/>
            <a:ext cx="4447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A unique element from the above distribution</a:t>
            </a:r>
            <a:endParaRPr lang="en-US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83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4" grpId="0"/>
      <p:bldP spid="35" grpId="0"/>
      <p:bldP spid="37" grpId="0"/>
      <p:bldP spid="38" grpId="0"/>
      <p:bldP spid="39" grpId="0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188" y="1395176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188" y="2380733"/>
            <a:ext cx="8639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Proof: For any secret s from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smtClean="0">
                <a:latin typeface="+mj-lt"/>
                <a:cs typeface="Comic Sans MS"/>
              </a:rPr>
              <a:t>if  we sample f(x) of degree at most t randomly </a:t>
            </a:r>
            <a:r>
              <a:rPr lang="en-US" dirty="0" err="1" smtClean="0">
                <a:latin typeface="+mj-lt"/>
                <a:cs typeface="Comic Sans MS"/>
              </a:rPr>
              <a:t>s.t.</a:t>
            </a:r>
            <a:r>
              <a:rPr lang="en-US" dirty="0" smtClean="0">
                <a:latin typeface="+mj-lt"/>
                <a:cs typeface="Comic Sans MS"/>
              </a:rPr>
              <a:t> f(0) = s and consider the following distribution for any C that is </a:t>
            </a:r>
            <a:r>
              <a:rPr lang="en-US" dirty="0">
                <a:latin typeface="+mj-lt"/>
                <a:cs typeface="Comic Sans MS"/>
              </a:rPr>
              <a:t>subset of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\ {0}</a:t>
            </a:r>
            <a:r>
              <a:rPr lang="en-US" baseline="-25000" dirty="0">
                <a:latin typeface="+mj-lt"/>
                <a:cs typeface="Comic Sans MS"/>
              </a:rPr>
              <a:t> </a:t>
            </a:r>
            <a:r>
              <a:rPr lang="en-US" dirty="0">
                <a:latin typeface="+mj-lt"/>
                <a:cs typeface="Comic Sans MS"/>
              </a:rPr>
              <a:t> and of size t </a:t>
            </a:r>
            <a:r>
              <a:rPr lang="en-US" dirty="0" smtClean="0">
                <a:latin typeface="+mj-lt"/>
                <a:cs typeface="Comic Sans MS"/>
              </a:rPr>
              <a:t>: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6493" y="3349603"/>
            <a:ext cx="1160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( {f(</a:t>
            </a:r>
            <a:r>
              <a:rPr lang="en-US" dirty="0" err="1" smtClean="0">
                <a:latin typeface="+mj-lt"/>
                <a:cs typeface="Comic Sans MS"/>
              </a:rPr>
              <a:t>i</a:t>
            </a:r>
            <a:r>
              <a:rPr lang="en-US" dirty="0" smtClean="0">
                <a:latin typeface="+mj-lt"/>
                <a:cs typeface="Comic Sans MS"/>
              </a:rPr>
              <a:t>)}</a:t>
            </a:r>
            <a:r>
              <a:rPr lang="en-US" baseline="-25000" dirty="0" err="1" smtClean="0">
                <a:latin typeface="+mj-lt"/>
                <a:cs typeface="Comic Sans MS"/>
              </a:rPr>
              <a:t>i</a:t>
            </a:r>
            <a:r>
              <a:rPr lang="en-US" baseline="-25000" dirty="0" smtClean="0">
                <a:latin typeface="+mj-lt"/>
                <a:cs typeface="Comic Sans MS"/>
              </a:rPr>
              <a:t> in C  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18360" y="3349603"/>
            <a:ext cx="2592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u</a:t>
            </a:r>
            <a:r>
              <a:rPr lang="en-US" dirty="0" smtClean="0">
                <a:latin typeface="+mj-lt"/>
                <a:cs typeface="Comic Sans MS"/>
              </a:rPr>
              <a:t>niform distribution in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30000" dirty="0" err="1" smtClean="0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0273" y="3871335"/>
            <a:ext cx="2108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For a fixed s, </a:t>
            </a:r>
            <a:endParaRPr lang="en-US" baseline="300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820" y="4206801"/>
            <a:ext cx="2841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t </a:t>
            </a:r>
            <a:r>
              <a:rPr lang="en-US" dirty="0">
                <a:latin typeface="+mj-lt"/>
                <a:cs typeface="Comic Sans MS"/>
              </a:rPr>
              <a:t>coefficients  from </a:t>
            </a:r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>
                <a:latin typeface="+mj-lt"/>
                <a:cs typeface="Comic Sans MS"/>
              </a:rPr>
              <a:t>p</a:t>
            </a:r>
            <a:r>
              <a:rPr lang="en-US" baseline="30000" dirty="0" err="1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44328" y="4120880"/>
            <a:ext cx="4447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A unique element from the above distribution</a:t>
            </a:r>
            <a:endParaRPr lang="en-US" baseline="30000" dirty="0"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628231" y="4172935"/>
            <a:ext cx="588173" cy="335466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3572925" y="4511598"/>
            <a:ext cx="631031" cy="335466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2040" y="5073140"/>
            <a:ext cx="841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s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smtClean="0">
                <a:latin typeface="+mj-lt"/>
                <a:cs typeface="Comic Sans MS"/>
              </a:rPr>
              <a:t>:   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err="1" smtClean="0">
                <a:latin typeface="+mj-lt"/>
                <a:cs typeface="Comic Sans MS"/>
              </a:rPr>
              <a:t>F</a:t>
            </a:r>
            <a:r>
              <a:rPr lang="en-US" baseline="-25000" dirty="0" err="1" smtClean="0">
                <a:latin typeface="+mj-lt"/>
                <a:cs typeface="Comic Sans MS"/>
              </a:rPr>
              <a:t>p</a:t>
            </a:r>
            <a:r>
              <a:rPr lang="en-US" baseline="30000" dirty="0" err="1" smtClean="0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3118" y="5073140"/>
            <a:ext cx="421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+mj-lt"/>
                <a:cs typeface="Comic Sans MS"/>
              </a:rPr>
              <a:t>F</a:t>
            </a:r>
            <a:r>
              <a:rPr lang="en-US" baseline="-25000" dirty="0" err="1">
                <a:latin typeface="+mj-lt"/>
                <a:cs typeface="Comic Sans MS"/>
              </a:rPr>
              <a:t>p</a:t>
            </a:r>
            <a:r>
              <a:rPr lang="en-US" baseline="30000" dirty="0" err="1">
                <a:latin typeface="+mj-lt"/>
                <a:cs typeface="Comic Sans MS"/>
              </a:rPr>
              <a:t>t</a:t>
            </a:r>
            <a:endParaRPr lang="en-US" baseline="30000" dirty="0"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531118" y="5005407"/>
            <a:ext cx="886727" cy="616461"/>
          </a:xfrm>
          <a:prstGeom prst="rightArrow">
            <a:avLst/>
          </a:prstGeom>
          <a:solidFill>
            <a:srgbClr val="07DE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35942" y="5855276"/>
            <a:ext cx="2153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Uniform distribution </a:t>
            </a:r>
            <a:endParaRPr lang="en-US" baseline="30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2767" y="5134003"/>
            <a:ext cx="80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+mj-lt"/>
                <a:cs typeface="Comic Sans MS"/>
              </a:rPr>
              <a:t>bijective</a:t>
            </a:r>
            <a:endParaRPr lang="en-US" sz="14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92848" y="5814554"/>
            <a:ext cx="2153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Uniform distribution </a:t>
            </a:r>
            <a:endParaRPr lang="en-US" baseline="300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31816" y="6336286"/>
            <a:ext cx="5253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For every s, uniform </a:t>
            </a:r>
            <a:r>
              <a:rPr lang="en-US" dirty="0" err="1" smtClean="0">
                <a:latin typeface="+mj-lt"/>
                <a:cs typeface="Comic Sans MS"/>
              </a:rPr>
              <a:t>dist</a:t>
            </a:r>
            <a:r>
              <a:rPr lang="en-US" dirty="0" smtClean="0">
                <a:latin typeface="+mj-lt"/>
                <a:cs typeface="Comic Sans MS"/>
              </a:rPr>
              <a:t> and independent of dist. </a:t>
            </a:r>
            <a:r>
              <a:rPr lang="en-US" dirty="0">
                <a:latin typeface="+mj-lt"/>
                <a:cs typeface="Comic Sans MS"/>
              </a:rPr>
              <a:t>o</a:t>
            </a:r>
            <a:r>
              <a:rPr lang="en-US" dirty="0" smtClean="0">
                <a:latin typeface="+mj-lt"/>
                <a:cs typeface="Comic Sans MS"/>
              </a:rPr>
              <a:t>f s </a:t>
            </a:r>
            <a:endParaRPr lang="en-US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5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5" grpId="0"/>
      <p:bldP spid="18" grpId="0" animBg="1"/>
      <p:bldP spid="19" grpId="0"/>
      <p:bldP spid="5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43" y="206878"/>
            <a:ext cx="8516937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Lagrange’s Interpolation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9188" y="1395176"/>
            <a:ext cx="8639092" cy="584776"/>
          </a:xfrm>
          <a:prstGeom prst="rect">
            <a:avLst/>
          </a:prstGeom>
          <a:solidFill>
            <a:srgbClr val="FFF8C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 Property 2: Any t parties have ‘no’ information about the secret.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before secret sharing] – </a:t>
            </a:r>
            <a:r>
              <a:rPr lang="en-US" sz="1600" dirty="0" err="1" smtClean="0">
                <a:latin typeface="+mj-lt"/>
                <a:cs typeface="Comic Sans MS"/>
              </a:rPr>
              <a:t>Pr</a:t>
            </a:r>
            <a:r>
              <a:rPr lang="en-US" sz="1600" dirty="0" smtClean="0">
                <a:latin typeface="+mj-lt"/>
                <a:cs typeface="Comic Sans MS"/>
              </a:rPr>
              <a:t>[secret =s after secret sharing] = 0  </a:t>
            </a:r>
            <a:endParaRPr lang="en-US" sz="1600" baseline="-25000" dirty="0" smtClean="0">
              <a:latin typeface="+mj-lt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188" y="2380733"/>
            <a:ext cx="8639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+mj-lt"/>
                <a:cs typeface="Comic Sans MS"/>
              </a:rPr>
              <a:t>Proof:</a:t>
            </a:r>
            <a:endParaRPr lang="en-US" dirty="0">
              <a:latin typeface="+mj-lt"/>
              <a:cs typeface="Comic Sans MS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425759"/>
              </p:ext>
            </p:extLst>
          </p:nvPr>
        </p:nvGraphicFramePr>
        <p:xfrm>
          <a:off x="6366933" y="6312426"/>
          <a:ext cx="2493662" cy="460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99" name="Equation" r:id="rId4" imgW="1612900" imgH="419100" progId="Equation.3">
                  <p:embed/>
                </p:oleObj>
              </mc:Choice>
              <mc:Fallback>
                <p:oleObj name="Equation" r:id="rId4" imgW="16129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6933" y="6312426"/>
                        <a:ext cx="2493662" cy="460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029959"/>
              </p:ext>
            </p:extLst>
          </p:nvPr>
        </p:nvGraphicFramePr>
        <p:xfrm>
          <a:off x="1257300" y="2492376"/>
          <a:ext cx="2928938" cy="36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00" name="Equation" r:id="rId6" imgW="1587500" imgH="215900" progId="Equation.3">
                  <p:embed/>
                </p:oleObj>
              </mc:Choice>
              <mc:Fallback>
                <p:oleObj name="Equation" r:id="rId6" imgW="1587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7300" y="2492376"/>
                        <a:ext cx="2928938" cy="36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913334"/>
              </p:ext>
            </p:extLst>
          </p:nvPr>
        </p:nvGraphicFramePr>
        <p:xfrm>
          <a:off x="1241425" y="3290888"/>
          <a:ext cx="2435225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01" name="Equation" r:id="rId8" imgW="1320800" imgH="647700" progId="Equation.3">
                  <p:embed/>
                </p:oleObj>
              </mc:Choice>
              <mc:Fallback>
                <p:oleObj name="Equation" r:id="rId8" imgW="13208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1425" y="3290888"/>
                        <a:ext cx="2435225" cy="1042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255417"/>
              </p:ext>
            </p:extLst>
          </p:nvPr>
        </p:nvGraphicFramePr>
        <p:xfrm>
          <a:off x="4186238" y="3252788"/>
          <a:ext cx="4754562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02" name="Equation" r:id="rId10" imgW="2578100" imgH="1943100" progId="Equation.3">
                  <p:embed/>
                </p:oleObj>
              </mc:Choice>
              <mc:Fallback>
                <p:oleObj name="Equation" r:id="rId10" imgW="2578100" imgH="194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86238" y="3252788"/>
                        <a:ext cx="4754562" cy="313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723646"/>
              </p:ext>
            </p:extLst>
          </p:nvPr>
        </p:nvGraphicFramePr>
        <p:xfrm>
          <a:off x="4495805" y="2373845"/>
          <a:ext cx="3305612" cy="617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03" name="Equation" r:id="rId12" imgW="2311400" imgH="431800" progId="Equation.3">
                  <p:embed/>
                </p:oleObj>
              </mc:Choice>
              <mc:Fallback>
                <p:oleObj name="Equation" r:id="rId12" imgW="2311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95805" y="2373845"/>
                        <a:ext cx="3305612" cy="617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344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468" y="71414"/>
            <a:ext cx="88392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 (</a:t>
            </a:r>
            <a:r>
              <a:rPr lang="en-US" dirty="0" err="1" smtClean="0">
                <a:solidFill>
                  <a:srgbClr val="008000"/>
                </a:solidFill>
              </a:rPr>
              <a:t>n,t</a:t>
            </a:r>
            <a:r>
              <a:rPr lang="en-US" dirty="0" smtClean="0">
                <a:solidFill>
                  <a:srgbClr val="008000"/>
                </a:solidFill>
              </a:rPr>
              <a:t>) Secret Sharing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7304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15338" y="1571613"/>
            <a:ext cx="504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endParaRPr lang="en-US" sz="2400" b="1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997869" y="1595090"/>
            <a:ext cx="3861050" cy="36918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latin typeface="+mj-lt"/>
                <a:cs typeface="Comic Sans MS"/>
                <a:sym typeface="Wingdings"/>
              </a:rPr>
              <a:t>: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 (</a:t>
            </a:r>
            <a:r>
              <a:rPr lang="en-US" dirty="0" err="1" smtClean="0">
                <a:latin typeface="+mj-lt"/>
                <a:cs typeface="Comic Sans MS"/>
                <a:sym typeface="Wingdings"/>
              </a:rPr>
              <a:t>n,t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) Secret Sharing of secret 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94730" y="2421488"/>
            <a:ext cx="4436563" cy="338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 smtClean="0">
                <a:latin typeface="+mj-lt"/>
                <a:cs typeface="Comic Sans MS"/>
                <a:sym typeface="Wingdings"/>
              </a:rPr>
              <a:t>For MPC: 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Linear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 (</a:t>
            </a:r>
            <a:r>
              <a:rPr lang="en-US" dirty="0" err="1" smtClean="0">
                <a:latin typeface="+mj-lt"/>
                <a:cs typeface="Comic Sans MS"/>
                <a:sym typeface="Wingdings"/>
              </a:rPr>
              <a:t>n,t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) </a:t>
            </a:r>
            <a:r>
              <a:rPr lang="en-US" dirty="0">
                <a:latin typeface="+mj-lt"/>
                <a:cs typeface="Comic Sans MS"/>
                <a:sym typeface="Wingdings"/>
              </a:rPr>
              <a:t>Secret 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Sharing</a:t>
            </a:r>
            <a:endParaRPr lang="en-US" dirty="0">
              <a:latin typeface="+mj-lt"/>
              <a:cs typeface="Comic Sans M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393" y="3959168"/>
            <a:ext cx="2047139" cy="108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326530" y="4162368"/>
            <a:ext cx="1433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  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596" y="5205898"/>
            <a:ext cx="1653786" cy="9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26532" y="5364614"/>
            <a:ext cx="1653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c   s</a:t>
            </a:r>
            <a:endParaRPr lang="en-US" sz="2400" b="1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293" y="3959169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5001099" y="4023478"/>
            <a:ext cx="68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8330" y="3959169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423474" y="4040411"/>
            <a:ext cx="68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r>
              <a:rPr lang="en-US" sz="2400" b="1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4823697" y="5267568"/>
            <a:ext cx="12384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c</a:t>
            </a:r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: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Comic Sans MS"/>
              </a:rPr>
              <a:t> public constant</a:t>
            </a:r>
            <a:endParaRPr lang="en-US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732" y="5364614"/>
            <a:ext cx="86868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6321876" y="5445856"/>
            <a:ext cx="681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Comic Sans MS"/>
              </a:rPr>
              <a:t>s</a:t>
            </a:r>
            <a:endParaRPr lang="en-US" sz="2400" b="1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597953" y="4082952"/>
            <a:ext cx="392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+mj-lt"/>
                <a:sym typeface="Symbol"/>
              </a:rPr>
              <a:t></a:t>
            </a:r>
            <a:endParaRPr lang="en-US" sz="3600" dirty="0" smtClean="0">
              <a:latin typeface="+mj-lt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633750" y="5277770"/>
            <a:ext cx="392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+mj-lt"/>
                <a:sym typeface="Symbol"/>
              </a:rPr>
              <a:t></a:t>
            </a:r>
            <a:endParaRPr lang="en-US" sz="3600" dirty="0" smtClean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6878" y="4132744"/>
            <a:ext cx="63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  <a:sym typeface="Wingdings"/>
              </a:rPr>
              <a:t>from</a:t>
            </a:r>
            <a:endParaRPr lang="en-US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09278" y="5456947"/>
            <a:ext cx="63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  <a:sym typeface="Wingdings"/>
              </a:rPr>
              <a:t>from</a:t>
            </a:r>
            <a:endParaRPr lang="en-US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3680" y="2982637"/>
            <a:ext cx="4914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Linearity: 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The </a:t>
            </a:r>
            <a:r>
              <a:rPr lang="en-US" dirty="0">
                <a:latin typeface="+mj-lt"/>
                <a:cs typeface="Comic Sans MS"/>
                <a:sym typeface="Wingdings"/>
              </a:rPr>
              <a:t>parties c</a:t>
            </a:r>
            <a:r>
              <a:rPr lang="en-US" dirty="0" smtClean="0">
                <a:latin typeface="+mj-lt"/>
                <a:cs typeface="Comic Sans MS"/>
                <a:sym typeface="Wingdings"/>
              </a:rPr>
              <a:t>an do the following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331142" y="1559381"/>
            <a:ext cx="887125" cy="45695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Linear </a:t>
            </a:r>
            <a:endParaRPr lang="en-US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5161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9" grpId="0"/>
      <p:bldP spid="28" grpId="0"/>
      <p:bldP spid="30" grpId="0"/>
      <p:bldP spid="33" grpId="0"/>
      <p:bldP spid="35" grpId="0"/>
      <p:bldP spid="38" grpId="0"/>
      <p:bldP spid="39" grpId="0"/>
      <p:bldP spid="2" grpId="0"/>
      <p:bldP spid="42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Linearity of (n, t) Shamir Secret Sharing 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09179" y="230304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3017291" y="230304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974355" y="230304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311" y="2066093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230311" y="2256347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 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775991"/>
              </p:ext>
            </p:extLst>
          </p:nvPr>
        </p:nvGraphicFramePr>
        <p:xfrm>
          <a:off x="8048981" y="392094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06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981" y="392094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 flipH="1" flipV="1">
            <a:off x="5106529" y="3740861"/>
            <a:ext cx="2428098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19547" y="4669555"/>
            <a:ext cx="285752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745959" y="4019203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6605933" y="4598117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7177437" y="4598117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+mn-cs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7748941" y="4598117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+mn-cs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024739" y="3802039"/>
            <a:ext cx="2736304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228223" y="4112525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20883" y="3947195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896947" y="3875187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435827" y="4060454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7083899" y="398844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608915" y="391643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5859763" y="409007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2064005" y="348475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3072117" y="351437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008221" y="351437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3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77" y="3243250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264177" y="3501665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 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04688" y="2887117"/>
            <a:ext cx="2901280" cy="1143630"/>
            <a:chOff x="5804688" y="2887117"/>
            <a:chExt cx="2901280" cy="1143630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6122064" y="3353058"/>
              <a:ext cx="2583904" cy="288032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6257696" y="3570222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762892" y="3498214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15020" y="3354198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38956" y="3426206"/>
              <a:ext cx="142876" cy="142876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804688" y="3569082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6473720" y="3107417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61" name="Text Box 7"/>
            <p:cNvSpPr txBox="1">
              <a:spLocks noChangeArrowheads="1"/>
            </p:cNvSpPr>
            <p:nvPr/>
          </p:nvSpPr>
          <p:spPr bwMode="auto">
            <a:xfrm>
              <a:off x="7049784" y="2993018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7634820" y="2887117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>
                  <a:solidFill>
                    <a:srgbClr val="0000FF"/>
                  </a:solidFill>
                  <a:latin typeface="+mj-lt"/>
                  <a:cs typeface="Comic Sans MS"/>
                </a:rPr>
                <a:t>3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58652" y="2785888"/>
            <a:ext cx="2149572" cy="584776"/>
            <a:chOff x="2158652" y="3006017"/>
            <a:chExt cx="2149572" cy="584776"/>
          </a:xfrm>
        </p:grpSpPr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2158652" y="3006017"/>
              <a:ext cx="364986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+mj-lt"/>
                  <a:sym typeface="Symbol"/>
                </a:rPr>
                <a:t>+</a:t>
              </a:r>
              <a:endParaRPr lang="en-US" sz="3200" dirty="0" smtClean="0">
                <a:latin typeface="+mj-lt"/>
              </a:endParaRPr>
            </a:p>
          </p:txBody>
        </p:sp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3166764" y="3006017"/>
              <a:ext cx="21069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+mj-lt"/>
                  <a:sym typeface="Symbol"/>
                </a:rPr>
                <a:t>+</a:t>
              </a:r>
              <a:endParaRPr lang="en-US" sz="3200" dirty="0" smtClean="0">
                <a:latin typeface="+mj-lt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4097534" y="3006017"/>
              <a:ext cx="21069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smtClean="0">
                  <a:latin typeface="+mj-lt"/>
                  <a:sym typeface="Symbol"/>
                </a:rPr>
                <a:t>+</a:t>
              </a:r>
              <a:endParaRPr lang="en-US" sz="3200" dirty="0" smtClean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52059" y="1286092"/>
            <a:ext cx="2952328" cy="1050815"/>
            <a:chOff x="4991049" y="1337005"/>
            <a:chExt cx="2952328" cy="1656184"/>
          </a:xfrm>
        </p:grpSpPr>
        <p:sp>
          <p:nvSpPr>
            <p:cNvPr id="67" name="Cloud Callout 66"/>
            <p:cNvSpPr/>
            <p:nvPr/>
          </p:nvSpPr>
          <p:spPr>
            <a:xfrm>
              <a:off x="4991049" y="1337005"/>
              <a:ext cx="2952328" cy="1656184"/>
            </a:xfrm>
            <a:prstGeom prst="cloudCallou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+mj-lt"/>
                <a:cs typeface="Comic Sans MS"/>
              </a:endParaRPr>
            </a:p>
          </p:txBody>
        </p:sp>
        <p:sp>
          <p:nvSpPr>
            <p:cNvPr id="68" name="Rectangle 2"/>
            <p:cNvSpPr txBox="1">
              <a:spLocks noChangeArrowheads="1"/>
            </p:cNvSpPr>
            <p:nvPr/>
          </p:nvSpPr>
          <p:spPr bwMode="auto">
            <a:xfrm>
              <a:off x="5279081" y="1769053"/>
              <a:ext cx="2168554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US" kern="0" dirty="0" smtClean="0">
                  <a:latin typeface="+mj-lt"/>
                  <a:cs typeface="Comic Sans MS"/>
                </a:rPr>
                <a:t>e</a:t>
              </a:r>
              <a:r>
                <a:rPr lang="en-US" kern="0" noProof="0" dirty="0" smtClean="0">
                  <a:latin typeface="+mj-lt"/>
                  <a:cs typeface="Comic Sans MS"/>
                </a:rPr>
                <a:t>ach party does locally</a:t>
              </a:r>
              <a:endParaRPr kumimoji="0" lang="en-IN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Comic Sans M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47444" y="4132831"/>
            <a:ext cx="2685256" cy="965721"/>
            <a:chOff x="2064377" y="4268295"/>
            <a:chExt cx="2685256" cy="965721"/>
          </a:xfrm>
        </p:grpSpPr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2064377" y="4742734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70" name="Text Box 7"/>
            <p:cNvSpPr txBox="1">
              <a:spLocks noChangeArrowheads="1"/>
            </p:cNvSpPr>
            <p:nvPr/>
          </p:nvSpPr>
          <p:spPr bwMode="auto">
            <a:xfrm>
              <a:off x="3000481" y="477235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71" name="Text Box 7"/>
            <p:cNvSpPr txBox="1">
              <a:spLocks noChangeArrowheads="1"/>
            </p:cNvSpPr>
            <p:nvPr/>
          </p:nvSpPr>
          <p:spPr bwMode="auto">
            <a:xfrm>
              <a:off x="3936585" y="477235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sp>
          <p:nvSpPr>
            <p:cNvPr id="73" name="Down Arrow 72"/>
            <p:cNvSpPr/>
            <p:nvPr/>
          </p:nvSpPr>
          <p:spPr>
            <a:xfrm>
              <a:off x="2352409" y="4268295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3360521" y="4268295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75" name="Down Arrow 74"/>
            <p:cNvSpPr/>
            <p:nvPr/>
          </p:nvSpPr>
          <p:spPr>
            <a:xfrm>
              <a:off x="4296625" y="4268295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</p:grpSp>
      <p:graphicFrame>
        <p:nvGraphicFramePr>
          <p:cNvPr id="77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975042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07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7630660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08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896914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09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5596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Linearity of (n, t) Shamir Secret Sharing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1370" y="2018772"/>
            <a:ext cx="8835697" cy="3553763"/>
            <a:chOff x="141370" y="2018772"/>
            <a:chExt cx="8835697" cy="3553763"/>
          </a:xfrm>
        </p:grpSpPr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009179" y="230304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3017291" y="230304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3974355" y="230304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0311" y="2066093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 Box 7"/>
            <p:cNvSpPr txBox="1">
              <a:spLocks noChangeArrowheads="1"/>
            </p:cNvSpPr>
            <p:nvPr/>
          </p:nvSpPr>
          <p:spPr bwMode="auto">
            <a:xfrm>
              <a:off x="230311" y="2256347"/>
              <a:ext cx="10081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 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 a</a:t>
              </a:r>
              <a:endPara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8048981" y="3920943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630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48981" y="3920943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5106529" y="3740861"/>
              <a:ext cx="2428098" cy="7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119547" y="4669555"/>
              <a:ext cx="285752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745959" y="4019203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4" name="Rectangle 2"/>
            <p:cNvSpPr txBox="1">
              <a:spLocks noChangeArrowheads="1"/>
            </p:cNvSpPr>
            <p:nvPr/>
          </p:nvSpPr>
          <p:spPr bwMode="auto">
            <a:xfrm>
              <a:off x="6605933" y="4598117"/>
              <a:ext cx="56198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  <a:sym typeface="Symbol"/>
                </a:rPr>
                <a:t></a:t>
              </a:r>
              <a:r>
                <a:rPr lang="en-IN" sz="2000" kern="0" baseline="-25000" dirty="0" smtClean="0">
                  <a:latin typeface="+mj-lt"/>
                  <a:cs typeface="+mn-cs"/>
                </a:rPr>
                <a:t>1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sp>
          <p:nvSpPr>
            <p:cNvPr id="25" name="Rectangle 2"/>
            <p:cNvSpPr txBox="1">
              <a:spLocks noChangeArrowheads="1"/>
            </p:cNvSpPr>
            <p:nvPr/>
          </p:nvSpPr>
          <p:spPr bwMode="auto">
            <a:xfrm>
              <a:off x="7177437" y="4598117"/>
              <a:ext cx="56198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  <a:sym typeface="Symbol"/>
                </a:rPr>
                <a:t></a:t>
              </a:r>
              <a:r>
                <a:rPr lang="en-IN" sz="2000" kern="0" baseline="-25000" dirty="0" smtClean="0">
                  <a:latin typeface="+mj-lt"/>
                  <a:cs typeface="+mn-cs"/>
                  <a:sym typeface="Symbol"/>
                </a:rPr>
                <a:t>2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sp>
          <p:nvSpPr>
            <p:cNvPr id="26" name="Rectangle 2"/>
            <p:cNvSpPr txBox="1">
              <a:spLocks noChangeArrowheads="1"/>
            </p:cNvSpPr>
            <p:nvPr/>
          </p:nvSpPr>
          <p:spPr bwMode="auto">
            <a:xfrm>
              <a:off x="7748941" y="4598117"/>
              <a:ext cx="56198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  <a:sym typeface="Symbol"/>
                </a:rPr>
                <a:t></a:t>
              </a:r>
              <a:r>
                <a:rPr lang="en-IN" sz="2000" kern="0" baseline="-25000" dirty="0" smtClean="0">
                  <a:latin typeface="+mj-lt"/>
                  <a:cs typeface="+mn-cs"/>
                  <a:sym typeface="Symbol"/>
                </a:rPr>
                <a:t>3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6024739" y="3802039"/>
              <a:ext cx="2736304" cy="4320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6228223" y="4112525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320883" y="3947195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896947" y="3875187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6435827" y="4060454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7083899" y="3988446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7608915" y="3916438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baseline="-250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>
              <a:off x="5859763" y="4090071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endPara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2064005" y="3484759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3072117" y="3514376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008221" y="3514376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r>
                <a: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3</a:t>
              </a:r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177" y="324325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264177" y="3501665"/>
              <a:ext cx="10081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  </a:t>
              </a:r>
              <a:r>
                <a:rPr lang="en-US" sz="2400" dirty="0" smtClean="0">
                  <a:solidFill>
                    <a:srgbClr val="0000FF"/>
                  </a:solidFill>
                  <a:latin typeface="+mj-lt"/>
                  <a:cs typeface="Comic Sans MS"/>
                </a:rPr>
                <a:t> b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804688" y="2870184"/>
              <a:ext cx="2901280" cy="1160563"/>
              <a:chOff x="5804688" y="2870184"/>
              <a:chExt cx="2901280" cy="1160563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V="1">
                <a:off x="6122064" y="3353058"/>
                <a:ext cx="2583904" cy="288032"/>
              </a:xfrm>
              <a:prstGeom prst="line">
                <a:avLst/>
              </a:prstGeom>
              <a:ln w="254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/>
              <p:cNvSpPr/>
              <p:nvPr/>
            </p:nvSpPr>
            <p:spPr>
              <a:xfrm>
                <a:off x="6257696" y="3570222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762892" y="3498214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7915020" y="3354198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338956" y="3426206"/>
                <a:ext cx="142876" cy="142876"/>
              </a:xfrm>
              <a:prstGeom prst="ellipse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auto">
              <a:xfrm>
                <a:off x="5804688" y="3569082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endPara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60" name="Text Box 7"/>
              <p:cNvSpPr txBox="1">
                <a:spLocks noChangeArrowheads="1"/>
              </p:cNvSpPr>
              <p:nvPr/>
            </p:nvSpPr>
            <p:spPr bwMode="auto">
              <a:xfrm>
                <a:off x="6473720" y="3107417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r>
                  <a:rPr lang="en-US" sz="2400" baseline="-25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1</a:t>
                </a:r>
              </a:p>
            </p:txBody>
          </p:sp>
          <p:sp>
            <p:nvSpPr>
              <p:cNvPr id="61" name="Text Box 7"/>
              <p:cNvSpPr txBox="1">
                <a:spLocks noChangeArrowheads="1"/>
              </p:cNvSpPr>
              <p:nvPr/>
            </p:nvSpPr>
            <p:spPr bwMode="auto">
              <a:xfrm>
                <a:off x="7049784" y="2993018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r>
                  <a:rPr lang="en-US" sz="2400" baseline="-25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2</a:t>
                </a:r>
              </a:p>
            </p:txBody>
          </p:sp>
          <p:sp>
            <p:nvSpPr>
              <p:cNvPr id="62" name="Text Box 7"/>
              <p:cNvSpPr txBox="1">
                <a:spLocks noChangeArrowheads="1"/>
              </p:cNvSpPr>
              <p:nvPr/>
            </p:nvSpPr>
            <p:spPr bwMode="auto">
              <a:xfrm>
                <a:off x="7600954" y="2870184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r>
                  <a:rPr lang="en-US" sz="2400" baseline="-25000" dirty="0">
                    <a:solidFill>
                      <a:srgbClr val="0000FF"/>
                    </a:solidFill>
                    <a:latin typeface="+mj-lt"/>
                    <a:cs typeface="Comic Sans MS"/>
                  </a:rPr>
                  <a:t>3</a:t>
                </a:r>
                <a:endPara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158651" y="2807023"/>
              <a:ext cx="2453546" cy="535951"/>
              <a:chOff x="2158651" y="3027152"/>
              <a:chExt cx="2453546" cy="535951"/>
            </a:xfrm>
          </p:grpSpPr>
          <p:sp>
            <p:nvSpPr>
              <p:cNvPr id="63" name="Text Box 7"/>
              <p:cNvSpPr txBox="1">
                <a:spLocks noChangeArrowheads="1"/>
              </p:cNvSpPr>
              <p:nvPr/>
            </p:nvSpPr>
            <p:spPr bwMode="auto">
              <a:xfrm>
                <a:off x="2158651" y="3039883"/>
                <a:ext cx="44908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 smtClean="0">
                    <a:latin typeface="+mj-lt"/>
                    <a:sym typeface="Symbol"/>
                  </a:rPr>
                  <a:t>+</a:t>
                </a:r>
                <a:endParaRPr lang="en-US" sz="2800" dirty="0" smtClean="0">
                  <a:latin typeface="+mj-lt"/>
                </a:endParaRPr>
              </a:p>
            </p:txBody>
          </p:sp>
          <p:sp>
            <p:nvSpPr>
              <p:cNvPr id="64" name="Text Box 7"/>
              <p:cNvSpPr txBox="1">
                <a:spLocks noChangeArrowheads="1"/>
              </p:cNvSpPr>
              <p:nvPr/>
            </p:nvSpPr>
            <p:spPr bwMode="auto">
              <a:xfrm>
                <a:off x="3166764" y="3039883"/>
                <a:ext cx="21069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 smtClean="0">
                    <a:latin typeface="+mj-lt"/>
                    <a:sym typeface="Symbol"/>
                  </a:rPr>
                  <a:t>+</a:t>
                </a:r>
                <a:endParaRPr lang="en-US" sz="2800" dirty="0" smtClean="0">
                  <a:latin typeface="+mj-lt"/>
                </a:endParaRPr>
              </a:p>
            </p:txBody>
          </p:sp>
          <p:sp>
            <p:nvSpPr>
              <p:cNvPr id="65" name="Text Box 7"/>
              <p:cNvSpPr txBox="1">
                <a:spLocks noChangeArrowheads="1"/>
              </p:cNvSpPr>
              <p:nvPr/>
            </p:nvSpPr>
            <p:spPr bwMode="auto">
              <a:xfrm>
                <a:off x="4133621" y="3027152"/>
                <a:ext cx="47857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dirty="0" smtClean="0">
                    <a:latin typeface="+mj-lt"/>
                    <a:sym typeface="Symbol"/>
                  </a:rPr>
                  <a:t>+</a:t>
                </a:r>
                <a:endParaRPr lang="en-US" sz="2800" dirty="0" smtClean="0">
                  <a:latin typeface="+mj-lt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047444" y="4132831"/>
              <a:ext cx="2685256" cy="965721"/>
              <a:chOff x="2064377" y="4268295"/>
              <a:chExt cx="2685256" cy="965721"/>
            </a:xfrm>
          </p:grpSpPr>
          <p:sp>
            <p:nvSpPr>
              <p:cNvPr id="69" name="Text Box 7"/>
              <p:cNvSpPr txBox="1">
                <a:spLocks noChangeArrowheads="1"/>
              </p:cNvSpPr>
              <p:nvPr/>
            </p:nvSpPr>
            <p:spPr bwMode="auto">
              <a:xfrm>
                <a:off x="2064377" y="4742734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2400" baseline="-25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1</a:t>
                </a:r>
              </a:p>
            </p:txBody>
          </p:sp>
          <p:sp>
            <p:nvSpPr>
              <p:cNvPr id="70" name="Text Box 7"/>
              <p:cNvSpPr txBox="1">
                <a:spLocks noChangeArrowheads="1"/>
              </p:cNvSpPr>
              <p:nvPr/>
            </p:nvSpPr>
            <p:spPr bwMode="auto">
              <a:xfrm>
                <a:off x="3000481" y="4772351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2400" baseline="-25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2</a:t>
                </a:r>
              </a:p>
            </p:txBody>
          </p:sp>
          <p:sp>
            <p:nvSpPr>
              <p:cNvPr id="71" name="Text Box 7"/>
              <p:cNvSpPr txBox="1">
                <a:spLocks noChangeArrowheads="1"/>
              </p:cNvSpPr>
              <p:nvPr/>
            </p:nvSpPr>
            <p:spPr bwMode="auto">
              <a:xfrm>
                <a:off x="3936585" y="4772351"/>
                <a:ext cx="81304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  </a:t>
                </a:r>
                <a:r>
                  <a:rPr lang="en-US" sz="24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2400" baseline="-25000" dirty="0" smtClean="0">
                    <a:solidFill>
                      <a:srgbClr val="008000"/>
                    </a:solidFill>
                    <a:latin typeface="+mj-lt"/>
                    <a:cs typeface="Comic Sans MS"/>
                  </a:rPr>
                  <a:t>3</a:t>
                </a:r>
              </a:p>
            </p:txBody>
          </p:sp>
          <p:sp>
            <p:nvSpPr>
              <p:cNvPr id="73" name="Down Arrow 72"/>
              <p:cNvSpPr/>
              <p:nvPr/>
            </p:nvSpPr>
            <p:spPr>
              <a:xfrm>
                <a:off x="2352409" y="4268295"/>
                <a:ext cx="144016" cy="43204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rgbClr val="008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74" name="Down Arrow 73"/>
              <p:cNvSpPr/>
              <p:nvPr/>
            </p:nvSpPr>
            <p:spPr>
              <a:xfrm>
                <a:off x="3360521" y="4268295"/>
                <a:ext cx="144016" cy="43204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rgbClr val="008000"/>
                  </a:solidFill>
                  <a:latin typeface="+mj-lt"/>
                  <a:cs typeface="Comic Sans MS"/>
                </a:endParaRPr>
              </a:p>
            </p:txBody>
          </p:sp>
          <p:sp>
            <p:nvSpPr>
              <p:cNvPr id="75" name="Down Arrow 74"/>
              <p:cNvSpPr/>
              <p:nvPr/>
            </p:nvSpPr>
            <p:spPr>
              <a:xfrm>
                <a:off x="4296625" y="4268295"/>
                <a:ext cx="144016" cy="432048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rgbClr val="008000"/>
                  </a:solidFill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1370" y="4416587"/>
              <a:ext cx="1363876" cy="1155948"/>
              <a:chOff x="141370" y="4416587"/>
              <a:chExt cx="1363876" cy="1155948"/>
            </a:xfrm>
          </p:grpSpPr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1110" y="4416587"/>
                <a:ext cx="1224136" cy="1155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" name="Text Box 7"/>
              <p:cNvSpPr txBox="1">
                <a:spLocks noChangeArrowheads="1"/>
              </p:cNvSpPr>
              <p:nvPr/>
            </p:nvSpPr>
            <p:spPr bwMode="auto">
              <a:xfrm>
                <a:off x="141370" y="4687686"/>
                <a:ext cx="100811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 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a</a:t>
                </a:r>
                <a:r>
                  <a:rPr lang="en-US" sz="2400" dirty="0" err="1">
                    <a:latin typeface="+mj-lt"/>
                    <a:cs typeface="Comic Sans MS"/>
                    <a:sym typeface="Symbol"/>
                  </a:rPr>
                  <a:t>+</a:t>
                </a:r>
                <a:r>
                  <a:rPr lang="en-US" sz="2400" dirty="0" err="1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b</a:t>
                </a:r>
                <a:endParaRPr lang="en-US" sz="2400" baseline="-25000" dirty="0" smtClean="0">
                  <a:solidFill>
                    <a:srgbClr val="0000FF"/>
                  </a:solidFill>
                  <a:latin typeface="+mj-lt"/>
                  <a:cs typeface="Comic Sans MS"/>
                </a:endParaRPr>
              </a:p>
            </p:txBody>
          </p:sp>
        </p:grpSp>
        <p:cxnSp>
          <p:nvCxnSpPr>
            <p:cNvPr id="77" name="Straight Connector 76"/>
            <p:cNvCxnSpPr/>
            <p:nvPr/>
          </p:nvCxnSpPr>
          <p:spPr>
            <a:xfrm flipV="1">
              <a:off x="6202621" y="2378812"/>
              <a:ext cx="2520280" cy="792088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7931953" y="2523968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355889" y="2739992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778685" y="2884008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275769" y="3028024"/>
              <a:ext cx="142876" cy="142876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  <a:latin typeface="+mj-lt"/>
                <a:cs typeface="Comic Sans MS"/>
              </a:endParaRPr>
            </a:p>
          </p:txBody>
        </p:sp>
        <p:sp>
          <p:nvSpPr>
            <p:cNvPr id="87" name="Text Box 7"/>
            <p:cNvSpPr txBox="1">
              <a:spLocks noChangeArrowheads="1"/>
            </p:cNvSpPr>
            <p:nvPr/>
          </p:nvSpPr>
          <p:spPr bwMode="auto">
            <a:xfrm>
              <a:off x="6469693" y="2349195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1</a:t>
              </a:r>
            </a:p>
          </p:txBody>
        </p:sp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7045757" y="2205179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2</a:t>
              </a:r>
            </a:p>
          </p:txBody>
        </p:sp>
        <p:sp>
          <p:nvSpPr>
            <p:cNvPr id="89" name="Text Box 7"/>
            <p:cNvSpPr txBox="1">
              <a:spLocks noChangeArrowheads="1"/>
            </p:cNvSpPr>
            <p:nvPr/>
          </p:nvSpPr>
          <p:spPr bwMode="auto">
            <a:xfrm>
              <a:off x="7672869" y="2018772"/>
              <a:ext cx="8130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  </a:t>
              </a:r>
              <a:r>
                <a:rPr lang="en-US" sz="24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c</a:t>
              </a:r>
              <a:r>
                <a:rPr lang="en-US" sz="2400" baseline="-25000" dirty="0" smtClean="0">
                  <a:solidFill>
                    <a:srgbClr val="008000"/>
                  </a:solidFill>
                  <a:latin typeface="+mj-lt"/>
                  <a:cs typeface="Comic Sans MS"/>
                </a:rPr>
                <a:t>3</a:t>
              </a:r>
            </a:p>
          </p:txBody>
        </p:sp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5436096" y="2967533"/>
              <a:ext cx="10081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  <a:cs typeface="Comic Sans MS"/>
                </a:rPr>
                <a:t>   </a:t>
              </a:r>
              <a:r>
                <a:rPr lang="en-US" sz="2400" dirty="0" err="1" smtClean="0">
                  <a:solidFill>
                    <a:srgbClr val="FF0000"/>
                  </a:solidFill>
                  <a:latin typeface="+mj-lt"/>
                  <a:cs typeface="Comic Sans MS"/>
                </a:rPr>
                <a:t>a</a:t>
              </a:r>
              <a:r>
                <a:rPr lang="en-US" sz="2400" dirty="0" err="1">
                  <a:latin typeface="+mj-lt"/>
                  <a:cs typeface="Comic Sans MS"/>
                  <a:sym typeface="Symbol"/>
                </a:rPr>
                <a:t>+</a:t>
              </a:r>
              <a:r>
                <a:rPr lang="en-US" sz="2400" dirty="0" err="1" smtClean="0">
                  <a:solidFill>
                    <a:srgbClr val="0000FF"/>
                  </a:solidFill>
                  <a:latin typeface="+mj-lt"/>
                  <a:cs typeface="Comic Sans MS"/>
                </a:rPr>
                <a:t>b</a:t>
              </a:r>
              <a:endPara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</p:grpSp>
      <p:sp>
        <p:nvSpPr>
          <p:cNvPr id="93" name="Rectangle 2"/>
          <p:cNvSpPr txBox="1">
            <a:spLocks noChangeArrowheads="1"/>
          </p:cNvSpPr>
          <p:nvPr/>
        </p:nvSpPr>
        <p:spPr bwMode="auto">
          <a:xfrm>
            <a:off x="5758467" y="6366933"/>
            <a:ext cx="3219678" cy="49106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noProof="0" dirty="0" smtClean="0">
                <a:latin typeface="+mj-lt"/>
                <a:cs typeface="Comic Sans MS"/>
              </a:rPr>
              <a:t>Addition is </a:t>
            </a:r>
            <a:r>
              <a:rPr lang="en-US" kern="0" noProof="0" dirty="0" smtClean="0">
                <a:solidFill>
                  <a:srgbClr val="0000FF"/>
                </a:solidFill>
                <a:latin typeface="+mj-lt"/>
                <a:cs typeface="Comic Sans MS"/>
              </a:rPr>
              <a:t>Absolutely free</a:t>
            </a:r>
            <a:endParaRPr kumimoji="0" lang="en-IN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graphicFrame>
        <p:nvGraphicFramePr>
          <p:cNvPr id="9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445051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31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866178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32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350087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33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954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Linearity of (n, t) Shamir Secret Sharing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75489"/>
              </p:ext>
            </p:extLst>
          </p:nvPr>
        </p:nvGraphicFramePr>
        <p:xfrm>
          <a:off x="8252177" y="393787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5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2177" y="3937876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rot="5400000" flipH="1" flipV="1">
            <a:off x="5309725" y="3757794"/>
            <a:ext cx="2428098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22743" y="4686488"/>
            <a:ext cx="285752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949155" y="4036136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6809129" y="4615050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7380633" y="4615050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7952137" y="4615050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227935" y="3818972"/>
            <a:ext cx="2736304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431419" y="4129458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09179" y="272636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3017291" y="272636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974355" y="2726366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7524079" y="3964128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100143" y="3892120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6639023" y="407738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59" name="Text Box 7"/>
          <p:cNvSpPr txBox="1">
            <a:spLocks noChangeArrowheads="1"/>
          </p:cNvSpPr>
          <p:nvPr/>
        </p:nvSpPr>
        <p:spPr bwMode="auto">
          <a:xfrm>
            <a:off x="7287095" y="400537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7812111" y="3933371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6062959" y="4107004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11" y="2591016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230311" y="2882868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 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3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1484784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55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5385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56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498576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657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030511" y="4036157"/>
            <a:ext cx="79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+mj-lt"/>
                <a:cs typeface="Comic Sans MS"/>
                <a:sym typeface="Symbol"/>
              </a:rPr>
              <a:t>c</a:t>
            </a:r>
            <a:endParaRPr lang="en-US" sz="2200" dirty="0" smtClean="0">
              <a:latin typeface="+mj-lt"/>
              <a:cs typeface="Comic Sans MS"/>
            </a:endParaRP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3110631" y="4034996"/>
            <a:ext cx="79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+mj-lt"/>
                <a:cs typeface="Comic Sans MS"/>
                <a:sym typeface="Symbol"/>
              </a:rPr>
              <a:t>c</a:t>
            </a:r>
            <a:endParaRPr lang="en-US" sz="2200" dirty="0" smtClean="0">
              <a:latin typeface="+mj-lt"/>
              <a:cs typeface="Comic Sans MS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118743" y="4034996"/>
            <a:ext cx="7920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200" dirty="0" smtClean="0">
                <a:latin typeface="+mj-lt"/>
                <a:cs typeface="Comic Sans MS"/>
                <a:sym typeface="Symbol"/>
              </a:rPr>
              <a:t>c</a:t>
            </a:r>
            <a:endParaRPr lang="en-US" sz="2200" dirty="0" smtClean="0">
              <a:latin typeface="+mj-lt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410" y="6343134"/>
            <a:ext cx="2978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defTabSz="9144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>
                <a:latin typeface="+mj-lt"/>
                <a:cs typeface="Comic Sans MS"/>
              </a:rPr>
              <a:t>c is a publicly known constant</a:t>
            </a:r>
            <a:endParaRPr lang="en-IN" kern="0" dirty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958503" y="5055882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2894607" y="508549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3830711" y="508549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64" name="Down Arrow 63"/>
          <p:cNvSpPr/>
          <p:nvPr/>
        </p:nvSpPr>
        <p:spPr>
          <a:xfrm>
            <a:off x="2246535" y="4581443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65" name="Down Arrow 64"/>
          <p:cNvSpPr/>
          <p:nvPr/>
        </p:nvSpPr>
        <p:spPr>
          <a:xfrm>
            <a:off x="3254647" y="4581443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66" name="Down Arrow 65"/>
          <p:cNvSpPr/>
          <p:nvPr/>
        </p:nvSpPr>
        <p:spPr>
          <a:xfrm>
            <a:off x="4190751" y="4581443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311" y="4247200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86295" y="4539052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latin typeface="+mj-lt"/>
                <a:cs typeface="Comic Sans MS"/>
              </a:rPr>
              <a:t>c</a:t>
            </a:r>
            <a:r>
              <a:rPr lang="en-US" sz="2400" dirty="0" err="1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  <a:sym typeface="Symbol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101283" y="3324266"/>
            <a:ext cx="142876" cy="14287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25219" y="3488351"/>
            <a:ext cx="142876" cy="14287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948015" y="3607053"/>
            <a:ext cx="142876" cy="14287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73" name="Text Box 7"/>
          <p:cNvSpPr txBox="1">
            <a:spLocks noChangeArrowheads="1"/>
          </p:cNvSpPr>
          <p:nvPr/>
        </p:nvSpPr>
        <p:spPr bwMode="auto">
          <a:xfrm>
            <a:off x="6639023" y="300122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7215087" y="288267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7842199" y="281907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6206975" y="3242908"/>
            <a:ext cx="2757264" cy="64807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7"/>
          <p:cNvSpPr txBox="1">
            <a:spLocks noChangeArrowheads="1"/>
          </p:cNvSpPr>
          <p:nvPr/>
        </p:nvSpPr>
        <p:spPr bwMode="auto">
          <a:xfrm>
            <a:off x="5558903" y="3242908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latin typeface="+mj-lt"/>
                <a:cs typeface="Comic Sans MS"/>
              </a:rPr>
              <a:t>c</a:t>
            </a:r>
            <a:r>
              <a:rPr lang="en-US" sz="2400" dirty="0" err="1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  <a:sym typeface="Symbol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8" name="Rectangle 2"/>
          <p:cNvSpPr txBox="1">
            <a:spLocks noChangeArrowheads="1"/>
          </p:cNvSpPr>
          <p:nvPr/>
        </p:nvSpPr>
        <p:spPr bwMode="auto">
          <a:xfrm>
            <a:off x="3347864" y="6362519"/>
            <a:ext cx="5808366" cy="3600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kern="0" dirty="0" smtClean="0">
                <a:latin typeface="+mj-lt"/>
                <a:cs typeface="Comic Sans MS"/>
              </a:rPr>
              <a:t>Multiplication by </a:t>
            </a:r>
            <a:r>
              <a:rPr lang="en-US" kern="0" dirty="0" smtClean="0">
                <a:solidFill>
                  <a:srgbClr val="0000FF"/>
                </a:solidFill>
                <a:latin typeface="+mj-lt"/>
                <a:cs typeface="Comic Sans MS"/>
              </a:rPr>
              <a:t>public constants </a:t>
            </a:r>
            <a:r>
              <a:rPr lang="en-US" kern="0" noProof="0" dirty="0" smtClean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kern="0" noProof="0" dirty="0" smtClean="0">
                <a:latin typeface="+mj-lt"/>
                <a:cs typeface="Comic Sans MS"/>
              </a:rPr>
              <a:t>is </a:t>
            </a:r>
            <a:r>
              <a:rPr lang="en-US" kern="0" noProof="0" dirty="0" smtClean="0">
                <a:solidFill>
                  <a:srgbClr val="0000FF"/>
                </a:solidFill>
                <a:latin typeface="+mj-lt"/>
                <a:cs typeface="Comic Sans MS"/>
              </a:rPr>
              <a:t>Absolutely free</a:t>
            </a:r>
            <a:endParaRPr kumimoji="0" lang="en-IN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60706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  <p:bldP spid="3" grpId="0"/>
      <p:bldP spid="50" grpId="0"/>
      <p:bldP spid="53" grpId="0"/>
      <p:bldP spid="54" grpId="0"/>
      <p:bldP spid="64" grpId="0" animBg="1"/>
      <p:bldP spid="65" grpId="0" animBg="1"/>
      <p:bldP spid="66" grpId="0" animBg="1"/>
      <p:bldP spid="69" grpId="0"/>
      <p:bldP spid="70" grpId="0" animBg="1"/>
      <p:bldP spid="71" grpId="0" animBg="1"/>
      <p:bldP spid="72" grpId="0" animBg="1"/>
      <p:bldP spid="73" grpId="0"/>
      <p:bldP spid="74" grpId="0"/>
      <p:bldP spid="75" grpId="0"/>
      <p:bldP spid="77" grpId="0"/>
      <p:bldP spid="7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	The Concept of Secret Sharing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181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182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0183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07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/>
          <p:cNvSpPr/>
          <p:nvPr/>
        </p:nvSpPr>
        <p:spPr>
          <a:xfrm>
            <a:off x="6315905" y="1619906"/>
            <a:ext cx="2223698" cy="1842591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008000"/>
                </a:solidFill>
              </a:rPr>
              <a:t>Multiplication Gate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2038769" y="275989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3046881" y="275989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4003945" y="275989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2059729" y="384001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3067841" y="38696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4003945" y="38696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3</a:t>
            </a: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169" y="3717032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 Box 7"/>
          <p:cNvSpPr txBox="1">
            <a:spLocks noChangeArrowheads="1"/>
          </p:cNvSpPr>
          <p:nvPr/>
        </p:nvSpPr>
        <p:spPr bwMode="auto">
          <a:xfrm>
            <a:off x="192169" y="3975447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 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169" y="2489076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192169" y="2780928"/>
            <a:ext cx="100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 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 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981344"/>
              </p:ext>
            </p:extLst>
          </p:nvPr>
        </p:nvGraphicFramePr>
        <p:xfrm>
          <a:off x="8061638" y="446245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78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1638" y="4462457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 flipV="1">
            <a:off x="6315905" y="1619906"/>
            <a:ext cx="16933" cy="38769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132204" y="5211069"/>
            <a:ext cx="285752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6758616" y="4560717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6618590" y="5139631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</a:rPr>
              <a:t>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7190094" y="5139631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2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 bwMode="auto">
          <a:xfrm>
            <a:off x="7761598" y="5139631"/>
            <a:ext cx="56198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Comic Sans MS"/>
                <a:sym typeface="Symbol"/>
              </a:rPr>
              <a:t></a:t>
            </a:r>
            <a:r>
              <a:rPr lang="en-IN" sz="2000" kern="0" baseline="-25000" dirty="0" smtClean="0">
                <a:latin typeface="+mj-lt"/>
                <a:cs typeface="Comic Sans MS"/>
                <a:sym typeface="Symbol"/>
              </a:rPr>
              <a:t>3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omic Sans M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6037396" y="4343553"/>
            <a:ext cx="2736304" cy="4320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6240880" y="4654039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333540" y="4488709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909604" y="4416701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6448484" y="460196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7096556" y="452996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76" name="Text Box 7"/>
          <p:cNvSpPr txBox="1">
            <a:spLocks noChangeArrowheads="1"/>
          </p:cNvSpPr>
          <p:nvPr/>
        </p:nvSpPr>
        <p:spPr bwMode="auto">
          <a:xfrm>
            <a:off x="7621572" y="4457952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78" name="Text Box 7"/>
          <p:cNvSpPr txBox="1">
            <a:spLocks noChangeArrowheads="1"/>
          </p:cNvSpPr>
          <p:nvPr/>
        </p:nvSpPr>
        <p:spPr bwMode="auto">
          <a:xfrm>
            <a:off x="5872420" y="4631585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endParaRPr lang="en-US" sz="2400" baseline="-25000" dirty="0" smtClean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6117788" y="3911505"/>
            <a:ext cx="2583904" cy="288032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6253420" y="4128669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6758616" y="4056661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7910744" y="3912645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7334680" y="3984653"/>
            <a:ext cx="142876" cy="142876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92" name="Text Box 7"/>
          <p:cNvSpPr txBox="1">
            <a:spLocks noChangeArrowheads="1"/>
          </p:cNvSpPr>
          <p:nvPr/>
        </p:nvSpPr>
        <p:spPr bwMode="auto">
          <a:xfrm>
            <a:off x="5800412" y="412752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6469444" y="3665864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97" name="Text Box 7"/>
          <p:cNvSpPr txBox="1">
            <a:spLocks noChangeArrowheads="1"/>
          </p:cNvSpPr>
          <p:nvPr/>
        </p:nvSpPr>
        <p:spPr bwMode="auto">
          <a:xfrm>
            <a:off x="7045508" y="3551465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7672620" y="347945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Comic Sans MS"/>
              </a:rPr>
              <a:t>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  <a:cs typeface="Comic Sans MS"/>
              </a:rPr>
              <a:t>3</a:t>
            </a:r>
          </a:p>
        </p:txBody>
      </p:sp>
      <p:graphicFrame>
        <p:nvGraphicFramePr>
          <p:cNvPr id="5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943196"/>
              </p:ext>
            </p:extLst>
          </p:nvPr>
        </p:nvGraphicFramePr>
        <p:xfrm>
          <a:off x="4244496" y="13890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79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496" y="13890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530276"/>
              </p:ext>
            </p:extLst>
          </p:nvPr>
        </p:nvGraphicFramePr>
        <p:xfrm>
          <a:off x="3269765" y="139046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80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9765" y="139046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366436"/>
              </p:ext>
            </p:extLst>
          </p:nvPr>
        </p:nvGraphicFramePr>
        <p:xfrm>
          <a:off x="2233125" y="13918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81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125" y="13918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52135" y="3454403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endParaRPr lang="en-US" dirty="0"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70002" y="3466432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endParaRPr lang="en-US" dirty="0"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44496" y="3470678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Wingdings"/>
                <a:cs typeface="Wingdings"/>
                <a:sym typeface="Wingdings"/>
              </a:rPr>
              <a:t></a:t>
            </a:r>
            <a:endParaRPr lang="en-US" dirty="0">
              <a:latin typeface="+mj-lt"/>
            </a:endParaRP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2093967" y="5042910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79" name="Text Box 7"/>
          <p:cNvSpPr txBox="1">
            <a:spLocks noChangeArrowheads="1"/>
          </p:cNvSpPr>
          <p:nvPr/>
        </p:nvSpPr>
        <p:spPr bwMode="auto">
          <a:xfrm>
            <a:off x="3030071" y="50725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83" name="Text Box 7"/>
          <p:cNvSpPr txBox="1">
            <a:spLocks noChangeArrowheads="1"/>
          </p:cNvSpPr>
          <p:nvPr/>
        </p:nvSpPr>
        <p:spPr bwMode="auto">
          <a:xfrm>
            <a:off x="3966175" y="507252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91" name="Down Arrow 90"/>
          <p:cNvSpPr/>
          <p:nvPr/>
        </p:nvSpPr>
        <p:spPr>
          <a:xfrm>
            <a:off x="2381999" y="4568471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93" name="Down Arrow 92"/>
          <p:cNvSpPr/>
          <p:nvPr/>
        </p:nvSpPr>
        <p:spPr>
          <a:xfrm>
            <a:off x="3390111" y="4568471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sp>
        <p:nvSpPr>
          <p:cNvPr id="94" name="Down Arrow 93"/>
          <p:cNvSpPr/>
          <p:nvPr/>
        </p:nvSpPr>
        <p:spPr>
          <a:xfrm>
            <a:off x="4326215" y="4568471"/>
            <a:ext cx="144016" cy="43204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  <a:latin typeface="+mj-lt"/>
              <a:cs typeface="Comic Sans MS"/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36" y="4898921"/>
            <a:ext cx="1224136" cy="115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7"/>
          <p:cNvSpPr txBox="1">
            <a:spLocks noChangeArrowheads="1"/>
          </p:cNvSpPr>
          <p:nvPr/>
        </p:nvSpPr>
        <p:spPr bwMode="auto">
          <a:xfrm>
            <a:off x="31219" y="5157336"/>
            <a:ext cx="984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Comic Sans MS"/>
                <a:sym typeface="Symbol"/>
              </a:rPr>
              <a:t>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847" y="5620243"/>
            <a:ext cx="570673" cy="5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Oval 101"/>
          <p:cNvSpPr/>
          <p:nvPr/>
        </p:nvSpPr>
        <p:spPr>
          <a:xfrm>
            <a:off x="6736516" y="3264573"/>
            <a:ext cx="142876" cy="14287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99"/>
              </a:solidFill>
              <a:latin typeface="+mj-lt"/>
              <a:cs typeface="Comic Sans M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961792" y="1679257"/>
            <a:ext cx="142876" cy="14287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105" name="Text Box 7"/>
          <p:cNvSpPr txBox="1">
            <a:spLocks noChangeArrowheads="1"/>
          </p:cNvSpPr>
          <p:nvPr/>
        </p:nvSpPr>
        <p:spPr bwMode="auto">
          <a:xfrm>
            <a:off x="6520492" y="2831385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1</a:t>
            </a:r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7579652" y="1823273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FF00"/>
                </a:solidFill>
                <a:latin typeface="+mj-lt"/>
                <a:cs typeface="Comic Sans MS"/>
              </a:rPr>
              <a:t>3</a:t>
            </a:r>
          </a:p>
        </p:txBody>
      </p:sp>
      <p:sp>
        <p:nvSpPr>
          <p:cNvPr id="108" name="Text Box 7"/>
          <p:cNvSpPr txBox="1">
            <a:spLocks noChangeArrowheads="1"/>
          </p:cNvSpPr>
          <p:nvPr/>
        </p:nvSpPr>
        <p:spPr bwMode="auto">
          <a:xfrm>
            <a:off x="6880532" y="1679257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FF00"/>
                </a:solidFill>
                <a:latin typeface="+mj-lt"/>
                <a:cs typeface="Comic Sans MS"/>
              </a:rPr>
              <a:t>  </a:t>
            </a:r>
            <a:r>
              <a:rPr lang="en-US" sz="2400" dirty="0" smtClean="0">
                <a:solidFill>
                  <a:srgbClr val="00FF00"/>
                </a:solidFill>
                <a:latin typeface="+mj-lt"/>
                <a:cs typeface="Comic Sans MS"/>
              </a:rPr>
              <a:t>d</a:t>
            </a:r>
            <a:r>
              <a:rPr lang="en-US" sz="2400" baseline="-25000" dirty="0">
                <a:solidFill>
                  <a:srgbClr val="00FF00"/>
                </a:solidFill>
                <a:latin typeface="+mj-lt"/>
                <a:cs typeface="Comic Sans MS"/>
              </a:rPr>
              <a:t>2</a:t>
            </a:r>
            <a:endParaRPr lang="en-US" sz="2400" baseline="-25000" dirty="0" smtClean="0">
              <a:solidFill>
                <a:srgbClr val="00FF00"/>
              </a:solidFill>
              <a:latin typeface="+mj-lt"/>
              <a:cs typeface="Comic Sans M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7313720" y="1535241"/>
            <a:ext cx="142876" cy="142876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5323831" y="2328407"/>
            <a:ext cx="984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Comic Sans MS"/>
              </a:rPr>
              <a:t>a</a:t>
            </a:r>
            <a:r>
              <a:rPr lang="en-US" sz="24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Comic Sans MS"/>
                <a:sym typeface="Symbol"/>
              </a:rPr>
              <a:t>b</a:t>
            </a:r>
            <a:endParaRPr lang="en-US" sz="2400" baseline="-25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2076956" y="5864102"/>
            <a:ext cx="5832648" cy="34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</a:rPr>
              <a:t>Degree of sharing becomes </a:t>
            </a:r>
            <a:r>
              <a:rPr lang="en-IN" sz="2000" kern="0" dirty="0" smtClean="0">
                <a:solidFill>
                  <a:srgbClr val="0000FF"/>
                </a:solidFill>
                <a:latin typeface="+mj-lt"/>
              </a:rPr>
              <a:t>2t</a:t>
            </a:r>
            <a:r>
              <a:rPr lang="en-IN" sz="2000" kern="0" dirty="0" smtClean="0">
                <a:latin typeface="+mj-lt"/>
              </a:rPr>
              <a:t> instead of t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3" name="Rectangle 2"/>
          <p:cNvSpPr txBox="1">
            <a:spLocks noChangeArrowheads="1"/>
          </p:cNvSpPr>
          <p:nvPr/>
        </p:nvSpPr>
        <p:spPr bwMode="auto">
          <a:xfrm>
            <a:off x="2076956" y="6310959"/>
            <a:ext cx="5832648" cy="34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>
                <a:latin typeface="+mj-lt"/>
              </a:rPr>
              <a:t>a</a:t>
            </a:r>
            <a:r>
              <a:rPr lang="en-IN" sz="2000" kern="0" dirty="0" smtClean="0">
                <a:latin typeface="+mj-lt"/>
              </a:rPr>
              <a:t> x b now shared by a non-random polynomial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5713" y="4712339"/>
            <a:ext cx="59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+mj-lt"/>
                <a:cs typeface="Comic Sans MS"/>
              </a:rPr>
              <a:t>F</a:t>
            </a:r>
            <a:r>
              <a:rPr lang="en-US" baseline="-25000">
                <a:latin typeface="+mj-lt"/>
                <a:cs typeface="Comic Sans MS"/>
              </a:rPr>
              <a:t>a</a:t>
            </a:r>
            <a:r>
              <a:rPr lang="en-US">
                <a:latin typeface="+mj-lt"/>
                <a:cs typeface="Comic Sans MS"/>
              </a:rPr>
              <a:t>(x)</a:t>
            </a:r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498" y="4062779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</a:t>
            </a:r>
            <a:r>
              <a:rPr lang="en-US" baseline="-25000" dirty="0" smtClean="0">
                <a:latin typeface="+mj-lt"/>
                <a:cs typeface="Comic Sans MS"/>
              </a:rPr>
              <a:t>b</a:t>
            </a:r>
            <a:r>
              <a:rPr lang="en-US" dirty="0" smtClean="0">
                <a:latin typeface="+mj-lt"/>
                <a:cs typeface="Comic Sans MS"/>
              </a:rPr>
              <a:t>(x</a:t>
            </a:r>
            <a:r>
              <a:rPr lang="en-US" dirty="0">
                <a:latin typeface="+mj-lt"/>
                <a:cs typeface="Comic Sans MS"/>
              </a:rPr>
              <a:t>) 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6786" y="1999725"/>
            <a:ext cx="1236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F</a:t>
            </a:r>
            <a:r>
              <a:rPr lang="en-US" baseline="-25000" dirty="0">
                <a:latin typeface="+mj-lt"/>
                <a:cs typeface="Comic Sans MS"/>
              </a:rPr>
              <a:t>a</a:t>
            </a:r>
            <a:r>
              <a:rPr lang="en-US" dirty="0">
                <a:latin typeface="+mj-lt"/>
                <a:cs typeface="Comic Sans MS"/>
              </a:rPr>
              <a:t>(x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r>
              <a:rPr lang="en-US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latin typeface="+mj-lt"/>
                <a:cs typeface="Comic Sans MS"/>
              </a:rPr>
              <a:t> F</a:t>
            </a:r>
            <a:r>
              <a:rPr lang="en-US" baseline="-25000" dirty="0" smtClean="0">
                <a:latin typeface="+mj-lt"/>
                <a:cs typeface="Comic Sans MS"/>
              </a:rPr>
              <a:t>b</a:t>
            </a:r>
            <a:r>
              <a:rPr lang="en-US" dirty="0" smtClean="0">
                <a:latin typeface="+mj-lt"/>
                <a:cs typeface="Comic Sans MS"/>
              </a:rPr>
              <a:t>(x</a:t>
            </a:r>
            <a:r>
              <a:rPr lang="en-US" dirty="0">
                <a:latin typeface="+mj-lt"/>
                <a:cs typeface="Comic Sans MS"/>
              </a:rPr>
              <a:t>)</a:t>
            </a:r>
            <a:r>
              <a:rPr lang="en-US" dirty="0" smtClean="0">
                <a:latin typeface="+mj-lt"/>
                <a:cs typeface="Comic Sans MS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6924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3" grpId="0"/>
      <p:bldP spid="60" grpId="0"/>
      <p:bldP spid="61" grpId="0"/>
      <p:bldP spid="62" grpId="0"/>
      <p:bldP spid="79" grpId="0"/>
      <p:bldP spid="83" grpId="0"/>
      <p:bldP spid="91" grpId="0" animBg="1"/>
      <p:bldP spid="93" grpId="0" animBg="1"/>
      <p:bldP spid="94" grpId="0" animBg="1"/>
      <p:bldP spid="100" grpId="0"/>
      <p:bldP spid="102" grpId="0" animBg="1"/>
      <p:bldP spid="103" grpId="0" animBg="1"/>
      <p:bldP spid="105" grpId="0"/>
      <p:bldP spid="107" grpId="0"/>
      <p:bldP spid="108" grpId="0"/>
      <p:bldP spid="109" grpId="0" animBg="1"/>
      <p:bldP spid="112" grpId="0"/>
      <p:bldP spid="112" grpId="1"/>
      <p:bldP spid="70" grpId="0"/>
      <p:bldP spid="7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98043" y="1438090"/>
            <a:ext cx="3024336" cy="3168352"/>
            <a:chOff x="179512" y="1268760"/>
            <a:chExt cx="3888432" cy="3888432"/>
          </a:xfrm>
        </p:grpSpPr>
        <p:grpSp>
          <p:nvGrpSpPr>
            <p:cNvPr id="38" name="Group 48"/>
            <p:cNvGrpSpPr/>
            <p:nvPr/>
          </p:nvGrpSpPr>
          <p:grpSpPr>
            <a:xfrm>
              <a:off x="179512" y="1268760"/>
              <a:ext cx="648072" cy="576064"/>
              <a:chOff x="5076056" y="1412776"/>
              <a:chExt cx="648072" cy="57606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5156448" y="1455167"/>
                <a:ext cx="567680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1</a:t>
                </a:r>
              </a:p>
            </p:txBody>
          </p:sp>
        </p:grpSp>
        <p:grpSp>
          <p:nvGrpSpPr>
            <p:cNvPr id="47" name="Group 49"/>
            <p:cNvGrpSpPr/>
            <p:nvPr/>
          </p:nvGrpSpPr>
          <p:grpSpPr>
            <a:xfrm>
              <a:off x="1247442" y="1268760"/>
              <a:ext cx="598541" cy="576064"/>
              <a:chOff x="5063866" y="1412776"/>
              <a:chExt cx="598541" cy="57606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9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98541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2</a:t>
                </a:r>
              </a:p>
            </p:txBody>
          </p:sp>
        </p:grpSp>
        <p:grpSp>
          <p:nvGrpSpPr>
            <p:cNvPr id="50" name="Group 52"/>
            <p:cNvGrpSpPr/>
            <p:nvPr/>
          </p:nvGrpSpPr>
          <p:grpSpPr>
            <a:xfrm>
              <a:off x="2327562" y="1268760"/>
              <a:ext cx="721982" cy="576064"/>
              <a:chOff x="5063866" y="1412776"/>
              <a:chExt cx="721982" cy="576064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2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721982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3</a:t>
                </a:r>
              </a:p>
            </p:txBody>
          </p:sp>
        </p:grpSp>
        <p:grpSp>
          <p:nvGrpSpPr>
            <p:cNvPr id="53" name="Group 55"/>
            <p:cNvGrpSpPr/>
            <p:nvPr/>
          </p:nvGrpSpPr>
          <p:grpSpPr>
            <a:xfrm>
              <a:off x="3479690" y="1268760"/>
              <a:ext cx="588254" cy="576064"/>
              <a:chOff x="5063866" y="1412776"/>
              <a:chExt cx="588254" cy="57606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5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88254" cy="49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x</a:t>
                </a:r>
                <a:r>
                  <a:rPr lang="en-US" sz="2000" baseline="-25000" dirty="0" smtClean="0">
                    <a:latin typeface="+mj-lt"/>
                    <a:cs typeface="Comic Sans MS"/>
                  </a:rPr>
                  <a:t>4</a:t>
                </a:r>
              </a:p>
            </p:txBody>
          </p:sp>
        </p:grp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827584" y="233926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843808" y="234888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cxnSp>
          <p:nvCxnSpPr>
            <p:cNvPr id="60" name="Straight Arrow Connector 59"/>
            <p:cNvCxnSpPr>
              <a:stCxn id="44" idx="4"/>
            </p:cNvCxnSpPr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48" idx="4"/>
            </p:cNvCxnSpPr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267744" y="3717032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3131840" y="3645024"/>
              <a:ext cx="32403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7"/>
            <p:cNvSpPr txBox="1">
              <a:spLocks noChangeArrowheads="1"/>
            </p:cNvSpPr>
            <p:nvPr/>
          </p:nvSpPr>
          <p:spPr bwMode="auto">
            <a:xfrm>
              <a:off x="3347864" y="3193812"/>
              <a:ext cx="360040" cy="64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smtClean="0">
                  <a:latin typeface="+mj-lt"/>
                  <a:cs typeface="Comic Sans MS"/>
                </a:rPr>
                <a:t>c</a:t>
              </a:r>
              <a:endParaRPr lang="en-US" sz="2800" dirty="0" smtClean="0">
                <a:solidFill>
                  <a:srgbClr val="0000FF"/>
                </a:solidFill>
                <a:latin typeface="+mj-lt"/>
                <a:cs typeface="Comic Sans MS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3059832" y="4581128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2386275" y="4540155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y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694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/>
          <p:nvPr/>
        </p:nvGrpSpPr>
        <p:grpSpPr>
          <a:xfrm>
            <a:off x="298043" y="1421157"/>
            <a:ext cx="3024336" cy="3168352"/>
            <a:chOff x="179512" y="1268760"/>
            <a:chExt cx="3888432" cy="3888432"/>
          </a:xfrm>
        </p:grpSpPr>
        <p:grpSp>
          <p:nvGrpSpPr>
            <p:cNvPr id="3" name="Group 48"/>
            <p:cNvGrpSpPr/>
            <p:nvPr/>
          </p:nvGrpSpPr>
          <p:grpSpPr>
            <a:xfrm>
              <a:off x="179512" y="1268760"/>
              <a:ext cx="648072" cy="576064"/>
              <a:chOff x="5076056" y="1412776"/>
              <a:chExt cx="648072" cy="57606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5156448" y="1455167"/>
                <a:ext cx="567680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2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4" name="Group 49"/>
            <p:cNvGrpSpPr/>
            <p:nvPr/>
          </p:nvGrpSpPr>
          <p:grpSpPr>
            <a:xfrm>
              <a:off x="1247442" y="1268760"/>
              <a:ext cx="598541" cy="576064"/>
              <a:chOff x="5063866" y="1412776"/>
              <a:chExt cx="598541" cy="576064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49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98541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1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5" name="Group 52"/>
            <p:cNvGrpSpPr/>
            <p:nvPr/>
          </p:nvGrpSpPr>
          <p:grpSpPr>
            <a:xfrm>
              <a:off x="2327562" y="1268760"/>
              <a:ext cx="721982" cy="576064"/>
              <a:chOff x="5063866" y="1412776"/>
              <a:chExt cx="721982" cy="576064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2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721982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5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grpSp>
          <p:nvGrpSpPr>
            <p:cNvPr id="6" name="Group 55"/>
            <p:cNvGrpSpPr/>
            <p:nvPr/>
          </p:nvGrpSpPr>
          <p:grpSpPr>
            <a:xfrm>
              <a:off x="3479690" y="1268760"/>
              <a:ext cx="588254" cy="576064"/>
              <a:chOff x="5063866" y="1412776"/>
              <a:chExt cx="588254" cy="57606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76056" y="1412776"/>
                <a:ext cx="576064" cy="5760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  <a:cs typeface="Comic Sans MS"/>
                </a:endParaRPr>
              </a:p>
            </p:txBody>
          </p:sp>
          <p:sp>
            <p:nvSpPr>
              <p:cNvPr id="55" name="Text Box 7"/>
              <p:cNvSpPr txBox="1">
                <a:spLocks noChangeArrowheads="1"/>
              </p:cNvSpPr>
              <p:nvPr/>
            </p:nvSpPr>
            <p:spPr bwMode="auto">
              <a:xfrm>
                <a:off x="5063866" y="1455167"/>
                <a:ext cx="588254" cy="491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latin typeface="+mj-lt"/>
                    <a:cs typeface="Comic Sans MS"/>
                  </a:rPr>
                  <a:t> 9</a:t>
                </a:r>
                <a:endParaRPr lang="en-US" sz="2000" baseline="-25000" dirty="0" smtClean="0">
                  <a:latin typeface="+mj-lt"/>
                  <a:cs typeface="Comic Sans MS"/>
                </a:endParaRPr>
              </a:p>
            </p:txBody>
          </p:sp>
        </p:grp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827584" y="233926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843808" y="2348880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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7" cy="79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cs typeface="Comic Sans MS"/>
                  <a:sym typeface="Symbol"/>
                </a:rPr>
                <a:t></a:t>
              </a:r>
              <a:endParaRPr lang="en-US" sz="3600" dirty="0" smtClean="0">
                <a:latin typeface="+mj-lt"/>
                <a:cs typeface="Comic Sans MS"/>
              </a:endParaRPr>
            </a:p>
          </p:txBody>
        </p:sp>
        <p:cxnSp>
          <p:nvCxnSpPr>
            <p:cNvPr id="60" name="Straight Arrow Connector 59"/>
            <p:cNvCxnSpPr>
              <a:stCxn id="44" idx="4"/>
            </p:cNvCxnSpPr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48" idx="4"/>
            </p:cNvCxnSpPr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259632" y="2852936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267744" y="3717032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3131840" y="3645024"/>
              <a:ext cx="32403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3059832" y="4581128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2386275" y="4523222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y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818323" y="3109279"/>
            <a:ext cx="2800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</p:spTree>
    <p:extLst>
      <p:ext uri="{BB962C8B-B14F-4D97-AF65-F5344CB8AC3E}">
        <p14:creationId xmlns:p14="http://schemas.microsoft.com/office/powerpoint/2010/main" val="24575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00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06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65"/>
          <p:cNvSpPr/>
          <p:nvPr/>
        </p:nvSpPr>
        <p:spPr>
          <a:xfrm>
            <a:off x="2319630" y="3797895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70914" y="3225651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411637" y="2548953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57231" y="2577062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45055" y="2107040"/>
            <a:ext cx="2618789" cy="2520279"/>
            <a:chOff x="403537" y="1738146"/>
            <a:chExt cx="2894443" cy="2831476"/>
          </a:xfrm>
        </p:grpSpPr>
        <p:grpSp>
          <p:nvGrpSpPr>
            <p:cNvPr id="35" name="Group 69"/>
            <p:cNvGrpSpPr/>
            <p:nvPr/>
          </p:nvGrpSpPr>
          <p:grpSpPr>
            <a:xfrm>
              <a:off x="403537" y="1738146"/>
              <a:ext cx="2642140" cy="2831476"/>
              <a:chOff x="467544" y="1844824"/>
              <a:chExt cx="3397036" cy="3474994"/>
            </a:xfrm>
          </p:grpSpPr>
          <p:sp>
            <p:nvSpPr>
              <p:cNvPr id="37" name="Text Box 7"/>
              <p:cNvSpPr txBox="1">
                <a:spLocks noChangeArrowheads="1"/>
              </p:cNvSpPr>
              <p:nvPr/>
            </p:nvSpPr>
            <p:spPr bwMode="auto">
              <a:xfrm>
                <a:off x="827584" y="2339260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</a:t>
                </a:r>
                <a:endParaRPr lang="en-US" sz="3600" dirty="0" smtClean="0">
                  <a:latin typeface="+mj-lt"/>
                </a:endParaRPr>
              </a:p>
            </p:txBody>
          </p:sp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2843808" y="2348880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</a:t>
                </a:r>
                <a:endParaRPr lang="en-US" sz="3600" dirty="0" smtClean="0">
                  <a:latin typeface="+mj-lt"/>
                </a:endParaRPr>
              </a:p>
            </p:txBody>
          </p:sp>
          <p:sp>
            <p:nvSpPr>
              <p:cNvPr id="39" name="Text Box 7"/>
              <p:cNvSpPr txBox="1">
                <a:spLocks noChangeArrowheads="1"/>
              </p:cNvSpPr>
              <p:nvPr/>
            </p:nvSpPr>
            <p:spPr bwMode="auto">
              <a:xfrm>
                <a:off x="1835697" y="3212976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</a:t>
                </a:r>
                <a:endParaRPr lang="en-US" sz="3600" dirty="0" smtClean="0">
                  <a:latin typeface="+mj-lt"/>
                </a:endParaRPr>
              </a:p>
            </p:txBody>
          </p:sp>
          <p:sp>
            <p:nvSpPr>
              <p:cNvPr id="40" name="Text Box 7"/>
              <p:cNvSpPr txBox="1">
                <a:spLocks noChangeArrowheads="1"/>
              </p:cNvSpPr>
              <p:nvPr/>
            </p:nvSpPr>
            <p:spPr bwMode="auto">
              <a:xfrm>
                <a:off x="2771799" y="4077072"/>
                <a:ext cx="504056" cy="89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dirty="0" smtClean="0">
                    <a:latin typeface="+mj-lt"/>
                    <a:sym typeface="Symbol"/>
                  </a:rPr>
                  <a:t></a:t>
                </a:r>
                <a:endParaRPr lang="en-US" sz="3600" dirty="0" smtClean="0">
                  <a:latin typeface="+mj-lt"/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467544" y="1844824"/>
                <a:ext cx="504056" cy="7200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H="1">
                <a:off x="1187624" y="1844824"/>
                <a:ext cx="360040" cy="648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2627784" y="1844824"/>
                <a:ext cx="504056" cy="7200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>
                <a:off x="3275856" y="1916832"/>
                <a:ext cx="360040" cy="648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1373328" y="2976264"/>
                <a:ext cx="648072" cy="5760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H="1">
                <a:off x="2267744" y="2852936"/>
                <a:ext cx="684076" cy="648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2396600" y="3869833"/>
                <a:ext cx="648072" cy="5760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3204029" y="3924979"/>
                <a:ext cx="660551" cy="46150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3146999" y="4743754"/>
                <a:ext cx="0" cy="57606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3017950" y="3013953"/>
              <a:ext cx="280030" cy="449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8" name="Group 119"/>
          <p:cNvGrpSpPr/>
          <p:nvPr/>
        </p:nvGrpSpPr>
        <p:grpSpPr>
          <a:xfrm>
            <a:off x="2265225" y="4717120"/>
            <a:ext cx="813048" cy="723900"/>
            <a:chOff x="4160912" y="3281164"/>
            <a:chExt cx="813048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160912" y="3429000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144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61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6882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57" grpId="0" animBg="1"/>
      <p:bldP spid="57" grpId="1" animBg="1"/>
      <p:bldP spid="56" grpId="0" animBg="1"/>
      <p:bldP spid="56" grpId="1" animBg="1"/>
      <p:bldP spid="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/>
          <p:cNvSpPr/>
          <p:nvPr/>
        </p:nvSpPr>
        <p:spPr>
          <a:xfrm>
            <a:off x="2311874" y="3813174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651487" y="3203586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957231" y="2577062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4436533" y="3095770"/>
            <a:ext cx="45550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latin typeface="+mj-lt"/>
                <a:cs typeface="Comic Sans MS"/>
              </a:rPr>
              <a:t> </a:t>
            </a: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Linear gates: </a:t>
            </a:r>
            <a:r>
              <a:rPr lang="en-US" sz="2000" dirty="0">
                <a:latin typeface="+mj-lt"/>
                <a:cs typeface="Comic Sans MS"/>
              </a:rPr>
              <a:t>L</a:t>
            </a:r>
            <a:r>
              <a:rPr lang="en-US" sz="2000" dirty="0" smtClean="0">
                <a:latin typeface="+mj-lt"/>
                <a:cs typeface="Comic Sans MS"/>
              </a:rPr>
              <a:t>inearity of Shamir Sharing </a:t>
            </a:r>
            <a:r>
              <a:rPr lang="en-US" sz="2000" dirty="0">
                <a:latin typeface="+mj-lt"/>
                <a:cs typeface="Comic Sans MS"/>
              </a:rPr>
              <a:t>-</a:t>
            </a:r>
            <a:r>
              <a:rPr lang="en-US" sz="2000" dirty="0" smtClean="0">
                <a:latin typeface="+mj-lt"/>
                <a:cs typeface="Comic Sans M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Comic Sans MS"/>
              </a:rPr>
              <a:t>Non-Interactive</a:t>
            </a:r>
          </a:p>
        </p:txBody>
      </p:sp>
      <p:grpSp>
        <p:nvGrpSpPr>
          <p:cNvPr id="58" name="Group 119"/>
          <p:cNvGrpSpPr/>
          <p:nvPr/>
        </p:nvGrpSpPr>
        <p:grpSpPr>
          <a:xfrm>
            <a:off x="2265225" y="4717120"/>
            <a:ext cx="813048" cy="723900"/>
            <a:chOff x="4160912" y="3281164"/>
            <a:chExt cx="813048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160912" y="3429000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144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61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cxnSp>
        <p:nvCxnSpPr>
          <p:cNvPr id="64" name="Straight Arrow Connector 63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2887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2670" y="2577062"/>
            <a:ext cx="621946" cy="5222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4367009" y="3908557"/>
            <a:ext cx="45907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latin typeface="+mj-lt"/>
                <a:cs typeface="Comic Sans MS"/>
              </a:rPr>
              <a:t> </a:t>
            </a: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Non-linear gate</a:t>
            </a:r>
            <a:r>
              <a:rPr lang="en-US" sz="2000" dirty="0" smtClean="0">
                <a:latin typeface="+mj-lt"/>
                <a:cs typeface="Comic Sans MS"/>
              </a:rPr>
              <a:t>: Require degree-reduction Technique.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Comic Sans MS"/>
              </a:rPr>
              <a:t>Interactive</a:t>
            </a:r>
          </a:p>
        </p:txBody>
      </p:sp>
      <p:grpSp>
        <p:nvGrpSpPr>
          <p:cNvPr id="58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61" name="Group 119"/>
          <p:cNvGrpSpPr/>
          <p:nvPr/>
        </p:nvGrpSpPr>
        <p:grpSpPr>
          <a:xfrm>
            <a:off x="2265225" y="4717120"/>
            <a:ext cx="813048" cy="723900"/>
            <a:chOff x="4160912" y="3281164"/>
            <a:chExt cx="813048" cy="723900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7"/>
            <p:cNvSpPr txBox="1">
              <a:spLocks noChangeArrowheads="1"/>
            </p:cNvSpPr>
            <p:nvPr/>
          </p:nvSpPr>
          <p:spPr bwMode="auto">
            <a:xfrm>
              <a:off x="4160912" y="3429000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144</a:t>
              </a:r>
              <a:endParaRPr lang="en-US" sz="2000" baseline="-25000" dirty="0" smtClean="0">
                <a:latin typeface="+mj-lt"/>
              </a:endParaRP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65" name="Text Box 7"/>
          <p:cNvSpPr txBox="1">
            <a:spLocks noChangeArrowheads="1"/>
          </p:cNvSpPr>
          <p:nvPr/>
        </p:nvSpPr>
        <p:spPr bwMode="auto">
          <a:xfrm>
            <a:off x="4062209" y="2181385"/>
            <a:ext cx="4788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Find (n, t)-sharing of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intermediate </a:t>
            </a:r>
            <a:r>
              <a:rPr lang="en-US" sz="2000" dirty="0" smtClean="0">
                <a:latin typeface="+mj-lt"/>
                <a:cs typeface="Comic Sans MS"/>
              </a:rPr>
              <a:t>value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4064000" y="1548069"/>
            <a:ext cx="492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  <a:cs typeface="Comic Sans MS"/>
              </a:rPr>
              <a:t>(n, t)- secret share each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input</a:t>
            </a:r>
          </a:p>
        </p:txBody>
      </p:sp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4436533" y="3095770"/>
            <a:ext cx="45550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>
                <a:latin typeface="+mj-lt"/>
                <a:cs typeface="Comic Sans MS"/>
              </a:rPr>
              <a:t> </a:t>
            </a:r>
            <a:r>
              <a:rPr lang="en-US" sz="2000" dirty="0" smtClean="0">
                <a:latin typeface="+mj-lt"/>
                <a:cs typeface="Comic Sans MS"/>
              </a:rPr>
              <a:t>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Linear gates: </a:t>
            </a:r>
            <a:r>
              <a:rPr lang="en-US" sz="2000" dirty="0">
                <a:latin typeface="+mj-lt"/>
                <a:cs typeface="Comic Sans MS"/>
              </a:rPr>
              <a:t>L</a:t>
            </a:r>
            <a:r>
              <a:rPr lang="en-US" sz="2000" dirty="0" smtClean="0">
                <a:latin typeface="+mj-lt"/>
                <a:cs typeface="Comic Sans MS"/>
              </a:rPr>
              <a:t>inearity of Shamir Sharing -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Comic Sans MS"/>
              </a:rPr>
              <a:t>Non-Interactive</a:t>
            </a:r>
          </a:p>
        </p:txBody>
      </p:sp>
    </p:spTree>
    <p:extLst>
      <p:ext uri="{BB962C8B-B14F-4D97-AF65-F5344CB8AC3E}">
        <p14:creationId xmlns:p14="http://schemas.microsoft.com/office/powerpoint/2010/main" val="6134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06400"/>
            <a:ext cx="8374093" cy="672544"/>
          </a:xfrm>
        </p:spPr>
        <p:txBody>
          <a:bodyPr>
            <a:normAutofit/>
          </a:bodyPr>
          <a:lstStyle/>
          <a:p>
            <a:r>
              <a:rPr lang="en-US" sz="3200" kern="0" dirty="0">
                <a:solidFill>
                  <a:srgbClr val="009900"/>
                </a:solidFill>
                <a:cs typeface="Comic Sans MS"/>
              </a:rPr>
              <a:t>Secure Multiplication Gate </a:t>
            </a:r>
            <a:r>
              <a:rPr lang="en-US" sz="3200" kern="0" dirty="0" smtClean="0">
                <a:solidFill>
                  <a:srgbClr val="009900"/>
                </a:solidFill>
                <a:cs typeface="Comic Sans MS"/>
              </a:rPr>
              <a:t>Evaluation</a:t>
            </a:r>
            <a:endParaRPr lang="en-US" sz="3200" dirty="0" smtClean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06571" y="3171511"/>
            <a:ext cx="304801" cy="268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36206" y="4386448"/>
            <a:ext cx="381001" cy="507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6571" y="5801595"/>
            <a:ext cx="381001" cy="35390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1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687046"/>
              </p:ext>
            </p:extLst>
          </p:nvPr>
        </p:nvGraphicFramePr>
        <p:xfrm>
          <a:off x="927649" y="421694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0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649" y="421694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202196"/>
              </p:ext>
            </p:extLst>
          </p:nvPr>
        </p:nvGraphicFramePr>
        <p:xfrm>
          <a:off x="927649" y="286365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0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649" y="286365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615462"/>
              </p:ext>
            </p:extLst>
          </p:nvPr>
        </p:nvGraphicFramePr>
        <p:xfrm>
          <a:off x="910716" y="159503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04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716" y="159503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187380"/>
              </p:ext>
            </p:extLst>
          </p:nvPr>
        </p:nvGraphicFramePr>
        <p:xfrm>
          <a:off x="927649" y="549383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705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649" y="549383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393318" y="193810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01121" y="1818905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8054" y="311511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2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89508" y="578261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latin typeface="+mj-lt"/>
                <a:cs typeface="Comic Sans MS"/>
              </a:rPr>
              <a:t>P</a:t>
            </a:r>
            <a:r>
              <a:rPr lang="en-US" sz="2000" b="1" baseline="-25000" dirty="0" err="1" smtClean="0">
                <a:latin typeface="+mj-lt"/>
                <a:cs typeface="Comic Sans MS"/>
              </a:rPr>
              <a:t>n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20021" y="447198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3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31497" y="3154581"/>
            <a:ext cx="304801" cy="268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961132" y="4369518"/>
            <a:ext cx="381001" cy="507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endParaRPr lang="en-US" sz="16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1931497" y="5784665"/>
            <a:ext cx="381001" cy="35390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918244" y="1921170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376388" y="1328515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901314" y="1328518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544786" y="1954369"/>
            <a:ext cx="914715" cy="35239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z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2591280" y="3320201"/>
            <a:ext cx="1218245" cy="3078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2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z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</a:p>
          <a:p>
            <a:pPr eaLnBrk="0" hangingPunct="0"/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629454" y="4539712"/>
            <a:ext cx="1045079" cy="3486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=z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3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2646387" y="5869327"/>
            <a:ext cx="1028146" cy="26924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err="1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r>
              <a:rPr lang="en-US" sz="16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z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n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2561722" y="1357317"/>
            <a:ext cx="638681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dirty="0" err="1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  <a:p>
            <a:pPr eaLnBrk="0" hangingPunct="0"/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grpSp>
        <p:nvGrpSpPr>
          <p:cNvPr id="50" name="Group 110"/>
          <p:cNvGrpSpPr/>
          <p:nvPr/>
        </p:nvGrpSpPr>
        <p:grpSpPr>
          <a:xfrm>
            <a:off x="6103048" y="1851483"/>
            <a:ext cx="689166" cy="723900"/>
            <a:chOff x="4191000" y="3281164"/>
            <a:chExt cx="762000" cy="723900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7"/>
            <p:cNvSpPr txBox="1">
              <a:spLocks noChangeArrowheads="1"/>
            </p:cNvSpPr>
            <p:nvPr/>
          </p:nvSpPr>
          <p:spPr bwMode="auto">
            <a:xfrm>
              <a:off x="4281512" y="3395134"/>
              <a:ext cx="4354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1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59" name="Group 110"/>
          <p:cNvGrpSpPr/>
          <p:nvPr/>
        </p:nvGrpSpPr>
        <p:grpSpPr>
          <a:xfrm>
            <a:off x="6092591" y="3061074"/>
            <a:ext cx="705693" cy="723900"/>
            <a:chOff x="4191000" y="3281164"/>
            <a:chExt cx="762000" cy="723900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 Box 7"/>
            <p:cNvSpPr txBox="1">
              <a:spLocks noChangeArrowheads="1"/>
            </p:cNvSpPr>
            <p:nvPr/>
          </p:nvSpPr>
          <p:spPr bwMode="auto">
            <a:xfrm>
              <a:off x="4258884" y="3395134"/>
              <a:ext cx="535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2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62" name="Group 110"/>
          <p:cNvGrpSpPr/>
          <p:nvPr/>
        </p:nvGrpSpPr>
        <p:grpSpPr>
          <a:xfrm>
            <a:off x="6146756" y="4315677"/>
            <a:ext cx="715612" cy="723900"/>
            <a:chOff x="4191000" y="3281164"/>
            <a:chExt cx="762000" cy="723900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Text Box 7"/>
            <p:cNvSpPr txBox="1">
              <a:spLocks noChangeArrowheads="1"/>
            </p:cNvSpPr>
            <p:nvPr/>
          </p:nvSpPr>
          <p:spPr bwMode="auto">
            <a:xfrm>
              <a:off x="4258884" y="3395134"/>
              <a:ext cx="535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smtClean="0">
                  <a:solidFill>
                    <a:srgbClr val="000000"/>
                  </a:solidFill>
                  <a:latin typeface="+mj-lt"/>
                  <a:cs typeface="Comic Sans MS"/>
                </a:rPr>
                <a:t>3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grpSp>
        <p:nvGrpSpPr>
          <p:cNvPr id="65" name="Group 110"/>
          <p:cNvGrpSpPr/>
          <p:nvPr/>
        </p:nvGrpSpPr>
        <p:grpSpPr>
          <a:xfrm>
            <a:off x="6180622" y="5475753"/>
            <a:ext cx="700182" cy="723900"/>
            <a:chOff x="4191000" y="3281164"/>
            <a:chExt cx="762000" cy="723900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7"/>
            <p:cNvSpPr txBox="1">
              <a:spLocks noChangeArrowheads="1"/>
            </p:cNvSpPr>
            <p:nvPr/>
          </p:nvSpPr>
          <p:spPr bwMode="auto">
            <a:xfrm>
              <a:off x="4258884" y="3395134"/>
              <a:ext cx="5357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err="1">
                  <a:solidFill>
                    <a:srgbClr val="000000"/>
                  </a:solidFill>
                  <a:latin typeface="+mj-lt"/>
                  <a:cs typeface="Comic Sans MS"/>
                </a:rPr>
                <a:t>z</a:t>
              </a:r>
              <a:r>
                <a:rPr lang="en-US" sz="1600" baseline="-25000" dirty="0" err="1" smtClean="0">
                  <a:solidFill>
                    <a:srgbClr val="000000"/>
                  </a:solidFill>
                  <a:latin typeface="+mj-lt"/>
                  <a:cs typeface="Comic Sans MS"/>
                </a:rPr>
                <a:t>n</a:t>
              </a:r>
              <a:endParaRPr lang="en-US" sz="1600" baseline="-25000" dirty="0">
                <a:solidFill>
                  <a:srgbClr val="000000"/>
                </a:solidFill>
                <a:latin typeface="+mj-lt"/>
                <a:cs typeface="Comic Sans MS"/>
              </a:endParaRPr>
            </a:p>
          </p:txBody>
        </p:sp>
      </p:grp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2798784" y="6205492"/>
            <a:ext cx="41608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(x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)</a:t>
            </a:r>
            <a:r>
              <a:rPr lang="en-US" sz="1600" dirty="0" smtClean="0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(x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) of degree 2t with </a:t>
            </a:r>
            <a:r>
              <a:rPr lang="en-US" sz="1600" dirty="0" err="1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dirty="0" err="1"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 as its constant term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0766" y="1937436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928137" y="3145890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901770" y="4502137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5846" y="6289182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 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(x)</a:t>
            </a:r>
            <a:endParaRPr lang="en-US" baseline="-25000" dirty="0">
              <a:latin typeface="+mj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38445" y="6287585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  <a:r>
              <a:rPr lang="en-US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(x)</a:t>
            </a:r>
            <a:endParaRPr lang="en-US" baseline="-25000" dirty="0">
              <a:latin typeface="+mj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935639" y="5684661"/>
            <a:ext cx="147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  <a:cs typeface="Comic Sans MS"/>
              </a:rPr>
              <a:t>Shamir-share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61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9" grpId="0" animBg="1"/>
      <p:bldP spid="68" grpId="0"/>
      <p:bldP spid="3" grpId="0"/>
      <p:bldP spid="69" grpId="0"/>
      <p:bldP spid="70" grpId="0"/>
      <p:bldP spid="7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216024" y="-93122"/>
            <a:ext cx="9612560" cy="785818"/>
          </a:xfrm>
        </p:spPr>
        <p:txBody>
          <a:bodyPr/>
          <a:lstStyle/>
          <a:p>
            <a:r>
              <a:rPr lang="en-US" sz="3200" dirty="0" smtClean="0">
                <a:solidFill>
                  <a:srgbClr val="009900"/>
                </a:solidFill>
              </a:rPr>
              <a:t>Securely Multiplying Two Shamir-shared Values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187624" y="1743199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2195736" y="170080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110880" y="1700808"/>
            <a:ext cx="813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2542" y="1556792"/>
            <a:ext cx="831049" cy="677854"/>
            <a:chOff x="123008" y="2348880"/>
            <a:chExt cx="1424656" cy="1155948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 Box 7"/>
            <p:cNvSpPr txBox="1">
              <a:spLocks noChangeArrowheads="1"/>
            </p:cNvSpPr>
            <p:nvPr/>
          </p:nvSpPr>
          <p:spPr bwMode="auto">
            <a:xfrm>
              <a:off x="123008" y="2451633"/>
              <a:ext cx="1008112" cy="68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    a</a:t>
              </a:r>
              <a:endParaRPr lang="en-US" sz="2000" baseline="-25000" dirty="0" smtClean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1403648" y="2287905"/>
            <a:ext cx="210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+mj-lt"/>
                <a:sym typeface="Symbol"/>
              </a:rPr>
              <a:t>X</a:t>
            </a:r>
            <a:endParaRPr lang="en-US" sz="1200" dirty="0" smtClean="0">
              <a:latin typeface="+mj-lt"/>
            </a:endParaRPr>
          </a:p>
        </p:txBody>
      </p:sp>
      <p:sp>
        <p:nvSpPr>
          <p:cNvPr id="109" name="Rectangle 2"/>
          <p:cNvSpPr txBox="1">
            <a:spLocks noChangeArrowheads="1"/>
          </p:cNvSpPr>
          <p:nvPr/>
        </p:nvSpPr>
        <p:spPr bwMode="auto">
          <a:xfrm>
            <a:off x="3995936" y="1166721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a : shared via polynomial A(x)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1259632" y="724634"/>
            <a:ext cx="669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P</a:t>
            </a:r>
            <a:r>
              <a:rPr lang="en-US" sz="2000" baseline="-25000" dirty="0" smtClean="0">
                <a:latin typeface="+mj-lt"/>
              </a:rPr>
              <a:t>1</a:t>
            </a:r>
            <a:endParaRPr lang="en-US" sz="2400" baseline="-250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2267744" y="692696"/>
            <a:ext cx="669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P</a:t>
            </a:r>
            <a:r>
              <a:rPr lang="en-US" sz="2000" baseline="-25000" dirty="0">
                <a:latin typeface="+mj-lt"/>
              </a:rPr>
              <a:t>2</a:t>
            </a:r>
            <a:endParaRPr lang="en-US" sz="2400" baseline="-250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2" name="Text Box 7"/>
          <p:cNvSpPr txBox="1">
            <a:spLocks noChangeArrowheads="1"/>
          </p:cNvSpPr>
          <p:nvPr/>
        </p:nvSpPr>
        <p:spPr bwMode="auto">
          <a:xfrm>
            <a:off x="3182888" y="692696"/>
            <a:ext cx="6690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P</a:t>
            </a:r>
            <a:r>
              <a:rPr lang="en-US" sz="2000" baseline="-25000" dirty="0">
                <a:latin typeface="+mj-lt"/>
              </a:rPr>
              <a:t>3</a:t>
            </a:r>
            <a:endParaRPr lang="en-US" sz="2400" baseline="-250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1187624" y="2649522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b</a:t>
            </a:r>
            <a:r>
              <a:rPr lang="en-US" sz="2000" baseline="-25000" dirty="0" smtClean="0">
                <a:solidFill>
                  <a:srgbClr val="0000FF"/>
                </a:solidFill>
                <a:latin typeface="+mj-lt"/>
              </a:rPr>
              <a:t>1</a:t>
            </a:r>
          </a:p>
        </p:txBody>
      </p:sp>
      <p:sp>
        <p:nvSpPr>
          <p:cNvPr id="122" name="Text Box 7"/>
          <p:cNvSpPr txBox="1">
            <a:spLocks noChangeArrowheads="1"/>
          </p:cNvSpPr>
          <p:nvPr/>
        </p:nvSpPr>
        <p:spPr bwMode="auto">
          <a:xfrm>
            <a:off x="2195736" y="2636912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b</a:t>
            </a:r>
            <a:r>
              <a:rPr lang="en-US" sz="2000" baseline="-25000" dirty="0" smtClean="0">
                <a:solidFill>
                  <a:srgbClr val="0000FF"/>
                </a:solidFill>
                <a:latin typeface="+mj-lt"/>
              </a:rPr>
              <a:t>2</a:t>
            </a:r>
          </a:p>
        </p:txBody>
      </p:sp>
      <p:sp>
        <p:nvSpPr>
          <p:cNvPr id="123" name="Text Box 7"/>
          <p:cNvSpPr txBox="1">
            <a:spLocks noChangeArrowheads="1"/>
          </p:cNvSpPr>
          <p:nvPr/>
        </p:nvSpPr>
        <p:spPr bwMode="auto">
          <a:xfrm>
            <a:off x="3110880" y="2636912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  b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</a:rPr>
              <a:t>3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122840" y="2463115"/>
            <a:ext cx="770751" cy="677854"/>
            <a:chOff x="226376" y="2348880"/>
            <a:chExt cx="1321288" cy="1155948"/>
          </a:xfrm>
        </p:grpSpPr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" name="Text Box 7"/>
            <p:cNvSpPr txBox="1">
              <a:spLocks noChangeArrowheads="1"/>
            </p:cNvSpPr>
            <p:nvPr/>
          </p:nvSpPr>
          <p:spPr bwMode="auto">
            <a:xfrm>
              <a:off x="226376" y="2523063"/>
              <a:ext cx="1008112" cy="68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en-US" sz="2000" dirty="0" smtClean="0">
                  <a:solidFill>
                    <a:srgbClr val="0000FF"/>
                  </a:solidFill>
                  <a:latin typeface="+mj-lt"/>
                </a:rPr>
                <a:t>b</a:t>
              </a:r>
              <a:endParaRPr lang="en-US" sz="200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132" name="Text Box 7"/>
          <p:cNvSpPr txBox="1">
            <a:spLocks noChangeArrowheads="1"/>
          </p:cNvSpPr>
          <p:nvPr/>
        </p:nvSpPr>
        <p:spPr bwMode="auto">
          <a:xfrm>
            <a:off x="2411760" y="2276872"/>
            <a:ext cx="210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+mj-lt"/>
                <a:sym typeface="Symbol"/>
              </a:rPr>
              <a:t>X</a:t>
            </a:r>
            <a:endParaRPr lang="en-US" sz="1200" dirty="0" smtClean="0">
              <a:latin typeface="+mj-lt"/>
            </a:endParaRPr>
          </a:p>
        </p:txBody>
      </p:sp>
      <p:sp>
        <p:nvSpPr>
          <p:cNvPr id="133" name="Text Box 7"/>
          <p:cNvSpPr txBox="1">
            <a:spLocks noChangeArrowheads="1"/>
          </p:cNvSpPr>
          <p:nvPr/>
        </p:nvSpPr>
        <p:spPr bwMode="auto">
          <a:xfrm>
            <a:off x="3353198" y="2287905"/>
            <a:ext cx="210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latin typeface="+mj-lt"/>
                <a:sym typeface="Symbol"/>
              </a:rPr>
              <a:t>X</a:t>
            </a:r>
            <a:endParaRPr lang="en-US" sz="1200" dirty="0" smtClean="0">
              <a:latin typeface="+mj-lt"/>
            </a:endParaRPr>
          </a:p>
        </p:txBody>
      </p:sp>
      <p:sp>
        <p:nvSpPr>
          <p:cNvPr id="134" name="Text Box 7"/>
          <p:cNvSpPr txBox="1">
            <a:spLocks noChangeArrowheads="1"/>
          </p:cNvSpPr>
          <p:nvPr/>
        </p:nvSpPr>
        <p:spPr bwMode="auto">
          <a:xfrm>
            <a:off x="1187624" y="3244914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002060"/>
                </a:solidFill>
                <a:latin typeface="+mj-lt"/>
              </a:rPr>
              <a:t>1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2195736" y="3244914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002060"/>
                </a:solidFill>
                <a:latin typeface="+mj-lt"/>
              </a:rPr>
              <a:t>2</a:t>
            </a:r>
          </a:p>
        </p:txBody>
      </p:sp>
      <p:sp>
        <p:nvSpPr>
          <p:cNvPr id="136" name="Text Box 7"/>
          <p:cNvSpPr txBox="1">
            <a:spLocks noChangeArrowheads="1"/>
          </p:cNvSpPr>
          <p:nvPr/>
        </p:nvSpPr>
        <p:spPr bwMode="auto">
          <a:xfrm>
            <a:off x="3110880" y="3244914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002060"/>
                </a:solidFill>
                <a:latin typeface="+mj-lt"/>
              </a:rPr>
              <a:t>3</a:t>
            </a:r>
          </a:p>
        </p:txBody>
      </p: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1115616" y="3831431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00B050"/>
                </a:solidFill>
                <a:latin typeface="+mj-lt"/>
              </a:rPr>
              <a:t>11</a:t>
            </a:r>
          </a:p>
        </p:txBody>
      </p:sp>
      <p:sp>
        <p:nvSpPr>
          <p:cNvPr id="140" name="Text Box 7"/>
          <p:cNvSpPr txBox="1">
            <a:spLocks noChangeArrowheads="1"/>
          </p:cNvSpPr>
          <p:nvPr/>
        </p:nvSpPr>
        <p:spPr bwMode="auto">
          <a:xfrm>
            <a:off x="2174776" y="3861048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00B050"/>
                </a:solidFill>
                <a:latin typeface="+mj-lt"/>
              </a:rPr>
              <a:t>12</a:t>
            </a:r>
          </a:p>
        </p:txBody>
      </p:sp>
      <p:sp>
        <p:nvSpPr>
          <p:cNvPr id="141" name="Text Box 7"/>
          <p:cNvSpPr txBox="1">
            <a:spLocks noChangeArrowheads="1"/>
          </p:cNvSpPr>
          <p:nvPr/>
        </p:nvSpPr>
        <p:spPr bwMode="auto">
          <a:xfrm>
            <a:off x="3110880" y="3861048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00B050"/>
                </a:solidFill>
                <a:latin typeface="+mj-lt"/>
              </a:rPr>
              <a:t>13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179512" y="3501008"/>
            <a:ext cx="714079" cy="893877"/>
            <a:chOff x="323528" y="1980494"/>
            <a:chExt cx="1224136" cy="1524334"/>
          </a:xfrm>
        </p:grpSpPr>
        <p:pic>
          <p:nvPicPr>
            <p:cNvPr id="14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4" name="Text Box 7"/>
            <p:cNvSpPr txBox="1">
              <a:spLocks noChangeArrowheads="1"/>
            </p:cNvSpPr>
            <p:nvPr/>
          </p:nvSpPr>
          <p:spPr bwMode="auto">
            <a:xfrm>
              <a:off x="446970" y="1980494"/>
              <a:ext cx="1008112" cy="120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B050"/>
                  </a:solidFill>
                  <a:latin typeface="+mj-lt"/>
                </a:rPr>
                <a:t>    </a:t>
              </a:r>
              <a:r>
                <a:rPr lang="en-US" sz="2000" dirty="0">
                  <a:solidFill>
                    <a:srgbClr val="00B050"/>
                  </a:solidFill>
                  <a:latin typeface="+mj-lt"/>
                </a:rPr>
                <a:t>d</a:t>
              </a:r>
              <a:r>
                <a:rPr lang="en-US" sz="2000" baseline="-25000" dirty="0" smtClean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145" name="Text Box 7"/>
          <p:cNvSpPr txBox="1">
            <a:spLocks noChangeArrowheads="1"/>
          </p:cNvSpPr>
          <p:nvPr/>
        </p:nvSpPr>
        <p:spPr bwMode="auto">
          <a:xfrm>
            <a:off x="1115616" y="4665746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FF0000"/>
                </a:solidFill>
                <a:latin typeface="+mj-lt"/>
              </a:rPr>
              <a:t>21</a:t>
            </a:r>
          </a:p>
        </p:txBody>
      </p:sp>
      <p:sp>
        <p:nvSpPr>
          <p:cNvPr id="146" name="Text Box 7"/>
          <p:cNvSpPr txBox="1">
            <a:spLocks noChangeArrowheads="1"/>
          </p:cNvSpPr>
          <p:nvPr/>
        </p:nvSpPr>
        <p:spPr bwMode="auto">
          <a:xfrm>
            <a:off x="2174776" y="4695363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FF0000"/>
                </a:solidFill>
                <a:latin typeface="+mj-lt"/>
              </a:rPr>
              <a:t>22</a:t>
            </a:r>
          </a:p>
        </p:txBody>
      </p:sp>
      <p:sp>
        <p:nvSpPr>
          <p:cNvPr id="147" name="Text Box 7"/>
          <p:cNvSpPr txBox="1">
            <a:spLocks noChangeArrowheads="1"/>
          </p:cNvSpPr>
          <p:nvPr/>
        </p:nvSpPr>
        <p:spPr bwMode="auto">
          <a:xfrm>
            <a:off x="3110880" y="4695363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rgbClr val="FF0000"/>
                </a:solidFill>
                <a:latin typeface="+mj-lt"/>
              </a:rPr>
              <a:t>23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179512" y="4335323"/>
            <a:ext cx="714079" cy="893877"/>
            <a:chOff x="323528" y="1980494"/>
            <a:chExt cx="1224136" cy="1524334"/>
          </a:xfrm>
        </p:grpSpPr>
        <p:pic>
          <p:nvPicPr>
            <p:cNvPr id="1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" name="Text Box 7"/>
            <p:cNvSpPr txBox="1">
              <a:spLocks noChangeArrowheads="1"/>
            </p:cNvSpPr>
            <p:nvPr/>
          </p:nvSpPr>
          <p:spPr bwMode="auto">
            <a:xfrm>
              <a:off x="446970" y="1980494"/>
              <a:ext cx="1008112" cy="120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en-US" sz="2000" dirty="0">
                  <a:solidFill>
                    <a:srgbClr val="FF0000"/>
                  </a:solidFill>
                  <a:latin typeface="+mj-lt"/>
                </a:rPr>
                <a:t>d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51" name="Text Box 7"/>
          <p:cNvSpPr txBox="1">
            <a:spLocks noChangeArrowheads="1"/>
          </p:cNvSpPr>
          <p:nvPr/>
        </p:nvSpPr>
        <p:spPr bwMode="auto">
          <a:xfrm>
            <a:off x="1115616" y="5529842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31</a:t>
            </a:r>
          </a:p>
        </p:txBody>
      </p:sp>
      <p:sp>
        <p:nvSpPr>
          <p:cNvPr id="152" name="Text Box 7"/>
          <p:cNvSpPr txBox="1">
            <a:spLocks noChangeArrowheads="1"/>
          </p:cNvSpPr>
          <p:nvPr/>
        </p:nvSpPr>
        <p:spPr bwMode="auto">
          <a:xfrm>
            <a:off x="2174776" y="5559459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32</a:t>
            </a:r>
          </a:p>
        </p:txBody>
      </p:sp>
      <p:sp>
        <p:nvSpPr>
          <p:cNvPr id="153" name="Text Box 7"/>
          <p:cNvSpPr txBox="1">
            <a:spLocks noChangeArrowheads="1"/>
          </p:cNvSpPr>
          <p:nvPr/>
        </p:nvSpPr>
        <p:spPr bwMode="auto">
          <a:xfrm>
            <a:off x="3110880" y="5559459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d</a:t>
            </a:r>
            <a:r>
              <a:rPr lang="en-US" sz="2000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33</a:t>
            </a:r>
          </a:p>
        </p:txBody>
      </p:sp>
      <p:grpSp>
        <p:nvGrpSpPr>
          <p:cNvPr id="154" name="Group 153"/>
          <p:cNvGrpSpPr/>
          <p:nvPr/>
        </p:nvGrpSpPr>
        <p:grpSpPr>
          <a:xfrm>
            <a:off x="179512" y="5199419"/>
            <a:ext cx="714079" cy="893877"/>
            <a:chOff x="323528" y="1980494"/>
            <a:chExt cx="1224136" cy="1524334"/>
          </a:xfrm>
        </p:grpSpPr>
        <p:pic>
          <p:nvPicPr>
            <p:cNvPr id="15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Text Box 7"/>
            <p:cNvSpPr txBox="1">
              <a:spLocks noChangeArrowheads="1"/>
            </p:cNvSpPr>
            <p:nvPr/>
          </p:nvSpPr>
          <p:spPr bwMode="auto">
            <a:xfrm>
              <a:off x="446970" y="1980494"/>
              <a:ext cx="1008112" cy="120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en-US" sz="2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j-lt"/>
                </a:rPr>
                <a:t>d</a:t>
              </a:r>
              <a:r>
                <a:rPr lang="en-US" sz="2000" baseline="-25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157" name="Text Box 7"/>
          <p:cNvSpPr txBox="1">
            <a:spLocks noChangeArrowheads="1"/>
          </p:cNvSpPr>
          <p:nvPr/>
        </p:nvSpPr>
        <p:spPr bwMode="auto">
          <a:xfrm>
            <a:off x="1043608" y="6393938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  c</a:t>
            </a:r>
            <a:r>
              <a:rPr lang="en-US" sz="2000" baseline="-25000" dirty="0" smtClean="0">
                <a:solidFill>
                  <a:srgbClr val="0000FF"/>
                </a:solidFill>
                <a:latin typeface="+mj-lt"/>
              </a:rPr>
              <a:t>1</a:t>
            </a:r>
          </a:p>
        </p:txBody>
      </p:sp>
      <p:sp>
        <p:nvSpPr>
          <p:cNvPr id="158" name="Text Box 7"/>
          <p:cNvSpPr txBox="1">
            <a:spLocks noChangeArrowheads="1"/>
          </p:cNvSpPr>
          <p:nvPr/>
        </p:nvSpPr>
        <p:spPr bwMode="auto">
          <a:xfrm>
            <a:off x="2030760" y="6381328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  c</a:t>
            </a:r>
            <a:r>
              <a:rPr lang="en-US" sz="2000" baseline="-25000" dirty="0" smtClean="0">
                <a:solidFill>
                  <a:srgbClr val="0000FF"/>
                </a:solidFill>
                <a:latin typeface="+mj-lt"/>
              </a:rPr>
              <a:t>2</a:t>
            </a:r>
          </a:p>
        </p:txBody>
      </p:sp>
      <p:sp>
        <p:nvSpPr>
          <p:cNvPr id="159" name="Text Box 7"/>
          <p:cNvSpPr txBox="1">
            <a:spLocks noChangeArrowheads="1"/>
          </p:cNvSpPr>
          <p:nvPr/>
        </p:nvSpPr>
        <p:spPr bwMode="auto">
          <a:xfrm>
            <a:off x="2966864" y="6381328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  </a:t>
            </a:r>
            <a:r>
              <a:rPr lang="en-US" sz="2000" dirty="0">
                <a:solidFill>
                  <a:srgbClr val="0000FF"/>
                </a:solidFill>
                <a:latin typeface="+mj-lt"/>
              </a:rPr>
              <a:t>c</a:t>
            </a:r>
            <a:r>
              <a:rPr lang="en-US" sz="2400" baseline="-25000" dirty="0" smtClean="0">
                <a:solidFill>
                  <a:srgbClr val="0000FF"/>
                </a:solidFill>
                <a:latin typeface="+mj-lt"/>
              </a:rPr>
              <a:t>3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80301" y="6207531"/>
            <a:ext cx="813290" cy="677854"/>
            <a:chOff x="153452" y="2348880"/>
            <a:chExt cx="1394212" cy="1155948"/>
          </a:xfrm>
        </p:grpSpPr>
        <p:pic>
          <p:nvPicPr>
            <p:cNvPr id="16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" name="Text Box 7"/>
            <p:cNvSpPr txBox="1">
              <a:spLocks noChangeArrowheads="1"/>
            </p:cNvSpPr>
            <p:nvPr/>
          </p:nvSpPr>
          <p:spPr bwMode="auto">
            <a:xfrm>
              <a:off x="153452" y="2443065"/>
              <a:ext cx="1008112" cy="68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    </a:t>
              </a:r>
              <a:r>
                <a:rPr lang="en-US" sz="2000" dirty="0">
                  <a:solidFill>
                    <a:srgbClr val="0000FF"/>
                  </a:solidFill>
                  <a:latin typeface="+mj-lt"/>
                </a:rPr>
                <a:t>c</a:t>
              </a:r>
              <a:endParaRPr lang="en-US" sz="200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163" name="Rectangle 2"/>
          <p:cNvSpPr txBox="1">
            <a:spLocks noChangeArrowheads="1"/>
          </p:cNvSpPr>
          <p:nvPr/>
        </p:nvSpPr>
        <p:spPr bwMode="auto">
          <a:xfrm>
            <a:off x="3995936" y="1670776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>
                <a:latin typeface="+mj-lt"/>
                <a:cs typeface="+mn-cs"/>
              </a:rPr>
              <a:t>b</a:t>
            </a:r>
            <a:r>
              <a:rPr lang="en-IN" sz="2000" kern="0" dirty="0" smtClean="0">
                <a:latin typeface="+mj-lt"/>
                <a:cs typeface="+mn-cs"/>
              </a:rPr>
              <a:t> : shared via polynomial B(x)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64" name="Rectangle 2"/>
          <p:cNvSpPr txBox="1">
            <a:spLocks noChangeArrowheads="1"/>
          </p:cNvSpPr>
          <p:nvPr/>
        </p:nvSpPr>
        <p:spPr bwMode="auto">
          <a:xfrm>
            <a:off x="3995936" y="2174832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Let C(x) = A(x) . B(x) : degree 2t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65" name="Rectangle 2"/>
          <p:cNvSpPr txBox="1">
            <a:spLocks noChangeArrowheads="1"/>
          </p:cNvSpPr>
          <p:nvPr/>
        </p:nvSpPr>
        <p:spPr bwMode="auto">
          <a:xfrm>
            <a:off x="4355976" y="2678888"/>
            <a:ext cx="46085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Let C(0) = A(0) . B(0) = ab</a:t>
            </a:r>
            <a:endParaRPr kumimoji="0" lang="en-IN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66" name="Rectangle 2"/>
          <p:cNvSpPr txBox="1">
            <a:spLocks noChangeArrowheads="1"/>
          </p:cNvSpPr>
          <p:nvPr/>
        </p:nvSpPr>
        <p:spPr bwMode="auto">
          <a:xfrm>
            <a:off x="3995936" y="3182944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Let C(</a:t>
            </a: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err="1" smtClean="0">
                <a:latin typeface="+mj-lt"/>
                <a:cs typeface="+mn-cs"/>
                <a:sym typeface="Symbol"/>
              </a:rPr>
              <a:t>i</a:t>
            </a:r>
            <a:r>
              <a:rPr lang="en-IN" sz="2000" kern="0" dirty="0" smtClean="0">
                <a:latin typeface="+mj-lt"/>
                <a:cs typeface="+mn-cs"/>
              </a:rPr>
              <a:t>) = A(</a:t>
            </a: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err="1" smtClean="0">
                <a:latin typeface="+mj-lt"/>
                <a:cs typeface="+mn-cs"/>
                <a:sym typeface="Symbol"/>
              </a:rPr>
              <a:t>i</a:t>
            </a:r>
            <a:r>
              <a:rPr lang="en-IN" sz="2000" kern="0" dirty="0" smtClean="0">
                <a:latin typeface="+mj-lt"/>
                <a:cs typeface="+mn-cs"/>
              </a:rPr>
              <a:t>) . B(</a:t>
            </a:r>
            <a:r>
              <a:rPr lang="en-IN" sz="2000" kern="0" dirty="0" smtClean="0">
                <a:latin typeface="+mj-lt"/>
                <a:cs typeface="+mn-cs"/>
                <a:sym typeface="Symbol"/>
              </a:rPr>
              <a:t></a:t>
            </a:r>
            <a:r>
              <a:rPr lang="en-IN" sz="2000" kern="0" baseline="-25000" dirty="0" err="1" smtClean="0">
                <a:latin typeface="+mj-lt"/>
                <a:cs typeface="+mn-cs"/>
                <a:sym typeface="Symbol"/>
              </a:rPr>
              <a:t>i</a:t>
            </a:r>
            <a:r>
              <a:rPr lang="en-IN" sz="2000" kern="0" dirty="0" smtClean="0">
                <a:latin typeface="+mj-lt"/>
                <a:cs typeface="+mn-cs"/>
              </a:rPr>
              <a:t>) = d</a:t>
            </a:r>
            <a:r>
              <a:rPr lang="en-IN" sz="2000" kern="0" baseline="-25000" dirty="0" smtClean="0">
                <a:latin typeface="+mj-lt"/>
                <a:cs typeface="+mn-cs"/>
              </a:rPr>
              <a:t>i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67" name="Rectangle 2"/>
          <p:cNvSpPr txBox="1">
            <a:spLocks noChangeArrowheads="1"/>
          </p:cNvSpPr>
          <p:nvPr/>
        </p:nvSpPr>
        <p:spPr bwMode="auto">
          <a:xfrm>
            <a:off x="3995936" y="3759008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C(0) is a linear function of d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r>
              <a:rPr lang="en-IN" sz="2000" kern="0" dirty="0" smtClean="0">
                <a:latin typeface="+mj-lt"/>
                <a:cs typeface="+mn-cs"/>
              </a:rPr>
              <a:t>, …, d</a:t>
            </a:r>
            <a:r>
              <a:rPr lang="en-IN" sz="2000" kern="0" baseline="-25000" dirty="0" smtClean="0">
                <a:latin typeface="+mj-lt"/>
                <a:cs typeface="+mn-cs"/>
              </a:rPr>
              <a:t>2t+1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68" name="Rectangle 2"/>
          <p:cNvSpPr txBox="1">
            <a:spLocks noChangeArrowheads="1"/>
          </p:cNvSpPr>
          <p:nvPr/>
        </p:nvSpPr>
        <p:spPr bwMode="auto">
          <a:xfrm>
            <a:off x="4355976" y="4263064"/>
            <a:ext cx="46085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C(0) = ab = r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r>
              <a:rPr lang="en-IN" sz="2000" kern="0" dirty="0" smtClean="0">
                <a:latin typeface="+mj-lt"/>
                <a:cs typeface="+mn-cs"/>
              </a:rPr>
              <a:t> d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r>
              <a:rPr lang="en-IN" sz="2000" kern="0" dirty="0" smtClean="0">
                <a:latin typeface="+mj-lt"/>
                <a:cs typeface="+mn-cs"/>
              </a:rPr>
              <a:t> + … + r</a:t>
            </a:r>
            <a:r>
              <a:rPr lang="en-IN" sz="2000" kern="0" baseline="-25000" dirty="0" smtClean="0">
                <a:latin typeface="+mj-lt"/>
                <a:cs typeface="+mn-cs"/>
              </a:rPr>
              <a:t>2t+1</a:t>
            </a:r>
            <a:r>
              <a:rPr lang="en-IN" sz="2000" kern="0" dirty="0" smtClean="0">
                <a:latin typeface="+mj-lt"/>
                <a:cs typeface="+mn-cs"/>
              </a:rPr>
              <a:t> d</a:t>
            </a:r>
            <a:r>
              <a:rPr lang="en-IN" sz="2000" kern="0" baseline="-25000" dirty="0" smtClean="0">
                <a:latin typeface="+mj-lt"/>
                <a:cs typeface="+mn-cs"/>
              </a:rPr>
              <a:t>2t+1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69" name="Rectangle 2"/>
          <p:cNvSpPr txBox="1">
            <a:spLocks noChangeArrowheads="1"/>
          </p:cNvSpPr>
          <p:nvPr/>
        </p:nvSpPr>
        <p:spPr bwMode="auto">
          <a:xfrm>
            <a:off x="4355976" y="4767120"/>
            <a:ext cx="4608512" cy="69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>
                <a:latin typeface="+mj-lt"/>
                <a:cs typeface="+mn-cs"/>
              </a:rPr>
              <a:t>r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r>
              <a:rPr lang="en-IN" sz="2000" kern="0" dirty="0" smtClean="0">
                <a:latin typeface="+mj-lt"/>
                <a:cs typeface="+mn-cs"/>
              </a:rPr>
              <a:t>, …, r</a:t>
            </a:r>
            <a:r>
              <a:rPr lang="en-IN" sz="2000" kern="0" baseline="-25000" dirty="0" smtClean="0">
                <a:latin typeface="+mj-lt"/>
                <a:cs typeface="+mn-cs"/>
              </a:rPr>
              <a:t>2t+1</a:t>
            </a:r>
            <a:r>
              <a:rPr lang="en-IN" sz="2000" kern="0" dirty="0" smtClean="0">
                <a:latin typeface="+mj-lt"/>
                <a:cs typeface="+mn-cs"/>
              </a:rPr>
              <a:t> : publicly known Lagrange’s coefficients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70" name="Rectangle 2"/>
          <p:cNvSpPr txBox="1">
            <a:spLocks noChangeArrowheads="1"/>
          </p:cNvSpPr>
          <p:nvPr/>
        </p:nvSpPr>
        <p:spPr bwMode="auto">
          <a:xfrm>
            <a:off x="4355976" y="6381328"/>
            <a:ext cx="468052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So [ab] = r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r>
              <a:rPr lang="en-IN" sz="2000" kern="0" dirty="0" smtClean="0">
                <a:latin typeface="+mj-lt"/>
                <a:cs typeface="+mn-cs"/>
              </a:rPr>
              <a:t> [d</a:t>
            </a:r>
            <a:r>
              <a:rPr lang="en-IN" sz="2000" kern="0" baseline="-25000" dirty="0" smtClean="0">
                <a:latin typeface="+mj-lt"/>
                <a:cs typeface="+mn-cs"/>
              </a:rPr>
              <a:t>1</a:t>
            </a:r>
            <a:r>
              <a:rPr lang="en-IN" sz="2000" kern="0" dirty="0" smtClean="0">
                <a:latin typeface="+mj-lt"/>
                <a:cs typeface="+mn-cs"/>
              </a:rPr>
              <a:t>] + … + r</a:t>
            </a:r>
            <a:r>
              <a:rPr lang="en-IN" sz="2000" kern="0" baseline="-25000" dirty="0" smtClean="0">
                <a:latin typeface="+mj-lt"/>
                <a:cs typeface="+mn-cs"/>
              </a:rPr>
              <a:t>2t+1</a:t>
            </a:r>
            <a:r>
              <a:rPr lang="en-IN" sz="2000" kern="0" dirty="0" smtClean="0">
                <a:latin typeface="+mj-lt"/>
                <a:cs typeface="+mn-cs"/>
              </a:rPr>
              <a:t> [d</a:t>
            </a:r>
            <a:r>
              <a:rPr lang="en-IN" sz="2000" kern="0" baseline="-25000" dirty="0" smtClean="0">
                <a:latin typeface="+mj-lt"/>
                <a:cs typeface="+mn-cs"/>
              </a:rPr>
              <a:t>2t+1</a:t>
            </a:r>
            <a:r>
              <a:rPr lang="en-IN" sz="2000" kern="0" dirty="0" smtClean="0">
                <a:latin typeface="+mj-lt"/>
                <a:cs typeface="+mn-cs"/>
              </a:rPr>
              <a:t>]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171" name="Rectangle 2"/>
          <p:cNvSpPr txBox="1">
            <a:spLocks noChangeArrowheads="1"/>
          </p:cNvSpPr>
          <p:nvPr/>
        </p:nvSpPr>
        <p:spPr bwMode="auto">
          <a:xfrm>
            <a:off x="3995936" y="5589240"/>
            <a:ext cx="4788024" cy="67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Each P</a:t>
            </a:r>
            <a:r>
              <a:rPr lang="en-IN" sz="2000" kern="0" baseline="-25000" dirty="0" smtClean="0">
                <a:latin typeface="+mj-lt"/>
                <a:cs typeface="+mn-cs"/>
              </a:rPr>
              <a:t>i</a:t>
            </a:r>
            <a:r>
              <a:rPr lang="en-IN" sz="2000" kern="0" dirty="0" smtClean="0">
                <a:latin typeface="+mj-lt"/>
                <a:cs typeface="+mn-cs"/>
              </a:rPr>
              <a:t> computes d</a:t>
            </a:r>
            <a:r>
              <a:rPr lang="en-IN" sz="2000" kern="0" baseline="-25000" dirty="0" smtClean="0">
                <a:latin typeface="+mj-lt"/>
                <a:cs typeface="+mn-cs"/>
              </a:rPr>
              <a:t>i</a:t>
            </a:r>
            <a:r>
              <a:rPr lang="en-IN" sz="2000" kern="0" dirty="0" smtClean="0">
                <a:latin typeface="+mj-lt"/>
                <a:cs typeface="+mn-cs"/>
              </a:rPr>
              <a:t> = </a:t>
            </a:r>
            <a:r>
              <a:rPr lang="en-IN" sz="2000" kern="0" dirty="0" err="1" smtClean="0">
                <a:latin typeface="+mj-lt"/>
                <a:cs typeface="+mn-cs"/>
              </a:rPr>
              <a:t>a</a:t>
            </a:r>
            <a:r>
              <a:rPr lang="en-IN" sz="2000" kern="0" baseline="-25000" dirty="0" err="1" smtClean="0">
                <a:latin typeface="+mj-lt"/>
                <a:cs typeface="+mn-cs"/>
              </a:rPr>
              <a:t>i</a:t>
            </a:r>
            <a:r>
              <a:rPr lang="en-IN" sz="2000" kern="0" dirty="0" err="1" smtClean="0">
                <a:latin typeface="+mj-lt"/>
                <a:cs typeface="+mn-cs"/>
              </a:rPr>
              <a:t>b</a:t>
            </a:r>
            <a:r>
              <a:rPr lang="en-IN" sz="2000" kern="0" baseline="-25000" dirty="0" err="1" smtClean="0">
                <a:latin typeface="+mj-lt"/>
                <a:cs typeface="+mn-cs"/>
              </a:rPr>
              <a:t>i</a:t>
            </a:r>
            <a:r>
              <a:rPr lang="en-IN" sz="2000" kern="0" dirty="0" smtClean="0">
                <a:latin typeface="+mj-lt"/>
                <a:cs typeface="+mn-cs"/>
              </a:rPr>
              <a:t> and secret-shares d</a:t>
            </a:r>
            <a:r>
              <a:rPr lang="en-IN" sz="2000" kern="0" baseline="-25000" dirty="0" smtClean="0">
                <a:latin typeface="+mj-lt"/>
                <a:cs typeface="+mn-cs"/>
              </a:rPr>
              <a:t>i</a:t>
            </a:r>
            <a:r>
              <a:rPr lang="en-IN" sz="2000" kern="0" dirty="0" smtClean="0">
                <a:latin typeface="+mj-lt"/>
                <a:cs typeface="+mn-cs"/>
              </a:rPr>
              <a:t>, acting as a dealer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7584" y="3820978"/>
            <a:ext cx="2829272" cy="400110"/>
            <a:chOff x="827584" y="3820978"/>
            <a:chExt cx="2829272" cy="400110"/>
          </a:xfrm>
        </p:grpSpPr>
        <p:sp>
          <p:nvSpPr>
            <p:cNvPr id="172" name="Text Box 7"/>
            <p:cNvSpPr txBox="1">
              <a:spLocks noChangeArrowheads="1"/>
            </p:cNvSpPr>
            <p:nvPr/>
          </p:nvSpPr>
          <p:spPr bwMode="auto">
            <a:xfrm>
              <a:off x="827584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 smtClean="0">
                  <a:latin typeface="+mj-lt"/>
                </a:rPr>
                <a:t>1</a:t>
              </a:r>
            </a:p>
          </p:txBody>
        </p:sp>
        <p:sp>
          <p:nvSpPr>
            <p:cNvPr id="173" name="Text Box 7"/>
            <p:cNvSpPr txBox="1">
              <a:spLocks noChangeArrowheads="1"/>
            </p:cNvSpPr>
            <p:nvPr/>
          </p:nvSpPr>
          <p:spPr bwMode="auto">
            <a:xfrm>
              <a:off x="1886744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 smtClean="0">
                  <a:latin typeface="+mj-lt"/>
                </a:rPr>
                <a:t>1</a:t>
              </a:r>
            </a:p>
          </p:txBody>
        </p:sp>
        <p:sp>
          <p:nvSpPr>
            <p:cNvPr id="174" name="Text Box 7"/>
            <p:cNvSpPr txBox="1">
              <a:spLocks noChangeArrowheads="1"/>
            </p:cNvSpPr>
            <p:nvPr/>
          </p:nvSpPr>
          <p:spPr bwMode="auto">
            <a:xfrm>
              <a:off x="2843808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 smtClean="0">
                  <a:latin typeface="+mj-lt"/>
                </a:rPr>
                <a:t>1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827584" y="4653136"/>
            <a:ext cx="2829272" cy="400110"/>
            <a:chOff x="827584" y="3820978"/>
            <a:chExt cx="2829272" cy="400110"/>
          </a:xfrm>
        </p:grpSpPr>
        <p:sp>
          <p:nvSpPr>
            <p:cNvPr id="176" name="Text Box 7"/>
            <p:cNvSpPr txBox="1">
              <a:spLocks noChangeArrowheads="1"/>
            </p:cNvSpPr>
            <p:nvPr/>
          </p:nvSpPr>
          <p:spPr bwMode="auto">
            <a:xfrm>
              <a:off x="827584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  <p:sp>
          <p:nvSpPr>
            <p:cNvPr id="177" name="Text Box 7"/>
            <p:cNvSpPr txBox="1">
              <a:spLocks noChangeArrowheads="1"/>
            </p:cNvSpPr>
            <p:nvPr/>
          </p:nvSpPr>
          <p:spPr bwMode="auto">
            <a:xfrm>
              <a:off x="1886744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  <p:sp>
          <p:nvSpPr>
            <p:cNvPr id="178" name="Text Box 7"/>
            <p:cNvSpPr txBox="1">
              <a:spLocks noChangeArrowheads="1"/>
            </p:cNvSpPr>
            <p:nvPr/>
          </p:nvSpPr>
          <p:spPr bwMode="auto">
            <a:xfrm>
              <a:off x="2843808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827584" y="5517232"/>
            <a:ext cx="2829272" cy="400110"/>
            <a:chOff x="827584" y="3820978"/>
            <a:chExt cx="2829272" cy="400110"/>
          </a:xfrm>
        </p:grpSpPr>
        <p:sp>
          <p:nvSpPr>
            <p:cNvPr id="180" name="Text Box 7"/>
            <p:cNvSpPr txBox="1">
              <a:spLocks noChangeArrowheads="1"/>
            </p:cNvSpPr>
            <p:nvPr/>
          </p:nvSpPr>
          <p:spPr bwMode="auto">
            <a:xfrm>
              <a:off x="827584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  <p:sp>
          <p:nvSpPr>
            <p:cNvPr id="181" name="Text Box 7"/>
            <p:cNvSpPr txBox="1">
              <a:spLocks noChangeArrowheads="1"/>
            </p:cNvSpPr>
            <p:nvPr/>
          </p:nvSpPr>
          <p:spPr bwMode="auto">
            <a:xfrm>
              <a:off x="1886744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  <p:sp>
          <p:nvSpPr>
            <p:cNvPr id="182" name="Text Box 7"/>
            <p:cNvSpPr txBox="1">
              <a:spLocks noChangeArrowheads="1"/>
            </p:cNvSpPr>
            <p:nvPr/>
          </p:nvSpPr>
          <p:spPr bwMode="auto">
            <a:xfrm>
              <a:off x="2843808" y="3820978"/>
              <a:ext cx="8130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r</a:t>
              </a:r>
              <a:r>
                <a:rPr lang="en-US" sz="2000" baseline="-25000" dirty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15616" y="4150821"/>
            <a:ext cx="2242168" cy="646331"/>
            <a:chOff x="1115616" y="4078813"/>
            <a:chExt cx="2242168" cy="646331"/>
          </a:xfrm>
        </p:grpSpPr>
        <p:sp>
          <p:nvSpPr>
            <p:cNvPr id="183" name="Text Box 7"/>
            <p:cNvSpPr txBox="1">
              <a:spLocks noChangeArrowheads="1"/>
            </p:cNvSpPr>
            <p:nvPr/>
          </p:nvSpPr>
          <p:spPr bwMode="auto">
            <a:xfrm>
              <a:off x="1115616" y="4078813"/>
              <a:ext cx="210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latin typeface="+mj-lt"/>
                  <a:sym typeface="Symbol"/>
                </a:rPr>
                <a:t>+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184" name="Text Box 7"/>
            <p:cNvSpPr txBox="1">
              <a:spLocks noChangeArrowheads="1"/>
            </p:cNvSpPr>
            <p:nvPr/>
          </p:nvSpPr>
          <p:spPr bwMode="auto">
            <a:xfrm>
              <a:off x="2216324" y="4078813"/>
              <a:ext cx="210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latin typeface="+mj-lt"/>
                  <a:sym typeface="Symbol"/>
                </a:rPr>
                <a:t>+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185" name="Text Box 7"/>
            <p:cNvSpPr txBox="1">
              <a:spLocks noChangeArrowheads="1"/>
            </p:cNvSpPr>
            <p:nvPr/>
          </p:nvSpPr>
          <p:spPr bwMode="auto">
            <a:xfrm>
              <a:off x="3147094" y="4078813"/>
              <a:ext cx="210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latin typeface="+mj-lt"/>
                  <a:sym typeface="Symbol"/>
                </a:rPr>
                <a:t>+</a:t>
              </a:r>
              <a:endParaRPr lang="en-US" sz="3600" dirty="0" smtClean="0">
                <a:latin typeface="+mj-lt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105696" y="4942909"/>
            <a:ext cx="2242168" cy="646331"/>
            <a:chOff x="1115616" y="4078813"/>
            <a:chExt cx="2242168" cy="646331"/>
          </a:xfrm>
        </p:grpSpPr>
        <p:sp>
          <p:nvSpPr>
            <p:cNvPr id="187" name="Text Box 7"/>
            <p:cNvSpPr txBox="1">
              <a:spLocks noChangeArrowheads="1"/>
            </p:cNvSpPr>
            <p:nvPr/>
          </p:nvSpPr>
          <p:spPr bwMode="auto">
            <a:xfrm>
              <a:off x="1115616" y="4078813"/>
              <a:ext cx="210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latin typeface="+mj-lt"/>
                  <a:sym typeface="Symbol"/>
                </a:rPr>
                <a:t>+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188" name="Text Box 7"/>
            <p:cNvSpPr txBox="1">
              <a:spLocks noChangeArrowheads="1"/>
            </p:cNvSpPr>
            <p:nvPr/>
          </p:nvSpPr>
          <p:spPr bwMode="auto">
            <a:xfrm>
              <a:off x="2216324" y="4078813"/>
              <a:ext cx="210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latin typeface="+mj-lt"/>
                  <a:sym typeface="Symbol"/>
                </a:rPr>
                <a:t>+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189" name="Text Box 7"/>
            <p:cNvSpPr txBox="1">
              <a:spLocks noChangeArrowheads="1"/>
            </p:cNvSpPr>
            <p:nvPr/>
          </p:nvSpPr>
          <p:spPr bwMode="auto">
            <a:xfrm>
              <a:off x="3147094" y="4078813"/>
              <a:ext cx="21069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>
                  <a:latin typeface="+mj-lt"/>
                  <a:sym typeface="Symbol"/>
                </a:rPr>
                <a:t>+</a:t>
              </a:r>
              <a:endParaRPr lang="en-US" sz="3600" dirty="0" smtClean="0"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31640" y="5949280"/>
            <a:ext cx="2088232" cy="432048"/>
            <a:chOff x="8460432" y="4797152"/>
            <a:chExt cx="2088232" cy="432048"/>
          </a:xfrm>
        </p:grpSpPr>
        <p:sp>
          <p:nvSpPr>
            <p:cNvPr id="190" name="Down Arrow 189"/>
            <p:cNvSpPr/>
            <p:nvPr/>
          </p:nvSpPr>
          <p:spPr>
            <a:xfrm>
              <a:off x="8460432" y="4797152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1" name="Down Arrow 190"/>
            <p:cNvSpPr/>
            <p:nvPr/>
          </p:nvSpPr>
          <p:spPr>
            <a:xfrm>
              <a:off x="9468544" y="4797152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2" name="Down Arrow 191"/>
            <p:cNvSpPr/>
            <p:nvPr/>
          </p:nvSpPr>
          <p:spPr>
            <a:xfrm>
              <a:off x="10404648" y="4797152"/>
              <a:ext cx="144016" cy="432048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93" name="Text Box 7"/>
          <p:cNvSpPr txBox="1">
            <a:spLocks noChangeArrowheads="1"/>
          </p:cNvSpPr>
          <p:nvPr/>
        </p:nvSpPr>
        <p:spPr bwMode="auto">
          <a:xfrm>
            <a:off x="6279232" y="652626"/>
            <a:ext cx="15331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n = 2t+1</a:t>
            </a:r>
            <a:endParaRPr lang="en-US" sz="2400" baseline="-250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4" name="Text Box 7"/>
          <p:cNvSpPr txBox="1">
            <a:spLocks noChangeArrowheads="1"/>
          </p:cNvSpPr>
          <p:nvPr/>
        </p:nvSpPr>
        <p:spPr bwMode="auto">
          <a:xfrm>
            <a:off x="14536" y="805026"/>
            <a:ext cx="9570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t = 1</a:t>
            </a:r>
            <a:endParaRPr lang="en-US" sz="2400" baseline="-250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8935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89" grpId="0"/>
      <p:bldP spid="90" grpId="0"/>
      <p:bldP spid="92" grpId="0"/>
      <p:bldP spid="132" grpId="0"/>
      <p:bldP spid="133" grpId="0"/>
      <p:bldP spid="134" grpId="0"/>
      <p:bldP spid="135" grpId="0"/>
      <p:bldP spid="136" grpId="0"/>
      <p:bldP spid="137" grpId="0"/>
      <p:bldP spid="140" grpId="0"/>
      <p:bldP spid="141" grpId="0"/>
      <p:bldP spid="145" grpId="0"/>
      <p:bldP spid="146" grpId="0"/>
      <p:bldP spid="147" grpId="0"/>
      <p:bldP spid="151" grpId="0"/>
      <p:bldP spid="152" grpId="0"/>
      <p:bldP spid="153" grpId="0"/>
      <p:bldP spid="157" grpId="0"/>
      <p:bldP spid="158" grpId="0"/>
      <p:bldP spid="159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The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Concept of Secret Sharing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205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206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1207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0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496" y="0"/>
            <a:ext cx="9073008" cy="908720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009900"/>
                </a:solidFill>
              </a:rPr>
              <a:t>BGW Unconditionally-secure MPC Protocol in the Semi-honest Setting</a:t>
            </a:r>
          </a:p>
        </p:txBody>
      </p:sp>
      <p:sp>
        <p:nvSpPr>
          <p:cNvPr id="88" name="Rectangle 87"/>
          <p:cNvSpPr/>
          <p:nvPr/>
        </p:nvSpPr>
        <p:spPr>
          <a:xfrm>
            <a:off x="5940152" y="1815207"/>
            <a:ext cx="3131840" cy="42060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00" name="Group 48"/>
          <p:cNvGrpSpPr/>
          <p:nvPr/>
        </p:nvGrpSpPr>
        <p:grpSpPr>
          <a:xfrm>
            <a:off x="6156176" y="2670592"/>
            <a:ext cx="576064" cy="576064"/>
            <a:chOff x="5076056" y="1412776"/>
            <a:chExt cx="576064" cy="576064"/>
          </a:xfrm>
        </p:grpSpPr>
        <p:sp>
          <p:nvSpPr>
            <p:cNvPr id="199" name="Oval 198"/>
            <p:cNvSpPr/>
            <p:nvPr/>
          </p:nvSpPr>
          <p:spPr>
            <a:xfrm>
              <a:off x="5076056" y="141277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+mj-lt"/>
              </a:endParaRPr>
            </a:p>
          </p:txBody>
        </p:sp>
        <p:sp>
          <p:nvSpPr>
            <p:cNvPr id="200" name="Text Box 7"/>
            <p:cNvSpPr txBox="1">
              <a:spLocks noChangeArrowheads="1"/>
            </p:cNvSpPr>
            <p:nvPr/>
          </p:nvSpPr>
          <p:spPr bwMode="auto">
            <a:xfrm>
              <a:off x="5156448" y="145516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+mj-lt"/>
                </a:rPr>
                <a:t>x</a:t>
              </a:r>
              <a:r>
                <a:rPr lang="en-US" sz="2400" baseline="-25000" dirty="0" smtClean="0">
                  <a:latin typeface="+mj-lt"/>
                </a:rPr>
                <a:t>1</a:t>
              </a:r>
            </a:p>
          </p:txBody>
        </p:sp>
      </p:grpSp>
      <p:grpSp>
        <p:nvGrpSpPr>
          <p:cNvPr id="101" name="Group 49"/>
          <p:cNvGrpSpPr/>
          <p:nvPr/>
        </p:nvGrpSpPr>
        <p:grpSpPr>
          <a:xfrm>
            <a:off x="7236296" y="2670592"/>
            <a:ext cx="576064" cy="576064"/>
            <a:chOff x="5076056" y="1412776"/>
            <a:chExt cx="576064" cy="576064"/>
          </a:xfrm>
        </p:grpSpPr>
        <p:sp>
          <p:nvSpPr>
            <p:cNvPr id="197" name="Oval 196"/>
            <p:cNvSpPr/>
            <p:nvPr/>
          </p:nvSpPr>
          <p:spPr>
            <a:xfrm>
              <a:off x="5076056" y="141277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+mj-lt"/>
              </a:endParaRPr>
            </a:p>
          </p:txBody>
        </p:sp>
        <p:sp>
          <p:nvSpPr>
            <p:cNvPr id="198" name="Text Box 7"/>
            <p:cNvSpPr txBox="1">
              <a:spLocks noChangeArrowheads="1"/>
            </p:cNvSpPr>
            <p:nvPr/>
          </p:nvSpPr>
          <p:spPr bwMode="auto">
            <a:xfrm>
              <a:off x="5156448" y="145516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+mj-lt"/>
                </a:rPr>
                <a:t>x</a:t>
              </a:r>
              <a:r>
                <a:rPr lang="en-US" sz="2400" baseline="-25000" dirty="0" smtClean="0">
                  <a:latin typeface="+mj-lt"/>
                </a:rPr>
                <a:t>2</a:t>
              </a:r>
            </a:p>
          </p:txBody>
        </p:sp>
      </p:grpSp>
      <p:grpSp>
        <p:nvGrpSpPr>
          <p:cNvPr id="102" name="Group 52"/>
          <p:cNvGrpSpPr/>
          <p:nvPr/>
        </p:nvGrpSpPr>
        <p:grpSpPr>
          <a:xfrm>
            <a:off x="8316416" y="2670592"/>
            <a:ext cx="576064" cy="576064"/>
            <a:chOff x="5076056" y="1412776"/>
            <a:chExt cx="576064" cy="576064"/>
          </a:xfrm>
        </p:grpSpPr>
        <p:sp>
          <p:nvSpPr>
            <p:cNvPr id="195" name="Oval 194"/>
            <p:cNvSpPr/>
            <p:nvPr/>
          </p:nvSpPr>
          <p:spPr>
            <a:xfrm>
              <a:off x="5076056" y="141277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+mj-lt"/>
              </a:endParaRPr>
            </a:p>
          </p:txBody>
        </p:sp>
        <p:sp>
          <p:nvSpPr>
            <p:cNvPr id="196" name="Text Box 7"/>
            <p:cNvSpPr txBox="1">
              <a:spLocks noChangeArrowheads="1"/>
            </p:cNvSpPr>
            <p:nvPr/>
          </p:nvSpPr>
          <p:spPr bwMode="auto">
            <a:xfrm>
              <a:off x="5156448" y="145516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+mj-lt"/>
                </a:rPr>
                <a:t>x</a:t>
              </a:r>
              <a:r>
                <a:rPr lang="en-US" sz="2400" baseline="-25000" dirty="0" smtClean="0">
                  <a:latin typeface="+mj-lt"/>
                </a:rPr>
                <a:t>3</a:t>
              </a:r>
            </a:p>
          </p:txBody>
        </p:sp>
      </p:grpSp>
      <p:sp>
        <p:nvSpPr>
          <p:cNvPr id="104" name="Text Box 7"/>
          <p:cNvSpPr txBox="1">
            <a:spLocks noChangeArrowheads="1"/>
          </p:cNvSpPr>
          <p:nvPr/>
        </p:nvSpPr>
        <p:spPr bwMode="auto">
          <a:xfrm>
            <a:off x="6804248" y="3741092"/>
            <a:ext cx="504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latin typeface="+mj-lt"/>
                <a:sym typeface="Symbol"/>
              </a:rPr>
              <a:t></a:t>
            </a:r>
            <a:endParaRPr lang="en-US" sz="3600" dirty="0" smtClean="0">
              <a:latin typeface="+mj-lt"/>
            </a:endParaRPr>
          </a:p>
        </p:txBody>
      </p:sp>
      <p:cxnSp>
        <p:nvCxnSpPr>
          <p:cNvPr id="106" name="Straight Arrow Connector 105"/>
          <p:cNvCxnSpPr>
            <a:stCxn id="199" idx="4"/>
          </p:cNvCxnSpPr>
          <p:nvPr/>
        </p:nvCxnSpPr>
        <p:spPr>
          <a:xfrm>
            <a:off x="6444208" y="3246656"/>
            <a:ext cx="50405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97" idx="4"/>
          </p:cNvCxnSpPr>
          <p:nvPr/>
        </p:nvCxnSpPr>
        <p:spPr>
          <a:xfrm flipH="1">
            <a:off x="7164288" y="3246656"/>
            <a:ext cx="360040" cy="6480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7236296" y="4254768"/>
            <a:ext cx="648072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8085947" y="3246656"/>
            <a:ext cx="518502" cy="15313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8058327" y="5138028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 Box 7"/>
          <p:cNvSpPr txBox="1">
            <a:spLocks noChangeArrowheads="1"/>
          </p:cNvSpPr>
          <p:nvPr/>
        </p:nvSpPr>
        <p:spPr bwMode="auto">
          <a:xfrm>
            <a:off x="7986319" y="5354052"/>
            <a:ext cx="639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  y</a:t>
            </a:r>
          </a:p>
        </p:txBody>
      </p:sp>
      <p:grpSp>
        <p:nvGrpSpPr>
          <p:cNvPr id="201" name="Group 200"/>
          <p:cNvGrpSpPr/>
          <p:nvPr/>
        </p:nvGrpSpPr>
        <p:grpSpPr>
          <a:xfrm>
            <a:off x="7833919" y="4757082"/>
            <a:ext cx="504056" cy="400110"/>
            <a:chOff x="1691680" y="3460938"/>
            <a:chExt cx="504056" cy="400110"/>
          </a:xfrm>
        </p:grpSpPr>
        <p:sp>
          <p:nvSpPr>
            <p:cNvPr id="202" name="Oval 201"/>
            <p:cNvSpPr/>
            <p:nvPr/>
          </p:nvSpPr>
          <p:spPr>
            <a:xfrm>
              <a:off x="1691680" y="3481844"/>
              <a:ext cx="360040" cy="342329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3" name="Text Box 7"/>
            <p:cNvSpPr txBox="1">
              <a:spLocks noChangeArrowheads="1"/>
            </p:cNvSpPr>
            <p:nvPr/>
          </p:nvSpPr>
          <p:spPr bwMode="auto">
            <a:xfrm>
              <a:off x="1691680" y="3460938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latin typeface="+mj-lt"/>
                  <a:sym typeface="Symbol"/>
                </a:rPr>
                <a:t>X</a:t>
              </a:r>
              <a:endParaRPr lang="en-US" sz="2000" dirty="0" smtClean="0">
                <a:latin typeface="+mj-lt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6084168" y="2420888"/>
            <a:ext cx="714079" cy="881683"/>
            <a:chOff x="323528" y="2001288"/>
            <a:chExt cx="1224136" cy="1503540"/>
          </a:xfrm>
        </p:grpSpPr>
        <p:pic>
          <p:nvPicPr>
            <p:cNvPr id="20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" name="Text Box 7"/>
            <p:cNvSpPr txBox="1">
              <a:spLocks noChangeArrowheads="1"/>
            </p:cNvSpPr>
            <p:nvPr/>
          </p:nvSpPr>
          <p:spPr bwMode="auto">
            <a:xfrm>
              <a:off x="446970" y="2001288"/>
              <a:ext cx="1008112" cy="120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  x</a:t>
              </a:r>
              <a:r>
                <a:rPr lang="en-US" sz="2000" baseline="-25000" dirty="0" smtClean="0">
                  <a:latin typeface="+mj-lt"/>
                </a:rPr>
                <a:t>1</a:t>
              </a: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7092280" y="2420888"/>
            <a:ext cx="714079" cy="881683"/>
            <a:chOff x="323528" y="2001288"/>
            <a:chExt cx="1224136" cy="1503540"/>
          </a:xfrm>
        </p:grpSpPr>
        <p:pic>
          <p:nvPicPr>
            <p:cNvPr id="20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9" name="Text Box 7"/>
            <p:cNvSpPr txBox="1">
              <a:spLocks noChangeArrowheads="1"/>
            </p:cNvSpPr>
            <p:nvPr/>
          </p:nvSpPr>
          <p:spPr bwMode="auto">
            <a:xfrm>
              <a:off x="446970" y="2001288"/>
              <a:ext cx="1008112" cy="120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  x</a:t>
              </a:r>
              <a:r>
                <a:rPr lang="en-US" sz="2000" baseline="-25000" dirty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8244408" y="2403301"/>
            <a:ext cx="714079" cy="881683"/>
            <a:chOff x="323528" y="2001288"/>
            <a:chExt cx="1224136" cy="1503540"/>
          </a:xfrm>
        </p:grpSpPr>
        <p:pic>
          <p:nvPicPr>
            <p:cNvPr id="2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2" name="Text Box 7"/>
            <p:cNvSpPr txBox="1">
              <a:spLocks noChangeArrowheads="1"/>
            </p:cNvSpPr>
            <p:nvPr/>
          </p:nvSpPr>
          <p:spPr bwMode="auto">
            <a:xfrm>
              <a:off x="446970" y="2001288"/>
              <a:ext cx="1008112" cy="120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  x</a:t>
              </a:r>
              <a:r>
                <a:rPr lang="en-US" sz="2000" baseline="-25000" dirty="0" smtClean="0">
                  <a:latin typeface="+mj-lt"/>
                </a:rPr>
                <a:t>3</a:t>
              </a: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5976435" y="4293096"/>
            <a:ext cx="1403875" cy="1187334"/>
            <a:chOff x="283820" y="2348880"/>
            <a:chExt cx="1263844" cy="1155948"/>
          </a:xfrm>
        </p:grpSpPr>
        <p:pic>
          <p:nvPicPr>
            <p:cNvPr id="2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" name="Text Box 7"/>
            <p:cNvSpPr txBox="1">
              <a:spLocks noChangeArrowheads="1"/>
            </p:cNvSpPr>
            <p:nvPr/>
          </p:nvSpPr>
          <p:spPr bwMode="auto">
            <a:xfrm>
              <a:off x="283820" y="2648801"/>
              <a:ext cx="1156040" cy="389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  x</a:t>
              </a:r>
              <a:r>
                <a:rPr lang="en-US" sz="2000" baseline="-25000" dirty="0" smtClean="0">
                  <a:latin typeface="+mj-lt"/>
                </a:rPr>
                <a:t>1</a:t>
              </a:r>
              <a:r>
                <a:rPr lang="en-US" sz="2000" dirty="0" smtClean="0">
                  <a:latin typeface="+mj-lt"/>
                </a:rPr>
                <a:t>+x</a:t>
              </a:r>
              <a:r>
                <a:rPr lang="en-US" sz="2000" baseline="-25000" dirty="0" smtClean="0">
                  <a:latin typeface="+mj-lt"/>
                </a:rPr>
                <a:t>2</a:t>
              </a: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8166400" y="4995589"/>
            <a:ext cx="726080" cy="953691"/>
            <a:chOff x="323528" y="1878492"/>
            <a:chExt cx="1244709" cy="1626336"/>
          </a:xfrm>
        </p:grpSpPr>
        <p:pic>
          <p:nvPicPr>
            <p:cNvPr id="2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348880"/>
              <a:ext cx="1224136" cy="1155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8" name="Text Box 7"/>
            <p:cNvSpPr txBox="1">
              <a:spLocks noChangeArrowheads="1"/>
            </p:cNvSpPr>
            <p:nvPr/>
          </p:nvSpPr>
          <p:spPr bwMode="auto">
            <a:xfrm>
              <a:off x="560125" y="1878492"/>
              <a:ext cx="1008112" cy="68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    y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56371" y="5157192"/>
            <a:ext cx="1152133" cy="779863"/>
            <a:chOff x="4067939" y="4665362"/>
            <a:chExt cx="1152133" cy="779863"/>
          </a:xfrm>
        </p:grpSpPr>
        <p:grpSp>
          <p:nvGrpSpPr>
            <p:cNvPr id="219" name="Group 100"/>
            <p:cNvGrpSpPr/>
            <p:nvPr/>
          </p:nvGrpSpPr>
          <p:grpSpPr>
            <a:xfrm>
              <a:off x="4067939" y="4665362"/>
              <a:ext cx="864098" cy="779863"/>
              <a:chOff x="4191000" y="3281164"/>
              <a:chExt cx="651301" cy="567173"/>
            </a:xfrm>
          </p:grpSpPr>
          <p:pic>
            <p:nvPicPr>
              <p:cNvPr id="22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91000" y="3281164"/>
                <a:ext cx="597024" cy="567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1" name="Text Box 7"/>
              <p:cNvSpPr txBox="1">
                <a:spLocks noChangeArrowheads="1"/>
              </p:cNvSpPr>
              <p:nvPr/>
            </p:nvSpPr>
            <p:spPr bwMode="auto">
              <a:xfrm>
                <a:off x="4338245" y="3343488"/>
                <a:ext cx="504056" cy="290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>
                    <a:latin typeface="+mj-lt"/>
                  </a:rPr>
                  <a:t>y</a:t>
                </a:r>
                <a:endParaRPr lang="en-US" sz="2000" baseline="-25000" dirty="0" smtClean="0">
                  <a:latin typeface="+mj-lt"/>
                </a:endParaRPr>
              </a:p>
            </p:txBody>
          </p:sp>
        </p:grpSp>
        <p:pic>
          <p:nvPicPr>
            <p:cNvPr id="2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98855" y="4797152"/>
              <a:ext cx="621217" cy="483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3" name="Text Box 7"/>
          <p:cNvSpPr txBox="1">
            <a:spLocks noChangeArrowheads="1"/>
          </p:cNvSpPr>
          <p:nvPr/>
        </p:nvSpPr>
        <p:spPr bwMode="auto">
          <a:xfrm>
            <a:off x="6927304" y="1300698"/>
            <a:ext cx="15331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  n = 2t+1</a:t>
            </a:r>
            <a:endParaRPr lang="en-US" sz="2400" baseline="-25000" dirty="0" smtClean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496" y="1019056"/>
            <a:ext cx="5868652" cy="1401832"/>
            <a:chOff x="35496" y="1052736"/>
            <a:chExt cx="5868652" cy="1401832"/>
          </a:xfrm>
          <a:solidFill>
            <a:schemeClr val="bg1"/>
          </a:solidFill>
        </p:grpSpPr>
        <p:sp>
          <p:nvSpPr>
            <p:cNvPr id="7" name="Rounded Rectangle 6"/>
            <p:cNvSpPr/>
            <p:nvPr/>
          </p:nvSpPr>
          <p:spPr>
            <a:xfrm>
              <a:off x="35496" y="1052736"/>
              <a:ext cx="5760640" cy="132982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8" name="Rectangle 2"/>
            <p:cNvSpPr txBox="1">
              <a:spLocks noChangeArrowheads="1"/>
            </p:cNvSpPr>
            <p:nvPr/>
          </p:nvSpPr>
          <p:spPr bwMode="auto">
            <a:xfrm>
              <a:off x="35496" y="1124744"/>
              <a:ext cx="4536504" cy="432048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q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</a:rPr>
                <a:t>Input stage :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sp>
          <p:nvSpPr>
            <p:cNvPr id="224" name="Rectangle 2"/>
            <p:cNvSpPr txBox="1">
              <a:spLocks noChangeArrowheads="1"/>
            </p:cNvSpPr>
            <p:nvPr/>
          </p:nvSpPr>
          <p:spPr bwMode="auto">
            <a:xfrm>
              <a:off x="179512" y="1628800"/>
              <a:ext cx="5724636" cy="825768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v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</a:rPr>
                <a:t>Each P</a:t>
              </a:r>
              <a:r>
                <a:rPr lang="en-IN" sz="2000" kern="0" baseline="-25000" dirty="0" smtClean="0">
                  <a:latin typeface="+mj-lt"/>
                  <a:cs typeface="+mn-cs"/>
                </a:rPr>
                <a:t>i</a:t>
              </a:r>
              <a:r>
                <a:rPr lang="en-IN" sz="2000" kern="0" dirty="0" smtClean="0">
                  <a:latin typeface="+mj-lt"/>
                  <a:cs typeface="+mn-cs"/>
                </a:rPr>
                <a:t> acts as a dealer and Shamir-shares its input x</a:t>
              </a:r>
              <a:r>
                <a:rPr lang="en-IN" sz="2000" kern="0" baseline="-25000" dirty="0" smtClean="0">
                  <a:latin typeface="+mj-lt"/>
                  <a:cs typeface="+mn-cs"/>
                </a:rPr>
                <a:t>i</a:t>
              </a:r>
              <a:r>
                <a:rPr lang="en-IN" sz="2000" kern="0" dirty="0" smtClean="0">
                  <a:latin typeface="+mj-lt"/>
                  <a:cs typeface="+mn-cs"/>
                </a:rPr>
                <a:t> with threshold t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1500" y="2492896"/>
            <a:ext cx="5724636" cy="28083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5" name="Rectangle 2"/>
          <p:cNvSpPr txBox="1">
            <a:spLocks noChangeArrowheads="1"/>
          </p:cNvSpPr>
          <p:nvPr/>
        </p:nvSpPr>
        <p:spPr bwMode="auto">
          <a:xfrm>
            <a:off x="107504" y="2492896"/>
            <a:ext cx="5616624" cy="4320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Computation stage : gate invariant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26" name="Rectangle 2"/>
          <p:cNvSpPr txBox="1">
            <a:spLocks noChangeArrowheads="1"/>
          </p:cNvSpPr>
          <p:nvPr/>
        </p:nvSpPr>
        <p:spPr bwMode="auto">
          <a:xfrm>
            <a:off x="179512" y="2996952"/>
            <a:ext cx="5724636" cy="82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Given Shamir-sharing of the gate inputs, compute a Shamir-sharing of the gate output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27" name="Rectangle 2"/>
          <p:cNvSpPr txBox="1">
            <a:spLocks noChangeArrowheads="1"/>
          </p:cNvSpPr>
          <p:nvPr/>
        </p:nvSpPr>
        <p:spPr bwMode="auto">
          <a:xfrm>
            <a:off x="503548" y="4096236"/>
            <a:ext cx="5292588" cy="48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Linear gates : invariant is free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228" name="Rectangle 2"/>
          <p:cNvSpPr txBox="1">
            <a:spLocks noChangeArrowheads="1"/>
          </p:cNvSpPr>
          <p:nvPr/>
        </p:nvSpPr>
        <p:spPr bwMode="auto">
          <a:xfrm>
            <a:off x="503548" y="4563490"/>
            <a:ext cx="5292588" cy="7377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IN" sz="2000" kern="0" dirty="0" smtClean="0">
                <a:latin typeface="+mj-lt"/>
                <a:cs typeface="+mn-cs"/>
              </a:rPr>
              <a:t>multiplication gates : re-sharing based interactive multiplication protocol</a:t>
            </a:r>
            <a:endParaRPr kumimoji="0" lang="en-IN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496" y="5445224"/>
            <a:ext cx="5868652" cy="1368152"/>
            <a:chOff x="35496" y="5445224"/>
            <a:chExt cx="5868652" cy="1368152"/>
          </a:xfrm>
          <a:solidFill>
            <a:schemeClr val="bg1"/>
          </a:solidFill>
        </p:grpSpPr>
        <p:sp>
          <p:nvSpPr>
            <p:cNvPr id="12" name="Rounded Rectangle 11"/>
            <p:cNvSpPr/>
            <p:nvPr/>
          </p:nvSpPr>
          <p:spPr>
            <a:xfrm>
              <a:off x="107504" y="5445224"/>
              <a:ext cx="5688632" cy="1315308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29" name="Rectangle 2"/>
            <p:cNvSpPr txBox="1">
              <a:spLocks noChangeArrowheads="1"/>
            </p:cNvSpPr>
            <p:nvPr/>
          </p:nvSpPr>
          <p:spPr bwMode="auto">
            <a:xfrm>
              <a:off x="35496" y="5563780"/>
              <a:ext cx="5616624" cy="432048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q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</a:rPr>
                <a:t>Output stage : 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  <p:sp>
          <p:nvSpPr>
            <p:cNvPr id="230" name="Rectangle 2"/>
            <p:cNvSpPr txBox="1">
              <a:spLocks noChangeArrowheads="1"/>
            </p:cNvSpPr>
            <p:nvPr/>
          </p:nvSpPr>
          <p:spPr bwMode="auto">
            <a:xfrm>
              <a:off x="431540" y="5995828"/>
              <a:ext cx="5472608" cy="817548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Ø"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/>
              </a:pPr>
              <a:r>
                <a:rPr lang="en-IN" sz="2000" kern="0" dirty="0" smtClean="0">
                  <a:latin typeface="+mj-lt"/>
                  <a:cs typeface="+mn-cs"/>
                </a:rPr>
                <a:t>Reconstruct the output value by exchanging shares of the function output</a:t>
              </a:r>
              <a:endParaRPr kumimoji="0" lang="en-IN" sz="20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216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5" grpId="0" animBg="1"/>
      <p:bldP spid="226" grpId="0"/>
      <p:bldP spid="227" grpId="0"/>
      <p:bldP spid="2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63155"/>
            <a:ext cx="8812088" cy="79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Secure Circuit Evaluation</a:t>
            </a:r>
          </a:p>
        </p:txBody>
      </p:sp>
      <p:grpSp>
        <p:nvGrpSpPr>
          <p:cNvPr id="35" name="Group 69"/>
          <p:cNvGrpSpPr/>
          <p:nvPr/>
        </p:nvGrpSpPr>
        <p:grpSpPr>
          <a:xfrm>
            <a:off x="745055" y="2107040"/>
            <a:ext cx="2229582" cy="2520279"/>
            <a:chOff x="467544" y="1844824"/>
            <a:chExt cx="3168352" cy="3474994"/>
          </a:xfrm>
        </p:grpSpPr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827585" y="233926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8" name="Text Box 7"/>
            <p:cNvSpPr txBox="1">
              <a:spLocks noChangeArrowheads="1"/>
            </p:cNvSpPr>
            <p:nvPr/>
          </p:nvSpPr>
          <p:spPr bwMode="auto">
            <a:xfrm>
              <a:off x="2843807" y="2348880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1835696" y="3212976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</a:t>
              </a:r>
              <a:endParaRPr lang="en-US" sz="3600" dirty="0" smtClean="0">
                <a:latin typeface="+mj-lt"/>
              </a:endParaRPr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771800" y="4077072"/>
              <a:ext cx="504056" cy="89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dirty="0" smtClean="0">
                  <a:latin typeface="+mj-lt"/>
                  <a:sym typeface="Symbol"/>
                </a:rPr>
                <a:t></a:t>
              </a:r>
              <a:endParaRPr lang="en-US" sz="3600" dirty="0" smtClean="0">
                <a:latin typeface="+mj-lt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6754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187624" y="1844824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627784" y="1844824"/>
              <a:ext cx="504056" cy="7200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3275856" y="1916832"/>
              <a:ext cx="360040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1373328" y="2976264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67744" y="2852936"/>
              <a:ext cx="684076" cy="648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396600" y="3869833"/>
              <a:ext cx="648072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3146999" y="4743754"/>
              <a:ext cx="0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326341" y="1473219"/>
            <a:ext cx="762000" cy="723900"/>
            <a:chOff x="4191000" y="3281164"/>
            <a:chExt cx="762000" cy="72390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2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220525" y="1469399"/>
            <a:ext cx="762000" cy="723900"/>
            <a:chOff x="4191000" y="3281164"/>
            <a:chExt cx="762000" cy="723900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1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054533" y="1469399"/>
            <a:ext cx="762000" cy="723900"/>
            <a:chOff x="4191000" y="3281164"/>
            <a:chExt cx="762000" cy="723900"/>
          </a:xfrm>
        </p:grpSpPr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876709" y="1469399"/>
            <a:ext cx="762000" cy="723900"/>
            <a:chOff x="4191000" y="3281164"/>
            <a:chExt cx="762000" cy="723900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9</a:t>
              </a:r>
              <a:endParaRPr lang="en-US" sz="2000" baseline="-25000" dirty="0" smtClean="0">
                <a:latin typeface="+mj-lt"/>
              </a:endParaRPr>
            </a:p>
          </p:txBody>
        </p:sp>
      </p:grp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265404" y="2665647"/>
            <a:ext cx="47261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No inputs </a:t>
            </a:r>
            <a:r>
              <a:rPr lang="en-US" sz="2000" dirty="0" smtClean="0">
                <a:latin typeface="+mj-lt"/>
                <a:cs typeface="Comic Sans MS"/>
              </a:rPr>
              <a:t>of the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honest</a:t>
            </a:r>
            <a:r>
              <a:rPr lang="en-US" sz="2000" dirty="0" smtClean="0">
                <a:latin typeface="+mj-lt"/>
                <a:cs typeface="Comic Sans MS"/>
              </a:rPr>
              <a:t> parties are leaked.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4248472" y="3569891"/>
            <a:ext cx="4788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000" dirty="0" smtClean="0">
                <a:latin typeface="+mj-lt"/>
                <a:cs typeface="Comic Sans MS"/>
              </a:rPr>
              <a:t>2.   </a:t>
            </a: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No intermediate value </a:t>
            </a:r>
            <a:r>
              <a:rPr lang="en-US" sz="2000" dirty="0" smtClean="0">
                <a:latin typeface="+mj-lt"/>
                <a:cs typeface="Comic Sans MS"/>
              </a:rPr>
              <a:t>is leaked.</a:t>
            </a:r>
            <a:endParaRPr lang="en-US" sz="20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grpSp>
        <p:nvGrpSpPr>
          <p:cNvPr id="45" name="Group 110"/>
          <p:cNvGrpSpPr/>
          <p:nvPr/>
        </p:nvGrpSpPr>
        <p:grpSpPr>
          <a:xfrm>
            <a:off x="948287" y="3077815"/>
            <a:ext cx="762000" cy="723900"/>
            <a:chOff x="4191000" y="3281164"/>
            <a:chExt cx="762000" cy="723900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3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1" name="Group 116"/>
          <p:cNvGrpSpPr/>
          <p:nvPr/>
        </p:nvGrpSpPr>
        <p:grpSpPr>
          <a:xfrm>
            <a:off x="1638777" y="3797895"/>
            <a:ext cx="762000" cy="723900"/>
            <a:chOff x="4191000" y="3281164"/>
            <a:chExt cx="762000" cy="723900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48</a:t>
              </a:r>
              <a:endParaRPr lang="en-US" sz="2000" baseline="-25000" dirty="0" smtClean="0">
                <a:latin typeface="+mj-lt"/>
              </a:endParaRPr>
            </a:p>
          </p:txBody>
        </p:sp>
      </p:grpSp>
      <p:grpSp>
        <p:nvGrpSpPr>
          <p:cNvPr id="58" name="Group 113"/>
          <p:cNvGrpSpPr/>
          <p:nvPr/>
        </p:nvGrpSpPr>
        <p:grpSpPr>
          <a:xfrm>
            <a:off x="2211456" y="2987815"/>
            <a:ext cx="762000" cy="723900"/>
            <a:chOff x="4191000" y="3281164"/>
            <a:chExt cx="762000" cy="72390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8116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4283968" y="3429000"/>
              <a:ext cx="504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latin typeface="+mj-lt"/>
                </a:rPr>
                <a:t>45</a:t>
              </a:r>
              <a:endParaRPr lang="en-US" sz="2000" baseline="-25000" dirty="0" smtClean="0">
                <a:latin typeface="+mj-lt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557" y="4588306"/>
            <a:ext cx="76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7"/>
          <p:cNvSpPr txBox="1">
            <a:spLocks noChangeArrowheads="1"/>
          </p:cNvSpPr>
          <p:nvPr/>
        </p:nvSpPr>
        <p:spPr bwMode="auto">
          <a:xfrm>
            <a:off x="2240469" y="4736142"/>
            <a:ext cx="8130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144</a:t>
            </a:r>
            <a:endParaRPr lang="en-US" sz="2000" baseline="-25000" dirty="0" smtClean="0">
              <a:latin typeface="+mj-lt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6533" y="4664134"/>
            <a:ext cx="6477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4197675" y="1581938"/>
            <a:ext cx="47261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+mj-lt"/>
                <a:cs typeface="Comic Sans MS"/>
              </a:rPr>
              <a:t>Privacy follows (intuitively) because: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2670735" y="3615696"/>
            <a:ext cx="464834" cy="3347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110483" y="3242628"/>
            <a:ext cx="253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+mj-lt"/>
              </a:rPr>
              <a:t>3</a:t>
            </a:r>
            <a:endParaRPr lang="en-US" sz="20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78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282288" y="-17972"/>
            <a:ext cx="8816740" cy="61757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008000"/>
                </a:solidFill>
                <a:cs typeface="Comic Sans MS"/>
              </a:rPr>
              <a:t> The Ideal-world MPC Functionality</a:t>
            </a:r>
            <a:endParaRPr lang="en-US" sz="3000" dirty="0" smtClean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2427" y="1062452"/>
                <a:ext cx="875677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latin typeface="+mj-lt"/>
                        <a:ea typeface="Cambria Math" charset="0"/>
                        <a:cs typeface="Cambria Math" charset="0"/>
                      </a:rPr>
                      <m:t>ℱ</m:t>
                    </m:r>
                  </m:oMath>
                </a14:m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MPC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is parametrized by a function f: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n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s-I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n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, expressed as an arithmetic circuit over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 </a:t>
                </a:r>
                <a:endParaRPr lang="en-US" sz="1600" baseline="30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" y="1062452"/>
                <a:ext cx="8756779" cy="338554"/>
              </a:xfrm>
              <a:prstGeom prst="rect">
                <a:avLst/>
              </a:prstGeom>
              <a:blipFill rotWithShape="0">
                <a:blip r:embed="rId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/>
              <p:cNvSpPr/>
              <p:nvPr/>
            </p:nvSpPr>
            <p:spPr>
              <a:xfrm>
                <a:off x="72427" y="1483615"/>
                <a:ext cx="84095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On receiving input x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(</a:t>
                </a:r>
                <a:r>
                  <a:rPr lang="en-US" sz="1600" baseline="30000" dirty="0" err="1" smtClean="0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)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∈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from each P</a:t>
                </a:r>
                <a:r>
                  <a:rPr lang="en-US" sz="1600" baseline="-25000" dirty="0" smtClean="0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, the functionality evaluates the arithmetic circuit on input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+mj-lt"/>
                            <a:ea typeface="Comic Sans MS" charset="0"/>
                            <a:cs typeface="Comic Sans MS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+mj-lt"/>
                            <a:ea typeface="Comic Sans MS" charset="0"/>
                            <a:cs typeface="Comic Sans MS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= (x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(1)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, </a:t>
                </a:r>
                <a:r>
                  <a:rPr lang="is-IS" sz="1600" dirty="0" smtClean="0">
                    <a:latin typeface="+mj-lt"/>
                    <a:ea typeface="Comic Sans MS" charset="0"/>
                    <a:cs typeface="Comic Sans MS" charset="0"/>
                  </a:rPr>
                  <a:t>…, 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x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(n)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) to obtain output y</a:t>
                </a:r>
                <a:endParaRPr lang="en-US" sz="1600" baseline="30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" y="1483615"/>
                <a:ext cx="8409508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290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17397" y="2594587"/>
            <a:ext cx="8891690" cy="3737054"/>
            <a:chOff x="162367" y="2729497"/>
            <a:chExt cx="8891690" cy="3737054"/>
          </a:xfrm>
        </p:grpSpPr>
        <p:sp>
          <p:nvSpPr>
            <p:cNvPr id="2" name="Rectangle 1"/>
            <p:cNvSpPr/>
            <p:nvPr/>
          </p:nvSpPr>
          <p:spPr>
            <a:xfrm>
              <a:off x="162367" y="2729497"/>
              <a:ext cx="8891690" cy="37370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2989262" y="2729497"/>
                  <a:ext cx="310298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Protocol BGW(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+mj-lt"/>
                          <a:ea typeface="Cambria Math" charset="0"/>
                          <a:cs typeface="Cambria Math" charset="0"/>
                        </a:rPr>
                        <m:t>℘</m:t>
                      </m:r>
                    </m:oMath>
                  </a14:m>
                  <a:r>
                    <a:rPr lang="en-US" sz="1600" dirty="0">
                      <a:latin typeface="+mj-lt"/>
                      <a:ea typeface="Comic Sans MS" charset="0"/>
                      <a:cs typeface="Comic Sans MS" charset="0"/>
                    </a:rPr>
                    <a:t>, x</a:t>
                  </a:r>
                  <a:r>
                    <a:rPr lang="en-US" sz="1600" baseline="30000" dirty="0">
                      <a:latin typeface="+mj-lt"/>
                      <a:ea typeface="Comic Sans MS" charset="0"/>
                      <a:cs typeface="Comic Sans MS" charset="0"/>
                    </a:rPr>
                    <a:t>(1)</a:t>
                  </a:r>
                  <a:r>
                    <a:rPr lang="en-US" sz="1600" dirty="0">
                      <a:latin typeface="+mj-lt"/>
                      <a:ea typeface="Comic Sans MS" charset="0"/>
                      <a:cs typeface="Comic Sans MS" charset="0"/>
                    </a:rPr>
                    <a:t>, </a:t>
                  </a:r>
                  <a:r>
                    <a:rPr lang="is-IS" sz="1600" dirty="0">
                      <a:latin typeface="+mj-lt"/>
                      <a:ea typeface="Comic Sans MS" charset="0"/>
                      <a:cs typeface="Comic Sans MS" charset="0"/>
                    </a:rPr>
                    <a:t>…, x</a:t>
                  </a:r>
                  <a:r>
                    <a:rPr lang="is-IS" sz="1600" baseline="30000" dirty="0">
                      <a:latin typeface="+mj-lt"/>
                      <a:ea typeface="Comic Sans MS" charset="0"/>
                      <a:cs typeface="Comic Sans MS" charset="0"/>
                    </a:rPr>
                    <a:t>(n)</a:t>
                  </a:r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)</a:t>
                  </a:r>
                  <a:endParaRPr lang="en-US" sz="1600" baseline="30000" dirty="0">
                    <a:solidFill>
                      <a:srgbClr val="4B7AFF"/>
                    </a:solidFill>
                    <a:latin typeface="+mj-lt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9262" y="2729497"/>
                  <a:ext cx="3102987" cy="3385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179" t="-3636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164867" y="3223528"/>
                  <a:ext cx="875677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Wingdings" charset="2"/>
                    <a:buChar char="q"/>
                  </a:pPr>
                  <a:r>
                    <a:rPr lang="en-US" sz="1600" dirty="0" smtClean="0">
                      <a:solidFill>
                        <a:srgbClr val="FF0000"/>
                      </a:solidFill>
                      <a:latin typeface="+mj-lt"/>
                      <a:ea typeface="Comic Sans MS" charset="0"/>
                      <a:cs typeface="Comic Sans MS" charset="0"/>
                    </a:rPr>
                    <a:t>Input stage</a:t>
                  </a:r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: Each party P</a:t>
                  </a:r>
                  <a:r>
                    <a:rPr lang="en-US" sz="1600" baseline="-25000" dirty="0" smtClean="0">
                      <a:latin typeface="+mj-lt"/>
                      <a:ea typeface="Comic Sans MS" charset="0"/>
                      <a:cs typeface="Comic Sans MS" charset="0"/>
                    </a:rPr>
                    <a:t>i</a:t>
                  </a:r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+mj-lt"/>
                          <a:ea typeface="Cambria Math" charset="0"/>
                          <a:cs typeface="Cambria Math" charset="0"/>
                        </a:rPr>
                        <m:t>∈</m:t>
                      </m:r>
                    </m:oMath>
                  </a14:m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+mj-lt"/>
                          <a:ea typeface="Cambria Math" charset="0"/>
                          <a:cs typeface="Cambria Math" charset="0"/>
                        </a:rPr>
                        <m:t>℘</m:t>
                      </m:r>
                    </m:oMath>
                  </a14:m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 acts as a dealer and t-shares its input x</a:t>
                  </a:r>
                  <a:r>
                    <a:rPr lang="en-US" sz="1600" baseline="30000" dirty="0" smtClean="0">
                      <a:latin typeface="+mj-lt"/>
                      <a:ea typeface="Comic Sans MS" charset="0"/>
                      <a:cs typeface="Comic Sans MS" charset="0"/>
                    </a:rPr>
                    <a:t>(</a:t>
                  </a:r>
                  <a:r>
                    <a:rPr lang="en-US" sz="1600" baseline="30000" dirty="0" err="1" smtClean="0">
                      <a:latin typeface="+mj-lt"/>
                      <a:ea typeface="Comic Sans MS" charset="0"/>
                      <a:cs typeface="Comic Sans MS" charset="0"/>
                    </a:rPr>
                    <a:t>i</a:t>
                  </a:r>
                  <a:r>
                    <a:rPr lang="en-US" sz="1600" baseline="30000" dirty="0" smtClean="0">
                      <a:latin typeface="+mj-lt"/>
                      <a:ea typeface="Comic Sans MS" charset="0"/>
                      <a:cs typeface="Comic Sans MS" charset="0"/>
                    </a:rPr>
                    <a:t>)</a:t>
                  </a:r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  </a:t>
                  </a:r>
                  <a:endParaRPr lang="en-US" sz="1600" baseline="30000" dirty="0">
                    <a:solidFill>
                      <a:srgbClr val="4B7AFF"/>
                    </a:solidFill>
                    <a:latin typeface="+mj-lt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867" y="3223528"/>
                  <a:ext cx="8756779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79" t="-3636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Rectangle 66"/>
            <p:cNvSpPr/>
            <p:nvPr/>
          </p:nvSpPr>
          <p:spPr>
            <a:xfrm>
              <a:off x="167367" y="3705708"/>
              <a:ext cx="87567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sz="1600" dirty="0" smtClean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rPr>
                <a:t>Computation stage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: The parties jointly evaluate each gate g of the circuit in a shared fashion as follows, depending upon the type of the gate g:</a:t>
              </a:r>
              <a:endParaRPr lang="en-US" sz="1600" baseline="30000" dirty="0">
                <a:solidFill>
                  <a:srgbClr val="4B7AFF"/>
                </a:solidFill>
                <a:latin typeface="+mj-lt"/>
                <a:ea typeface="Comic Sans MS" charset="0"/>
                <a:cs typeface="Comic Sans MS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14638" y="4397752"/>
              <a:ext cx="85394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lang="en-US" sz="1600" dirty="0" smtClean="0">
                  <a:solidFill>
                    <a:srgbClr val="FF4916"/>
                  </a:solidFill>
                  <a:latin typeface="+mj-lt"/>
                  <a:ea typeface="Comic Sans MS" charset="0"/>
                  <a:cs typeface="Comic Sans MS" charset="0"/>
                </a:rPr>
                <a:t>Linear gate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: If g is a linear gate with c = g(a, b), then the parties together compute [c]</a:t>
              </a:r>
              <a:r>
                <a:rPr lang="en-US" sz="1600" baseline="-25000" dirty="0" smtClean="0">
                  <a:latin typeface="+mj-lt"/>
                  <a:ea typeface="Comic Sans MS" charset="0"/>
                  <a:cs typeface="Comic Sans MS" charset="0"/>
                </a:rPr>
                <a:t>t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 = g([a]</a:t>
              </a:r>
              <a:r>
                <a:rPr lang="en-US" sz="1600" baseline="-25000" dirty="0" smtClean="0">
                  <a:latin typeface="+mj-lt"/>
                  <a:ea typeface="Comic Sans MS" charset="0"/>
                  <a:cs typeface="Comic Sans MS" charset="0"/>
                </a:rPr>
                <a:t>t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, [b]</a:t>
              </a:r>
              <a:r>
                <a:rPr lang="en-US" sz="1600" baseline="-25000" dirty="0" smtClean="0">
                  <a:latin typeface="+mj-lt"/>
                  <a:ea typeface="Comic Sans MS" charset="0"/>
                  <a:cs typeface="Comic Sans MS" charset="0"/>
                </a:rPr>
                <a:t>t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) </a:t>
              </a:r>
              <a:endParaRPr lang="en-US" sz="1600" baseline="30000" dirty="0">
                <a:solidFill>
                  <a:srgbClr val="4B7AFF"/>
                </a:solidFill>
                <a:latin typeface="+mj-lt"/>
                <a:ea typeface="Comic Sans MS" charset="0"/>
                <a:cs typeface="Comic Sans MS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87158" y="5149756"/>
              <a:ext cx="85394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lang="en-US" sz="1600" dirty="0" smtClean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rPr>
                <a:t>Non-Linear gate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: If g is a multiplication gate with c = a * b, then the parties execute the multiplication sub-protocol to compute [c]</a:t>
              </a:r>
              <a:r>
                <a:rPr lang="en-US" sz="1600" baseline="-25000" dirty="0" smtClean="0">
                  <a:latin typeface="+mj-lt"/>
                  <a:ea typeface="Comic Sans MS" charset="0"/>
                  <a:cs typeface="Comic Sans MS" charset="0"/>
                </a:rPr>
                <a:t>t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 from [a]</a:t>
              </a:r>
              <a:r>
                <a:rPr lang="en-US" sz="1600" baseline="-25000" dirty="0" smtClean="0">
                  <a:latin typeface="+mj-lt"/>
                  <a:ea typeface="Comic Sans MS" charset="0"/>
                  <a:cs typeface="Comic Sans MS" charset="0"/>
                </a:rPr>
                <a:t>t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 and [b]</a:t>
              </a:r>
              <a:r>
                <a:rPr lang="en-US" sz="1600" baseline="-25000" dirty="0" smtClean="0">
                  <a:latin typeface="+mj-lt"/>
                  <a:ea typeface="Comic Sans MS" charset="0"/>
                  <a:cs typeface="Comic Sans MS" charset="0"/>
                </a:rPr>
                <a:t>t</a:t>
              </a:r>
              <a:endParaRPr lang="en-US" sz="1600" baseline="-25000" dirty="0">
                <a:solidFill>
                  <a:srgbClr val="4B7AFF"/>
                </a:solidFill>
                <a:latin typeface="+mj-lt"/>
                <a:ea typeface="Comic Sans MS" charset="0"/>
                <a:cs typeface="Comic Sans MS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29827" y="5881776"/>
              <a:ext cx="87567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sz="1600" dirty="0" smtClean="0">
                  <a:solidFill>
                    <a:srgbClr val="FF4916"/>
                  </a:solidFill>
                  <a:latin typeface="+mj-lt"/>
                  <a:ea typeface="Comic Sans MS" charset="0"/>
                  <a:cs typeface="Comic Sans MS" charset="0"/>
                </a:rPr>
                <a:t>Output stage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: Let [y]</a:t>
              </a:r>
              <a:r>
                <a:rPr lang="en-US" sz="1600" baseline="-25000" dirty="0" smtClean="0">
                  <a:latin typeface="+mj-lt"/>
                  <a:ea typeface="Comic Sans MS" charset="0"/>
                  <a:cs typeface="Comic Sans MS" charset="0"/>
                </a:rPr>
                <a:t>t</a:t>
              </a: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 be the sharing associated with the output gate. The parties run the Rec protocol to publicly reconstruct y </a:t>
              </a:r>
              <a:endParaRPr lang="en-US" sz="1600" baseline="30000" dirty="0">
                <a:solidFill>
                  <a:srgbClr val="4B7AFF"/>
                </a:solidFill>
                <a:latin typeface="+mj-lt"/>
                <a:ea typeface="Comic Sans MS" charset="0"/>
                <a:cs typeface="Comic Sans MS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076049" y="675532"/>
                <a:ext cx="88444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ℱ</m:t>
                    </m:r>
                  </m:oMath>
                </a14:m>
                <a:r>
                  <a:rPr lang="en-US" sz="1600" baseline="-25000" dirty="0" smtClean="0">
                    <a:latin typeface="+mj-lt"/>
                    <a:ea typeface="Comic Sans MS" charset="0"/>
                    <a:cs typeface="Comic Sans MS" charset="0"/>
                  </a:rPr>
                  <a:t>MPC</a:t>
                </a:r>
                <a:endParaRPr lang="en-US" sz="1600" baseline="-25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49" y="675532"/>
                <a:ext cx="884445" cy="338554"/>
              </a:xfrm>
              <a:prstGeom prst="rect">
                <a:avLst/>
              </a:prstGeom>
              <a:blipFill rotWithShape="0"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4927" y="2190650"/>
            <a:ext cx="8409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+mj-lt"/>
                <a:ea typeface="Comic Sans MS" charset="0"/>
                <a:cs typeface="Comic Sans MS" charset="0"/>
              </a:rPr>
              <a:t>The functionality sends y to every party P</a:t>
            </a:r>
            <a:r>
              <a:rPr lang="en-US" sz="1600" baseline="-25000" dirty="0" smtClean="0">
                <a:latin typeface="+mj-lt"/>
                <a:ea typeface="Comic Sans MS" charset="0"/>
                <a:cs typeface="Comic Sans MS" charset="0"/>
              </a:rPr>
              <a:t>i</a:t>
            </a:r>
            <a:endParaRPr lang="en-US" sz="1600" baseline="-25000" dirty="0">
              <a:solidFill>
                <a:srgbClr val="4B7AFF"/>
              </a:solidFill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930" y="653292"/>
            <a:ext cx="8964117" cy="1875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4" y="6401452"/>
            <a:ext cx="87567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+mj-lt"/>
                <a:ea typeface="Comic Sans MS" charset="0"/>
                <a:cs typeface="Comic Sans MS" charset="0"/>
              </a:rPr>
              <a:t>We will design a simulator which simulates the view of adversary for BGW protocol</a:t>
            </a:r>
            <a:endParaRPr lang="en-US" sz="1600" baseline="30000" dirty="0">
              <a:solidFill>
                <a:srgbClr val="4B7AFF"/>
              </a:solidFill>
              <a:latin typeface="+mj-lt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79512" y="13255"/>
            <a:ext cx="8812088" cy="51516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kern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Real-world View (Leaked Values) </a:t>
            </a:r>
            <a:r>
              <a:rPr lang="en-US" sz="28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of the Adversary</a:t>
            </a:r>
          </a:p>
        </p:txBody>
      </p:sp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53860" y="3466646"/>
            <a:ext cx="86529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+mj-lt"/>
                <a:cs typeface="Comic Sans MS"/>
              </a:rPr>
              <a:t>4</a:t>
            </a:r>
            <a:r>
              <a:rPr lang="en-US" sz="1600" dirty="0" smtClean="0">
                <a:latin typeface="+mj-lt"/>
                <a:cs typeface="Comic Sans MS"/>
              </a:rPr>
              <a:t>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Output stage: </a:t>
            </a:r>
            <a:r>
              <a:rPr lang="en-US" sz="1600" dirty="0" smtClean="0">
                <a:latin typeface="+mj-lt"/>
                <a:cs typeface="Comic Sans MS"/>
              </a:rPr>
              <a:t>Shares of the honest parties corresponding to the output y </a:t>
            </a: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53860" y="1264210"/>
            <a:ext cx="90585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1.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At the outset: </a:t>
            </a:r>
            <a:r>
              <a:rPr lang="en-US" sz="1600" dirty="0" smtClean="0">
                <a:latin typeface="+mj-lt"/>
                <a:cs typeface="Comic Sans MS"/>
              </a:rPr>
              <a:t>Input and random coins of the corrupted parties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71" name="Text Box 7"/>
          <p:cNvSpPr txBox="1">
            <a:spLocks noChangeArrowheads="1"/>
          </p:cNvSpPr>
          <p:nvPr/>
        </p:nvSpPr>
        <p:spPr bwMode="auto">
          <a:xfrm>
            <a:off x="84681" y="5627736"/>
            <a:ext cx="90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3.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Output stage: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Given y and t shares of y corresponding to the corrupted parties, adversary can itself compute the shares of the honest parties corresponding to the output 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 Box 7"/>
              <p:cNvSpPr txBox="1">
                <a:spLocks noChangeArrowheads="1"/>
              </p:cNvSpPr>
              <p:nvPr/>
            </p:nvSpPr>
            <p:spPr bwMode="auto">
              <a:xfrm>
                <a:off x="69690" y="4970950"/>
                <a:ext cx="8652930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smtClean="0">
                    <a:latin typeface="+mj-lt"/>
                    <a:cs typeface="Comic Sans MS"/>
                  </a:rPr>
                  <a:t>2. </a:t>
                </a:r>
                <a:r>
                  <a:rPr lang="en-US" sz="1600" dirty="0" smtClean="0">
                    <a:solidFill>
                      <a:srgbClr val="0000FF"/>
                    </a:solidFill>
                    <a:latin typeface="+mj-lt"/>
                    <a:cs typeface="Comic Sans MS"/>
                  </a:rPr>
                  <a:t>Input-sharing  and multiplication gate computation: </a:t>
                </a:r>
                <a:r>
                  <a:rPr lang="en-US" sz="1600" dirty="0" smtClean="0">
                    <a:latin typeface="+mj-lt"/>
                    <a:cs typeface="Comic Sans MS"/>
                  </a:rPr>
                  <a:t>t values distributed uniformly at random from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baseline="30000" dirty="0" smtClean="0">
                    <a:latin typeface="+mj-lt"/>
                    <a:cs typeface="Comic Sans MS"/>
                  </a:rPr>
                  <a:t>t</a:t>
                </a:r>
                <a:r>
                  <a:rPr lang="en-US" sz="1600" baseline="-25000" dirty="0" smtClean="0">
                    <a:latin typeface="+mj-lt"/>
                    <a:cs typeface="Comic Sans MS"/>
                  </a:rPr>
                  <a:t> </a:t>
                </a:r>
                <a:r>
                  <a:rPr lang="en-US" sz="1600" dirty="0" smtClean="0">
                    <a:latin typeface="+mj-lt"/>
                    <a:cs typeface="Comic Sans MS"/>
                  </a:rPr>
                  <a:t> </a:t>
                </a:r>
                <a:r>
                  <a:rPr lang="en-US" sz="1600" dirty="0">
                    <a:latin typeface="+mj-lt"/>
                    <a:cs typeface="Comic Sans MS"/>
                  </a:rPr>
                  <a:t>(</a:t>
                </a:r>
                <a:r>
                  <a:rPr lang="en-US" sz="1600" dirty="0" smtClean="0">
                    <a:latin typeface="+mj-lt"/>
                    <a:cs typeface="Comic Sans MS"/>
                  </a:rPr>
                  <a:t>irrespective </a:t>
                </a:r>
                <a:r>
                  <a:rPr lang="en-US" sz="1600" dirty="0">
                    <a:latin typeface="+mj-lt"/>
                    <a:cs typeface="Comic Sans MS"/>
                  </a:rPr>
                  <a:t>of what </a:t>
                </a:r>
                <a:r>
                  <a:rPr lang="en-US" sz="1600" dirty="0" smtClean="0">
                    <a:latin typeface="+mj-lt"/>
                    <a:cs typeface="Comic Sans MS"/>
                  </a:rPr>
                  <a:t>value </a:t>
                </a:r>
                <a:r>
                  <a:rPr lang="en-US" sz="1600" dirty="0">
                    <a:latin typeface="+mj-lt"/>
                    <a:cs typeface="Comic Sans MS"/>
                  </a:rPr>
                  <a:t>is shared)</a:t>
                </a:r>
                <a:endParaRPr lang="en-US" sz="1600" baseline="-25000" dirty="0" smtClean="0">
                  <a:latin typeface="+mj-lt"/>
                  <a:cs typeface="Comic Sans MS"/>
                </a:endParaRPr>
              </a:p>
            </p:txBody>
          </p:sp>
        </mc:Choice>
        <mc:Fallback>
          <p:sp>
            <p:nvSpPr>
              <p:cNvPr id="8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90" y="4970950"/>
                <a:ext cx="8652930" cy="584776"/>
              </a:xfrm>
              <a:prstGeom prst="rect">
                <a:avLst/>
              </a:prstGeom>
              <a:blipFill rotWithShape="0">
                <a:blip r:embed="rId3"/>
                <a:stretch>
                  <a:fillRect l="-352" t="-3125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88835" y="4524108"/>
            <a:ext cx="89027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1.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At the outset: </a:t>
            </a:r>
            <a:r>
              <a:rPr lang="en-US" sz="1600" dirty="0" smtClean="0">
                <a:latin typeface="+mj-lt"/>
                <a:cs typeface="Comic Sans MS"/>
              </a:rPr>
              <a:t>Input of the corrupted parties and their random coins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33644" y="4060353"/>
            <a:ext cx="91103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 dirty="0">
                <a:latin typeface="+mj-lt"/>
                <a:cs typeface="Comic Sans MS"/>
              </a:rPr>
              <a:t>R</a:t>
            </a:r>
            <a:r>
              <a:rPr lang="en-US" sz="1600" dirty="0" smtClean="0">
                <a:latin typeface="+mj-lt"/>
                <a:cs typeface="Comic Sans MS"/>
              </a:rPr>
              <a:t>eal-world view of the adversary leaks nothing beyond input /output of corrupted parties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1370" y="1701420"/>
            <a:ext cx="90585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+mj-lt"/>
                <a:cs typeface="Comic Sans MS"/>
              </a:rPr>
              <a:t>2</a:t>
            </a:r>
            <a:r>
              <a:rPr lang="en-US" sz="1600" dirty="0" smtClean="0">
                <a:latin typeface="+mj-lt"/>
                <a:cs typeface="Comic Sans MS"/>
              </a:rPr>
              <a:t>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Input stage: </a:t>
            </a:r>
            <a:r>
              <a:rPr lang="en-US" sz="1600" dirty="0" smtClean="0">
                <a:latin typeface="+mj-lt"/>
                <a:cs typeface="Comic Sans MS"/>
              </a:rPr>
              <a:t>t shares for the inputs of the honest parties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3871" y="2138630"/>
            <a:ext cx="8371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3.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Computation stage: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46170" y="2575839"/>
            <a:ext cx="86454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Linear gates: </a:t>
            </a:r>
            <a:r>
              <a:rPr lang="en-US" sz="1600" dirty="0" smtClean="0">
                <a:latin typeface="+mj-lt"/>
                <a:cs typeface="Comic Sans MS"/>
              </a:rPr>
              <a:t>no communication from the honest parties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33680" y="2998060"/>
            <a:ext cx="86454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Non-linear gates: </a:t>
            </a:r>
            <a:r>
              <a:rPr lang="en-US" sz="1600" dirty="0" smtClean="0">
                <a:latin typeface="+mj-lt"/>
                <a:cs typeface="Comic Sans MS"/>
              </a:rPr>
              <a:t>t share-share for each product share of the honest parties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299761" y="767028"/>
                <a:ext cx="364627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3366FF"/>
                    </a:solidFill>
                    <a:latin typeface="+mj-lt"/>
                    <a:cs typeface="Comic Sans MS"/>
                  </a:rPr>
                  <a:t>View</a:t>
                </a:r>
                <a:r>
                  <a:rPr lang="en-US" baseline="30000" dirty="0" err="1" smtClean="0">
                    <a:solidFill>
                      <a:srgbClr val="3366FF"/>
                    </a:solidFill>
                    <a:latin typeface="+mj-lt"/>
                    <a:cs typeface="Comic Sans MS"/>
                  </a:rPr>
                  <a:t>Real</a:t>
                </a:r>
                <a:r>
                  <a:rPr lang="en-US" baseline="-25000" dirty="0" err="1" smtClean="0">
                    <a:solidFill>
                      <a:srgbClr val="3366FF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baseline="-25000" dirty="0" smtClean="0">
                    <a:solidFill>
                      <a:srgbClr val="3366FF"/>
                    </a:solidFill>
                    <a:latin typeface="+mj-lt"/>
                    <a:cs typeface="Comic Sans MS"/>
                  </a:rPr>
                  <a:t> </a:t>
                </a:r>
                <a:r>
                  <a:rPr lang="en-US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4B7AFF"/>
                            </a:solidFill>
                            <a:latin typeface="+mj-lt"/>
                            <a:cs typeface="Comic Sans MS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4B7AFF"/>
                            </a:solidFill>
                            <a:latin typeface="+mj-lt"/>
                            <a:cs typeface="Comic Sans MS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)</a:t>
                </a:r>
                <a:r>
                  <a:rPr lang="en-US" sz="2000" dirty="0" smtClean="0">
                    <a:latin typeface="+mj-lt"/>
                    <a:cs typeface="Comic Sans MS"/>
                  </a:rPr>
                  <a:t> = 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{(</a:t>
                </a:r>
                <a:r>
                  <a:rPr lang="en-US" sz="1600" dirty="0" err="1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View</a:t>
                </a:r>
                <a:r>
                  <a:rPr lang="en-US" sz="1600" baseline="30000" dirty="0" err="1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i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+mj-lt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+mj-lt"/>
                            <a:cs typeface="Comic Sans MS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+mj-lt"/>
                            <a:cs typeface="Comic Sans MS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))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}</a:t>
                </a:r>
                <a:r>
                  <a:rPr lang="en-US" sz="2000" baseline="-25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P</a:t>
                </a:r>
                <a:r>
                  <a:rPr lang="en-US" sz="2000" baseline="-45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i</a:t>
                </a:r>
                <a:r>
                  <a:rPr lang="en-US" sz="2000" baseline="-25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baseline="-15000" smtClean="0">
                        <a:solidFill>
                          <a:srgbClr val="4B7AFF"/>
                        </a:solidFill>
                        <a:latin typeface="+mj-lt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sz="2000" b="0" i="1" baseline="-25000" smtClean="0">
                        <a:solidFill>
                          <a:srgbClr val="4B7AFF"/>
                        </a:solidFill>
                        <a:latin typeface="+mj-lt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baseline="-25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C</a:t>
                </a:r>
                <a:endParaRPr lang="en-US" sz="2000" baseline="-25000" dirty="0">
                  <a:solidFill>
                    <a:srgbClr val="4B7AFF"/>
                  </a:solidFill>
                  <a:latin typeface="+mj-lt"/>
                  <a:cs typeface="Comic Sans MS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761" y="767028"/>
                <a:ext cx="3646278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1338" t="-9231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 flipH="1">
                <a:off x="5226294" y="811998"/>
                <a:ext cx="18640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+mj-lt"/>
                            <a:ea typeface="Comic Sans MS" charset="0"/>
                            <a:cs typeface="Comic Sans MS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+mj-lt"/>
                            <a:ea typeface="Comic Sans MS" charset="0"/>
                            <a:cs typeface="Comic Sans MS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+mj-lt"/>
                    <a:ea typeface="Comic Sans MS" charset="0"/>
                    <a:cs typeface="Comic Sans MS" charset="0"/>
                  </a:rPr>
                  <a:t> = (x</a:t>
                </a:r>
                <a:r>
                  <a:rPr lang="en-US" baseline="30000" dirty="0" smtClean="0">
                    <a:solidFill>
                      <a:schemeClr val="tx1"/>
                    </a:solidFill>
                    <a:latin typeface="+mj-lt"/>
                    <a:ea typeface="Comic Sans MS" charset="0"/>
                    <a:cs typeface="Comic Sans MS" charset="0"/>
                  </a:rPr>
                  <a:t>(1)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  <a:ea typeface="Comic Sans MS" charset="0"/>
                    <a:cs typeface="Comic Sans MS" charset="0"/>
                  </a:rPr>
                  <a:t>, </a:t>
                </a:r>
                <a:r>
                  <a:rPr lang="is-IS" dirty="0" smtClean="0">
                    <a:solidFill>
                      <a:schemeClr val="tx1"/>
                    </a:solidFill>
                    <a:latin typeface="+mj-lt"/>
                    <a:ea typeface="Comic Sans MS" charset="0"/>
                    <a:cs typeface="Comic Sans MS" charset="0"/>
                  </a:rPr>
                  <a:t>…, x</a:t>
                </a:r>
                <a:r>
                  <a:rPr lang="is-IS" baseline="30000" dirty="0" smtClean="0">
                    <a:solidFill>
                      <a:schemeClr val="tx1"/>
                    </a:solidFill>
                    <a:latin typeface="+mj-lt"/>
                    <a:ea typeface="Comic Sans MS" charset="0"/>
                    <a:cs typeface="Comic Sans MS" charset="0"/>
                  </a:rPr>
                  <a:t>(n)</a:t>
                </a:r>
                <a:r>
                  <a:rPr lang="en-US" dirty="0" smtClean="0">
                    <a:solidFill>
                      <a:schemeClr val="tx1"/>
                    </a:solidFill>
                    <a:latin typeface="+mj-lt"/>
                    <a:ea typeface="Comic Sans MS" charset="0"/>
                    <a:cs typeface="Comic Sans MS" charset="0"/>
                  </a:rPr>
                  <a:t>)</a:t>
                </a:r>
                <a:endParaRPr lang="en-US" dirty="0">
                  <a:solidFill>
                    <a:schemeClr val="tx1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226294" y="811998"/>
                <a:ext cx="1864051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4970" y="767028"/>
            <a:ext cx="8979109" cy="31454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57001" y="6274807"/>
            <a:ext cx="8786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latin typeface="+mj-lt"/>
                <a:cs typeface="Comic Sans MS"/>
              </a:rPr>
              <a:t>Adversary will 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cs typeface="Comic Sans MS"/>
              </a:rPr>
              <a:t>already know </a:t>
            </a:r>
            <a:r>
              <a:rPr lang="en-US" sz="1600" dirty="0" smtClean="0">
                <a:latin typeface="+mj-lt"/>
                <a:cs typeface="Comic Sans MS"/>
              </a:rPr>
              <a:t>the shares of y that it will receive from the honest parties</a:t>
            </a:r>
            <a:endParaRPr lang="en-US" sz="1600" dirty="0" smtClean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460" y="4497562"/>
            <a:ext cx="8979109" cy="21307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47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85" grpId="0"/>
      <p:bldP spid="86" grpId="0"/>
      <p:bldP spid="13" grpId="0"/>
      <p:bldP spid="14" grpId="0"/>
      <p:bldP spid="15" grpId="0"/>
      <p:bldP spid="16" grpId="0"/>
      <p:bldP spid="20" grpId="0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09492" y="28245"/>
            <a:ext cx="8812088" cy="42639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Simulator for BGW and </a:t>
            </a:r>
            <a:r>
              <a:rPr lang="en-US" sz="3200" kern="0" dirty="0" err="1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Indistinguisahbility</a:t>
            </a:r>
            <a:endParaRPr lang="en-US" sz="3200" kern="0" dirty="0" smtClean="0">
              <a:solidFill>
                <a:srgbClr val="009900"/>
              </a:solidFill>
              <a:latin typeface="+mj-lt"/>
              <a:ea typeface="+mj-ea"/>
              <a:cs typeface="Comic Sans MS"/>
            </a:endParaRPr>
          </a:p>
        </p:txBody>
      </p:sp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218750" y="5130557"/>
            <a:ext cx="86529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3.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Output Reconstruction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: Given the shares of the corrupted parties (which simulator knows) and the function output y, simulator computes the degree t poly, say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(x),  with y as the   constant term and which is consistent with the </a:t>
            </a:r>
            <a:r>
              <a:rPr lang="en-US" sz="1600" dirty="0" smtClean="0">
                <a:latin typeface="+mj-lt"/>
                <a:cs typeface="Comic Sans MS"/>
              </a:rPr>
              <a:t>shares of y corresponding to </a:t>
            </a:r>
            <a:r>
              <a:rPr lang="en-US" sz="1600" dirty="0" err="1" smtClean="0">
                <a:latin typeface="+mj-lt"/>
                <a:cs typeface="Comic Sans MS"/>
              </a:rPr>
              <a:t>adv</a:t>
            </a:r>
            <a:endParaRPr lang="en-US" sz="1600" dirty="0" smtClean="0">
              <a:latin typeface="+mj-lt"/>
              <a:cs typeface="Comic Sans MS"/>
            </a:endParaRPr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>
            <a:off x="233740" y="4089856"/>
            <a:ext cx="86529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2.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Input-sharing  and multiplication gate computation: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Sample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1600" dirty="0" smtClean="0">
                <a:latin typeface="+mj-lt"/>
                <a:cs typeface="Comic Sans MS"/>
              </a:rPr>
              <a:t>t random shares and give to </a:t>
            </a:r>
            <a:r>
              <a:rPr lang="en-US" sz="1600" dirty="0" err="1" smtClean="0">
                <a:latin typeface="+mj-lt"/>
                <a:cs typeface="Comic Sans MS"/>
              </a:rPr>
              <a:t>adv</a:t>
            </a:r>
            <a:r>
              <a:rPr lang="en-US" sz="1600" dirty="0" smtClean="0">
                <a:latin typeface="+mj-lt"/>
                <a:cs typeface="Comic Sans MS"/>
              </a:rPr>
              <a:t> on behalf of the honest parties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263720" y="3677620"/>
            <a:ext cx="73829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1.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At the outset: </a:t>
            </a:r>
            <a:r>
              <a:rPr lang="en-US" sz="1600" dirty="0" smtClean="0">
                <a:latin typeface="+mj-lt"/>
                <a:cs typeface="Comic Sans MS"/>
              </a:rPr>
              <a:t>Input, output (of corrupted parties) and random coins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72427" y="1077442"/>
                <a:ext cx="875677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latin typeface="+mj-lt"/>
                        <a:ea typeface="Cambria Math" charset="0"/>
                        <a:cs typeface="Cambria Math" charset="0"/>
                      </a:rPr>
                      <m:t>ℱ</m:t>
                    </m:r>
                  </m:oMath>
                </a14:m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MPC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is parametrized by a function f: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n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s-I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n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, expressed as an arithmetic circuit over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 </a:t>
                </a:r>
                <a:endParaRPr lang="en-US" sz="1600" baseline="30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" y="1077442"/>
                <a:ext cx="8756779" cy="338554"/>
              </a:xfrm>
              <a:prstGeom prst="rect">
                <a:avLst/>
              </a:prstGeom>
              <a:blipFill rotWithShape="0">
                <a:blip r:embed="rId3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2427" y="1498605"/>
                <a:ext cx="84095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On receiving input x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(</a:t>
                </a:r>
                <a:r>
                  <a:rPr lang="en-US" sz="1600" baseline="30000" dirty="0" err="1" smtClean="0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)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∈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+mj-lt"/>
                        <a:ea typeface="Cambria Math" charset="0"/>
                        <a:cs typeface="Cambria Math" charset="0"/>
                      </a:rPr>
                      <m:t>𝔽</m:t>
                    </m:r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from each P</a:t>
                </a:r>
                <a:r>
                  <a:rPr lang="en-US" sz="1600" baseline="-25000" dirty="0" smtClean="0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, the functionality evaluates the arithmetic circuit on input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+mj-lt"/>
                            <a:ea typeface="Comic Sans MS" charset="0"/>
                            <a:cs typeface="Comic Sans MS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+mj-lt"/>
                            <a:ea typeface="Comic Sans MS" charset="0"/>
                            <a:cs typeface="Comic Sans MS" charset="0"/>
                          </a:rPr>
                          <m:t>x</m:t>
                        </m:r>
                      </m:e>
                    </m:acc>
                  </m:oMath>
                </a14:m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= (x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(1)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, </a:t>
                </a:r>
                <a:r>
                  <a:rPr lang="is-IS" sz="1600" dirty="0" smtClean="0">
                    <a:latin typeface="+mj-lt"/>
                    <a:ea typeface="Comic Sans MS" charset="0"/>
                    <a:cs typeface="Comic Sans MS" charset="0"/>
                  </a:rPr>
                  <a:t>…, 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x</a:t>
                </a:r>
                <a:r>
                  <a:rPr lang="en-US" sz="1600" baseline="30000" dirty="0" smtClean="0">
                    <a:latin typeface="+mj-lt"/>
                    <a:ea typeface="Comic Sans MS" charset="0"/>
                    <a:cs typeface="Comic Sans MS" charset="0"/>
                  </a:rPr>
                  <a:t>(n)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) to obtain output y</a:t>
                </a:r>
                <a:endParaRPr lang="en-US" sz="1600" baseline="30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" y="1498605"/>
                <a:ext cx="8409508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290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076049" y="690522"/>
                <a:ext cx="884445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+mj-lt"/>
                        <a:ea typeface="Cambria Math" charset="0"/>
                        <a:cs typeface="Cambria Math" charset="0"/>
                      </a:rPr>
                      <m:t>ℱ</m:t>
                    </m:r>
                  </m:oMath>
                </a14:m>
                <a:r>
                  <a:rPr lang="en-US" sz="1600" baseline="-25000" dirty="0" smtClean="0">
                    <a:latin typeface="+mj-lt"/>
                    <a:ea typeface="Comic Sans MS" charset="0"/>
                    <a:cs typeface="Comic Sans MS" charset="0"/>
                  </a:rPr>
                  <a:t>MPC</a:t>
                </a:r>
                <a:endParaRPr lang="en-US" sz="1600" baseline="-25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049" y="690522"/>
                <a:ext cx="884445" cy="338554"/>
              </a:xfrm>
              <a:prstGeom prst="rect">
                <a:avLst/>
              </a:prstGeom>
              <a:blipFill rotWithShape="0">
                <a:blip r:embed="rId5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4927" y="2205640"/>
            <a:ext cx="84095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+mj-lt"/>
                <a:ea typeface="Comic Sans MS" charset="0"/>
                <a:cs typeface="Comic Sans MS" charset="0"/>
              </a:rPr>
              <a:t>The functionality sends y to every party P</a:t>
            </a:r>
            <a:r>
              <a:rPr lang="en-US" sz="1600" baseline="-25000" dirty="0" smtClean="0">
                <a:latin typeface="+mj-lt"/>
                <a:ea typeface="Comic Sans MS" charset="0"/>
                <a:cs typeface="Comic Sans MS" charset="0"/>
              </a:rPr>
              <a:t>i</a:t>
            </a:r>
            <a:endParaRPr lang="en-US" sz="1600" baseline="-25000" dirty="0">
              <a:solidFill>
                <a:srgbClr val="4B7AFF"/>
              </a:solidFill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930" y="668282"/>
            <a:ext cx="8964117" cy="18759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936" y="2670334"/>
            <a:ext cx="8931663" cy="341339"/>
            <a:chOff x="59936" y="2670334"/>
            <a:chExt cx="8931663" cy="341339"/>
          </a:xfrm>
        </p:grpSpPr>
        <p:sp>
          <p:nvSpPr>
            <p:cNvPr id="15" name="Rectangle 14"/>
            <p:cNvSpPr/>
            <p:nvPr/>
          </p:nvSpPr>
          <p:spPr>
            <a:xfrm>
              <a:off x="59936" y="2670334"/>
              <a:ext cx="89316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sz="1600" dirty="0" smtClean="0">
                  <a:latin typeface="+mj-lt"/>
                  <a:ea typeface="Comic Sans MS" charset="0"/>
                  <a:cs typeface="Comic Sans MS" charset="0"/>
                </a:rPr>
                <a:t>Ideal-world view (allowed values) seen by the adversary : </a:t>
              </a:r>
              <a:endParaRPr lang="en-US" sz="1600" baseline="30000" dirty="0">
                <a:solidFill>
                  <a:srgbClr val="4B7AFF"/>
                </a:solidFill>
                <a:latin typeface="+mj-lt"/>
                <a:ea typeface="Comic Sans MS" charset="0"/>
                <a:cs typeface="Comic Sans MS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5831022" y="2673119"/>
                  <a:ext cx="1496543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({x</a:t>
                  </a:r>
                  <a:r>
                    <a:rPr lang="en-US" sz="1600" baseline="30000" dirty="0" smtClean="0">
                      <a:latin typeface="+mj-lt"/>
                      <a:ea typeface="Comic Sans MS" charset="0"/>
                      <a:cs typeface="Comic Sans MS" charset="0"/>
                    </a:rPr>
                    <a:t>(</a:t>
                  </a:r>
                  <a:r>
                    <a:rPr lang="en-US" sz="1600" baseline="30000" dirty="0" err="1" smtClean="0">
                      <a:latin typeface="+mj-lt"/>
                      <a:ea typeface="Comic Sans MS" charset="0"/>
                      <a:cs typeface="Comic Sans MS" charset="0"/>
                    </a:rPr>
                    <a:t>i</a:t>
                  </a:r>
                  <a:r>
                    <a:rPr lang="en-US" sz="1600" baseline="30000" dirty="0" smtClean="0">
                      <a:latin typeface="+mj-lt"/>
                      <a:ea typeface="Comic Sans MS" charset="0"/>
                      <a:cs typeface="Comic Sans MS" charset="0"/>
                    </a:rPr>
                    <a:t>)</a:t>
                  </a:r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}</a:t>
                  </a:r>
                  <a:r>
                    <a:rPr lang="en-US" sz="1600" baseline="-25000" dirty="0" smtClean="0">
                      <a:latin typeface="+mj-lt"/>
                      <a:ea typeface="Comic Sans MS" charset="0"/>
                      <a:cs typeface="Comic Sans MS" charset="0"/>
                    </a:rPr>
                    <a:t>P</a:t>
                  </a:r>
                  <a:r>
                    <a:rPr lang="en-US" sz="1600" baseline="-45000" dirty="0" smtClean="0">
                      <a:latin typeface="+mj-lt"/>
                      <a:ea typeface="Comic Sans MS" charset="0"/>
                      <a:cs typeface="Comic Sans MS" charset="0"/>
                    </a:rPr>
                    <a:t>i</a:t>
                  </a:r>
                  <a:r>
                    <a:rPr lang="en-US" sz="1600" baseline="-25000" dirty="0" smtClean="0">
                      <a:latin typeface="+mj-lt"/>
                      <a:ea typeface="Comic Sans MS" charset="0"/>
                      <a:cs typeface="Comic Sans MS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i="1" baseline="-15000" smtClean="0">
                          <a:latin typeface="+mj-lt"/>
                          <a:ea typeface="Cambria Math" charset="0"/>
                          <a:cs typeface="Cambria Math" charset="0"/>
                        </a:rPr>
                        <m:t>∈</m:t>
                      </m:r>
                    </m:oMath>
                  </a14:m>
                  <a:r>
                    <a:rPr lang="en-US" sz="1600" baseline="-25000" dirty="0" smtClean="0">
                      <a:latin typeface="+mj-lt"/>
                      <a:ea typeface="Comic Sans MS" charset="0"/>
                      <a:cs typeface="Comic Sans MS" charset="0"/>
                    </a:rPr>
                    <a:t> C</a:t>
                  </a:r>
                  <a:r>
                    <a:rPr lang="en-US" sz="1600" dirty="0" smtClean="0">
                      <a:latin typeface="+mj-lt"/>
                      <a:ea typeface="Comic Sans MS" charset="0"/>
                      <a:cs typeface="Comic Sans MS" charset="0"/>
                    </a:rPr>
                    <a:t>, y)</a:t>
                  </a:r>
                  <a:endParaRPr lang="en-US" sz="1600" baseline="30000" dirty="0">
                    <a:solidFill>
                      <a:srgbClr val="4B7AFF"/>
                    </a:solidFill>
                    <a:latin typeface="+mj-lt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1022" y="2673119"/>
                  <a:ext cx="1496543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49" t="-3636" b="-3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7446" y="3242454"/>
                <a:ext cx="893166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SIM</a:t>
                </a:r>
                <a:r>
                  <a:rPr lang="en-US" sz="1600" baseline="-25000" dirty="0" smtClean="0">
                    <a:latin typeface="+mj-lt"/>
                    <a:ea typeface="Comic Sans MS" charset="0"/>
                    <a:cs typeface="Comic Sans MS" charset="0"/>
                  </a:rPr>
                  <a:t>BGW</a:t>
                </a:r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 : input ({x</a:t>
                </a:r>
                <a:r>
                  <a:rPr lang="en-US" sz="1600" baseline="30000" dirty="0">
                    <a:latin typeface="+mj-lt"/>
                    <a:ea typeface="Comic Sans MS" charset="0"/>
                    <a:cs typeface="Comic Sans MS" charset="0"/>
                  </a:rPr>
                  <a:t>(</a:t>
                </a:r>
                <a:r>
                  <a:rPr lang="en-US" sz="1600" baseline="30000" dirty="0" err="1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baseline="30000" dirty="0">
                    <a:latin typeface="+mj-lt"/>
                    <a:ea typeface="Comic Sans MS" charset="0"/>
                    <a:cs typeface="Comic Sans MS" charset="0"/>
                  </a:rPr>
                  <a:t>)</a:t>
                </a:r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}</a:t>
                </a:r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P</a:t>
                </a:r>
                <a:r>
                  <a:rPr lang="en-US" sz="1600" baseline="-45000" dirty="0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baseline="-15000">
                        <a:latin typeface="+mj-lt"/>
                        <a:ea typeface="Cambria Math" charset="0"/>
                        <a:cs typeface="Cambria Math" charset="0"/>
                      </a:rPr>
                      <m:t>∈</m:t>
                    </m:r>
                  </m:oMath>
                </a14:m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 C</a:t>
                </a:r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, y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), output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View</a:t>
                </a:r>
                <a:r>
                  <a:rPr lang="en-US" sz="1600" baseline="30000" dirty="0" err="1">
                    <a:solidFill>
                      <a:srgbClr val="FF0000"/>
                    </a:solidFill>
                    <a:latin typeface="+mj-lt"/>
                    <a:cs typeface="Comic Sans MS"/>
                  </a:rPr>
                  <a:t>Ideal</a:t>
                </a:r>
                <a:r>
                  <a:rPr lang="en-US" sz="1600" baseline="-25000" dirty="0" err="1">
                    <a:solidFill>
                      <a:srgbClr val="FF0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1600" baseline="-25000" dirty="0">
                    <a:solidFill>
                      <a:srgbClr val="FF0000"/>
                    </a:solidFill>
                    <a:latin typeface="+mj-lt"/>
                    <a:cs typeface="Comic Sans MS"/>
                  </a:rPr>
                  <a:t> </a:t>
                </a:r>
                <a:r>
                  <a:rPr lang="en-US" sz="1600" dirty="0">
                    <a:solidFill>
                      <a:srgbClr val="FF0000"/>
                    </a:solidFill>
                    <a:latin typeface="+mj-lt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+mj-lt"/>
                            <a:cs typeface="Comic Sans MS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+mj-lt"/>
                            <a:cs typeface="Comic Sans MS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+mj-lt"/>
                    <a:cs typeface="Comic Sans MS"/>
                  </a:rPr>
                  <a:t>)</a:t>
                </a:r>
                <a:r>
                  <a:rPr lang="en-US" sz="1600" dirty="0">
                    <a:latin typeface="+mj-lt"/>
                    <a:cs typeface="Comic Sans MS"/>
                  </a:rPr>
                  <a:t> 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:endParaRPr lang="en-US" sz="1600" baseline="30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6" y="3242454"/>
                <a:ext cx="8931663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273" t="-5455" b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16120" y="4736930"/>
            <a:ext cx="86054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Simulator will learn the shares sent by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adv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 to the honest parties during these steps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03630" y="6013591"/>
            <a:ext cx="8605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Simulator computes the shares on the behalf of honest parties, consistent with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(x) and sends it to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adv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430" y="3099182"/>
            <a:ext cx="8964117" cy="3499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36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8" grpId="0"/>
      <p:bldP spid="17" grpId="0"/>
      <p:bldP spid="18" grpId="0"/>
      <p:bldP spid="19" grpId="0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09492" y="28245"/>
            <a:ext cx="8812088" cy="42639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kern="0" dirty="0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Simulator for BGW and </a:t>
            </a:r>
            <a:r>
              <a:rPr lang="en-US" sz="3200" kern="0" dirty="0" err="1" smtClean="0">
                <a:solidFill>
                  <a:srgbClr val="009900"/>
                </a:solidFill>
                <a:latin typeface="+mj-lt"/>
                <a:ea typeface="+mj-ea"/>
                <a:cs typeface="Comic Sans MS"/>
              </a:rPr>
              <a:t>Indistinguisahbility</a:t>
            </a:r>
            <a:endParaRPr lang="en-US" sz="3200" kern="0" dirty="0" smtClean="0">
              <a:solidFill>
                <a:srgbClr val="009900"/>
              </a:solidFill>
              <a:latin typeface="+mj-lt"/>
              <a:ea typeface="+mj-ea"/>
              <a:cs typeface="Comic Sans MS"/>
            </a:endParaRPr>
          </a:p>
        </p:txBody>
      </p:sp>
      <p:sp>
        <p:nvSpPr>
          <p:cNvPr id="61" name="Text Box 7"/>
          <p:cNvSpPr txBox="1">
            <a:spLocks noChangeArrowheads="1"/>
          </p:cNvSpPr>
          <p:nvPr/>
        </p:nvSpPr>
        <p:spPr bwMode="auto">
          <a:xfrm>
            <a:off x="218750" y="2702155"/>
            <a:ext cx="86529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3.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Output Reconstruction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: Given the shares of the corrupted parties (which simulator knows) and the function output y, simulator computes the degree t poly, say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(x),  with y as the   constant term and which is consistent with the </a:t>
            </a:r>
            <a:r>
              <a:rPr lang="en-US" sz="1600" dirty="0" smtClean="0">
                <a:latin typeface="+mj-lt"/>
                <a:cs typeface="Comic Sans MS"/>
              </a:rPr>
              <a:t>shares of y corresponding to </a:t>
            </a:r>
            <a:r>
              <a:rPr lang="en-US" sz="1600" dirty="0" err="1" smtClean="0">
                <a:latin typeface="+mj-lt"/>
                <a:cs typeface="Comic Sans MS"/>
              </a:rPr>
              <a:t>adv</a:t>
            </a:r>
            <a:endParaRPr lang="en-US" sz="1600" dirty="0" smtClean="0">
              <a:latin typeface="+mj-lt"/>
              <a:cs typeface="Comic Sans MS"/>
            </a:endParaRPr>
          </a:p>
        </p:txBody>
      </p:sp>
      <p:sp>
        <p:nvSpPr>
          <p:cNvPr id="63" name="Text Box 7"/>
          <p:cNvSpPr txBox="1">
            <a:spLocks noChangeArrowheads="1"/>
          </p:cNvSpPr>
          <p:nvPr/>
        </p:nvSpPr>
        <p:spPr bwMode="auto">
          <a:xfrm>
            <a:off x="233740" y="1661454"/>
            <a:ext cx="865293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2.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Input-sharing  and multiplication gate computation: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Sample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 </a:t>
            </a:r>
            <a:r>
              <a:rPr lang="en-US" sz="1600" dirty="0" smtClean="0">
                <a:latin typeface="+mj-lt"/>
                <a:cs typeface="Comic Sans MS"/>
              </a:rPr>
              <a:t>t random shares and give to </a:t>
            </a:r>
            <a:r>
              <a:rPr lang="en-US" sz="1600" dirty="0" err="1" smtClean="0">
                <a:latin typeface="+mj-lt"/>
                <a:cs typeface="Comic Sans MS"/>
              </a:rPr>
              <a:t>adv</a:t>
            </a:r>
            <a:r>
              <a:rPr lang="en-US" sz="1600" dirty="0" smtClean="0">
                <a:latin typeface="+mj-lt"/>
                <a:cs typeface="Comic Sans MS"/>
              </a:rPr>
              <a:t> on behalf of the honest parties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68" name="Text Box 7"/>
          <p:cNvSpPr txBox="1">
            <a:spLocks noChangeArrowheads="1"/>
          </p:cNvSpPr>
          <p:nvPr/>
        </p:nvSpPr>
        <p:spPr bwMode="auto">
          <a:xfrm>
            <a:off x="263720" y="1249218"/>
            <a:ext cx="73829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1. </a:t>
            </a:r>
            <a:r>
              <a:rPr lang="en-US" sz="1600" dirty="0" smtClean="0">
                <a:solidFill>
                  <a:srgbClr val="0000FF"/>
                </a:solidFill>
                <a:latin typeface="+mj-lt"/>
                <a:cs typeface="Comic Sans MS"/>
              </a:rPr>
              <a:t>At the outset: </a:t>
            </a:r>
            <a:r>
              <a:rPr lang="en-US" sz="1600" dirty="0" smtClean="0">
                <a:latin typeface="+mj-lt"/>
                <a:cs typeface="Comic Sans MS"/>
              </a:rPr>
              <a:t>Input, output (of corrupted parties) and random coins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7446" y="814052"/>
                <a:ext cx="893166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SIM</a:t>
                </a:r>
                <a:r>
                  <a:rPr lang="en-US" sz="1600" baseline="-25000" dirty="0" smtClean="0">
                    <a:latin typeface="+mj-lt"/>
                    <a:ea typeface="Comic Sans MS" charset="0"/>
                    <a:cs typeface="Comic Sans MS" charset="0"/>
                  </a:rPr>
                  <a:t>BGW</a:t>
                </a:r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 : input ({x</a:t>
                </a:r>
                <a:r>
                  <a:rPr lang="en-US" sz="1600" baseline="30000" dirty="0">
                    <a:latin typeface="+mj-lt"/>
                    <a:ea typeface="Comic Sans MS" charset="0"/>
                    <a:cs typeface="Comic Sans MS" charset="0"/>
                  </a:rPr>
                  <a:t>(</a:t>
                </a:r>
                <a:r>
                  <a:rPr lang="en-US" sz="1600" baseline="30000" dirty="0" err="1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baseline="30000" dirty="0">
                    <a:latin typeface="+mj-lt"/>
                    <a:ea typeface="Comic Sans MS" charset="0"/>
                    <a:cs typeface="Comic Sans MS" charset="0"/>
                  </a:rPr>
                  <a:t>)</a:t>
                </a:r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}</a:t>
                </a:r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P</a:t>
                </a:r>
                <a:r>
                  <a:rPr lang="en-US" sz="1600" baseline="-45000" dirty="0">
                    <a:latin typeface="+mj-lt"/>
                    <a:ea typeface="Comic Sans MS" charset="0"/>
                    <a:cs typeface="Comic Sans MS" charset="0"/>
                  </a:rPr>
                  <a:t>i</a:t>
                </a:r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baseline="-15000">
                        <a:latin typeface="+mj-lt"/>
                        <a:ea typeface="Cambria Math" charset="0"/>
                        <a:cs typeface="Cambria Math" charset="0"/>
                      </a:rPr>
                      <m:t>∈</m:t>
                    </m:r>
                  </m:oMath>
                </a14:m>
                <a:r>
                  <a:rPr lang="en-US" sz="1600" baseline="-25000" dirty="0">
                    <a:latin typeface="+mj-lt"/>
                    <a:ea typeface="Comic Sans MS" charset="0"/>
                    <a:cs typeface="Comic Sans MS" charset="0"/>
                  </a:rPr>
                  <a:t> C</a:t>
                </a:r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, y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), output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View</a:t>
                </a:r>
                <a:r>
                  <a:rPr lang="en-US" sz="1600" baseline="30000" dirty="0" err="1">
                    <a:solidFill>
                      <a:srgbClr val="FF0000"/>
                    </a:solidFill>
                    <a:latin typeface="+mj-lt"/>
                    <a:cs typeface="Comic Sans MS"/>
                  </a:rPr>
                  <a:t>Ideal</a:t>
                </a:r>
                <a:r>
                  <a:rPr lang="en-US" sz="1600" baseline="-25000" dirty="0" err="1">
                    <a:solidFill>
                      <a:srgbClr val="FF0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sz="1600" baseline="-25000" dirty="0">
                    <a:solidFill>
                      <a:srgbClr val="FF0000"/>
                    </a:solidFill>
                    <a:latin typeface="+mj-lt"/>
                    <a:cs typeface="Comic Sans MS"/>
                  </a:rPr>
                  <a:t> </a:t>
                </a:r>
                <a:r>
                  <a:rPr lang="en-US" sz="1600" dirty="0">
                    <a:solidFill>
                      <a:srgbClr val="FF0000"/>
                    </a:solidFill>
                    <a:latin typeface="+mj-lt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+mj-lt"/>
                            <a:cs typeface="Comic Sans MS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+mj-lt"/>
                            <a:cs typeface="Comic Sans MS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+mj-lt"/>
                    <a:cs typeface="Comic Sans MS"/>
                  </a:rPr>
                  <a:t>)</a:t>
                </a:r>
                <a:r>
                  <a:rPr lang="en-US" sz="1600" dirty="0">
                    <a:latin typeface="+mj-lt"/>
                    <a:cs typeface="Comic Sans MS"/>
                  </a:rPr>
                  <a:t> </a:t>
                </a:r>
                <a:r>
                  <a:rPr lang="en-US" sz="1600" dirty="0" smtClean="0">
                    <a:latin typeface="+mj-lt"/>
                    <a:ea typeface="Comic Sans MS" charset="0"/>
                    <a:cs typeface="Comic Sans MS" charset="0"/>
                  </a:rPr>
                  <a:t> </a:t>
                </a:r>
                <a:endParaRPr lang="en-US" sz="1600" baseline="30000" dirty="0">
                  <a:solidFill>
                    <a:srgbClr val="4B7AFF"/>
                  </a:solidFill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6" y="814052"/>
                <a:ext cx="8931663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273" t="-5455" b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16120" y="2308528"/>
            <a:ext cx="86054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Simulator will learn the shares sent by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adv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 to the honest parties during these steps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03630" y="3585189"/>
            <a:ext cx="8605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v"/>
            </a:pP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Simulator computes the shares on the behalf of honest parties, consistent with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f</a:t>
            </a:r>
            <a:r>
              <a:rPr lang="en-US" sz="1600" baseline="-25000" dirty="0" err="1" smtClean="0">
                <a:solidFill>
                  <a:srgbClr val="000000"/>
                </a:solidFill>
                <a:latin typeface="+mj-lt"/>
                <a:cs typeface="Comic Sans MS"/>
              </a:rPr>
              <a:t>y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(x) and sends it to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Comic Sans MS"/>
              </a:rPr>
              <a:t>adv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430" y="670780"/>
            <a:ext cx="8964117" cy="3499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1367" y="5183021"/>
            <a:ext cx="9030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 dirty="0" smtClean="0">
                <a:solidFill>
                  <a:srgbClr val="FF0000"/>
                </a:solidFill>
                <a:latin typeface="+mj-lt"/>
                <a:cs typeface="Comic Sans MS"/>
              </a:rPr>
              <a:t>Step 3 simulation is perfect too!: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 Given t shares of corrupted parties and y, the shares of the honest parties are unique in both the worlds.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1367" y="4294720"/>
            <a:ext cx="89377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Claim: The real-world view and ideal-world view are perfectly indistinguishable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89" y="4804836"/>
            <a:ext cx="9171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>
                <a:solidFill>
                  <a:srgbClr val="FF0000"/>
                </a:solidFill>
                <a:latin typeface="+mj-lt"/>
                <a:cs typeface="Comic Sans MS"/>
              </a:rPr>
              <a:t>Step 2 simulation is perfect:</a:t>
            </a:r>
            <a:r>
              <a:rPr lang="en-US" sz="1600">
                <a:latin typeface="+mj-lt"/>
                <a:cs typeface="Comic Sans MS"/>
              </a:rPr>
              <a:t> The t shares can be seen in both worlds with same probability</a:t>
            </a:r>
            <a:endParaRPr lang="en-US" sz="1600" dirty="0">
              <a:latin typeface="+mj-lt"/>
              <a:cs typeface="Comic Sans M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383344" y="5838500"/>
                <a:ext cx="511173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{</a:t>
                </a:r>
                <a:r>
                  <a:rPr lang="en-US" dirty="0" err="1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View</a:t>
                </a:r>
                <a:r>
                  <a:rPr lang="en-US" baseline="30000" dirty="0" err="1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Ideal</a:t>
                </a:r>
                <a:r>
                  <a:rPr lang="en-US" baseline="-25000" dirty="0" err="1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baseline="-25000" dirty="0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+mj-lt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+mj-lt"/>
                            <a:cs typeface="Comic Sans MS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+mj-lt"/>
                            <a:cs typeface="Comic Sans MS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FF0000"/>
                    </a:solidFill>
                    <a:latin typeface="+mj-lt"/>
                    <a:cs typeface="Comic Sans MS"/>
                  </a:rPr>
                  <a:t>)} </a:t>
                </a:r>
                <a:r>
                  <a:rPr lang="en-US" dirty="0" smtClean="0">
                    <a:latin typeface="+mj-lt"/>
                    <a:cs typeface="Comic Sans MS"/>
                  </a:rPr>
                  <a:t>= </a:t>
                </a:r>
                <a:r>
                  <a:rPr lang="en-US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{</a:t>
                </a:r>
                <a:r>
                  <a:rPr lang="en-US" dirty="0" err="1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View</a:t>
                </a:r>
                <a:r>
                  <a:rPr lang="en-US" baseline="30000" dirty="0" err="1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Real</a:t>
                </a:r>
                <a:r>
                  <a:rPr lang="en-US" baseline="-25000" dirty="0" err="1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C</a:t>
                </a:r>
                <a:r>
                  <a:rPr lang="en-US" baseline="-25000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 </a:t>
                </a:r>
                <a:r>
                  <a:rPr lang="en-US" dirty="0">
                    <a:solidFill>
                      <a:srgbClr val="4B7AFF"/>
                    </a:solidFill>
                    <a:latin typeface="+mj-lt"/>
                    <a:cs typeface="Comic Sans MS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rgbClr val="4B7AFF"/>
                            </a:solidFill>
                            <a:latin typeface="+mj-lt"/>
                            <a:cs typeface="Comic Sans MS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4B7AFF"/>
                            </a:solidFill>
                            <a:latin typeface="+mj-lt"/>
                            <a:cs typeface="Comic Sans MS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rgbClr val="4B7AFF"/>
                    </a:solidFill>
                    <a:latin typeface="+mj-lt"/>
                    <a:cs typeface="Comic Sans MS"/>
                  </a:rPr>
                  <a:t>)} </a:t>
                </a:r>
                <a:endParaRPr lang="en-US" dirty="0">
                  <a:solidFill>
                    <a:srgbClr val="4B7AFF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344" y="5838500"/>
                <a:ext cx="511173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07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3867" y="6350866"/>
            <a:ext cx="89377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 dirty="0" smtClean="0">
                <a:latin typeface="+mj-lt"/>
                <a:cs typeface="Comic Sans MS"/>
              </a:rPr>
              <a:t>Hence BGW protocol is perfectly-secure</a:t>
            </a:r>
            <a:endParaRPr lang="en-US" sz="1600" dirty="0" smtClean="0">
              <a:solidFill>
                <a:srgbClr val="0000FF"/>
              </a:solidFill>
              <a:latin typeface="+mj-lt"/>
              <a:cs typeface="Comic Sans M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960" y="4735610"/>
            <a:ext cx="9006587" cy="1532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1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4" grpId="0"/>
      <p:bldP spid="23" grpId="0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762000"/>
            <a:ext cx="54111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 		Secret Sharing: Properties</a:t>
            </a:r>
            <a:endParaRPr lang="en-US" sz="3600" kern="0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229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230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2231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62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b="1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4788024" y="2348880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53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54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55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2780928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86725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998518"/>
            <a:ext cx="720080" cy="65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7031982" y="1973260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98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77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4953401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78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79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998518"/>
            <a:ext cx="720080" cy="65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388696" y="1916832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4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301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302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4665369" y="3573016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5303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3646037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3998518"/>
            <a:ext cx="720080" cy="65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7316688" y="1973260"/>
            <a:ext cx="1719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Ex: t = 1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32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-36512" y="44624"/>
            <a:ext cx="9685138" cy="7920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kern="0" dirty="0" smtClean="0">
                <a:solidFill>
                  <a:srgbClr val="009900"/>
                </a:solidFill>
                <a:latin typeface="+mj-lt"/>
              </a:rPr>
              <a:t>		Secret </a:t>
            </a:r>
            <a:r>
              <a:rPr lang="en-US" sz="3600" kern="0" dirty="0">
                <a:solidFill>
                  <a:srgbClr val="009900"/>
                </a:solidFill>
                <a:latin typeface="+mj-lt"/>
              </a:rPr>
              <a:t>Sharing: Properties</a:t>
            </a:r>
            <a:endParaRPr lang="en-US" sz="3600" kern="0" dirty="0">
              <a:solidFill>
                <a:srgbClr val="0099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87624" y="980728"/>
            <a:ext cx="7200800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(n, t) </a:t>
            </a:r>
            <a:r>
              <a:rPr lang="en-US" sz="2800" dirty="0" smtClean="0">
                <a:latin typeface="+mj-lt"/>
              </a:rPr>
              <a:t>LOCKED BOX REPRESENTATION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771230" y="2724311"/>
            <a:ext cx="1341440" cy="1143007"/>
            <a:chOff x="3312" y="2016"/>
            <a:chExt cx="575" cy="606"/>
          </a:xfrm>
        </p:grpSpPr>
        <p:grpSp>
          <p:nvGrpSpPr>
            <p:cNvPr id="3" name="Group 54"/>
            <p:cNvGrpSpPr>
              <a:grpSpLocks/>
            </p:cNvGrpSpPr>
            <p:nvPr/>
          </p:nvGrpSpPr>
          <p:grpSpPr bwMode="auto">
            <a:xfrm>
              <a:off x="3312" y="2016"/>
              <a:ext cx="575" cy="606"/>
              <a:chOff x="1296" y="2976"/>
              <a:chExt cx="1076" cy="1134"/>
            </a:xfrm>
          </p:grpSpPr>
          <p:sp>
            <p:nvSpPr>
              <p:cNvPr id="14" name="AutoShape 55"/>
              <p:cNvSpPr>
                <a:spLocks noChangeAspect="1" noChangeArrowheads="1" noTextEdit="1"/>
              </p:cNvSpPr>
              <p:nvPr/>
            </p:nvSpPr>
            <p:spPr bwMode="auto">
              <a:xfrm>
                <a:off x="1296" y="2976"/>
                <a:ext cx="1076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5" name="Freeform 56"/>
              <p:cNvSpPr>
                <a:spLocks/>
              </p:cNvSpPr>
              <p:nvPr/>
            </p:nvSpPr>
            <p:spPr bwMode="auto">
              <a:xfrm>
                <a:off x="1296" y="2976"/>
                <a:ext cx="1076" cy="1091"/>
              </a:xfrm>
              <a:custGeom>
                <a:avLst/>
                <a:gdLst>
                  <a:gd name="T0" fmla="*/ 98 w 2152"/>
                  <a:gd name="T1" fmla="*/ 19 h 2182"/>
                  <a:gd name="T2" fmla="*/ 98 w 2152"/>
                  <a:gd name="T3" fmla="*/ 0 h 2182"/>
                  <a:gd name="T4" fmla="*/ 22 w 2152"/>
                  <a:gd name="T5" fmla="*/ 0 h 2182"/>
                  <a:gd name="T6" fmla="*/ 0 w 2152"/>
                  <a:gd name="T7" fmla="*/ 17 h 2182"/>
                  <a:gd name="T8" fmla="*/ 0 w 2152"/>
                  <a:gd name="T9" fmla="*/ 121 h 2182"/>
                  <a:gd name="T10" fmla="*/ 4 w 2152"/>
                  <a:gd name="T11" fmla="*/ 121 h 2182"/>
                  <a:gd name="T12" fmla="*/ 4 w 2152"/>
                  <a:gd name="T13" fmla="*/ 136 h 2182"/>
                  <a:gd name="T14" fmla="*/ 17 w 2152"/>
                  <a:gd name="T15" fmla="*/ 136 h 2182"/>
                  <a:gd name="T16" fmla="*/ 24 w 2152"/>
                  <a:gd name="T17" fmla="*/ 121 h 2182"/>
                  <a:gd name="T18" fmla="*/ 59 w 2152"/>
                  <a:gd name="T19" fmla="*/ 121 h 2182"/>
                  <a:gd name="T20" fmla="*/ 66 w 2152"/>
                  <a:gd name="T21" fmla="*/ 136 h 2182"/>
                  <a:gd name="T22" fmla="*/ 78 w 2152"/>
                  <a:gd name="T23" fmla="*/ 136 h 2182"/>
                  <a:gd name="T24" fmla="*/ 78 w 2152"/>
                  <a:gd name="T25" fmla="*/ 121 h 2182"/>
                  <a:gd name="T26" fmla="*/ 79 w 2152"/>
                  <a:gd name="T27" fmla="*/ 121 h 2182"/>
                  <a:gd name="T28" fmla="*/ 85 w 2152"/>
                  <a:gd name="T29" fmla="*/ 114 h 2182"/>
                  <a:gd name="T30" fmla="*/ 135 w 2152"/>
                  <a:gd name="T31" fmla="*/ 114 h 2182"/>
                  <a:gd name="T32" fmla="*/ 135 w 2152"/>
                  <a:gd name="T33" fmla="*/ 19 h 2182"/>
                  <a:gd name="T34" fmla="*/ 98 w 2152"/>
                  <a:gd name="T35" fmla="*/ 19 h 218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2"/>
                  <a:gd name="T55" fmla="*/ 0 h 2182"/>
                  <a:gd name="T56" fmla="*/ 2152 w 2152"/>
                  <a:gd name="T57" fmla="*/ 2182 h 218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2" h="2182">
                    <a:moveTo>
                      <a:pt x="1569" y="309"/>
                    </a:moveTo>
                    <a:lnTo>
                      <a:pt x="1569" y="0"/>
                    </a:lnTo>
                    <a:lnTo>
                      <a:pt x="366" y="0"/>
                    </a:lnTo>
                    <a:lnTo>
                      <a:pt x="0" y="262"/>
                    </a:lnTo>
                    <a:lnTo>
                      <a:pt x="0" y="1948"/>
                    </a:lnTo>
                    <a:lnTo>
                      <a:pt x="77" y="1948"/>
                    </a:lnTo>
                    <a:lnTo>
                      <a:pt x="77" y="2182"/>
                    </a:lnTo>
                    <a:lnTo>
                      <a:pt x="282" y="2182"/>
                    </a:lnTo>
                    <a:lnTo>
                      <a:pt x="391" y="1948"/>
                    </a:lnTo>
                    <a:lnTo>
                      <a:pt x="944" y="1948"/>
                    </a:lnTo>
                    <a:lnTo>
                      <a:pt x="1051" y="2182"/>
                    </a:lnTo>
                    <a:lnTo>
                      <a:pt x="1256" y="2182"/>
                    </a:lnTo>
                    <a:lnTo>
                      <a:pt x="1256" y="1948"/>
                    </a:lnTo>
                    <a:lnTo>
                      <a:pt x="1268" y="1948"/>
                    </a:lnTo>
                    <a:lnTo>
                      <a:pt x="1363" y="1838"/>
                    </a:lnTo>
                    <a:lnTo>
                      <a:pt x="2152" y="1838"/>
                    </a:lnTo>
                    <a:lnTo>
                      <a:pt x="2152" y="309"/>
                    </a:lnTo>
                    <a:lnTo>
                      <a:pt x="1569" y="3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6" name="Freeform 57"/>
              <p:cNvSpPr>
                <a:spLocks/>
              </p:cNvSpPr>
              <p:nvPr/>
            </p:nvSpPr>
            <p:spPr bwMode="auto">
              <a:xfrm>
                <a:off x="1924" y="3041"/>
                <a:ext cx="104" cy="130"/>
              </a:xfrm>
              <a:custGeom>
                <a:avLst/>
                <a:gdLst>
                  <a:gd name="T0" fmla="*/ 0 w 206"/>
                  <a:gd name="T1" fmla="*/ 12 h 261"/>
                  <a:gd name="T2" fmla="*/ 0 w 206"/>
                  <a:gd name="T3" fmla="*/ 16 h 261"/>
                  <a:gd name="T4" fmla="*/ 14 w 206"/>
                  <a:gd name="T5" fmla="*/ 16 h 261"/>
                  <a:gd name="T6" fmla="*/ 14 w 206"/>
                  <a:gd name="T7" fmla="*/ 0 h 261"/>
                  <a:gd name="T8" fmla="*/ 0 w 206"/>
                  <a:gd name="T9" fmla="*/ 12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"/>
                  <a:gd name="T16" fmla="*/ 0 h 261"/>
                  <a:gd name="T17" fmla="*/ 206 w 206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" h="261">
                    <a:moveTo>
                      <a:pt x="0" y="206"/>
                    </a:moveTo>
                    <a:lnTo>
                      <a:pt x="0" y="261"/>
                    </a:lnTo>
                    <a:lnTo>
                      <a:pt x="206" y="261"/>
                    </a:lnTo>
                    <a:lnTo>
                      <a:pt x="206" y="0"/>
                    </a:lnTo>
                    <a:lnTo>
                      <a:pt x="0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7" name="Freeform 58"/>
              <p:cNvSpPr>
                <a:spLocks/>
              </p:cNvSpPr>
              <p:nvPr/>
            </p:nvSpPr>
            <p:spPr bwMode="auto">
              <a:xfrm>
                <a:off x="1887" y="3189"/>
                <a:ext cx="429" cy="646"/>
              </a:xfrm>
              <a:custGeom>
                <a:avLst/>
                <a:gdLst>
                  <a:gd name="T0" fmla="*/ 0 w 857"/>
                  <a:gd name="T1" fmla="*/ 10 h 1292"/>
                  <a:gd name="T2" fmla="*/ 1 w 857"/>
                  <a:gd name="T3" fmla="*/ 10 h 1292"/>
                  <a:gd name="T4" fmla="*/ 1 w 857"/>
                  <a:gd name="T5" fmla="*/ 28 h 1292"/>
                  <a:gd name="T6" fmla="*/ 0 w 857"/>
                  <a:gd name="T7" fmla="*/ 28 h 1292"/>
                  <a:gd name="T8" fmla="*/ 0 w 857"/>
                  <a:gd name="T9" fmla="*/ 56 h 1292"/>
                  <a:gd name="T10" fmla="*/ 1 w 857"/>
                  <a:gd name="T11" fmla="*/ 56 h 1292"/>
                  <a:gd name="T12" fmla="*/ 1 w 857"/>
                  <a:gd name="T13" fmla="*/ 74 h 1292"/>
                  <a:gd name="T14" fmla="*/ 0 w 857"/>
                  <a:gd name="T15" fmla="*/ 74 h 1292"/>
                  <a:gd name="T16" fmla="*/ 0 w 857"/>
                  <a:gd name="T17" fmla="*/ 81 h 1292"/>
                  <a:gd name="T18" fmla="*/ 54 w 857"/>
                  <a:gd name="T19" fmla="*/ 81 h 1292"/>
                  <a:gd name="T20" fmla="*/ 54 w 857"/>
                  <a:gd name="T21" fmla="*/ 0 h 1292"/>
                  <a:gd name="T22" fmla="*/ 0 w 857"/>
                  <a:gd name="T23" fmla="*/ 0 h 1292"/>
                  <a:gd name="T24" fmla="*/ 0 w 857"/>
                  <a:gd name="T25" fmla="*/ 10 h 12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57"/>
                  <a:gd name="T40" fmla="*/ 0 h 1292"/>
                  <a:gd name="T41" fmla="*/ 857 w 857"/>
                  <a:gd name="T42" fmla="*/ 1292 h 129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57" h="1292">
                    <a:moveTo>
                      <a:pt x="0" y="175"/>
                    </a:moveTo>
                    <a:lnTo>
                      <a:pt x="8" y="175"/>
                    </a:lnTo>
                    <a:lnTo>
                      <a:pt x="8" y="450"/>
                    </a:lnTo>
                    <a:lnTo>
                      <a:pt x="0" y="450"/>
                    </a:lnTo>
                    <a:lnTo>
                      <a:pt x="0" y="904"/>
                    </a:lnTo>
                    <a:lnTo>
                      <a:pt x="8" y="904"/>
                    </a:lnTo>
                    <a:lnTo>
                      <a:pt x="8" y="1178"/>
                    </a:lnTo>
                    <a:lnTo>
                      <a:pt x="0" y="1178"/>
                    </a:lnTo>
                    <a:lnTo>
                      <a:pt x="0" y="1292"/>
                    </a:lnTo>
                    <a:lnTo>
                      <a:pt x="857" y="1292"/>
                    </a:lnTo>
                    <a:lnTo>
                      <a:pt x="857" y="0"/>
                    </a:lnTo>
                    <a:lnTo>
                      <a:pt x="0" y="0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8" name="Freeform 59"/>
              <p:cNvSpPr>
                <a:spLocks/>
              </p:cNvSpPr>
              <p:nvPr/>
            </p:nvSpPr>
            <p:spPr bwMode="auto">
              <a:xfrm>
                <a:off x="1349" y="3144"/>
                <a:ext cx="558" cy="753"/>
              </a:xfrm>
              <a:custGeom>
                <a:avLst/>
                <a:gdLst>
                  <a:gd name="T0" fmla="*/ 70 w 1115"/>
                  <a:gd name="T1" fmla="*/ 95 h 1505"/>
                  <a:gd name="T2" fmla="*/ 0 w 1115"/>
                  <a:gd name="T3" fmla="*/ 95 h 1505"/>
                  <a:gd name="T4" fmla="*/ 0 w 1115"/>
                  <a:gd name="T5" fmla="*/ 0 h 1505"/>
                  <a:gd name="T6" fmla="*/ 70 w 1115"/>
                  <a:gd name="T7" fmla="*/ 0 h 1505"/>
                  <a:gd name="T8" fmla="*/ 70 w 1115"/>
                  <a:gd name="T9" fmla="*/ 4 h 1505"/>
                  <a:gd name="T10" fmla="*/ 65 w 1115"/>
                  <a:gd name="T11" fmla="*/ 4 h 1505"/>
                  <a:gd name="T12" fmla="*/ 65 w 1115"/>
                  <a:gd name="T13" fmla="*/ 17 h 1505"/>
                  <a:gd name="T14" fmla="*/ 65 w 1115"/>
                  <a:gd name="T15" fmla="*/ 17 h 1505"/>
                  <a:gd name="T16" fmla="*/ 65 w 1115"/>
                  <a:gd name="T17" fmla="*/ 4 h 1505"/>
                  <a:gd name="T18" fmla="*/ 5 w 1115"/>
                  <a:gd name="T19" fmla="*/ 4 h 1505"/>
                  <a:gd name="T20" fmla="*/ 5 w 1115"/>
                  <a:gd name="T21" fmla="*/ 90 h 1505"/>
                  <a:gd name="T22" fmla="*/ 65 w 1115"/>
                  <a:gd name="T23" fmla="*/ 90 h 1505"/>
                  <a:gd name="T24" fmla="*/ 65 w 1115"/>
                  <a:gd name="T25" fmla="*/ 80 h 1505"/>
                  <a:gd name="T26" fmla="*/ 65 w 1115"/>
                  <a:gd name="T27" fmla="*/ 80 h 1505"/>
                  <a:gd name="T28" fmla="*/ 65 w 1115"/>
                  <a:gd name="T29" fmla="*/ 89 h 1505"/>
                  <a:gd name="T30" fmla="*/ 70 w 1115"/>
                  <a:gd name="T31" fmla="*/ 89 h 1505"/>
                  <a:gd name="T32" fmla="*/ 70 w 1115"/>
                  <a:gd name="T33" fmla="*/ 94 h 1505"/>
                  <a:gd name="T34" fmla="*/ 70 w 1115"/>
                  <a:gd name="T35" fmla="*/ 95 h 15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15"/>
                  <a:gd name="T55" fmla="*/ 0 h 1505"/>
                  <a:gd name="T56" fmla="*/ 1115 w 1115"/>
                  <a:gd name="T57" fmla="*/ 1505 h 15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15" h="1505">
                    <a:moveTo>
                      <a:pt x="1114" y="1505"/>
                    </a:moveTo>
                    <a:lnTo>
                      <a:pt x="0" y="1505"/>
                    </a:lnTo>
                    <a:lnTo>
                      <a:pt x="0" y="0"/>
                    </a:lnTo>
                    <a:lnTo>
                      <a:pt x="1115" y="0"/>
                    </a:lnTo>
                    <a:lnTo>
                      <a:pt x="1115" y="53"/>
                    </a:lnTo>
                    <a:lnTo>
                      <a:pt x="1040" y="53"/>
                    </a:lnTo>
                    <a:lnTo>
                      <a:pt x="1040" y="263"/>
                    </a:lnTo>
                    <a:lnTo>
                      <a:pt x="1038" y="263"/>
                    </a:lnTo>
                    <a:lnTo>
                      <a:pt x="1038" y="53"/>
                    </a:lnTo>
                    <a:lnTo>
                      <a:pt x="71" y="53"/>
                    </a:lnTo>
                    <a:lnTo>
                      <a:pt x="71" y="1432"/>
                    </a:lnTo>
                    <a:lnTo>
                      <a:pt x="1038" y="1432"/>
                    </a:lnTo>
                    <a:lnTo>
                      <a:pt x="1038" y="1266"/>
                    </a:lnTo>
                    <a:lnTo>
                      <a:pt x="1040" y="1266"/>
                    </a:lnTo>
                    <a:lnTo>
                      <a:pt x="1040" y="1415"/>
                    </a:lnTo>
                    <a:lnTo>
                      <a:pt x="1115" y="1415"/>
                    </a:lnTo>
                    <a:lnTo>
                      <a:pt x="1115" y="1503"/>
                    </a:lnTo>
                    <a:lnTo>
                      <a:pt x="1114" y="15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19" name="Rectangle 60"/>
              <p:cNvSpPr>
                <a:spLocks noChangeArrowheads="1"/>
              </p:cNvSpPr>
              <p:nvPr/>
            </p:nvSpPr>
            <p:spPr bwMode="auto">
              <a:xfrm>
                <a:off x="1862" y="3294"/>
                <a:ext cx="11" cy="10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1" name="Freeform 61"/>
              <p:cNvSpPr>
                <a:spLocks/>
              </p:cNvSpPr>
              <p:nvPr/>
            </p:nvSpPr>
            <p:spPr bwMode="auto">
              <a:xfrm>
                <a:off x="1532" y="3189"/>
                <a:ext cx="318" cy="541"/>
              </a:xfrm>
              <a:custGeom>
                <a:avLst/>
                <a:gdLst>
                  <a:gd name="T0" fmla="*/ 39 w 637"/>
                  <a:gd name="T1" fmla="*/ 10 h 1082"/>
                  <a:gd name="T2" fmla="*/ 39 w 637"/>
                  <a:gd name="T3" fmla="*/ 10 h 1082"/>
                  <a:gd name="T4" fmla="*/ 39 w 637"/>
                  <a:gd name="T5" fmla="*/ 28 h 1082"/>
                  <a:gd name="T6" fmla="*/ 39 w 637"/>
                  <a:gd name="T7" fmla="*/ 28 h 1082"/>
                  <a:gd name="T8" fmla="*/ 39 w 637"/>
                  <a:gd name="T9" fmla="*/ 56 h 1082"/>
                  <a:gd name="T10" fmla="*/ 39 w 637"/>
                  <a:gd name="T11" fmla="*/ 56 h 1082"/>
                  <a:gd name="T12" fmla="*/ 39 w 637"/>
                  <a:gd name="T13" fmla="*/ 68 h 1082"/>
                  <a:gd name="T14" fmla="*/ 0 w 637"/>
                  <a:gd name="T15" fmla="*/ 68 h 1082"/>
                  <a:gd name="T16" fmla="*/ 0 w 637"/>
                  <a:gd name="T17" fmla="*/ 0 h 1082"/>
                  <a:gd name="T18" fmla="*/ 39 w 637"/>
                  <a:gd name="T19" fmla="*/ 0 h 1082"/>
                  <a:gd name="T20" fmla="*/ 39 w 637"/>
                  <a:gd name="T21" fmla="*/ 10 h 10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7"/>
                  <a:gd name="T34" fmla="*/ 0 h 1082"/>
                  <a:gd name="T35" fmla="*/ 637 w 637"/>
                  <a:gd name="T36" fmla="*/ 1082 h 10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7" h="1082">
                    <a:moveTo>
                      <a:pt x="637" y="175"/>
                    </a:moveTo>
                    <a:lnTo>
                      <a:pt x="626" y="175"/>
                    </a:lnTo>
                    <a:lnTo>
                      <a:pt x="626" y="450"/>
                    </a:lnTo>
                    <a:lnTo>
                      <a:pt x="637" y="450"/>
                    </a:lnTo>
                    <a:lnTo>
                      <a:pt x="637" y="904"/>
                    </a:lnTo>
                    <a:lnTo>
                      <a:pt x="626" y="904"/>
                    </a:lnTo>
                    <a:lnTo>
                      <a:pt x="626" y="1082"/>
                    </a:lnTo>
                    <a:lnTo>
                      <a:pt x="0" y="1082"/>
                    </a:lnTo>
                    <a:lnTo>
                      <a:pt x="0" y="0"/>
                    </a:lnTo>
                    <a:lnTo>
                      <a:pt x="637" y="0"/>
                    </a:lnTo>
                    <a:lnTo>
                      <a:pt x="637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2" name="Freeform 62"/>
              <p:cNvSpPr>
                <a:spLocks/>
              </p:cNvSpPr>
              <p:nvPr/>
            </p:nvSpPr>
            <p:spPr bwMode="auto">
              <a:xfrm>
                <a:off x="1403" y="3189"/>
                <a:ext cx="111" cy="646"/>
              </a:xfrm>
              <a:custGeom>
                <a:avLst/>
                <a:gdLst>
                  <a:gd name="T0" fmla="*/ 14 w 222"/>
                  <a:gd name="T1" fmla="*/ 69 h 1292"/>
                  <a:gd name="T2" fmla="*/ 0 w 222"/>
                  <a:gd name="T3" fmla="*/ 81 h 1292"/>
                  <a:gd name="T4" fmla="*/ 0 w 222"/>
                  <a:gd name="T5" fmla="*/ 0 h 1292"/>
                  <a:gd name="T6" fmla="*/ 14 w 222"/>
                  <a:gd name="T7" fmla="*/ 0 h 1292"/>
                  <a:gd name="T8" fmla="*/ 14 w 222"/>
                  <a:gd name="T9" fmla="*/ 69 h 1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292"/>
                  <a:gd name="T17" fmla="*/ 222 w 222"/>
                  <a:gd name="T18" fmla="*/ 1292 h 1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292">
                    <a:moveTo>
                      <a:pt x="222" y="1092"/>
                    </a:moveTo>
                    <a:lnTo>
                      <a:pt x="0" y="1292"/>
                    </a:lnTo>
                    <a:lnTo>
                      <a:pt x="0" y="0"/>
                    </a:lnTo>
                    <a:lnTo>
                      <a:pt x="222" y="0"/>
                    </a:lnTo>
                    <a:lnTo>
                      <a:pt x="222" y="10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1420" y="3748"/>
                <a:ext cx="430" cy="95"/>
              </a:xfrm>
              <a:custGeom>
                <a:avLst/>
                <a:gdLst>
                  <a:gd name="T0" fmla="*/ 14 w 859"/>
                  <a:gd name="T1" fmla="*/ 0 h 190"/>
                  <a:gd name="T2" fmla="*/ 53 w 859"/>
                  <a:gd name="T3" fmla="*/ 0 h 190"/>
                  <a:gd name="T4" fmla="*/ 53 w 859"/>
                  <a:gd name="T5" fmla="*/ 3 h 190"/>
                  <a:gd name="T6" fmla="*/ 54 w 859"/>
                  <a:gd name="T7" fmla="*/ 3 h 190"/>
                  <a:gd name="T8" fmla="*/ 54 w 859"/>
                  <a:gd name="T9" fmla="*/ 12 h 190"/>
                  <a:gd name="T10" fmla="*/ 0 w 859"/>
                  <a:gd name="T11" fmla="*/ 12 h 190"/>
                  <a:gd name="T12" fmla="*/ 14 w 859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59"/>
                  <a:gd name="T22" fmla="*/ 0 h 190"/>
                  <a:gd name="T23" fmla="*/ 859 w 859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59" h="190">
                    <a:moveTo>
                      <a:pt x="211" y="0"/>
                    </a:moveTo>
                    <a:lnTo>
                      <a:pt x="848" y="0"/>
                    </a:lnTo>
                    <a:lnTo>
                      <a:pt x="848" y="60"/>
                    </a:lnTo>
                    <a:lnTo>
                      <a:pt x="859" y="60"/>
                    </a:lnTo>
                    <a:lnTo>
                      <a:pt x="859" y="190"/>
                    </a:lnTo>
                    <a:lnTo>
                      <a:pt x="0" y="190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862" y="3658"/>
                <a:ext cx="11" cy="10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5" name="Freeform 65"/>
              <p:cNvSpPr>
                <a:spLocks/>
              </p:cNvSpPr>
              <p:nvPr/>
            </p:nvSpPr>
            <p:spPr bwMode="auto">
              <a:xfrm>
                <a:off x="1359" y="3029"/>
                <a:ext cx="655" cy="97"/>
              </a:xfrm>
              <a:custGeom>
                <a:avLst/>
                <a:gdLst>
                  <a:gd name="T0" fmla="*/ 18 w 1310"/>
                  <a:gd name="T1" fmla="*/ 0 h 195"/>
                  <a:gd name="T2" fmla="*/ 82 w 1310"/>
                  <a:gd name="T3" fmla="*/ 0 h 195"/>
                  <a:gd name="T4" fmla="*/ 70 w 1310"/>
                  <a:gd name="T5" fmla="*/ 12 h 195"/>
                  <a:gd name="T6" fmla="*/ 0 w 1310"/>
                  <a:gd name="T7" fmla="*/ 12 h 195"/>
                  <a:gd name="T8" fmla="*/ 18 w 1310"/>
                  <a:gd name="T9" fmla="*/ 0 h 1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0"/>
                  <a:gd name="T16" fmla="*/ 0 h 195"/>
                  <a:gd name="T17" fmla="*/ 1310 w 1310"/>
                  <a:gd name="T18" fmla="*/ 195 h 1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0" h="195">
                    <a:moveTo>
                      <a:pt x="274" y="0"/>
                    </a:moveTo>
                    <a:lnTo>
                      <a:pt x="1310" y="0"/>
                    </a:lnTo>
                    <a:lnTo>
                      <a:pt x="1114" y="195"/>
                    </a:lnTo>
                    <a:lnTo>
                      <a:pt x="0" y="195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6" name="Freeform 66"/>
              <p:cNvSpPr>
                <a:spLocks/>
              </p:cNvSpPr>
              <p:nvPr/>
            </p:nvSpPr>
            <p:spPr bwMode="auto">
              <a:xfrm>
                <a:off x="1388" y="3950"/>
                <a:ext cx="45" cy="64"/>
              </a:xfrm>
              <a:custGeom>
                <a:avLst/>
                <a:gdLst>
                  <a:gd name="T0" fmla="*/ 1 w 90"/>
                  <a:gd name="T1" fmla="*/ 8 h 128"/>
                  <a:gd name="T2" fmla="*/ 0 w 90"/>
                  <a:gd name="T3" fmla="*/ 8 h 128"/>
                  <a:gd name="T4" fmla="*/ 0 w 90"/>
                  <a:gd name="T5" fmla="*/ 0 h 128"/>
                  <a:gd name="T6" fmla="*/ 6 w 90"/>
                  <a:gd name="T7" fmla="*/ 0 h 128"/>
                  <a:gd name="T8" fmla="*/ 1 w 90"/>
                  <a:gd name="T9" fmla="*/ 8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30" y="128"/>
                    </a:moveTo>
                    <a:lnTo>
                      <a:pt x="0" y="128"/>
                    </a:lnTo>
                    <a:lnTo>
                      <a:pt x="0" y="0"/>
                    </a:lnTo>
                    <a:lnTo>
                      <a:pt x="90" y="0"/>
                    </a:lnTo>
                    <a:lnTo>
                      <a:pt x="30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7" name="Freeform 67"/>
              <p:cNvSpPr>
                <a:spLocks/>
              </p:cNvSpPr>
              <p:nvPr/>
            </p:nvSpPr>
            <p:spPr bwMode="auto">
              <a:xfrm>
                <a:off x="1826" y="3950"/>
                <a:ext cx="45" cy="64"/>
              </a:xfrm>
              <a:custGeom>
                <a:avLst/>
                <a:gdLst>
                  <a:gd name="T0" fmla="*/ 0 w 90"/>
                  <a:gd name="T1" fmla="*/ 0 h 128"/>
                  <a:gd name="T2" fmla="*/ 6 w 90"/>
                  <a:gd name="T3" fmla="*/ 0 h 128"/>
                  <a:gd name="T4" fmla="*/ 6 w 90"/>
                  <a:gd name="T5" fmla="*/ 8 h 128"/>
                  <a:gd name="T6" fmla="*/ 3 w 90"/>
                  <a:gd name="T7" fmla="*/ 8 h 128"/>
                  <a:gd name="T8" fmla="*/ 0 w 90"/>
                  <a:gd name="T9" fmla="*/ 0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128"/>
                  <a:gd name="T17" fmla="*/ 90 w 90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128">
                    <a:moveTo>
                      <a:pt x="0" y="0"/>
                    </a:moveTo>
                    <a:lnTo>
                      <a:pt x="90" y="0"/>
                    </a:lnTo>
                    <a:lnTo>
                      <a:pt x="90" y="128"/>
                    </a:lnTo>
                    <a:lnTo>
                      <a:pt x="59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  <p:sp>
            <p:nvSpPr>
              <p:cNvPr id="28" name="Freeform 68"/>
              <p:cNvSpPr>
                <a:spLocks/>
              </p:cNvSpPr>
              <p:nvPr/>
            </p:nvSpPr>
            <p:spPr bwMode="auto">
              <a:xfrm>
                <a:off x="1924" y="3852"/>
                <a:ext cx="21" cy="23"/>
              </a:xfrm>
              <a:custGeom>
                <a:avLst/>
                <a:gdLst>
                  <a:gd name="T0" fmla="*/ 0 w 40"/>
                  <a:gd name="T1" fmla="*/ 2 h 47"/>
                  <a:gd name="T2" fmla="*/ 0 w 40"/>
                  <a:gd name="T3" fmla="*/ 0 h 47"/>
                  <a:gd name="T4" fmla="*/ 3 w 40"/>
                  <a:gd name="T5" fmla="*/ 0 h 47"/>
                  <a:gd name="T6" fmla="*/ 0 w 40"/>
                  <a:gd name="T7" fmla="*/ 2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47"/>
                  <a:gd name="T14" fmla="*/ 40 w 40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47">
                    <a:moveTo>
                      <a:pt x="0" y="47"/>
                    </a:moveTo>
                    <a:lnTo>
                      <a:pt x="0" y="0"/>
                    </a:lnTo>
                    <a:lnTo>
                      <a:pt x="4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>
                  <a:latin typeface="+mj-lt"/>
                </a:endParaRPr>
              </a:p>
            </p:txBody>
          </p:sp>
        </p:grpSp>
        <p:sp>
          <p:nvSpPr>
            <p:cNvPr id="1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447" y="2208"/>
              <a:ext cx="146" cy="1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chemeClr val="accent1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+mj-lt"/>
                </a:rPr>
                <a:t>S</a:t>
              </a:r>
              <a:endPara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378058" y="1772816"/>
            <a:ext cx="841258" cy="644525"/>
            <a:chOff x="6378058" y="1772816"/>
            <a:chExt cx="841258" cy="644525"/>
          </a:xfrm>
        </p:grpSpPr>
        <p:graphicFrame>
          <p:nvGraphicFramePr>
            <p:cNvPr id="29" name="Object 3"/>
            <p:cNvGraphicFramePr>
              <a:graphicFrameLocks noChangeAspect="1"/>
            </p:cNvGraphicFramePr>
            <p:nvPr/>
          </p:nvGraphicFramePr>
          <p:xfrm>
            <a:off x="6378058" y="1772816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325" r:id="rId4" imgW="1238423" imgH="2476190" progId="">
                    <p:embed/>
                  </p:oleObj>
                </mc:Choice>
                <mc:Fallback>
                  <p:oleObj r:id="rId4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1772816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tangle 31"/>
            <p:cNvSpPr/>
            <p:nvPr/>
          </p:nvSpPr>
          <p:spPr>
            <a:xfrm>
              <a:off x="6771758" y="1903550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6378058" y="2949731"/>
            <a:ext cx="841258" cy="644525"/>
            <a:chOff x="6378058" y="2949731"/>
            <a:chExt cx="841258" cy="644525"/>
          </a:xfrm>
        </p:grpSpPr>
        <p:graphicFrame>
          <p:nvGraphicFramePr>
            <p:cNvPr id="30" name="Object 4"/>
            <p:cNvGraphicFramePr>
              <a:graphicFrameLocks noChangeAspect="1"/>
            </p:cNvGraphicFramePr>
            <p:nvPr/>
          </p:nvGraphicFramePr>
          <p:xfrm>
            <a:off x="6378058" y="294973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326" r:id="rId6" imgW="1238423" imgH="2476190" progId="">
                    <p:embed/>
                  </p:oleObj>
                </mc:Choice>
                <mc:Fallback>
                  <p:oleObj r:id="rId6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294973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771758" y="3069358"/>
              <a:ext cx="447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smtClean="0">
                  <a:solidFill>
                    <a:srgbClr val="0000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6378058" y="4008611"/>
            <a:ext cx="846068" cy="644525"/>
            <a:chOff x="6378058" y="4008611"/>
            <a:chExt cx="846068" cy="64452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/>
          </p:nvGraphicFramePr>
          <p:xfrm>
            <a:off x="6378058" y="4008611"/>
            <a:ext cx="322262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6327" r:id="rId7" imgW="1238423" imgH="2476190" progId="">
                    <p:embed/>
                  </p:oleObj>
                </mc:Choice>
                <mc:Fallback>
                  <p:oleObj r:id="rId7" imgW="1238423" imgH="247619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8058" y="4008611"/>
                          <a:ext cx="322262" cy="644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771758" y="4140928"/>
              <a:ext cx="4523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defRPr/>
              </a:pPr>
              <a:r>
                <a:rPr lang="en-US" sz="2400" kern="0" dirty="0" err="1" smtClean="0">
                  <a:solidFill>
                    <a:srgbClr val="0000FF"/>
                  </a:solidFill>
                  <a:latin typeface="+mj-lt"/>
                </a:rPr>
                <a:t>P</a:t>
              </a:r>
              <a:r>
                <a:rPr lang="en-US" sz="2400" kern="0" baseline="-25000" dirty="0" err="1" smtClean="0">
                  <a:solidFill>
                    <a:srgbClr val="0000FF"/>
                  </a:solidFill>
                  <a:latin typeface="+mj-lt"/>
                </a:rPr>
                <a:t>n</a:t>
              </a:r>
              <a:endParaRPr lang="en-US" sz="2400" kern="0" baseline="-25000" dirty="0" smtClean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79512" y="1753652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latin typeface="+mj-lt"/>
              </a:rPr>
              <a:t>A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secret</a:t>
            </a:r>
            <a:r>
              <a:rPr lang="en-US" sz="2800" dirty="0" smtClean="0">
                <a:latin typeface="+mj-lt"/>
              </a:rPr>
              <a:t> 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locked</a:t>
            </a:r>
            <a:r>
              <a:rPr lang="en-US" sz="2800" dirty="0" smtClean="0">
                <a:latin typeface="+mj-lt"/>
              </a:rPr>
              <a:t> in a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71" descr="MCj0205614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2652872"/>
            <a:ext cx="128588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5812" y="215280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3035466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talm\AppData\Local\Microsoft\Windows\Temporary Internet Files\Content.IE5\DN896E64\MCj02381710000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6617" y="4081632"/>
            <a:ext cx="6635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07504" y="4922004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Any t</a:t>
            </a:r>
            <a:r>
              <a:rPr lang="en-US" sz="2800" dirty="0" smtClean="0">
                <a:latin typeface="+mj-lt"/>
              </a:rPr>
              <a:t> parties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cannot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7504" y="5517232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Any (t + 1) </a:t>
            </a:r>
            <a:r>
              <a:rPr lang="en-US" sz="2800" dirty="0" smtClean="0">
                <a:latin typeface="+mj-lt"/>
              </a:rPr>
              <a:t>parties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can open </a:t>
            </a:r>
            <a:r>
              <a:rPr lang="en-US" sz="2800" dirty="0" smtClean="0">
                <a:latin typeface="+mj-lt"/>
              </a:rPr>
              <a:t>the box</a:t>
            </a:r>
            <a:endParaRPr lang="en-US" sz="2800" dirty="0" smtClean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46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15079</TotalTime>
  <Words>3280</Words>
  <Application>Microsoft Office PowerPoint</Application>
  <PresentationFormat>On-screen Show (4:3)</PresentationFormat>
  <Paragraphs>732</Paragraphs>
  <Slides>46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Cambria Math</vt:lpstr>
      <vt:lpstr>Comic Sans MS</vt:lpstr>
      <vt:lpstr>Symbol</vt:lpstr>
      <vt:lpstr>Wingdings</vt:lpstr>
      <vt:lpstr>Office Theme</vt:lpstr>
      <vt:lpstr>Clip</vt:lpstr>
      <vt:lpstr>Equation</vt:lpstr>
      <vt:lpstr>Foundations of Secure Computation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Lagrange’s Interpolation</vt:lpstr>
      <vt:lpstr>Lagrange’s Interpolation</vt:lpstr>
      <vt:lpstr>PowerPoint Presentation</vt:lpstr>
      <vt:lpstr>PowerPoint Presentation</vt:lpstr>
      <vt:lpstr>PowerPoint Presentation</vt:lpstr>
      <vt:lpstr>PowerPoint Presentation</vt:lpstr>
      <vt:lpstr>Shamir-sharing Properties</vt:lpstr>
      <vt:lpstr>Lagrange’s Interpolation</vt:lpstr>
      <vt:lpstr>Lagrange’s Interpolation</vt:lpstr>
      <vt:lpstr>Lagrange’s Interpolation</vt:lpstr>
      <vt:lpstr>Lagrange’s Interpolation</vt:lpstr>
      <vt:lpstr> (n,t) Secret Sharing</vt:lpstr>
      <vt:lpstr>Linearity of (n, t) Shamir Secret Sharing </vt:lpstr>
      <vt:lpstr>Linearity of (n, t) Shamir Secret Sharing </vt:lpstr>
      <vt:lpstr>Linearity of (n, t) Shamir Secret Sharing </vt:lpstr>
      <vt:lpstr>Multiplication Gate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Multiplication Gate Evaluation</vt:lpstr>
      <vt:lpstr>Securely Multiplying Two Shamir-shared Values</vt:lpstr>
      <vt:lpstr>BGW Unconditionally-secure MPC Protocol in the Semi-honest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Divya Ravi</cp:lastModifiedBy>
  <cp:revision>1192</cp:revision>
  <dcterms:created xsi:type="dcterms:W3CDTF">2013-09-27T09:31:04Z</dcterms:created>
  <dcterms:modified xsi:type="dcterms:W3CDTF">2017-08-27T17:57:18Z</dcterms:modified>
</cp:coreProperties>
</file>