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notesSlides/notesSlide1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22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23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24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25.xml" ContentType="application/vnd.openxmlformats-officedocument.presentationml.notesSlide+xml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0" r:id="rId1"/>
  </p:sldMasterIdLst>
  <p:notesMasterIdLst>
    <p:notesMasterId r:id="rId38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89069" autoAdjust="0"/>
  </p:normalViewPr>
  <p:slideViewPr>
    <p:cSldViewPr snapToGrid="0" snapToObjects="1">
      <p:cViewPr>
        <p:scale>
          <a:sx n="75" d="100"/>
          <a:sy n="75" d="100"/>
        </p:scale>
        <p:origin x="-9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an exciting journey together! I promise you that you will never regret your decision to walk and explore the lanes</a:t>
            </a:r>
            <a:r>
              <a:rPr lang="en-US" smtClean="0"/>
              <a:t>/by-</a:t>
            </a:r>
            <a:r>
              <a:rPr lang="en-US" baseline="0" smtClean="0"/>
              <a:t>lanes</a:t>
            </a:r>
            <a:r>
              <a:rPr lang="en-US" baseline="0" dirty="0" smtClean="0"/>
              <a:t>, the cross roads /main roads of secure computation with me. I, as your instructor will try my best to ensure that this journey become a memorable one, a huge learning experience!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8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AIDS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AIDS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With</a:t>
            </a:r>
            <a:r>
              <a:rPr lang="en-US" baseline="0" dirty="0" smtClean="0">
                <a:latin typeface="Arial" pitchFamily="34" charset="0"/>
              </a:rPr>
              <a:t> the right tools, we can do it! By no means it is impossible!! 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With</a:t>
            </a:r>
            <a:r>
              <a:rPr lang="en-US" baseline="0" dirty="0" smtClean="0">
                <a:latin typeface="Arial" pitchFamily="34" charset="0"/>
              </a:rPr>
              <a:t> the right tools, we can do it! By no means it </a:t>
            </a:r>
            <a:r>
              <a:rPr lang="en-US" baseline="0" smtClean="0">
                <a:latin typeface="Arial" pitchFamily="34" charset="0"/>
              </a:rPr>
              <a:t>is impossible!! 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Information theoretically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not without</a:t>
            </a:r>
            <a:r>
              <a:rPr lang="en-US" baseline="0" dirty="0" smtClean="0"/>
              <a:t> a reason that we call MPC a holy grail and it is strong enough to capture all most everything, if not everything in cryptography.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Artificial satellites orbiting the Earth today is around 8,300. Of these, about 3,000 are not operational having lived out their useful life and are part of the space debris.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Artificial satellites orbiting the Earth today is around 8,300. Of these, about 3,000 are not operational having lived out their useful life and are part of the space debris.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AIDS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6CF970-34CB-F14E-8308-40552BC8F5E0}" type="datetimeFigureOut">
              <a:rPr lang="en-US" smtClean="0"/>
              <a:t>8/11/15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9.bin"/><Relationship Id="rId9" Type="http://schemas.openxmlformats.org/officeDocument/2006/relationships/oleObject" Target="../embeddings/oleObject10.bin"/><Relationship Id="rId10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oleObject" Target="../embeddings/oleObject21.bin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15.bin"/><Relationship Id="rId7" Type="http://schemas.openxmlformats.org/officeDocument/2006/relationships/oleObject" Target="../embeddings/oleObject16.bin"/><Relationship Id="rId8" Type="http://schemas.openxmlformats.org/officeDocument/2006/relationships/oleObject" Target="../embeddings/oleObject17.bin"/><Relationship Id="rId9" Type="http://schemas.openxmlformats.org/officeDocument/2006/relationships/oleObject" Target="../embeddings/oleObject18.bin"/><Relationship Id="rId10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24.bin"/><Relationship Id="rId7" Type="http://schemas.openxmlformats.org/officeDocument/2006/relationships/oleObject" Target="../embeddings/oleObject25.bin"/><Relationship Id="rId8" Type="http://schemas.openxmlformats.org/officeDocument/2006/relationships/oleObject" Target="../embeddings/oleObject26.bin"/><Relationship Id="rId9" Type="http://schemas.openxmlformats.org/officeDocument/2006/relationships/oleObject" Target="../embeddings/oleObject27.bin"/><Relationship Id="rId10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8" Type="http://schemas.openxmlformats.org/officeDocument/2006/relationships/oleObject" Target="../embeddings/oleObject34.bin"/><Relationship Id="rId9" Type="http://schemas.openxmlformats.org/officeDocument/2006/relationships/oleObject" Target="../embeddings/oleObject35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37.bin"/><Relationship Id="rId7" Type="http://schemas.openxmlformats.org/officeDocument/2006/relationships/oleObject" Target="../embeddings/oleObject3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40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42.bin"/><Relationship Id="rId7" Type="http://schemas.openxmlformats.org/officeDocument/2006/relationships/oleObject" Target="../embeddings/oleObject43.bin"/><Relationship Id="rId8" Type="http://schemas.openxmlformats.org/officeDocument/2006/relationships/oleObject" Target="../embeddings/oleObject44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45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46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32" y="176193"/>
            <a:ext cx="8856135" cy="141553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omic Sans MS"/>
                <a:cs typeface="Comic Sans MS"/>
              </a:rPr>
              <a:t>Secure Computation </a:t>
            </a:r>
            <a:br>
              <a:rPr lang="en-US" sz="4000" dirty="0" smtClean="0">
                <a:solidFill>
                  <a:schemeClr val="tx1"/>
                </a:solidFill>
                <a:latin typeface="Comic Sans MS"/>
                <a:cs typeface="Comic Sans MS"/>
              </a:rPr>
            </a:br>
            <a:r>
              <a:rPr lang="en-US" sz="4000" dirty="0" smtClean="0">
                <a:solidFill>
                  <a:schemeClr val="tx1"/>
                </a:solidFill>
                <a:latin typeface="Comic Sans MS"/>
                <a:cs typeface="Comic Sans MS"/>
              </a:rPr>
              <a:t>(Lecture 1)</a:t>
            </a:r>
            <a:endParaRPr lang="en-US" sz="40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2667" y="5389016"/>
            <a:ext cx="5452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Arpita</a:t>
            </a:r>
            <a:r>
              <a:rPr lang="en-US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Patra</a:t>
            </a:r>
            <a:endParaRPr lang="en-US" sz="36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68" y="2757930"/>
            <a:ext cx="3042660" cy="1881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60" y="2757930"/>
            <a:ext cx="3016090" cy="18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706" y="197380"/>
            <a:ext cx="9292696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cs typeface="Comic Sans MS"/>
              </a:rPr>
              <a:t>Preventing Satellite Collision in Space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24" y="1574798"/>
            <a:ext cx="6891867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0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14" y="1540934"/>
            <a:ext cx="8128000" cy="482633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06" y="197380"/>
            <a:ext cx="9292696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cs typeface="Comic Sans MS"/>
              </a:rPr>
              <a:t>Preventing Satellite Collision in Space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151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706" y="197380"/>
            <a:ext cx="9292696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cs typeface="Comic Sans MS"/>
              </a:rPr>
              <a:t>Preventing Satellite Collision in Space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21053" y="1611608"/>
            <a:ext cx="3736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NASA </a:t>
            </a:r>
            <a:r>
              <a:rPr lang="en-US" sz="2400" dirty="0">
                <a:latin typeface="Comic Sans MS"/>
                <a:cs typeface="Comic Sans MS"/>
              </a:rPr>
              <a:t>tracks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7,000</a:t>
            </a:r>
            <a:r>
              <a:rPr lang="en-US" sz="2400" dirty="0" smtClean="0">
                <a:latin typeface="Comic Sans MS"/>
                <a:cs typeface="Comic Sans MS"/>
              </a:rPr>
              <a:t> space crafts and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21,000 </a:t>
            </a:r>
            <a:r>
              <a:rPr lang="en-US" sz="2400" dirty="0">
                <a:latin typeface="Comic Sans MS"/>
                <a:cs typeface="Comic Sans MS"/>
              </a:rPr>
              <a:t>objects in space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586" y="3278141"/>
            <a:ext cx="3703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A</a:t>
            </a:r>
            <a:r>
              <a:rPr lang="en-US" sz="2400" dirty="0" smtClean="0">
                <a:latin typeface="Comic Sans MS"/>
                <a:cs typeface="Comic Sans MS"/>
              </a:rPr>
              <a:t>pproximately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20,00,00,000 </a:t>
            </a:r>
            <a:r>
              <a:rPr lang="en-US" sz="2400" dirty="0">
                <a:latin typeface="Comic Sans MS"/>
                <a:cs typeface="Comic Sans MS"/>
              </a:rPr>
              <a:t>pairs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7" y="1477433"/>
            <a:ext cx="3672840" cy="306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4" y="1490132"/>
            <a:ext cx="5000919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3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706" y="197380"/>
            <a:ext cx="9292696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cs typeface="Comic Sans MS"/>
              </a:rPr>
              <a:t>Preventing Satellite Collision in Space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474" y="2078853"/>
            <a:ext cx="7077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The 1996 collision between the </a:t>
            </a:r>
            <a:r>
              <a:rPr lang="en-US" sz="2000" dirty="0" smtClean="0">
                <a:latin typeface="Comic Sans MS"/>
                <a:cs typeface="Comic Sans MS"/>
              </a:rPr>
              <a:t>French Cerise military </a:t>
            </a:r>
          </a:p>
          <a:p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   reconnaissance satellite and debris from </a:t>
            </a:r>
            <a:r>
              <a:rPr lang="en-US" sz="2000" dirty="0" err="1" smtClean="0">
                <a:latin typeface="Comic Sans MS"/>
                <a:cs typeface="Comic Sans MS"/>
              </a:rPr>
              <a:t>Ariane</a:t>
            </a:r>
            <a:r>
              <a:rPr lang="en-US" sz="2000" dirty="0" smtClean="0">
                <a:latin typeface="Comic Sans MS"/>
                <a:cs typeface="Comic Sans MS"/>
              </a:rPr>
              <a:t> rocket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474" y="2878417"/>
            <a:ext cx="8708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The 2009 collision between the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Iridium 33 </a:t>
            </a:r>
            <a:r>
              <a:rPr lang="en-US" sz="2000" dirty="0">
                <a:latin typeface="Comic Sans MS"/>
                <a:cs typeface="Comic Sans MS"/>
              </a:rPr>
              <a:t>communications satellite and the derelict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Russian Kosmos 2251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spacecraft </a:t>
            </a:r>
            <a:r>
              <a:rPr lang="en-US" sz="2000" dirty="0" smtClean="0">
                <a:latin typeface="Comic Sans MS"/>
                <a:cs typeface="Comic Sans MS"/>
              </a:rPr>
              <a:t>over Siberia, </a:t>
            </a:r>
            <a:r>
              <a:rPr lang="en-US" sz="2000" dirty="0">
                <a:latin typeface="Comic Sans MS"/>
                <a:cs typeface="Comic Sans MS"/>
              </a:rPr>
              <a:t>which resulted in the destruction of both satellites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340" y="3970759"/>
            <a:ext cx="8674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The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22 May 2013 </a:t>
            </a:r>
            <a:r>
              <a:rPr lang="en-US" sz="2000" dirty="0">
                <a:latin typeface="Comic Sans MS"/>
                <a:cs typeface="Comic Sans MS"/>
              </a:rPr>
              <a:t>collision between </a:t>
            </a:r>
            <a:r>
              <a:rPr lang="en-US" sz="2000" dirty="0" smtClean="0">
                <a:latin typeface="Comic Sans MS"/>
                <a:cs typeface="Comic Sans MS"/>
              </a:rPr>
              <a:t>Ecuador's </a:t>
            </a:r>
            <a:r>
              <a:rPr lang="en-US" sz="2000" dirty="0">
                <a:latin typeface="Comic Sans MS"/>
                <a:cs typeface="Comic Sans MS"/>
              </a:rPr>
              <a:t>NEE-01 Pegaso and Argentina's CubeBug-1, and the particles of a debris cloud </a:t>
            </a:r>
            <a:r>
              <a:rPr lang="en-US" sz="2000" dirty="0" smtClean="0">
                <a:latin typeface="Comic Sans MS"/>
                <a:cs typeface="Comic Sans MS"/>
              </a:rPr>
              <a:t>left </a:t>
            </a:r>
            <a:r>
              <a:rPr lang="en-US" sz="2000" dirty="0">
                <a:latin typeface="Comic Sans MS"/>
                <a:cs typeface="Comic Sans MS"/>
              </a:rPr>
              <a:t>over from the launch </a:t>
            </a:r>
            <a:r>
              <a:rPr lang="en-US" sz="2000" dirty="0" smtClean="0">
                <a:latin typeface="Comic Sans MS"/>
                <a:cs typeface="Comic Sans MS"/>
              </a:rPr>
              <a:t>of </a:t>
            </a:r>
            <a:r>
              <a:rPr lang="en-US" sz="2000" dirty="0">
                <a:latin typeface="Comic Sans MS"/>
                <a:cs typeface="Comic Sans MS"/>
              </a:rPr>
              <a:t>Kosmos 1666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5340" y="1413241"/>
            <a:ext cx="5052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List of High-speed Collisions:</a:t>
            </a:r>
            <a:endParaRPr lang="en-US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340" y="5223484"/>
            <a:ext cx="8674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O</a:t>
            </a:r>
            <a:r>
              <a:rPr lang="en-US" sz="2000" dirty="0" smtClean="0">
                <a:latin typeface="Comic Sans MS"/>
                <a:cs typeface="Comic Sans MS"/>
              </a:rPr>
              <a:t>n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Jan. 22, 2013</a:t>
            </a:r>
            <a:r>
              <a:rPr lang="en-US" sz="2000" dirty="0">
                <a:latin typeface="Comic Sans MS"/>
                <a:cs typeface="Comic Sans MS"/>
              </a:rPr>
              <a:t>, debris from the destroyed Chinese satellite </a:t>
            </a:r>
            <a:r>
              <a:rPr lang="en-US" sz="2000" dirty="0" err="1">
                <a:latin typeface="Comic Sans MS"/>
                <a:cs typeface="Comic Sans MS"/>
              </a:rPr>
              <a:t>Fengyun</a:t>
            </a:r>
            <a:r>
              <a:rPr lang="en-US" sz="2000" dirty="0">
                <a:latin typeface="Comic Sans MS"/>
                <a:cs typeface="Comic Sans MS"/>
              </a:rPr>
              <a:t> 1C collided with a small Russian laser-ranging </a:t>
            </a:r>
            <a:r>
              <a:rPr lang="en-US" sz="2000" dirty="0" smtClean="0">
                <a:latin typeface="Comic Sans MS"/>
                <a:cs typeface="Comic Sans MS"/>
              </a:rPr>
              <a:t>retro-reflector </a:t>
            </a:r>
            <a:r>
              <a:rPr lang="en-US" sz="2000" dirty="0">
                <a:latin typeface="Comic Sans MS"/>
                <a:cs typeface="Comic Sans MS"/>
              </a:rPr>
              <a:t>satellite called BLITS ("Ball Lens in The Space").</a:t>
            </a:r>
          </a:p>
        </p:txBody>
      </p:sp>
    </p:spTree>
    <p:extLst>
      <p:ext uri="{BB962C8B-B14F-4D97-AF65-F5344CB8AC3E}">
        <p14:creationId xmlns:p14="http://schemas.microsoft.com/office/powerpoint/2010/main" val="153154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706" y="197380"/>
            <a:ext cx="9292696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cs typeface="Comic Sans MS"/>
              </a:rPr>
              <a:t>Preventing Satellite Collision in Space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21053" y="1611608"/>
            <a:ext cx="3736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NASA </a:t>
            </a:r>
            <a:r>
              <a:rPr lang="en-US" sz="2400" dirty="0">
                <a:latin typeface="Comic Sans MS"/>
                <a:cs typeface="Comic Sans MS"/>
              </a:rPr>
              <a:t>tracks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7,000</a:t>
            </a:r>
            <a:r>
              <a:rPr lang="en-US" sz="2400" dirty="0" smtClean="0">
                <a:latin typeface="Comic Sans MS"/>
                <a:cs typeface="Comic Sans MS"/>
              </a:rPr>
              <a:t> space crafts and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21,000 </a:t>
            </a:r>
            <a:r>
              <a:rPr lang="en-US" sz="2400" dirty="0">
                <a:latin typeface="Comic Sans MS"/>
                <a:cs typeface="Comic Sans MS"/>
              </a:rPr>
              <a:t>objects in space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586" y="3278141"/>
            <a:ext cx="3703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A</a:t>
            </a:r>
            <a:r>
              <a:rPr lang="en-US" sz="2400" dirty="0" smtClean="0">
                <a:latin typeface="Comic Sans MS"/>
                <a:cs typeface="Comic Sans MS"/>
              </a:rPr>
              <a:t>pproximately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20,00,00,000 </a:t>
            </a:r>
            <a:r>
              <a:rPr lang="en-US" sz="2400" dirty="0">
                <a:latin typeface="Comic Sans MS"/>
                <a:cs typeface="Comic Sans MS"/>
              </a:rPr>
              <a:t>pairs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7" y="1477433"/>
            <a:ext cx="3672840" cy="306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4" y="1490132"/>
            <a:ext cx="5000919" cy="36406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695" y="5536232"/>
            <a:ext cx="5741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H</a:t>
            </a:r>
            <a:r>
              <a:rPr lang="en-US" sz="2400" dirty="0" smtClean="0">
                <a:latin typeface="Comic Sans MS"/>
                <a:cs typeface="Comic Sans MS"/>
              </a:rPr>
              <a:t>igh</a:t>
            </a:r>
            <a:r>
              <a:rPr lang="en-US" sz="2400" dirty="0">
                <a:latin typeface="Comic Sans MS"/>
                <a:cs typeface="Comic Sans MS"/>
              </a:rPr>
              <a:t>-accuracy positional </a:t>
            </a:r>
            <a:r>
              <a:rPr lang="en-US" sz="2400" dirty="0" smtClean="0">
                <a:latin typeface="Comic Sans MS"/>
                <a:cs typeface="Comic Sans MS"/>
              </a:rPr>
              <a:t>information is privy to operators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8567" y="5814026"/>
            <a:ext cx="3648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3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ational secret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505695" y="5531590"/>
            <a:ext cx="5741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H</a:t>
            </a:r>
            <a:r>
              <a:rPr lang="en-US" sz="2400" dirty="0" smtClean="0">
                <a:latin typeface="Comic Sans MS"/>
                <a:cs typeface="Comic Sans MS"/>
              </a:rPr>
              <a:t>igh</a:t>
            </a:r>
            <a:r>
              <a:rPr lang="en-US" sz="2400" dirty="0">
                <a:latin typeface="Comic Sans MS"/>
                <a:cs typeface="Comic Sans MS"/>
              </a:rPr>
              <a:t>-accuracy positional </a:t>
            </a:r>
            <a:r>
              <a:rPr lang="en-US" sz="2400" dirty="0" smtClean="0">
                <a:latin typeface="Comic Sans MS"/>
                <a:cs typeface="Comic Sans MS"/>
              </a:rPr>
              <a:t>information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4785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706" y="197380"/>
            <a:ext cx="9292696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cs typeface="Comic Sans MS"/>
              </a:rPr>
              <a:t>Preventing Satellite Collision in Space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933" y="1768727"/>
            <a:ext cx="8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To date, there have been no observed collisions between natural satellites of any Solar System planet or moon.</a:t>
            </a:r>
          </a:p>
        </p:txBody>
      </p:sp>
    </p:spTree>
    <p:extLst>
      <p:ext uri="{BB962C8B-B14F-4D97-AF65-F5344CB8AC3E}">
        <p14:creationId xmlns:p14="http://schemas.microsoft.com/office/powerpoint/2010/main" val="2699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1438" y="214313"/>
            <a:ext cx="89154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rgbClr val="008000"/>
                </a:solidFill>
                <a:latin typeface="Comic Sans MS"/>
                <a:ea typeface="+mj-ea"/>
                <a:cs typeface="Comic Sans MS"/>
              </a:rPr>
              <a:t>(Secure) Electronic Auction</a:t>
            </a:r>
            <a:endParaRPr lang="en-US" sz="40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67" y="1507067"/>
            <a:ext cx="7128933" cy="48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15905" y="5466352"/>
            <a:ext cx="8741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Nothing </a:t>
            </a:r>
            <a:r>
              <a:rPr lang="en-US" sz="2400" dirty="0" smtClean="0">
                <a:latin typeface="Comic Sans MS"/>
                <a:cs typeface="Comic Sans MS"/>
              </a:rPr>
              <a:t>other than the winner and winning bid should be    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revealed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1438" y="214313"/>
            <a:ext cx="89154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rgbClr val="008000"/>
                </a:solidFill>
                <a:latin typeface="Comic Sans MS"/>
                <a:ea typeface="+mj-ea"/>
                <a:cs typeface="Comic Sans MS"/>
              </a:rPr>
              <a:t>(Secure) Electronic Auction</a:t>
            </a:r>
            <a:endParaRPr lang="en-US" sz="40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1" y="1422398"/>
            <a:ext cx="4334930" cy="3636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39" y="1583266"/>
            <a:ext cx="4237561" cy="34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67544" y="5238040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Hospitals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do not </a:t>
            </a:r>
            <a:r>
              <a:rPr lang="en-US" dirty="0" smtClean="0">
                <a:latin typeface="Comic Sans MS"/>
                <a:cs typeface="Comic Sans MS"/>
              </a:rPr>
              <a:t>want to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share</a:t>
            </a:r>
            <a:r>
              <a:rPr lang="en-US" dirty="0" smtClean="0">
                <a:latin typeface="Comic Sans MS"/>
                <a:cs typeface="Comic Sans MS"/>
              </a:rPr>
              <a:t> their patient records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1438" y="146222"/>
            <a:ext cx="89154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rgbClr val="009900"/>
                </a:solidFill>
                <a:latin typeface="Comic Sans MS"/>
                <a:ea typeface="+mj-ea"/>
                <a:cs typeface="Comic Sans MS"/>
              </a:rPr>
              <a:t>(Privacy Preserving) Data Mining</a:t>
            </a:r>
            <a:endParaRPr lang="en-US" sz="4000" kern="0" dirty="0">
              <a:solidFill>
                <a:srgbClr val="0099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4648" y="5924110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But want to </a:t>
            </a:r>
            <a:r>
              <a:rPr lang="en-US" dirty="0" smtClean="0">
                <a:solidFill>
                  <a:srgbClr val="009900"/>
                </a:solidFill>
                <a:latin typeface="Comic Sans MS"/>
                <a:cs typeface="Comic Sans MS"/>
              </a:rPr>
              <a:t>data-mine</a:t>
            </a:r>
            <a:r>
              <a:rPr lang="en-US" dirty="0" smtClean="0">
                <a:latin typeface="Comic Sans MS"/>
                <a:cs typeface="Comic Sans MS"/>
              </a:rPr>
              <a:t> on </a:t>
            </a:r>
            <a:r>
              <a:rPr lang="en-US" dirty="0" smtClean="0">
                <a:solidFill>
                  <a:srgbClr val="009900"/>
                </a:solidFill>
                <a:latin typeface="Comic Sans MS"/>
                <a:cs typeface="Comic Sans MS"/>
              </a:rPr>
              <a:t>combined</a:t>
            </a:r>
            <a:r>
              <a:rPr lang="en-US" dirty="0" smtClean="0">
                <a:latin typeface="Comic Sans MS"/>
                <a:cs typeface="Comic Sans MS"/>
              </a:rPr>
              <a:t> data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546" y="3793317"/>
            <a:ext cx="1579240" cy="93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827182"/>
            <a:ext cx="1579240" cy="103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192" y="3861048"/>
            <a:ext cx="1579240" cy="99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1276665"/>
            <a:ext cx="2453513" cy="2330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99" y="1524000"/>
            <a:ext cx="2286000" cy="203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000" y="1574800"/>
            <a:ext cx="2413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67544" y="5238040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They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do not </a:t>
            </a:r>
            <a:r>
              <a:rPr lang="en-US" dirty="0" smtClean="0">
                <a:latin typeface="Comic Sans MS"/>
                <a:cs typeface="Comic Sans MS"/>
              </a:rPr>
              <a:t>want to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share</a:t>
            </a:r>
            <a:r>
              <a:rPr lang="en-US" dirty="0" smtClean="0">
                <a:latin typeface="Comic Sans MS"/>
                <a:cs typeface="Comic Sans MS"/>
              </a:rPr>
              <a:t> their count of sexual abuse cases/ drug addicted cases 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1438" y="146222"/>
            <a:ext cx="89154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rgbClr val="009900"/>
                </a:solidFill>
                <a:latin typeface="Comic Sans MS"/>
                <a:ea typeface="+mj-ea"/>
                <a:cs typeface="Comic Sans MS"/>
              </a:rPr>
              <a:t>(Privacy Preserving) Data Mining</a:t>
            </a:r>
            <a:endParaRPr lang="en-US" sz="4000" kern="0" dirty="0">
              <a:solidFill>
                <a:srgbClr val="0099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4648" y="5924110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But want to </a:t>
            </a:r>
            <a:r>
              <a:rPr lang="en-US" dirty="0" smtClean="0">
                <a:solidFill>
                  <a:srgbClr val="009900"/>
                </a:solidFill>
                <a:latin typeface="Comic Sans MS"/>
                <a:cs typeface="Comic Sans MS"/>
              </a:rPr>
              <a:t>data-mine</a:t>
            </a:r>
            <a:r>
              <a:rPr lang="en-US" dirty="0" smtClean="0">
                <a:latin typeface="Comic Sans MS"/>
                <a:cs typeface="Comic Sans MS"/>
              </a:rPr>
              <a:t> on </a:t>
            </a:r>
            <a:r>
              <a:rPr lang="en-US" dirty="0" smtClean="0">
                <a:solidFill>
                  <a:srgbClr val="009900"/>
                </a:solidFill>
                <a:latin typeface="Comic Sans MS"/>
                <a:cs typeface="Comic Sans MS"/>
              </a:rPr>
              <a:t>combined</a:t>
            </a:r>
            <a:r>
              <a:rPr lang="en-US" dirty="0" smtClean="0">
                <a:latin typeface="Comic Sans MS"/>
                <a:cs typeface="Comic Sans MS"/>
              </a:rPr>
              <a:t> data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546" y="3793317"/>
            <a:ext cx="1579240" cy="93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128" y="3759451"/>
            <a:ext cx="1579240" cy="103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7598" y="3759451"/>
            <a:ext cx="1579240" cy="99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544321"/>
            <a:ext cx="2112433" cy="1689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5467" y="2336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132" y="1578187"/>
            <a:ext cx="1456267" cy="148552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467" y="3793317"/>
            <a:ext cx="1579240" cy="99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1202267" y="375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733" y="1578187"/>
            <a:ext cx="1667933" cy="1630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598" y="1519936"/>
            <a:ext cx="1543773" cy="15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333" y="152407"/>
            <a:ext cx="8805334" cy="764747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Welcome to an exciting Journey 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 </a:t>
            </a:r>
            <a:endParaRPr lang="en-US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203" y="1743885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Course Homepage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dirty="0">
                <a:latin typeface="Comic Sans MS"/>
                <a:cs typeface="Comic Sans MS"/>
              </a:rPr>
              <a:t>http://</a:t>
            </a:r>
            <a:r>
              <a:rPr lang="en-US" dirty="0" err="1">
                <a:latin typeface="Comic Sans MS"/>
                <a:cs typeface="Comic Sans MS"/>
              </a:rPr>
              <a:t>drona.csa.iisc.ernet.in</a:t>
            </a:r>
            <a:r>
              <a:rPr lang="en-US" dirty="0">
                <a:latin typeface="Comic Sans MS"/>
                <a:cs typeface="Comic Sans MS"/>
              </a:rPr>
              <a:t>/~</a:t>
            </a:r>
            <a:r>
              <a:rPr lang="en-US" dirty="0" err="1">
                <a:latin typeface="Comic Sans MS"/>
                <a:cs typeface="Comic Sans MS"/>
              </a:rPr>
              <a:t>arpita</a:t>
            </a:r>
            <a:r>
              <a:rPr lang="en-US" dirty="0" smtClean="0">
                <a:latin typeface="Comic Sans MS"/>
                <a:cs typeface="Comic Sans MS"/>
              </a:rPr>
              <a:t>/SecureComputation15</a:t>
            </a:r>
            <a:r>
              <a:rPr lang="en-US" dirty="0">
                <a:latin typeface="Comic Sans MS"/>
                <a:cs typeface="Comic Sans MS"/>
              </a:rPr>
              <a:t>.html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203" y="2709008"/>
            <a:ext cx="217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References: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336" y="3391066"/>
            <a:ext cx="82743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Comic Sans MS"/>
                <a:cs typeface="Comic Sans MS"/>
              </a:rPr>
              <a:t>Secure </a:t>
            </a:r>
            <a:r>
              <a:rPr lang="en-US" dirty="0">
                <a:latin typeface="Comic Sans MS"/>
                <a:cs typeface="Comic Sans MS"/>
              </a:rPr>
              <a:t>Multiparty Computation and Secret Sharing - An Information Theoretic </a:t>
            </a:r>
            <a:r>
              <a:rPr lang="en-US" dirty="0" smtClean="0">
                <a:latin typeface="Comic Sans MS"/>
                <a:cs typeface="Comic Sans MS"/>
              </a:rPr>
              <a:t>Approach – by </a:t>
            </a:r>
            <a:r>
              <a:rPr lang="en-US" dirty="0">
                <a:latin typeface="Comic Sans MS"/>
                <a:cs typeface="Comic Sans MS"/>
              </a:rPr>
              <a:t>Ronald Cramer, Ivan </a:t>
            </a:r>
            <a:r>
              <a:rPr lang="en-US" dirty="0" err="1">
                <a:latin typeface="Comic Sans MS"/>
                <a:cs typeface="Comic Sans MS"/>
              </a:rPr>
              <a:t>Damgaard</a:t>
            </a:r>
            <a:r>
              <a:rPr lang="en-US" dirty="0">
                <a:latin typeface="Comic Sans MS"/>
                <a:cs typeface="Comic Sans MS"/>
              </a:rPr>
              <a:t> and </a:t>
            </a:r>
            <a:r>
              <a:rPr lang="en-US" dirty="0" err="1">
                <a:latin typeface="Comic Sans MS"/>
                <a:cs typeface="Comic Sans MS"/>
              </a:rPr>
              <a:t>Jesper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Buus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Nielsen</a:t>
            </a:r>
          </a:p>
          <a:p>
            <a:pPr marL="342900" indent="-342900">
              <a:buAutoNum type="arabicPeriod"/>
            </a:pPr>
            <a:endParaRPr lang="en-US" dirty="0" smtClean="0">
              <a:latin typeface="Comic Sans MS"/>
              <a:cs typeface="Comic Sans MS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Comic Sans MS"/>
                <a:cs typeface="Comic Sans MS"/>
              </a:rPr>
              <a:t>Efficient Two</a:t>
            </a:r>
            <a:r>
              <a:rPr lang="en-US">
                <a:latin typeface="Comic Sans MS"/>
                <a:cs typeface="Comic Sans MS"/>
              </a:rPr>
              <a:t>-</a:t>
            </a:r>
            <a:r>
              <a:rPr lang="en-US" smtClean="0">
                <a:latin typeface="Comic Sans MS"/>
                <a:cs typeface="Comic Sans MS"/>
              </a:rPr>
              <a:t>party </a:t>
            </a:r>
            <a:r>
              <a:rPr lang="en-US" dirty="0">
                <a:latin typeface="Comic Sans MS"/>
                <a:cs typeface="Comic Sans MS"/>
              </a:rPr>
              <a:t>Protocols- Techniques and </a:t>
            </a:r>
            <a:r>
              <a:rPr lang="en-US" dirty="0" smtClean="0">
                <a:latin typeface="Comic Sans MS"/>
                <a:cs typeface="Comic Sans MS"/>
              </a:rPr>
              <a:t>Constructions- by </a:t>
            </a:r>
            <a:r>
              <a:rPr lang="en-US" dirty="0" err="1">
                <a:latin typeface="Comic Sans MS"/>
                <a:cs typeface="Comic Sans MS"/>
              </a:rPr>
              <a:t>Carmit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Hazay</a:t>
            </a:r>
            <a:r>
              <a:rPr lang="en-US" dirty="0">
                <a:latin typeface="Comic Sans MS"/>
                <a:cs typeface="Comic Sans MS"/>
              </a:rPr>
              <a:t> and Yehuda </a:t>
            </a:r>
            <a:r>
              <a:rPr lang="en-US" dirty="0" err="1" smtClean="0">
                <a:latin typeface="Comic Sans MS"/>
                <a:cs typeface="Comic Sans MS"/>
              </a:rPr>
              <a:t>Lindell</a:t>
            </a:r>
            <a:endParaRPr lang="en-US" dirty="0" smtClean="0">
              <a:latin typeface="Comic Sans MS"/>
              <a:cs typeface="Comic Sans MS"/>
            </a:endParaRPr>
          </a:p>
          <a:p>
            <a:pPr marL="342900" indent="-342900">
              <a:buAutoNum type="arabicPeriod"/>
            </a:pPr>
            <a:endParaRPr lang="en-US" dirty="0">
              <a:latin typeface="Comic Sans MS"/>
              <a:cs typeface="Comic Sans MS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Comic Sans MS"/>
                <a:cs typeface="Comic Sans MS"/>
              </a:rPr>
              <a:t>Recent papers and a few lecture notes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2443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67544" y="1665107"/>
            <a:ext cx="7992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&gt;&gt; Secure Set Intersection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&gt;&gt; Secure Bench-marking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&gt;&gt; Secure/private information retrieval…. 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1438" y="146222"/>
            <a:ext cx="89154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rgbClr val="009900"/>
                </a:solidFill>
                <a:latin typeface="Comic Sans MS"/>
                <a:ea typeface="+mj-ea"/>
                <a:cs typeface="Comic Sans MS"/>
              </a:rPr>
              <a:t>Many more applications..</a:t>
            </a:r>
            <a:endParaRPr lang="en-US" sz="4000" kern="0" dirty="0">
              <a:solidFill>
                <a:srgbClr val="0099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02267" y="375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7544" y="4311134"/>
            <a:ext cx="57360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There is something common among all the problems.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omic Sans MS"/>
                <a:cs typeface="Comic Sans MS"/>
              </a:rPr>
              <a:t>…can we find an abstraction?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318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53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Comic Sans MS"/>
                <a:cs typeface="Comic Sans MS"/>
              </a:rPr>
              <a:t>Secure </a:t>
            </a:r>
            <a:r>
              <a:rPr lang="en-US" sz="3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(Multiparty) </a:t>
            </a:r>
            <a:r>
              <a:rPr lang="en-US" sz="3600" b="1" dirty="0">
                <a:solidFill>
                  <a:srgbClr val="008000"/>
                </a:solidFill>
                <a:latin typeface="Comic Sans MS"/>
                <a:cs typeface="Comic Sans MS"/>
              </a:rPr>
              <a:t>Computation (MPC)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524" y="1474572"/>
            <a:ext cx="883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–        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9409" y="1501919"/>
            <a:ext cx="361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&gt;&gt; n</a:t>
            </a:r>
            <a:r>
              <a:rPr lang="en-US" dirty="0" smtClean="0">
                <a:latin typeface="Comic Sans MS"/>
                <a:cs typeface="Comic Sans MS"/>
              </a:rPr>
              <a:t> parties P</a:t>
            </a:r>
            <a:r>
              <a:rPr lang="en-US" baseline="-25000" dirty="0" smtClean="0"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,....,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n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Do not trust each other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3" y="1557870"/>
            <a:ext cx="4672078" cy="375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2401" y="2569978"/>
            <a:ext cx="38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A common n-input function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2063" y="2162997"/>
            <a:ext cx="36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P</a:t>
            </a:r>
            <a:r>
              <a:rPr lang="en-US" baseline="-25000" dirty="0" smtClean="0">
                <a:latin typeface="Comic Sans MS"/>
                <a:cs typeface="Comic Sans MS"/>
              </a:rPr>
              <a:t>i</a:t>
            </a:r>
            <a:r>
              <a:rPr lang="en-US" dirty="0" smtClean="0">
                <a:latin typeface="Comic Sans MS"/>
                <a:cs typeface="Comic Sans MS"/>
              </a:rPr>
              <a:t> has private input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endParaRPr lang="en-US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6264" y="2985213"/>
            <a:ext cx="410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Goals: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&gt;&gt; </a:t>
            </a:r>
            <a:r>
              <a:rPr lang="en-US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Correctness: </a:t>
            </a:r>
            <a:r>
              <a:rPr lang="en-US" dirty="0" smtClean="0">
                <a:latin typeface="Comic Sans MS"/>
                <a:cs typeface="Comic Sans MS"/>
              </a:rPr>
              <a:t>Compute f(x</a:t>
            </a:r>
            <a:r>
              <a:rPr lang="en-US" baseline="-25000" dirty="0" smtClean="0"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,x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,..x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)              </a:t>
            </a:r>
            <a:endParaRPr lang="en-US" dirty="0" smtClean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6264" y="3733862"/>
            <a:ext cx="4040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&gt;&gt; </a:t>
            </a:r>
            <a:r>
              <a:rPr lang="en-US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Privacy: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Nothing about the inputs of the parties should be leaked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05467" y="1262211"/>
            <a:ext cx="6553200" cy="129266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MPC is the holy grail: Abstracts all that we have seen so far and many more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0929" y="5214033"/>
            <a:ext cx="3802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&gt;&gt; Refined Privacy: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Nothing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more than function output should be revealed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20929" y="4708518"/>
            <a:ext cx="3701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Consider f(x</a:t>
            </a:r>
            <a:r>
              <a:rPr lang="en-US" baseline="-25000" dirty="0" smtClean="0"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,x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) = x</a:t>
            </a:r>
            <a:r>
              <a:rPr lang="en-US" baseline="-25000" dirty="0" smtClean="0"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 AND x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845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6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0" y="197435"/>
            <a:ext cx="8969905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ea typeface="+mj-ea"/>
                <a:cs typeface="Comic Sans MS"/>
              </a:rPr>
              <a:t>MPC is easy if we could trust someone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386" y="1531307"/>
            <a:ext cx="84191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25"/>
          <p:cNvGrpSpPr/>
          <p:nvPr/>
        </p:nvGrpSpPr>
        <p:grpSpPr>
          <a:xfrm>
            <a:off x="789442" y="1315283"/>
            <a:ext cx="576064" cy="576064"/>
            <a:chOff x="1475656" y="2492896"/>
            <a:chExt cx="576064" cy="576064"/>
          </a:xfrm>
        </p:grpSpPr>
        <p:sp>
          <p:nvSpPr>
            <p:cNvPr id="32" name="Oval 31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1</a:t>
              </a:r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3045" y="1476232"/>
            <a:ext cx="986408" cy="118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26"/>
          <p:cNvGrpSpPr/>
          <p:nvPr/>
        </p:nvGrpSpPr>
        <p:grpSpPr>
          <a:xfrm>
            <a:off x="3179029" y="1332216"/>
            <a:ext cx="576064" cy="576064"/>
            <a:chOff x="1475656" y="2492896"/>
            <a:chExt cx="576064" cy="576064"/>
          </a:xfrm>
        </p:grpSpPr>
        <p:sp>
          <p:nvSpPr>
            <p:cNvPr id="36" name="Oval 35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2</a:t>
              </a:r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169" y="4191669"/>
            <a:ext cx="1143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29"/>
          <p:cNvGrpSpPr/>
          <p:nvPr/>
        </p:nvGrpSpPr>
        <p:grpSpPr>
          <a:xfrm>
            <a:off x="912249" y="4839741"/>
            <a:ext cx="576064" cy="576064"/>
            <a:chOff x="1475656" y="2492896"/>
            <a:chExt cx="576064" cy="576064"/>
          </a:xfrm>
        </p:grpSpPr>
        <p:sp>
          <p:nvSpPr>
            <p:cNvPr id="40" name="Oval 39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3</a:t>
              </a: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3998" y="3982905"/>
            <a:ext cx="1080120" cy="1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32"/>
          <p:cNvGrpSpPr/>
          <p:nvPr/>
        </p:nvGrpSpPr>
        <p:grpSpPr>
          <a:xfrm>
            <a:off x="3746046" y="4877883"/>
            <a:ext cx="576064" cy="576064"/>
            <a:chOff x="1475656" y="2492896"/>
            <a:chExt cx="576064" cy="576064"/>
          </a:xfrm>
        </p:grpSpPr>
        <p:sp>
          <p:nvSpPr>
            <p:cNvPr id="44" name="Oval 43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4</a:t>
              </a: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V="1">
            <a:off x="2610851" y="2098820"/>
            <a:ext cx="681938" cy="73936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627955" y="3894743"/>
            <a:ext cx="576064" cy="79208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907973" y="4026273"/>
            <a:ext cx="360040" cy="57606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0955" y="2901926"/>
            <a:ext cx="1437628" cy="1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174527" y="2651917"/>
            <a:ext cx="128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Any task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1005466" y="2539419"/>
            <a:ext cx="288032" cy="5844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843055" y="5820140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= f(x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822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9305 0.2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1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4254 0.28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1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20452 -0.2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11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05503 -0.22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186267" y="197435"/>
            <a:ext cx="8783638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kern="0" dirty="0" smtClean="0">
                <a:solidFill>
                  <a:srgbClr val="008000"/>
                </a:solidFill>
                <a:latin typeface="Comic Sans MS"/>
                <a:ea typeface="+mj-ea"/>
                <a:cs typeface="Comic Sans MS"/>
              </a:rPr>
              <a:t>Can we Trust Someone?</a:t>
            </a:r>
            <a:endParaRPr lang="en-US" sz="40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386" y="1531307"/>
            <a:ext cx="84191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25"/>
          <p:cNvGrpSpPr/>
          <p:nvPr/>
        </p:nvGrpSpPr>
        <p:grpSpPr>
          <a:xfrm>
            <a:off x="789442" y="1315283"/>
            <a:ext cx="576064" cy="576064"/>
            <a:chOff x="1475656" y="2492896"/>
            <a:chExt cx="576064" cy="576064"/>
          </a:xfrm>
        </p:grpSpPr>
        <p:sp>
          <p:nvSpPr>
            <p:cNvPr id="32" name="Oval 31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1</a:t>
              </a:r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3045" y="1476232"/>
            <a:ext cx="986408" cy="118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26"/>
          <p:cNvGrpSpPr/>
          <p:nvPr/>
        </p:nvGrpSpPr>
        <p:grpSpPr>
          <a:xfrm>
            <a:off x="3179029" y="1332216"/>
            <a:ext cx="576064" cy="576064"/>
            <a:chOff x="1475656" y="2492896"/>
            <a:chExt cx="576064" cy="576064"/>
          </a:xfrm>
        </p:grpSpPr>
        <p:sp>
          <p:nvSpPr>
            <p:cNvPr id="36" name="Oval 35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2</a:t>
              </a:r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169" y="4191669"/>
            <a:ext cx="1143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29"/>
          <p:cNvGrpSpPr/>
          <p:nvPr/>
        </p:nvGrpSpPr>
        <p:grpSpPr>
          <a:xfrm>
            <a:off x="912249" y="4839741"/>
            <a:ext cx="576064" cy="576064"/>
            <a:chOff x="1475656" y="2492896"/>
            <a:chExt cx="576064" cy="576064"/>
          </a:xfrm>
        </p:grpSpPr>
        <p:sp>
          <p:nvSpPr>
            <p:cNvPr id="40" name="Oval 39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3</a:t>
              </a: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3998" y="3982905"/>
            <a:ext cx="1080120" cy="1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32"/>
          <p:cNvGrpSpPr/>
          <p:nvPr/>
        </p:nvGrpSpPr>
        <p:grpSpPr>
          <a:xfrm>
            <a:off x="3746046" y="4877883"/>
            <a:ext cx="576064" cy="576064"/>
            <a:chOff x="1475656" y="2492896"/>
            <a:chExt cx="576064" cy="576064"/>
          </a:xfrm>
        </p:grpSpPr>
        <p:sp>
          <p:nvSpPr>
            <p:cNvPr id="44" name="Oval 43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omic Sans MS"/>
                  <a:cs typeface="Comic Sans MS"/>
                </a:rPr>
                <a:t>x</a:t>
              </a:r>
              <a:r>
                <a:rPr lang="en-US" sz="2400" baseline="-25000" dirty="0" smtClean="0">
                  <a:latin typeface="Comic Sans MS"/>
                  <a:cs typeface="Comic Sans MS"/>
                </a:rPr>
                <a:t>4</a:t>
              </a: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V="1">
            <a:off x="2593918" y="2115753"/>
            <a:ext cx="681938" cy="73936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627955" y="3894743"/>
            <a:ext cx="576064" cy="79208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907973" y="4026273"/>
            <a:ext cx="360040" cy="57606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0955" y="2901926"/>
            <a:ext cx="1437628" cy="1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174527" y="2668850"/>
            <a:ext cx="128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Any task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1005466" y="2539419"/>
            <a:ext cx="288032" cy="5844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1027713" y="5837073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= f(x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648834" y="3375855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omic Sans MS"/>
                  <a:cs typeface="Comic Sans MS"/>
                </a:rPr>
                <a:t>y</a:t>
              </a:r>
              <a:endParaRPr lang="en-US" sz="2400" baseline="-25000" dirty="0" smtClean="0">
                <a:latin typeface="Comic Sans MS"/>
                <a:cs typeface="Comic Sans MS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61242" y="3371569"/>
            <a:ext cx="614883" cy="616733"/>
            <a:chOff x="5096933" y="5191400"/>
            <a:chExt cx="614883" cy="616733"/>
          </a:xfrm>
        </p:grpSpPr>
        <p:sp>
          <p:nvSpPr>
            <p:cNvPr id="84" name="Oval 8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omic Sans MS"/>
                  <a:cs typeface="Comic Sans MS"/>
                </a:rPr>
                <a:t>y</a:t>
              </a:r>
              <a:endParaRPr lang="en-US" sz="2400" baseline="-25000" dirty="0" smtClean="0">
                <a:latin typeface="Comic Sans MS"/>
                <a:cs typeface="Comic Sans MS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65767" y="3375674"/>
            <a:ext cx="614883" cy="616733"/>
            <a:chOff x="5096933" y="5191400"/>
            <a:chExt cx="614883" cy="616733"/>
          </a:xfrm>
        </p:grpSpPr>
        <p:sp>
          <p:nvSpPr>
            <p:cNvPr id="87" name="Oval 86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omic Sans MS"/>
                  <a:cs typeface="Comic Sans MS"/>
                </a:rPr>
                <a:t>y</a:t>
              </a:r>
              <a:endParaRPr lang="en-US" sz="2400" baseline="-25000" dirty="0" smtClean="0">
                <a:latin typeface="Comic Sans MS"/>
                <a:cs typeface="Comic Sans MS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65767" y="3375366"/>
            <a:ext cx="614883" cy="616733"/>
            <a:chOff x="5096933" y="5191400"/>
            <a:chExt cx="614883" cy="616733"/>
          </a:xfrm>
        </p:grpSpPr>
        <p:sp>
          <p:nvSpPr>
            <p:cNvPr id="90" name="Oval 89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omic Sans MS"/>
                  <a:cs typeface="Comic Sans MS"/>
                </a:rPr>
                <a:t>y</a:t>
              </a:r>
              <a:endParaRPr lang="en-US" sz="2400" baseline="-25000" dirty="0" smtClean="0">
                <a:latin typeface="Comic Sans MS"/>
                <a:cs typeface="Comic Sans MS"/>
              </a:endParaRPr>
            </a:p>
          </p:txBody>
        </p:sp>
      </p:grp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4809068" y="1328085"/>
            <a:ext cx="4334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Some problem in the solution..</a:t>
            </a: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5381187" y="2140301"/>
            <a:ext cx="3656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Creates a single point failure</a:t>
            </a: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364255" y="2669870"/>
            <a:ext cx="36056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Why we are doing secure computation? Because of the lack of trust. How suddenly we will get someone who is cent percent trusted?</a:t>
            </a: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5398124" y="4409076"/>
            <a:ext cx="3571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Trust is a very rare, volatile.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5351431" y="4978138"/>
            <a:ext cx="357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If there is trust in the world</a:t>
            </a:r>
            <a:endParaRPr lang="en-US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897" y="5453947"/>
            <a:ext cx="1402740" cy="1190843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6515118" y="6114072"/>
            <a:ext cx="647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MPC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-0.09531 -0.2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-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0.17083 -0.2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10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0.1934 0.09259 " pathEditMode="relative" ptsTypes="AA"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09722 0.128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7" grpId="0"/>
      <p:bldP spid="98" grpId="0"/>
      <p:bldP spid="99" grpId="0"/>
      <p:bldP spid="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186267" y="197435"/>
            <a:ext cx="8783638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ea typeface="+mj-ea"/>
                <a:cs typeface="Comic Sans MS"/>
              </a:rPr>
              <a:t>But there will be dis-trust in the world..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474136" y="1351719"/>
            <a:ext cx="1659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Because..</a:t>
            </a: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1152617" y="1955635"/>
            <a:ext cx="6010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Without darkness, one cannot know light</a:t>
            </a: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1186484" y="2391231"/>
            <a:ext cx="5434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Without hatred, one cannot feel love</a:t>
            </a: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1169549" y="2885079"/>
            <a:ext cx="6322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Without war, one cannot realize the price peace</a:t>
            </a:r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1186483" y="3443882"/>
            <a:ext cx="5976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Without noise, one cannot appreciate serenity</a:t>
            </a: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1203419" y="3985763"/>
            <a:ext cx="6254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Without distrust, one cannot value trust</a:t>
            </a:r>
          </a:p>
        </p:txBody>
      </p:sp>
      <p:sp>
        <p:nvSpPr>
          <p:cNvPr id="2" name="Rectangle 1"/>
          <p:cNvSpPr/>
          <p:nvPr/>
        </p:nvSpPr>
        <p:spPr>
          <a:xfrm>
            <a:off x="684194" y="4632871"/>
            <a:ext cx="616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The contrasts are the hallmarks of the great Magician!!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9529" y="5144537"/>
            <a:ext cx="5542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So we have to solve MPC without a trusted party..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2500" y="5585736"/>
            <a:ext cx="8687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&gt;&gt; But looks impossible. How is it possible to </a:t>
            </a:r>
            <a:r>
              <a:rPr lang="en-US" dirty="0" smtClean="0">
                <a:latin typeface="Comic Sans MS"/>
                <a:cs typeface="Comic Sans MS"/>
              </a:rPr>
              <a:t>compute </a:t>
            </a:r>
            <a:r>
              <a:rPr lang="en-US" dirty="0">
                <a:latin typeface="Comic Sans MS"/>
                <a:cs typeface="Comic Sans MS"/>
              </a:rPr>
              <a:t>f(x</a:t>
            </a:r>
            <a:r>
              <a:rPr lang="en-US" baseline="-25000" dirty="0">
                <a:latin typeface="Comic Sans MS"/>
                <a:cs typeface="Comic Sans MS"/>
              </a:rPr>
              <a:t>1</a:t>
            </a:r>
            <a:r>
              <a:rPr lang="en-US" dirty="0">
                <a:latin typeface="Comic Sans MS"/>
                <a:cs typeface="Comic Sans MS"/>
              </a:rPr>
              <a:t>,x</a:t>
            </a:r>
            <a:r>
              <a:rPr lang="en-US" baseline="-25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,x</a:t>
            </a:r>
            <a:r>
              <a:rPr lang="en-US" baseline="-25000" dirty="0">
                <a:latin typeface="Comic Sans MS"/>
                <a:cs typeface="Comic Sans MS"/>
              </a:rPr>
              <a:t>3</a:t>
            </a:r>
            <a:r>
              <a:rPr lang="en-US" dirty="0">
                <a:latin typeface="Comic Sans MS"/>
                <a:cs typeface="Comic Sans MS"/>
              </a:rPr>
              <a:t>,x</a:t>
            </a:r>
            <a:r>
              <a:rPr lang="en-US" baseline="-25000" dirty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) without anyone knowing all the inputs. So do we have to really trust someone..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237066" y="6347651"/>
            <a:ext cx="878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Looks like we are stuck. Does the journey of secure computation end here?</a:t>
            </a:r>
          </a:p>
        </p:txBody>
      </p:sp>
    </p:spTree>
    <p:extLst>
      <p:ext uri="{BB962C8B-B14F-4D97-AF65-F5344CB8AC3E}">
        <p14:creationId xmlns:p14="http://schemas.microsoft.com/office/powerpoint/2010/main" val="230952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52" grpId="0"/>
      <p:bldP spid="54" grpId="0"/>
      <p:bldP spid="2" grpId="0"/>
      <p:bldP spid="55" grpId="0"/>
      <p:bldP spid="57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186267" y="197435"/>
            <a:ext cx="8783638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8000"/>
                </a:solidFill>
                <a:latin typeface="Comic Sans MS"/>
                <a:ea typeface="+mj-ea"/>
                <a:cs typeface="Comic Sans MS"/>
              </a:rPr>
              <a:t>Secure Addition and Voting</a:t>
            </a:r>
            <a:endParaRPr lang="en-US" sz="3600" kern="0" dirty="0">
              <a:solidFill>
                <a:srgbClr val="008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9467" y="1436978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= f(x</a:t>
            </a:r>
            <a:r>
              <a:rPr lang="en-US" sz="2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,x</a:t>
            </a:r>
            <a:r>
              <a:rPr lang="en-US" sz="2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,..,x</a:t>
            </a:r>
            <a:r>
              <a:rPr lang="en-US" sz="2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=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+</a:t>
            </a:r>
            <a:r>
              <a:rPr lang="en-US" sz="2400" dirty="0" smtClean="0">
                <a:latin typeface="Comic Sans MS"/>
                <a:cs typeface="Comic Sans MS"/>
                <a:sym typeface="Symbo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+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…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+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2127612" y="2354280"/>
            <a:ext cx="4376747" cy="919169"/>
            <a:chOff x="315" y="1896"/>
            <a:chExt cx="2757" cy="667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912" y="2008"/>
              <a:ext cx="192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omic Sans MS"/>
                  <a:cs typeface="Comic Sans MS"/>
                </a:rPr>
                <a:t>x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2</a:t>
              </a:r>
              <a:endParaRPr lang="en-US" sz="1600" baseline="-25000" dirty="0">
                <a:latin typeface="Comic Sans MS"/>
                <a:cs typeface="Comic Sans MS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635" y="2019"/>
              <a:ext cx="240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omic Sans MS"/>
                  <a:cs typeface="Comic Sans MS"/>
                </a:rPr>
                <a:t>x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3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592" y="2032"/>
              <a:ext cx="240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err="1">
                  <a:latin typeface="Comic Sans MS"/>
                  <a:cs typeface="Comic Sans MS"/>
                </a:rPr>
                <a:t>x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n</a:t>
              </a:r>
              <a:endParaRPr lang="en-US" sz="1600" baseline="-25000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8" name="Object 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932" y="1896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083" name="Clip" r:id="rId4" imgW="525240" imgH="1361880" progId="">
                    <p:embed/>
                  </p:oleObj>
                </mc:Choice>
                <mc:Fallback>
                  <p:oleObj name="Clip" r:id="rId4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2" y="1896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190" y="1897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084" name="Clip" r:id="rId6" imgW="525240" imgH="1361880" progId="">
                    <p:embed/>
                  </p:oleObj>
                </mc:Choice>
                <mc:Fallback>
                  <p:oleObj name="Clip" r:id="rId6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0" y="1897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37" y="1898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085" name="Clip" r:id="rId7" imgW="525240" imgH="1361880" progId="">
                    <p:embed/>
                  </p:oleObj>
                </mc:Choice>
                <mc:Fallback>
                  <p:oleObj name="Clip" r:id="rId7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" y="1898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0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9348019"/>
                </p:ext>
              </p:extLst>
            </p:nvPr>
          </p:nvGraphicFramePr>
          <p:xfrm>
            <a:off x="2889" y="1901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086" name="Clip" r:id="rId8" imgW="525240" imgH="1361880" progId="">
                    <p:embed/>
                  </p:oleObj>
                </mc:Choice>
                <mc:Fallback>
                  <p:oleObj name="Clip" r:id="rId8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9" y="1901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15" y="2003"/>
              <a:ext cx="240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omic Sans MS"/>
                  <a:cs typeface="Comic Sans MS"/>
                </a:rPr>
                <a:t>x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1</a:t>
              </a:r>
              <a:endParaRPr lang="en-US" sz="1600" baseline="-25000" dirty="0">
                <a:latin typeface="Comic Sans MS"/>
                <a:cs typeface="Comic Sans MS"/>
              </a:endParaRPr>
            </a:p>
          </p:txBody>
        </p:sp>
      </p:grpSp>
      <p:sp>
        <p:nvSpPr>
          <p:cNvPr id="23" name="Text Box 62"/>
          <p:cNvSpPr txBox="1">
            <a:spLocks noChangeArrowheads="1"/>
          </p:cNvSpPr>
          <p:nvPr/>
        </p:nvSpPr>
        <p:spPr bwMode="auto">
          <a:xfrm>
            <a:off x="5169807" y="2283359"/>
            <a:ext cx="457200" cy="5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439857" y="321689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1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481751" y="321689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2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208023" y="320571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 err="1" smtClean="0">
                <a:latin typeface="Comic Sans MS"/>
                <a:cs typeface="Comic Sans MS"/>
              </a:rPr>
              <a:t>n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667064" y="319996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3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7612" y="2830630"/>
            <a:ext cx="30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176935" y="2798364"/>
            <a:ext cx="30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316085" y="2765658"/>
            <a:ext cx="30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829503" y="2813940"/>
            <a:ext cx="30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3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" grpId="0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63" y="161908"/>
            <a:ext cx="7883525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en-US" dirty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Secret Sharing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3925914" y="1631974"/>
            <a:ext cx="1219200" cy="53340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solidFill>
                  <a:schemeClr val="tx2"/>
                </a:solidFill>
                <a:latin typeface="Arial Narrow" pitchFamily="34" charset="0"/>
              </a:rPr>
              <a:t>Secret </a:t>
            </a:r>
            <a:r>
              <a:rPr lang="en-US" sz="2400" b="1">
                <a:solidFill>
                  <a:schemeClr val="tx2"/>
                </a:solidFill>
                <a:latin typeface="Arial Narrow" pitchFamily="34" charset="0"/>
              </a:rPr>
              <a:t>s</a:t>
            </a:r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34009" y="1290630"/>
          <a:ext cx="45243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49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9" y="1290630"/>
                        <a:ext cx="452437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40"/>
          <p:cNvSpPr txBox="1">
            <a:spLocks noChangeArrowheads="1"/>
          </p:cNvSpPr>
          <p:nvPr/>
        </p:nvSpPr>
        <p:spPr bwMode="auto">
          <a:xfrm>
            <a:off x="5856314" y="1665311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/>
              <a:t>Dealer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38667" y="1436978"/>
            <a:ext cx="8631238" cy="923330"/>
          </a:xfrm>
          <a:prstGeom prst="rect">
            <a:avLst/>
          </a:prstGeom>
          <a:solidFill>
            <a:srgbClr val="CCFFCC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Provides a way for a party, say P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 to spread information about a secret x across all the parties so that together they hold full information about x, yet individual (or subset of parties) has no information about x   </a:t>
            </a:r>
          </a:p>
        </p:txBody>
      </p:sp>
    </p:spTree>
    <p:extLst>
      <p:ext uri="{BB962C8B-B14F-4D97-AF65-F5344CB8AC3E}">
        <p14:creationId xmlns:p14="http://schemas.microsoft.com/office/powerpoint/2010/main" val="330109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63" y="161908"/>
            <a:ext cx="7883525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Secret Sharing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3925914" y="1631974"/>
            <a:ext cx="1219200" cy="53340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solidFill>
                  <a:schemeClr val="tx2"/>
                </a:solidFill>
                <a:latin typeface="Arial Narrow" pitchFamily="34" charset="0"/>
              </a:rPr>
              <a:t>Secret </a:t>
            </a:r>
            <a:r>
              <a:rPr lang="en-US" sz="2400" b="1">
                <a:solidFill>
                  <a:schemeClr val="tx2"/>
                </a:solidFill>
                <a:latin typeface="Arial Narrow" pitchFamily="34" charset="0"/>
              </a:rPr>
              <a:t>s</a:t>
            </a: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37497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58071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34009" y="1290630"/>
          <a:ext cx="45243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95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9" y="1290630"/>
                        <a:ext cx="452437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40"/>
          <p:cNvSpPr txBox="1">
            <a:spLocks noChangeArrowheads="1"/>
          </p:cNvSpPr>
          <p:nvPr/>
        </p:nvSpPr>
        <p:spPr bwMode="auto">
          <a:xfrm>
            <a:off x="5856314" y="1665311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Dealer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37497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8071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69927" y="2213025"/>
            <a:ext cx="7485064" cy="2190766"/>
            <a:chOff x="238" y="1191"/>
            <a:chExt cx="4715" cy="1380"/>
          </a:xfrm>
        </p:grpSpPr>
        <p:grpSp>
          <p:nvGrpSpPr>
            <p:cNvPr id="11" name="Group 60"/>
            <p:cNvGrpSpPr>
              <a:grpSpLocks/>
            </p:cNvGrpSpPr>
            <p:nvPr/>
          </p:nvGrpSpPr>
          <p:grpSpPr bwMode="auto">
            <a:xfrm>
              <a:off x="238" y="1191"/>
              <a:ext cx="4715" cy="1380"/>
              <a:chOff x="238" y="1191"/>
              <a:chExt cx="4715" cy="1380"/>
            </a:xfrm>
          </p:grpSpPr>
          <p:graphicFrame>
            <p:nvGraphicFramePr>
              <p:cNvPr id="13" name="Object 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2655" y="1909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696" name="Clip" r:id="rId6" imgW="525240" imgH="1361880" progId="">
                      <p:embed/>
                    </p:oleObj>
                  </mc:Choice>
                  <mc:Fallback>
                    <p:oleObj name="Clip" r:id="rId6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5" y="1909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Rectangle 19"/>
              <p:cNvSpPr>
                <a:spLocks noChangeArrowheads="1"/>
              </p:cNvSpPr>
              <p:nvPr/>
            </p:nvSpPr>
            <p:spPr bwMode="auto">
              <a:xfrm>
                <a:off x="238" y="1992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 dirty="0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Arial Narrow" pitchFamily="34" charset="0"/>
                  </a:rPr>
                  <a:t>1</a:t>
                </a:r>
                <a:endParaRPr lang="en-US" sz="2400" baseline="-250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912" y="2008"/>
                <a:ext cx="192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 dirty="0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Arial Narrow" pitchFamily="34" charset="0"/>
                  </a:rPr>
                  <a:t>2</a:t>
                </a:r>
                <a:endParaRPr lang="en-US" sz="2400" baseline="-250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1607" y="2000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 dirty="0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Arial Narrow" pitchFamily="34" charset="0"/>
                  </a:rPr>
                  <a:t>3</a:t>
                </a:r>
                <a:endParaRPr lang="en-US" sz="16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" name="Rectangle 22"/>
              <p:cNvSpPr>
                <a:spLocks noChangeArrowheads="1"/>
              </p:cNvSpPr>
              <p:nvPr/>
            </p:nvSpPr>
            <p:spPr bwMode="auto">
              <a:xfrm>
                <a:off x="4473" y="1984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600" dirty="0">
                    <a:solidFill>
                      <a:schemeClr val="tx2"/>
                    </a:solidFill>
                    <a:latin typeface="Arial Narrow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err="1" smtClean="0">
                    <a:solidFill>
                      <a:schemeClr val="tx2"/>
                    </a:solidFill>
                    <a:latin typeface="Arial Narrow" pitchFamily="34" charset="0"/>
                  </a:rPr>
                  <a:t>n</a:t>
                </a:r>
                <a:endParaRPr lang="en-US" sz="2400" baseline="-250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graphicFrame>
            <p:nvGraphicFramePr>
              <p:cNvPr id="19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932" y="1896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697" name="Clip" r:id="rId7" imgW="525240" imgH="1361880" progId="">
                      <p:embed/>
                    </p:oleObj>
                  </mc:Choice>
                  <mc:Fallback>
                    <p:oleObj name="Clip" r:id="rId7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32" y="1896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190" y="1897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698" name="Clip" r:id="rId8" imgW="525240" imgH="1361880" progId="">
                      <p:embed/>
                    </p:oleObj>
                  </mc:Choice>
                  <mc:Fallback>
                    <p:oleObj name="Clip" r:id="rId8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0" y="1897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37" y="1898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699" name="Clip" r:id="rId9" imgW="525240" imgH="1361880" progId="">
                      <p:embed/>
                    </p:oleObj>
                  </mc:Choice>
                  <mc:Fallback>
                    <p:oleObj name="Clip" r:id="rId9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7" y="1898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378" y="1899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700" name="Clip" r:id="rId10" imgW="525240" imgH="1361880" progId="">
                      <p:embed/>
                    </p:oleObj>
                  </mc:Choice>
                  <mc:Fallback>
                    <p:oleObj name="Clip" r:id="rId10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78" y="1899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059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701" name="Clip" r:id="rId11" imgW="525240" imgH="1361880" progId="">
                      <p:embed/>
                    </p:oleObj>
                  </mc:Choice>
                  <mc:Fallback>
                    <p:oleObj name="Clip" r:id="rId11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9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1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770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702" name="Clip" r:id="rId12" imgW="525240" imgH="1361880" progId="">
                      <p:embed/>
                    </p:oleObj>
                  </mc:Choice>
                  <mc:Fallback>
                    <p:oleObj name="Clip" r:id="rId12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70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Line 48"/>
              <p:cNvSpPr>
                <a:spLocks noChangeShapeType="1"/>
              </p:cNvSpPr>
              <p:nvPr/>
            </p:nvSpPr>
            <p:spPr bwMode="auto">
              <a:xfrm flipH="1">
                <a:off x="757" y="1191"/>
                <a:ext cx="1634" cy="6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49"/>
              <p:cNvSpPr>
                <a:spLocks noChangeShapeType="1"/>
              </p:cNvSpPr>
              <p:nvPr/>
            </p:nvSpPr>
            <p:spPr bwMode="auto">
              <a:xfrm flipH="1">
                <a:off x="1326" y="1223"/>
                <a:ext cx="1191" cy="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50"/>
              <p:cNvSpPr>
                <a:spLocks noChangeShapeType="1"/>
              </p:cNvSpPr>
              <p:nvPr/>
            </p:nvSpPr>
            <p:spPr bwMode="auto">
              <a:xfrm flipH="1">
                <a:off x="2036" y="1223"/>
                <a:ext cx="584" cy="6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51"/>
              <p:cNvSpPr>
                <a:spLocks noChangeShapeType="1"/>
              </p:cNvSpPr>
              <p:nvPr/>
            </p:nvSpPr>
            <p:spPr bwMode="auto">
              <a:xfrm flipH="1">
                <a:off x="2746" y="1223"/>
                <a:ext cx="8" cy="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52"/>
              <p:cNvSpPr>
                <a:spLocks noChangeShapeType="1"/>
              </p:cNvSpPr>
              <p:nvPr/>
            </p:nvSpPr>
            <p:spPr bwMode="auto">
              <a:xfrm>
                <a:off x="2888" y="1215"/>
                <a:ext cx="568" cy="6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53"/>
              <p:cNvSpPr>
                <a:spLocks noChangeShapeType="1"/>
              </p:cNvSpPr>
              <p:nvPr/>
            </p:nvSpPr>
            <p:spPr bwMode="auto">
              <a:xfrm>
                <a:off x="3038" y="1215"/>
                <a:ext cx="1033" cy="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54"/>
              <p:cNvSpPr>
                <a:spLocks noChangeShapeType="1"/>
              </p:cNvSpPr>
              <p:nvPr/>
            </p:nvSpPr>
            <p:spPr bwMode="auto">
              <a:xfrm>
                <a:off x="3227" y="1199"/>
                <a:ext cx="1507" cy="7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2201" y="1781"/>
              <a:ext cx="28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33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3925914" y="1631974"/>
            <a:ext cx="1219200" cy="53340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solidFill>
                  <a:schemeClr val="tx2"/>
                </a:solidFill>
                <a:latin typeface="Arial Narrow" pitchFamily="34" charset="0"/>
              </a:rPr>
              <a:t>Secret </a:t>
            </a:r>
            <a:r>
              <a:rPr lang="en-US" sz="2400" b="1">
                <a:solidFill>
                  <a:schemeClr val="tx2"/>
                </a:solidFill>
                <a:latin typeface="Arial Narrow" pitchFamily="34" charset="0"/>
              </a:rPr>
              <a:t>s</a:t>
            </a: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37497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58071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34009" y="1290630"/>
          <a:ext cx="45243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61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9" y="1290630"/>
                        <a:ext cx="452437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40"/>
          <p:cNvSpPr txBox="1">
            <a:spLocks noChangeArrowheads="1"/>
          </p:cNvSpPr>
          <p:nvPr/>
        </p:nvSpPr>
        <p:spPr bwMode="auto">
          <a:xfrm>
            <a:off x="5856314" y="1665311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Dealer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37497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8071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69927" y="2213025"/>
            <a:ext cx="7485064" cy="2190766"/>
            <a:chOff x="238" y="1191"/>
            <a:chExt cx="4715" cy="1380"/>
          </a:xfrm>
        </p:grpSpPr>
        <p:grpSp>
          <p:nvGrpSpPr>
            <p:cNvPr id="11" name="Group 60"/>
            <p:cNvGrpSpPr>
              <a:grpSpLocks/>
            </p:cNvGrpSpPr>
            <p:nvPr/>
          </p:nvGrpSpPr>
          <p:grpSpPr bwMode="auto">
            <a:xfrm>
              <a:off x="238" y="1191"/>
              <a:ext cx="4715" cy="1380"/>
              <a:chOff x="238" y="1191"/>
              <a:chExt cx="4715" cy="1380"/>
            </a:xfrm>
          </p:grpSpPr>
          <p:graphicFrame>
            <p:nvGraphicFramePr>
              <p:cNvPr id="13" name="Object 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2655" y="1909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2" name="Clip" r:id="rId6" imgW="525240" imgH="1361880" progId="">
                      <p:embed/>
                    </p:oleObj>
                  </mc:Choice>
                  <mc:Fallback>
                    <p:oleObj name="Clip" r:id="rId6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5" y="1909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Rectangle 19"/>
              <p:cNvSpPr>
                <a:spLocks noChangeArrowheads="1"/>
              </p:cNvSpPr>
              <p:nvPr/>
            </p:nvSpPr>
            <p:spPr bwMode="auto">
              <a:xfrm>
                <a:off x="238" y="1992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>
                    <a:solidFill>
                      <a:schemeClr val="tx2"/>
                    </a:solidFill>
                    <a:latin typeface="Arial Narrow" pitchFamily="34" charset="0"/>
                  </a:rPr>
                  <a:t>v</a:t>
                </a:r>
                <a:r>
                  <a:rPr lang="en-US" sz="2400" baseline="-25000">
                    <a:solidFill>
                      <a:schemeClr val="tx2"/>
                    </a:solidFill>
                    <a:latin typeface="Arial Narrow" pitchFamily="34" charset="0"/>
                  </a:rPr>
                  <a:t>1</a:t>
                </a:r>
              </a:p>
            </p:txBody>
          </p:sp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912" y="2008"/>
                <a:ext cx="192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>
                    <a:solidFill>
                      <a:schemeClr val="tx2"/>
                    </a:solidFill>
                    <a:latin typeface="Arial Narrow" pitchFamily="34" charset="0"/>
                  </a:rPr>
                  <a:t>v</a:t>
                </a:r>
                <a:r>
                  <a:rPr lang="en-US" sz="2400" baseline="-25000">
                    <a:solidFill>
                      <a:schemeClr val="tx2"/>
                    </a:solidFill>
                    <a:latin typeface="Arial Narrow" pitchFamily="34" charset="0"/>
                  </a:rPr>
                  <a:t>2</a:t>
                </a: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1607" y="2000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>
                    <a:solidFill>
                      <a:schemeClr val="tx2"/>
                    </a:solidFill>
                    <a:latin typeface="Arial Narrow" pitchFamily="34" charset="0"/>
                  </a:rPr>
                  <a:t>v</a:t>
                </a:r>
                <a:r>
                  <a:rPr lang="en-US" sz="2400" baseline="-25000">
                    <a:solidFill>
                      <a:schemeClr val="tx2"/>
                    </a:solidFill>
                    <a:latin typeface="Arial Narrow" pitchFamily="34" charset="0"/>
                  </a:rPr>
                  <a:t>3</a:t>
                </a:r>
                <a:endParaRPr lang="en-US" sz="160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" name="Rectangle 22"/>
              <p:cNvSpPr>
                <a:spLocks noChangeArrowheads="1"/>
              </p:cNvSpPr>
              <p:nvPr/>
            </p:nvSpPr>
            <p:spPr bwMode="auto">
              <a:xfrm>
                <a:off x="4473" y="1984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600">
                    <a:solidFill>
                      <a:schemeClr val="tx2"/>
                    </a:solidFill>
                    <a:latin typeface="Arial Narrow" pitchFamily="34" charset="0"/>
                  </a:rPr>
                  <a:t> </a:t>
                </a:r>
                <a:r>
                  <a:rPr lang="en-US" sz="2400">
                    <a:solidFill>
                      <a:schemeClr val="tx2"/>
                    </a:solidFill>
                    <a:latin typeface="Arial Narrow" pitchFamily="34" charset="0"/>
                  </a:rPr>
                  <a:t>v</a:t>
                </a:r>
                <a:r>
                  <a:rPr lang="en-US" sz="2400" baseline="-25000">
                    <a:solidFill>
                      <a:schemeClr val="tx2"/>
                    </a:solidFill>
                    <a:latin typeface="Arial Narrow" pitchFamily="34" charset="0"/>
                  </a:rPr>
                  <a:t>n</a:t>
                </a:r>
              </a:p>
            </p:txBody>
          </p:sp>
          <p:graphicFrame>
            <p:nvGraphicFramePr>
              <p:cNvPr id="19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932" y="1896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3" name="Clip" r:id="rId7" imgW="525240" imgH="1361880" progId="">
                      <p:embed/>
                    </p:oleObj>
                  </mc:Choice>
                  <mc:Fallback>
                    <p:oleObj name="Clip" r:id="rId7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32" y="1896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190" y="1897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4" name="Clip" r:id="rId8" imgW="525240" imgH="1361880" progId="">
                      <p:embed/>
                    </p:oleObj>
                  </mc:Choice>
                  <mc:Fallback>
                    <p:oleObj name="Clip" r:id="rId8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0" y="1897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37" y="1898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5" name="Clip" r:id="rId9" imgW="525240" imgH="1361880" progId="">
                      <p:embed/>
                    </p:oleObj>
                  </mc:Choice>
                  <mc:Fallback>
                    <p:oleObj name="Clip" r:id="rId9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7" y="1898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378" y="1899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6" name="Clip" r:id="rId10" imgW="525240" imgH="1361880" progId="">
                      <p:embed/>
                    </p:oleObj>
                  </mc:Choice>
                  <mc:Fallback>
                    <p:oleObj name="Clip" r:id="rId10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78" y="1899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059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7" name="Clip" r:id="rId11" imgW="525240" imgH="1361880" progId="">
                      <p:embed/>
                    </p:oleObj>
                  </mc:Choice>
                  <mc:Fallback>
                    <p:oleObj name="Clip" r:id="rId11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9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1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770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8" name="Clip" r:id="rId12" imgW="525240" imgH="1361880" progId="">
                      <p:embed/>
                    </p:oleObj>
                  </mc:Choice>
                  <mc:Fallback>
                    <p:oleObj name="Clip" r:id="rId12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70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Line 48"/>
              <p:cNvSpPr>
                <a:spLocks noChangeShapeType="1"/>
              </p:cNvSpPr>
              <p:nvPr/>
            </p:nvSpPr>
            <p:spPr bwMode="auto">
              <a:xfrm flipH="1">
                <a:off x="757" y="1191"/>
                <a:ext cx="1634" cy="6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49"/>
              <p:cNvSpPr>
                <a:spLocks noChangeShapeType="1"/>
              </p:cNvSpPr>
              <p:nvPr/>
            </p:nvSpPr>
            <p:spPr bwMode="auto">
              <a:xfrm flipH="1">
                <a:off x="1326" y="1223"/>
                <a:ext cx="1191" cy="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50"/>
              <p:cNvSpPr>
                <a:spLocks noChangeShapeType="1"/>
              </p:cNvSpPr>
              <p:nvPr/>
            </p:nvSpPr>
            <p:spPr bwMode="auto">
              <a:xfrm flipH="1">
                <a:off x="2036" y="1223"/>
                <a:ext cx="584" cy="6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51"/>
              <p:cNvSpPr>
                <a:spLocks noChangeShapeType="1"/>
              </p:cNvSpPr>
              <p:nvPr/>
            </p:nvSpPr>
            <p:spPr bwMode="auto">
              <a:xfrm flipH="1">
                <a:off x="2746" y="1223"/>
                <a:ext cx="8" cy="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52"/>
              <p:cNvSpPr>
                <a:spLocks noChangeShapeType="1"/>
              </p:cNvSpPr>
              <p:nvPr/>
            </p:nvSpPr>
            <p:spPr bwMode="auto">
              <a:xfrm>
                <a:off x="2888" y="1215"/>
                <a:ext cx="568" cy="6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53"/>
              <p:cNvSpPr>
                <a:spLocks noChangeShapeType="1"/>
              </p:cNvSpPr>
              <p:nvPr/>
            </p:nvSpPr>
            <p:spPr bwMode="auto">
              <a:xfrm>
                <a:off x="3038" y="1215"/>
                <a:ext cx="1033" cy="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54"/>
              <p:cNvSpPr>
                <a:spLocks noChangeShapeType="1"/>
              </p:cNvSpPr>
              <p:nvPr/>
            </p:nvSpPr>
            <p:spPr bwMode="auto">
              <a:xfrm>
                <a:off x="3227" y="1199"/>
                <a:ext cx="1507" cy="7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2201" y="1781"/>
              <a:ext cx="28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/>
                <a:t>…</a:t>
              </a:r>
            </a:p>
          </p:txBody>
        </p:sp>
      </p:grpSp>
      <p:grpSp>
        <p:nvGrpSpPr>
          <p:cNvPr id="32" name="Group 61"/>
          <p:cNvGrpSpPr>
            <a:grpSpLocks/>
          </p:cNvGrpSpPr>
          <p:nvPr/>
        </p:nvGrpSpPr>
        <p:grpSpPr bwMode="auto">
          <a:xfrm>
            <a:off x="2108228" y="4492648"/>
            <a:ext cx="6832601" cy="2298699"/>
            <a:chOff x="1270" y="2627"/>
            <a:chExt cx="4304" cy="1448"/>
          </a:xfrm>
        </p:grpSpPr>
        <p:grpSp>
          <p:nvGrpSpPr>
            <p:cNvPr id="33" name="Group 29"/>
            <p:cNvGrpSpPr>
              <a:grpSpLocks/>
            </p:cNvGrpSpPr>
            <p:nvPr/>
          </p:nvGrpSpPr>
          <p:grpSpPr bwMode="auto">
            <a:xfrm>
              <a:off x="2586" y="3034"/>
              <a:ext cx="341" cy="1041"/>
              <a:chOff x="2627" y="2397"/>
              <a:chExt cx="414" cy="1339"/>
            </a:xfrm>
          </p:grpSpPr>
          <p:sp>
            <p:nvSpPr>
              <p:cNvPr id="39" name="Rectangle 30"/>
              <p:cNvSpPr>
                <a:spLocks noChangeArrowheads="1"/>
              </p:cNvSpPr>
              <p:nvPr/>
            </p:nvSpPr>
            <p:spPr bwMode="auto">
              <a:xfrm>
                <a:off x="2813" y="3439"/>
                <a:ext cx="141" cy="2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Text Box 31"/>
              <p:cNvSpPr txBox="1">
                <a:spLocks noChangeArrowheads="1"/>
              </p:cNvSpPr>
              <p:nvPr/>
            </p:nvSpPr>
            <p:spPr bwMode="auto">
              <a:xfrm>
                <a:off x="2627" y="2397"/>
                <a:ext cx="141" cy="2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graphicFrame>
            <p:nvGraphicFramePr>
              <p:cNvPr id="41" name="Object 3"/>
              <p:cNvGraphicFramePr>
                <a:graphicFrameLocks noChangeAspect="1"/>
              </p:cNvGraphicFramePr>
              <p:nvPr/>
            </p:nvGraphicFramePr>
            <p:xfrm>
              <a:off x="2640" y="2784"/>
              <a:ext cx="401" cy="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869" name="Clip" r:id="rId13" imgW="1857600" imgH="3995640" progId="">
                      <p:embed/>
                    </p:oleObj>
                  </mc:Choice>
                  <mc:Fallback>
                    <p:oleObj name="Clip" r:id="rId13" imgW="1857600" imgH="39956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2784"/>
                            <a:ext cx="401" cy="59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3307" y="3125"/>
              <a:ext cx="2267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5000"/>
                </a:lnSpc>
              </a:pPr>
              <a:r>
                <a:rPr lang="en-US" sz="2400" b="1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Individual players have no information on s</a:t>
              </a:r>
              <a:endParaRPr lang="en-US" sz="2400" b="1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6" name="Line 55"/>
            <p:cNvSpPr>
              <a:spLocks noChangeShapeType="1"/>
            </p:cNvSpPr>
            <p:nvPr/>
          </p:nvSpPr>
          <p:spPr bwMode="auto">
            <a:xfrm>
              <a:off x="1270" y="2635"/>
              <a:ext cx="1365" cy="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56"/>
            <p:cNvSpPr>
              <a:spLocks noChangeShapeType="1"/>
            </p:cNvSpPr>
            <p:nvPr/>
          </p:nvSpPr>
          <p:spPr bwMode="auto">
            <a:xfrm flipH="1">
              <a:off x="2722" y="2643"/>
              <a:ext cx="8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 flipH="1">
              <a:off x="2817" y="2627"/>
              <a:ext cx="1333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Secret Sharing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6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3925914" y="1631974"/>
            <a:ext cx="1219200" cy="53340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solidFill>
                  <a:schemeClr val="tx2"/>
                </a:solidFill>
                <a:latin typeface="Arial Narrow" pitchFamily="34" charset="0"/>
              </a:rPr>
              <a:t>Secret </a:t>
            </a:r>
            <a:r>
              <a:rPr lang="en-US" sz="2400" b="1">
                <a:solidFill>
                  <a:schemeClr val="tx2"/>
                </a:solidFill>
                <a:latin typeface="Arial Narrow" pitchFamily="34" charset="0"/>
              </a:rPr>
              <a:t>s</a:t>
            </a: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37497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5807101" y="3522686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34009" y="1290630"/>
          <a:ext cx="45243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19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9" y="1290630"/>
                        <a:ext cx="452437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40"/>
          <p:cNvSpPr txBox="1">
            <a:spLocks noChangeArrowheads="1"/>
          </p:cNvSpPr>
          <p:nvPr/>
        </p:nvSpPr>
        <p:spPr bwMode="auto">
          <a:xfrm>
            <a:off x="5856314" y="1665311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/>
              <a:t>Dealer</a:t>
            </a: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469930" y="2213023"/>
            <a:ext cx="7485066" cy="2190765"/>
            <a:chOff x="238" y="1191"/>
            <a:chExt cx="4715" cy="1380"/>
          </a:xfrm>
        </p:grpSpPr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238" y="1191"/>
              <a:ext cx="4715" cy="1380"/>
              <a:chOff x="238" y="1191"/>
              <a:chExt cx="4715" cy="1380"/>
            </a:xfrm>
          </p:grpSpPr>
          <p:graphicFrame>
            <p:nvGraphicFramePr>
              <p:cNvPr id="1027" name="Object 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2655" y="1909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0" name="Clip" r:id="rId6" imgW="525240" imgH="1361880" progId="">
                      <p:embed/>
                    </p:oleObj>
                  </mc:Choice>
                  <mc:Fallback>
                    <p:oleObj name="Clip" r:id="rId6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5" y="1909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4" name="Rectangle 19"/>
              <p:cNvSpPr>
                <a:spLocks noChangeArrowheads="1"/>
              </p:cNvSpPr>
              <p:nvPr/>
            </p:nvSpPr>
            <p:spPr bwMode="auto">
              <a:xfrm>
                <a:off x="238" y="1992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 dirty="0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Arial Narrow" pitchFamily="34" charset="0"/>
                  </a:rPr>
                  <a:t>1</a:t>
                </a:r>
                <a:endParaRPr lang="en-US" sz="2400" baseline="-250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45" name="Rectangle 20"/>
              <p:cNvSpPr>
                <a:spLocks noChangeArrowheads="1"/>
              </p:cNvSpPr>
              <p:nvPr/>
            </p:nvSpPr>
            <p:spPr bwMode="auto">
              <a:xfrm>
                <a:off x="912" y="2008"/>
                <a:ext cx="192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 dirty="0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Arial Narrow" pitchFamily="34" charset="0"/>
                  </a:rPr>
                  <a:t>2</a:t>
                </a:r>
                <a:endParaRPr lang="en-US" sz="2400" baseline="-250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46" name="Rectangle 21"/>
              <p:cNvSpPr>
                <a:spLocks noChangeArrowheads="1"/>
              </p:cNvSpPr>
              <p:nvPr/>
            </p:nvSpPr>
            <p:spPr bwMode="auto">
              <a:xfrm>
                <a:off x="1607" y="2000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400" dirty="0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smtClean="0">
                    <a:solidFill>
                      <a:schemeClr val="tx2"/>
                    </a:solidFill>
                    <a:latin typeface="Arial Narrow" pitchFamily="34" charset="0"/>
                  </a:rPr>
                  <a:t>3</a:t>
                </a:r>
                <a:endParaRPr lang="en-US" sz="16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47" name="Rectangle 22"/>
              <p:cNvSpPr>
                <a:spLocks noChangeArrowheads="1"/>
              </p:cNvSpPr>
              <p:nvPr/>
            </p:nvSpPr>
            <p:spPr bwMode="auto">
              <a:xfrm>
                <a:off x="4473" y="1984"/>
                <a:ext cx="240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600" dirty="0">
                    <a:solidFill>
                      <a:schemeClr val="tx2"/>
                    </a:solidFill>
                    <a:latin typeface="Arial Narrow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 Narrow" pitchFamily="34" charset="0"/>
                  </a:rPr>
                  <a:t>s</a:t>
                </a:r>
                <a:r>
                  <a:rPr lang="en-US" sz="2400" baseline="-25000" dirty="0" err="1" smtClean="0">
                    <a:solidFill>
                      <a:schemeClr val="tx2"/>
                    </a:solidFill>
                    <a:latin typeface="Arial Narrow" pitchFamily="34" charset="0"/>
                  </a:rPr>
                  <a:t>n</a:t>
                </a:r>
                <a:endParaRPr lang="en-US" sz="2400" baseline="-25000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graphicFrame>
            <p:nvGraphicFramePr>
              <p:cNvPr id="1028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932" y="1896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1" name="Clip" r:id="rId7" imgW="525240" imgH="1361880" progId="">
                      <p:embed/>
                    </p:oleObj>
                  </mc:Choice>
                  <mc:Fallback>
                    <p:oleObj name="Clip" r:id="rId7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32" y="1896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29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190" y="1897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2" name="Clip" r:id="rId8" imgW="525240" imgH="1361880" progId="">
                      <p:embed/>
                    </p:oleObj>
                  </mc:Choice>
                  <mc:Fallback>
                    <p:oleObj name="Clip" r:id="rId8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0" y="1897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0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37" y="1898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3" name="Clip" r:id="rId9" imgW="525240" imgH="1361880" progId="">
                      <p:embed/>
                    </p:oleObj>
                  </mc:Choice>
                  <mc:Fallback>
                    <p:oleObj name="Clip" r:id="rId9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7" y="1898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1" name="Object 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378" y="1899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4" name="Clip" r:id="rId10" imgW="525240" imgH="1361880" progId="">
                      <p:embed/>
                    </p:oleObj>
                  </mc:Choice>
                  <mc:Fallback>
                    <p:oleObj name="Clip" r:id="rId10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78" y="1899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059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5" name="Clip" r:id="rId11" imgW="525240" imgH="1361880" progId="">
                      <p:embed/>
                    </p:oleObj>
                  </mc:Choice>
                  <mc:Fallback>
                    <p:oleObj name="Clip" r:id="rId11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9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3" name="Object 1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770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26" name="Clip" r:id="rId12" imgW="525240" imgH="1361880" progId="">
                      <p:embed/>
                    </p:oleObj>
                  </mc:Choice>
                  <mc:Fallback>
                    <p:oleObj name="Clip" r:id="rId12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70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9" name="Line 48"/>
              <p:cNvSpPr>
                <a:spLocks noChangeShapeType="1"/>
              </p:cNvSpPr>
              <p:nvPr/>
            </p:nvSpPr>
            <p:spPr bwMode="auto">
              <a:xfrm flipH="1">
                <a:off x="757" y="1191"/>
                <a:ext cx="1634" cy="6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0" name="Line 49"/>
              <p:cNvSpPr>
                <a:spLocks noChangeShapeType="1"/>
              </p:cNvSpPr>
              <p:nvPr/>
            </p:nvSpPr>
            <p:spPr bwMode="auto">
              <a:xfrm flipH="1">
                <a:off x="1326" y="1223"/>
                <a:ext cx="1191" cy="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1" name="Line 50"/>
              <p:cNvSpPr>
                <a:spLocks noChangeShapeType="1"/>
              </p:cNvSpPr>
              <p:nvPr/>
            </p:nvSpPr>
            <p:spPr bwMode="auto">
              <a:xfrm flipH="1">
                <a:off x="2036" y="1223"/>
                <a:ext cx="584" cy="6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2" name="Line 51"/>
              <p:cNvSpPr>
                <a:spLocks noChangeShapeType="1"/>
              </p:cNvSpPr>
              <p:nvPr/>
            </p:nvSpPr>
            <p:spPr bwMode="auto">
              <a:xfrm flipH="1">
                <a:off x="2746" y="1223"/>
                <a:ext cx="8" cy="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3" name="Line 52"/>
              <p:cNvSpPr>
                <a:spLocks noChangeShapeType="1"/>
              </p:cNvSpPr>
              <p:nvPr/>
            </p:nvSpPr>
            <p:spPr bwMode="auto">
              <a:xfrm>
                <a:off x="2888" y="1215"/>
                <a:ext cx="568" cy="6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4" name="Line 53"/>
              <p:cNvSpPr>
                <a:spLocks noChangeShapeType="1"/>
              </p:cNvSpPr>
              <p:nvPr/>
            </p:nvSpPr>
            <p:spPr bwMode="auto">
              <a:xfrm>
                <a:off x="3038" y="1215"/>
                <a:ext cx="1033" cy="6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5" name="Line 54"/>
              <p:cNvSpPr>
                <a:spLocks noChangeShapeType="1"/>
              </p:cNvSpPr>
              <p:nvPr/>
            </p:nvSpPr>
            <p:spPr bwMode="auto">
              <a:xfrm>
                <a:off x="3227" y="1199"/>
                <a:ext cx="1507" cy="7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43" name="Text Box 62"/>
            <p:cNvSpPr txBox="1">
              <a:spLocks noChangeArrowheads="1"/>
            </p:cNvSpPr>
            <p:nvPr/>
          </p:nvSpPr>
          <p:spPr bwMode="auto">
            <a:xfrm>
              <a:off x="2201" y="1781"/>
              <a:ext cx="28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/>
                <a:t>…</a:t>
              </a:r>
            </a:p>
          </p:txBody>
        </p:sp>
      </p:grpSp>
      <p:grpSp>
        <p:nvGrpSpPr>
          <p:cNvPr id="40" name="Group 56"/>
          <p:cNvGrpSpPr>
            <a:grpSpLocks/>
          </p:cNvGrpSpPr>
          <p:nvPr/>
        </p:nvGrpSpPr>
        <p:grpSpPr bwMode="auto">
          <a:xfrm>
            <a:off x="1252571" y="4469854"/>
            <a:ext cx="7874566" cy="1911474"/>
            <a:chOff x="765" y="2612"/>
            <a:chExt cx="4803" cy="1068"/>
          </a:xfrm>
        </p:grpSpPr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3668" y="3116"/>
              <a:ext cx="19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5000"/>
                </a:lnSpc>
              </a:pPr>
              <a:r>
                <a:rPr lang="en-US" sz="2400" b="1" dirty="0" smtClean="0">
                  <a:solidFill>
                    <a:srgbClr val="0033CC"/>
                  </a:solidFill>
                  <a:latin typeface="Comic Sans MS"/>
                  <a:cs typeface="Comic Sans MS"/>
                  <a:sym typeface="Symbol" pitchFamily="18" charset="2"/>
                </a:rPr>
                <a:t>Together all the parties know s</a:t>
              </a:r>
              <a:endParaRPr lang="en-US" sz="2400" b="1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2384" y="3344"/>
              <a:ext cx="768" cy="336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Secret </a:t>
              </a:r>
              <a:r>
                <a:rPr lang="en-US" sz="2400" b="1">
                  <a:solidFill>
                    <a:schemeClr val="tx2"/>
                  </a:solidFill>
                  <a:latin typeface="Arial Narrow" pitchFamily="34" charset="0"/>
                </a:rPr>
                <a:t>s</a:t>
              </a:r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>
              <a:off x="765" y="2612"/>
              <a:ext cx="1610" cy="6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46"/>
            <p:cNvSpPr>
              <a:spLocks noChangeShapeType="1"/>
            </p:cNvSpPr>
            <p:nvPr/>
          </p:nvSpPr>
          <p:spPr bwMode="auto">
            <a:xfrm flipH="1">
              <a:off x="3140" y="2628"/>
              <a:ext cx="1571" cy="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 flipH="1">
              <a:off x="3014" y="2620"/>
              <a:ext cx="1026" cy="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>
              <a:off x="1341" y="2620"/>
              <a:ext cx="1137" cy="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Line 50"/>
            <p:cNvSpPr>
              <a:spLocks noChangeShapeType="1"/>
            </p:cNvSpPr>
            <p:nvPr/>
          </p:nvSpPr>
          <p:spPr bwMode="auto">
            <a:xfrm>
              <a:off x="2020" y="2628"/>
              <a:ext cx="600" cy="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52"/>
            <p:cNvSpPr>
              <a:spLocks noChangeShapeType="1"/>
            </p:cNvSpPr>
            <p:nvPr/>
          </p:nvSpPr>
          <p:spPr bwMode="auto">
            <a:xfrm flipH="1">
              <a:off x="2864" y="2643"/>
              <a:ext cx="576" cy="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Line 53"/>
            <p:cNvSpPr>
              <a:spLocks noChangeShapeType="1"/>
            </p:cNvSpPr>
            <p:nvPr/>
          </p:nvSpPr>
          <p:spPr bwMode="auto">
            <a:xfrm>
              <a:off x="2722" y="2635"/>
              <a:ext cx="16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Secret Sharing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6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8000"/>
                </a:solidFill>
                <a:latin typeface="Comic Sans MS"/>
                <a:cs typeface="Comic Sans MS"/>
              </a:rPr>
              <a:t>Evaluation Policy</a:t>
            </a:r>
            <a:endParaRPr lang="en-US" sz="32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016" y="1434724"/>
            <a:ext cx="716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Tuned to ensure that you learn and you enjoy the learning!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5838" y="1974258"/>
            <a:ext cx="708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Scribe (18%): </a:t>
            </a:r>
            <a:r>
              <a:rPr lang="en-US" dirty="0" smtClean="0">
                <a:latin typeface="Comic Sans MS"/>
                <a:cs typeface="Comic Sans MS"/>
              </a:rPr>
              <a:t>Every student will have to scribe 2/3 lectures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5837" y="2617725"/>
            <a:ext cx="8463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Chalk &amp; Talk Seminar (14*2 + 4 = 32%): </a:t>
            </a:r>
            <a:r>
              <a:rPr lang="en-US" dirty="0" smtClean="0">
                <a:latin typeface="Comic Sans MS"/>
                <a:cs typeface="Comic Sans MS"/>
              </a:rPr>
              <a:t>Every student will make two presentations (one in each half of the course) and write a small blog on one of her/his friend’s seminar.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1" y="3644625"/>
            <a:ext cx="724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Project (25 + 35 = 60%): </a:t>
            </a:r>
            <a:r>
              <a:rPr lang="en-US" dirty="0" smtClean="0">
                <a:latin typeface="Comic Sans MS"/>
                <a:cs typeface="Comic Sans MS"/>
              </a:rPr>
              <a:t>Two projects (midterm and end-term)</a:t>
            </a:r>
          </a:p>
        </p:txBody>
      </p:sp>
      <p:sp>
        <p:nvSpPr>
          <p:cNvPr id="7" name="Rectangle 6"/>
          <p:cNvSpPr/>
          <p:nvPr/>
        </p:nvSpPr>
        <p:spPr>
          <a:xfrm>
            <a:off x="795867" y="4126484"/>
            <a:ext cx="8195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theoretical </a:t>
            </a:r>
            <a:r>
              <a:rPr lang="en-US" dirty="0">
                <a:latin typeface="Comic Sans MS"/>
                <a:cs typeface="Comic Sans MS"/>
              </a:rPr>
              <a:t>or practical in </a:t>
            </a:r>
            <a:r>
              <a:rPr lang="en-US" dirty="0" smtClean="0">
                <a:latin typeface="Comic Sans MS"/>
                <a:cs typeface="Comic Sans MS"/>
              </a:rPr>
              <a:t>nature</a:t>
            </a:r>
          </a:p>
          <a:p>
            <a:r>
              <a:rPr lang="en-US" dirty="0" smtClean="0">
                <a:latin typeface="Comic Sans MS"/>
                <a:cs typeface="Comic Sans MS"/>
              </a:rPr>
              <a:t>&gt;&gt; </a:t>
            </a:r>
            <a:r>
              <a:rPr lang="en-US" dirty="0">
                <a:latin typeface="Comic Sans MS"/>
                <a:cs typeface="Comic Sans MS"/>
              </a:rPr>
              <a:t>theoretical projects will involve answering deep and </a:t>
            </a:r>
            <a:r>
              <a:rPr lang="en-US" dirty="0" smtClean="0">
                <a:latin typeface="Comic Sans MS"/>
                <a:cs typeface="Comic Sans MS"/>
              </a:rPr>
              <a:t>exciting </a:t>
            </a:r>
            <a:r>
              <a:rPr lang="en-US" dirty="0">
                <a:latin typeface="Comic Sans MS"/>
                <a:cs typeface="Comic Sans MS"/>
              </a:rPr>
              <a:t>theoretical </a:t>
            </a:r>
            <a:r>
              <a:rPr lang="en-US" dirty="0" smtClean="0">
                <a:latin typeface="Comic Sans MS"/>
                <a:cs typeface="Comic Sans MS"/>
              </a:rPr>
              <a:t>questions</a:t>
            </a:r>
          </a:p>
          <a:p>
            <a:r>
              <a:rPr lang="en-US" dirty="0" smtClean="0">
                <a:latin typeface="Comic Sans MS"/>
                <a:cs typeface="Comic Sans MS"/>
              </a:rPr>
              <a:t>&gt;&gt; </a:t>
            </a:r>
            <a:r>
              <a:rPr lang="en-US" dirty="0">
                <a:latin typeface="Comic Sans MS"/>
                <a:cs typeface="Comic Sans MS"/>
              </a:rPr>
              <a:t>practical projects will involve implementing and improving challenging practical secure computation tasks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&gt;&gt; Both project topics may be same. Complete literature survey and decide on an exciting problem by midterm. Make non-trivial theoretical progress/ implement the best solution in the second half.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6263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63" y="161908"/>
            <a:ext cx="7883525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Secret Sharing Instantiation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920" y="1534068"/>
            <a:ext cx="305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Z</a:t>
            </a:r>
            <a:r>
              <a:rPr lang="en-US" baseline="-25000" dirty="0" err="1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p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: {0,1….p-1},  p is a prime  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8853" y="2126736"/>
            <a:ext cx="7144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Theorem: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p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=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 (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Z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p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, + mod p (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), .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od p (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pitchFamily="18" charset="2"/>
              </a:rPr>
              <a:t>) ) is a field 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4320" y="2753268"/>
            <a:ext cx="978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Closure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4323" y="3193529"/>
            <a:ext cx="1580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Associativity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323" y="3715261"/>
            <a:ext cx="199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Identity: 0 and 1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5125" y="4236993"/>
            <a:ext cx="8085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Inverse: for every a there exist –a, a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-1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so that  a </a:t>
            </a:r>
            <a:r>
              <a:rPr lang="en-US" dirty="0">
                <a:latin typeface="Comic Sans MS"/>
                <a:cs typeface="Comic Sans MS"/>
                <a:sym typeface="Symbol"/>
              </a:rPr>
              <a:t>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(-a)  = 0 and </a:t>
            </a:r>
          </a:p>
          <a:p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>
                <a:latin typeface="Comic Sans MS"/>
                <a:cs typeface="Comic Sans MS"/>
                <a:sym typeface="Symbol"/>
              </a:rPr>
              <a:t>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a</a:t>
            </a:r>
            <a:r>
              <a:rPr lang="en-US" baseline="30000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-1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= 1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5126" y="5206489"/>
            <a:ext cx="858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Distributive: . mod p over + mod 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6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63" y="161908"/>
            <a:ext cx="7883525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Secret Sharing Instantiation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3587253" y="1631974"/>
            <a:ext cx="1408095" cy="53340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b="1" dirty="0">
                <a:latin typeface="Comic Sans MS"/>
                <a:cs typeface="Comic Sans MS"/>
              </a:rPr>
              <a:t>s</a:t>
            </a:r>
            <a:r>
              <a:rPr lang="en-US" b="1" dirty="0" smtClean="0">
                <a:latin typeface="Comic Sans MS"/>
                <a:cs typeface="Comic Sans MS"/>
              </a:rPr>
              <a:t> from </a:t>
            </a:r>
            <a:r>
              <a:rPr lang="en-US" b="1" dirty="0" err="1" smtClean="0">
                <a:latin typeface="Comic Sans MS"/>
                <a:cs typeface="Comic Sans MS"/>
              </a:rPr>
              <a:t>F</a:t>
            </a:r>
            <a:r>
              <a:rPr lang="en-US" b="1" baseline="-25000" dirty="0" err="1" smtClean="0">
                <a:latin typeface="Comic Sans MS"/>
                <a:cs typeface="Comic Sans MS"/>
              </a:rPr>
              <a:t>p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3749701" y="3302557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5807101" y="3302557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762750"/>
              </p:ext>
            </p:extLst>
          </p:nvPr>
        </p:nvGraphicFramePr>
        <p:xfrm>
          <a:off x="4995349" y="1290630"/>
          <a:ext cx="45243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419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349" y="1290630"/>
                        <a:ext cx="452437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3749701" y="3302557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807101" y="3302557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260380" y="2929527"/>
            <a:ext cx="7694620" cy="1241434"/>
            <a:chOff x="106" y="1781"/>
            <a:chExt cx="4847" cy="782"/>
          </a:xfrm>
        </p:grpSpPr>
        <p:grpSp>
          <p:nvGrpSpPr>
            <p:cNvPr id="11" name="Group 60"/>
            <p:cNvGrpSpPr>
              <a:grpSpLocks/>
            </p:cNvGrpSpPr>
            <p:nvPr/>
          </p:nvGrpSpPr>
          <p:grpSpPr bwMode="auto">
            <a:xfrm>
              <a:off x="106" y="1896"/>
              <a:ext cx="4847" cy="667"/>
              <a:chOff x="106" y="1896"/>
              <a:chExt cx="4847" cy="667"/>
            </a:xfrm>
          </p:grpSpPr>
          <p:sp>
            <p:nvSpPr>
              <p:cNvPr id="14" name="Rectangle 19"/>
              <p:cNvSpPr>
                <a:spLocks noChangeArrowheads="1"/>
              </p:cNvSpPr>
              <p:nvPr/>
            </p:nvSpPr>
            <p:spPr bwMode="auto">
              <a:xfrm>
                <a:off x="106" y="1972"/>
                <a:ext cx="363" cy="20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  <a:sym typeface="Symbol" pitchFamily="18" charset="2"/>
                  </a:rPr>
                  <a:t>S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omic Sans MS"/>
                    <a:cs typeface="Comic Sans MS"/>
                    <a:sym typeface="Symbol" pitchFamily="18" charset="2"/>
                  </a:rPr>
                  <a:t>\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2000" baseline="-25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  <a:endParaRPr lang="en-US" sz="2000" baseline="-250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758" y="1909"/>
                <a:ext cx="278" cy="28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  <a:sym typeface="Symbol" pitchFamily="18" charset="2"/>
                  </a:rPr>
                  <a:t>S\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2000" baseline="-25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  <a:endParaRPr lang="en-US" sz="2000" baseline="-250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1475" y="1978"/>
                <a:ext cx="240" cy="19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  <a:sym typeface="Symbol" pitchFamily="18" charset="2"/>
                  </a:rPr>
                  <a:t>S\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2000" baseline="-25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3</a:t>
                </a:r>
                <a:endParaRPr lang="en-US" sz="20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7" name="Rectangle 22"/>
              <p:cNvSpPr>
                <a:spLocks noChangeArrowheads="1"/>
              </p:cNvSpPr>
              <p:nvPr/>
            </p:nvSpPr>
            <p:spPr bwMode="auto">
              <a:xfrm>
                <a:off x="4308" y="1909"/>
                <a:ext cx="297" cy="28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  <a:sym typeface="Symbol" pitchFamily="18" charset="2"/>
                  </a:rPr>
                  <a:t>S \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2000" baseline="-25000" dirty="0" err="1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n</a:t>
                </a:r>
                <a:endParaRPr lang="en-US" sz="2000" baseline="-250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aphicFrame>
            <p:nvGraphicFramePr>
              <p:cNvPr id="19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932" y="1896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0420" name="Clip" r:id="rId6" imgW="525240" imgH="1361880" progId="">
                      <p:embed/>
                    </p:oleObj>
                  </mc:Choice>
                  <mc:Fallback>
                    <p:oleObj name="Clip" r:id="rId6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32" y="1896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190" y="1897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0421" name="Clip" r:id="rId7" imgW="525240" imgH="1361880" progId="">
                      <p:embed/>
                    </p:oleObj>
                  </mc:Choice>
                  <mc:Fallback>
                    <p:oleObj name="Clip" r:id="rId7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0" y="1897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37" y="1898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0422" name="Clip" r:id="rId8" imgW="525240" imgH="1361880" progId="">
                      <p:embed/>
                    </p:oleObj>
                  </mc:Choice>
                  <mc:Fallback>
                    <p:oleObj name="Clip" r:id="rId8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7" y="1898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1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770" y="1901"/>
              <a:ext cx="183" cy="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0423" name="Clip" r:id="rId9" imgW="525240" imgH="1361880" progId="">
                      <p:embed/>
                    </p:oleObj>
                  </mc:Choice>
                  <mc:Fallback>
                    <p:oleObj name="Clip" r:id="rId9" imgW="525240" imgH="13618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70" y="1901"/>
                            <a:ext cx="183" cy="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2201" y="1781"/>
              <a:ext cx="28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/>
                <a:t>…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51940" y="6360067"/>
            <a:ext cx="2935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F</a:t>
            </a:r>
            <a:r>
              <a:rPr lang="en-US" b="1" baseline="-25000" dirty="0" err="1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p</a:t>
            </a:r>
            <a:r>
              <a:rPr lang="en-US" b="1" baseline="-25000" dirty="0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b="1" dirty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=</a:t>
            </a:r>
            <a:r>
              <a:rPr lang="en-US" b="1" dirty="0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 (</a:t>
            </a:r>
            <a:r>
              <a:rPr lang="en-US" b="1" dirty="0" err="1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Z</a:t>
            </a:r>
            <a:r>
              <a:rPr lang="en-US" b="1" baseline="-25000" dirty="0" err="1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p</a:t>
            </a:r>
            <a:r>
              <a:rPr lang="en-US" b="1" baseline="-25000" dirty="0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,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+</a:t>
            </a:r>
            <a:r>
              <a:rPr lang="en-US" b="1" dirty="0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 smtClean="0">
                <a:solidFill>
                  <a:srgbClr val="0033CC"/>
                </a:solidFill>
                <a:latin typeface="Comic Sans MS"/>
                <a:cs typeface="Comic Sans MS"/>
                <a:sym typeface="Symbol" pitchFamily="18" charset="2"/>
              </a:rPr>
              <a:t>) is a field </a:t>
            </a:r>
            <a:endParaRPr lang="en-US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5447786" y="1352027"/>
            <a:ext cx="3549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&gt;&gt; Choose random shares s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,..s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 from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p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s. t. s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1 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…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latin typeface="Comic Sans MS"/>
                <a:cs typeface="Comic Sans MS"/>
                <a:sym typeface="Symbo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s</a:t>
            </a:r>
            <a:r>
              <a:rPr lang="en-US" baseline="-25000" dirty="0" err="1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= s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</a:p>
          <a:p>
            <a:endParaRPr lang="en-US" dirty="0" smtClean="0">
              <a:solidFill>
                <a:srgbClr val="000000"/>
              </a:solidFill>
              <a:latin typeface="Comic Sans MS"/>
              <a:cs typeface="Comic Sans MS"/>
              <a:sym typeface="Symbol" pitchFamily="18" charset="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&gt;&gt;    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  <a:sym typeface="Symbol" pitchFamily="18" charset="2"/>
              </a:rPr>
              <a:t>S = {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s</a:t>
            </a:r>
            <a:r>
              <a:rPr lang="en-US" baseline="-25000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1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,..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n</a:t>
            </a:r>
            <a:r>
              <a:rPr lang="en-US" baseline="-25000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}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0374" y="4531803"/>
            <a:ext cx="7931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&gt;&gt; Together all the parties know s (in fact any two parties know 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9927" y="4985803"/>
            <a:ext cx="6371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&gt;&gt; Individual party has no information about s.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0928" y="5460924"/>
            <a:ext cx="7659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he probability of guessing s before secret sharing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  <a:sym typeface="Symbol" pitchFamily="18" charset="2"/>
              </a:rPr>
              <a:t>= the probability of guessing s after secret sharing (does not depend on the computing power of the parties)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9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animBg="1"/>
      <p:bldP spid="1037" grpId="0" animBg="1"/>
      <p:bldP spid="1038" grpId="0" animBg="1"/>
      <p:bldP spid="8" grpId="0" animBg="1"/>
      <p:bldP spid="9" grpId="0" animBg="1"/>
      <p:bldP spid="3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91" y="161907"/>
            <a:ext cx="8741276" cy="9726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Secure Addition y = x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1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3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 (assume n=3 parties)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3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205062"/>
              </p:ext>
            </p:extLst>
          </p:nvPr>
        </p:nvGraphicFramePr>
        <p:xfrm>
          <a:off x="809118" y="523292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055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523292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67441"/>
              </p:ext>
            </p:extLst>
          </p:nvPr>
        </p:nvGraphicFramePr>
        <p:xfrm>
          <a:off x="809118" y="387963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056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387963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382529"/>
              </p:ext>
            </p:extLst>
          </p:nvPr>
        </p:nvGraphicFramePr>
        <p:xfrm>
          <a:off x="792185" y="261101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057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85" y="261101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664246" y="173834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82590" y="283488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1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99523" y="413109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2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1490" y="548796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3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1640822" y="129645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1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951157" y="173834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927733" y="129645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2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454379" y="173092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430955" y="128904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3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07064" y="2817952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13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0342" y="2946123"/>
            <a:ext cx="29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731345" y="2889787"/>
            <a:ext cx="29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319446" y="4159162"/>
            <a:ext cx="29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3770449" y="4136692"/>
            <a:ext cx="29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296971" y="5487960"/>
            <a:ext cx="29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747974" y="5499356"/>
            <a:ext cx="29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987777" y="2906720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  <a:sym typeface="Symbol"/>
              </a:rPr>
              <a:t>=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5029345" y="4187491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  <a:sym typeface="Symbol"/>
              </a:rPr>
              <a:t>=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5113987" y="5529749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  <a:sym typeface="Symbol"/>
              </a:rPr>
              <a:t>=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791551" y="4539890"/>
            <a:ext cx="997664" cy="12179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6918187" y="418543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endParaRPr lang="en-US" sz="2000" baseline="-250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5708288" y="3074682"/>
            <a:ext cx="1080927" cy="11149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708288" y="4337740"/>
            <a:ext cx="1080927" cy="121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7377728" y="4294714"/>
            <a:ext cx="1546139" cy="262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y</a:t>
            </a:r>
            <a:r>
              <a:rPr lang="en-US" sz="160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= s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 </a:t>
            </a:r>
            <a:r>
              <a:rPr lang="en-US" sz="1600" dirty="0">
                <a:latin typeface="Comic Sans MS"/>
                <a:cs typeface="Comic Sans MS"/>
                <a:sym typeface="Symbol"/>
              </a:rPr>
              <a:t>+</a:t>
            </a:r>
            <a:r>
              <a:rPr lang="en-US" sz="1600" dirty="0" smtClean="0"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 </a:t>
            </a:r>
            <a:r>
              <a:rPr lang="en-US" sz="1600" dirty="0">
                <a:latin typeface="Comic Sans MS"/>
                <a:cs typeface="Comic Sans MS"/>
                <a:sym typeface="Symbol"/>
              </a:rPr>
              <a:t>+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03603" y="6355317"/>
            <a:ext cx="3233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/>
                <a:cs typeface="Comic Sans MS"/>
              </a:rPr>
              <a:t>The same is done for all P</a:t>
            </a:r>
            <a:r>
              <a:rPr lang="en-US" b="1" baseline="-25000" dirty="0" smtClean="0">
                <a:latin typeface="Comic Sans MS"/>
                <a:cs typeface="Comic Sans MS"/>
              </a:rPr>
              <a:t>i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1303867" y="2081686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13 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2574571" y="2088712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4113768" y="2071779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1519759" y="3998169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13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523996" y="5386362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12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873854" y="2783651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2886549" y="3946935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2890786" y="5335128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4326825" y="2784519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32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33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4339520" y="3947803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31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33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4343757" y="533599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31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32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5350181" y="2801019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362876" y="3964303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5367113" y="535249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latin typeface="Comic Sans MS"/>
                <a:cs typeface="Comic Sans MS"/>
              </a:rPr>
              <a:t>s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6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884213" y="6087583"/>
            <a:ext cx="409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/>
                <a:cs typeface="Comic Sans MS"/>
              </a:rPr>
              <a:t>No party even with unbounded power learns nothing more than y !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588000" y="1365987"/>
            <a:ext cx="3386667" cy="1200329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Primitives 1 (Secret Sharing Schemes):  </a:t>
            </a:r>
            <a:r>
              <a:rPr lang="en-US" dirty="0" smtClean="0">
                <a:latin typeface="Comic Sans MS"/>
                <a:cs typeface="Comic Sans MS"/>
              </a:rPr>
              <a:t>A magic primitive and one of the fundamental building blocks of MPC</a:t>
            </a:r>
            <a:endParaRPr lang="en-US" baseline="-25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0247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2" grpId="0"/>
      <p:bldP spid="54" grpId="0"/>
      <p:bldP spid="55" grpId="0"/>
      <p:bldP spid="56" grpId="0"/>
      <p:bldP spid="57" grpId="0"/>
      <p:bldP spid="58" grpId="0"/>
      <p:bldP spid="60" grpId="0"/>
      <p:bldP spid="62" grpId="0"/>
      <p:bldP spid="64" grpId="0"/>
      <p:bldP spid="66" grpId="0"/>
      <p:bldP spid="69" grpId="0" animBg="1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/>
      <p:bldP spid="8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91" y="161907"/>
            <a:ext cx="8741276" cy="9726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Secure bit multiplication y = 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x</a:t>
            </a:r>
            <a:r>
              <a:rPr lang="en-US" baseline="-25000" dirty="0">
                <a:solidFill>
                  <a:srgbClr val="008000"/>
                </a:solidFill>
                <a:latin typeface="Comic Sans MS" pitchFamily="66" charset="0"/>
              </a:rPr>
              <a:t>1 </a:t>
            </a:r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 x</a:t>
            </a:r>
            <a:r>
              <a:rPr lang="en-US" baseline="-25000" dirty="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and Match-making (assume n=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 parties)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065989"/>
              </p:ext>
            </p:extLst>
          </p:nvPr>
        </p:nvGraphicFramePr>
        <p:xfrm>
          <a:off x="809118" y="387963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87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387963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143157"/>
              </p:ext>
            </p:extLst>
          </p:nvPr>
        </p:nvGraphicFramePr>
        <p:xfrm>
          <a:off x="792185" y="261101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88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85" y="261101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664246" y="173834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82590" y="283488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1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99523" y="413109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2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1640822" y="129645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1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951157" y="173834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927733" y="129645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2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07064" y="2817952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0342" y="294612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319446" y="4159162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386858" y="5339317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/>
                <a:cs typeface="Comic Sans MS"/>
              </a:rPr>
              <a:t>Looks like we are stuck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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1473197" y="2081686"/>
            <a:ext cx="77579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2760834" y="2088712"/>
            <a:ext cx="876117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1519759" y="3998169"/>
            <a:ext cx="559902" cy="541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</a:t>
            </a:r>
            <a:endParaRPr lang="en-US" sz="1600" baseline="-25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844226" y="2851821"/>
            <a:ext cx="559902" cy="657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873854" y="4032038"/>
            <a:ext cx="559902" cy="541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endParaRPr lang="en-US" sz="1600" baseline="-25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55067" y="1444167"/>
            <a:ext cx="441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y = x</a:t>
            </a:r>
            <a:r>
              <a:rPr lang="en-US" baseline="-25000" dirty="0">
                <a:solidFill>
                  <a:srgbClr val="008000"/>
                </a:solidFill>
                <a:latin typeface="Comic Sans MS" pitchFamily="66" charset="0"/>
              </a:rPr>
              <a:t>1 </a:t>
            </a:r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 x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2</a:t>
            </a:r>
          </a:p>
          <a:p>
            <a:r>
              <a:rPr lang="en-US" baseline="-25000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   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=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omic Sans MS"/>
                <a:cs typeface="Comic Sans MS"/>
              </a:rPr>
              <a:t>11 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</a:t>
            </a:r>
            <a:r>
              <a:rPr lang="en-US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21  </a:t>
            </a:r>
            <a:r>
              <a:rPr lang="en-US" dirty="0" smtClean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22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</a:t>
            </a:r>
          </a:p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  = 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21 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x</a:t>
            </a:r>
            <a:r>
              <a:rPr lang="en-US" baseline="-25000" dirty="0">
                <a:solidFill>
                  <a:srgbClr val="000000"/>
                </a:solidFill>
                <a:latin typeface="Comic Sans MS"/>
                <a:cs typeface="Comic Sans MS"/>
              </a:rPr>
              <a:t>11</a:t>
            </a:r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22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+ 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  <a:r>
              <a:rPr lang="en-US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21 </a:t>
            </a:r>
            <a:r>
              <a:rPr lang="en-US" dirty="0">
                <a:latin typeface="Comic Sans MS"/>
                <a:cs typeface="Comic Sans MS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  <a:r>
              <a:rPr lang="en-US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22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8130" y="2975182"/>
            <a:ext cx="11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= 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22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675066" y="4060675"/>
            <a:ext cx="1051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= 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5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/>
      <p:bldP spid="43" grpId="0" animBg="1"/>
      <p:bldP spid="44" grpId="0"/>
      <p:bldP spid="47" grpId="0" animBg="1"/>
      <p:bldP spid="2" grpId="0"/>
      <p:bldP spid="55" grpId="0"/>
      <p:bldP spid="70" grpId="0"/>
      <p:bldP spid="71" grpId="0" animBg="1"/>
      <p:bldP spid="72" grpId="0" animBg="1"/>
      <p:bldP spid="74" grpId="0" animBg="1"/>
      <p:bldP spid="49" grpId="0" animBg="1"/>
      <p:bldP spid="50" grpId="0" animBg="1"/>
      <p:bldP spid="51" grpId="0"/>
      <p:bldP spid="3" grpId="0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91" y="161908"/>
            <a:ext cx="8741276" cy="7355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1-out-of-2 Oblivious Transfer 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Arial Narrow" pitchFamily="34" charset="0"/>
            </a:endParaRPr>
          </a:p>
        </p:txBody>
      </p:sp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511912"/>
              </p:ext>
            </p:extLst>
          </p:nvPr>
        </p:nvGraphicFramePr>
        <p:xfrm>
          <a:off x="2167531" y="179685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85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531" y="179685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573090" y="195434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omic Sans MS"/>
                <a:cs typeface="Comic Sans MS"/>
              </a:rPr>
              <a:t>S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2591" y="1359793"/>
            <a:ext cx="231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/>
                <a:cs typeface="Comic Sans MS"/>
              </a:rPr>
              <a:t>Message Transfer: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graphicFrame>
        <p:nvGraphicFramePr>
          <p:cNvPr id="27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549692"/>
              </p:ext>
            </p:extLst>
          </p:nvPr>
        </p:nvGraphicFramePr>
        <p:xfrm>
          <a:off x="7068617" y="172912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86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617" y="172912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627422" y="195673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R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3714" y="1978261"/>
            <a:ext cx="36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17703" y="2184400"/>
            <a:ext cx="3213764" cy="169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936671"/>
              </p:ext>
            </p:extLst>
          </p:nvPr>
        </p:nvGraphicFramePr>
        <p:xfrm>
          <a:off x="2167534" y="296523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87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534" y="296523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573093" y="312272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omic Sans MS"/>
                <a:cs typeface="Comic Sans MS"/>
              </a:rPr>
              <a:t>S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graphicFrame>
        <p:nvGraphicFramePr>
          <p:cNvPr id="39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916809"/>
              </p:ext>
            </p:extLst>
          </p:nvPr>
        </p:nvGraphicFramePr>
        <p:xfrm>
          <a:off x="7068620" y="289750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88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620" y="289750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7627425" y="312511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R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35186" y="3061976"/>
            <a:ext cx="467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m</a:t>
            </a:r>
            <a:r>
              <a:rPr lang="en-US" baseline="-25000" dirty="0" smtClean="0">
                <a:latin typeface="Comic Sans MS" pitchFamily="66" charset="0"/>
              </a:rPr>
              <a:t>0</a:t>
            </a:r>
          </a:p>
          <a:p>
            <a:r>
              <a:rPr lang="en-US" dirty="0" smtClean="0">
                <a:latin typeface="Comic Sans MS"/>
                <a:cs typeface="Comic Sans MS"/>
              </a:rPr>
              <a:t>m</a:t>
            </a:r>
            <a:r>
              <a:rPr lang="en-US" baseline="-25000" dirty="0" smtClean="0">
                <a:latin typeface="Comic Sans MS"/>
                <a:cs typeface="Comic Sans MS"/>
              </a:rPr>
              <a:t>1</a:t>
            </a:r>
            <a:endParaRPr lang="en-US" baseline="-25000" dirty="0">
              <a:latin typeface="Comic Sans MS"/>
              <a:cs typeface="Comic Sans M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119304" y="3420512"/>
            <a:ext cx="3213761" cy="169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572193" y="3097346"/>
            <a:ext cx="32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b</a:t>
            </a:r>
            <a:endParaRPr lang="en-US" baseline="-25000" dirty="0">
              <a:latin typeface="Comic Sans MS"/>
              <a:cs typeface="Comic Sans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5589" y="3432791"/>
            <a:ext cx="455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omic Sans MS" pitchFamily="66" charset="0"/>
              </a:rPr>
              <a:t>m</a:t>
            </a:r>
            <a:r>
              <a:rPr lang="en-US" baseline="-25000" dirty="0" err="1" smtClean="0">
                <a:latin typeface="Comic Sans MS" pitchFamily="66" charset="0"/>
              </a:rPr>
              <a:t>b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38960" y="1962052"/>
            <a:ext cx="36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4310" y="4023270"/>
            <a:ext cx="2129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 does not know b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6333065" y="4074069"/>
            <a:ext cx="2381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R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 does not know m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1-b</a:t>
            </a:r>
            <a:endParaRPr lang="en-US" baseline="-25000" dirty="0"/>
          </a:p>
        </p:txBody>
      </p:sp>
      <p:sp>
        <p:nvSpPr>
          <p:cNvPr id="17" name="Rounded Rectangle 16"/>
          <p:cNvSpPr/>
          <p:nvPr/>
        </p:nvSpPr>
        <p:spPr>
          <a:xfrm>
            <a:off x="3623733" y="4825997"/>
            <a:ext cx="1761067" cy="1456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59204" y="5243296"/>
            <a:ext cx="14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1-out-of-2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OT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21446" y="5198530"/>
            <a:ext cx="8328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721446" y="5858930"/>
            <a:ext cx="8497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5418669" y="5889627"/>
            <a:ext cx="795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418670" y="5198530"/>
            <a:ext cx="81279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037216" y="4983477"/>
            <a:ext cx="457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m</a:t>
            </a:r>
            <a:r>
              <a:rPr lang="en-US" baseline="-25000" dirty="0">
                <a:latin typeface="Comic Sans MS" pitchFamily="66" charset="0"/>
              </a:rPr>
              <a:t>0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060403" y="5620296"/>
            <a:ext cx="4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m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23192" y="4966544"/>
            <a:ext cx="32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b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49549" y="5651954"/>
            <a:ext cx="455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omic Sans MS" pitchFamily="66" charset="0"/>
              </a:rPr>
              <a:t>m</a:t>
            </a:r>
            <a:r>
              <a:rPr lang="en-US" baseline="-25000" dirty="0" err="1" smtClean="0">
                <a:latin typeface="Comic Sans MS" pitchFamily="66" charset="0"/>
              </a:rPr>
              <a:t>b</a:t>
            </a:r>
            <a:r>
              <a:rPr lang="en-US" baseline="-25000" dirty="0" smtClean="0">
                <a:latin typeface="Comic Sans MS" pitchFamily="66" charset="0"/>
              </a:rPr>
              <a:t> </a:t>
            </a:r>
            <a:endParaRPr lang="en-US" baseline="-25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3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0" grpId="0"/>
      <p:bldP spid="28" grpId="0"/>
      <p:bldP spid="4" grpId="0"/>
      <p:bldP spid="33" grpId="0"/>
      <p:bldP spid="40" grpId="0"/>
      <p:bldP spid="41" grpId="0"/>
      <p:bldP spid="46" grpId="0"/>
      <p:bldP spid="15" grpId="0"/>
      <p:bldP spid="48" grpId="0"/>
      <p:bldP spid="16" grpId="0"/>
      <p:bldP spid="52" grpId="0"/>
      <p:bldP spid="17" grpId="0" animBg="1"/>
      <p:bldP spid="18" grpId="0"/>
      <p:bldP spid="24" grpId="0"/>
      <p:bldP spid="60" grpId="0"/>
      <p:bldP spid="61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Secure bit multiplication y = 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x</a:t>
            </a:r>
            <a:r>
              <a:rPr lang="en-US" baseline="-25000" dirty="0">
                <a:solidFill>
                  <a:srgbClr val="008000"/>
                </a:solidFill>
                <a:latin typeface="Comic Sans MS" pitchFamily="66" charset="0"/>
              </a:rPr>
              <a:t>1 </a:t>
            </a:r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omic Sans MS" pitchFamily="66" charset="0"/>
              </a:rPr>
              <a:t>2</a:t>
            </a:r>
            <a:endParaRPr lang="en-US" sz="3200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25277"/>
              </p:ext>
            </p:extLst>
          </p:nvPr>
        </p:nvGraphicFramePr>
        <p:xfrm>
          <a:off x="7582452" y="164448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1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452" y="164448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227085"/>
              </p:ext>
            </p:extLst>
          </p:nvPr>
        </p:nvGraphicFramePr>
        <p:xfrm>
          <a:off x="1080098" y="169627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1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98" y="169627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989610" y="281264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55168" y="1920141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1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964783" y="186206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latin typeface="Comic Sans MS"/>
                <a:cs typeface="Comic Sans MS"/>
              </a:rPr>
              <a:t>2</a:t>
            </a:r>
            <a:endParaRPr lang="en-US" sz="20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593562" y="2689707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74522" y="1525949"/>
            <a:ext cx="1761067" cy="1456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09993" y="1943248"/>
            <a:ext cx="14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1-out-of-2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OT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772235" y="1898482"/>
            <a:ext cx="8328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72235" y="2558882"/>
            <a:ext cx="8497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469458" y="2589579"/>
            <a:ext cx="795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469459" y="1898482"/>
            <a:ext cx="81279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101277" y="1719039"/>
            <a:ext cx="32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0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90598" y="2355858"/>
            <a:ext cx="39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x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13285" y="1677402"/>
            <a:ext cx="41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x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23082" y="2379618"/>
            <a:ext cx="726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endParaRPr lang="en-US" baseline="-25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638923" y="3543131"/>
            <a:ext cx="1761067" cy="1456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74394" y="3960430"/>
            <a:ext cx="14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1-out-of-2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OT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736636" y="3915664"/>
            <a:ext cx="8328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736636" y="4576064"/>
            <a:ext cx="8497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433859" y="4606761"/>
            <a:ext cx="795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433860" y="3915664"/>
            <a:ext cx="81279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329601" y="3677654"/>
            <a:ext cx="39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0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352788" y="4314473"/>
            <a:ext cx="372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63590" y="3710247"/>
            <a:ext cx="32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b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97319" y="4360541"/>
            <a:ext cx="2175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(1-b)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0 </a:t>
            </a:r>
            <a:r>
              <a:rPr lang="en-US" dirty="0" smtClean="0">
                <a:latin typeface="Comic Sans MS" pitchFamily="66" charset="0"/>
              </a:rPr>
              <a:t>+ b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US" dirty="0" smtClean="0">
                <a:latin typeface="Comic Sans MS" pitchFamily="66" charset="0"/>
              </a:rPr>
              <a:t> = </a:t>
            </a:r>
            <a:r>
              <a:rPr lang="en-US" dirty="0" err="1" smtClean="0">
                <a:latin typeface="Comic Sans MS" pitchFamily="66" charset="0"/>
              </a:rPr>
              <a:t>a</a:t>
            </a:r>
            <a:r>
              <a:rPr lang="en-US" baseline="-25000" dirty="0" err="1" smtClean="0">
                <a:latin typeface="Comic Sans MS" pitchFamily="66" charset="0"/>
              </a:rPr>
              <a:t>b</a:t>
            </a:r>
            <a:endParaRPr lang="en-US" baseline="-25000" dirty="0">
              <a:latin typeface="Comic Sans MS" pitchFamily="66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16457" y="5557004"/>
            <a:ext cx="8741276" cy="646331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Primitive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(Oblivious Transfer): </a:t>
            </a:r>
            <a:r>
              <a:rPr lang="en-US" dirty="0" smtClean="0">
                <a:latin typeface="Comic Sans MS"/>
                <a:cs typeface="Comic Sans MS"/>
              </a:rPr>
              <a:t>Another magic primitive and one of the fundamental building blocks of MPC</a:t>
            </a:r>
            <a:endParaRPr lang="en-US" baseline="-25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3219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0" grpId="0"/>
      <p:bldP spid="41" grpId="0"/>
      <p:bldP spid="54" grpId="0" animBg="1"/>
      <p:bldP spid="56" grpId="0"/>
      <p:bldP spid="61" grpId="0"/>
      <p:bldP spid="62" grpId="0"/>
      <p:bldP spid="63" grpId="0"/>
      <p:bldP spid="64" grpId="0"/>
      <p:bldP spid="6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43935"/>
            <a:ext cx="8534400" cy="758952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Time to show </a:t>
            </a:r>
            <a:r>
              <a:rPr lang="en-US" smtClean="0">
                <a:solidFill>
                  <a:srgbClr val="008000"/>
                </a:solidFill>
                <a:latin typeface="Comic Sans MS"/>
                <a:cs typeface="Comic Sans MS"/>
              </a:rPr>
              <a:t>Vishwaroop 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of MPC</a:t>
            </a:r>
            <a:endParaRPr lang="en-US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70000"/>
            <a:ext cx="42672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133" y="1270000"/>
            <a:ext cx="4233334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We are in the age of Information!</a:t>
            </a:r>
            <a:endParaRPr lang="en-US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104" y="1534067"/>
            <a:ext cx="3088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 Information Everywhere: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6006" y="1994933"/>
            <a:ext cx="843559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Individual: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dirty="0" smtClean="0">
                <a:latin typeface="Comic Sans MS"/>
                <a:cs typeface="Comic Sans MS"/>
              </a:rPr>
              <a:t>ge, Salary, Bank Details (balance, </a:t>
            </a:r>
            <a:r>
              <a:rPr lang="en-US" dirty="0" err="1" smtClean="0">
                <a:latin typeface="Comic Sans MS"/>
                <a:cs typeface="Comic Sans MS"/>
              </a:rPr>
              <a:t>netbaking</a:t>
            </a:r>
            <a:r>
              <a:rPr lang="en-US" dirty="0" smtClean="0">
                <a:latin typeface="Comic Sans MS"/>
                <a:cs typeface="Comic Sans MS"/>
              </a:rPr>
              <a:t> login password), Citizenship, Parents/family member details, Identity details (passport no., PAN card, Voter ID, AADHAR id ), Income Tax Details,  Your vehicle details (cycle, two wheeler, car), Medical data: </a:t>
            </a:r>
            <a:r>
              <a:rPr lang="en-US" dirty="0">
                <a:latin typeface="Comic Sans MS"/>
                <a:cs typeface="Comic Sans MS"/>
              </a:rPr>
              <a:t>d</a:t>
            </a:r>
            <a:r>
              <a:rPr lang="en-US" dirty="0" smtClean="0">
                <a:latin typeface="Comic Sans MS"/>
                <a:cs typeface="Comic Sans MS"/>
              </a:rPr>
              <a:t>iseases, biometric traits (face, fingerprint, iris, speech), genome signature, minimum age of watching porn/taking drug, Child adoption details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6006" y="3918252"/>
            <a:ext cx="828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Profitable Organization (MS/IBM/TCS/Infosys):</a:t>
            </a:r>
            <a:r>
              <a:rPr lang="en-US" dirty="0" smtClean="0">
                <a:latin typeface="Comic Sans MS"/>
                <a:cs typeface="Comic Sans MS"/>
              </a:rPr>
              <a:t> List of employees and their details, Profit, loss, turnover, salaries.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6007" y="4970975"/>
            <a:ext cx="8280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Educational Organization (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IISc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/IITs/IIITs/IISERs/NISERs/NITs)</a:t>
            </a:r>
            <a:r>
              <a:rPr lang="en-US" dirty="0" smtClean="0">
                <a:latin typeface="Comic Sans MS"/>
                <a:cs typeface="Comic Sans MS"/>
              </a:rPr>
              <a:t>: List of employees and their details, students and their details, awards, recognitions, scientific publications, products, dropouts, drug addicts,  suicides, sexual harassments,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9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We are in the age of 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Information!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479" y="2275284"/>
            <a:ext cx="831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Security Agencies (RAW/ IB/ CBI/NIA):</a:t>
            </a:r>
            <a:r>
              <a:rPr lang="en-US" dirty="0" smtClean="0">
                <a:latin typeface="Comic Sans MS"/>
                <a:cs typeface="Comic Sans MS"/>
              </a:rPr>
              <a:t> List of employees and details, list of criminals and details, list of incidents and details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1341" y="4206113"/>
            <a:ext cx="8280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Country:</a:t>
            </a:r>
            <a:r>
              <a:rPr lang="en-US" dirty="0" smtClean="0">
                <a:latin typeface="Comic Sans MS"/>
                <a:cs typeface="Comic Sans MS"/>
              </a:rPr>
              <a:t> List of citizens and details, prime minister, presidents, MLA, MPs, celebrities, under-privileged. Satellites / Nuclear weapons / Submarines information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1342" y="5224970"/>
            <a:ext cx="8280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…….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1348" y="3158680"/>
            <a:ext cx="831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Military Organizations (Army/Air Force/Navy):</a:t>
            </a:r>
            <a:r>
              <a:rPr lang="en-US" dirty="0" smtClean="0">
                <a:latin typeface="Comic Sans MS"/>
                <a:cs typeface="Comic Sans MS"/>
              </a:rPr>
              <a:t> List of soldiers, colonels and details, list of operations and details, intercepted messages and details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5210" y="1431894"/>
            <a:ext cx="828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Hospitals:</a:t>
            </a:r>
            <a:r>
              <a:rPr lang="en-US" dirty="0" smtClean="0">
                <a:latin typeface="Comic Sans MS"/>
                <a:cs typeface="Comic Sans MS"/>
              </a:rPr>
              <a:t> List of patients and their medical history and details. List of doctors, nurses and their details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2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Secret Information</a:t>
            </a:r>
            <a:endParaRPr lang="en-US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006" y="1994933"/>
            <a:ext cx="8435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Individual: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ge, Salary</a:t>
            </a:r>
            <a:r>
              <a:rPr lang="en-US" dirty="0" smtClean="0">
                <a:latin typeface="Comic Sans MS"/>
                <a:cs typeface="Comic Sans MS"/>
              </a:rPr>
              <a:t>, Bank Details (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balance</a:t>
            </a:r>
            <a:r>
              <a:rPr lang="en-US" dirty="0" smtClean="0">
                <a:latin typeface="Comic Sans MS"/>
                <a:cs typeface="Comic Sans MS"/>
              </a:rPr>
              <a:t>, </a:t>
            </a:r>
            <a:r>
              <a:rPr lang="en-US" dirty="0" err="1" smtClean="0">
                <a:latin typeface="Comic Sans MS"/>
                <a:cs typeface="Comic Sans MS"/>
              </a:rPr>
              <a:t>netbaking</a:t>
            </a:r>
            <a:r>
              <a:rPr lang="en-US" dirty="0" smtClean="0">
                <a:latin typeface="Comic Sans MS"/>
                <a:cs typeface="Comic Sans MS"/>
              </a:rPr>
              <a:t> login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password</a:t>
            </a:r>
            <a:r>
              <a:rPr lang="en-US" dirty="0" smtClean="0">
                <a:latin typeface="Comic Sans MS"/>
                <a:cs typeface="Comic Sans MS"/>
              </a:rPr>
              <a:t>), Identity details (passport no., PAN card, Voter ID, AADHAR id ), Income Tax Details,  Your vehicle details (cycle, two wheeler, car), Medical data: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iseases, biometric traits (face, fingerprint, iris, speech), genome signature, minimum age of watching porn/taking drug, Child adoption details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006" y="3918252"/>
            <a:ext cx="828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Profitable Organization (MS/IBM/TCS/Infosys):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List of employees and their details, Profit, loss, turnover, salaries.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07" y="4970975"/>
            <a:ext cx="8280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Educational Organization (</a:t>
            </a:r>
            <a:r>
              <a:rPr lang="en-US" dirty="0" err="1" smtClean="0">
                <a:latin typeface="Comic Sans MS"/>
                <a:cs typeface="Comic Sans MS"/>
              </a:rPr>
              <a:t>IISc</a:t>
            </a:r>
            <a:r>
              <a:rPr lang="en-US" dirty="0" smtClean="0">
                <a:latin typeface="Comic Sans MS"/>
                <a:cs typeface="Comic Sans MS"/>
              </a:rPr>
              <a:t>/IITs/IIITs/IISERs/NISERs/NITs): List of employees and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their details</a:t>
            </a:r>
            <a:r>
              <a:rPr lang="en-US" dirty="0" smtClean="0">
                <a:latin typeface="Comic Sans MS"/>
                <a:cs typeface="Comic Sans MS"/>
              </a:rPr>
              <a:t>, students and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their details</a:t>
            </a:r>
            <a:r>
              <a:rPr lang="en-US" dirty="0" smtClean="0">
                <a:latin typeface="Comic Sans MS"/>
                <a:cs typeface="Comic Sans MS"/>
              </a:rPr>
              <a:t>, awards, recognitions, scientific publications, products,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dropouts, drug addicts,  suicides, sexual harassments,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3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Secret Information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479" y="2275284"/>
            <a:ext cx="831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Security Agencies (RAW/ IB/ CBI/NIA):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List of employees and details,</a:t>
            </a:r>
            <a:r>
              <a:rPr lang="en-US" dirty="0" smtClean="0">
                <a:latin typeface="Comic Sans MS"/>
                <a:cs typeface="Comic Sans MS"/>
              </a:rPr>
              <a:t> list of criminals and details, list of incidents and details,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list of intercepted messages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341" y="4206113"/>
            <a:ext cx="8503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Country: List of citizens and details, prime minister, presidents, MLA, MPs, celebrities, under-privileged.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Satellites / Nuclear weapons / Submarines information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342" y="5224970"/>
            <a:ext cx="8280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…….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1348" y="3260278"/>
            <a:ext cx="831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Military Organizations (Army/Air Force/Navy): List of soldiers, colonels and details, list of operations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and details</a:t>
            </a:r>
            <a:r>
              <a:rPr lang="en-US" dirty="0" smtClean="0">
                <a:latin typeface="Comic Sans MS"/>
                <a:cs typeface="Comic Sans MS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intercepted messages and details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210" y="1431894"/>
            <a:ext cx="828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 Hospitals: List of patients and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their medical history and details</a:t>
            </a:r>
            <a:r>
              <a:rPr lang="en-US" dirty="0" smtClean="0">
                <a:latin typeface="Comic Sans MS"/>
                <a:cs typeface="Comic Sans MS"/>
              </a:rPr>
              <a:t>. List of doctors, nurses and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their details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2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Secret Communication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210" y="1787487"/>
            <a:ext cx="5218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We know how to solve (</a:t>
            </a:r>
            <a:r>
              <a:rPr lang="en-US" dirty="0">
                <a:latin typeface="Comic Sans MS"/>
                <a:cs typeface="Comic Sans MS"/>
              </a:rPr>
              <a:t>Encryption </a:t>
            </a:r>
            <a:r>
              <a:rPr lang="en-US" dirty="0" smtClean="0">
                <a:latin typeface="Comic Sans MS"/>
                <a:cs typeface="Comic Sans MS"/>
              </a:rPr>
              <a:t>schemes)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9489" y="2434036"/>
            <a:ext cx="6993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Not trivial to achieve the goal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&gt;&gt; But the purpose is simple to state and well-understood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5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279399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Privacy Preserving Information Processing (Computation)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411" y="1533492"/>
            <a:ext cx="2559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Many scenarios that: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8401" y="3042900"/>
            <a:ext cx="7806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</a:t>
            </a: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large amount of added value can be obtained by combining confidential information from several sources and from this computing some result that holds an interest for all parties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8401" y="2132671"/>
            <a:ext cx="7179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&gt;&gt; demands </a:t>
            </a:r>
            <a:r>
              <a:rPr lang="en-US" dirty="0">
                <a:latin typeface="Comic Sans MS"/>
                <a:cs typeface="Comic Sans MS"/>
              </a:rPr>
              <a:t>data privacy and computation on the data at the same time!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7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13993</TotalTime>
  <Words>2510</Words>
  <Application>Microsoft Macintosh PowerPoint</Application>
  <PresentationFormat>On-screen Show (4:3)</PresentationFormat>
  <Paragraphs>348</Paragraphs>
  <Slides>36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Civic</vt:lpstr>
      <vt:lpstr>Clip</vt:lpstr>
      <vt:lpstr>Secure Computation  (Lecture 1)</vt:lpstr>
      <vt:lpstr>Welcome to an exciting Journey  </vt:lpstr>
      <vt:lpstr>Evaluation Policy</vt:lpstr>
      <vt:lpstr>We are in the age of Information!</vt:lpstr>
      <vt:lpstr>We are in the age of Information!</vt:lpstr>
      <vt:lpstr>Secret Information</vt:lpstr>
      <vt:lpstr>Secret Information</vt:lpstr>
      <vt:lpstr>Secret Communication</vt:lpstr>
      <vt:lpstr>Privacy Preserving Information Processing (Computation)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(Multiparty) Computation (MPC)</vt:lpstr>
      <vt:lpstr>PowerPoint Presentation</vt:lpstr>
      <vt:lpstr>PowerPoint Presentation</vt:lpstr>
      <vt:lpstr>PowerPoint Presentation</vt:lpstr>
      <vt:lpstr>PowerPoint Presentation</vt:lpstr>
      <vt:lpstr>  Secret Sharing </vt:lpstr>
      <vt:lpstr>Secret Sharing </vt:lpstr>
      <vt:lpstr>PowerPoint Presentation</vt:lpstr>
      <vt:lpstr>PowerPoint Presentation</vt:lpstr>
      <vt:lpstr>Secret Sharing Instantiation </vt:lpstr>
      <vt:lpstr>Secret Sharing Instantiation </vt:lpstr>
      <vt:lpstr>Secure Addition y = x1+x2+x3 (assume n=3 parties)</vt:lpstr>
      <vt:lpstr>Secure bit multiplication y = x1  x2 and Match-making (assume n=2 parties)</vt:lpstr>
      <vt:lpstr>1-out-of-2 Oblivious Transfer </vt:lpstr>
      <vt:lpstr>Secure bit multiplication y = x1  x2</vt:lpstr>
      <vt:lpstr>Time to show Vishwaroop of MPC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ARPITA PATRA</cp:lastModifiedBy>
  <cp:revision>1089</cp:revision>
  <dcterms:created xsi:type="dcterms:W3CDTF">2013-09-27T09:31:04Z</dcterms:created>
  <dcterms:modified xsi:type="dcterms:W3CDTF">2015-08-11T16:12:43Z</dcterms:modified>
</cp:coreProperties>
</file>