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9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0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1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4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33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42"/>
  </p:notesMasterIdLst>
  <p:sldIdLst>
    <p:sldId id="256" r:id="rId2"/>
    <p:sldId id="411" r:id="rId3"/>
    <p:sldId id="502" r:id="rId4"/>
    <p:sldId id="503" r:id="rId5"/>
    <p:sldId id="508" r:id="rId6"/>
    <p:sldId id="504" r:id="rId7"/>
    <p:sldId id="546" r:id="rId8"/>
    <p:sldId id="505" r:id="rId9"/>
    <p:sldId id="506" r:id="rId10"/>
    <p:sldId id="507" r:id="rId11"/>
    <p:sldId id="509" r:id="rId12"/>
    <p:sldId id="510" r:id="rId13"/>
    <p:sldId id="511" r:id="rId14"/>
    <p:sldId id="516" r:id="rId15"/>
    <p:sldId id="518" r:id="rId16"/>
    <p:sldId id="520" r:id="rId17"/>
    <p:sldId id="521" r:id="rId18"/>
    <p:sldId id="522" r:id="rId19"/>
    <p:sldId id="523" r:id="rId20"/>
    <p:sldId id="514" r:id="rId21"/>
    <p:sldId id="512" r:id="rId22"/>
    <p:sldId id="515" r:id="rId23"/>
    <p:sldId id="525" r:id="rId24"/>
    <p:sldId id="527" r:id="rId25"/>
    <p:sldId id="528" r:id="rId26"/>
    <p:sldId id="526" r:id="rId27"/>
    <p:sldId id="513" r:id="rId28"/>
    <p:sldId id="547" r:id="rId29"/>
    <p:sldId id="529" r:id="rId30"/>
    <p:sldId id="530" r:id="rId31"/>
    <p:sldId id="531" r:id="rId32"/>
    <p:sldId id="534" r:id="rId33"/>
    <p:sldId id="535" r:id="rId34"/>
    <p:sldId id="536" r:id="rId35"/>
    <p:sldId id="537" r:id="rId36"/>
    <p:sldId id="538" r:id="rId37"/>
    <p:sldId id="539" r:id="rId38"/>
    <p:sldId id="545" r:id="rId39"/>
    <p:sldId id="532" r:id="rId40"/>
    <p:sldId id="40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16"/>
    <a:srgbClr val="13E71F"/>
    <a:srgbClr val="F0F2FF"/>
    <a:srgbClr val="9DF9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6026" autoAdjust="0"/>
  </p:normalViewPr>
  <p:slideViewPr>
    <p:cSldViewPr snapToGrid="0" snapToObjects="1">
      <p:cViewPr>
        <p:scale>
          <a:sx n="75" d="100"/>
          <a:sy n="75" d="100"/>
        </p:scale>
        <p:origin x="-105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DA28D-98E0-7246-BE49-59E3821F67D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Calibri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DA28D-98E0-7246-BE49-59E3821F67D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dblp.uni-trier.de/db/journals/joc/joc22.html%23LindellP09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blp.uni-trier.de/db/conf/fc/fc2013.html%23SchneiderZ1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oleObject" Target="../embeddings/oleObject33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db/conf/fc/fc2013.html%23SchneiderZ13" TargetMode="External"/><Relationship Id="rId4" Type="http://schemas.openxmlformats.org/officeDocument/2006/relationships/hyperlink" Target="http://dblp.uni-trier.de/pers/hd/m/Micali:Silvio" TargetMode="External"/><Relationship Id="rId5" Type="http://schemas.openxmlformats.org/officeDocument/2006/relationships/hyperlink" Target="http://dblp.uni-trier.de/pers/hd/r/Rogaway:Phillip" TargetMode="External"/><Relationship Id="rId6" Type="http://schemas.openxmlformats.org/officeDocument/2006/relationships/hyperlink" Target="http://dblp.uni-trier.de/db/conf/stoc/stoc90.html%23BeaverMR90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Lecture 11-12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Reducing OT to Symmetric Key Operations via OT Extension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4907" y="1524505"/>
            <a:ext cx="8608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OTs are intrinsically expensive- usually based on public key primitives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90053" y="3841335"/>
            <a:ext cx="606769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PRG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4910" y="1998632"/>
            <a:ext cx="8608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Millions of OTs are needed (think of distributed AES encryption)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4913" y="2811419"/>
            <a:ext cx="3104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Small no. X 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many no. X 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25311" y="3235019"/>
            <a:ext cx="67793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PRG:</a:t>
            </a:r>
            <a:r>
              <a:rPr lang="en-US" sz="1600" dirty="0" smtClean="0">
                <a:latin typeface="Comic Sans MS"/>
                <a:cs typeface="Comic Sans MS"/>
              </a:rPr>
              <a:t> Truly Random short Seed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huge (pseudo-)random string 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2244" y="4495332"/>
            <a:ext cx="80493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Hybrid Encryption:</a:t>
            </a:r>
            <a:r>
              <a:rPr lang="en-US" sz="1600" dirty="0" smtClean="0">
                <a:latin typeface="Comic Sans MS"/>
                <a:cs typeface="Comic Sans MS"/>
              </a:rPr>
              <a:t> one instance of PKE 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many instances of PKE @ SKE operations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4915" y="2388097"/>
            <a:ext cx="72196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X (task/object): executing/generating X is not very efficient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05768" y="2794542"/>
            <a:ext cx="3104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None of this sort can be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i.t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3843" y="4038842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42244" y="3862821"/>
            <a:ext cx="1253149" cy="3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s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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R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{0,1}</a:t>
            </a:r>
            <a:r>
              <a:rPr lang="en-US" sz="1600" baseline="30000" dirty="0">
                <a:latin typeface="Comic Sans MS"/>
                <a:cs typeface="Comic Sans MS"/>
                <a:sym typeface="Symbol"/>
              </a:rPr>
              <a:t>k</a:t>
            </a:r>
            <a:endParaRPr lang="en-US" sz="1600" baseline="30000" dirty="0" smtClean="0">
              <a:latin typeface="Comic Sans MS"/>
              <a:cs typeface="Comic Sans M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40369" y="3835602"/>
            <a:ext cx="19361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PRG(s)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 {0,1}</a:t>
            </a:r>
            <a:r>
              <a:rPr lang="en-US" sz="1600" baseline="30000" dirty="0" smtClean="0">
                <a:latin typeface="Comic Sans MS"/>
                <a:cs typeface="Comic Sans MS"/>
                <a:sym typeface="Symbol"/>
              </a:rPr>
              <a:t>poly(k)</a:t>
            </a:r>
            <a:endParaRPr lang="en-US" sz="1600" baseline="30000" dirty="0" smtClean="0">
              <a:latin typeface="Comic Sans MS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93950" y="4038845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23922" y="5246802"/>
            <a:ext cx="506118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HE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37712" y="5444309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7819" y="5444312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42244" y="5259646"/>
            <a:ext cx="58997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PKE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5005" y="5461242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82879" y="5444309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63186" y="4912375"/>
            <a:ext cx="58997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PKE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45947" y="5113971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69955" y="5097038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79980" y="5385291"/>
            <a:ext cx="58997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PKE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062741" y="5586887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03682" y="5569954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32779" y="6266114"/>
            <a:ext cx="58997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PKE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115540" y="6467710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56481" y="6450777"/>
            <a:ext cx="500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56329" y="4149799"/>
            <a:ext cx="1266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@ cheap op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56329" y="5646931"/>
            <a:ext cx="1445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@ cheap SKE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 animBg="1"/>
      <p:bldP spid="23" grpId="0" animBg="1"/>
      <p:bldP spid="28" grpId="0" animBg="1"/>
      <p:bldP spid="31" grpId="0" animBg="1"/>
      <p:bldP spid="37" grpId="0" animBg="1"/>
      <p:bldP spid="5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OT Extension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4913" y="1761553"/>
            <a:ext cx="3104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Small no. X 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many no. X 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1445" y="2286753"/>
            <a:ext cx="67793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OT Extension:</a:t>
            </a:r>
            <a:r>
              <a:rPr lang="en-US" sz="1600" dirty="0" smtClean="0">
                <a:latin typeface="Comic Sans MS"/>
                <a:cs typeface="Comic Sans MS"/>
              </a:rPr>
              <a:t> k OTs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poly(k) OTs</a:t>
            </a:r>
            <a:r>
              <a:rPr lang="en-US" sz="1600" baseline="30000" dirty="0" smtClean="0">
                <a:latin typeface="Comic Sans MS"/>
                <a:cs typeface="Comic Sans MS"/>
                <a:sym typeface="Wingdings"/>
              </a:rPr>
              <a:t>  </a:t>
            </a:r>
            <a:endParaRPr lang="en-US" sz="1600" baseline="30000" dirty="0" smtClean="0"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4916" y="1338231"/>
            <a:ext cx="3951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X: generating X is not very efficient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69733" y="1761553"/>
            <a:ext cx="3104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None of this sort can be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6712" y="3570388"/>
            <a:ext cx="1642693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OT Extension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20504" y="3767895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43524" y="3767898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527702" y="3970517"/>
            <a:ext cx="1445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@ cheap SKE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8145" y="2842269"/>
            <a:ext cx="1453442" cy="452041"/>
            <a:chOff x="2797047" y="2272888"/>
            <a:chExt cx="3510021" cy="1037809"/>
          </a:xfrm>
        </p:grpSpPr>
        <p:sp>
          <p:nvSpPr>
            <p:cNvPr id="41" name="Rounded Rectangle 40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28148" y="3468793"/>
            <a:ext cx="1453442" cy="452041"/>
            <a:chOff x="2797047" y="2272888"/>
            <a:chExt cx="3510021" cy="1037809"/>
          </a:xfrm>
        </p:grpSpPr>
        <p:sp>
          <p:nvSpPr>
            <p:cNvPr id="55" name="Rounded Rectangle 54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1134" y="4448843"/>
            <a:ext cx="1453442" cy="452041"/>
            <a:chOff x="2797047" y="2272888"/>
            <a:chExt cx="3510021" cy="1037809"/>
          </a:xfrm>
        </p:grpSpPr>
        <p:sp>
          <p:nvSpPr>
            <p:cNvPr id="62" name="Rounded Rectangle 61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132145" y="2673968"/>
            <a:ext cx="1453442" cy="452041"/>
            <a:chOff x="2797047" y="2272888"/>
            <a:chExt cx="3510021" cy="1037809"/>
          </a:xfrm>
        </p:grpSpPr>
        <p:sp>
          <p:nvSpPr>
            <p:cNvPr id="69" name="Rounded Rectangle 68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132148" y="3300492"/>
            <a:ext cx="1453442" cy="452041"/>
            <a:chOff x="2797047" y="2272888"/>
            <a:chExt cx="3510021" cy="1037809"/>
          </a:xfrm>
        </p:grpSpPr>
        <p:sp>
          <p:nvSpPr>
            <p:cNvPr id="76" name="Rounded Rectangle 75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159000" y="4009614"/>
            <a:ext cx="1453442" cy="452041"/>
            <a:chOff x="2797047" y="2272888"/>
            <a:chExt cx="3510021" cy="1037809"/>
          </a:xfrm>
        </p:grpSpPr>
        <p:sp>
          <p:nvSpPr>
            <p:cNvPr id="83" name="Rounded Rectangle 82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199064" y="5973876"/>
            <a:ext cx="1792536" cy="548140"/>
            <a:chOff x="2797047" y="2272888"/>
            <a:chExt cx="3510021" cy="1258436"/>
          </a:xfrm>
        </p:grpSpPr>
        <p:sp>
          <p:nvSpPr>
            <p:cNvPr id="90" name="Rounded Rectangle 89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68264" y="2377206"/>
              <a:ext cx="2026007" cy="1154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poly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(k)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64829" y="5290045"/>
            <a:ext cx="62867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OT Ext is not possible information theoretically [Bea96]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OT Ext with log(k) seed OTs implies OT from scratch [LZ13]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OT Ext implies OWF [LZ13]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972829" y="2286753"/>
            <a:ext cx="40101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Reduces the cost of OT to O(1)SKE operations 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8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40" grpId="0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Roadmap for Building OT Extension [IKNP03]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8145" y="2656006"/>
            <a:ext cx="1453442" cy="452041"/>
            <a:chOff x="2797047" y="2272888"/>
            <a:chExt cx="3510021" cy="1037809"/>
          </a:xfrm>
        </p:grpSpPr>
        <p:sp>
          <p:nvSpPr>
            <p:cNvPr id="41" name="Rounded Rectangle 40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28148" y="3282530"/>
            <a:ext cx="1453442" cy="452041"/>
            <a:chOff x="2797047" y="2272888"/>
            <a:chExt cx="3510021" cy="1037809"/>
          </a:xfrm>
        </p:grpSpPr>
        <p:sp>
          <p:nvSpPr>
            <p:cNvPr id="55" name="Rounded Rectangle 54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1134" y="4262580"/>
            <a:ext cx="1453442" cy="452041"/>
            <a:chOff x="2797047" y="2272888"/>
            <a:chExt cx="3510021" cy="1037809"/>
          </a:xfrm>
        </p:grpSpPr>
        <p:sp>
          <p:nvSpPr>
            <p:cNvPr id="62" name="Rounded Rectangle 61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979748" y="2182911"/>
            <a:ext cx="1453442" cy="452041"/>
            <a:chOff x="2797047" y="2272888"/>
            <a:chExt cx="3510021" cy="1037809"/>
          </a:xfrm>
        </p:grpSpPr>
        <p:sp>
          <p:nvSpPr>
            <p:cNvPr id="69" name="Rounded Rectangle 68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79751" y="2809435"/>
            <a:ext cx="1453442" cy="452041"/>
            <a:chOff x="2797047" y="2272888"/>
            <a:chExt cx="3510021" cy="1037809"/>
          </a:xfrm>
        </p:grpSpPr>
        <p:sp>
          <p:nvSpPr>
            <p:cNvPr id="76" name="Rounded Rectangle 75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006603" y="3518557"/>
            <a:ext cx="1453442" cy="452041"/>
            <a:chOff x="2797047" y="2272888"/>
            <a:chExt cx="3510021" cy="1037809"/>
          </a:xfrm>
        </p:grpSpPr>
        <p:sp>
          <p:nvSpPr>
            <p:cNvPr id="83" name="Rounded Rectangle 82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006604" y="5482819"/>
            <a:ext cx="1453442" cy="452041"/>
            <a:chOff x="2797047" y="2272888"/>
            <a:chExt cx="3510021" cy="1037809"/>
          </a:xfrm>
        </p:grpSpPr>
        <p:sp>
          <p:nvSpPr>
            <p:cNvPr id="90" name="Rounded Rectangle 89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68263" y="2377206"/>
              <a:ext cx="2026006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62903" y="1465311"/>
            <a:ext cx="7509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423735" y="2657035"/>
            <a:ext cx="1453442" cy="452041"/>
            <a:chOff x="2797047" y="2272888"/>
            <a:chExt cx="3510021" cy="1037809"/>
          </a:xfrm>
        </p:grpSpPr>
        <p:sp>
          <p:nvSpPr>
            <p:cNvPr id="99" name="Rounded Rectangle 98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423738" y="3283559"/>
            <a:ext cx="1453442" cy="452041"/>
            <a:chOff x="2797047" y="2272888"/>
            <a:chExt cx="3510021" cy="1037809"/>
          </a:xfrm>
        </p:grpSpPr>
        <p:sp>
          <p:nvSpPr>
            <p:cNvPr id="106" name="Rounded Rectangle 105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416724" y="4263609"/>
            <a:ext cx="1453442" cy="452041"/>
            <a:chOff x="2797047" y="2272888"/>
            <a:chExt cx="3510021" cy="1037809"/>
          </a:xfrm>
        </p:grpSpPr>
        <p:sp>
          <p:nvSpPr>
            <p:cNvPr id="113" name="Rounded Rectangle 112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" name="Rectangle 118"/>
          <p:cNvSpPr/>
          <p:nvPr/>
        </p:nvSpPr>
        <p:spPr>
          <a:xfrm>
            <a:off x="2455335" y="1466340"/>
            <a:ext cx="164253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m (=poly(k)) &gt; k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04533" y="2719406"/>
            <a:ext cx="467697" cy="26491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2421469" y="3362863"/>
            <a:ext cx="467697" cy="26491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>
            <a:off x="2404533" y="4408909"/>
            <a:ext cx="467697" cy="26491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/>
          <p:cNvSpPr/>
          <p:nvPr/>
        </p:nvSpPr>
        <p:spPr>
          <a:xfrm>
            <a:off x="5435601" y="2931135"/>
            <a:ext cx="982132" cy="147777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140362" y="1427950"/>
            <a:ext cx="7509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329464" y="2115179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335718" y="2396405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346400" y="2724770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352654" y="3005996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378807" y="3452422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85061" y="3733648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491121" y="5384554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97375" y="5665780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360397" y="2083953"/>
            <a:ext cx="39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377333" y="2693544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09740" y="3421196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437389" y="5353328"/>
            <a:ext cx="44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367681" y="2328676"/>
            <a:ext cx="57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b1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384617" y="2938267"/>
            <a:ext cx="62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 b2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478539" y="5614984"/>
            <a:ext cx="67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bm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409740" y="3741682"/>
            <a:ext cx="62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 b3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7699" y="4983996"/>
            <a:ext cx="228966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Cost for transformation</a:t>
            </a:r>
            <a:endParaRPr lang="en-US" sz="1600" dirty="0"/>
          </a:p>
        </p:txBody>
      </p:sp>
      <p:sp>
        <p:nvSpPr>
          <p:cNvPr id="139" name="Rectangle 138"/>
          <p:cNvSpPr/>
          <p:nvPr/>
        </p:nvSpPr>
        <p:spPr>
          <a:xfrm>
            <a:off x="4199464" y="4943246"/>
            <a:ext cx="228966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Cost for transformation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89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9" grpId="0"/>
      <p:bldP spid="2" grpId="0" animBg="1"/>
      <p:bldP spid="96" grpId="0" animBg="1"/>
      <p:bldP spid="120" grpId="0" animBg="1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3" grpId="0"/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17326" y="2577232"/>
            <a:ext cx="2218273" cy="784668"/>
            <a:chOff x="2797047" y="2272888"/>
            <a:chExt cx="3510021" cy="1037809"/>
          </a:xfrm>
        </p:grpSpPr>
        <p:sp>
          <p:nvSpPr>
            <p:cNvPr id="41" name="Rounded Rectangle 40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03" y="2511581"/>
              <a:ext cx="1813597" cy="447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890103" y="2063522"/>
            <a:ext cx="7509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36380" y="4255818"/>
            <a:ext cx="1469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m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I: Domain Extension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2550928" y="2587680"/>
            <a:ext cx="403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557182" y="2987437"/>
            <a:ext cx="37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633047" y="2570747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633047" y="3001192"/>
            <a:ext cx="400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253846"/>
              </p:ext>
            </p:extLst>
          </p:nvPr>
        </p:nvGraphicFramePr>
        <p:xfrm>
          <a:off x="700198" y="254978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5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98" y="254978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41221" y="27072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902884"/>
              </p:ext>
            </p:extLst>
          </p:nvPr>
        </p:nvGraphicFramePr>
        <p:xfrm>
          <a:off x="8095026" y="256672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6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5026" y="256672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21621" y="2651881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59261" y="3519019"/>
            <a:ext cx="457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65515" y="3884910"/>
            <a:ext cx="4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79464" y="4610665"/>
            <a:ext cx="169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G(k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85718" y="5010422"/>
            <a:ext cx="169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2970" y="1574062"/>
            <a:ext cx="307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PRG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G: {0,1}</a:t>
            </a:r>
            <a:r>
              <a:rPr lang="en-US" baseline="300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 -&gt; {0,1}</a:t>
            </a:r>
            <a:r>
              <a:rPr lang="en-US" baseline="30000" dirty="0" smtClean="0">
                <a:solidFill>
                  <a:srgbClr val="0000FF"/>
                </a:solidFill>
                <a:latin typeface="Comic Sans MS" pitchFamily="66" charset="0"/>
              </a:rPr>
              <a:t>m=poly(k)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4953306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4188508" y="4527019"/>
            <a:ext cx="76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236599" y="4713282"/>
            <a:ext cx="175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= G(k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 +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1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9" grpId="0"/>
      <p:bldP spid="141" grpId="0"/>
      <p:bldP spid="142" grpId="0"/>
      <p:bldP spid="143" grpId="0"/>
      <p:bldP spid="144" grpId="0"/>
      <p:bldP spid="146" grpId="0"/>
      <p:bldP spid="148" grpId="0"/>
      <p:bldP spid="149" grpId="0"/>
      <p:bldP spid="150" grpId="0"/>
      <p:bldP spid="151" grpId="0"/>
      <p:bldP spid="152" grpId="0"/>
      <p:bldP spid="4" grpId="0"/>
      <p:bldP spid="154" grpId="0"/>
      <p:bldP spid="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287244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3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57499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3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70435" y="4619223"/>
            <a:ext cx="916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89594" y="4653089"/>
            <a:ext cx="434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= 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(if 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= 0) / 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59" y="5004575"/>
            <a:ext cx="4047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8729" y="5648032"/>
            <a:ext cx="4249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)]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1747" y="2414025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8345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5226" y="3047353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64997" y="4068720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672313" y="2671831"/>
            <a:ext cx="57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b1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638450" y="3281422"/>
            <a:ext cx="62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 b2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38450" y="3900987"/>
            <a:ext cx="67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bm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824" y="6343134"/>
            <a:ext cx="329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Random 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is known to P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only</a:t>
            </a:r>
            <a:endParaRPr lang="en-US" baseline="-25000" dirty="0"/>
          </a:p>
        </p:txBody>
      </p:sp>
      <p:sp>
        <p:nvSpPr>
          <p:cNvPr id="95" name="Rectangle 94"/>
          <p:cNvSpPr/>
          <p:nvPr/>
        </p:nvSpPr>
        <p:spPr>
          <a:xfrm>
            <a:off x="7980474" y="6393935"/>
            <a:ext cx="93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|T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|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k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5132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2" grpId="0"/>
      <p:bldP spid="78" grpId="0"/>
      <p:bldP spid="5" grpId="0"/>
      <p:bldP spid="85" grpId="0"/>
      <p:bldP spid="79" grpId="0"/>
      <p:bldP spid="80" grpId="0"/>
      <p:bldP spid="81" grpId="0"/>
      <p:bldP spid="83" grpId="0"/>
      <p:bldP spid="84" grpId="0"/>
      <p:bldP spid="91" grpId="0"/>
      <p:bldP spid="92" grpId="0"/>
      <p:bldP spid="93" grpId="0"/>
      <p:bldP spid="94" grpId="0"/>
      <p:bldP spid="3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768787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68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974747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6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5992" y="4716984"/>
            <a:ext cx="149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12246" y="5116741"/>
            <a:ext cx="190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6070884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035991" y="5644597"/>
            <a:ext cx="26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)……..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m0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m1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322272" y="4795120"/>
            <a:ext cx="1611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+ 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78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1532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6221" y="2638304"/>
            <a:ext cx="916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5995" y="590229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2249" y="6302054"/>
            <a:ext cx="205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15788" y="6070436"/>
            <a:ext cx="1835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1074" y="2687971"/>
            <a:ext cx="434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= 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(if 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= 0) / 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87139" y="3039457"/>
            <a:ext cx="4047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70209" y="3682914"/>
            <a:ext cx="4249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)]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8734" y="1394961"/>
            <a:ext cx="5893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There’s a Big Bug!</a:t>
            </a:r>
            <a:endParaRPr lang="en-US" sz="4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47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4" grpId="0"/>
      <p:bldP spid="155" grpId="0"/>
      <p:bldP spid="79" grpId="0"/>
      <p:bldP spid="80" grpId="0"/>
      <p:bldP spid="8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086695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21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944300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21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6070884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035991" y="5644597"/>
            <a:ext cx="26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)……..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m0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m1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322272" y="4795120"/>
            <a:ext cx="1611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+ 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78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1532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6221" y="2638304"/>
            <a:ext cx="8837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15788" y="6070436"/>
            <a:ext cx="1835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1074" y="2687971"/>
            <a:ext cx="434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= 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(if 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= 0) / 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87139" y="3039457"/>
            <a:ext cx="4047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70209" y="3682914"/>
            <a:ext cx="4249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)]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58123" y="6369786"/>
            <a:ext cx="466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Correlation Robust H: [m] × {0,1}</a:t>
            </a:r>
            <a:r>
              <a:rPr lang="en-US" baseline="30000" dirty="0" smtClean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  -&gt; {0,1}</a:t>
            </a:r>
            <a:r>
              <a:rPr lang="en-US" baseline="30000" dirty="0">
                <a:latin typeface="Comic Sans MS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5992" y="4716984"/>
            <a:ext cx="200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246" y="5116741"/>
            <a:ext cx="241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995" y="590229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249" y="6302054"/>
            <a:ext cx="264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713" y="1377819"/>
            <a:ext cx="64117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Given random and independent S, T</a:t>
            </a:r>
            <a:r>
              <a:rPr lang="en-US" sz="1600" baseline="-25000" dirty="0" smtClean="0">
                <a:latin typeface="Comic Sans MS" pitchFamily="66" charset="0"/>
              </a:rPr>
              <a:t>1 </a:t>
            </a:r>
            <a:r>
              <a:rPr lang="en-US" sz="1600" dirty="0" smtClean="0">
                <a:latin typeface="Comic Sans MS" pitchFamily="66" charset="0"/>
              </a:rPr>
              <a:t>…..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T</a:t>
            </a:r>
            <a:r>
              <a:rPr lang="en-US" sz="1600" baseline="-25000" dirty="0">
                <a:latin typeface="Comic Sans MS" pitchFamily="66" charset="0"/>
              </a:rPr>
              <a:t>m</a:t>
            </a:r>
            <a:r>
              <a:rPr lang="en-US" sz="1600" baseline="-250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,  the joint distribution</a:t>
            </a:r>
          </a:p>
          <a:p>
            <a:r>
              <a:rPr lang="en-US" sz="1600" dirty="0" smtClean="0">
                <a:latin typeface="Comic Sans MS" pitchFamily="66" charset="0"/>
              </a:rPr>
              <a:t>{H(T</a:t>
            </a:r>
            <a:r>
              <a:rPr lang="en-US" sz="1600" baseline="-25000" dirty="0" smtClean="0">
                <a:latin typeface="Comic Sans MS" pitchFamily="66" charset="0"/>
              </a:rPr>
              <a:t>1 </a:t>
            </a:r>
            <a:r>
              <a:rPr lang="en-US" sz="1600" dirty="0" smtClean="0">
                <a:latin typeface="Comic Sans MS" pitchFamily="66" charset="0"/>
              </a:rPr>
              <a:t>+ S),….</a:t>
            </a:r>
            <a:r>
              <a:rPr lang="en-US" sz="1600" dirty="0">
                <a:latin typeface="Comic Sans MS" pitchFamily="66" charset="0"/>
              </a:rPr>
              <a:t> H(</a:t>
            </a:r>
            <a:r>
              <a:rPr lang="en-US" sz="1600" dirty="0" smtClean="0">
                <a:latin typeface="Comic Sans MS" pitchFamily="66" charset="0"/>
              </a:rPr>
              <a:t>T</a:t>
            </a:r>
            <a:r>
              <a:rPr lang="en-US" sz="1600" baseline="-25000" dirty="0" smtClean="0">
                <a:latin typeface="Comic Sans MS" pitchFamily="66" charset="0"/>
              </a:rPr>
              <a:t>m </a:t>
            </a:r>
            <a:r>
              <a:rPr lang="en-US" sz="1600" dirty="0">
                <a:latin typeface="Comic Sans MS" pitchFamily="66" charset="0"/>
              </a:rPr>
              <a:t>+ S</a:t>
            </a:r>
            <a:r>
              <a:rPr lang="en-US" sz="1600" dirty="0" smtClean="0">
                <a:latin typeface="Comic Sans MS" pitchFamily="66" charset="0"/>
              </a:rPr>
              <a:t>), T</a:t>
            </a:r>
            <a:r>
              <a:rPr lang="en-US" sz="1600" baseline="-25000" dirty="0" smtClean="0">
                <a:latin typeface="Comic Sans MS" pitchFamily="66" charset="0"/>
              </a:rPr>
              <a:t>1 </a:t>
            </a:r>
            <a:r>
              <a:rPr lang="en-US" sz="1600" dirty="0" smtClean="0">
                <a:latin typeface="Comic Sans MS" pitchFamily="66" charset="0"/>
              </a:rPr>
              <a:t>…..T</a:t>
            </a:r>
            <a:r>
              <a:rPr lang="en-US" sz="1600" baseline="-25000" dirty="0" smtClean="0">
                <a:latin typeface="Comic Sans MS" pitchFamily="66" charset="0"/>
              </a:rPr>
              <a:t>m</a:t>
            </a:r>
            <a:r>
              <a:rPr lang="en-US" sz="1600" dirty="0" smtClean="0">
                <a:latin typeface="Comic Sans MS" pitchFamily="66" charset="0"/>
              </a:rPr>
              <a:t> } must be pseudo-random</a:t>
            </a:r>
            <a:r>
              <a:rPr lang="en-US" sz="1600" baseline="-250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1697448" y="2038209"/>
            <a:ext cx="4611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Cryptographic Hash function: SHA 1/2/3, RC4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027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5" grpId="0"/>
      <p:bldP spid="36" grpId="0"/>
      <p:bldP spid="4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440666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96358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6070884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035991" y="5644597"/>
            <a:ext cx="26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)……..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m0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m1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322272" y="4795120"/>
            <a:ext cx="1611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+ 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78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1532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6221" y="2638304"/>
            <a:ext cx="8837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15788" y="6070436"/>
            <a:ext cx="1835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1074" y="2687971"/>
            <a:ext cx="434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= 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(if 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= 0) / 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87139" y="3039457"/>
            <a:ext cx="4047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70209" y="3682914"/>
            <a:ext cx="4249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)]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49180" y="6369786"/>
            <a:ext cx="444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Random Function H: [m] × {0,1}</a:t>
            </a:r>
            <a:r>
              <a:rPr lang="en-US" baseline="30000" dirty="0" smtClean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  -&gt; {0,1}</a:t>
            </a:r>
            <a:r>
              <a:rPr lang="en-US" baseline="30000" dirty="0">
                <a:latin typeface="Comic Sans MS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5992" y="4716984"/>
            <a:ext cx="200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246" y="5116741"/>
            <a:ext cx="241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995" y="590229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249" y="6302054"/>
            <a:ext cx="264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605" y="1280307"/>
            <a:ext cx="3579461" cy="569441"/>
          </a:xfrm>
          <a:prstGeom prst="rect">
            <a:avLst/>
          </a:prstGeom>
          <a:solidFill>
            <a:srgbClr val="D9D9D9"/>
          </a:solidFill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dirty="0">
                <a:latin typeface="Comic Sans MS" pitchFamily="66" charset="0"/>
              </a:rPr>
              <a:t>Random </a:t>
            </a:r>
            <a:r>
              <a:rPr lang="en-US" dirty="0" smtClean="0">
                <a:latin typeface="Comic Sans MS" pitchFamily="66" charset="0"/>
              </a:rPr>
              <a:t>Oracle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9842" y="1801144"/>
            <a:ext cx="51592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Every time query an input: same output</a:t>
            </a:r>
          </a:p>
          <a:p>
            <a:r>
              <a:rPr lang="en-US" sz="1600" dirty="0" smtClean="0">
                <a:latin typeface="Comic Sans MS" pitchFamily="66" charset="0"/>
              </a:rPr>
              <a:t>New input: output is completely random in the range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1849845" y="2326070"/>
            <a:ext cx="5078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Every RO is Correlation-Robust (HR) Hash function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638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96445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A little diversion to RO Model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9180" y="6369786"/>
            <a:ext cx="444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Random Function H: [m] × {0,1}</a:t>
            </a:r>
            <a:r>
              <a:rPr lang="en-US" baseline="30000" dirty="0" smtClean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  -&gt; {0,1}</a:t>
            </a:r>
            <a:r>
              <a:rPr lang="en-US" baseline="30000" dirty="0">
                <a:latin typeface="Comic Sans MS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839" y="1508756"/>
            <a:ext cx="4438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Love and hate relationship with this model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196445" y="2061339"/>
            <a:ext cx="8097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Many protocols have proof in RO model which otherwise does not have any proof.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766776" y="2762915"/>
            <a:ext cx="7322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Protocol analyzed for Security: Hash functions replaced with RO box.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800636" y="3191119"/>
            <a:ext cx="8072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Proof is for any good?: Existence of such a proof implies the real protocol go wrong only when hash function does not simulate RO. Some proof better than no proof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766776" y="2407428"/>
            <a:ext cx="4885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Real protocol: RO replaced with hash functions 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749843" y="4099671"/>
            <a:ext cx="8072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Examples: RSA-OEAP (practically in use). CCA-secure extension of RSA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394928" y="5064872"/>
            <a:ext cx="807243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&gt;&gt; Finding proof under relatively realistic assumption (e.g. CR) than RO has been very challenging and considered to be great achievement!!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719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39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472517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4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912561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45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70435" y="4619223"/>
            <a:ext cx="916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89594" y="4653089"/>
            <a:ext cx="434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= 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(if 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= 0) / 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59" y="5004575"/>
            <a:ext cx="4047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(otherwise)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8729" y="5648032"/>
            <a:ext cx="4249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(if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(otherwise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)]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8345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4599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672313" y="2671831"/>
            <a:ext cx="57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b1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638450" y="3281422"/>
            <a:ext cx="62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 b2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38450" y="3900987"/>
            <a:ext cx="67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bm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824" y="6343134"/>
            <a:ext cx="329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Random 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is known to P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only</a:t>
            </a:r>
            <a:endParaRPr lang="en-US" baseline="-25000" dirty="0"/>
          </a:p>
        </p:txBody>
      </p:sp>
      <p:sp>
        <p:nvSpPr>
          <p:cNvPr id="95" name="Rectangle 94"/>
          <p:cNvSpPr/>
          <p:nvPr/>
        </p:nvSpPr>
        <p:spPr>
          <a:xfrm>
            <a:off x="7980474" y="6393935"/>
            <a:ext cx="93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|T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|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k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506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2174486"/>
            <a:ext cx="8534400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>
                <a:latin typeface="Comic Sans MS"/>
                <a:cs typeface="Comic Sans MS"/>
              </a:rPr>
              <a:t>M</a:t>
            </a:r>
            <a:r>
              <a:rPr lang="en-US" sz="1600" dirty="0" smtClean="0">
                <a:latin typeface="Comic Sans MS"/>
                <a:cs typeface="Comic Sans MS"/>
              </a:rPr>
              <a:t>PC with dishonest majority over Boolean circuit- [GMW87]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Oblivious Transfer (from CPA secure PKE with key </a:t>
            </a:r>
            <a:r>
              <a:rPr lang="en-US" sz="1600" dirty="0" err="1" smtClean="0">
                <a:latin typeface="Comic Sans MS"/>
                <a:cs typeface="Comic Sans MS"/>
              </a:rPr>
              <a:t>samplability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&gt; (</a:t>
            </a:r>
            <a:r>
              <a:rPr lang="en-US" sz="1600" dirty="0" err="1" smtClean="0">
                <a:latin typeface="Comic Sans MS"/>
                <a:cs typeface="Comic Sans MS"/>
              </a:rPr>
              <a:t>n,n</a:t>
            </a:r>
            <a:r>
              <a:rPr lang="en-US" sz="1600" dirty="0" smtClean="0">
                <a:latin typeface="Comic Sans MS"/>
                <a:cs typeface="Comic Sans MS"/>
              </a:rPr>
              <a:t>)-sharing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&gt; Protocol for 2PC 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Inputs are (2,</a:t>
            </a:r>
            <a:r>
              <a:rPr lang="en-US" sz="1600" dirty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)-shared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         Maintain invariant for every gate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XOR and NOT are free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AND gate evaluation needs two 1-out-of-2 OTs/ one 1-out-of 4 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579" y="5542883"/>
            <a:ext cx="5106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Extension to MPC (n-party case)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579" y="5098364"/>
            <a:ext cx="5644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Security Proof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752" y="1526832"/>
            <a:ext cx="5644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Impossibility for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 MPC with n&lt;= 2t</a:t>
            </a:r>
          </a:p>
        </p:txBody>
      </p:sp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235002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5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11813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6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8345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4599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88636" y="1537042"/>
            <a:ext cx="2082800" cy="668478"/>
            <a:chOff x="2813983" y="3509000"/>
            <a:chExt cx="3510021" cy="1037809"/>
          </a:xfrm>
        </p:grpSpPr>
        <p:sp>
          <p:nvSpPr>
            <p:cNvPr id="40" name="Rounded Rectangle 39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894451" y="1435592"/>
            <a:ext cx="36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60588" y="1886148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06592" y="1452139"/>
            <a:ext cx="41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82150" y="1866621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11542" y="2566761"/>
            <a:ext cx="2082800" cy="668478"/>
            <a:chOff x="2813983" y="3509000"/>
            <a:chExt cx="3510021" cy="1037809"/>
          </a:xfrm>
        </p:grpSpPr>
        <p:sp>
          <p:nvSpPr>
            <p:cNvPr id="57" name="Rounded Rectangle 5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511545" y="4023002"/>
            <a:ext cx="2082800" cy="668478"/>
            <a:chOff x="2813983" y="3509000"/>
            <a:chExt cx="3510021" cy="1037809"/>
          </a:xfrm>
        </p:grpSpPr>
        <p:sp>
          <p:nvSpPr>
            <p:cNvPr id="64" name="Rounded Rectangle 63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898826" y="2638304"/>
            <a:ext cx="2088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= [T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3528" y="2501988"/>
            <a:ext cx="43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99086" y="2916470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35165" y="3928927"/>
            <a:ext cx="42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0723" y="4343409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11387" y="2502374"/>
            <a:ext cx="39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11384" y="3974490"/>
            <a:ext cx="38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7521" y="2883969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77521" y="4363783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k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3659" y="2603430"/>
            <a:ext cx="2128907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= [Q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dirty="0" smtClean="0"/>
              <a:t>]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600" baseline="30000" dirty="0"/>
          </a:p>
        </p:txBody>
      </p:sp>
      <p:sp>
        <p:nvSpPr>
          <p:cNvPr id="83" name="Rectangle 82"/>
          <p:cNvSpPr/>
          <p:nvPr/>
        </p:nvSpPr>
        <p:spPr>
          <a:xfrm>
            <a:off x="5165121" y="1198636"/>
            <a:ext cx="1530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OT Extension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88895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8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775232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8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88636" y="1537042"/>
            <a:ext cx="2082800" cy="668478"/>
            <a:chOff x="2813983" y="3509000"/>
            <a:chExt cx="3510021" cy="1037809"/>
          </a:xfrm>
        </p:grpSpPr>
        <p:sp>
          <p:nvSpPr>
            <p:cNvPr id="40" name="Rounded Rectangle 39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894451" y="1435592"/>
            <a:ext cx="36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60588" y="1886148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06592" y="1452139"/>
            <a:ext cx="41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82150" y="1866621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11542" y="2566761"/>
            <a:ext cx="2082800" cy="668478"/>
            <a:chOff x="2813983" y="3509000"/>
            <a:chExt cx="3510021" cy="1037809"/>
          </a:xfrm>
        </p:grpSpPr>
        <p:sp>
          <p:nvSpPr>
            <p:cNvPr id="57" name="Rounded Rectangle 5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511545" y="4023002"/>
            <a:ext cx="2082800" cy="668478"/>
            <a:chOff x="2813983" y="3509000"/>
            <a:chExt cx="3510021" cy="1037809"/>
          </a:xfrm>
        </p:grpSpPr>
        <p:sp>
          <p:nvSpPr>
            <p:cNvPr id="64" name="Rounded Rectangle 63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898826" y="2638304"/>
            <a:ext cx="2088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= [T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3528" y="2501988"/>
            <a:ext cx="43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99086" y="2916470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35165" y="3928927"/>
            <a:ext cx="42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0723" y="4343409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11387" y="2502374"/>
            <a:ext cx="39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11384" y="3974490"/>
            <a:ext cx="38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7521" y="2883969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77521" y="4363783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k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58154" y="4855793"/>
            <a:ext cx="4257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= 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(if b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= 0) /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540930" y="1883554"/>
            <a:ext cx="1252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T[1,1]</a:t>
            </a:r>
            <a:r>
              <a:rPr lang="en-US" baseline="30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19" y="5207279"/>
            <a:ext cx="3921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 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(if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+ S (otherwise)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7289" y="5850736"/>
            <a:ext cx="4090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(if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= 0) / 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+ S (otherwise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)]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40932" y="2865671"/>
            <a:ext cx="1404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T[1,2]</a:t>
            </a:r>
            <a:r>
              <a:rPr lang="en-US" baseline="30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574801" y="4304979"/>
            <a:ext cx="1404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T[1,k]</a:t>
            </a:r>
            <a:r>
              <a:rPr lang="en-US" baseline="30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40933" y="1883557"/>
            <a:ext cx="1252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T[1,1]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540935" y="2865674"/>
            <a:ext cx="1404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T[1,2]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74804" y="4304982"/>
            <a:ext cx="1404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T[1,k]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/>
      <p:bldP spid="5" grpId="0"/>
      <p:bldP spid="85" grpId="0"/>
      <p:bldP spid="86" grpId="0"/>
      <p:bldP spid="87" grpId="0"/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46225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Transformation II: Putting everything together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76336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1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855299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1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5992" y="4716984"/>
            <a:ext cx="200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12246" y="5116741"/>
            <a:ext cx="241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6070884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035991" y="5644597"/>
            <a:ext cx="26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)……..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m0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m1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952396" y="4778187"/>
            <a:ext cx="206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(1,T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 + 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78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1532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88636" y="1537042"/>
            <a:ext cx="2082800" cy="668478"/>
            <a:chOff x="2813983" y="3509000"/>
            <a:chExt cx="3510021" cy="1037809"/>
          </a:xfrm>
        </p:grpSpPr>
        <p:sp>
          <p:nvSpPr>
            <p:cNvPr id="40" name="Rounded Rectangle 39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894451" y="1435592"/>
            <a:ext cx="36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60588" y="1886148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06592" y="1452139"/>
            <a:ext cx="41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82150" y="1866621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11542" y="2566761"/>
            <a:ext cx="2082800" cy="668478"/>
            <a:chOff x="2813983" y="3509000"/>
            <a:chExt cx="3510021" cy="1037809"/>
          </a:xfrm>
        </p:grpSpPr>
        <p:sp>
          <p:nvSpPr>
            <p:cNvPr id="57" name="Rounded Rectangle 5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511545" y="4023002"/>
            <a:ext cx="2082800" cy="668478"/>
            <a:chOff x="2813983" y="3509000"/>
            <a:chExt cx="3510021" cy="1037809"/>
          </a:xfrm>
        </p:grpSpPr>
        <p:sp>
          <p:nvSpPr>
            <p:cNvPr id="64" name="Rounded Rectangle 63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932692" y="2638304"/>
            <a:ext cx="2088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= [T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3528" y="2501988"/>
            <a:ext cx="43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99086" y="2916470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35165" y="3928927"/>
            <a:ext cx="42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0723" y="4343409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11387" y="2502374"/>
            <a:ext cx="39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11384" y="3974490"/>
            <a:ext cx="38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7521" y="2883969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77521" y="4363783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k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3659" y="2603430"/>
            <a:ext cx="2128907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= [Q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/>
              <a:t>]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600" baseline="30000" dirty="0"/>
          </a:p>
        </p:txBody>
      </p:sp>
      <p:sp>
        <p:nvSpPr>
          <p:cNvPr id="79" name="Rectangle 78"/>
          <p:cNvSpPr/>
          <p:nvPr/>
        </p:nvSpPr>
        <p:spPr>
          <a:xfrm>
            <a:off x="105995" y="590229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2249" y="6302054"/>
            <a:ext cx="256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94740" y="6010999"/>
            <a:ext cx="2359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m,T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 +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8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4" grpId="0"/>
      <p:bldP spid="155" grpId="0"/>
      <p:bldP spid="52" grpId="0"/>
      <p:bldP spid="53" grpId="0"/>
      <p:bldP spid="54" grpId="0"/>
      <p:bldP spid="55" grpId="0"/>
      <p:bldP spid="2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Roadmap for Building OT Extension [IKNP03]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8145" y="2656006"/>
            <a:ext cx="1453442" cy="452041"/>
            <a:chOff x="2797047" y="2272888"/>
            <a:chExt cx="3510021" cy="1037809"/>
          </a:xfrm>
        </p:grpSpPr>
        <p:sp>
          <p:nvSpPr>
            <p:cNvPr id="41" name="Rounded Rectangle 40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28148" y="3282530"/>
            <a:ext cx="1453442" cy="452041"/>
            <a:chOff x="2797047" y="2272888"/>
            <a:chExt cx="3510021" cy="1037809"/>
          </a:xfrm>
        </p:grpSpPr>
        <p:sp>
          <p:nvSpPr>
            <p:cNvPr id="55" name="Rounded Rectangle 54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1134" y="4262580"/>
            <a:ext cx="1453442" cy="452041"/>
            <a:chOff x="2797047" y="2272888"/>
            <a:chExt cx="3510021" cy="1037809"/>
          </a:xfrm>
        </p:grpSpPr>
        <p:sp>
          <p:nvSpPr>
            <p:cNvPr id="62" name="Rounded Rectangle 61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979748" y="2182911"/>
            <a:ext cx="1453442" cy="452041"/>
            <a:chOff x="2797047" y="2272888"/>
            <a:chExt cx="3510021" cy="1037809"/>
          </a:xfrm>
        </p:grpSpPr>
        <p:sp>
          <p:nvSpPr>
            <p:cNvPr id="69" name="Rounded Rectangle 68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79751" y="2809435"/>
            <a:ext cx="1453442" cy="452041"/>
            <a:chOff x="2797047" y="2272888"/>
            <a:chExt cx="3510021" cy="1037809"/>
          </a:xfrm>
        </p:grpSpPr>
        <p:sp>
          <p:nvSpPr>
            <p:cNvPr id="76" name="Rounded Rectangle 75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006603" y="3518557"/>
            <a:ext cx="1453442" cy="452041"/>
            <a:chOff x="2797047" y="2272888"/>
            <a:chExt cx="3510021" cy="1037809"/>
          </a:xfrm>
        </p:grpSpPr>
        <p:sp>
          <p:nvSpPr>
            <p:cNvPr id="83" name="Rounded Rectangle 82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006604" y="5482819"/>
            <a:ext cx="1453442" cy="452041"/>
            <a:chOff x="2797047" y="2272888"/>
            <a:chExt cx="3510021" cy="1037809"/>
          </a:xfrm>
        </p:grpSpPr>
        <p:sp>
          <p:nvSpPr>
            <p:cNvPr id="90" name="Rounded Rectangle 89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68263" y="2377206"/>
              <a:ext cx="2026006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62903" y="1465311"/>
            <a:ext cx="7509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423735" y="2657035"/>
            <a:ext cx="1453442" cy="452041"/>
            <a:chOff x="2797047" y="2272888"/>
            <a:chExt cx="3510021" cy="1037809"/>
          </a:xfrm>
        </p:grpSpPr>
        <p:sp>
          <p:nvSpPr>
            <p:cNvPr id="99" name="Rounded Rectangle 98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423738" y="3283559"/>
            <a:ext cx="1453442" cy="452041"/>
            <a:chOff x="2797047" y="2272888"/>
            <a:chExt cx="3510021" cy="1037809"/>
          </a:xfrm>
        </p:grpSpPr>
        <p:sp>
          <p:nvSpPr>
            <p:cNvPr id="106" name="Rounded Rectangle 105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416724" y="4263609"/>
            <a:ext cx="1453442" cy="452041"/>
            <a:chOff x="2797047" y="2272888"/>
            <a:chExt cx="3510021" cy="1037809"/>
          </a:xfrm>
        </p:grpSpPr>
        <p:sp>
          <p:nvSpPr>
            <p:cNvPr id="113" name="Rounded Rectangle 112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6803" y="2377206"/>
              <a:ext cx="1813598" cy="77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" name="Rectangle 118"/>
          <p:cNvSpPr/>
          <p:nvPr/>
        </p:nvSpPr>
        <p:spPr>
          <a:xfrm>
            <a:off x="2455335" y="1466340"/>
            <a:ext cx="164253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m (=poly(k)) &gt; k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04533" y="2719406"/>
            <a:ext cx="467697" cy="26491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2421469" y="3362863"/>
            <a:ext cx="467697" cy="26491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>
            <a:off x="2404533" y="4408909"/>
            <a:ext cx="467697" cy="26491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/>
          <p:cNvSpPr/>
          <p:nvPr/>
        </p:nvSpPr>
        <p:spPr>
          <a:xfrm>
            <a:off x="5435601" y="2931135"/>
            <a:ext cx="982132" cy="147777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140362" y="1427950"/>
            <a:ext cx="7509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 bit inputs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329464" y="2115179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335718" y="2396405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346400" y="2724770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352654" y="3005996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378807" y="3452422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85061" y="3733648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491121" y="5384554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97375" y="5665780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360397" y="2083953"/>
            <a:ext cx="39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377333" y="2693544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09740" y="3421196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437389" y="5353328"/>
            <a:ext cx="44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367681" y="2328676"/>
            <a:ext cx="57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b1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384617" y="2938267"/>
            <a:ext cx="62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 b2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478539" y="5614984"/>
            <a:ext cx="67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bm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409740" y="3741682"/>
            <a:ext cx="62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 b3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0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97024"/>
            <a:ext cx="8812088" cy="80204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Security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For Receiver</a:t>
            </a:r>
            <a:endParaRPr lang="en-US" sz="3200" kern="0" dirty="0">
              <a:solidFill>
                <a:srgbClr val="009900"/>
              </a:solidFill>
              <a:latin typeface="Comic Sans MS"/>
              <a:cs typeface="Comic Sans M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344672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8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374641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8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5992" y="4716984"/>
            <a:ext cx="200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12246" y="5116741"/>
            <a:ext cx="241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6070884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035991" y="5644597"/>
            <a:ext cx="26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)……..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m0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m1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952396" y="4778187"/>
            <a:ext cx="206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(1,T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 + 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78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1532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88636" y="1537042"/>
            <a:ext cx="2082800" cy="668478"/>
            <a:chOff x="2813983" y="3509000"/>
            <a:chExt cx="3510021" cy="1037809"/>
          </a:xfrm>
        </p:grpSpPr>
        <p:sp>
          <p:nvSpPr>
            <p:cNvPr id="40" name="Rounded Rectangle 39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894451" y="1435592"/>
            <a:ext cx="36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60588" y="1886148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06592" y="1452139"/>
            <a:ext cx="41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82150" y="1866621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11542" y="2566761"/>
            <a:ext cx="2082800" cy="668478"/>
            <a:chOff x="2813983" y="3509000"/>
            <a:chExt cx="3510021" cy="1037809"/>
          </a:xfrm>
        </p:grpSpPr>
        <p:sp>
          <p:nvSpPr>
            <p:cNvPr id="57" name="Rounded Rectangle 5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511545" y="4023002"/>
            <a:ext cx="2082800" cy="668478"/>
            <a:chOff x="2813983" y="3509000"/>
            <a:chExt cx="3510021" cy="1037809"/>
          </a:xfrm>
        </p:grpSpPr>
        <p:sp>
          <p:nvSpPr>
            <p:cNvPr id="64" name="Rounded Rectangle 63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932692" y="2638304"/>
            <a:ext cx="2088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= [T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3528" y="2501988"/>
            <a:ext cx="43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99086" y="2916470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35165" y="3928927"/>
            <a:ext cx="42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0723" y="4343409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11387" y="2502374"/>
            <a:ext cx="39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11384" y="3974490"/>
            <a:ext cx="38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7521" y="2883969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77521" y="4363783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k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3659" y="2603430"/>
            <a:ext cx="2128907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= [Q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/>
              <a:t>]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600" baseline="30000" dirty="0"/>
          </a:p>
        </p:txBody>
      </p:sp>
      <p:sp>
        <p:nvSpPr>
          <p:cNvPr id="79" name="Rectangle 78"/>
          <p:cNvSpPr/>
          <p:nvPr/>
        </p:nvSpPr>
        <p:spPr>
          <a:xfrm>
            <a:off x="105995" y="590229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2249" y="6302054"/>
            <a:ext cx="256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94740" y="6010999"/>
            <a:ext cx="2359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m,T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 +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2476" y="5286071"/>
            <a:ext cx="54122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Reduces to the sender’s security of OT</a:t>
            </a:r>
            <a:r>
              <a:rPr lang="en-US" b="1" baseline="-25000" dirty="0" smtClean="0">
                <a:latin typeface="Comic Sans MS" pitchFamily="66" charset="0"/>
              </a:rPr>
              <a:t>1 </a:t>
            </a:r>
            <a:r>
              <a:rPr lang="en-US" b="1" dirty="0" smtClean="0">
                <a:latin typeface="Comic Sans MS" pitchFamily="66" charset="0"/>
              </a:rPr>
              <a:t>…</a:t>
            </a:r>
            <a:r>
              <a:rPr lang="en-US" b="1" dirty="0" err="1" smtClean="0">
                <a:latin typeface="Comic Sans MS" pitchFamily="66" charset="0"/>
              </a:rPr>
              <a:t>OT</a:t>
            </a:r>
            <a:r>
              <a:rPr lang="en-US" b="1" baseline="-25000" dirty="0" err="1" smtClean="0">
                <a:latin typeface="Comic Sans MS" pitchFamily="66" charset="0"/>
              </a:rPr>
              <a:t>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87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4" grpId="0"/>
      <p:bldP spid="155" grpId="0"/>
      <p:bldP spid="29" grpId="0"/>
      <p:bldP spid="30" grpId="0"/>
      <p:bldP spid="31" grpId="0"/>
      <p:bldP spid="32" grpId="0"/>
      <p:bldP spid="37" grpId="0"/>
      <p:bldP spid="38" grpId="0"/>
      <p:bldP spid="78" grpId="0"/>
      <p:bldP spid="79" grpId="0"/>
      <p:bldP spid="80" grpId="0"/>
      <p:bldP spid="81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39" name="Rectangle 2"/>
          <p:cNvSpPr txBox="1">
            <a:spLocks noChangeArrowheads="1"/>
          </p:cNvSpPr>
          <p:nvPr/>
        </p:nvSpPr>
        <p:spPr>
          <a:xfrm>
            <a:off x="179515" y="197024"/>
            <a:ext cx="8812088" cy="80204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Security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For Sender</a:t>
            </a:r>
            <a:endParaRPr lang="en-US" sz="3200" kern="0" dirty="0">
              <a:solidFill>
                <a:srgbClr val="009900"/>
              </a:solidFill>
              <a:latin typeface="Comic Sans MS"/>
              <a:cs typeface="Comic Sans M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560801" y="2172467"/>
            <a:ext cx="137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B= [b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4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154367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9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4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930759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9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5992" y="4716984"/>
            <a:ext cx="200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12246" y="5116741"/>
            <a:ext cx="241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792482" y="6070884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035991" y="5644597"/>
            <a:ext cx="26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11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)……..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m0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m1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952396" y="4778187"/>
            <a:ext cx="206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(1,T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 + 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342" y="215673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96" y="2437963"/>
            <a:ext cx="43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78" y="2766328"/>
            <a:ext cx="48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1532" y="3047554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47" y="3739282"/>
            <a:ext cx="5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001" y="4020508"/>
            <a:ext cx="48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88636" y="1537042"/>
            <a:ext cx="2082800" cy="668478"/>
            <a:chOff x="2813983" y="3509000"/>
            <a:chExt cx="3510021" cy="1037809"/>
          </a:xfrm>
        </p:grpSpPr>
        <p:sp>
          <p:nvSpPr>
            <p:cNvPr id="40" name="Rounded Rectangle 39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894451" y="1435592"/>
            <a:ext cx="36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60588" y="1886148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06592" y="1452139"/>
            <a:ext cx="41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82150" y="1866621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11542" y="2566761"/>
            <a:ext cx="2082800" cy="668478"/>
            <a:chOff x="2813983" y="3509000"/>
            <a:chExt cx="3510021" cy="1037809"/>
          </a:xfrm>
        </p:grpSpPr>
        <p:sp>
          <p:nvSpPr>
            <p:cNvPr id="57" name="Rounded Rectangle 5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511545" y="4023002"/>
            <a:ext cx="2082800" cy="668478"/>
            <a:chOff x="2813983" y="3509000"/>
            <a:chExt cx="3510021" cy="1037809"/>
          </a:xfrm>
        </p:grpSpPr>
        <p:sp>
          <p:nvSpPr>
            <p:cNvPr id="64" name="Rounded Rectangle 63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3046" y="3745813"/>
              <a:ext cx="1473199" cy="57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932692" y="2638304"/>
            <a:ext cx="2088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 = [T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T= [T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/>
              <a:t>]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3528" y="2501988"/>
            <a:ext cx="43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99086" y="2916470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35165" y="3928927"/>
            <a:ext cx="42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0723" y="4343409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11387" y="2502374"/>
            <a:ext cx="39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11384" y="3974490"/>
            <a:ext cx="38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7521" y="2883969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77521" y="4363783"/>
            <a:ext cx="5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  <a:sym typeface="Wingdings"/>
              </a:rPr>
              <a:t>Q</a:t>
            </a:r>
            <a:r>
              <a:rPr lang="en-US" baseline="300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k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3659" y="2603430"/>
            <a:ext cx="2128907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is a {0,1}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m.k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matrix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 = [Q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, …..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Q= [Q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1600" dirty="0"/>
              <a:t>]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600" baseline="30000" dirty="0"/>
          </a:p>
        </p:txBody>
      </p:sp>
      <p:sp>
        <p:nvSpPr>
          <p:cNvPr id="79" name="Rectangle 78"/>
          <p:cNvSpPr/>
          <p:nvPr/>
        </p:nvSpPr>
        <p:spPr>
          <a:xfrm>
            <a:off x="105995" y="590229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= H(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m,Q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2249" y="6302054"/>
            <a:ext cx="256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H(1,Q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+ S)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94740" y="6010999"/>
            <a:ext cx="2359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m,T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 +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bm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391" y="4845813"/>
            <a:ext cx="4167350" cy="64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Reduces to the receiver’s security of OT</a:t>
            </a:r>
            <a:r>
              <a:rPr lang="en-US" b="1" baseline="-25000" dirty="0" smtClean="0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…</a:t>
            </a:r>
            <a:r>
              <a:rPr lang="en-US" b="1" dirty="0" err="1" smtClean="0">
                <a:solidFill>
                  <a:srgbClr val="000000"/>
                </a:solidFill>
                <a:latin typeface="Comic Sans MS" pitchFamily="66" charset="0"/>
              </a:rPr>
              <a:t>OT</a:t>
            </a:r>
            <a:r>
              <a:rPr lang="en-US" b="1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k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678202" y="6115793"/>
            <a:ext cx="3999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Reduces to the security of RO except with S=0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15303" y="1364734"/>
            <a:ext cx="8540830" cy="646331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omic Sans MS"/>
                <a:cs typeface="Comic Sans MS"/>
              </a:rPr>
              <a:t>[</a:t>
            </a: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IKNP03]: </a:t>
            </a:r>
            <a:r>
              <a:rPr lang="en-US" dirty="0">
                <a:latin typeface="Comic Sans MS"/>
                <a:cs typeface="Comic Sans MS"/>
              </a:rPr>
              <a:t> Yuval </a:t>
            </a:r>
            <a:r>
              <a:rPr lang="en-US" dirty="0" err="1">
                <a:latin typeface="Comic Sans MS"/>
                <a:cs typeface="Comic Sans MS"/>
              </a:rPr>
              <a:t>Ishai</a:t>
            </a:r>
            <a:r>
              <a:rPr lang="en-US" dirty="0">
                <a:latin typeface="Comic Sans MS"/>
                <a:cs typeface="Comic Sans MS"/>
              </a:rPr>
              <a:t>, Joe </a:t>
            </a:r>
            <a:r>
              <a:rPr lang="en-US" dirty="0" err="1">
                <a:latin typeface="Comic Sans MS"/>
                <a:cs typeface="Comic Sans MS"/>
              </a:rPr>
              <a:t>Kilian</a:t>
            </a:r>
            <a:r>
              <a:rPr lang="en-US" dirty="0">
                <a:latin typeface="Comic Sans MS"/>
                <a:cs typeface="Comic Sans MS"/>
              </a:rPr>
              <a:t>, </a:t>
            </a:r>
            <a:r>
              <a:rPr lang="en-US" dirty="0" err="1">
                <a:latin typeface="Comic Sans MS"/>
                <a:cs typeface="Comic Sans MS"/>
              </a:rPr>
              <a:t>Kobbi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Nissim</a:t>
            </a:r>
            <a:r>
              <a:rPr lang="en-US" dirty="0">
                <a:latin typeface="Comic Sans MS"/>
                <a:cs typeface="Comic Sans MS"/>
              </a:rPr>
              <a:t>, and </a:t>
            </a:r>
            <a:r>
              <a:rPr lang="en-US" dirty="0" err="1">
                <a:latin typeface="Comic Sans MS"/>
                <a:cs typeface="Comic Sans MS"/>
              </a:rPr>
              <a:t>Erez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Petrank</a:t>
            </a:r>
            <a:r>
              <a:rPr lang="en-US" dirty="0">
                <a:latin typeface="Comic Sans MS"/>
                <a:cs typeface="Comic Sans MS"/>
              </a:rPr>
              <a:t>. Extending oblivious transfers efficiently. In CRYPTO 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da-DK" dirty="0" smtClean="0">
                <a:latin typeface="Comic Sans MS"/>
                <a:cs typeface="Comic Sans MS"/>
              </a:rPr>
              <a:t>pages </a:t>
            </a:r>
            <a:r>
              <a:rPr lang="da-DK" dirty="0">
                <a:latin typeface="Comic Sans MS"/>
                <a:cs typeface="Comic Sans MS"/>
              </a:rPr>
              <a:t>145–161, 2003.</a:t>
            </a:r>
            <a:endParaRPr lang="en-US" kern="0" dirty="0">
              <a:solidFill>
                <a:srgbClr val="0099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037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5" grpId="0"/>
      <p:bldP spid="2" grpId="0"/>
      <p:bldP spid="81" grpId="0"/>
      <p:bldP spid="3" grpId="0"/>
      <p:bldP spid="82" grpId="0"/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Chalk &amp; Talk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3468" y="1533045"/>
            <a:ext cx="7874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CT4: </a:t>
            </a:r>
            <a:r>
              <a:rPr lang="en-US" sz="2000" b="1" dirty="0">
                <a:latin typeface="Comic Sans MS"/>
                <a:cs typeface="Comic Sans MS"/>
              </a:rPr>
              <a:t>[KK13] Vladimir </a:t>
            </a:r>
            <a:r>
              <a:rPr lang="en-US" sz="2000" b="1" dirty="0" err="1">
                <a:latin typeface="Comic Sans MS"/>
                <a:cs typeface="Comic Sans MS"/>
              </a:rPr>
              <a:t>Kolesnikov</a:t>
            </a:r>
            <a:r>
              <a:rPr lang="en-US" sz="2000" b="1" dirty="0">
                <a:latin typeface="Comic Sans MS"/>
                <a:cs typeface="Comic Sans MS"/>
              </a:rPr>
              <a:t> and </a:t>
            </a:r>
            <a:r>
              <a:rPr lang="en-US" sz="2000" b="1" dirty="0" err="1">
                <a:latin typeface="Comic Sans MS"/>
                <a:cs typeface="Comic Sans MS"/>
              </a:rPr>
              <a:t>Ranjit</a:t>
            </a:r>
            <a:r>
              <a:rPr lang="en-US" sz="2000" b="1" dirty="0">
                <a:latin typeface="Comic Sans MS"/>
                <a:cs typeface="Comic Sans MS"/>
              </a:rPr>
              <a:t> </a:t>
            </a:r>
            <a:r>
              <a:rPr lang="en-US" sz="2000" b="1" dirty="0" err="1">
                <a:latin typeface="Comic Sans MS"/>
                <a:cs typeface="Comic Sans MS"/>
              </a:rPr>
              <a:t>Kumaresan</a:t>
            </a:r>
            <a:r>
              <a:rPr lang="en-US" sz="2000" b="1" dirty="0">
                <a:latin typeface="Comic Sans MS"/>
                <a:cs typeface="Comic Sans MS"/>
              </a:rPr>
              <a:t>. Improved </a:t>
            </a:r>
            <a:r>
              <a:rPr lang="en-US" sz="2000" b="1" dirty="0" err="1">
                <a:latin typeface="Comic Sans MS"/>
                <a:cs typeface="Comic Sans MS"/>
              </a:rPr>
              <a:t>ot</a:t>
            </a:r>
            <a:r>
              <a:rPr lang="en-US" sz="2000" b="1" dirty="0">
                <a:latin typeface="Comic Sans MS"/>
                <a:cs typeface="Comic Sans MS"/>
              </a:rPr>
              <a:t> extension for transferring short secrets. In </a:t>
            </a:r>
            <a:r>
              <a:rPr lang="en-US" sz="2000" dirty="0" smtClean="0">
                <a:latin typeface="Comic Sans MS"/>
                <a:cs typeface="Comic Sans MS"/>
              </a:rPr>
              <a:t>CRYPTO</a:t>
            </a:r>
            <a:r>
              <a:rPr lang="da-DK" sz="2000" dirty="0" smtClean="0">
                <a:latin typeface="Comic Sans MS"/>
                <a:cs typeface="Comic Sans MS"/>
              </a:rPr>
              <a:t>(</a:t>
            </a:r>
            <a:r>
              <a:rPr lang="da-DK" sz="2000" dirty="0">
                <a:latin typeface="Comic Sans MS"/>
                <a:cs typeface="Comic Sans MS"/>
              </a:rPr>
              <a:t>2)</a:t>
            </a:r>
            <a:r>
              <a:rPr lang="da-DK" sz="2000" b="1" dirty="0">
                <a:latin typeface="Comic Sans MS"/>
                <a:cs typeface="Comic Sans MS"/>
              </a:rPr>
              <a:t>, pages 54–70, 2013.</a:t>
            </a:r>
            <a:endParaRPr lang="en-US" sz="2000" b="1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4" y="3429000"/>
            <a:ext cx="8348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Open problem: </a:t>
            </a:r>
          </a:p>
          <a:p>
            <a:endParaRPr lang="en-US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IKNP03 has been extended for malicious security with almost the same cost</a:t>
            </a:r>
          </a:p>
          <a:p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Doing the same for KK13 is an interesting open question.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06408" y="5122303"/>
            <a:ext cx="8348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Practical Project:</a:t>
            </a:r>
          </a:p>
          <a:p>
            <a:endParaRPr lang="en-US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Implement the best known OT extension!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236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0799" y="211667"/>
            <a:ext cx="9144000" cy="758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1-out-of-4 OT from 1-out-of-2 OT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62856"/>
              </p:ext>
            </p:extLst>
          </p:nvPr>
        </p:nvGraphicFramePr>
        <p:xfrm>
          <a:off x="965291" y="140740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6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91" y="140740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6314" y="156489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06879"/>
              </p:ext>
            </p:extLst>
          </p:nvPr>
        </p:nvGraphicFramePr>
        <p:xfrm>
          <a:off x="7830605" y="133966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605" y="133966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9410" y="156727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2943" y="1368676"/>
            <a:ext cx="5518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00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01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m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11</a:t>
            </a:r>
            <a:endParaRPr lang="en-US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endParaRPr lang="en-US" baseline="-25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9194" y="6006642"/>
            <a:ext cx="4408122" cy="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34178" y="1539510"/>
            <a:ext cx="42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  <a:cs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 pitchFamily="66" charset="0"/>
                <a:cs typeface="Comic Sans MS"/>
              </a:rPr>
              <a:t>1</a:t>
            </a:r>
            <a:endParaRPr lang="en-US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6097" y="5857555"/>
            <a:ext cx="2175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Dec</a:t>
            </a:r>
            <a:r>
              <a:rPr lang="en-US" sz="1600" baseline="-25000" dirty="0" smtClean="0">
                <a:latin typeface="Comic Sans MS" pitchFamily="66" charset="0"/>
              </a:rPr>
              <a:t>k b1</a:t>
            </a:r>
            <a:r>
              <a:rPr lang="en-US" sz="1600" dirty="0" smtClean="0">
                <a:latin typeface="Comic Sans MS" pitchFamily="66" charset="0"/>
              </a:rPr>
              <a:t>Dec</a:t>
            </a:r>
            <a:r>
              <a:rPr lang="en-US" sz="1600" baseline="-25000" dirty="0" smtClean="0">
                <a:latin typeface="Comic Sans MS" pitchFamily="66" charset="0"/>
              </a:rPr>
              <a:t>k’ b0</a:t>
            </a:r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b0 b1 </a:t>
            </a:r>
            <a:r>
              <a:rPr lang="en-US" sz="1600" dirty="0" smtClean="0">
                <a:latin typeface="Comic Sans MS" pitchFamily="66" charset="0"/>
              </a:rPr>
              <a:t>)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422" y="4333398"/>
            <a:ext cx="2483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00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 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k’0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291" y="4722860"/>
            <a:ext cx="2417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01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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k0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(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k’1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01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3643" y="5552474"/>
            <a:ext cx="1549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(c</a:t>
            </a:r>
            <a:r>
              <a:rPr lang="en-US" sz="1600" baseline="-25000" dirty="0" smtClean="0">
                <a:latin typeface="Comic Sans MS" pitchFamily="66" charset="0"/>
              </a:rPr>
              <a:t>00</a:t>
            </a:r>
            <a:r>
              <a:rPr lang="en-US" sz="1600" dirty="0" smtClean="0">
                <a:latin typeface="Comic Sans MS" pitchFamily="66" charset="0"/>
              </a:rPr>
              <a:t>,c</a:t>
            </a:r>
            <a:r>
              <a:rPr lang="en-US" sz="1600" baseline="-25000" dirty="0" smtClean="0">
                <a:latin typeface="Comic Sans MS" pitchFamily="66" charset="0"/>
              </a:rPr>
              <a:t>01,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10</a:t>
            </a:r>
            <a:r>
              <a:rPr lang="en-US" sz="1600" dirty="0">
                <a:latin typeface="Comic Sans MS" pitchFamily="66" charset="0"/>
              </a:rPr>
              <a:t>,</a:t>
            </a:r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11</a:t>
            </a:r>
            <a:r>
              <a:rPr lang="en-US" sz="1600" dirty="0" smtClean="0">
                <a:latin typeface="Comic Sans MS" pitchFamily="66" charset="0"/>
              </a:rPr>
              <a:t>) 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3767066" y="1866496"/>
            <a:ext cx="1761067" cy="10378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02537" y="2126315"/>
            <a:ext cx="14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1-out-of-2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OT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64779" y="2200080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64779" y="2640351"/>
            <a:ext cx="8497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62002" y="2620249"/>
            <a:ext cx="7958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562003" y="2200080"/>
            <a:ext cx="8127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80549" y="1985027"/>
            <a:ext cx="403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3736" y="2401717"/>
            <a:ext cx="37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66525" y="1968094"/>
            <a:ext cx="41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2882" y="2382576"/>
            <a:ext cx="49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b0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5331" y="6333120"/>
            <a:ext cx="3375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0,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1 </a:t>
            </a:r>
            <a:r>
              <a:rPr lang="en-US" dirty="0" smtClean="0">
                <a:latin typeface="Comic Sans MS" pitchFamily="66" charset="0"/>
              </a:rPr>
              <a:t>: key for SKE with C = M 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84002" y="3102608"/>
            <a:ext cx="1761067" cy="10378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919473" y="3362427"/>
            <a:ext cx="14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1-out-of-2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OT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81715" y="3436192"/>
            <a:ext cx="8328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81715" y="3876463"/>
            <a:ext cx="8497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78938" y="3856361"/>
            <a:ext cx="7958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578939" y="3436192"/>
            <a:ext cx="8127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197485" y="3221139"/>
            <a:ext cx="44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20672" y="3637829"/>
            <a:ext cx="42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83461" y="3204206"/>
            <a:ext cx="39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</a:t>
            </a:r>
            <a:r>
              <a:rPr lang="en-US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09818" y="3618688"/>
            <a:ext cx="51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k’</a:t>
            </a:r>
            <a:r>
              <a:rPr lang="en-US" baseline="-25000" dirty="0" smtClean="0">
                <a:latin typeface="Comic Sans MS" pitchFamily="66" charset="0"/>
              </a:rPr>
              <a:t>b1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6160" y="5112322"/>
            <a:ext cx="2393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</a:t>
            </a:r>
            <a:r>
              <a:rPr lang="en-US" sz="1600" baseline="-25000" dirty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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k’0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1</a:t>
            </a:r>
            <a:r>
              <a:rPr lang="en-US" sz="1600" baseline="-25000" dirty="0">
                <a:latin typeface="Comic Sans MS"/>
                <a:cs typeface="Comic Sans MS"/>
                <a:sym typeface="Symbol"/>
              </a:rPr>
              <a:t>0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3096" y="5467918"/>
            <a:ext cx="2351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</a:t>
            </a:r>
            <a:r>
              <a:rPr lang="en-US" sz="1600" baseline="-25000" dirty="0" smtClean="0">
                <a:latin typeface="Comic Sans MS" pitchFamily="66" charset="0"/>
              </a:rPr>
              <a:t>11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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(Enc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k’1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(m</a:t>
            </a:r>
            <a:r>
              <a:rPr lang="en-US" sz="1600" baseline="-25000" dirty="0" smtClean="0">
                <a:latin typeface="Comic Sans MS"/>
                <a:cs typeface="Comic Sans MS"/>
                <a:sym typeface="Symbol"/>
              </a:rPr>
              <a:t>11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973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31" grpId="0" animBg="1"/>
      <p:bldP spid="32" grpId="0"/>
      <p:bldP spid="37" grpId="0"/>
      <p:bldP spid="38" grpId="0"/>
      <p:bldP spid="39" grpId="0"/>
      <p:bldP spid="40" grpId="0"/>
      <p:bldP spid="41" grpId="0"/>
      <p:bldP spid="43" grpId="0" animBg="1"/>
      <p:bldP spid="44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Motivating Yao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9512" y="1493435"/>
            <a:ext cx="8812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Computation Complexity: </a:t>
            </a:r>
            <a:r>
              <a:rPr lang="en-US" sz="1600" dirty="0">
                <a:latin typeface="Comic Sans MS"/>
                <a:cs typeface="Comic Sans MS"/>
              </a:rPr>
              <a:t>O(n</a:t>
            </a:r>
            <a:r>
              <a:rPr lang="en-US" sz="1600" baseline="30000" dirty="0">
                <a:latin typeface="Comic Sans MS"/>
                <a:cs typeface="Comic Sans MS"/>
              </a:rPr>
              <a:t>2</a:t>
            </a:r>
            <a:r>
              <a:rPr lang="en-US" sz="1600" dirty="0">
                <a:latin typeface="Comic Sans MS"/>
                <a:cs typeface="Comic Sans MS"/>
              </a:rPr>
              <a:t>c</a:t>
            </a:r>
            <a:r>
              <a:rPr lang="en-US" sz="1600" baseline="-25000" dirty="0">
                <a:latin typeface="Comic Sans MS"/>
                <a:cs typeface="Comic Sans MS"/>
              </a:rPr>
              <a:t>AND</a:t>
            </a:r>
            <a:r>
              <a:rPr lang="en-US" sz="1600" dirty="0">
                <a:latin typeface="Comic Sans MS"/>
                <a:cs typeface="Comic Sans MS"/>
              </a:rPr>
              <a:t>) SKE </a:t>
            </a:r>
            <a:r>
              <a:rPr lang="en-US" sz="1600" dirty="0" smtClean="0">
                <a:latin typeface="Comic Sans MS"/>
                <a:cs typeface="Comic Sans MS"/>
              </a:rPr>
              <a:t>operations + k OTs </a:t>
            </a:r>
            <a:r>
              <a:rPr lang="en-US" sz="1600" dirty="0">
                <a:latin typeface="Comic Sans MS"/>
                <a:cs typeface="Comic Sans MS"/>
              </a:rPr>
              <a:t>in offline phase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         </a:t>
            </a:r>
            <a:r>
              <a:rPr lang="en-US" sz="1600" dirty="0" smtClean="0">
                <a:latin typeface="Comic Sans MS"/>
                <a:cs typeface="Comic Sans MS"/>
              </a:rPr>
              <a:t>                               I.T </a:t>
            </a:r>
            <a:r>
              <a:rPr lang="en-US" sz="1600" dirty="0">
                <a:latin typeface="Comic Sans MS"/>
                <a:cs typeface="Comic Sans MS"/>
              </a:rPr>
              <a:t>online phase with no operations other than bit XOR.             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4164" y="2516666"/>
            <a:ext cx="648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Round Complexity: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(d); d = multiplicative depth of the circuit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13381" y="3813259"/>
            <a:ext cx="8812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Computation Complexity:  </a:t>
            </a:r>
            <a:r>
              <a:rPr lang="en-US" sz="1600" dirty="0" smtClean="0">
                <a:latin typeface="Comic Sans MS"/>
                <a:cs typeface="Comic Sans MS"/>
              </a:rPr>
              <a:t>k OTs </a:t>
            </a:r>
            <a:r>
              <a:rPr lang="en-US" sz="1600" dirty="0">
                <a:latin typeface="Comic Sans MS"/>
                <a:cs typeface="Comic Sans MS"/>
              </a:rPr>
              <a:t>in offline phase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                                  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O(c) SKE operations </a:t>
            </a:r>
            <a:r>
              <a:rPr lang="en-US" sz="1600" dirty="0" smtClean="0">
                <a:latin typeface="Comic Sans MS"/>
                <a:cs typeface="Comic Sans MS"/>
              </a:rPr>
              <a:t>for every gate in online phase.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1100" y="4819557"/>
            <a:ext cx="648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Round Complexity: </a:t>
            </a:r>
            <a:r>
              <a:rPr lang="en-US" sz="1600" dirty="0" smtClean="0">
                <a:latin typeface="Comic Sans MS"/>
                <a:cs typeface="Comic Sans MS"/>
              </a:rPr>
              <a:t>two rounds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164" y="3144333"/>
            <a:ext cx="483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Many application requires  less interaction!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31899" y="5564624"/>
            <a:ext cx="8541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Yao is only for two parties!! And does not extend to n-party unlike GMW87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587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Constant Round Protocol 2-party protocol- [Yoa82]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523074" y="2582735"/>
            <a:ext cx="64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 / Scrambled Circuit / Encrypted circuit: Phenomenal Idea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!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" y="1308238"/>
            <a:ext cx="1678104" cy="2114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3732" y="1687016"/>
            <a:ext cx="6282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 Andrew Chi-</a:t>
            </a:r>
            <a:r>
              <a:rPr lang="en-US" dirty="0" err="1">
                <a:latin typeface="Comic Sans MS"/>
                <a:cs typeface="Comic Sans MS"/>
              </a:rPr>
              <a:t>Chih</a:t>
            </a:r>
            <a:r>
              <a:rPr lang="en-US" dirty="0">
                <a:latin typeface="Comic Sans MS"/>
                <a:cs typeface="Comic Sans MS"/>
              </a:rPr>
              <a:t> Yao. Protocols for secure computations (extended abstract). In FOCS , pages 160</a:t>
            </a:r>
            <a:r>
              <a:rPr lang="en-US" dirty="0" smtClean="0">
                <a:latin typeface="Comic Sans MS"/>
                <a:cs typeface="Comic Sans MS"/>
              </a:rPr>
              <a:t>–164</a:t>
            </a:r>
            <a:r>
              <a:rPr lang="en-US" dirty="0">
                <a:latin typeface="Comic Sans MS"/>
                <a:cs typeface="Comic Sans MS"/>
              </a:rPr>
              <a:t>, 1982.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776134"/>
            <a:ext cx="1192087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249334"/>
            <a:ext cx="1192087" cy="1269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3073" y="4787669"/>
            <a:ext cx="6349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Yehuda </a:t>
            </a:r>
            <a:r>
              <a:rPr lang="en-US" dirty="0" err="1">
                <a:latin typeface="Comic Sans MS"/>
                <a:cs typeface="Comic Sans MS"/>
              </a:rPr>
              <a:t>Lindell</a:t>
            </a:r>
            <a:r>
              <a:rPr lang="en-US" dirty="0">
                <a:latin typeface="Comic Sans MS"/>
                <a:cs typeface="Comic Sans MS"/>
              </a:rPr>
              <a:t>, Benny </a:t>
            </a:r>
            <a:r>
              <a:rPr lang="en-US" dirty="0" err="1" smtClean="0">
                <a:latin typeface="Comic Sans MS"/>
                <a:cs typeface="Comic Sans MS"/>
              </a:rPr>
              <a:t>Pinkas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b="1" dirty="0" smtClean="0">
                <a:latin typeface="Comic Sans MS"/>
                <a:cs typeface="Comic Sans MS"/>
              </a:rPr>
              <a:t>A </a:t>
            </a:r>
            <a:r>
              <a:rPr lang="en-US" b="1" dirty="0">
                <a:latin typeface="Comic Sans MS"/>
                <a:cs typeface="Comic Sans MS"/>
              </a:rPr>
              <a:t>Proof of Security of Yao's Protocol for Two-Party Computation.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  <a:hlinkClick r:id="rId6"/>
              </a:rPr>
              <a:t>J. Cryptology 22(2): 161-188 (2009)	</a:t>
            </a:r>
          </a:p>
        </p:txBody>
      </p:sp>
    </p:spTree>
    <p:extLst>
      <p:ext uri="{BB962C8B-B14F-4D97-AF65-F5344CB8AC3E}">
        <p14:creationId xmlns:p14="http://schemas.microsoft.com/office/powerpoint/2010/main" val="104378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Extension to Multiparty Case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87251" y="4277170"/>
            <a:ext cx="4905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To compute (2,2)-secret sharing of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j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2780" y="1456835"/>
            <a:ext cx="84964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  Use (</a:t>
            </a:r>
            <a:r>
              <a:rPr lang="en-US" sz="1600" dirty="0" err="1" smtClean="0">
                <a:latin typeface="Comic Sans MS"/>
                <a:cs typeface="Comic Sans MS"/>
              </a:rPr>
              <a:t>n,n</a:t>
            </a:r>
            <a:r>
              <a:rPr lang="en-US" sz="1600" dirty="0" smtClean="0">
                <a:latin typeface="Comic Sans MS"/>
                <a:cs typeface="Comic Sans MS"/>
              </a:rPr>
              <a:t>) secret sharing instead of (2,2)-secret sharing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XOR and NOT gate evaluation extend in natural way in n party case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AND gate evaluation: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5067" y="2678737"/>
            <a:ext cx="85174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latin typeface="Comic Sans MS"/>
                <a:cs typeface="Comic Sans MS"/>
                <a:sym typeface="Symbol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/>
              <a:t>= (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x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2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+ ……+ 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  <a:sym typeface="Symbol"/>
              </a:rPr>
              <a:t>+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2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 ……+ 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y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/>
                <a:cs typeface="Comic Sans MS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</a:t>
            </a:r>
            <a:r>
              <a:rPr lang="en-US" sz="1600" dirty="0" smtClean="0">
                <a:latin typeface="Comic Sans MS"/>
                <a:cs typeface="Comic Sans MS"/>
              </a:rPr>
              <a:t>= n summands that can be locally computed of the form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(x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……, 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 err="1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 )</a:t>
            </a:r>
            <a:endParaRPr lang="en-US" sz="16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   +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 (n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-n) summands that need 1-out-of-2 OT for (2,2)-sharing (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y</a:t>
            </a:r>
            <a:r>
              <a:rPr lang="en-US" sz="16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etc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7923" y="5609799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29174" y="4882167"/>
            <a:ext cx="3510021" cy="1037809"/>
            <a:chOff x="2797047" y="2272888"/>
            <a:chExt cx="3510021" cy="1037809"/>
          </a:xfrm>
        </p:grpSpPr>
        <p:sp>
          <p:nvSpPr>
            <p:cNvPr id="9" name="Rounded Rectangle 8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34805" y="2532707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144944" y="5000698"/>
            <a:ext cx="33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i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5734" y="5417388"/>
            <a:ext cx="7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0920" y="4983765"/>
            <a:ext cx="36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6153" y="5417388"/>
            <a:ext cx="10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j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2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364826"/>
              </p:ext>
            </p:extLst>
          </p:nvPr>
        </p:nvGraphicFramePr>
        <p:xfrm>
          <a:off x="655119" y="491389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1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19" y="491389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6142" y="507138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2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307859"/>
              </p:ext>
            </p:extLst>
          </p:nvPr>
        </p:nvGraphicFramePr>
        <p:xfrm>
          <a:off x="8049947" y="493082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1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947" y="493082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476542" y="501598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>
                <a:latin typeface="Comic Sans MS"/>
                <a:cs typeface="Comic Sans MS"/>
              </a:rPr>
              <a:t>j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455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29290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Looking Ahead and a few open problems…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673" y="1359650"/>
            <a:ext cx="86529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Garbled circuit is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till an active area of research. How concisely we can construct garbled circuit? Application in verifiable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computation..open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 problems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743" y="2053906"/>
            <a:ext cx="88053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Yao’s 2PC protocol is so asymmetric  that it took a decade to extend Yao for multiparty [BMR90] (note unlike GMW it is not easy to extend for n-party)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612" y="2849760"/>
            <a:ext cx="848359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[BMR90] does it for honest majority. Another two decades for dishonest majority setting [LPSY15]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15" y="3747212"/>
            <a:ext cx="848359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[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BMR90]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[LPSY15] could not extend the optimizations done for Yao’s garbled circuit. ..open problem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484" y="4543066"/>
            <a:ext cx="860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 Non-interactive Secure Computation: Yao leads to 2-round protocol (non-interactive). Extended for malicious. Not as efficient as malicious 2PC with constant rounds ..open problem  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487" y="5459048"/>
            <a:ext cx="7349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Heated Argument: GMW or Yao?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3" y="5884125"/>
            <a:ext cx="881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[SZ13] Thomas </a:t>
            </a:r>
            <a:r>
              <a:rPr lang="en-US" sz="1600" dirty="0">
                <a:latin typeface="Comic Sans MS"/>
                <a:cs typeface="Comic Sans MS"/>
              </a:rPr>
              <a:t>Schneider, Michael </a:t>
            </a:r>
            <a:r>
              <a:rPr lang="en-US" sz="1600" dirty="0" err="1" smtClean="0">
                <a:latin typeface="Comic Sans MS"/>
                <a:cs typeface="Comic Sans MS"/>
              </a:rPr>
              <a:t>Zohner</a:t>
            </a:r>
            <a:r>
              <a:rPr lang="en-US" sz="1600" dirty="0" smtClean="0">
                <a:latin typeface="Comic Sans MS"/>
                <a:cs typeface="Comic Sans MS"/>
              </a:rPr>
              <a:t>: GMW </a:t>
            </a:r>
            <a:r>
              <a:rPr lang="en-US" sz="1600" dirty="0">
                <a:latin typeface="Comic Sans MS"/>
                <a:cs typeface="Comic Sans MS"/>
              </a:rPr>
              <a:t>vs. Yao? Efficient Secure Two-Party Computation with Low Depth </a:t>
            </a:r>
            <a:r>
              <a:rPr lang="en-US" sz="1600" dirty="0" smtClean="0">
                <a:latin typeface="Comic Sans MS"/>
                <a:cs typeface="Comic Sans MS"/>
              </a:rPr>
              <a:t>Circuit. </a:t>
            </a:r>
            <a:r>
              <a:rPr lang="en-US" sz="1600" dirty="0" smtClean="0">
                <a:latin typeface="Comic Sans MS"/>
                <a:cs typeface="Comic Sans MS"/>
                <a:hlinkClick r:id="rId3"/>
              </a:rPr>
              <a:t>Financial Cryptography 2013: 275-292	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http://fc13.ifca.ai/</a:t>
            </a:r>
            <a:r>
              <a:rPr lang="en-US" sz="1600" dirty="0" err="1" smtClean="0">
                <a:latin typeface="Comic Sans MS"/>
                <a:cs typeface="Comic Sans MS"/>
              </a:rPr>
              <a:t>proc</a:t>
            </a:r>
            <a:r>
              <a:rPr lang="en-US" sz="1600" dirty="0" smtClean="0">
                <a:latin typeface="Comic Sans MS"/>
                <a:cs typeface="Comic Sans MS"/>
              </a:rPr>
              <a:t>/8-3.pdf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410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4" grpId="0"/>
      <p:bldP spid="15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7" y="1359650"/>
            <a:ext cx="8483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It enables one to evaluate a circuit without knowing the inputs to the circuit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199983" y="2343104"/>
            <a:ext cx="576064" cy="576064"/>
            <a:chOff x="5076056" y="1412776"/>
            <a:chExt cx="576064" cy="576064"/>
          </a:xfrm>
        </p:grpSpPr>
        <p:sp>
          <p:nvSpPr>
            <p:cNvPr id="5" name="Oval 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1280103" y="2343104"/>
            <a:ext cx="576064" cy="576064"/>
            <a:chOff x="5076056" y="1412776"/>
            <a:chExt cx="576064" cy="576064"/>
          </a:xfrm>
        </p:grpSpPr>
        <p:sp>
          <p:nvSpPr>
            <p:cNvPr id="8" name="Oval 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2360223" y="2343104"/>
            <a:ext cx="576064" cy="576064"/>
            <a:chOff x="5076056" y="1412776"/>
            <a:chExt cx="576064" cy="576064"/>
          </a:xfrm>
        </p:grpSpPr>
        <p:sp>
          <p:nvSpPr>
            <p:cNvPr id="12" name="Oval 1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512351" y="2343104"/>
            <a:ext cx="576064" cy="576064"/>
            <a:chOff x="5076056" y="141277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919168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991176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876481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842615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6627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1053" y="5289586"/>
            <a:ext cx="2151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3" y="4301071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585225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3494516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19601" y="199000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Step 1: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wire is associated with a pair of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identical looking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keys.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3166653"/>
            <a:ext cx="489361" cy="2402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37" y="2744005"/>
            <a:ext cx="728133" cy="35747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405725" y="3123587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90128" y="3055653"/>
            <a:ext cx="28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3454517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3069591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3357455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3120393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3408257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3137326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3425190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4082697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4370561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4089118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4376982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710671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998535"/>
            <a:ext cx="489361" cy="2402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461" y="2821367"/>
            <a:ext cx="728133" cy="357477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436534" y="375350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No information about the associated bit can be inferred from a key corresponding to a wire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53466" y="50141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of wires complete!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78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8" grpId="0"/>
      <p:bldP spid="30" grpId="0"/>
      <p:bldP spid="34" grpId="0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98121" y="199104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18201" y="1991044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58361" y="199104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306433" y="2063052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39410" y="294835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82986" y="291449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76008" y="373459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91309" y="3372947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34497" y="2657101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3309" y="2566392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2" y="2238529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1" y="2526393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9" y="2141467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8" y="2429331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87" y="2192269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56" y="2480133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81" y="2209202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0" y="2497066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60" y="3154573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29" y="3442437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12" y="3160994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81" y="3448858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82" y="3782547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151" y="4070411"/>
            <a:ext cx="489361" cy="2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0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8121" y="1533853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18201" y="156771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20879" y="2491166"/>
            <a:ext cx="0" cy="734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3309" y="2109201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58084" y="1220309"/>
            <a:ext cx="457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Step 2: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two input gate is associated with four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doubly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locked boxes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2" y="1781338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1" y="2069202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5" y="1768941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14" y="2056805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0" y="2697382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9" y="2985246"/>
            <a:ext cx="489361" cy="2402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680" y="1462353"/>
            <a:ext cx="1021100" cy="96520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47" y="2769051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177" y="5325536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53" y="444542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47" y="3590543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334932" y="1978729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ach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pair of input wire keys (one from each input wire) will open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one and only one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box.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87037" y="2792431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What’s there in the boxes?-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Appropriate gate output wire key.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21" y="6425017"/>
            <a:ext cx="679309" cy="27202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403969" y="3603919"/>
            <a:ext cx="3268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Assume AND gate: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40306"/>
              </p:ext>
            </p:extLst>
          </p:nvPr>
        </p:nvGraphicFramePr>
        <p:xfrm>
          <a:off x="3653587" y="4382175"/>
          <a:ext cx="5253348" cy="1676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51116"/>
                <a:gridCol w="1751116"/>
                <a:gridCol w="1751116"/>
              </a:tblGrid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1st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nd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Output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222477" y="6365722"/>
            <a:ext cx="361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Boxes are randomly permutated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32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59" grpId="0"/>
      <p:bldP spid="60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8121" y="1533853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18201" y="156771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20879" y="2491166"/>
            <a:ext cx="0" cy="734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3309" y="2109201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58084" y="1220309"/>
            <a:ext cx="457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Step 2: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two input gate is associated with four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doubly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locked boxes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2" y="1781338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1" y="2069202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5" y="1768941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14" y="2056805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0" y="2697382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9" y="2985246"/>
            <a:ext cx="489361" cy="2402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680" y="1462353"/>
            <a:ext cx="1021100" cy="96520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47" y="2769051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177" y="5325536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53" y="444542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47" y="3590543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334932" y="1978729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ach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pair of input wire keys (one from each input wire) will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open one and only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box.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34932" y="2974464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What’s there in the boxes?-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Appropriate gate output wire key.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21" y="6425017"/>
            <a:ext cx="679309" cy="27202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334932" y="3975889"/>
            <a:ext cx="3268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Assume XOR gate: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84878"/>
              </p:ext>
            </p:extLst>
          </p:nvPr>
        </p:nvGraphicFramePr>
        <p:xfrm>
          <a:off x="3619719" y="4605874"/>
          <a:ext cx="5253348" cy="1676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51116"/>
                <a:gridCol w="1751116"/>
                <a:gridCol w="1751116"/>
              </a:tblGrid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1st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nd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Output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91840" y="1309956"/>
            <a:ext cx="28868" cy="7915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20879" y="2491166"/>
            <a:ext cx="0" cy="734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3309" y="2109201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58084" y="1220309"/>
            <a:ext cx="457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Step 2: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one input gate is associated with two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doubly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locked boxes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2" y="1781338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21" y="2069202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40" y="2697382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09" y="2985246"/>
            <a:ext cx="489361" cy="2402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680" y="1462353"/>
            <a:ext cx="1021100" cy="96520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4247" y="2769051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1177" y="5325536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4253" y="444542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4247" y="3590543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334932" y="1978729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ach input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wire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key will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open exactly one box.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68795" y="3697913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What’s there in the boxes?-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Appropriate gate output wire key.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21" y="6425017"/>
            <a:ext cx="679309" cy="27202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419600" y="4381338"/>
            <a:ext cx="3268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Assume NOT gate: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42712"/>
              </p:ext>
            </p:extLst>
          </p:nvPr>
        </p:nvGraphicFramePr>
        <p:xfrm>
          <a:off x="4495151" y="4890348"/>
          <a:ext cx="3502232" cy="1005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51116"/>
                <a:gridCol w="1751116"/>
              </a:tblGrid>
              <a:tr h="320022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Output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54970"/>
              </p:ext>
            </p:extLst>
          </p:nvPr>
        </p:nvGraphicFramePr>
        <p:xfrm>
          <a:off x="958489" y="2158856"/>
          <a:ext cx="30056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67" name="Equation" r:id="rId8" imgW="127000" imgH="114300" progId="Equation.3">
                  <p:embed/>
                </p:oleObj>
              </mc:Choice>
              <mc:Fallback>
                <p:oleObj name="Equation" r:id="rId8" imgW="1270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8489" y="2158856"/>
                        <a:ext cx="300567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0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7" y="1359650"/>
            <a:ext cx="8483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It enables one to evaluate a circuit without knowing the inputs to the circuit.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199983" y="1784315"/>
            <a:ext cx="576064" cy="576064"/>
            <a:chOff x="5076056" y="1412776"/>
            <a:chExt cx="576064" cy="576064"/>
          </a:xfrm>
        </p:grpSpPr>
        <p:sp>
          <p:nvSpPr>
            <p:cNvPr id="5" name="Oval 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1280103" y="1784315"/>
            <a:ext cx="576064" cy="576064"/>
            <a:chOff x="5076056" y="1412776"/>
            <a:chExt cx="576064" cy="576064"/>
          </a:xfrm>
        </p:grpSpPr>
        <p:sp>
          <p:nvSpPr>
            <p:cNvPr id="8" name="Oval 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2360223" y="1784315"/>
            <a:ext cx="576064" cy="576064"/>
            <a:chOff x="5076056" y="1412776"/>
            <a:chExt cx="576064" cy="576064"/>
          </a:xfrm>
        </p:grpSpPr>
        <p:sp>
          <p:nvSpPr>
            <p:cNvPr id="12" name="Oval 1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512351" y="1784315"/>
            <a:ext cx="576064" cy="576064"/>
            <a:chOff x="5076056" y="141277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36037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43238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31769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283826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103934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1053" y="4730797"/>
            <a:ext cx="2151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3" y="374228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026436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935727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19601" y="199000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Step 1: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wire is associated with a pair of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identical looking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keys.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2607864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2895728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2510802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2798666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2561604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2849468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2578537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2866401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3523908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3811772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3530329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3818193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151882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439746"/>
            <a:ext cx="489361" cy="24025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419600" y="2882371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Step 2: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two  input gate is associated with four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doubly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locked boxes (in randomly permuted order) so that each pair of keys (one from each input wire) will open one and only one box.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19600" y="442919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airs of keys for all the wires in the circuit + four/two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locked boxes for each gate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033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7" y="1359650"/>
            <a:ext cx="8483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It enables one to evaluate a circuit without knowing the inputs to the circuit.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199983" y="1784315"/>
            <a:ext cx="576064" cy="576064"/>
            <a:chOff x="5076056" y="1412776"/>
            <a:chExt cx="576064" cy="576064"/>
          </a:xfrm>
        </p:grpSpPr>
        <p:sp>
          <p:nvSpPr>
            <p:cNvPr id="5" name="Oval 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1280103" y="1784315"/>
            <a:ext cx="576064" cy="576064"/>
            <a:chOff x="5076056" y="1412776"/>
            <a:chExt cx="576064" cy="576064"/>
          </a:xfrm>
        </p:grpSpPr>
        <p:sp>
          <p:nvSpPr>
            <p:cNvPr id="8" name="Oval 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2360223" y="1784315"/>
            <a:ext cx="576064" cy="576064"/>
            <a:chOff x="5076056" y="1412776"/>
            <a:chExt cx="576064" cy="576064"/>
          </a:xfrm>
        </p:grpSpPr>
        <p:sp>
          <p:nvSpPr>
            <p:cNvPr id="12" name="Oval 1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512351" y="1784315"/>
            <a:ext cx="576064" cy="576064"/>
            <a:chOff x="5076056" y="141277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36037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43238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31769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283826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103934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1053" y="4730797"/>
            <a:ext cx="2151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3" y="374228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026436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935727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2607864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2895728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2510802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2798666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2561604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2849468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2578537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2866401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3523908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3811772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3530329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3818193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151882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439746"/>
            <a:ext cx="489361" cy="240252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403403" y="183732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airs of keys for all the wires in the circuit + four/two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locked boxes for each gate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meaning of the output wire keys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9984" y="5053294"/>
            <a:ext cx="87966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1. Give input keys corresponding to the inputs and the locked boxes for all the gates in the circuit.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0766" y="5534998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2. For every gate, exactly one box can be opened and the key corresponding to the output value for the inputs can be obtained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9515" y="6035951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For the output gate, the key corresponding to the output value for given inputs can be obtained.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5438" y="6251395"/>
            <a:ext cx="949975" cy="369332"/>
          </a:xfrm>
          <a:prstGeom prst="rect">
            <a:avLst/>
          </a:prstGeom>
          <a:solidFill>
            <a:srgbClr val="CCB4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Output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75456" y="3437807"/>
            <a:ext cx="40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Physical Keys: Keys of SKE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92392" y="3911934"/>
            <a:ext cx="326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Locked boxes: Encryptions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92392" y="4367866"/>
            <a:ext cx="448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Doubly Locked boxes: Double Encryptions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2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2" grpId="0" animBg="1"/>
      <p:bldP spid="29" grpId="0"/>
      <p:bldP spid="5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419982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8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75212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9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2273429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Circuit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997399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Circuit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130951"/>
            <a:ext cx="337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1. Construct a Garbled Circuit for Circuit C: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airs of keys for all the wires in the circuit + four/two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locked boxes for each gate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+ meaning of the output wire keys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029544" y="4154166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046543" y="3267969"/>
            <a:ext cx="3925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the locked boxes of all the gates + meaning of the output wire keys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656749" y="4263321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3029607" y="4212670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29609" y="4476963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42319" y="4178804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690618" y="5433962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692215" y="4517358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029610" y="5364117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029612" y="562841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742322" y="5330251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692218" y="566880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765027" y="5118810"/>
            <a:ext cx="2531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the garbled circuit with the given input keys and interpret the output Z using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+ meaning of the output wire keys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978811" y="6543486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82713" y="61741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12952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/>
      <p:bldP spid="73" grpId="0"/>
      <p:bldP spid="74" grpId="0"/>
      <p:bldP spid="75" grpId="0"/>
      <p:bldP spid="113" grpId="0"/>
      <p:bldP spid="114" grpId="0"/>
      <p:bldP spid="115" grpId="0"/>
      <p:bldP spid="116" grpId="0"/>
      <p:bldP spid="117" grpId="0"/>
      <p:bldP spid="118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Chalk &amp; Talk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6409" y="4751699"/>
            <a:ext cx="8398928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CT6: </a:t>
            </a:r>
            <a:r>
              <a:rPr lang="en-US" sz="2000" dirty="0">
                <a:latin typeface="Comic Sans MS"/>
                <a:cs typeface="Comic Sans MS"/>
              </a:rPr>
              <a:t>[SZ13]	Thomas Schneider, Michael </a:t>
            </a:r>
            <a:r>
              <a:rPr lang="en-US" sz="2000" dirty="0" err="1">
                <a:latin typeface="Comic Sans MS"/>
                <a:cs typeface="Comic Sans MS"/>
              </a:rPr>
              <a:t>Zohner</a:t>
            </a:r>
            <a:r>
              <a:rPr lang="en-US" sz="2000" dirty="0">
                <a:latin typeface="Comic Sans MS"/>
                <a:cs typeface="Comic Sans MS"/>
              </a:rPr>
              <a:t>: GMW vs. Yao? Efficient Secure Two-Party Computation with Low Depth Circuit. 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Financial Cryptography 2013: 275-292	</a:t>
            </a:r>
          </a:p>
          <a:p>
            <a:r>
              <a:rPr lang="en-US" sz="2000" dirty="0">
                <a:latin typeface="Comic Sans MS"/>
                <a:cs typeface="Comic Sans MS"/>
              </a:rPr>
              <a:t>http://fc13.ifca.ai/</a:t>
            </a:r>
            <a:r>
              <a:rPr lang="en-US" sz="2000" dirty="0" err="1">
                <a:latin typeface="Comic Sans MS"/>
                <a:cs typeface="Comic Sans MS"/>
              </a:rPr>
              <a:t>proc</a:t>
            </a:r>
            <a:r>
              <a:rPr lang="en-US" sz="2000" dirty="0">
                <a:latin typeface="Comic Sans MS"/>
                <a:cs typeface="Comic Sans MS"/>
              </a:rPr>
              <a:t>/8-3.pdf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275" y="2007181"/>
            <a:ext cx="8398928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CT5: </a:t>
            </a:r>
            <a:r>
              <a:rPr lang="en-US" sz="2000" dirty="0" smtClean="0">
                <a:latin typeface="Comic Sans MS"/>
                <a:cs typeface="Comic Sans MS"/>
              </a:rPr>
              <a:t>[BMR90]</a:t>
            </a:r>
            <a:r>
              <a:rPr lang="en-US" sz="2000" dirty="0">
                <a:latin typeface="Comic Sans MS"/>
                <a:cs typeface="Comic Sans MS"/>
              </a:rPr>
              <a:t>	Donald Beaver, </a:t>
            </a:r>
            <a:r>
              <a:rPr lang="en-US" sz="2000" dirty="0">
                <a:latin typeface="Comic Sans MS"/>
                <a:cs typeface="Comic Sans MS"/>
                <a:hlinkClick r:id="rId4"/>
              </a:rPr>
              <a:t>Silvio Micali, </a:t>
            </a:r>
            <a:r>
              <a:rPr lang="en-US" sz="2000" dirty="0">
                <a:latin typeface="Comic Sans MS"/>
                <a:cs typeface="Comic Sans MS"/>
                <a:hlinkClick r:id="rId5"/>
              </a:rPr>
              <a:t>Phillip Rogaway:</a:t>
            </a:r>
          </a:p>
          <a:p>
            <a:r>
              <a:rPr lang="en-US" sz="2000" b="1" dirty="0">
                <a:latin typeface="Comic Sans MS"/>
                <a:cs typeface="Comic Sans MS"/>
              </a:rPr>
              <a:t>The Round Complexity of Secure Protocols (Extended Abstract).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  <a:hlinkClick r:id="rId6"/>
              </a:rPr>
              <a:t>STOC 1990: 503-</a:t>
            </a:r>
            <a:r>
              <a:rPr lang="en-US" sz="2000" dirty="0" smtClean="0">
                <a:latin typeface="Comic Sans MS"/>
                <a:cs typeface="Comic Sans MS"/>
                <a:hlinkClick r:id="rId6"/>
              </a:rPr>
              <a:t>513.</a:t>
            </a:r>
            <a:endParaRPr lang="en-US" sz="2000" dirty="0">
              <a:latin typeface="Comic Sans MS"/>
              <a:cs typeface="Comic Sans MS"/>
              <a:hlinkClick r:id="rId6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http</a:t>
            </a:r>
            <a:r>
              <a:rPr lang="en-US" sz="2000" dirty="0">
                <a:latin typeface="Comic Sans MS"/>
                <a:cs typeface="Comic Sans MS"/>
              </a:rPr>
              <a:t>://</a:t>
            </a:r>
            <a:r>
              <a:rPr lang="en-US" sz="2000" dirty="0" err="1">
                <a:latin typeface="Comic Sans MS"/>
                <a:cs typeface="Comic Sans MS"/>
              </a:rPr>
              <a:t>web.cs.ucla.edu</a:t>
            </a:r>
            <a:r>
              <a:rPr lang="en-US" sz="2000" dirty="0">
                <a:latin typeface="Comic Sans MS"/>
                <a:cs typeface="Comic Sans MS"/>
              </a:rPr>
              <a:t>/~</a:t>
            </a:r>
            <a:r>
              <a:rPr lang="en-US" sz="2000" dirty="0" err="1">
                <a:latin typeface="Comic Sans MS"/>
                <a:cs typeface="Comic Sans MS"/>
              </a:rPr>
              <a:t>rafail</a:t>
            </a:r>
            <a:r>
              <a:rPr lang="en-US" sz="2000" dirty="0">
                <a:latin typeface="Comic Sans MS"/>
                <a:cs typeface="Comic Sans MS"/>
              </a:rPr>
              <a:t>/TEACHING/SPRING-2004/WEB-RESOURCES/</a:t>
            </a:r>
            <a:r>
              <a:rPr lang="en-US" sz="2000" dirty="0" err="1">
                <a:latin typeface="Comic Sans MS"/>
                <a:cs typeface="Comic Sans MS"/>
              </a:rPr>
              <a:t>BMR.pdf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3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0799" y="211667"/>
            <a:ext cx="9144000" cy="758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AND Gate Evaluation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545719"/>
              </p:ext>
            </p:extLst>
          </p:nvPr>
        </p:nvGraphicFramePr>
        <p:xfrm>
          <a:off x="672052" y="116129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28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52" y="116129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075" y="131878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latin typeface="Comic Sans MS"/>
                <a:cs typeface="Comic Sans MS"/>
              </a:rPr>
              <a:t>0</a:t>
            </a:r>
          </a:p>
        </p:txBody>
      </p:sp>
      <p:graphicFrame>
        <p:nvGraphicFramePr>
          <p:cNvPr id="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67107"/>
              </p:ext>
            </p:extLst>
          </p:nvPr>
        </p:nvGraphicFramePr>
        <p:xfrm>
          <a:off x="8066880" y="117822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2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80" y="117822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93475" y="12633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1235" y="205571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91017" y="211257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6778" y="264969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091017" y="264969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72804" y="6330096"/>
            <a:ext cx="52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845" y="2424139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98863" y="4761583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91017" y="2444326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58950" y="6367740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54524" y="6361575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686560" y="3183872"/>
            <a:ext cx="425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Two cross summands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and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j</a:t>
            </a:r>
            <a:endParaRPr lang="en-US" dirty="0"/>
          </a:p>
        </p:txBody>
      </p:sp>
      <p:graphicFrame>
        <p:nvGraphicFramePr>
          <p:cNvPr id="5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931"/>
              </p:ext>
            </p:extLst>
          </p:nvPr>
        </p:nvGraphicFramePr>
        <p:xfrm>
          <a:off x="3005855" y="117730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3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855" y="117730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46878" y="133479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2955038" y="2071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960581" y="26657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43648" y="2440149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graphicFrame>
        <p:nvGraphicFramePr>
          <p:cNvPr id="5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060551"/>
              </p:ext>
            </p:extLst>
          </p:nvPr>
        </p:nvGraphicFramePr>
        <p:xfrm>
          <a:off x="6221453" y="117730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31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53" y="117730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762476" y="133479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j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170636" y="2071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j</a:t>
            </a:r>
            <a:endParaRPr lang="en-US" sz="20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176179" y="26657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0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j</a:t>
            </a:r>
            <a:endParaRPr lang="en-US" sz="20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59246" y="2440149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57510" y="4451406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038761" y="3723774"/>
            <a:ext cx="3510021" cy="1037809"/>
            <a:chOff x="2797047" y="2272888"/>
            <a:chExt cx="3510021" cy="1037809"/>
          </a:xfrm>
        </p:grpSpPr>
        <p:sp>
          <p:nvSpPr>
            <p:cNvPr id="62" name="Rounded Rectangle 61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34805" y="2532707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2354531" y="3842305"/>
            <a:ext cx="33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i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25321" y="4258995"/>
            <a:ext cx="7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40507" y="3825372"/>
            <a:ext cx="36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85740" y="4258995"/>
            <a:ext cx="10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j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084911" y="4880573"/>
            <a:ext cx="3510021" cy="1037809"/>
            <a:chOff x="2813983" y="3509000"/>
            <a:chExt cx="3510021" cy="1037809"/>
          </a:xfrm>
        </p:grpSpPr>
        <p:sp>
          <p:nvSpPr>
            <p:cNvPr id="75" name="Rounded Rectangle 74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13046" y="3640659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2400681" y="4965238"/>
            <a:ext cx="34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>
                <a:solidFill>
                  <a:srgbClr val="0000FF"/>
                </a:solidFill>
                <a:latin typeface="Comic Sans MS" pitchFamily="66" charset="0"/>
              </a:rPr>
              <a:t>i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41752" y="5415794"/>
            <a:ext cx="1117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j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6657" y="4982171"/>
            <a:ext cx="35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762215" y="5396653"/>
            <a:ext cx="83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3075" y="6054611"/>
            <a:ext cx="8562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i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‘s share: his summand + 2 shares of two cross terms (for every other party) 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79512" y="6205492"/>
            <a:ext cx="8462553" cy="584776"/>
          </a:xfrm>
          <a:prstGeom prst="rect">
            <a:avLst/>
          </a:prstGeom>
          <a:solidFill>
            <a:srgbClr val="BCD0B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Security will hold even in the presence of (n-1) corruptions.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Adv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will have no info about the shares held by the sole honest party (reduces to OT security)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85" name="Picture 84" descr="j013903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845" y="1263386"/>
            <a:ext cx="520989" cy="7921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Picture 85" descr="j013903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3648" y="1235919"/>
            <a:ext cx="515445" cy="7921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" name="Picture 86" descr="j013903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9247" y="1218986"/>
            <a:ext cx="515445" cy="7921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03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20" grpId="0"/>
      <p:bldP spid="48" grpId="0"/>
      <p:bldP spid="54" grpId="0"/>
      <p:bldP spid="59" grpId="0"/>
      <p:bldP spid="60" grpId="0"/>
      <p:bldP spid="68" grpId="0"/>
      <p:bldP spid="69" grpId="0"/>
      <p:bldP spid="70" grpId="0"/>
      <p:bldP spid="71" grpId="0"/>
      <p:bldP spid="81" grpId="0"/>
      <p:bldP spid="82" grpId="0"/>
      <p:bldP spid="83" grpId="0"/>
      <p:bldP spid="84" grpId="0"/>
      <p:bldP spid="72" grpId="0"/>
      <p:bldP spid="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OT is Complete for Secure Computation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5610" y="1415839"/>
            <a:ext cx="8517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the security of GMW is information-theoretic assuming ideal realization of OT.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5613" y="2008497"/>
            <a:ext cx="8517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the security of GMW relies on crypto only inside the OTs.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5616" y="2550356"/>
            <a:ext cx="851745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If OT can be realized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 settings then secure computation via GMW can be done in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 settings.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775" y="3447825"/>
            <a:ext cx="8517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Unconventional setting (noisy channel) where OT can be realized in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 security  </a:t>
            </a:r>
          </a:p>
        </p:txBody>
      </p:sp>
    </p:spTree>
    <p:extLst>
      <p:ext uri="{BB962C8B-B14F-4D97-AF65-F5344CB8AC3E}">
        <p14:creationId xmlns:p14="http://schemas.microsoft.com/office/powerpoint/2010/main" val="307532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Efficiency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3195" y="4236635"/>
            <a:ext cx="7653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Computation Complexity: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(n</a:t>
            </a:r>
            <a:r>
              <a:rPr lang="en-US" sz="1600" baseline="30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)  PKE operations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580" y="3851618"/>
            <a:ext cx="9133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Multiplication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gate computation: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O(1) PKE operation [1 PKE Op = one Gen, one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Enc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, one Dec]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378" y="4642921"/>
            <a:ext cx="6993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Goal: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(n</a:t>
            </a:r>
            <a:r>
              <a:rPr lang="en-US" sz="1600" baseline="30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) SKE operations in offline phase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I.T online phase with no operations other than bit XOR.             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0928" y="5446135"/>
            <a:ext cx="648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Round Complexity: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(d); d = multiplicative depth of the circuit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4008" y="5886343"/>
            <a:ext cx="8669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Goal:</a:t>
            </a:r>
            <a:r>
              <a:rPr lang="en-US" sz="1600" dirty="0" smtClean="0">
                <a:latin typeface="Comic Sans MS"/>
                <a:cs typeface="Comic Sans MS"/>
              </a:rPr>
              <a:t> Constant? Yes, will be discussed soon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5610" y="1415839"/>
            <a:ext cx="851745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Computation Complexity ≥ Communication Complexity (the parties will send subset of what it computes)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5610" y="2155494"/>
            <a:ext cx="851745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Unlike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 settings computation </a:t>
            </a:r>
            <a:r>
              <a:rPr lang="en-US" sz="1600" dirty="0">
                <a:latin typeface="Comic Sans MS"/>
                <a:cs typeface="Comic Sans MS"/>
              </a:rPr>
              <a:t>c</a:t>
            </a:r>
            <a:r>
              <a:rPr lang="en-US" sz="1600" dirty="0" smtClean="0">
                <a:latin typeface="Comic Sans MS"/>
                <a:cs typeface="Comic Sans MS"/>
              </a:rPr>
              <a:t>omplexity matters here as we usually work on huge algebraic structures to maintain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" y="3010469"/>
            <a:ext cx="4478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I.T settings: k &gt; log n (perfect security)</a:t>
            </a:r>
          </a:p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      k &gt; 40  (statistical security)   </a:t>
            </a:r>
            <a:endParaRPr lang="en-US" sz="16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4657740" y="3030268"/>
            <a:ext cx="43338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Comp. settings: k &gt; 128 (symmetric key)   </a:t>
            </a:r>
          </a:p>
          <a:p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          k &gt; 3248 (public key)      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74430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1" grpId="0"/>
      <p:bldP spid="11" grpId="1"/>
      <p:bldP spid="13" grpId="0"/>
      <p:bldP spid="14" grpId="0"/>
      <p:bldP spid="15" grpId="0"/>
      <p:bldP spid="16" grpId="0"/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Efficiency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0928" y="1425702"/>
            <a:ext cx="7653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Computation Complexity: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(n</a:t>
            </a:r>
            <a:r>
              <a:rPr lang="en-US" sz="1600" baseline="30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)  PKE operations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0928" y="1950521"/>
            <a:ext cx="6993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Goal: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(n</a:t>
            </a:r>
            <a:r>
              <a:rPr lang="en-US" sz="1600" baseline="30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c</a:t>
            </a:r>
            <a:r>
              <a:rPr lang="en-US" sz="1600" baseline="-25000" dirty="0" smtClean="0"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) SKE operations in offline phase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I.T online phase with no operations other than bit XOR.             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0928" y="3210935"/>
            <a:ext cx="64854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Step </a:t>
            </a:r>
            <a:r>
              <a:rPr lang="en-US" sz="1600" dirty="0">
                <a:latin typeface="Comic Sans MS"/>
                <a:cs typeface="Comic Sans MS"/>
              </a:rPr>
              <a:t>1: O(n</a:t>
            </a:r>
            <a:r>
              <a:rPr lang="en-US" sz="1600" baseline="30000" dirty="0">
                <a:latin typeface="Comic Sans MS"/>
                <a:cs typeface="Comic Sans MS"/>
              </a:rPr>
              <a:t>2</a:t>
            </a:r>
            <a:r>
              <a:rPr lang="en-US" sz="1600" dirty="0">
                <a:latin typeface="Comic Sans MS"/>
                <a:cs typeface="Comic Sans MS"/>
              </a:rPr>
              <a:t>c</a:t>
            </a:r>
            <a:r>
              <a:rPr lang="en-US" sz="1600" baseline="-25000" dirty="0">
                <a:latin typeface="Comic Sans MS"/>
                <a:cs typeface="Comic Sans MS"/>
              </a:rPr>
              <a:t>AND</a:t>
            </a:r>
            <a:r>
              <a:rPr lang="en-US" sz="1600" dirty="0">
                <a:latin typeface="Comic Sans MS"/>
                <a:cs typeface="Comic Sans MS"/>
              </a:rPr>
              <a:t>) </a:t>
            </a:r>
            <a:r>
              <a:rPr lang="en-US" sz="1600" dirty="0" smtClean="0">
                <a:latin typeface="Comic Sans MS"/>
                <a:cs typeface="Comic Sans MS"/>
              </a:rPr>
              <a:t>OTs (PKE operations) in offline </a:t>
            </a:r>
            <a:r>
              <a:rPr lang="en-US" sz="1600" dirty="0">
                <a:latin typeface="Comic Sans MS"/>
                <a:cs typeface="Comic Sans MS"/>
              </a:rPr>
              <a:t>phase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         I.T online phase with no operations other than bit XOR.             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4797" y="4159186"/>
            <a:ext cx="64854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Step 2: </a:t>
            </a:r>
            <a:r>
              <a:rPr lang="en-US" sz="1600" dirty="0">
                <a:latin typeface="Comic Sans MS"/>
                <a:cs typeface="Comic Sans MS"/>
              </a:rPr>
              <a:t>O(n</a:t>
            </a:r>
            <a:r>
              <a:rPr lang="en-US" sz="1600" baseline="30000" dirty="0">
                <a:latin typeface="Comic Sans MS"/>
                <a:cs typeface="Comic Sans MS"/>
              </a:rPr>
              <a:t>2</a:t>
            </a:r>
            <a:r>
              <a:rPr lang="en-US" sz="1600" dirty="0">
                <a:latin typeface="Comic Sans MS"/>
                <a:cs typeface="Comic Sans MS"/>
              </a:rPr>
              <a:t>c</a:t>
            </a:r>
            <a:r>
              <a:rPr lang="en-US" sz="1600" baseline="-25000" dirty="0">
                <a:latin typeface="Comic Sans MS"/>
                <a:cs typeface="Comic Sans MS"/>
              </a:rPr>
              <a:t>AND</a:t>
            </a:r>
            <a:r>
              <a:rPr lang="en-US" sz="1600" dirty="0">
                <a:latin typeface="Comic Sans MS"/>
                <a:cs typeface="Comic Sans MS"/>
              </a:rPr>
              <a:t>) </a:t>
            </a:r>
            <a:r>
              <a:rPr lang="en-US" sz="1600" dirty="0" smtClean="0">
                <a:latin typeface="Comic Sans MS"/>
                <a:cs typeface="Comic Sans MS"/>
              </a:rPr>
              <a:t>SKE operations + k OTs in offline </a:t>
            </a:r>
            <a:r>
              <a:rPr lang="en-US" sz="1600" dirty="0">
                <a:latin typeface="Comic Sans MS"/>
                <a:cs typeface="Comic Sans MS"/>
              </a:rPr>
              <a:t>phase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         I.T online phase with no operations other than bit XOR.             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61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Preprocessing of OT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03196" y="1287379"/>
            <a:ext cx="8517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Can we run OTs  on random inputs in the offline phase and use during online phase..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44101" y="2164355"/>
            <a:ext cx="3510021" cy="1037809"/>
            <a:chOff x="2797047" y="2272888"/>
            <a:chExt cx="3510021" cy="1037809"/>
          </a:xfrm>
        </p:grpSpPr>
        <p:sp>
          <p:nvSpPr>
            <p:cNvPr id="20" name="Rounded Rectangle 19"/>
            <p:cNvSpPr/>
            <p:nvPr/>
          </p:nvSpPr>
          <p:spPr>
            <a:xfrm>
              <a:off x="3699334" y="2272888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34805" y="2532707"/>
              <a:ext cx="147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1-out-of-2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797047" y="2606472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7047" y="3046743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494270" y="3026641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494271" y="2606472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059871" y="22828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6125" y="2699576"/>
            <a:ext cx="36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45847" y="2265953"/>
            <a:ext cx="30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1080" y="2699576"/>
            <a:ext cx="37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63359"/>
              </p:ext>
            </p:extLst>
          </p:nvPr>
        </p:nvGraphicFramePr>
        <p:xfrm>
          <a:off x="700198" y="224499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98" y="224499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41221" y="24024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226207"/>
              </p:ext>
            </p:extLst>
          </p:nvPr>
        </p:nvGraphicFramePr>
        <p:xfrm>
          <a:off x="8095026" y="226192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5026" y="226192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521621" y="2347087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695376"/>
            <a:ext cx="8812087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latin typeface="Comic Sans MS"/>
                <a:cs typeface="Comic Sans MS"/>
              </a:rPr>
              <a:t>Preprocessing on Random Inputs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4256" y="3371780"/>
            <a:ext cx="8807343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latin typeface="Comic Sans MS"/>
                <a:cs typeface="Comic Sans MS"/>
              </a:rPr>
              <a:t>Computation in Online Phase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20748" y="3620866"/>
            <a:ext cx="457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02" y="4037556"/>
            <a:ext cx="4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95026" y="3763457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66336" y="4193147"/>
            <a:ext cx="455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448977" y="4682339"/>
            <a:ext cx="38051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101529" y="4176214"/>
            <a:ext cx="106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= b + c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186" y="4564076"/>
            <a:ext cx="10179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If z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2216" y="489794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= 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8121" y="4898953"/>
            <a:ext cx="130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= m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4256" y="5647791"/>
            <a:ext cx="980970" cy="369332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If z =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2219" y="5981660"/>
            <a:ext cx="135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= m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+ r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78055" y="5949391"/>
            <a:ext cx="133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= m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+ r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369157" y="6477276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968379" y="5949391"/>
            <a:ext cx="76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67269" y="6017123"/>
            <a:ext cx="14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4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4" grpId="0"/>
      <p:bldP spid="3" grpId="0" animBg="1"/>
      <p:bldP spid="35" grpId="0" animBg="1"/>
      <p:bldP spid="43" grpId="0"/>
      <p:bldP spid="44" grpId="0"/>
      <p:bldP spid="45" grpId="0"/>
      <p:bldP spid="46" grpId="0"/>
      <p:bldP spid="52" grpId="0"/>
      <p:bldP spid="5" grpId="0" animBg="1"/>
      <p:bldP spid="53" grpId="0"/>
      <p:bldP spid="54" grpId="0"/>
      <p:bldP spid="55" grpId="0" animBg="1"/>
      <p:bldP spid="56" grpId="0"/>
      <p:bldP spid="57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GMW in Offline/Online Setting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67180" y="2354238"/>
            <a:ext cx="4967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 OT operations in the offline phase.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7253" y="1627644"/>
            <a:ext cx="1658251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Offline Phase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647253" y="5111335"/>
            <a:ext cx="1544413" cy="369332"/>
          </a:xfrm>
          <a:prstGeom prst="rect">
            <a:avLst/>
          </a:prstGeom>
          <a:solidFill>
            <a:srgbClr val="9D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Online Phase</a:t>
            </a:r>
            <a:endParaRPr lang="en-US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873573" y="5657520"/>
            <a:ext cx="4967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Cheap XOR operations 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in the online phase.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50251" y="2777566"/>
            <a:ext cx="2698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 PKE operations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50252" y="3251693"/>
            <a:ext cx="72873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Goal: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AND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KE operations  + k OT operations  (via OT-extension)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6643" y="5979250"/>
            <a:ext cx="4967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Information theoretic!!</a:t>
            </a:r>
          </a:p>
        </p:txBody>
      </p:sp>
    </p:spTree>
    <p:extLst>
      <p:ext uri="{BB962C8B-B14F-4D97-AF65-F5344CB8AC3E}">
        <p14:creationId xmlns:p14="http://schemas.microsoft.com/office/powerpoint/2010/main" val="33390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27366</TotalTime>
  <Words>4438</Words>
  <Application>Microsoft Macintosh PowerPoint</Application>
  <PresentationFormat>On-screen Show (4:3)</PresentationFormat>
  <Paragraphs>816</Paragraphs>
  <Slides>40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Civic</vt:lpstr>
      <vt:lpstr>Clip</vt:lpstr>
      <vt:lpstr>Equation</vt:lpstr>
      <vt:lpstr>Secure Computation  Lecture 11-12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2506</cp:revision>
  <dcterms:created xsi:type="dcterms:W3CDTF">2013-09-27T09:31:04Z</dcterms:created>
  <dcterms:modified xsi:type="dcterms:W3CDTF">2015-09-18T11:51:48Z</dcterms:modified>
</cp:coreProperties>
</file>