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14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15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21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22.xml" ContentType="application/vnd.openxmlformats-officedocument.presentationml.notesSlide+xml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00" r:id="rId1"/>
  </p:sldMasterIdLst>
  <p:notesMasterIdLst>
    <p:notesMasterId r:id="rId27"/>
  </p:notesMasterIdLst>
  <p:sldIdLst>
    <p:sldId id="256" r:id="rId2"/>
    <p:sldId id="411" r:id="rId3"/>
    <p:sldId id="531" r:id="rId4"/>
    <p:sldId id="548" r:id="rId5"/>
    <p:sldId id="534" r:id="rId6"/>
    <p:sldId id="535" r:id="rId7"/>
    <p:sldId id="538" r:id="rId8"/>
    <p:sldId id="539" r:id="rId9"/>
    <p:sldId id="545" r:id="rId10"/>
    <p:sldId id="546" r:id="rId11"/>
    <p:sldId id="540" r:id="rId12"/>
    <p:sldId id="541" r:id="rId13"/>
    <p:sldId id="542" r:id="rId14"/>
    <p:sldId id="543" r:id="rId15"/>
    <p:sldId id="547" r:id="rId16"/>
    <p:sldId id="549" r:id="rId17"/>
    <p:sldId id="551" r:id="rId18"/>
    <p:sldId id="553" r:id="rId19"/>
    <p:sldId id="552" r:id="rId20"/>
    <p:sldId id="554" r:id="rId21"/>
    <p:sldId id="555" r:id="rId22"/>
    <p:sldId id="558" r:id="rId23"/>
    <p:sldId id="559" r:id="rId24"/>
    <p:sldId id="532" r:id="rId25"/>
    <p:sldId id="40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F9FF"/>
    <a:srgbClr val="FF4916"/>
    <a:srgbClr val="13E71F"/>
    <a:srgbClr val="F0F2FF"/>
    <a:srgbClr val="07DEFF"/>
    <a:srgbClr val="08B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01" autoAdjust="0"/>
    <p:restoredTop sz="94589" autoAdjust="0"/>
  </p:normalViewPr>
  <p:slideViewPr>
    <p:cSldViewPr snapToGrid="0" snapToObjects="1">
      <p:cViewPr>
        <p:scale>
          <a:sx n="75" d="100"/>
          <a:sy n="75" d="100"/>
        </p:scale>
        <p:origin x="-1560" y="-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28D64-41B0-E545-81B6-0D30B8963CC1}" type="datetimeFigureOut">
              <a:rPr lang="en-US" smtClean="0"/>
              <a:t>23/09/15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A0437-F397-4949-BB8C-573B29B0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A0437-F397-4949-BB8C-573B29B082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61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Gen</a:t>
            </a:r>
            <a:r>
              <a:rPr lang="en-US" baseline="0" dirty="0" smtClean="0">
                <a:latin typeface="Arial" pitchFamily="34" charset="0"/>
              </a:rPr>
              <a:t> is not randomized. </a:t>
            </a:r>
            <a:r>
              <a:rPr lang="en-US" baseline="0" dirty="0" err="1" smtClean="0">
                <a:latin typeface="Arial" pitchFamily="34" charset="0"/>
              </a:rPr>
              <a:t>Kerchoffs</a:t>
            </a:r>
            <a:r>
              <a:rPr lang="en-US" baseline="0" dirty="0" smtClean="0">
                <a:latin typeface="Arial" pitchFamily="34" charset="0"/>
              </a:rPr>
              <a:t> Principle the security should hold when all algorithms are public. The adversary also knows which key will be output by the Gen. No Security can be obtained. 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99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M is independent of the scheme so it should</a:t>
            </a:r>
            <a:r>
              <a:rPr lang="en-US" baseline="0" dirty="0" smtClean="0">
                <a:latin typeface="Arial" pitchFamily="34" charset="0"/>
              </a:rPr>
              <a:t> be a part of the description. Other sets are subsumed in the triple algorithms description.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906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702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420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377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89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74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5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833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41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8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68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6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6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6603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036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59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41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6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304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23/09/15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23/09/15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23/09/15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B1BB-E12E-441C-BC6A-ECF78AA78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23/09/15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23/09/15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6CF970-34CB-F14E-8308-40552BC8F5E0}" type="datetimeFigureOut">
              <a:rPr lang="en-US" smtClean="0"/>
              <a:t>23/09/15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23/09/15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23/09/15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23/09/15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23/09/15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6CF970-34CB-F14E-8308-40552BC8F5E0}" type="datetimeFigureOut">
              <a:rPr lang="en-US" smtClean="0"/>
              <a:t>23/09/15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6CF970-34CB-F14E-8308-40552BC8F5E0}" type="datetimeFigureOut">
              <a:rPr lang="en-US" smtClean="0"/>
              <a:t>23/09/15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  <p:sldLayoutId id="214748451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emf"/><Relationship Id="rId12" Type="http://schemas.openxmlformats.org/officeDocument/2006/relationships/oleObject" Target="../embeddings/oleObject7.bin"/><Relationship Id="rId13" Type="http://schemas.openxmlformats.org/officeDocument/2006/relationships/image" Target="../media/image16.emf"/><Relationship Id="rId14" Type="http://schemas.openxmlformats.org/officeDocument/2006/relationships/oleObject" Target="../embeddings/oleObject8.bin"/><Relationship Id="rId15" Type="http://schemas.openxmlformats.org/officeDocument/2006/relationships/image" Target="../media/image17.emf"/><Relationship Id="rId16" Type="http://schemas.openxmlformats.org/officeDocument/2006/relationships/oleObject" Target="../embeddings/oleObject9.bin"/><Relationship Id="rId17" Type="http://schemas.openxmlformats.org/officeDocument/2006/relationships/image" Target="../media/image18.emf"/><Relationship Id="rId18" Type="http://schemas.openxmlformats.org/officeDocument/2006/relationships/oleObject" Target="../embeddings/oleObject10.bin"/><Relationship Id="rId19" Type="http://schemas.openxmlformats.org/officeDocument/2006/relationships/image" Target="../media/image1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14.emf"/><Relationship Id="rId10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21.emf"/><Relationship Id="rId8" Type="http://schemas.openxmlformats.org/officeDocument/2006/relationships/oleObject" Target="../embeddings/oleObject13.bin"/><Relationship Id="rId9" Type="http://schemas.openxmlformats.org/officeDocument/2006/relationships/image" Target="../media/image22.emf"/><Relationship Id="rId10" Type="http://schemas.openxmlformats.org/officeDocument/2006/relationships/oleObject" Target="../embeddings/oleObject14.bin"/><Relationship Id="rId11" Type="http://schemas.openxmlformats.org/officeDocument/2006/relationships/image" Target="../media/image2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emf"/><Relationship Id="rId12" Type="http://schemas.openxmlformats.org/officeDocument/2006/relationships/oleObject" Target="../embeddings/oleObject19.bin"/><Relationship Id="rId13" Type="http://schemas.openxmlformats.org/officeDocument/2006/relationships/image" Target="../media/image2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4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5.emf"/><Relationship Id="rId8" Type="http://schemas.openxmlformats.org/officeDocument/2006/relationships/oleObject" Target="../embeddings/oleObject17.bin"/><Relationship Id="rId9" Type="http://schemas.openxmlformats.org/officeDocument/2006/relationships/image" Target="../media/image26.emf"/><Relationship Id="rId10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1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1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21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32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32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32" y="464054"/>
            <a:ext cx="8856135" cy="141553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Comic Sans MS"/>
                <a:cs typeface="Comic Sans MS"/>
              </a:rPr>
              <a:t>Secure Computation </a:t>
            </a:r>
            <a:br>
              <a:rPr lang="en-US" sz="4000" dirty="0" smtClean="0">
                <a:solidFill>
                  <a:schemeClr val="tx1"/>
                </a:solidFill>
                <a:latin typeface="Comic Sans MS"/>
                <a:cs typeface="Comic Sans MS"/>
              </a:rPr>
            </a:br>
            <a:r>
              <a:rPr lang="en-US" sz="4000" dirty="0" smtClean="0">
                <a:solidFill>
                  <a:schemeClr val="tx1"/>
                </a:solidFill>
                <a:latin typeface="Comic Sans MS"/>
                <a:cs typeface="Comic Sans MS"/>
              </a:rPr>
              <a:t>Lecture 13-14</a:t>
            </a:r>
            <a:endParaRPr lang="en-US" sz="4000" dirty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2667" y="5389016"/>
            <a:ext cx="5452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Arpita</a:t>
            </a:r>
            <a:r>
              <a:rPr lang="en-US" sz="3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Patra</a:t>
            </a:r>
            <a:endParaRPr lang="en-US" sz="36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68" y="2757930"/>
            <a:ext cx="3042660" cy="1881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060" y="2757930"/>
            <a:ext cx="3016090" cy="188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2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213955"/>
            <a:ext cx="8812088" cy="62240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Yao’s Garbled Circuit from “Special SKE” </a:t>
            </a:r>
          </a:p>
        </p:txBody>
      </p:sp>
      <p:cxnSp>
        <p:nvCxnSpPr>
          <p:cNvPr id="17" name="Straight Arrow Connector 16"/>
          <p:cNvCxnSpPr>
            <a:stCxn id="5" idx="4"/>
          </p:cNvCxnSpPr>
          <p:nvPr/>
        </p:nvCxnSpPr>
        <p:spPr>
          <a:xfrm>
            <a:off x="488015" y="2360379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4"/>
          </p:cNvCxnSpPr>
          <p:nvPr/>
        </p:nvCxnSpPr>
        <p:spPr>
          <a:xfrm flipH="1">
            <a:off x="1208095" y="2360379"/>
            <a:ext cx="36004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48255" y="2360379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296327" y="2432387"/>
            <a:ext cx="36004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229304" y="3317692"/>
            <a:ext cx="648072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372880" y="3283826"/>
            <a:ext cx="684076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165902" y="4103934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81203" y="3742282"/>
            <a:ext cx="33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+</a:t>
            </a:r>
            <a:endParaRPr lang="en-US" dirty="0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024391" y="3026436"/>
            <a:ext cx="2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963203" y="2935727"/>
            <a:ext cx="316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46" y="2607864"/>
            <a:ext cx="489361" cy="24025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5" y="2895728"/>
            <a:ext cx="489361" cy="24025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973" y="2510802"/>
            <a:ext cx="489361" cy="24025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842" y="2798666"/>
            <a:ext cx="489361" cy="24025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081" y="2561604"/>
            <a:ext cx="489361" cy="24025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950" y="2849468"/>
            <a:ext cx="489361" cy="24025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275" y="2578537"/>
            <a:ext cx="489361" cy="24025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144" y="2866401"/>
            <a:ext cx="489361" cy="24025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54" y="3523908"/>
            <a:ext cx="489361" cy="24025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623" y="3811772"/>
            <a:ext cx="489361" cy="24025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406" y="3530329"/>
            <a:ext cx="489361" cy="24025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275" y="3818193"/>
            <a:ext cx="489361" cy="24025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176" y="4151882"/>
            <a:ext cx="489361" cy="24025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045" y="4439746"/>
            <a:ext cx="489361" cy="240252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4403403" y="1837322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Garbled Circuit: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garbled gates (four/two locked boxes)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+ meaning of the output wire keys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60121" y="3437807"/>
            <a:ext cx="40250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Physical Keys:</a:t>
            </a: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Keys of SKE</a:t>
            </a:r>
            <a:endParaRPr lang="en-US" sz="1600" dirty="0"/>
          </a:p>
        </p:txBody>
      </p:sp>
      <p:sp>
        <p:nvSpPr>
          <p:cNvPr id="51" name="Rectangle 50"/>
          <p:cNvSpPr/>
          <p:nvPr/>
        </p:nvSpPr>
        <p:spPr>
          <a:xfrm>
            <a:off x="4577057" y="3911934"/>
            <a:ext cx="32630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Locked boxes:</a:t>
            </a: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Encryptions</a:t>
            </a:r>
            <a:endParaRPr lang="en-US" sz="1600" dirty="0"/>
          </a:p>
        </p:txBody>
      </p:sp>
      <p:sp>
        <p:nvSpPr>
          <p:cNvPr id="52" name="Rectangle 51"/>
          <p:cNvSpPr/>
          <p:nvPr/>
        </p:nvSpPr>
        <p:spPr>
          <a:xfrm>
            <a:off x="4577057" y="4367866"/>
            <a:ext cx="44830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Doubly Locked boxes:</a:t>
            </a: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Double Encryptions</a:t>
            </a:r>
            <a:endParaRPr lang="en-US" sz="1600" dirty="0"/>
          </a:p>
        </p:txBody>
      </p:sp>
      <p:sp>
        <p:nvSpPr>
          <p:cNvPr id="49" name="Rectangle 48"/>
          <p:cNvSpPr/>
          <p:nvPr/>
        </p:nvSpPr>
        <p:spPr>
          <a:xfrm>
            <a:off x="311492" y="5494693"/>
            <a:ext cx="48362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mtClean="0">
                <a:latin typeface="Comic Sans MS"/>
                <a:cs typeface="Comic Sans MS"/>
              </a:rPr>
              <a:t>What properties do </a:t>
            </a:r>
            <a:r>
              <a:rPr lang="en-US" sz="1600" dirty="0" smtClean="0">
                <a:latin typeface="Comic Sans MS"/>
                <a:cs typeface="Comic Sans MS"/>
              </a:rPr>
              <a:t>we need from the SKE?</a:t>
            </a:r>
            <a:endParaRPr lang="en-US" sz="1600" dirty="0"/>
          </a:p>
        </p:txBody>
      </p:sp>
      <p:sp>
        <p:nvSpPr>
          <p:cNvPr id="53" name="Rectangle 52"/>
          <p:cNvSpPr/>
          <p:nvPr/>
        </p:nvSpPr>
        <p:spPr>
          <a:xfrm>
            <a:off x="311492" y="5920857"/>
            <a:ext cx="7306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Some known security properties of SKE: CPA, </a:t>
            </a:r>
            <a:r>
              <a:rPr lang="en-US" sz="1600" smtClean="0">
                <a:latin typeface="Comic Sans MS"/>
                <a:cs typeface="Comic Sans MS"/>
              </a:rPr>
              <a:t>CCA etc.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25726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1" grpId="0"/>
      <p:bldP spid="52" grpId="0"/>
      <p:bldP spid="49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69333" y="260483"/>
            <a:ext cx="8723148" cy="7724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  Syntax of SKE</a:t>
            </a:r>
            <a:endParaRPr lang="en-US" sz="3200" kern="0" dirty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395536" y="1268760"/>
            <a:ext cx="84969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1600" dirty="0" smtClean="0">
                <a:latin typeface="Comic Sans MS"/>
                <a:cs typeface="Comic Sans MS"/>
              </a:rPr>
              <a:t>Key-generation Algorithm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(Gen()):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395536" y="3140968"/>
            <a:ext cx="84969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2. Encryption Algorithm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(</a:t>
            </a:r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Enc</a:t>
            </a:r>
            <a:r>
              <a:rPr lang="en-US" sz="160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k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(m)); m from {0,1}*: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395536" y="4797152"/>
            <a:ext cx="84969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3. Decryption Algorithm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(Dec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k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(c)):</a:t>
            </a: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83568" y="2483604"/>
            <a:ext cx="84969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Comic Sans MS"/>
                <a:cs typeface="Comic Sans MS"/>
              </a:rPr>
              <a:t>MUST be a Randomized algorithm</a:t>
            </a:r>
            <a:endParaRPr lang="en-US" sz="16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647056" y="1844824"/>
            <a:ext cx="8496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Comic Sans MS"/>
                <a:cs typeface="Comic Sans MS"/>
              </a:rPr>
              <a:t>Outputs a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key k</a:t>
            </a:r>
            <a:r>
              <a:rPr lang="en-US" sz="1600" dirty="0" smtClean="0">
                <a:latin typeface="Comic Sans MS"/>
                <a:cs typeface="Comic Sans MS"/>
              </a:rPr>
              <a:t> chosen according to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some probability distribution </a:t>
            </a:r>
            <a:r>
              <a:rPr lang="en-US" sz="1600" dirty="0" smtClean="0">
                <a:latin typeface="Comic Sans MS"/>
                <a:cs typeface="Comic Sans MS"/>
              </a:rPr>
              <a:t>determined by the scheme;</a:t>
            </a:r>
            <a:endParaRPr lang="en-US" sz="16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611560" y="4221088"/>
            <a:ext cx="84969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Deterministic/Randomized algorithm</a:t>
            </a:r>
            <a:endParaRPr lang="en-US" sz="16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645733" y="3779748"/>
            <a:ext cx="84969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>
                <a:latin typeface="Comic Sans MS"/>
                <a:cs typeface="Comic Sans MS"/>
              </a:rPr>
              <a:t>c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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Enc</a:t>
            </a:r>
            <a:r>
              <a:rPr lang="en-US" sz="160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k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(m) when randomized and c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:=</a:t>
            </a:r>
            <a:r>
              <a:rPr lang="en-US" sz="1600" dirty="0" err="1">
                <a:solidFill>
                  <a:srgbClr val="0000FF"/>
                </a:solidFill>
                <a:latin typeface="Comic Sans MS"/>
                <a:cs typeface="Comic Sans MS"/>
              </a:rPr>
              <a:t>Enc</a:t>
            </a:r>
            <a:r>
              <a:rPr lang="en-US" sz="1600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k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(m)</a:t>
            </a:r>
            <a:r>
              <a:rPr lang="en-US" sz="1600" dirty="0" smtClean="0">
                <a:latin typeface="Comic Sans MS"/>
                <a:cs typeface="Comic Sans MS"/>
              </a:rPr>
              <a:t>  when deterministic</a:t>
            </a:r>
            <a:endParaRPr lang="en-US" sz="16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683568" y="5867980"/>
            <a:ext cx="84969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Usually deterministic </a:t>
            </a:r>
          </a:p>
        </p:txBody>
      </p:sp>
      <p:sp>
        <p:nvSpPr>
          <p:cNvPr id="2" name="Rectangle 1"/>
          <p:cNvSpPr/>
          <p:nvPr/>
        </p:nvSpPr>
        <p:spPr>
          <a:xfrm>
            <a:off x="683568" y="5363924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Comic Sans MS"/>
                <a:cs typeface="Comic Sans MS"/>
              </a:rPr>
              <a:t>Outputs m:=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Dec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k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(c)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3985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0" grpId="0"/>
      <p:bldP spid="5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44016" y="158879"/>
            <a:ext cx="8762917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8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  Syntax of SKE</a:t>
            </a:r>
            <a:endParaRPr lang="en-US" sz="3800" kern="0" dirty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11560" y="2060848"/>
            <a:ext cx="8496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latin typeface="Comic Sans MS"/>
                <a:cs typeface="Comic Sans MS"/>
              </a:rPr>
              <a:t>Set of all possible keys output by algorithm Gen</a:t>
            </a:r>
            <a:endParaRPr 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23528" y="1430855"/>
            <a:ext cx="2952328" cy="362866"/>
            <a:chOff x="323528" y="1430855"/>
            <a:chExt cx="2952328" cy="362866"/>
          </a:xfrm>
        </p:grpSpPr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323528" y="1455167"/>
              <a:ext cx="29523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  <a:buFont typeface="+mj-lt"/>
                <a:buAutoNum type="arabicPeriod"/>
              </a:pPr>
              <a:r>
                <a:rPr lang="en-US" sz="1600" dirty="0" smtClean="0">
                  <a:latin typeface="Comic Sans MS"/>
                  <a:cs typeface="Comic Sans MS"/>
                </a:rPr>
                <a:t>Key space (     ):</a:t>
              </a:r>
            </a:p>
          </p:txBody>
        </p:sp>
        <p:pic>
          <p:nvPicPr>
            <p:cNvPr id="778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5778" y="1430855"/>
              <a:ext cx="256011" cy="322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611560" y="2596842"/>
            <a:ext cx="8496944" cy="369332"/>
            <a:chOff x="395536" y="2596842"/>
            <a:chExt cx="8496944" cy="369332"/>
          </a:xfrm>
        </p:grpSpPr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395536" y="2596842"/>
              <a:ext cx="84969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dirty="0" smtClean="0">
                  <a:latin typeface="Comic Sans MS"/>
                  <a:cs typeface="Comic Sans MS"/>
                </a:rPr>
                <a:t>Usually Gen selects a key k </a:t>
              </a:r>
              <a:r>
                <a:rPr lang="en-US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uniformly at random </a:t>
              </a:r>
              <a:r>
                <a:rPr lang="en-US" dirty="0" smtClean="0">
                  <a:latin typeface="Comic Sans MS"/>
                  <a:cs typeface="Comic Sans MS"/>
                </a:rPr>
                <a:t>from </a:t>
              </a:r>
              <a:endParaRPr lang="en-US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15649" y="2652566"/>
              <a:ext cx="216024" cy="272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Group 27"/>
          <p:cNvGrpSpPr/>
          <p:nvPr/>
        </p:nvGrpSpPr>
        <p:grpSpPr>
          <a:xfrm>
            <a:off x="323528" y="3166427"/>
            <a:ext cx="6624736" cy="355486"/>
            <a:chOff x="323528" y="3196044"/>
            <a:chExt cx="6624736" cy="355486"/>
          </a:xfrm>
        </p:grpSpPr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323528" y="3212976"/>
              <a:ext cx="66247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omic Sans MS"/>
                  <a:cs typeface="Comic Sans MS"/>
                </a:rPr>
                <a:t>2.  Plain-text (message) space (      ):</a:t>
              </a:r>
            </a:p>
          </p:txBody>
        </p:sp>
        <p:pic>
          <p:nvPicPr>
            <p:cNvPr id="778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9917" y="3196044"/>
              <a:ext cx="377709" cy="335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11560" y="3748970"/>
            <a:ext cx="8496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latin typeface="Comic Sans MS"/>
                <a:cs typeface="Comic Sans MS"/>
              </a:rPr>
              <a:t>Set of all possible “legal” message (i.e. those supported by Enc)</a:t>
            </a:r>
            <a:endParaRPr 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23528" y="4297372"/>
            <a:ext cx="6624736" cy="406286"/>
            <a:chOff x="323528" y="4369380"/>
            <a:chExt cx="6624736" cy="406286"/>
          </a:xfrm>
        </p:grpSpPr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323528" y="4437112"/>
              <a:ext cx="66247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omic Sans MS"/>
                  <a:cs typeface="Comic Sans MS"/>
                </a:rPr>
                <a:t>3.  Cipher-text space (     ):</a:t>
              </a:r>
            </a:p>
          </p:txBody>
        </p:sp>
        <p:pic>
          <p:nvPicPr>
            <p:cNvPr id="778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52177" y="4369380"/>
              <a:ext cx="288032" cy="40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11560" y="4901098"/>
            <a:ext cx="8496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latin typeface="Comic Sans MS"/>
                <a:cs typeface="Comic Sans MS"/>
              </a:rPr>
              <a:t>Set of all cipher-texts output by algorithm Enc</a:t>
            </a:r>
            <a:endParaRPr 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11560" y="5370658"/>
            <a:ext cx="7128792" cy="413120"/>
            <a:chOff x="395536" y="5370658"/>
            <a:chExt cx="8496944" cy="413120"/>
          </a:xfrm>
        </p:grpSpPr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395536" y="5445224"/>
              <a:ext cx="849694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1600" dirty="0" smtClean="0">
                  <a:latin typeface="Comic Sans MS"/>
                  <a:cs typeface="Comic Sans MS"/>
                </a:rPr>
                <a:t>The sets       and       </a:t>
              </a:r>
              <a:r>
                <a:rPr lang="en-US" sz="16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together define </a:t>
              </a:r>
              <a:r>
                <a:rPr lang="en-US" sz="1600" dirty="0" smtClean="0">
                  <a:latin typeface="Comic Sans MS"/>
                  <a:cs typeface="Comic Sans MS"/>
                </a:rPr>
                <a:t>the set </a:t>
              </a:r>
              <a:endParaRPr lang="en-US" sz="16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19787" y="5408227"/>
              <a:ext cx="288032" cy="363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04450" y="5394425"/>
              <a:ext cx="432048" cy="384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55474" y="5370658"/>
              <a:ext cx="288032" cy="40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5" name="Group 54"/>
          <p:cNvGrpSpPr/>
          <p:nvPr/>
        </p:nvGrpSpPr>
        <p:grpSpPr>
          <a:xfrm>
            <a:off x="144016" y="5943094"/>
            <a:ext cx="7797717" cy="387131"/>
            <a:chOff x="144016" y="5943094"/>
            <a:chExt cx="9036496" cy="387131"/>
          </a:xfrm>
        </p:grpSpPr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144016" y="5991671"/>
              <a:ext cx="90364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en-US" sz="1600" dirty="0" smtClean="0">
                  <a:latin typeface="Comic Sans MS"/>
                  <a:cs typeface="Comic Sans MS"/>
                </a:rPr>
                <a:t>Any cipher is defined by specifying (Gen, Enc, Dec) and </a:t>
              </a:r>
              <a:endParaRPr lang="en-US" sz="16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20232" y="5943094"/>
              <a:ext cx="435522" cy="387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26277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9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247820"/>
            <a:ext cx="8812088" cy="73078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Yao’s Garbled Circuit from </a:t>
            </a:r>
            <a:r>
              <a:rPr lang="en-US" sz="3200" kern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“Special” SKE</a:t>
            </a:r>
            <a:endParaRPr lang="en-US" sz="3200" kern="0" dirty="0" smtClean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88015" y="1518707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208095" y="1518707"/>
            <a:ext cx="36004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48255" y="1518707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296327" y="1590715"/>
            <a:ext cx="36004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229304" y="2476020"/>
            <a:ext cx="648072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372880" y="2442154"/>
            <a:ext cx="684076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165902" y="3262262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81203" y="2900610"/>
            <a:ext cx="33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+</a:t>
            </a:r>
            <a:endParaRPr lang="en-US" dirty="0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024391" y="2184764"/>
            <a:ext cx="2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963203" y="2094055"/>
            <a:ext cx="316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349395" y="1431216"/>
            <a:ext cx="4642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Garbling the Wires: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Every wire is associated with a pair of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identical looking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B0F0"/>
                </a:solidFill>
                <a:latin typeface="Comic Sans MS"/>
                <a:cs typeface="Comic Sans MS"/>
              </a:rPr>
              <a:t>SKE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keys.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235735" y="1686703"/>
            <a:ext cx="540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w1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w1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1457824" y="1638514"/>
            <a:ext cx="7080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</a:t>
            </a:r>
            <a:r>
              <a:rPr lang="en-US" sz="1600" baseline="-25000" dirty="0">
                <a:latin typeface="Comic Sans MS"/>
                <a:cs typeface="Comic Sans MS"/>
              </a:rPr>
              <a:t>2</a:t>
            </a:r>
            <a:endParaRPr lang="en-US" sz="1600" baseline="-25000" dirty="0" smtClean="0">
              <a:latin typeface="Comic Sans MS"/>
              <a:cs typeface="Comic Sans MS"/>
            </a:endParaRP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w2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2372209" y="1621584"/>
            <a:ext cx="7080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w3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w3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3641317" y="1637275"/>
            <a:ext cx="7080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w4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w4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976863" y="2651618"/>
            <a:ext cx="7080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w5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w5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2791607" y="2657744"/>
            <a:ext cx="7080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w6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w6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1546758" y="3467754"/>
            <a:ext cx="7080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w7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w7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9470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4609163"/>
            <a:ext cx="2226572" cy="17578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88015" y="1518707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208095" y="1518707"/>
            <a:ext cx="36004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48255" y="1518707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296327" y="1590715"/>
            <a:ext cx="36004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229304" y="2476020"/>
            <a:ext cx="648072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372880" y="2442154"/>
            <a:ext cx="684076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165902" y="3262262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81203" y="2900610"/>
            <a:ext cx="33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+</a:t>
            </a:r>
            <a:endParaRPr lang="en-US" dirty="0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024391" y="2184764"/>
            <a:ext cx="2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963203" y="2094055"/>
            <a:ext cx="316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419604" y="1443059"/>
            <a:ext cx="47243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Garbling the Gates: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Every two  input gate is associated with four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double </a:t>
            </a:r>
            <a:r>
              <a:rPr lang="en-US" sz="1600" dirty="0" smtClean="0">
                <a:solidFill>
                  <a:srgbClr val="00B0F0"/>
                </a:solidFill>
                <a:latin typeface="Comic Sans MS"/>
                <a:cs typeface="Comic Sans MS"/>
              </a:rPr>
              <a:t>encryptions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so that each pair of keys (one from each input wire) will decrypt one and only one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ciphertext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where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ciphertexts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hide appropriate output wire key. 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82595" y="3698243"/>
            <a:ext cx="132327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AND Gate: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235735" y="1686703"/>
            <a:ext cx="540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w1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w1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1457824" y="1638514"/>
            <a:ext cx="7080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</a:t>
            </a:r>
            <a:r>
              <a:rPr lang="en-US" sz="1600" baseline="-25000" dirty="0">
                <a:latin typeface="Comic Sans MS"/>
                <a:cs typeface="Comic Sans MS"/>
              </a:rPr>
              <a:t>2</a:t>
            </a:r>
            <a:endParaRPr lang="en-US" sz="1600" baseline="-25000" dirty="0" smtClean="0">
              <a:latin typeface="Comic Sans MS"/>
              <a:cs typeface="Comic Sans MS"/>
            </a:endParaRP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w2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2372209" y="1621584"/>
            <a:ext cx="7080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w3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w3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3641317" y="1637275"/>
            <a:ext cx="7080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w4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w4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976863" y="2651618"/>
            <a:ext cx="7080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w5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w5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2791607" y="2657744"/>
            <a:ext cx="7080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w6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w6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1546758" y="3467754"/>
            <a:ext cx="7080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w7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w7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27308"/>
              </p:ext>
            </p:extLst>
          </p:nvPr>
        </p:nvGraphicFramePr>
        <p:xfrm>
          <a:off x="3330193" y="4189378"/>
          <a:ext cx="5661405" cy="219106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31274"/>
                <a:gridCol w="1676400"/>
                <a:gridCol w="2353731"/>
              </a:tblGrid>
              <a:tr h="43821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1st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input wire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</a:t>
                      </a:r>
                      <a:r>
                        <a:rPr lang="en-US" sz="1600" baseline="30000" dirty="0" smtClean="0">
                          <a:latin typeface="Comic Sans MS"/>
                          <a:cs typeface="Comic Sans MS"/>
                        </a:rPr>
                        <a:t>nd</a:t>
                      </a: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 Input wire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Double Encryptions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38213"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</a:t>
                      </a:r>
                      <a:r>
                        <a:rPr lang="en-US" sz="1600" baseline="30000" dirty="0" smtClean="0">
                          <a:latin typeface="Comic Sans MS"/>
                          <a:cs typeface="Comic Sans MS"/>
                        </a:rPr>
                        <a:t>0</a:t>
                      </a:r>
                      <a:r>
                        <a:rPr lang="en-US" sz="1600" baseline="-25000" dirty="0" smtClean="0">
                          <a:latin typeface="Comic Sans MS"/>
                          <a:cs typeface="Comic Sans MS"/>
                        </a:rPr>
                        <a:t>w1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</a:t>
                      </a:r>
                      <a:r>
                        <a:rPr lang="en-US" sz="1600" baseline="30000" dirty="0" smtClean="0">
                          <a:latin typeface="Comic Sans MS"/>
                          <a:cs typeface="Comic Sans MS"/>
                        </a:rPr>
                        <a:t>0</a:t>
                      </a:r>
                      <a:r>
                        <a:rPr lang="en-US" sz="1600" baseline="-25000" dirty="0" smtClean="0">
                          <a:latin typeface="Comic Sans MS"/>
                          <a:cs typeface="Comic Sans MS"/>
                        </a:rPr>
                        <a:t>w2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38213"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</a:t>
                      </a:r>
                      <a:r>
                        <a:rPr lang="en-US" sz="1600" baseline="30000" dirty="0" smtClean="0">
                          <a:latin typeface="Comic Sans MS"/>
                          <a:cs typeface="Comic Sans MS"/>
                        </a:rPr>
                        <a:t>0</a:t>
                      </a:r>
                      <a:r>
                        <a:rPr lang="en-US" sz="1600" baseline="-25000" dirty="0" smtClean="0">
                          <a:latin typeface="Comic Sans MS"/>
                          <a:cs typeface="Comic Sans MS"/>
                        </a:rPr>
                        <a:t>w1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</a:t>
                      </a:r>
                      <a:r>
                        <a:rPr lang="en-US" sz="1600" baseline="30000" dirty="0" smtClean="0">
                          <a:latin typeface="Comic Sans MS"/>
                          <a:cs typeface="Comic Sans MS"/>
                        </a:rPr>
                        <a:t>1</a:t>
                      </a:r>
                      <a:r>
                        <a:rPr lang="en-US" sz="1600" baseline="-25000" dirty="0" smtClean="0">
                          <a:latin typeface="Comic Sans MS"/>
                          <a:cs typeface="Comic Sans MS"/>
                        </a:rPr>
                        <a:t>w2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38213"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</a:t>
                      </a:r>
                      <a:r>
                        <a:rPr lang="en-US" sz="1600" baseline="30000" dirty="0" smtClean="0">
                          <a:latin typeface="Comic Sans MS"/>
                          <a:cs typeface="Comic Sans MS"/>
                        </a:rPr>
                        <a:t>1</a:t>
                      </a:r>
                      <a:r>
                        <a:rPr lang="en-US" sz="1600" baseline="-25000" dirty="0" smtClean="0">
                          <a:latin typeface="Comic Sans MS"/>
                          <a:cs typeface="Comic Sans MS"/>
                        </a:rPr>
                        <a:t>w1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</a:t>
                      </a:r>
                      <a:r>
                        <a:rPr lang="en-US" sz="1600" baseline="30000" dirty="0" smtClean="0">
                          <a:latin typeface="Comic Sans MS"/>
                          <a:cs typeface="Comic Sans MS"/>
                        </a:rPr>
                        <a:t>0</a:t>
                      </a:r>
                      <a:r>
                        <a:rPr lang="en-US" sz="1600" baseline="-25000" dirty="0" smtClean="0">
                          <a:latin typeface="Comic Sans MS"/>
                          <a:cs typeface="Comic Sans MS"/>
                        </a:rPr>
                        <a:t>w2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38213"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</a:t>
                      </a:r>
                      <a:r>
                        <a:rPr lang="en-US" sz="1600" baseline="30000" dirty="0" smtClean="0">
                          <a:latin typeface="Comic Sans MS"/>
                          <a:cs typeface="Comic Sans MS"/>
                        </a:rPr>
                        <a:t>1</a:t>
                      </a:r>
                      <a:r>
                        <a:rPr lang="en-US" sz="1600" baseline="-25000" dirty="0" smtClean="0">
                          <a:latin typeface="Comic Sans MS"/>
                          <a:cs typeface="Comic Sans MS"/>
                        </a:rPr>
                        <a:t>w1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</a:t>
                      </a:r>
                      <a:r>
                        <a:rPr lang="en-US" sz="1600" baseline="30000" dirty="0" smtClean="0">
                          <a:latin typeface="Comic Sans MS"/>
                          <a:cs typeface="Comic Sans MS"/>
                        </a:rPr>
                        <a:t>1</a:t>
                      </a:r>
                      <a:r>
                        <a:rPr lang="en-US" sz="1600" baseline="-25000" dirty="0" smtClean="0">
                          <a:latin typeface="Comic Sans MS"/>
                          <a:cs typeface="Comic Sans MS"/>
                        </a:rPr>
                        <a:t>w2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566376"/>
              </p:ext>
            </p:extLst>
          </p:nvPr>
        </p:nvGraphicFramePr>
        <p:xfrm>
          <a:off x="6790264" y="4571996"/>
          <a:ext cx="2082801" cy="49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187" name="Equation" r:id="rId4" imgW="1206500" imgH="279400" progId="Equation.3">
                  <p:embed/>
                </p:oleObj>
              </mc:Choice>
              <mc:Fallback>
                <p:oleObj name="Equation" r:id="rId4" imgW="1206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90264" y="4571996"/>
                        <a:ext cx="2082801" cy="49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635091"/>
              </p:ext>
            </p:extLst>
          </p:nvPr>
        </p:nvGraphicFramePr>
        <p:xfrm>
          <a:off x="6790267" y="5029190"/>
          <a:ext cx="2082801" cy="49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188" name="Equation" r:id="rId6" imgW="1206500" imgH="279400" progId="Equation.3">
                  <p:embed/>
                </p:oleObj>
              </mc:Choice>
              <mc:Fallback>
                <p:oleObj name="Equation" r:id="rId6" imgW="1206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90267" y="5029190"/>
                        <a:ext cx="2082801" cy="49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038473"/>
              </p:ext>
            </p:extLst>
          </p:nvPr>
        </p:nvGraphicFramePr>
        <p:xfrm>
          <a:off x="6824136" y="5452518"/>
          <a:ext cx="2082801" cy="49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189" name="Equation" r:id="rId8" imgW="1206500" imgH="279400" progId="Equation.3">
                  <p:embed/>
                </p:oleObj>
              </mc:Choice>
              <mc:Fallback>
                <p:oleObj name="Equation" r:id="rId8" imgW="1206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24136" y="5452518"/>
                        <a:ext cx="2082801" cy="49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03798"/>
              </p:ext>
            </p:extLst>
          </p:nvPr>
        </p:nvGraphicFramePr>
        <p:xfrm>
          <a:off x="6824139" y="5875846"/>
          <a:ext cx="2082801" cy="49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190" name="Equation" r:id="rId10" imgW="1206500" imgH="279400" progId="Equation.3">
                  <p:embed/>
                </p:oleObj>
              </mc:Choice>
              <mc:Fallback>
                <p:oleObj name="Equation" r:id="rId10" imgW="1206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24139" y="5875846"/>
                        <a:ext cx="2082801" cy="49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162579" y="4270609"/>
            <a:ext cx="2244233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Garbled </a:t>
            </a:r>
            <a:r>
              <a:rPr lang="en-US" sz="1600" b="1" smtClean="0">
                <a:solidFill>
                  <a:srgbClr val="000000"/>
                </a:solidFill>
                <a:latin typeface="Comic Sans MS"/>
                <a:cs typeface="Comic Sans MS"/>
              </a:rPr>
              <a:t>AND Gate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152744"/>
              </p:ext>
            </p:extLst>
          </p:nvPr>
        </p:nvGraphicFramePr>
        <p:xfrm>
          <a:off x="255542" y="5893465"/>
          <a:ext cx="2082801" cy="49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191" name="Equation" r:id="rId12" imgW="1206500" imgH="279400" progId="Equation.3">
                  <p:embed/>
                </p:oleObj>
              </mc:Choice>
              <mc:Fallback>
                <p:oleObj name="Equation" r:id="rId12" imgW="1206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5542" y="5893465"/>
                        <a:ext cx="2082801" cy="49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755399"/>
              </p:ext>
            </p:extLst>
          </p:nvPr>
        </p:nvGraphicFramePr>
        <p:xfrm>
          <a:off x="257938" y="4626079"/>
          <a:ext cx="2082801" cy="49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192" name="Equation" r:id="rId14" imgW="1206500" imgH="279400" progId="Equation.3">
                  <p:embed/>
                </p:oleObj>
              </mc:Choice>
              <mc:Fallback>
                <p:oleObj name="Equation" r:id="rId14" imgW="1206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57938" y="4626079"/>
                        <a:ext cx="2082801" cy="49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15172"/>
              </p:ext>
            </p:extLst>
          </p:nvPr>
        </p:nvGraphicFramePr>
        <p:xfrm>
          <a:off x="255548" y="5519702"/>
          <a:ext cx="2082801" cy="49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193" name="Equation" r:id="rId16" imgW="1206500" imgH="279400" progId="Equation.3">
                  <p:embed/>
                </p:oleObj>
              </mc:Choice>
              <mc:Fallback>
                <p:oleObj name="Equation" r:id="rId16" imgW="1206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55548" y="5519702"/>
                        <a:ext cx="2082801" cy="49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159268"/>
              </p:ext>
            </p:extLst>
          </p:nvPr>
        </p:nvGraphicFramePr>
        <p:xfrm>
          <a:off x="239789" y="5080211"/>
          <a:ext cx="2082801" cy="49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194" name="Equation" r:id="rId18" imgW="1206500" imgH="279400" progId="Equation.3">
                  <p:embed/>
                </p:oleObj>
              </mc:Choice>
              <mc:Fallback>
                <p:oleObj name="Equation" r:id="rId18" imgW="1206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39789" y="5080211"/>
                        <a:ext cx="2082801" cy="49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>
            <a:off x="6265334" y="3747498"/>
            <a:ext cx="2726264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  <a:latin typeface="Comic Sans MS"/>
                <a:cs typeface="Comic Sans MS"/>
              </a:rPr>
              <a:t>Similarly for other gates</a:t>
            </a:r>
            <a:endParaRPr lang="en-US" sz="1600" dirty="0">
              <a:solidFill>
                <a:srgbClr val="7030A0"/>
              </a:solidFill>
              <a:latin typeface="Comic Sans MS"/>
              <a:cs typeface="Comic Sans MS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79512" y="247820"/>
            <a:ext cx="8812088" cy="73078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Yao’s Garbled Circuit from </a:t>
            </a:r>
            <a:r>
              <a:rPr lang="en-US" sz="3200" kern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“Special” SKE</a:t>
            </a:r>
            <a:endParaRPr lang="en-US" sz="3200" kern="0" dirty="0" smtClean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1137" y="6406090"/>
            <a:ext cx="31114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In </a:t>
            </a:r>
            <a:r>
              <a:rPr lang="en-US" sz="1600" smtClean="0">
                <a:latin typeface="Comic Sans MS"/>
                <a:cs typeface="Comic Sans MS"/>
              </a:rPr>
              <a:t>randomly permuted order</a:t>
            </a:r>
            <a:endParaRPr lang="en-US" sz="16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00214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0" grpId="0" animBg="1"/>
      <p:bldP spid="32" grpId="0" animBg="1"/>
      <p:bldP spid="38" grpId="0" animBg="1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2878674" y="1476907"/>
            <a:ext cx="2065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smtClean="0">
                <a:solidFill>
                  <a:srgbClr val="000000"/>
                </a:solidFill>
                <a:latin typeface="Comic Sans MS"/>
                <a:cs typeface="Comic Sans MS"/>
              </a:rPr>
              <a:t>R1: K = M = C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79512" y="247820"/>
            <a:ext cx="8812088" cy="73078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Yao’s Garbled Circuit from </a:t>
            </a:r>
            <a:r>
              <a:rPr lang="en-US" sz="3200" kern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“Special” SKE</a:t>
            </a:r>
            <a:endParaRPr lang="en-US" sz="3200" kern="0" dirty="0" smtClean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2579" y="1612336"/>
            <a:ext cx="2226572" cy="17578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45646" y="1273782"/>
            <a:ext cx="2244233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Garbled AND Gate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371869"/>
              </p:ext>
            </p:extLst>
          </p:nvPr>
        </p:nvGraphicFramePr>
        <p:xfrm>
          <a:off x="255542" y="2896638"/>
          <a:ext cx="2082801" cy="49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309" name="Equation" r:id="rId4" imgW="1206500" imgH="279400" progId="Equation.3">
                  <p:embed/>
                </p:oleObj>
              </mc:Choice>
              <mc:Fallback>
                <p:oleObj name="Equation" r:id="rId4" imgW="1206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42" y="2896638"/>
                        <a:ext cx="2082801" cy="49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779119"/>
              </p:ext>
            </p:extLst>
          </p:nvPr>
        </p:nvGraphicFramePr>
        <p:xfrm>
          <a:off x="224072" y="1646185"/>
          <a:ext cx="2082801" cy="49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310" name="Equation" r:id="rId6" imgW="1206500" imgH="279400" progId="Equation.3">
                  <p:embed/>
                </p:oleObj>
              </mc:Choice>
              <mc:Fallback>
                <p:oleObj name="Equation" r:id="rId6" imgW="1206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4072" y="1646185"/>
                        <a:ext cx="2082801" cy="49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335127"/>
              </p:ext>
            </p:extLst>
          </p:nvPr>
        </p:nvGraphicFramePr>
        <p:xfrm>
          <a:off x="272481" y="2472076"/>
          <a:ext cx="2082801" cy="49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311" name="Equation" r:id="rId8" imgW="1206500" imgH="279400" progId="Equation.3">
                  <p:embed/>
                </p:oleObj>
              </mc:Choice>
              <mc:Fallback>
                <p:oleObj name="Equation" r:id="rId8" imgW="1206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2481" y="2472076"/>
                        <a:ext cx="2082801" cy="49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06572"/>
              </p:ext>
            </p:extLst>
          </p:nvPr>
        </p:nvGraphicFramePr>
        <p:xfrm>
          <a:off x="239789" y="2066451"/>
          <a:ext cx="2082801" cy="49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312" name="Equation" r:id="rId10" imgW="1206500" imgH="279400" progId="Equation.3">
                  <p:embed/>
                </p:oleObj>
              </mc:Choice>
              <mc:Fallback>
                <p:oleObj name="Equation" r:id="rId10" imgW="1206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9789" y="2066451"/>
                        <a:ext cx="2082801" cy="49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/>
          <p:cNvSpPr/>
          <p:nvPr/>
        </p:nvSpPr>
        <p:spPr>
          <a:xfrm>
            <a:off x="2827874" y="2539712"/>
            <a:ext cx="6180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In usual SKE, a wrong key lead to a wrong message, but the decryption does not fail (SKEs are usually use OTP principle). </a:t>
            </a:r>
            <a:endParaRPr lang="en-US" sz="1600" dirty="0"/>
          </a:p>
        </p:txBody>
      </p:sp>
      <p:sp>
        <p:nvSpPr>
          <p:cNvPr id="48" name="Rectangle 47"/>
          <p:cNvSpPr/>
          <p:nvPr/>
        </p:nvSpPr>
        <p:spPr>
          <a:xfrm>
            <a:off x="2810942" y="2066451"/>
            <a:ext cx="59943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Recall that one pair opens one and only one box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272480" y="4144190"/>
            <a:ext cx="8719119" cy="1077218"/>
          </a:xfrm>
          <a:prstGeom prst="rect">
            <a:avLst/>
          </a:prstGeom>
          <a:solidFill>
            <a:srgbClr val="9DF9FF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&gt; The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ciphertext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spaces must be distinct under distinct keys with high probability.</a:t>
            </a:r>
          </a:p>
          <a:p>
            <a:endParaRPr lang="en-US" sz="16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&gt; For the SKE, there must be a mechanism to verify (efficiently) if a given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ciphertext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belongs to the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ciphertext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space of a given key.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0942" y="3219888"/>
            <a:ext cx="61806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Consequence in Yao 2PC: How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does the circuit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evaluator know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which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decrypted value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is the intended output key? </a:t>
            </a:r>
            <a:r>
              <a:rPr lang="en-US" sz="1600" b="1" dirty="0">
                <a:solidFill>
                  <a:srgbClr val="FF0000"/>
                </a:solidFill>
                <a:latin typeface="Comic Sans MS"/>
                <a:cs typeface="Comic Sans MS"/>
              </a:rPr>
              <a:t>Correctness of 2PC will </a:t>
            </a:r>
            <a:r>
              <a:rPr lang="en-US" sz="1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fail!!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9789" y="5410643"/>
            <a:ext cx="87518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Formal definition of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SKE with elusive range and efficiently verifiable range 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can be found in HL and correctness proof reduces to the above security property of SKE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6725" y="6020242"/>
            <a:ext cx="8734874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Drawbacks: Multiple trial-decryption + Huge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Ciphertext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size for SKEs with above security property  + Involved Correctness proof</a:t>
            </a:r>
          </a:p>
        </p:txBody>
      </p:sp>
    </p:spTree>
    <p:extLst>
      <p:ext uri="{BB962C8B-B14F-4D97-AF65-F5344CB8AC3E}">
        <p14:creationId xmlns:p14="http://schemas.microsoft.com/office/powerpoint/2010/main" val="1891363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7" grpId="0"/>
      <p:bldP spid="48" grpId="0"/>
      <p:bldP spid="12" grpId="0" animBg="1"/>
      <p:bldP spid="2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79512" y="247820"/>
            <a:ext cx="8812088" cy="73078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Yao’s Garbled Circuit from </a:t>
            </a:r>
            <a:r>
              <a:rPr lang="en-US" sz="3200" kern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“Special” SKE</a:t>
            </a:r>
            <a:endParaRPr lang="en-US" sz="3200" kern="0" dirty="0" smtClean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55519" y="1316977"/>
            <a:ext cx="33232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Point &amp; Permute [NPS99]: 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36229" y="1321994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305510" y="1351865"/>
            <a:ext cx="291791" cy="6520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928397" y="1347619"/>
            <a:ext cx="372128" cy="6944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444541" y="1383623"/>
            <a:ext cx="477674" cy="6584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377518" y="2279307"/>
            <a:ext cx="648072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521094" y="2245441"/>
            <a:ext cx="684076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14116" y="3065549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129417" y="2703897"/>
            <a:ext cx="33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+</a:t>
            </a:r>
            <a:endParaRPr lang="en-US" dirty="0"/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3172605" y="1988051"/>
            <a:ext cx="2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1111417" y="1897342"/>
            <a:ext cx="316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86952" y="1410330"/>
            <a:ext cx="1085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w1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w1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1-p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1449687" y="1427777"/>
            <a:ext cx="1085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w2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w2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1-p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598587" y="2326251"/>
            <a:ext cx="1085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w5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5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w5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1-p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5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2288293" y="1427266"/>
            <a:ext cx="1085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w3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w3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1-p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3769559" y="1410847"/>
            <a:ext cx="1085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w4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w4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1-p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2979196" y="2419503"/>
            <a:ext cx="1085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w6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rPr>
              <a:t>6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w6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1-p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rPr>
              <a:t>6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1220913" y="3086219"/>
            <a:ext cx="1085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w7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rPr>
              <a:t>7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w7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1-p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7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4915592" y="2172676"/>
            <a:ext cx="40433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&gt;&gt; </a:t>
            </a:r>
            <a:r>
              <a:rPr lang="en-US" altLang="en-US" sz="1600" dirty="0" smtClean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The permutation bits corresponding to input wires of a gate are </a:t>
            </a:r>
            <a:r>
              <a:rPr lang="en-US" altLang="en-US" sz="16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used to permute the </a:t>
            </a:r>
            <a:r>
              <a:rPr lang="en-US" altLang="en-US" sz="1600" dirty="0" err="1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ciphertexts</a:t>
            </a:r>
            <a:endParaRPr lang="en-US" altLang="en-US" sz="1600" dirty="0">
              <a:solidFill>
                <a:srgbClr val="00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905008" y="2989180"/>
            <a:ext cx="4041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&gt;&gt;                               </a:t>
            </a:r>
            <a:r>
              <a:rPr lang="en-US" altLang="en-US" sz="1600" dirty="0" smtClean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will </a:t>
            </a:r>
            <a:r>
              <a:rPr lang="en-US" altLang="en-US" sz="16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be placed at (p</a:t>
            </a:r>
            <a:r>
              <a:rPr lang="en-US" altLang="en-US" sz="1600" baseline="-250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1</a:t>
            </a:r>
            <a:r>
              <a:rPr lang="en-US" altLang="en-US" sz="16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p</a:t>
            </a:r>
            <a:r>
              <a:rPr lang="en-US" altLang="en-US" sz="1600" baseline="-250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2</a:t>
            </a:r>
            <a:r>
              <a:rPr lang="en-US" altLang="en-US" sz="16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)</a:t>
            </a:r>
            <a:r>
              <a:rPr lang="en-US" altLang="en-US" sz="1600" dirty="0" err="1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th</a:t>
            </a:r>
            <a:r>
              <a:rPr lang="en-US" altLang="en-US" sz="16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row</a:t>
            </a:r>
            <a:endParaRPr lang="en-US" altLang="en-US" sz="1600" baseline="-25000" dirty="0">
              <a:solidFill>
                <a:srgbClr val="00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2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801927"/>
              </p:ext>
            </p:extLst>
          </p:nvPr>
        </p:nvGraphicFramePr>
        <p:xfrm>
          <a:off x="5366970" y="2970130"/>
          <a:ext cx="1575697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54" name="Equation" r:id="rId4" imgW="1206500" imgH="279400" progId="Equation.3">
                  <p:embed/>
                </p:oleObj>
              </mc:Choice>
              <mc:Fallback>
                <p:oleObj name="Equation" r:id="rId4" imgW="12065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6970" y="2970130"/>
                        <a:ext cx="1575697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905008" y="3641613"/>
            <a:ext cx="2416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&gt;&gt; assuming p</a:t>
            </a:r>
            <a:r>
              <a:rPr lang="en-US" altLang="en-US" sz="1600" baseline="-250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1 </a:t>
            </a:r>
            <a:r>
              <a:rPr lang="en-US" altLang="en-US" sz="16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=</a:t>
            </a:r>
            <a:r>
              <a:rPr lang="en-US" altLang="en-US" sz="1600" baseline="-250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p</a:t>
            </a:r>
            <a:r>
              <a:rPr lang="en-US" altLang="en-US" sz="1600" baseline="-250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2 </a:t>
            </a:r>
            <a:r>
              <a:rPr lang="en-US" altLang="en-US" sz="16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= 1</a:t>
            </a:r>
            <a:endParaRPr lang="en-US" altLang="en-US" sz="1600" baseline="-25000" dirty="0">
              <a:solidFill>
                <a:srgbClr val="00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8043" y="4463010"/>
            <a:ext cx="2630354" cy="17578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80456" y="4124325"/>
            <a:ext cx="2647941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Garbled AND Gate</a:t>
            </a:r>
            <a:endParaRPr lang="en-US" altLang="en-US" sz="1600" dirty="0">
              <a:solidFill>
                <a:srgbClr val="00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4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032186"/>
              </p:ext>
            </p:extLst>
          </p:nvPr>
        </p:nvGraphicFramePr>
        <p:xfrm>
          <a:off x="341839" y="5746750"/>
          <a:ext cx="245586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55" name="Equation" r:id="rId6" imgW="1422400" imgH="279400" progId="Equation.3">
                  <p:embed/>
                </p:oleObj>
              </mc:Choice>
              <mc:Fallback>
                <p:oleObj name="Equation" r:id="rId6" imgW="14224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839" y="5746750"/>
                        <a:ext cx="2455863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432285"/>
              </p:ext>
            </p:extLst>
          </p:nvPr>
        </p:nvGraphicFramePr>
        <p:xfrm>
          <a:off x="336547" y="5341938"/>
          <a:ext cx="24542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56" name="Equation" r:id="rId8" imgW="1422400" imgH="279400" progId="Equation.3">
                  <p:embed/>
                </p:oleObj>
              </mc:Choice>
              <mc:Fallback>
                <p:oleObj name="Equation" r:id="rId8" imgW="14224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47" y="5341938"/>
                        <a:ext cx="245427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972638"/>
              </p:ext>
            </p:extLst>
          </p:nvPr>
        </p:nvGraphicFramePr>
        <p:xfrm>
          <a:off x="336547" y="4868863"/>
          <a:ext cx="24542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57" name="Equation" r:id="rId10" imgW="1422400" imgH="279400" progId="Equation.3">
                  <p:embed/>
                </p:oleObj>
              </mc:Choice>
              <mc:Fallback>
                <p:oleObj name="Equation" r:id="rId10" imgW="14224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47" y="4868863"/>
                        <a:ext cx="245427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66490"/>
              </p:ext>
            </p:extLst>
          </p:nvPr>
        </p:nvGraphicFramePr>
        <p:xfrm>
          <a:off x="291567" y="4452939"/>
          <a:ext cx="2499256" cy="441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58" name="Equation" r:id="rId12" imgW="1612900" imgH="279400" progId="Equation.3">
                  <p:embed/>
                </p:oleObj>
              </mc:Choice>
              <mc:Fallback>
                <p:oleObj name="Equation" r:id="rId12" imgW="16129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67" y="4452939"/>
                        <a:ext cx="2499256" cy="441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905008" y="4217343"/>
            <a:ext cx="391725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9pPr>
          </a:lstStyle>
          <a:p>
            <a:pPr eaLnBrk="1" hangingPunct="1"/>
            <a:r>
              <a:rPr lang="en-US" altLang="en-US" sz="1600" dirty="0" smtClean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&gt;&gt; given just one of the permutation bits for each wire, the row where the </a:t>
            </a:r>
            <a:r>
              <a:rPr lang="en-US" altLang="en-US" sz="1600" dirty="0" err="1" smtClean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ciphertext</a:t>
            </a:r>
            <a:r>
              <a:rPr lang="en-US" altLang="en-US" sz="1600" dirty="0" smtClean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is placed will look random and will not leak any information about the meaning of the input and out keys! </a:t>
            </a:r>
            <a:endParaRPr lang="en-US" altLang="en-US" sz="1600" baseline="-25000" dirty="0">
              <a:solidFill>
                <a:srgbClr val="00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888076" y="5605866"/>
            <a:ext cx="39172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9pPr>
          </a:lstStyle>
          <a:p>
            <a:pPr eaLnBrk="1" hangingPunct="1"/>
            <a:r>
              <a:rPr lang="en-US" altLang="en-US" sz="1600" dirty="0" smtClean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&gt;&gt; No requirement from SKE!</a:t>
            </a:r>
            <a:endParaRPr lang="en-US" altLang="en-US" sz="1600" baseline="-25000" dirty="0">
              <a:solidFill>
                <a:srgbClr val="00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670770" y="6386354"/>
            <a:ext cx="43857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Correctness of 2PC from GC taken care !</a:t>
            </a:r>
            <a:endParaRPr lang="en-US" altLang="en-US" sz="1600" b="1" baseline="-25000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7" name="Rectangle 15"/>
          <p:cNvSpPr>
            <a:spLocks noChangeArrowheads="1"/>
          </p:cNvSpPr>
          <p:nvPr/>
        </p:nvSpPr>
        <p:spPr bwMode="auto">
          <a:xfrm>
            <a:off x="4869555" y="1584186"/>
            <a:ext cx="404336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&gt;&gt; </a:t>
            </a:r>
            <a:r>
              <a:rPr lang="en-US" altLang="en-US" sz="1600" dirty="0" smtClean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A </a:t>
            </a:r>
            <a:r>
              <a:rPr lang="en-US" altLang="en-US" sz="16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r</a:t>
            </a:r>
            <a:r>
              <a:rPr lang="en-US" altLang="en-US" sz="16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andom bit</a:t>
            </a:r>
            <a:r>
              <a:rPr lang="en-US" altLang="en-US" sz="1600" dirty="0" smtClean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called permutation </a:t>
            </a:r>
            <a:r>
              <a:rPr lang="en-US" altLang="en-US" sz="1600" dirty="0" smtClean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bit will be associated with every wire</a:t>
            </a:r>
            <a:endParaRPr lang="en-US" altLang="en-US" sz="1600" dirty="0">
              <a:solidFill>
                <a:srgbClr val="00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50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23" grpId="0"/>
      <p:bldP spid="24" grpId="0"/>
      <p:bldP spid="26" grpId="0"/>
      <p:bldP spid="27" grpId="0" animBg="1"/>
      <p:bldP spid="28" grpId="0" animBg="1"/>
      <p:bldP spid="44" grpId="0"/>
      <p:bldP spid="45" grpId="0"/>
      <p:bldP spid="46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423339" y="1420604"/>
            <a:ext cx="28109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R1</a:t>
            </a:r>
            <a:r>
              <a:rPr lang="en-US" sz="1600" b="1" smtClean="0">
                <a:solidFill>
                  <a:srgbClr val="000000"/>
                </a:solidFill>
                <a:latin typeface="Comic Sans MS"/>
                <a:cs typeface="Comic Sans MS"/>
              </a:rPr>
              <a:t>: K|{0,1} = M </a:t>
            </a:r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= C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79512" y="247820"/>
            <a:ext cx="8812088" cy="73078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Yao’s Garbled Circuit from </a:t>
            </a:r>
            <a:r>
              <a:rPr lang="en-US" sz="3200" kern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“Special” SKE</a:t>
            </a:r>
            <a:endParaRPr lang="en-US" sz="3200" kern="0" dirty="0" smtClean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23339" y="1884621"/>
            <a:ext cx="8568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SKE must be such that an bad evaluator should have no information about what the three unopened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ciphertext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contains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491073" y="3313193"/>
            <a:ext cx="85682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Very subtle security definition is required!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491073" y="3786445"/>
            <a:ext cx="43857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Double encryption security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1074" y="2528087"/>
            <a:ext cx="8568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E.g. if it can guess the unopened message are same and the gate is AND, then it knows the meaning of the key it decrypted!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07774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7" grpId="0"/>
      <p:bldP spid="2" grpId="0"/>
      <p:bldP spid="14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279552"/>
            <a:ext cx="8496944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omic Sans MS" charset="0"/>
                <a:ea typeface="Comic Sans MS" charset="0"/>
                <a:cs typeface="Comic Sans MS" charset="0"/>
              </a:rPr>
              <a:t>Chosen Double Encryption (CDE) Security</a:t>
            </a:r>
            <a:endParaRPr lang="en-US" sz="3000" kern="0" dirty="0">
              <a:solidFill>
                <a:srgbClr val="0099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0530" y="2325672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78" y="2649831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3"/>
          <p:cNvGrpSpPr/>
          <p:nvPr/>
        </p:nvGrpSpPr>
        <p:grpSpPr>
          <a:xfrm>
            <a:off x="5880333" y="1284679"/>
            <a:ext cx="3130025" cy="338554"/>
            <a:chOff x="3097138" y="1727434"/>
            <a:chExt cx="3528392" cy="617862"/>
          </a:xfrm>
        </p:grpSpPr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3097138" y="1727434"/>
              <a:ext cx="3528392" cy="61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  <a:sym typeface="Symbol"/>
                </a:rPr>
                <a:t> = </a:t>
              </a: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</a:rPr>
                <a:t>(Gen, Enc, Dec),       , k</a:t>
              </a:r>
              <a:endParaRPr lang="en-US" sz="1600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43639" y="1890294"/>
              <a:ext cx="443525" cy="394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95536" y="3522494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I can break </a:t>
            </a:r>
            <a:endParaRPr lang="en-US" sz="16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116034" y="3378478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199197" y="2371108"/>
            <a:ext cx="861961" cy="338554"/>
            <a:chOff x="7524328" y="5223309"/>
            <a:chExt cx="971665" cy="617860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689485" y="5223309"/>
              <a:ext cx="806508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</a:rPr>
                <a:t>Gen</a:t>
              </a:r>
              <a:endParaRPr lang="en-US" sz="1600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>
            <a:off x="7393139" y="2576596"/>
            <a:ext cx="766584" cy="447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74"/>
          <p:cNvGrpSpPr/>
          <p:nvPr/>
        </p:nvGrpSpPr>
        <p:grpSpPr>
          <a:xfrm>
            <a:off x="197652" y="1173855"/>
            <a:ext cx="2232248" cy="698594"/>
            <a:chOff x="4724400" y="1628800"/>
            <a:chExt cx="2232248" cy="698594"/>
          </a:xfrm>
        </p:grpSpPr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724400" y="1804754"/>
              <a:ext cx="2232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omic Sans MS" charset="0"/>
                  <a:ea typeface="Comic Sans MS" charset="0"/>
                  <a:cs typeface="Comic Sans MS" charset="0"/>
                </a:rPr>
                <a:t>PrivK</a:t>
              </a: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</a:rPr>
                <a:t>         (k)</a:t>
              </a:r>
              <a:endParaRPr lang="en-US" sz="1600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5228456" y="198884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</a:rPr>
                <a:t>A, </a:t>
              </a: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5292080" y="162880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omic Sans MS" charset="0"/>
                  <a:ea typeface="Comic Sans MS" charset="0"/>
                  <a:cs typeface="Comic Sans MS" charset="0"/>
                </a:rPr>
                <a:t>cde</a:t>
              </a:r>
              <a:endParaRPr lang="en-US" sz="1600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251520" y="2204864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PPT Attacker A</a:t>
            </a:r>
            <a:endParaRPr lang="en-US" sz="16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2418729" y="2005560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2755" y="1683576"/>
            <a:ext cx="393449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20964" y="2816143"/>
            <a:ext cx="633766" cy="52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9"/>
          <p:cNvGrpSpPr/>
          <p:nvPr/>
        </p:nvGrpSpPr>
        <p:grpSpPr>
          <a:xfrm>
            <a:off x="7413346" y="2851111"/>
            <a:ext cx="1206246" cy="360786"/>
            <a:chOff x="7267392" y="1762458"/>
            <a:chExt cx="1359768" cy="658432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7452320" y="2397369"/>
              <a:ext cx="967258" cy="23521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7267392" y="1762458"/>
              <a:ext cx="1359768" cy="617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  <a:sym typeface="Symbol"/>
                </a:rPr>
                <a:t> {0, 1}</a:t>
              </a:r>
              <a:endParaRPr lang="en-US" sz="16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>
          <a:xfrm>
            <a:off x="2416036" y="2894206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2946391" y="2069227"/>
            <a:ext cx="21667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c</a:t>
            </a:r>
            <a:r>
              <a:rPr lang="en-US" sz="1400" baseline="-25000" dirty="0" smtClean="0">
                <a:latin typeface="Comic Sans MS" charset="0"/>
                <a:ea typeface="Comic Sans MS" charset="0"/>
                <a:cs typeface="Comic Sans MS" charset="0"/>
              </a:rPr>
              <a:t>0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 Enc</a:t>
            </a:r>
            <a:r>
              <a:rPr lang="en-US" sz="1400" baseline="-250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k0 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(Enc</a:t>
            </a:r>
            <a:r>
              <a:rPr lang="en-US" sz="1400" baseline="-25000" dirty="0" smtClean="0">
                <a:solidFill>
                  <a:srgbClr val="008000"/>
                </a:solidFill>
                <a:latin typeface="Comic Sans MS" charset="0"/>
                <a:ea typeface="Comic Sans MS" charset="0"/>
                <a:cs typeface="Comic Sans MS" charset="0"/>
                <a:sym typeface="Symbol"/>
              </a:rPr>
              <a:t>k’1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(</a:t>
            </a:r>
            <a:r>
              <a:rPr lang="en-US" sz="1400" dirty="0" err="1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x</a:t>
            </a:r>
            <a:r>
              <a:rPr lang="en-US" sz="1400" baseline="-25000" dirty="0" err="1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b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))</a:t>
            </a:r>
            <a:endParaRPr lang="en-US" sz="14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339752" y="3005953"/>
            <a:ext cx="3590916" cy="1024702"/>
            <a:chOff x="2285358" y="1812015"/>
            <a:chExt cx="3590916" cy="1024702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5292080" y="2184489"/>
              <a:ext cx="584194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2873314" y="1812015"/>
              <a:ext cx="2452633" cy="1024702"/>
              <a:chOff x="2665097" y="1812015"/>
              <a:chExt cx="2452633" cy="1024702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665097" y="1812015"/>
                <a:ext cx="2418766" cy="10247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2678688" y="1830967"/>
                <a:ext cx="2439042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 smtClean="0">
                    <a:latin typeface="Comic Sans MS" charset="0"/>
                    <a:ea typeface="Comic Sans MS" charset="0"/>
                    <a:cs typeface="Comic Sans MS" charset="0"/>
                    <a:sym typeface="Symbol"/>
                  </a:rPr>
                  <a:t>Post-challenge Training with oracles </a:t>
                </a:r>
                <a:r>
                  <a:rPr lang="en-US" sz="1400" dirty="0" err="1" smtClean="0">
                    <a:latin typeface="Comic Sans MS" charset="0"/>
                    <a:ea typeface="Comic Sans MS" charset="0"/>
                    <a:cs typeface="Comic Sans MS" charset="0"/>
                    <a:sym typeface="Symbol"/>
                  </a:rPr>
                  <a:t>Enc</a:t>
                </a:r>
                <a:r>
                  <a:rPr lang="en-US" sz="1400" baseline="-25000" dirty="0" smtClean="0">
                    <a:latin typeface="Comic Sans MS" charset="0"/>
                    <a:ea typeface="Comic Sans MS" charset="0"/>
                    <a:cs typeface="Comic Sans MS" charset="0"/>
                    <a:sym typeface="Symbol"/>
                  </a:rPr>
                  <a:t>**</a:t>
                </a:r>
                <a:r>
                  <a:rPr lang="en-US" sz="1400" dirty="0" smtClean="0">
                    <a:latin typeface="Comic Sans MS" charset="0"/>
                    <a:ea typeface="Comic Sans MS" charset="0"/>
                    <a:cs typeface="Comic Sans MS" charset="0"/>
                    <a:sym typeface="Symbol"/>
                  </a:rPr>
                  <a:t>(</a:t>
                </a:r>
                <a:r>
                  <a:rPr lang="en-US" sz="1400" dirty="0">
                    <a:latin typeface="Comic Sans MS" charset="0"/>
                    <a:ea typeface="Comic Sans MS" charset="0"/>
                    <a:cs typeface="Comic Sans MS" charset="0"/>
                    <a:sym typeface="Symbol"/>
                  </a:rPr>
                  <a:t>Enc</a:t>
                </a:r>
                <a:r>
                  <a:rPr lang="en-US" sz="1400" baseline="-25000" dirty="0">
                    <a:solidFill>
                      <a:srgbClr val="008000"/>
                    </a:solidFill>
                    <a:latin typeface="Comic Sans MS" charset="0"/>
                    <a:ea typeface="Comic Sans MS" charset="0"/>
                    <a:cs typeface="Comic Sans MS" charset="0"/>
                    <a:sym typeface="Symbol"/>
                  </a:rPr>
                  <a:t>k’1</a:t>
                </a:r>
                <a:r>
                  <a:rPr lang="en-US" sz="1400" dirty="0" smtClean="0">
                    <a:latin typeface="Comic Sans MS" charset="0"/>
                    <a:ea typeface="Comic Sans MS" charset="0"/>
                    <a:cs typeface="Comic Sans MS" charset="0"/>
                    <a:sym typeface="Symbol"/>
                  </a:rPr>
                  <a:t>(**)) </a:t>
                </a:r>
                <a:r>
                  <a:rPr lang="en-US" sz="1400" dirty="0">
                    <a:latin typeface="Comic Sans MS" charset="0"/>
                    <a:ea typeface="Comic Sans MS" charset="0"/>
                    <a:cs typeface="Comic Sans MS" charset="0"/>
                    <a:sym typeface="Symbol"/>
                  </a:rPr>
                  <a:t>Enc</a:t>
                </a:r>
                <a:r>
                  <a:rPr lang="en-US" sz="1400" baseline="-25000" dirty="0">
                    <a:solidFill>
                      <a:srgbClr val="008000"/>
                    </a:solidFill>
                    <a:latin typeface="Comic Sans MS" charset="0"/>
                    <a:ea typeface="Comic Sans MS" charset="0"/>
                    <a:cs typeface="Comic Sans MS" charset="0"/>
                    <a:sym typeface="Symbol"/>
                  </a:rPr>
                  <a:t>k’</a:t>
                </a:r>
                <a:r>
                  <a:rPr lang="en-US" sz="1400" baseline="-25000" dirty="0" smtClean="0">
                    <a:solidFill>
                      <a:srgbClr val="008000"/>
                    </a:solidFill>
                    <a:latin typeface="Comic Sans MS" charset="0"/>
                    <a:ea typeface="Comic Sans MS" charset="0"/>
                    <a:cs typeface="Comic Sans MS" charset="0"/>
                    <a:sym typeface="Symbol"/>
                  </a:rPr>
                  <a:t>0</a:t>
                </a:r>
                <a:r>
                  <a:rPr lang="en-US" sz="1400" dirty="0" smtClean="0">
                    <a:latin typeface="Comic Sans MS" charset="0"/>
                    <a:ea typeface="Comic Sans MS" charset="0"/>
                    <a:cs typeface="Comic Sans MS" charset="0"/>
                    <a:sym typeface="Symbol"/>
                  </a:rPr>
                  <a:t>(</a:t>
                </a:r>
                <a:r>
                  <a:rPr lang="en-US" sz="1400" dirty="0" err="1" smtClean="0">
                    <a:latin typeface="Comic Sans MS" charset="0"/>
                    <a:ea typeface="Comic Sans MS" charset="0"/>
                    <a:cs typeface="Comic Sans MS" charset="0"/>
                    <a:sym typeface="Symbol"/>
                  </a:rPr>
                  <a:t>Enc</a:t>
                </a:r>
                <a:r>
                  <a:rPr lang="en-US" sz="1400" baseline="-25000" dirty="0" smtClean="0">
                    <a:latin typeface="Comic Sans MS" charset="0"/>
                    <a:ea typeface="Comic Sans MS" charset="0"/>
                    <a:cs typeface="Comic Sans MS" charset="0"/>
                    <a:sym typeface="Symbol"/>
                  </a:rPr>
                  <a:t>**</a:t>
                </a:r>
                <a:r>
                  <a:rPr lang="en-US" sz="1400" dirty="0" smtClean="0">
                    <a:latin typeface="Comic Sans MS" charset="0"/>
                    <a:ea typeface="Comic Sans MS" charset="0"/>
                    <a:cs typeface="Comic Sans MS" charset="0"/>
                    <a:sym typeface="Symbol"/>
                  </a:rPr>
                  <a:t> (**)</a:t>
                </a:r>
                <a:r>
                  <a:rPr lang="en-US" sz="1400" dirty="0">
                    <a:latin typeface="Comic Sans MS" charset="0"/>
                    <a:ea typeface="Comic Sans MS" charset="0"/>
                    <a:cs typeface="Comic Sans MS" charset="0"/>
                    <a:sym typeface="Symbol"/>
                  </a:rPr>
                  <a:t>)</a:t>
                </a:r>
                <a:endParaRPr lang="en-US" sz="1400" dirty="0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p:grpSp>
        <p:cxnSp>
          <p:nvCxnSpPr>
            <p:cNvPr id="76" name="Straight Arrow Connector 75"/>
            <p:cNvCxnSpPr/>
            <p:nvPr/>
          </p:nvCxnSpPr>
          <p:spPr>
            <a:xfrm flipV="1">
              <a:off x="2285358" y="2192038"/>
              <a:ext cx="558450" cy="377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/>
          <p:cNvCxnSpPr/>
          <p:nvPr/>
        </p:nvCxnSpPr>
        <p:spPr>
          <a:xfrm>
            <a:off x="2537682" y="4337644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3644126" y="4030655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b’ </a:t>
            </a: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3494691" y="4443546"/>
            <a:ext cx="17247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Game Output</a:t>
            </a:r>
            <a:endParaRPr lang="en-US" sz="16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85" name="Group 66"/>
          <p:cNvGrpSpPr/>
          <p:nvPr/>
        </p:nvGrpSpPr>
        <p:grpSpPr>
          <a:xfrm>
            <a:off x="2522583" y="4441217"/>
            <a:ext cx="1213683" cy="479995"/>
            <a:chOff x="7452320" y="1544899"/>
            <a:chExt cx="1368152" cy="875989"/>
          </a:xfrm>
        </p:grpSpPr>
        <p:cxnSp>
          <p:nvCxnSpPr>
            <p:cNvPr id="86" name="Straight Connector 85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 rot="20725378">
              <a:off x="7460704" y="1544899"/>
              <a:ext cx="1359768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  <a:sym typeface="Symbol"/>
                </a:rPr>
                <a:t>= b’</a:t>
              </a:r>
              <a:endParaRPr lang="en-US" sz="16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738643" y="4854108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1 --- attacker won</a:t>
            </a:r>
            <a:endParaRPr lang="en-US" sz="16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89" name="Group 70"/>
          <p:cNvGrpSpPr/>
          <p:nvPr/>
        </p:nvGrpSpPr>
        <p:grpSpPr>
          <a:xfrm>
            <a:off x="4886071" y="4643377"/>
            <a:ext cx="1343522" cy="338554"/>
            <a:chOff x="6948264" y="1761446"/>
            <a:chExt cx="1514516" cy="617861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6948264" y="1867000"/>
              <a:ext cx="864096" cy="432047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 rot="963375">
              <a:off x="7103012" y="1761446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</a:rPr>
                <a:t>b </a:t>
              </a:r>
              <a:r>
                <a:rPr lang="en-US" sz="1600" dirty="0" smtClean="0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  <a:sym typeface="Symbol"/>
                </a:rPr>
                <a:t> b’</a:t>
              </a:r>
              <a:endParaRPr lang="en-US" sz="1600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5635187" y="4782100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0 --- attacker lost</a:t>
            </a:r>
            <a:endParaRPr lang="en-US" sz="16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196008" y="5691446"/>
            <a:ext cx="3808040" cy="977914"/>
            <a:chOff x="1196008" y="8643774"/>
            <a:chExt cx="3808040" cy="977914"/>
          </a:xfrm>
        </p:grpSpPr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3635896" y="8852247"/>
              <a:ext cx="136815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omic Sans MS" charset="0"/>
                  <a:ea typeface="Comic Sans MS" charset="0"/>
                  <a:cs typeface="Comic Sans MS" charset="0"/>
                  <a:sym typeface="Symbol"/>
                </a:rPr>
                <a:t>½</a:t>
              </a: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  <a:sym typeface="Symbol"/>
                </a:rPr>
                <a:t> + </a:t>
              </a:r>
              <a:r>
                <a:rPr lang="en-US" sz="1600" dirty="0" err="1" smtClean="0">
                  <a:latin typeface="Comic Sans MS" charset="0"/>
                  <a:ea typeface="Comic Sans MS" charset="0"/>
                  <a:cs typeface="Comic Sans MS" charset="0"/>
                  <a:sym typeface="Symbol"/>
                </a:rPr>
                <a:t>negl</a:t>
              </a: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  <a:sym typeface="Symbol"/>
                </a:rPr>
                <a:t>(n)</a:t>
              </a:r>
            </a:p>
            <a:p>
              <a:pPr marL="457200" indent="-457200">
                <a:spcBef>
                  <a:spcPct val="50000"/>
                </a:spcBef>
              </a:pPr>
              <a:endParaRPr lang="en-US" sz="1600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grpSp>
          <p:nvGrpSpPr>
            <p:cNvPr id="65" name="Group 83"/>
            <p:cNvGrpSpPr/>
            <p:nvPr/>
          </p:nvGrpSpPr>
          <p:grpSpPr>
            <a:xfrm>
              <a:off x="1196008" y="8643774"/>
              <a:ext cx="2799928" cy="792088"/>
              <a:chOff x="5588496" y="5013176"/>
              <a:chExt cx="2799928" cy="792088"/>
            </a:xfrm>
          </p:grpSpPr>
          <p:grpSp>
            <p:nvGrpSpPr>
              <p:cNvPr id="66" name="Group 81"/>
              <p:cNvGrpSpPr/>
              <p:nvPr/>
            </p:nvGrpSpPr>
            <p:grpSpPr>
              <a:xfrm>
                <a:off x="5588496" y="5013176"/>
                <a:ext cx="2143472" cy="792088"/>
                <a:chOff x="5588496" y="4869160"/>
                <a:chExt cx="2143472" cy="792088"/>
              </a:xfrm>
            </p:grpSpPr>
            <p:sp>
              <p:nvSpPr>
                <p:cNvPr id="6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latin typeface="Comic Sans MS" charset="0"/>
                      <a:ea typeface="Comic Sans MS" charset="0"/>
                      <a:cs typeface="Comic Sans MS" charset="0"/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00FF"/>
                    </a:solidFill>
                    <a:latin typeface="Comic Sans MS" charset="0"/>
                    <a:ea typeface="Comic Sans MS" charset="0"/>
                    <a:cs typeface="Comic Sans MS" charset="0"/>
                  </a:endParaRPr>
                </a:p>
              </p:txBody>
            </p:sp>
            <p:grpSp>
              <p:nvGrpSpPr>
                <p:cNvPr id="69" name="Group 80"/>
                <p:cNvGrpSpPr/>
                <p:nvPr/>
              </p:nvGrpSpPr>
              <p:grpSpPr>
                <a:xfrm>
                  <a:off x="5940152" y="4869160"/>
                  <a:ext cx="1791816" cy="792088"/>
                  <a:chOff x="5940152" y="4869160"/>
                  <a:chExt cx="1791816" cy="792088"/>
                </a:xfrm>
              </p:grpSpPr>
              <p:grpSp>
                <p:nvGrpSpPr>
                  <p:cNvPr id="70" name="Group 54"/>
                  <p:cNvGrpSpPr/>
                  <p:nvPr/>
                </p:nvGrpSpPr>
                <p:grpSpPr>
                  <a:xfrm>
                    <a:off x="5948536" y="4869160"/>
                    <a:ext cx="1503784" cy="792088"/>
                    <a:chOff x="700336" y="5013176"/>
                    <a:chExt cx="1503784" cy="792088"/>
                  </a:xfrm>
                </p:grpSpPr>
                <p:sp>
                  <p:nvSpPr>
                    <p:cNvPr id="94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503784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PrivK</a:t>
                      </a:r>
                      <a:r>
                        <a:rPr lang="en-US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    (k)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p:txBody>
                </p:sp>
                <p:sp>
                  <p:nvSpPr>
                    <p:cNvPr id="95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5466710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A, </a:t>
                      </a:r>
                      <a:r>
                        <a:rPr lang="en-US" sz="1600" dirty="0" smtClean="0">
                          <a:latin typeface="Comic Sans MS" charset="0"/>
                          <a:ea typeface="Comic Sans MS" charset="0"/>
                          <a:cs typeface="Comic Sans MS" charset="0"/>
                          <a:sym typeface="Symbol"/>
                        </a:rPr>
                        <a:t>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p:txBody>
                </p:sp>
                <p:sp>
                  <p:nvSpPr>
                    <p:cNvPr id="96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4000" y="5013176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cde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p:txBody>
                </p:sp>
              </p:grpSp>
              <p:sp>
                <p:nvSpPr>
                  <p:cNvPr id="7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085184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latin typeface="Comic Sans MS" charset="0"/>
                        <a:ea typeface="Comic Sans MS" charset="0"/>
                        <a:cs typeface="Comic Sans MS" charset="0"/>
                        <a:sym typeface="Symbol"/>
                      </a:rPr>
                      <a:t>= 1</a:t>
                    </a:r>
                    <a:endParaRPr lang="en-US" sz="1600" dirty="0" smtClean="0">
                      <a:solidFill>
                        <a:srgbClr val="0000FF"/>
                      </a:solidFill>
                      <a:latin typeface="Comic Sans MS" charset="0"/>
                      <a:ea typeface="Comic Sans MS" charset="0"/>
                      <a:cs typeface="Comic Sans MS" charset="0"/>
                    </a:endParaRPr>
                  </a:p>
                </p:txBody>
              </p:sp>
              <p:sp>
                <p:nvSpPr>
                  <p:cNvPr id="93" name="Double Bracket 92"/>
                  <p:cNvSpPr/>
                  <p:nvPr/>
                </p:nvSpPr>
                <p:spPr>
                  <a:xfrm>
                    <a:off x="5940152" y="4869160"/>
                    <a:ext cx="17281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latin typeface="Comic Sans MS" charset="0"/>
                      <a:ea typeface="Comic Sans MS" charset="0"/>
                      <a:cs typeface="Comic Sans MS" charset="0"/>
                    </a:endParaRPr>
                  </a:p>
                </p:txBody>
              </p:sp>
            </p:grpSp>
          </p:grpSp>
          <p:sp>
            <p:nvSpPr>
              <p:cNvPr id="67" name="Text Box 7"/>
              <p:cNvSpPr txBox="1">
                <a:spLocks noChangeArrowheads="1"/>
              </p:cNvSpPr>
              <p:nvPr/>
            </p:nvSpPr>
            <p:spPr bwMode="auto">
              <a:xfrm>
                <a:off x="7820744" y="5261138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omic Sans MS" charset="0"/>
                    <a:ea typeface="Comic Sans MS" charset="0"/>
                    <a:cs typeface="Comic Sans MS" charset="0"/>
                    <a:sym typeface="Symbol"/>
                  </a:rPr>
                  <a:t></a:t>
                </a:r>
                <a:endParaRPr lang="en-US" sz="1600" dirty="0" smtClean="0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p:grpSp>
      </p:grpSp>
      <p:sp>
        <p:nvSpPr>
          <p:cNvPr id="97" name="Text Box 7"/>
          <p:cNvSpPr txBox="1">
            <a:spLocks noChangeArrowheads="1"/>
          </p:cNvSpPr>
          <p:nvPr/>
        </p:nvSpPr>
        <p:spPr bwMode="auto">
          <a:xfrm>
            <a:off x="378603" y="5377929"/>
            <a:ext cx="8712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  is </a:t>
            </a:r>
            <a:r>
              <a:rPr lang="en-US" sz="16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  <a:sym typeface="Symbol"/>
              </a:rPr>
              <a:t>CDE-secure</a:t>
            </a: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 if for every PPT A, there is a negligible function </a:t>
            </a:r>
            <a:r>
              <a:rPr lang="en-US" sz="1600" dirty="0" err="1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negl</a:t>
            </a: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, such that:</a:t>
            </a:r>
            <a:endParaRPr lang="en-US" sz="16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-16933" y="5305313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8563" y="4441217"/>
            <a:ext cx="9144000" cy="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538115" y="1636413"/>
            <a:ext cx="6607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mic Sans MS" charset="0"/>
                <a:ea typeface="Comic Sans MS" charset="0"/>
                <a:cs typeface="Comic Sans MS" charset="0"/>
              </a:rPr>
              <a:t>k</a:t>
            </a:r>
            <a:r>
              <a:rPr lang="en-US" sz="1400" baseline="-25000" dirty="0" smtClean="0">
                <a:latin typeface="Comic Sans MS" charset="0"/>
                <a:ea typeface="Comic Sans MS" charset="0"/>
                <a:cs typeface="Comic Sans MS" charset="0"/>
              </a:rPr>
              <a:t>0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, k</a:t>
            </a:r>
            <a:r>
              <a:rPr lang="en-US" sz="1400" baseline="-25000" dirty="0" smtClean="0">
                <a:latin typeface="Comic Sans MS" charset="0"/>
                <a:ea typeface="Comic Sans MS" charset="0"/>
                <a:cs typeface="Comic Sans MS" charset="0"/>
              </a:rPr>
              <a:t>1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en-US" sz="1400" dirty="0"/>
          </a:p>
        </p:txBody>
      </p:sp>
      <p:sp>
        <p:nvSpPr>
          <p:cNvPr id="98" name="Rectangle 97"/>
          <p:cNvSpPr/>
          <p:nvPr/>
        </p:nvSpPr>
        <p:spPr>
          <a:xfrm>
            <a:off x="3211601" y="1638036"/>
            <a:ext cx="1776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(x</a:t>
            </a:r>
            <a:r>
              <a:rPr lang="en-US" sz="1400" baseline="-25000" dirty="0" smtClean="0">
                <a:latin typeface="Comic Sans MS" charset="0"/>
                <a:ea typeface="Comic Sans MS" charset="0"/>
                <a:cs typeface="Comic Sans MS" charset="0"/>
              </a:rPr>
              <a:t>0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,y</a:t>
            </a:r>
            <a:r>
              <a:rPr lang="en-US" sz="1400" baseline="-25000" dirty="0" smtClean="0">
                <a:latin typeface="Comic Sans MS" charset="0"/>
                <a:ea typeface="Comic Sans MS" charset="0"/>
                <a:cs typeface="Comic Sans MS" charset="0"/>
              </a:rPr>
              <a:t>0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,z</a:t>
            </a:r>
            <a:r>
              <a:rPr lang="en-US" sz="1400" baseline="-25000" dirty="0" smtClean="0">
                <a:latin typeface="Comic Sans MS" charset="0"/>
                <a:ea typeface="Comic Sans MS" charset="0"/>
                <a:cs typeface="Comic Sans MS" charset="0"/>
              </a:rPr>
              <a:t>0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), (x</a:t>
            </a:r>
            <a:r>
              <a:rPr lang="en-US" sz="1400" baseline="-25000" dirty="0" smtClean="0">
                <a:latin typeface="Comic Sans MS" charset="0"/>
                <a:ea typeface="Comic Sans MS" charset="0"/>
                <a:cs typeface="Comic Sans MS" charset="0"/>
              </a:rPr>
              <a:t>1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,y</a:t>
            </a:r>
            <a:r>
              <a:rPr lang="en-US" sz="1400" baseline="-25000" dirty="0" smtClean="0">
                <a:latin typeface="Comic Sans MS" charset="0"/>
                <a:ea typeface="Comic Sans MS" charset="0"/>
                <a:cs typeface="Comic Sans MS" charset="0"/>
              </a:rPr>
              <a:t>1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,z</a:t>
            </a:r>
            <a:r>
              <a:rPr lang="en-US" sz="1400" baseline="-25000" dirty="0">
                <a:latin typeface="Comic Sans MS" charset="0"/>
                <a:ea typeface="Comic Sans MS" charset="0"/>
                <a:cs typeface="Comic Sans MS" charset="0"/>
              </a:rPr>
              <a:t>1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) </a:t>
            </a:r>
            <a:endParaRPr lang="en-US" sz="1400" dirty="0"/>
          </a:p>
        </p:txBody>
      </p:sp>
      <p:sp>
        <p:nvSpPr>
          <p:cNvPr id="99" name="Rectangle 98"/>
          <p:cNvSpPr/>
          <p:nvPr/>
        </p:nvSpPr>
        <p:spPr>
          <a:xfrm>
            <a:off x="7431973" y="2212562"/>
            <a:ext cx="743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Comic Sans MS" charset="0"/>
                <a:ea typeface="Comic Sans MS" charset="0"/>
                <a:cs typeface="Comic Sans MS" charset="0"/>
              </a:rPr>
              <a:t>k</a:t>
            </a:r>
            <a:r>
              <a:rPr lang="en-US" sz="1600" dirty="0" smtClean="0">
                <a:solidFill>
                  <a:srgbClr val="008000"/>
                </a:solidFill>
                <a:latin typeface="Comic Sans MS" charset="0"/>
                <a:ea typeface="Comic Sans MS" charset="0"/>
                <a:cs typeface="Comic Sans MS" charset="0"/>
              </a:rPr>
              <a:t>’</a:t>
            </a:r>
            <a:r>
              <a:rPr lang="en-US" sz="1600" baseline="-25000" dirty="0" smtClean="0">
                <a:solidFill>
                  <a:srgbClr val="008000"/>
                </a:solidFill>
                <a:latin typeface="Comic Sans MS" charset="0"/>
                <a:ea typeface="Comic Sans MS" charset="0"/>
                <a:cs typeface="Comic Sans MS" charset="0"/>
              </a:rPr>
              <a:t>0</a:t>
            </a:r>
            <a:r>
              <a:rPr lang="en-US" sz="1600" dirty="0" smtClean="0">
                <a:solidFill>
                  <a:srgbClr val="008000"/>
                </a:solidFill>
                <a:latin typeface="Comic Sans MS" charset="0"/>
                <a:ea typeface="Comic Sans MS" charset="0"/>
                <a:cs typeface="Comic Sans MS" charset="0"/>
              </a:rPr>
              <a:t>, k’</a:t>
            </a:r>
            <a:r>
              <a:rPr lang="en-US" sz="1600" baseline="-25000" dirty="0" smtClean="0">
                <a:solidFill>
                  <a:srgbClr val="008000"/>
                </a:solidFill>
                <a:latin typeface="Comic Sans MS" charset="0"/>
                <a:ea typeface="Comic Sans MS" charset="0"/>
                <a:cs typeface="Comic Sans MS" charset="0"/>
              </a:rPr>
              <a:t>1</a:t>
            </a:r>
            <a:r>
              <a:rPr lang="en-US" sz="1600" dirty="0" smtClean="0">
                <a:solidFill>
                  <a:srgbClr val="008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00" name="Text Box 7"/>
          <p:cNvSpPr txBox="1">
            <a:spLocks noChangeArrowheads="1"/>
          </p:cNvSpPr>
          <p:nvPr/>
        </p:nvSpPr>
        <p:spPr bwMode="auto">
          <a:xfrm>
            <a:off x="2963327" y="2357091"/>
            <a:ext cx="21667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c</a:t>
            </a:r>
            <a:r>
              <a:rPr lang="en-US" sz="1400" baseline="-25000" dirty="0">
                <a:latin typeface="Comic Sans MS" charset="0"/>
                <a:ea typeface="Comic Sans MS" charset="0"/>
                <a:cs typeface="Comic Sans MS" charset="0"/>
              </a:rPr>
              <a:t>1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 Enc</a:t>
            </a:r>
            <a:r>
              <a:rPr lang="en-US" sz="1400" baseline="-25000" dirty="0" smtClean="0">
                <a:solidFill>
                  <a:srgbClr val="008000"/>
                </a:solidFill>
                <a:latin typeface="Comic Sans MS" charset="0"/>
                <a:ea typeface="Comic Sans MS" charset="0"/>
                <a:cs typeface="Comic Sans MS" charset="0"/>
                <a:sym typeface="Symbol"/>
              </a:rPr>
              <a:t>k’0</a:t>
            </a:r>
            <a:r>
              <a:rPr lang="en-US" sz="1400" baseline="-250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 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(Enc</a:t>
            </a:r>
            <a:r>
              <a:rPr lang="en-US" sz="1400" baseline="-250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k1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 (</a:t>
            </a:r>
            <a:r>
              <a:rPr lang="en-US" sz="1400" dirty="0" err="1">
                <a:latin typeface="Comic Sans MS" charset="0"/>
                <a:ea typeface="Comic Sans MS" charset="0"/>
                <a:cs typeface="Comic Sans MS" charset="0"/>
                <a:sym typeface="Symbol"/>
              </a:rPr>
              <a:t>y</a:t>
            </a:r>
            <a:r>
              <a:rPr lang="en-US" sz="1400" baseline="-25000" dirty="0" err="1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b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))</a:t>
            </a:r>
            <a:endParaRPr lang="en-US" sz="14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01" name="Text Box 7"/>
          <p:cNvSpPr txBox="1">
            <a:spLocks noChangeArrowheads="1"/>
          </p:cNvSpPr>
          <p:nvPr/>
        </p:nvSpPr>
        <p:spPr bwMode="auto">
          <a:xfrm>
            <a:off x="2963330" y="2594156"/>
            <a:ext cx="21667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c</a:t>
            </a:r>
            <a:r>
              <a:rPr lang="en-US" sz="1400" baseline="-25000" dirty="0">
                <a:latin typeface="Comic Sans MS" charset="0"/>
                <a:ea typeface="Comic Sans MS" charset="0"/>
                <a:cs typeface="Comic Sans MS" charset="0"/>
              </a:rPr>
              <a:t>2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 Enc</a:t>
            </a:r>
            <a:r>
              <a:rPr lang="en-US" sz="1400" baseline="-25000" dirty="0" smtClean="0">
                <a:solidFill>
                  <a:srgbClr val="008000"/>
                </a:solidFill>
                <a:latin typeface="Comic Sans MS" charset="0"/>
                <a:ea typeface="Comic Sans MS" charset="0"/>
                <a:cs typeface="Comic Sans MS" charset="0"/>
                <a:sym typeface="Symbol"/>
              </a:rPr>
              <a:t>k’0</a:t>
            </a:r>
            <a:r>
              <a:rPr lang="en-US" sz="1400" baseline="-250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 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(Enc</a:t>
            </a:r>
            <a:r>
              <a:rPr lang="en-US" sz="1400" baseline="-25000" dirty="0" smtClean="0">
                <a:solidFill>
                  <a:srgbClr val="008000"/>
                </a:solidFill>
                <a:latin typeface="Comic Sans MS" charset="0"/>
                <a:ea typeface="Comic Sans MS" charset="0"/>
                <a:cs typeface="Comic Sans MS" charset="0"/>
                <a:sym typeface="Symbol"/>
              </a:rPr>
              <a:t>k’1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 (</a:t>
            </a:r>
            <a:r>
              <a:rPr lang="en-US" sz="1400" dirty="0" err="1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z</a:t>
            </a:r>
            <a:r>
              <a:rPr lang="en-US" sz="1400" baseline="-25000" dirty="0" err="1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b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))</a:t>
            </a:r>
            <a:endParaRPr lang="en-US" sz="14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02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54" grpId="0"/>
      <p:bldP spid="62" grpId="0"/>
      <p:bldP spid="83" grpId="0"/>
      <p:bldP spid="84" grpId="0"/>
      <p:bldP spid="88" grpId="0"/>
      <p:bldP spid="92" grpId="0"/>
      <p:bldP spid="97" grpId="0"/>
      <p:bldP spid="8" grpId="0"/>
      <p:bldP spid="98" grpId="0"/>
      <p:bldP spid="99" grpId="0"/>
      <p:bldP spid="100" grpId="0"/>
      <p:bldP spid="1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279552"/>
            <a:ext cx="8496944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omic Sans MS" charset="0"/>
                <a:ea typeface="Comic Sans MS" charset="0"/>
                <a:cs typeface="Comic Sans MS" charset="0"/>
              </a:rPr>
              <a:t>Chosen Plain-text Attack (CPA) Security</a:t>
            </a:r>
            <a:endParaRPr lang="en-US" sz="3000" kern="0" dirty="0">
              <a:solidFill>
                <a:srgbClr val="0099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0530" y="2325672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78" y="2649831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3"/>
          <p:cNvGrpSpPr/>
          <p:nvPr/>
        </p:nvGrpSpPr>
        <p:grpSpPr>
          <a:xfrm>
            <a:off x="4250287" y="1451143"/>
            <a:ext cx="3130025" cy="338554"/>
            <a:chOff x="1259632" y="2031231"/>
            <a:chExt cx="3528392" cy="617862"/>
          </a:xfrm>
        </p:grpSpPr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1259632" y="2031231"/>
              <a:ext cx="3528392" cy="61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  <a:sym typeface="Symbol"/>
                </a:rPr>
                <a:t> = </a:t>
              </a: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</a:rPr>
                <a:t>(Gen, Enc, Dec),       , k</a:t>
              </a:r>
              <a:endParaRPr lang="en-US" sz="1600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18371" y="2162646"/>
              <a:ext cx="443525" cy="394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95536" y="3522494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I can break </a:t>
            </a:r>
            <a:endParaRPr lang="en-US" sz="16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116034" y="3378478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037512" y="3335505"/>
            <a:ext cx="1070992" cy="338554"/>
            <a:chOff x="7514955" y="5223801"/>
            <a:chExt cx="1207300" cy="617860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</a:rPr>
                <a:t>Gen(1</a:t>
              </a:r>
              <a:r>
                <a:rPr lang="en-US" sz="1600" baseline="30000" dirty="0" smtClean="0">
                  <a:latin typeface="Comic Sans MS" charset="0"/>
                  <a:ea typeface="Comic Sans MS" charset="0"/>
                  <a:cs typeface="Comic Sans MS" charset="0"/>
                </a:rPr>
                <a:t>n</a:t>
              </a: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</a:rPr>
                <a:t>)</a:t>
              </a:r>
              <a:endParaRPr lang="en-US" sz="1600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7596336" y="3173736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 rot="18882211">
            <a:off x="7762799" y="3046999"/>
            <a:ext cx="383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k</a:t>
            </a:r>
            <a:endParaRPr lang="en-US" sz="16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9" name="Group 74"/>
          <p:cNvGrpSpPr/>
          <p:nvPr/>
        </p:nvGrpSpPr>
        <p:grpSpPr>
          <a:xfrm>
            <a:off x="1763688" y="1213633"/>
            <a:ext cx="2232248" cy="698594"/>
            <a:chOff x="4724400" y="1628800"/>
            <a:chExt cx="2232248" cy="698594"/>
          </a:xfrm>
        </p:grpSpPr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724400" y="1804754"/>
              <a:ext cx="2232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omic Sans MS" charset="0"/>
                  <a:ea typeface="Comic Sans MS" charset="0"/>
                  <a:cs typeface="Comic Sans MS" charset="0"/>
                </a:rPr>
                <a:t>PrivK</a:t>
              </a: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</a:rPr>
                <a:t>         (k)</a:t>
              </a:r>
              <a:endParaRPr lang="en-US" sz="1600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5228456" y="198884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</a:rPr>
                <a:t>A, </a:t>
              </a: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5292080" y="162880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omic Sans MS" charset="0"/>
                  <a:ea typeface="Comic Sans MS" charset="0"/>
                  <a:cs typeface="Comic Sans MS" charset="0"/>
                </a:rPr>
                <a:t>cpa</a:t>
              </a:r>
              <a:endParaRPr lang="en-US" sz="1600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251520" y="2204864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PPT Attacker A</a:t>
            </a:r>
            <a:endParaRPr lang="en-US" sz="16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73390" y="1772816"/>
            <a:ext cx="3222746" cy="377752"/>
            <a:chOff x="2555776" y="1772816"/>
            <a:chExt cx="3222746" cy="377752"/>
          </a:xfrm>
        </p:grpSpPr>
        <p:grpSp>
          <p:nvGrpSpPr>
            <p:cNvPr id="6" name="Group 5"/>
            <p:cNvGrpSpPr/>
            <p:nvPr/>
          </p:nvGrpSpPr>
          <p:grpSpPr>
            <a:xfrm>
              <a:off x="3395297" y="1772816"/>
              <a:ext cx="1608751" cy="377752"/>
              <a:chOff x="3187080" y="1772816"/>
              <a:chExt cx="1608751" cy="37775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187080" y="1772816"/>
                <a:ext cx="1528936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  <p:sp>
            <p:nvSpPr>
              <p:cNvPr id="32" name="Text Box 7"/>
              <p:cNvSpPr txBox="1">
                <a:spLocks noChangeArrowheads="1"/>
              </p:cNvSpPr>
              <p:nvPr/>
            </p:nvSpPr>
            <p:spPr bwMode="auto">
              <a:xfrm>
                <a:off x="3187080" y="1812014"/>
                <a:ext cx="160875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omic Sans MS" charset="0"/>
                    <a:ea typeface="Comic Sans MS" charset="0"/>
                    <a:cs typeface="Comic Sans MS" charset="0"/>
                    <a:sym typeface="Symbol"/>
                  </a:rPr>
                  <a:t>Training Phase</a:t>
                </a:r>
                <a:endParaRPr lang="en-US" sz="1600" dirty="0" smtClean="0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4932040" y="1981291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555776" y="1988840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>
            <a:off x="2418729" y="2665947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2"/>
          <p:cNvGrpSpPr/>
          <p:nvPr/>
        </p:nvGrpSpPr>
        <p:grpSpPr>
          <a:xfrm>
            <a:off x="2801305" y="2305906"/>
            <a:ext cx="2702154" cy="338554"/>
            <a:chOff x="1259632" y="1535016"/>
            <a:chExt cx="3046064" cy="617863"/>
          </a:xfrm>
        </p:grpSpPr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1259632" y="1535016"/>
              <a:ext cx="3046064" cy="61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</a:rPr>
                <a:t>m</a:t>
              </a:r>
              <a:r>
                <a:rPr lang="en-US" sz="1600" baseline="-25000" dirty="0" smtClean="0">
                  <a:latin typeface="Comic Sans MS" charset="0"/>
                  <a:ea typeface="Comic Sans MS" charset="0"/>
                  <a:cs typeface="Comic Sans MS" charset="0"/>
                </a:rPr>
                <a:t>0</a:t>
              </a: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</a:rPr>
                <a:t>, m</a:t>
              </a:r>
              <a:r>
                <a:rPr lang="en-US" sz="1600" baseline="-25000" dirty="0" smtClean="0">
                  <a:latin typeface="Comic Sans MS" charset="0"/>
                  <a:ea typeface="Comic Sans MS" charset="0"/>
                  <a:cs typeface="Comic Sans MS" charset="0"/>
                </a:rPr>
                <a:t>1</a:t>
              </a: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  <a:sym typeface="Symbol"/>
                </a:rPr>
                <a:t></a:t>
              </a: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</a:rPr>
                <a:t>       , |m</a:t>
              </a:r>
              <a:r>
                <a:rPr lang="en-US" sz="1600" baseline="-25000" dirty="0" smtClean="0">
                  <a:latin typeface="Comic Sans MS" charset="0"/>
                  <a:ea typeface="Comic Sans MS" charset="0"/>
                  <a:cs typeface="Comic Sans MS" charset="0"/>
                </a:rPr>
                <a:t>0</a:t>
              </a: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</a:rPr>
                <a:t>| = |m</a:t>
              </a:r>
              <a:r>
                <a:rPr lang="en-US" sz="1600" baseline="-25000" dirty="0" smtClean="0">
                  <a:latin typeface="Comic Sans MS" charset="0"/>
                  <a:ea typeface="Comic Sans MS" charset="0"/>
                  <a:cs typeface="Comic Sans MS" charset="0"/>
                </a:rPr>
                <a:t>1</a:t>
              </a: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</a:rPr>
                <a:t>|</a:t>
              </a:r>
              <a:endParaRPr lang="en-US" sz="1600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5" y="1666433"/>
              <a:ext cx="443524" cy="394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6864" y="1340768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9"/>
          <p:cNvGrpSpPr/>
          <p:nvPr/>
        </p:nvGrpSpPr>
        <p:grpSpPr>
          <a:xfrm>
            <a:off x="7002666" y="1700808"/>
            <a:ext cx="1206246" cy="496249"/>
            <a:chOff x="7267392" y="1515234"/>
            <a:chExt cx="1359768" cy="905654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 rot="20690469">
              <a:off x="7267392" y="1515234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  <a:sym typeface="Symbol"/>
                </a:rPr>
                <a:t> {0, 1}</a:t>
              </a:r>
              <a:endParaRPr lang="en-US" sz="16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>
          <a:xfrm>
            <a:off x="2483768" y="3114335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3385499" y="2780928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c </a:t>
            </a: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 </a:t>
            </a:r>
            <a:r>
              <a:rPr lang="en-US" sz="1600" dirty="0" err="1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Enc</a:t>
            </a:r>
            <a:r>
              <a:rPr lang="en-US" sz="1600" baseline="-25000" dirty="0" err="1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k</a:t>
            </a: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(</a:t>
            </a:r>
            <a:r>
              <a:rPr lang="en-US" sz="1600" dirty="0" err="1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m</a:t>
            </a:r>
            <a:r>
              <a:rPr lang="en-US" sz="1600" baseline="-25000" dirty="0" err="1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b</a:t>
            </a: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339752" y="3339280"/>
            <a:ext cx="3590916" cy="377752"/>
            <a:chOff x="2285358" y="1772816"/>
            <a:chExt cx="3590916" cy="377752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5292080" y="1981291"/>
              <a:ext cx="584194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2873314" y="1772816"/>
              <a:ext cx="2418766" cy="377752"/>
              <a:chOff x="2665097" y="1772816"/>
              <a:chExt cx="2418766" cy="377752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665097" y="1772816"/>
                <a:ext cx="2418766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2665097" y="1812014"/>
                <a:ext cx="241876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omic Sans MS" charset="0"/>
                    <a:ea typeface="Comic Sans MS" charset="0"/>
                    <a:cs typeface="Comic Sans MS" charset="0"/>
                    <a:sym typeface="Symbol"/>
                  </a:rPr>
                  <a:t>Post-challenge Training </a:t>
                </a:r>
                <a:endParaRPr lang="en-US" sz="1600" dirty="0" smtClean="0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p:grpSp>
        <p:cxnSp>
          <p:nvCxnSpPr>
            <p:cNvPr id="76" name="Straight Arrow Connector 75"/>
            <p:cNvCxnSpPr/>
            <p:nvPr/>
          </p:nvCxnSpPr>
          <p:spPr>
            <a:xfrm flipV="1">
              <a:off x="2285358" y="1988840"/>
              <a:ext cx="558450" cy="377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/>
          <p:cNvCxnSpPr/>
          <p:nvPr/>
        </p:nvCxnSpPr>
        <p:spPr>
          <a:xfrm>
            <a:off x="2554615" y="4117515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3711858" y="3810526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b’ </a:t>
            </a: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3511624" y="4223417"/>
            <a:ext cx="17247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Game Output</a:t>
            </a:r>
            <a:endParaRPr lang="en-US" sz="16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85" name="Group 66"/>
          <p:cNvGrpSpPr/>
          <p:nvPr/>
        </p:nvGrpSpPr>
        <p:grpSpPr>
          <a:xfrm>
            <a:off x="2539516" y="4221088"/>
            <a:ext cx="1213683" cy="479995"/>
            <a:chOff x="7452320" y="1544899"/>
            <a:chExt cx="1368152" cy="875989"/>
          </a:xfrm>
        </p:grpSpPr>
        <p:cxnSp>
          <p:nvCxnSpPr>
            <p:cNvPr id="86" name="Straight Connector 85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 rot="20725378">
              <a:off x="7460704" y="1544899"/>
              <a:ext cx="1359768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  <a:sym typeface="Symbol"/>
                </a:rPr>
                <a:t>= b’</a:t>
              </a:r>
              <a:endParaRPr lang="en-US" sz="16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755576" y="4633979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1 --- attacker won</a:t>
            </a:r>
            <a:endParaRPr lang="en-US" sz="16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89" name="Group 70"/>
          <p:cNvGrpSpPr/>
          <p:nvPr/>
        </p:nvGrpSpPr>
        <p:grpSpPr>
          <a:xfrm>
            <a:off x="4903004" y="4423248"/>
            <a:ext cx="1343522" cy="338554"/>
            <a:chOff x="6948264" y="1761446"/>
            <a:chExt cx="1514516" cy="617861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6948264" y="1867000"/>
              <a:ext cx="864096" cy="432047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 rot="963375">
              <a:off x="7103012" y="1761446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</a:rPr>
                <a:t>b </a:t>
              </a:r>
              <a:r>
                <a:rPr lang="en-US" sz="1600" dirty="0" smtClean="0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  <a:sym typeface="Symbol"/>
                </a:rPr>
                <a:t> b’</a:t>
              </a:r>
              <a:endParaRPr lang="en-US" sz="1600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5652120" y="4561971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0 --- attacker lost</a:t>
            </a:r>
            <a:endParaRPr lang="en-US" sz="16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196008" y="5691446"/>
            <a:ext cx="3808040" cy="977914"/>
            <a:chOff x="1196008" y="8643774"/>
            <a:chExt cx="3808040" cy="977914"/>
          </a:xfrm>
        </p:grpSpPr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3635896" y="8852247"/>
              <a:ext cx="136815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omic Sans MS" charset="0"/>
                  <a:ea typeface="Comic Sans MS" charset="0"/>
                  <a:cs typeface="Comic Sans MS" charset="0"/>
                  <a:sym typeface="Symbol"/>
                </a:rPr>
                <a:t>½</a:t>
              </a: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  <a:sym typeface="Symbol"/>
                </a:rPr>
                <a:t> + </a:t>
              </a:r>
              <a:r>
                <a:rPr lang="en-US" sz="1600" dirty="0" err="1" smtClean="0">
                  <a:latin typeface="Comic Sans MS" charset="0"/>
                  <a:ea typeface="Comic Sans MS" charset="0"/>
                  <a:cs typeface="Comic Sans MS" charset="0"/>
                  <a:sym typeface="Symbol"/>
                </a:rPr>
                <a:t>negl</a:t>
              </a:r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  <a:sym typeface="Symbol"/>
                </a:rPr>
                <a:t>(n)</a:t>
              </a:r>
            </a:p>
            <a:p>
              <a:pPr marL="457200" indent="-457200">
                <a:spcBef>
                  <a:spcPct val="50000"/>
                </a:spcBef>
              </a:pPr>
              <a:endParaRPr lang="en-US" sz="1600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grpSp>
          <p:nvGrpSpPr>
            <p:cNvPr id="65" name="Group 83"/>
            <p:cNvGrpSpPr/>
            <p:nvPr/>
          </p:nvGrpSpPr>
          <p:grpSpPr>
            <a:xfrm>
              <a:off x="1196008" y="8643774"/>
              <a:ext cx="2799928" cy="792088"/>
              <a:chOff x="5588496" y="5013176"/>
              <a:chExt cx="2799928" cy="792088"/>
            </a:xfrm>
          </p:grpSpPr>
          <p:grpSp>
            <p:nvGrpSpPr>
              <p:cNvPr id="66" name="Group 81"/>
              <p:cNvGrpSpPr/>
              <p:nvPr/>
            </p:nvGrpSpPr>
            <p:grpSpPr>
              <a:xfrm>
                <a:off x="5588496" y="5013176"/>
                <a:ext cx="2143472" cy="792088"/>
                <a:chOff x="5588496" y="4869160"/>
                <a:chExt cx="2143472" cy="792088"/>
              </a:xfrm>
            </p:grpSpPr>
            <p:sp>
              <p:nvSpPr>
                <p:cNvPr id="6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latin typeface="Comic Sans MS" charset="0"/>
                      <a:ea typeface="Comic Sans MS" charset="0"/>
                      <a:cs typeface="Comic Sans MS" charset="0"/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00FF"/>
                    </a:solidFill>
                    <a:latin typeface="Comic Sans MS" charset="0"/>
                    <a:ea typeface="Comic Sans MS" charset="0"/>
                    <a:cs typeface="Comic Sans MS" charset="0"/>
                  </a:endParaRPr>
                </a:p>
              </p:txBody>
            </p:sp>
            <p:grpSp>
              <p:nvGrpSpPr>
                <p:cNvPr id="69" name="Group 80"/>
                <p:cNvGrpSpPr/>
                <p:nvPr/>
              </p:nvGrpSpPr>
              <p:grpSpPr>
                <a:xfrm>
                  <a:off x="5940152" y="4869160"/>
                  <a:ext cx="1791816" cy="792088"/>
                  <a:chOff x="5940152" y="4869160"/>
                  <a:chExt cx="1791816" cy="792088"/>
                </a:xfrm>
              </p:grpSpPr>
              <p:grpSp>
                <p:nvGrpSpPr>
                  <p:cNvPr id="70" name="Group 54"/>
                  <p:cNvGrpSpPr/>
                  <p:nvPr/>
                </p:nvGrpSpPr>
                <p:grpSpPr>
                  <a:xfrm>
                    <a:off x="5948536" y="4869160"/>
                    <a:ext cx="1503784" cy="792088"/>
                    <a:chOff x="700336" y="5013176"/>
                    <a:chExt cx="1503784" cy="792088"/>
                  </a:xfrm>
                </p:grpSpPr>
                <p:sp>
                  <p:nvSpPr>
                    <p:cNvPr id="94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503784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PrivK</a:t>
                      </a:r>
                      <a:r>
                        <a:rPr lang="en-US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    (n)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p:txBody>
                </p:sp>
                <p:sp>
                  <p:nvSpPr>
                    <p:cNvPr id="95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5466710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A, </a:t>
                      </a:r>
                      <a:r>
                        <a:rPr lang="en-US" sz="1600" dirty="0" smtClean="0">
                          <a:latin typeface="Comic Sans MS" charset="0"/>
                          <a:ea typeface="Comic Sans MS" charset="0"/>
                          <a:cs typeface="Comic Sans MS" charset="0"/>
                          <a:sym typeface="Symbol"/>
                        </a:rPr>
                        <a:t>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p:txBody>
                </p:sp>
                <p:sp>
                  <p:nvSpPr>
                    <p:cNvPr id="96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4000" y="5013176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cpa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p:txBody>
                </p:sp>
              </p:grpSp>
              <p:sp>
                <p:nvSpPr>
                  <p:cNvPr id="7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085184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latin typeface="Comic Sans MS" charset="0"/>
                        <a:ea typeface="Comic Sans MS" charset="0"/>
                        <a:cs typeface="Comic Sans MS" charset="0"/>
                        <a:sym typeface="Symbol"/>
                      </a:rPr>
                      <a:t>= 1</a:t>
                    </a:r>
                    <a:endParaRPr lang="en-US" sz="1600" dirty="0" smtClean="0">
                      <a:solidFill>
                        <a:srgbClr val="0000FF"/>
                      </a:solidFill>
                      <a:latin typeface="Comic Sans MS" charset="0"/>
                      <a:ea typeface="Comic Sans MS" charset="0"/>
                      <a:cs typeface="Comic Sans MS" charset="0"/>
                    </a:endParaRPr>
                  </a:p>
                </p:txBody>
              </p:sp>
              <p:sp>
                <p:nvSpPr>
                  <p:cNvPr id="93" name="Double Bracket 92"/>
                  <p:cNvSpPr/>
                  <p:nvPr/>
                </p:nvSpPr>
                <p:spPr>
                  <a:xfrm>
                    <a:off x="5940152" y="4869160"/>
                    <a:ext cx="17281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latin typeface="Comic Sans MS" charset="0"/>
                      <a:ea typeface="Comic Sans MS" charset="0"/>
                      <a:cs typeface="Comic Sans MS" charset="0"/>
                    </a:endParaRPr>
                  </a:p>
                </p:txBody>
              </p:sp>
            </p:grpSp>
          </p:grpSp>
          <p:sp>
            <p:nvSpPr>
              <p:cNvPr id="67" name="Text Box 7"/>
              <p:cNvSpPr txBox="1">
                <a:spLocks noChangeArrowheads="1"/>
              </p:cNvSpPr>
              <p:nvPr/>
            </p:nvSpPr>
            <p:spPr bwMode="auto">
              <a:xfrm>
                <a:off x="7820744" y="5261138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omic Sans MS" charset="0"/>
                    <a:ea typeface="Comic Sans MS" charset="0"/>
                    <a:cs typeface="Comic Sans MS" charset="0"/>
                    <a:sym typeface="Symbol"/>
                  </a:rPr>
                  <a:t></a:t>
                </a:r>
                <a:endParaRPr lang="en-US" sz="1600" dirty="0" smtClean="0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p:grpSp>
      </p:grpSp>
      <p:sp>
        <p:nvSpPr>
          <p:cNvPr id="97" name="Text Box 7"/>
          <p:cNvSpPr txBox="1">
            <a:spLocks noChangeArrowheads="1"/>
          </p:cNvSpPr>
          <p:nvPr/>
        </p:nvSpPr>
        <p:spPr bwMode="auto">
          <a:xfrm>
            <a:off x="395536" y="5259398"/>
            <a:ext cx="8712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  is </a:t>
            </a:r>
            <a:r>
              <a:rPr lang="en-US" sz="16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  <a:sym typeface="Symbol"/>
              </a:rPr>
              <a:t>CPA-secure</a:t>
            </a: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 if for every PPT A, there is a negligible function </a:t>
            </a:r>
            <a:r>
              <a:rPr lang="en-US" sz="1600" dirty="0" err="1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negl</a:t>
            </a: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, such that:</a:t>
            </a:r>
            <a:endParaRPr lang="en-US" sz="1600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0" y="5085184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5496" y="4221088"/>
            <a:ext cx="9144000" cy="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503459" y="5722804"/>
            <a:ext cx="3461029" cy="646331"/>
          </a:xfrm>
          <a:prstGeom prst="rect">
            <a:avLst/>
          </a:prstGeom>
          <a:solidFill>
            <a:srgbClr val="9DF9FF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  <a:sym typeface="Symbol"/>
              </a:rPr>
              <a:t>Every CPA-secure scheme is also CDE-secure!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824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43935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Recap 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752" y="1937424"/>
            <a:ext cx="8689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Improving the complexity of GMW 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    &gt; Step I: Offline: O(n</a:t>
            </a:r>
            <a:r>
              <a:rPr lang="en-US" sz="1600" baseline="30000" dirty="0" smtClean="0">
                <a:latin typeface="Comic Sans MS"/>
                <a:cs typeface="Comic Sans MS"/>
              </a:rPr>
              <a:t>2 </a:t>
            </a:r>
            <a:r>
              <a:rPr lang="en-US" sz="1600" dirty="0" err="1" smtClean="0">
                <a:latin typeface="Comic Sans MS"/>
                <a:cs typeface="Comic Sans MS"/>
              </a:rPr>
              <a:t>c</a:t>
            </a:r>
            <a:r>
              <a:rPr lang="en-US" sz="1600" baseline="-25000" dirty="0" err="1" smtClean="0">
                <a:latin typeface="Comic Sans MS"/>
                <a:cs typeface="Comic Sans MS"/>
              </a:rPr>
              <a:t>AND</a:t>
            </a:r>
            <a:r>
              <a:rPr lang="en-US" sz="1600" dirty="0" smtClean="0">
                <a:latin typeface="Comic Sans MS"/>
                <a:cs typeface="Comic Sans MS"/>
              </a:rPr>
              <a:t>) OTs;  Online: </a:t>
            </a:r>
            <a:r>
              <a:rPr lang="en-US" sz="1600" dirty="0" err="1" smtClean="0">
                <a:latin typeface="Comic Sans MS"/>
                <a:cs typeface="Comic Sans MS"/>
              </a:rPr>
              <a:t>i.t</a:t>
            </a:r>
            <a:r>
              <a:rPr lang="en-US" sz="1600" dirty="0" smtClean="0">
                <a:latin typeface="Comic Sans MS"/>
                <a:cs typeface="Comic Sans MS"/>
              </a:rPr>
              <a:t>., no crypto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                  # Preprocessing of OT (on random inputs)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&gt; Step II: Offline</a:t>
            </a:r>
            <a:r>
              <a:rPr lang="en-US" sz="1600" dirty="0">
                <a:latin typeface="Comic Sans MS"/>
                <a:cs typeface="Comic Sans MS"/>
              </a:rPr>
              <a:t>: k OTs + </a:t>
            </a:r>
            <a:r>
              <a:rPr lang="en-US" sz="1600" dirty="0" smtClean="0">
                <a:latin typeface="Comic Sans MS"/>
                <a:cs typeface="Comic Sans MS"/>
              </a:rPr>
              <a:t>O(n</a:t>
            </a:r>
            <a:r>
              <a:rPr lang="en-US" sz="1600" baseline="30000" dirty="0" smtClean="0">
                <a:latin typeface="Comic Sans MS"/>
                <a:cs typeface="Comic Sans MS"/>
              </a:rPr>
              <a:t>2 </a:t>
            </a:r>
            <a:r>
              <a:rPr lang="en-US" sz="1600" dirty="0" err="1" smtClean="0">
                <a:latin typeface="Comic Sans MS"/>
                <a:cs typeface="Comic Sans MS"/>
              </a:rPr>
              <a:t>c</a:t>
            </a:r>
            <a:r>
              <a:rPr lang="en-US" sz="1600" baseline="-25000" dirty="0" err="1" smtClean="0">
                <a:latin typeface="Comic Sans MS"/>
                <a:cs typeface="Comic Sans MS"/>
              </a:rPr>
              <a:t>AND</a:t>
            </a:r>
            <a:r>
              <a:rPr lang="en-US" sz="1600" dirty="0" smtClean="0">
                <a:latin typeface="Comic Sans MS"/>
                <a:cs typeface="Comic Sans MS"/>
              </a:rPr>
              <a:t>)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  <a:r>
              <a:rPr lang="en-US" sz="1600" dirty="0">
                <a:latin typeface="Comic Sans MS"/>
                <a:cs typeface="Comic Sans MS"/>
              </a:rPr>
              <a:t>SKE operations ;  Online: </a:t>
            </a:r>
            <a:r>
              <a:rPr lang="en-US" sz="1600" dirty="0" err="1" smtClean="0">
                <a:latin typeface="Comic Sans MS"/>
                <a:cs typeface="Comic Sans MS"/>
              </a:rPr>
              <a:t>i.t</a:t>
            </a:r>
            <a:r>
              <a:rPr lang="en-US" sz="1600" dirty="0" smtClean="0">
                <a:latin typeface="Comic Sans MS"/>
                <a:cs typeface="Comic Sans MS"/>
              </a:rPr>
              <a:t>., no </a:t>
            </a:r>
            <a:r>
              <a:rPr lang="en-US" sz="1600" dirty="0">
                <a:latin typeface="Comic Sans MS"/>
                <a:cs typeface="Comic Sans MS"/>
              </a:rPr>
              <a:t>crypto</a:t>
            </a:r>
            <a:endParaRPr lang="en-US" sz="1600" dirty="0" smtClean="0">
              <a:latin typeface="Comic Sans MS"/>
              <a:cs typeface="Comic Sans MS"/>
            </a:endParaRPr>
          </a:p>
          <a:p>
            <a:pPr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            # OT Extension [IKNP</a:t>
            </a:r>
            <a:r>
              <a:rPr lang="en-US" sz="1600" dirty="0">
                <a:latin typeface="Comic Sans MS"/>
                <a:cs typeface="Comic Sans MS"/>
              </a:rPr>
              <a:t>]</a:t>
            </a:r>
            <a:r>
              <a:rPr lang="en-US" sz="1600" dirty="0" smtClean="0">
                <a:latin typeface="Comic Sans MS"/>
                <a:cs typeface="Comic Sans MS"/>
              </a:rPr>
              <a:t> (Domain extension + OT extension)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                 # RO Model, Correlation-robust Hash function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2551" y="5221765"/>
            <a:ext cx="70473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Constant Round 2PC Yao.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&gt; How to garble a circuit (using physical keys/boxes)  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&gt; How to use garbled circuit for 2PC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1752" y="1459100"/>
            <a:ext cx="5644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Complexity of GMW n-party Protocol</a:t>
            </a:r>
            <a:r>
              <a:rPr lang="en-US" sz="1600" dirty="0">
                <a:latin typeface="Comic Sans MS"/>
                <a:cs typeface="Comic Sans MS"/>
              </a:rPr>
              <a:t>: </a:t>
            </a:r>
            <a:r>
              <a:rPr lang="en-US" sz="1600" dirty="0" smtClean="0">
                <a:latin typeface="Comic Sans MS"/>
                <a:cs typeface="Comic Sans MS"/>
              </a:rPr>
              <a:t>O(n</a:t>
            </a:r>
            <a:r>
              <a:rPr lang="en-US" sz="1600" baseline="30000" dirty="0" smtClean="0">
                <a:latin typeface="Comic Sans MS"/>
                <a:cs typeface="Comic Sans MS"/>
              </a:rPr>
              <a:t>2 </a:t>
            </a:r>
            <a:r>
              <a:rPr lang="en-US" sz="1600" dirty="0" err="1" smtClean="0">
                <a:latin typeface="Comic Sans MS"/>
                <a:cs typeface="Comic Sans MS"/>
              </a:rPr>
              <a:t>c</a:t>
            </a:r>
            <a:r>
              <a:rPr lang="en-US" sz="1600" baseline="-25000" dirty="0" err="1" smtClean="0">
                <a:latin typeface="Comic Sans MS"/>
                <a:cs typeface="Comic Sans MS"/>
              </a:rPr>
              <a:t>AND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) OTs</a:t>
            </a:r>
          </a:p>
        </p:txBody>
      </p:sp>
    </p:spTree>
    <p:extLst>
      <p:ext uri="{BB962C8B-B14F-4D97-AF65-F5344CB8AC3E}">
        <p14:creationId xmlns:p14="http://schemas.microsoft.com/office/powerpoint/2010/main" val="152652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Completing the Picture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855519" y="1503024"/>
            <a:ext cx="4119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Garbled Circuit: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Garbled gates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+ output decryption tables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20651" y="4274361"/>
            <a:ext cx="87966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1. Give input keys corresponding to the inputs and the garbled circuit. 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21433" y="4671400"/>
            <a:ext cx="879589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2. For every gate, decrypt the  encryption pointed by permutation bits of the input keys of a gate, get the output key and its permutation bit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00182" y="5257018"/>
            <a:ext cx="879589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. For the output gate, the key corresponding to the output value for given inputs is obtained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and is translated to correct output using the decryption tables. 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636229" y="1321994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1305510" y="1351865"/>
            <a:ext cx="291791" cy="6520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928397" y="1347619"/>
            <a:ext cx="372128" cy="6944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3444541" y="1383623"/>
            <a:ext cx="477674" cy="6584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377518" y="2279307"/>
            <a:ext cx="648072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2521094" y="2245441"/>
            <a:ext cx="684076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314116" y="3065549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129417" y="2703897"/>
            <a:ext cx="33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+</a:t>
            </a:r>
            <a:endParaRPr lang="en-US" dirty="0"/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3172605" y="1988051"/>
            <a:ext cx="2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1111417" y="1897342"/>
            <a:ext cx="316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86952" y="1410330"/>
            <a:ext cx="1085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w1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w1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1-p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1449687" y="1427777"/>
            <a:ext cx="1085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w2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w2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1-p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598587" y="2326251"/>
            <a:ext cx="1085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w5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5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w5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1-p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5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2288293" y="1427266"/>
            <a:ext cx="1085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w3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w3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1-p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3769559" y="1410847"/>
            <a:ext cx="1085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w4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w4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1-p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2979196" y="2419503"/>
            <a:ext cx="1085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w6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rPr>
              <a:t>6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w6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1-p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rPr>
              <a:t>6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1220913" y="3086219"/>
            <a:ext cx="1085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0</a:t>
            </a:r>
            <a:r>
              <a:rPr lang="en-US" sz="1600" baseline="-25000" dirty="0" smtClean="0">
                <a:latin typeface="Comic Sans MS"/>
                <a:cs typeface="Comic Sans MS"/>
              </a:rPr>
              <a:t>w7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rPr>
              <a:t>7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k</a:t>
            </a:r>
            <a:r>
              <a:rPr lang="en-US" sz="1600" baseline="30000" dirty="0" smtClean="0"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latin typeface="Comic Sans MS"/>
                <a:cs typeface="Comic Sans MS"/>
              </a:rPr>
              <a:t>w7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1-p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7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5206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Yao’s 2 Party Protocol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294987" y="1535815"/>
            <a:ext cx="1692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=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(y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,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…</a:t>
            </a: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aphicFrame>
        <p:nvGraphicFramePr>
          <p:cNvPr id="53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9532241"/>
              </p:ext>
            </p:extLst>
          </p:nvPr>
        </p:nvGraphicFramePr>
        <p:xfrm>
          <a:off x="717131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946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131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258154" y="150503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0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58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973211"/>
              </p:ext>
            </p:extLst>
          </p:nvPr>
        </p:nvGraphicFramePr>
        <p:xfrm>
          <a:off x="8162758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947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2758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8538554" y="1449638"/>
            <a:ext cx="469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285236" y="1665082"/>
            <a:ext cx="1761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X = (x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,x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,…</a:t>
            </a: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52397" y="879613"/>
            <a:ext cx="1842647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GC Constructor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972166" y="881213"/>
            <a:ext cx="1566617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GC Evaluator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52397" y="2250596"/>
            <a:ext cx="3376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Construct a Garbled Circuit GC for Circuit C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707817" y="3629243"/>
            <a:ext cx="388496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809481" y="2997041"/>
            <a:ext cx="3925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Keys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corresponding to X = (x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,x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,…</a:t>
            </a:r>
            <a:r>
              <a:rPr lang="en-US" sz="1600" dirty="0" err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en-US" sz="1600" baseline="-25000" dirty="0" err="1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a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nd GC</a:t>
            </a:r>
            <a:endParaRPr lang="en-US" sz="1600" baseline="-25000" dirty="0">
              <a:solidFill>
                <a:srgbClr val="0000FF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 rot="10800000">
            <a:off x="3335022" y="3738398"/>
            <a:ext cx="1914318" cy="521870"/>
            <a:chOff x="2813983" y="3509000"/>
            <a:chExt cx="3510021" cy="1037809"/>
          </a:xfrm>
        </p:grpSpPr>
        <p:sp>
          <p:nvSpPr>
            <p:cNvPr id="67" name="Rounded Rectangle 66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 rot="10800000">
              <a:off x="3750950" y="3883999"/>
              <a:ext cx="1473199" cy="5733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1</a:t>
              </a:r>
              <a:endParaRPr lang="en-US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>
            <a:off x="2707880" y="3687747"/>
            <a:ext cx="5341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w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707882" y="3952040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w1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420592" y="3653881"/>
            <a:ext cx="353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 rot="10800000">
            <a:off x="3368891" y="4909039"/>
            <a:ext cx="1914318" cy="521870"/>
            <a:chOff x="2813983" y="3509000"/>
            <a:chExt cx="3510021" cy="1037809"/>
          </a:xfrm>
        </p:grpSpPr>
        <p:sp>
          <p:nvSpPr>
            <p:cNvPr id="107" name="Rounded Rectangle 106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 rot="10800000">
              <a:off x="3750950" y="3722917"/>
              <a:ext cx="1473199" cy="7344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b="1" baseline="-25000" dirty="0" err="1">
                  <a:solidFill>
                    <a:srgbClr val="000000"/>
                  </a:solidFill>
                  <a:latin typeface="Comic Sans MS" pitchFamily="66" charset="0"/>
                </a:rPr>
                <a:t>k</a:t>
              </a:r>
              <a:endParaRPr lang="en-US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3" name="Rectangle 112"/>
          <p:cNvSpPr/>
          <p:nvPr/>
        </p:nvSpPr>
        <p:spPr>
          <a:xfrm>
            <a:off x="5370488" y="3992435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y1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w1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707883" y="4839194"/>
            <a:ext cx="5464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w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k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2707885" y="5103487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wk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420595" y="4805328"/>
            <a:ext cx="365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1600" baseline="-25000" dirty="0" err="1">
                <a:solidFill>
                  <a:srgbClr val="FF0000"/>
                </a:solidFill>
                <a:latin typeface="Comic Sans MS" pitchFamily="66" charset="0"/>
              </a:rPr>
              <a:t>k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370491" y="5143882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err="1" smtClean="0">
                <a:solidFill>
                  <a:srgbClr val="0000FF"/>
                </a:solidFill>
                <a:latin typeface="Comic Sans MS" pitchFamily="66" charset="0"/>
              </a:rPr>
              <a:t>yk</a:t>
            </a:r>
            <a:r>
              <a:rPr lang="en-US" sz="1600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wk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460227" y="5169974"/>
            <a:ext cx="25313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Evaluate GC with the given input keys and interpret the output Z using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output decryption tables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 flipH="1">
            <a:off x="2657084" y="6018563"/>
            <a:ext cx="37184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860986" y="5649231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174857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/>
      <p:bldP spid="65" grpId="0"/>
      <p:bldP spid="73" grpId="0"/>
      <p:bldP spid="74" grpId="0"/>
      <p:bldP spid="75" grpId="0"/>
      <p:bldP spid="113" grpId="0"/>
      <p:bldP spid="114" grpId="0"/>
      <p:bldP spid="115" grpId="0"/>
      <p:bldP spid="116" grpId="0"/>
      <p:bldP spid="117" grpId="0"/>
      <p:bldP spid="118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Yao’s 2 Party Protocol- Security for P</a:t>
            </a:r>
            <a:r>
              <a:rPr lang="en-US" sz="3600" kern="0" baseline="-2500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1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294987" y="1535815"/>
            <a:ext cx="1692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=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(y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,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…</a:t>
            </a: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aphicFrame>
        <p:nvGraphicFramePr>
          <p:cNvPr id="53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160937"/>
              </p:ext>
            </p:extLst>
          </p:nvPr>
        </p:nvGraphicFramePr>
        <p:xfrm>
          <a:off x="717131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029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131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258154" y="150503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0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58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521394"/>
              </p:ext>
            </p:extLst>
          </p:nvPr>
        </p:nvGraphicFramePr>
        <p:xfrm>
          <a:off x="8162758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030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2758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8538554" y="1449638"/>
            <a:ext cx="469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285236" y="1665082"/>
            <a:ext cx="1761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X = (x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,x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,…</a:t>
            </a: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52397" y="879613"/>
            <a:ext cx="1842647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GC Constructor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972166" y="881213"/>
            <a:ext cx="1566617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GC Evaluator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52397" y="2250596"/>
            <a:ext cx="3376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Construct a Garbled Circuit GC for Circuit C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707817" y="3629243"/>
            <a:ext cx="388496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198240" y="3183304"/>
            <a:ext cx="4740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Keys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corresponding to X = (x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,x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,…</a:t>
            </a:r>
            <a:r>
              <a:rPr lang="en-US" sz="1600" dirty="0" err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en-US" sz="1600" baseline="-25000" dirty="0" err="1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a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nd GC</a:t>
            </a:r>
            <a:endParaRPr lang="en-US" sz="1600" baseline="-25000" dirty="0">
              <a:solidFill>
                <a:srgbClr val="0000FF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 rot="10800000">
            <a:off x="3335022" y="3738398"/>
            <a:ext cx="1914318" cy="521870"/>
            <a:chOff x="2813983" y="3509000"/>
            <a:chExt cx="3510021" cy="1037809"/>
          </a:xfrm>
        </p:grpSpPr>
        <p:sp>
          <p:nvSpPr>
            <p:cNvPr id="67" name="Rounded Rectangle 66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 rot="10800000">
              <a:off x="3750950" y="3883999"/>
              <a:ext cx="1473199" cy="5733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1</a:t>
              </a:r>
              <a:endParaRPr lang="en-US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>
            <a:off x="2707880" y="3687747"/>
            <a:ext cx="5341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w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707882" y="3952040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w1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420592" y="3653881"/>
            <a:ext cx="353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 rot="10800000">
            <a:off x="3368891" y="4909039"/>
            <a:ext cx="1914318" cy="521870"/>
            <a:chOff x="2813983" y="3509000"/>
            <a:chExt cx="3510021" cy="1037809"/>
          </a:xfrm>
        </p:grpSpPr>
        <p:sp>
          <p:nvSpPr>
            <p:cNvPr id="107" name="Rounded Rectangle 106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 rot="10800000">
              <a:off x="3750950" y="3722917"/>
              <a:ext cx="1473199" cy="7344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b="1" baseline="-25000" dirty="0" err="1">
                  <a:solidFill>
                    <a:srgbClr val="000000"/>
                  </a:solidFill>
                  <a:latin typeface="Comic Sans MS" pitchFamily="66" charset="0"/>
                </a:rPr>
                <a:t>k</a:t>
              </a:r>
              <a:endParaRPr lang="en-US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3" name="Rectangle 112"/>
          <p:cNvSpPr/>
          <p:nvPr/>
        </p:nvSpPr>
        <p:spPr>
          <a:xfrm>
            <a:off x="5370488" y="3992435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y1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w1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707883" y="4839194"/>
            <a:ext cx="5464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w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k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2707885" y="5103487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wk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420595" y="4805328"/>
            <a:ext cx="365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1600" baseline="-25000" dirty="0" err="1">
                <a:solidFill>
                  <a:srgbClr val="FF0000"/>
                </a:solidFill>
                <a:latin typeface="Comic Sans MS" pitchFamily="66" charset="0"/>
              </a:rPr>
              <a:t>k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370491" y="5143882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err="1" smtClean="0">
                <a:solidFill>
                  <a:srgbClr val="0000FF"/>
                </a:solidFill>
                <a:latin typeface="Comic Sans MS" pitchFamily="66" charset="0"/>
              </a:rPr>
              <a:t>yk</a:t>
            </a:r>
            <a:r>
              <a:rPr lang="en-US" sz="1600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wk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460227" y="5169974"/>
            <a:ext cx="25313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Evaluate GC with the given input keys and interpret the output Z using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output decryption tables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 flipH="1">
            <a:off x="2657084" y="6018563"/>
            <a:ext cx="37184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860986" y="5649231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Z</a:t>
            </a:r>
          </a:p>
        </p:txBody>
      </p:sp>
      <p:pic>
        <p:nvPicPr>
          <p:cNvPr id="39" name="Picture 38" descr="j0139031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510" y="1364850"/>
            <a:ext cx="520989" cy="7921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0" name="Rectangle 39"/>
          <p:cNvSpPr/>
          <p:nvPr/>
        </p:nvSpPr>
        <p:spPr>
          <a:xfrm>
            <a:off x="224288" y="4027760"/>
            <a:ext cx="2330853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Security will reduce to the OT security for the receiver</a:t>
            </a:r>
            <a:endParaRPr lang="en-US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75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Yao’s 2 Party Protocol- Security for P</a:t>
            </a:r>
            <a:r>
              <a:rPr lang="en-US" sz="3600" kern="0" baseline="-25000" dirty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0</a:t>
            </a:r>
            <a:endParaRPr lang="en-US" sz="3600" kern="0" baseline="-25000" dirty="0" smtClean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294987" y="1535815"/>
            <a:ext cx="1692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=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(y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,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…</a:t>
            </a: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aphicFrame>
        <p:nvGraphicFramePr>
          <p:cNvPr id="53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754636"/>
              </p:ext>
            </p:extLst>
          </p:nvPr>
        </p:nvGraphicFramePr>
        <p:xfrm>
          <a:off x="717131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049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131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258154" y="150503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0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58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36352"/>
              </p:ext>
            </p:extLst>
          </p:nvPr>
        </p:nvGraphicFramePr>
        <p:xfrm>
          <a:off x="8162758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050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2758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8538554" y="1449638"/>
            <a:ext cx="469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285236" y="1665082"/>
            <a:ext cx="1761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X = (x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,x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,…</a:t>
            </a: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52397" y="879613"/>
            <a:ext cx="1842647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GC Constructor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972166" y="881213"/>
            <a:ext cx="1566617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GC Evaluator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52397" y="2250596"/>
            <a:ext cx="3376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Construct a Garbled Circuit GC for Circuit C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707817" y="3629243"/>
            <a:ext cx="388496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 rot="10800000">
            <a:off x="3335022" y="3738398"/>
            <a:ext cx="1914318" cy="521870"/>
            <a:chOff x="2813983" y="3509000"/>
            <a:chExt cx="3510021" cy="1037809"/>
          </a:xfrm>
        </p:grpSpPr>
        <p:sp>
          <p:nvSpPr>
            <p:cNvPr id="67" name="Rounded Rectangle 66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 rot="10800000">
              <a:off x="3750950" y="3883999"/>
              <a:ext cx="1473199" cy="5733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1</a:t>
              </a:r>
              <a:endParaRPr lang="en-US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>
            <a:off x="2707880" y="3687747"/>
            <a:ext cx="5341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w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707882" y="3952040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w1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420592" y="3653881"/>
            <a:ext cx="353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 rot="10800000">
            <a:off x="3368891" y="4909039"/>
            <a:ext cx="1914318" cy="521870"/>
            <a:chOff x="2813983" y="3509000"/>
            <a:chExt cx="3510021" cy="1037809"/>
          </a:xfrm>
        </p:grpSpPr>
        <p:sp>
          <p:nvSpPr>
            <p:cNvPr id="107" name="Rounded Rectangle 106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 rot="10800000">
              <a:off x="3750950" y="3722917"/>
              <a:ext cx="1473199" cy="7344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b="1" baseline="-25000" dirty="0" err="1">
                  <a:solidFill>
                    <a:srgbClr val="000000"/>
                  </a:solidFill>
                  <a:latin typeface="Comic Sans MS" pitchFamily="66" charset="0"/>
                </a:rPr>
                <a:t>k</a:t>
              </a:r>
              <a:endParaRPr lang="en-US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3" name="Rectangle 112"/>
          <p:cNvSpPr/>
          <p:nvPr/>
        </p:nvSpPr>
        <p:spPr>
          <a:xfrm>
            <a:off x="5370488" y="3992435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y1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w1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707883" y="4839194"/>
            <a:ext cx="5464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w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k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2707885" y="5103487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wk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420595" y="4805328"/>
            <a:ext cx="365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1600" baseline="-25000" dirty="0" err="1">
                <a:solidFill>
                  <a:srgbClr val="FF0000"/>
                </a:solidFill>
                <a:latin typeface="Comic Sans MS" pitchFamily="66" charset="0"/>
              </a:rPr>
              <a:t>k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370491" y="5143882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err="1" smtClean="0">
                <a:solidFill>
                  <a:srgbClr val="0000FF"/>
                </a:solidFill>
                <a:latin typeface="Comic Sans MS" pitchFamily="66" charset="0"/>
              </a:rPr>
              <a:t>yk</a:t>
            </a:r>
            <a:r>
              <a:rPr lang="en-US" sz="1600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wk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460227" y="5169974"/>
            <a:ext cx="25313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Evaluate GC with the given input keys and interpret the output Z using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output decryption tables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 flipH="1">
            <a:off x="2657084" y="6018563"/>
            <a:ext cx="37184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860986" y="5649231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Z</a:t>
            </a:r>
          </a:p>
        </p:txBody>
      </p:sp>
      <p:pic>
        <p:nvPicPr>
          <p:cNvPr id="39" name="Picture 38" descr="j0139031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11959" y="1356530"/>
            <a:ext cx="520989" cy="7921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0" name="Rectangle 39"/>
          <p:cNvSpPr/>
          <p:nvPr/>
        </p:nvSpPr>
        <p:spPr>
          <a:xfrm>
            <a:off x="6609716" y="2436472"/>
            <a:ext cx="2534284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Security will reduce to the OT security for the sender </a:t>
            </a:r>
            <a:endParaRPr lang="en-US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09715" y="3817232"/>
            <a:ext cx="2720318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hree unopened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ciphertext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must not leak info- CDE security</a:t>
            </a:r>
            <a:endParaRPr lang="en-US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198240" y="3183304"/>
            <a:ext cx="4740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Keys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corresponding to X = (x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,x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,…</a:t>
            </a:r>
            <a:r>
              <a:rPr lang="en-US" sz="1600" dirty="0" err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en-US" sz="1600" baseline="-25000" dirty="0" err="1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a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nd GC</a:t>
            </a:r>
            <a:endParaRPr lang="en-US" sz="1600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9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Chalk &amp; Talk</a:t>
            </a:r>
          </a:p>
        </p:txBody>
      </p:sp>
      <p:sp>
        <p:nvSpPr>
          <p:cNvPr id="97" name="Rectangle 96"/>
          <p:cNvSpPr/>
          <p:nvPr/>
        </p:nvSpPr>
        <p:spPr>
          <a:xfrm>
            <a:off x="406409" y="1465313"/>
            <a:ext cx="8398928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CT7: </a:t>
            </a: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[GLNP15]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Fast Garbling of Circuits under standard Assumptions.</a:t>
            </a:r>
          </a:p>
          <a:p>
            <a:r>
              <a:rPr lang="pl-PL" sz="2000" dirty="0">
                <a:latin typeface="Comic Sans MS"/>
                <a:cs typeface="Comic Sans MS"/>
              </a:rPr>
              <a:t>http://</a:t>
            </a:r>
            <a:r>
              <a:rPr lang="pl-PL" sz="2000" dirty="0" err="1">
                <a:latin typeface="Comic Sans MS"/>
                <a:cs typeface="Comic Sans MS"/>
              </a:rPr>
              <a:t>eprint.iacr.org</a:t>
            </a:r>
            <a:r>
              <a:rPr lang="pl-PL" sz="2000" dirty="0">
                <a:latin typeface="Comic Sans MS"/>
                <a:cs typeface="Comic Sans MS"/>
              </a:rPr>
              <a:t>/2015/751.pdf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409" y="4022271"/>
            <a:ext cx="8398928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CT8</a:t>
            </a:r>
            <a:r>
              <a:rPr lang="en-US" sz="2000" b="1" smtClean="0">
                <a:solidFill>
                  <a:srgbClr val="000000"/>
                </a:solidFill>
                <a:latin typeface="Comic Sans MS"/>
                <a:cs typeface="Comic Sans MS"/>
              </a:rPr>
              <a:t>: </a:t>
            </a:r>
            <a:r>
              <a:rPr lang="en-US" sz="2000" b="1" smtClean="0">
                <a:solidFill>
                  <a:srgbClr val="000000"/>
                </a:solidFill>
                <a:latin typeface="Comic Sans MS"/>
                <a:cs typeface="Comic Sans MS"/>
              </a:rPr>
              <a:t>[BG10] Secure </a:t>
            </a: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and Efficient Protocols for Iris and Fingerprint Identification. </a:t>
            </a:r>
          </a:p>
          <a:p>
            <a:r>
              <a:rPr lang="pl-PL" sz="2000" dirty="0" err="1">
                <a:latin typeface="Comic Sans MS"/>
                <a:cs typeface="Comic Sans MS"/>
              </a:rPr>
              <a:t>https</a:t>
            </a:r>
            <a:r>
              <a:rPr lang="pl-PL" sz="2000" dirty="0">
                <a:latin typeface="Comic Sans MS"/>
                <a:cs typeface="Comic Sans MS"/>
              </a:rPr>
              <a:t>://</a:t>
            </a:r>
            <a:r>
              <a:rPr lang="pl-PL" sz="2000" dirty="0" err="1">
                <a:latin typeface="Comic Sans MS"/>
                <a:cs typeface="Comic Sans MS"/>
              </a:rPr>
              <a:t>eprint.iacr.org</a:t>
            </a:r>
            <a:r>
              <a:rPr lang="pl-PL" sz="2000" dirty="0">
                <a:latin typeface="Comic Sans MS"/>
                <a:cs typeface="Comic Sans MS"/>
              </a:rPr>
              <a:t>/2010/627.pdf</a:t>
            </a:r>
            <a:endParaRPr lang="en-US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6736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1426" y="2690187"/>
            <a:ext cx="3714750" cy="15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224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247820"/>
            <a:ext cx="8812088" cy="622801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 Circuit Evaluation on Clear</a:t>
            </a:r>
          </a:p>
        </p:txBody>
      </p:sp>
      <p:grpSp>
        <p:nvGrpSpPr>
          <p:cNvPr id="4" name="Group 48"/>
          <p:cNvGrpSpPr/>
          <p:nvPr/>
        </p:nvGrpSpPr>
        <p:grpSpPr>
          <a:xfrm>
            <a:off x="199983" y="2343104"/>
            <a:ext cx="576064" cy="576064"/>
            <a:chOff x="5076056" y="1412776"/>
            <a:chExt cx="576064" cy="576064"/>
          </a:xfrm>
        </p:grpSpPr>
        <p:sp>
          <p:nvSpPr>
            <p:cNvPr id="5" name="Oval 4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7" name="Group 49"/>
          <p:cNvGrpSpPr/>
          <p:nvPr/>
        </p:nvGrpSpPr>
        <p:grpSpPr>
          <a:xfrm>
            <a:off x="1280103" y="2343104"/>
            <a:ext cx="576064" cy="576064"/>
            <a:chOff x="5076056" y="1412776"/>
            <a:chExt cx="576064" cy="576064"/>
          </a:xfrm>
        </p:grpSpPr>
        <p:sp>
          <p:nvSpPr>
            <p:cNvPr id="8" name="Oval 7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10" name="Group 52"/>
          <p:cNvGrpSpPr/>
          <p:nvPr/>
        </p:nvGrpSpPr>
        <p:grpSpPr>
          <a:xfrm>
            <a:off x="2360223" y="2343104"/>
            <a:ext cx="576064" cy="576064"/>
            <a:chOff x="5076056" y="1412776"/>
            <a:chExt cx="576064" cy="576064"/>
          </a:xfrm>
        </p:grpSpPr>
        <p:sp>
          <p:nvSpPr>
            <p:cNvPr id="12" name="Oval 11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3</a:t>
              </a:r>
            </a:p>
          </p:txBody>
        </p:sp>
      </p:grpSp>
      <p:grpSp>
        <p:nvGrpSpPr>
          <p:cNvPr id="14" name="Group 55"/>
          <p:cNvGrpSpPr/>
          <p:nvPr/>
        </p:nvGrpSpPr>
        <p:grpSpPr>
          <a:xfrm>
            <a:off x="3512351" y="2343104"/>
            <a:ext cx="576064" cy="576064"/>
            <a:chOff x="5076056" y="1412776"/>
            <a:chExt cx="576064" cy="576064"/>
          </a:xfrm>
        </p:grpSpPr>
        <p:sp>
          <p:nvSpPr>
            <p:cNvPr id="15" name="Oval 14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  <p:cxnSp>
        <p:nvCxnSpPr>
          <p:cNvPr id="17" name="Straight Arrow Connector 16"/>
          <p:cNvCxnSpPr>
            <a:stCxn id="5" idx="4"/>
          </p:cNvCxnSpPr>
          <p:nvPr/>
        </p:nvCxnSpPr>
        <p:spPr>
          <a:xfrm>
            <a:off x="488015" y="2919168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4"/>
          </p:cNvCxnSpPr>
          <p:nvPr/>
        </p:nvCxnSpPr>
        <p:spPr>
          <a:xfrm flipH="1">
            <a:off x="1208095" y="2919168"/>
            <a:ext cx="36004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48255" y="2919168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296327" y="2991176"/>
            <a:ext cx="36004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229304" y="3876481"/>
            <a:ext cx="648072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372880" y="3842615"/>
            <a:ext cx="684076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165902" y="4662723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231053" y="5289586"/>
            <a:ext cx="21514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   f(x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, x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, x</a:t>
            </a:r>
            <a:r>
              <a:rPr lang="en-US" baseline="-25000" dirty="0" smtClean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, x</a:t>
            </a:r>
            <a:r>
              <a:rPr lang="en-US" baseline="-25000" dirty="0" smtClean="0">
                <a:latin typeface="Comic Sans MS"/>
                <a:cs typeface="Comic Sans MS"/>
              </a:rPr>
              <a:t>4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81203" y="4301071"/>
            <a:ext cx="33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+</a:t>
            </a:r>
            <a:endParaRPr lang="en-US" dirty="0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024391" y="3585225"/>
            <a:ext cx="2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963203" y="3494516"/>
            <a:ext cx="316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78185" y="3074385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/>
                <a:cs typeface="Comic Sans MS"/>
              </a:rPr>
              <a:t>x</a:t>
            </a:r>
            <a:r>
              <a:rPr lang="en-US" baseline="-25000" dirty="0">
                <a:latin typeface="Comic Sans MS"/>
                <a:cs typeface="Comic Sans MS"/>
              </a:rPr>
              <a:t>1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712396" y="310774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x</a:t>
            </a:r>
            <a:r>
              <a:rPr lang="en-US" baseline="-25000" dirty="0">
                <a:latin typeface="Comic Sans MS"/>
                <a:cs typeface="Comic Sans MS"/>
              </a:rPr>
              <a:t>4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461220" y="307456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x</a:t>
            </a:r>
            <a:r>
              <a:rPr lang="en-US" baseline="-25000" dirty="0">
                <a:latin typeface="Comic Sans MS"/>
                <a:cs typeface="Comic Sans MS"/>
              </a:rPr>
              <a:t>3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411353" y="307456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mtClean="0">
                <a:latin typeface="Comic Sans MS"/>
                <a:cs typeface="Comic Sans MS"/>
              </a:rPr>
              <a:t>x</a:t>
            </a:r>
            <a:r>
              <a:rPr lang="en-US" baseline="-25000" smtClean="0">
                <a:latin typeface="Comic Sans MS"/>
                <a:cs typeface="Comic Sans MS"/>
              </a:rPr>
              <a:t>2</a:t>
            </a:r>
            <a:endParaRPr lang="en-US" baseline="-25000" dirty="0">
              <a:latin typeface="Comic Sans MS"/>
              <a:cs typeface="Comic Sans M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68035" y="4039403"/>
            <a:ext cx="900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/>
                <a:cs typeface="Comic Sans MS"/>
              </a:rPr>
              <a:t>x</a:t>
            </a:r>
            <a:r>
              <a:rPr lang="en-US" baseline="-25000" smtClean="0">
                <a:latin typeface="Comic Sans MS"/>
                <a:cs typeface="Comic Sans MS"/>
              </a:rPr>
              <a:t>1 </a:t>
            </a:r>
            <a:r>
              <a:rPr lang="en-US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mtClean="0">
                <a:latin typeface="Comic Sans MS"/>
                <a:cs typeface="Comic Sans MS"/>
              </a:rPr>
              <a:t>x</a:t>
            </a:r>
            <a:r>
              <a:rPr lang="en-US" baseline="-25000" smtClean="0">
                <a:latin typeface="Comic Sans MS"/>
                <a:cs typeface="Comic Sans MS"/>
              </a:rPr>
              <a:t>2</a:t>
            </a:r>
            <a:endParaRPr lang="en-US" baseline="-25000" dirty="0">
              <a:latin typeface="Comic Sans MS"/>
              <a:cs typeface="Comic Sans M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747211" y="4073033"/>
            <a:ext cx="900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x</a:t>
            </a:r>
            <a:r>
              <a:rPr lang="en-US" baseline="-25000" dirty="0">
                <a:latin typeface="Comic Sans MS"/>
                <a:cs typeface="Comic Sans MS"/>
              </a:rPr>
              <a:t>3</a:t>
            </a:r>
            <a:r>
              <a:rPr lang="en-US" baseline="-25000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latin typeface="Comic Sans MS"/>
                <a:cs typeface="Comic Sans MS"/>
              </a:rPr>
              <a:t>x</a:t>
            </a:r>
            <a:r>
              <a:rPr lang="en-US" baseline="-25000" dirty="0">
                <a:latin typeface="Comic Sans MS"/>
                <a:cs typeface="Comic Sans MS"/>
              </a:rPr>
              <a:t>4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247062" y="4735895"/>
            <a:ext cx="1756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/>
                <a:cs typeface="Comic Sans MS"/>
              </a:rPr>
              <a:t>x</a:t>
            </a:r>
            <a:r>
              <a:rPr lang="en-US" baseline="-25000" dirty="0" smtClean="0">
                <a:latin typeface="Comic Sans MS"/>
                <a:cs typeface="Comic Sans MS"/>
              </a:rPr>
              <a:t>1 </a:t>
            </a: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latin typeface="Comic Sans MS"/>
                <a:cs typeface="Comic Sans MS"/>
              </a:rPr>
              <a:t>x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+ </a:t>
            </a:r>
            <a:r>
              <a:rPr lang="en-US" dirty="0">
                <a:latin typeface="Comic Sans MS"/>
                <a:cs typeface="Comic Sans MS"/>
              </a:rPr>
              <a:t>x</a:t>
            </a:r>
            <a:r>
              <a:rPr lang="en-US" baseline="-25000" dirty="0">
                <a:latin typeface="Comic Sans MS"/>
                <a:cs typeface="Comic Sans MS"/>
              </a:rPr>
              <a:t>3 </a:t>
            </a:r>
            <a:r>
              <a:rPr lang="en-US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latin typeface="Comic Sans MS"/>
                <a:cs typeface="Comic Sans MS"/>
              </a:rPr>
              <a:t>x</a:t>
            </a:r>
            <a:r>
              <a:rPr lang="en-US" baseline="-25000" dirty="0" smtClean="0">
                <a:latin typeface="Comic Sans MS"/>
                <a:cs typeface="Comic Sans MS"/>
              </a:rPr>
              <a:t>4</a:t>
            </a:r>
            <a:endParaRPr lang="en-US" baseline="-25000" dirty="0">
              <a:latin typeface="Comic Sans MS"/>
              <a:cs typeface="Comic Sans M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43812" y="2546301"/>
            <a:ext cx="3950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 When inputs to a gate g get values, say a, b, then its output wire gets value g(</a:t>
            </a:r>
            <a:r>
              <a:rPr lang="en-US" sz="1600" dirty="0" err="1" smtClean="0">
                <a:latin typeface="Comic Sans MS"/>
                <a:cs typeface="Comic Sans MS"/>
              </a:rPr>
              <a:t>a,b</a:t>
            </a:r>
            <a:r>
              <a:rPr lang="en-US" sz="1600" dirty="0" smtClean="0">
                <a:latin typeface="Comic Sans MS"/>
                <a:cs typeface="Comic Sans MS"/>
              </a:rPr>
              <a:t>);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70C0"/>
                </a:solidFill>
                <a:latin typeface="Comic Sans MS"/>
                <a:cs typeface="Comic Sans MS"/>
              </a:rPr>
              <a:t>Two input gate g: {0,1}</a:t>
            </a:r>
            <a:r>
              <a:rPr lang="en-US" sz="1600" baseline="30000" dirty="0" smtClean="0">
                <a:solidFill>
                  <a:srgbClr val="0070C0"/>
                </a:solidFill>
                <a:latin typeface="Comic Sans MS"/>
                <a:cs typeface="Comic Sans MS"/>
              </a:rPr>
              <a:t>2 </a:t>
            </a:r>
            <a:r>
              <a:rPr lang="en-US" sz="1600" dirty="0" smtClean="0">
                <a:solidFill>
                  <a:srgbClr val="0070C0"/>
                </a:solidFill>
                <a:latin typeface="Comic Sans MS"/>
                <a:cs typeface="Comic Sans MS"/>
                <a:sym typeface="Wingdings"/>
              </a:rPr>
              <a:t> {0,1}</a:t>
            </a:r>
            <a:endParaRPr lang="en-US" sz="1600" baseline="-25000" dirty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985489" y="1391694"/>
            <a:ext cx="40061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Circuit evaluation is nothing but assigning bits to the wires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249870" y="2021394"/>
            <a:ext cx="36181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 Input wires get values from inputs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171323" y="3990021"/>
            <a:ext cx="3820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 </a:t>
            </a:r>
            <a:r>
              <a:rPr lang="en-US" sz="1600" smtClean="0">
                <a:latin typeface="Comic Sans MS"/>
                <a:cs typeface="Comic Sans MS"/>
              </a:rPr>
              <a:t>The value for the output wire is taken as the output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035859" y="4775200"/>
            <a:ext cx="3955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For secure computation: We want a way to evaluate circuit that leaks nothing </a:t>
            </a:r>
            <a:r>
              <a:rPr lang="en-US" sz="1600" dirty="0" smtClean="0">
                <a:solidFill>
                  <a:srgbClr val="0070C0"/>
                </a:solidFill>
                <a:latin typeface="Comic Sans MS"/>
                <a:cs typeface="Comic Sans MS"/>
              </a:rPr>
              <a:t>but the circuit output.</a:t>
            </a:r>
            <a:endParaRPr lang="en-US" sz="1600" baseline="-25000" dirty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43341" y="5760182"/>
            <a:ext cx="1885453" cy="369332"/>
          </a:xfrm>
          <a:prstGeom prst="rect">
            <a:avLst/>
          </a:prstGeom>
          <a:solidFill>
            <a:srgbClr val="9DF9FF"/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mtClean="0">
                <a:solidFill>
                  <a:srgbClr val="0070C0"/>
                </a:solidFill>
                <a:latin typeface="Comic Sans MS"/>
                <a:cs typeface="Comic Sans MS"/>
              </a:rPr>
              <a:t>Garbled Circuit</a:t>
            </a:r>
            <a:endParaRPr lang="en-US" baseline="-25000" dirty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37877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49" grpId="0"/>
      <p:bldP spid="50" grpId="0"/>
      <p:bldP spid="54" grpId="0"/>
      <p:bldP spid="55" grpId="0"/>
      <p:bldP spid="56" grpId="0"/>
      <p:bldP spid="57" grpId="0"/>
      <p:bldP spid="29" grpId="0"/>
      <p:bldP spid="58" grpId="0"/>
      <p:bldP spid="59" grpId="0"/>
      <p:bldP spid="60" grpId="0"/>
      <p:bldP spid="61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622801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Yao’s Garbled Circuit</a:t>
            </a:r>
          </a:p>
        </p:txBody>
      </p:sp>
      <p:cxnSp>
        <p:nvCxnSpPr>
          <p:cNvPr id="17" name="Straight Arrow Connector 16"/>
          <p:cNvCxnSpPr>
            <a:stCxn id="5" idx="4"/>
          </p:cNvCxnSpPr>
          <p:nvPr/>
        </p:nvCxnSpPr>
        <p:spPr>
          <a:xfrm>
            <a:off x="488015" y="2919168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4"/>
          </p:cNvCxnSpPr>
          <p:nvPr/>
        </p:nvCxnSpPr>
        <p:spPr>
          <a:xfrm flipH="1">
            <a:off x="1208095" y="2919168"/>
            <a:ext cx="36004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48255" y="2919168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296327" y="2991176"/>
            <a:ext cx="36004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229304" y="3876481"/>
            <a:ext cx="648072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372880" y="3842615"/>
            <a:ext cx="684076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165902" y="4662723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81203" y="4301071"/>
            <a:ext cx="33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+</a:t>
            </a:r>
            <a:endParaRPr lang="en-US" dirty="0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024391" y="3585225"/>
            <a:ext cx="2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963203" y="3494516"/>
            <a:ext cx="316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10086" y="1733099"/>
            <a:ext cx="87756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Garbling a Wire: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Every wire is associated with a pair of </a:t>
            </a:r>
            <a:r>
              <a:rPr lang="en-US" sz="1600" dirty="0" smtClean="0">
                <a:solidFill>
                  <a:srgbClr val="0070C0"/>
                </a:solidFill>
                <a:latin typeface="Comic Sans MS"/>
                <a:cs typeface="Comic Sans MS"/>
              </a:rPr>
              <a:t>identical looking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keys.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46" y="3166653"/>
            <a:ext cx="489361" cy="2402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036" y="2196969"/>
            <a:ext cx="728133" cy="35747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605624" y="2576551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0</a:t>
            </a:r>
            <a:endParaRPr lang="en-US" sz="1600" dirty="0"/>
          </a:p>
        </p:txBody>
      </p:sp>
      <p:sp>
        <p:nvSpPr>
          <p:cNvPr id="34" name="Rectangle 33"/>
          <p:cNvSpPr/>
          <p:nvPr/>
        </p:nvSpPr>
        <p:spPr>
          <a:xfrm>
            <a:off x="7790027" y="2508617"/>
            <a:ext cx="2776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5" y="3454517"/>
            <a:ext cx="489361" cy="24025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973" y="3069591"/>
            <a:ext cx="489361" cy="24025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842" y="3357455"/>
            <a:ext cx="489361" cy="24025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081" y="3120393"/>
            <a:ext cx="489361" cy="24025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950" y="3408257"/>
            <a:ext cx="489361" cy="24025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275" y="3137326"/>
            <a:ext cx="489361" cy="24025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144" y="3425190"/>
            <a:ext cx="489361" cy="24025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54" y="4082697"/>
            <a:ext cx="489361" cy="24025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623" y="4370561"/>
            <a:ext cx="489361" cy="24025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406" y="4089118"/>
            <a:ext cx="489361" cy="24025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275" y="4376982"/>
            <a:ext cx="489361" cy="24025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176" y="4710671"/>
            <a:ext cx="489361" cy="24025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045" y="4998535"/>
            <a:ext cx="489361" cy="24025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360" y="2274331"/>
            <a:ext cx="728133" cy="357477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4374722" y="4667752"/>
            <a:ext cx="4592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Identical looking keys ensure NO information about the assigned bit can be inferred from a key corresponding to a wire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425522" y="5913995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Garbling of wires complete!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394959" y="3257452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During evaluation a garbled circuit on a given input, the evaluator will get/see the keys corresponding to the assigned bits of the wires instead of the assigned bits.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1867" y="1328514"/>
            <a:ext cx="87756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Need a mechanism to hide the assigned bits of the wires during evaluation 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3079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4" grpId="0"/>
      <p:bldP spid="52" grpId="0"/>
      <p:bldP spid="53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Yao’s Garbled Circuit</a:t>
            </a:r>
          </a:p>
        </p:txBody>
      </p:sp>
      <p:cxnSp>
        <p:nvCxnSpPr>
          <p:cNvPr id="17" name="Straight Arrow Connector 16"/>
          <p:cNvCxnSpPr>
            <a:stCxn id="5" idx="4"/>
          </p:cNvCxnSpPr>
          <p:nvPr/>
        </p:nvCxnSpPr>
        <p:spPr>
          <a:xfrm>
            <a:off x="498121" y="1991044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4"/>
          </p:cNvCxnSpPr>
          <p:nvPr/>
        </p:nvCxnSpPr>
        <p:spPr>
          <a:xfrm flipH="1">
            <a:off x="1218201" y="1991044"/>
            <a:ext cx="36004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58361" y="1991044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306433" y="2063052"/>
            <a:ext cx="36004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239410" y="2948357"/>
            <a:ext cx="648072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382986" y="2914491"/>
            <a:ext cx="684076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176008" y="3734599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91309" y="3372947"/>
            <a:ext cx="33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+</a:t>
            </a:r>
            <a:endParaRPr lang="en-US" dirty="0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034497" y="2657101"/>
            <a:ext cx="2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973309" y="2566392"/>
            <a:ext cx="316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52" y="2238529"/>
            <a:ext cx="489361" cy="24025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21" y="2526393"/>
            <a:ext cx="489361" cy="24025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079" y="2141467"/>
            <a:ext cx="489361" cy="24025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948" y="2429331"/>
            <a:ext cx="489361" cy="24025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187" y="2192269"/>
            <a:ext cx="489361" cy="24025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056" y="2480133"/>
            <a:ext cx="489361" cy="24025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381" y="2209202"/>
            <a:ext cx="489361" cy="24025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50" y="2497066"/>
            <a:ext cx="489361" cy="24025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60" y="3154573"/>
            <a:ext cx="489361" cy="24025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729" y="3442437"/>
            <a:ext cx="489361" cy="24025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512" y="3160994"/>
            <a:ext cx="489361" cy="24025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381" y="3448858"/>
            <a:ext cx="489361" cy="24025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282" y="3782547"/>
            <a:ext cx="489361" cy="24025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151" y="4070411"/>
            <a:ext cx="489361" cy="24025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515040" y="3127120"/>
            <a:ext cx="43918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Gate evaluation in Plain Circuit: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Given the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the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assigned values, say a, b of the input wires of gate g, find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the assigned value for the output wire as g(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a,b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). Easy!!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15040" y="1793703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Gate evaluation in Garbled circuit: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Given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t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he keys corresponding to the assigned values, say a, b of the input wires of gate g, find the key for g(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a,b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) for the output wire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1868" y="1328513"/>
            <a:ext cx="4621066" cy="341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How to evaluate a gate in garbled circuit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7816" y="4853000"/>
            <a:ext cx="2135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Garble the gates!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0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29" grpId="0"/>
      <p:bldP spid="30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Yao’s Garbled Circuit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98121" y="1533853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218201" y="1567719"/>
            <a:ext cx="36004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120879" y="2491166"/>
            <a:ext cx="0" cy="7343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973309" y="2109201"/>
            <a:ext cx="316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258084" y="1355773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Garbling a Gate: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Every two input gate is associated with four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doubly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locked boxes (corresponding to four output possibilities).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52" y="1781338"/>
            <a:ext cx="489361" cy="24025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21" y="2069202"/>
            <a:ext cx="489361" cy="24025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945" y="1768941"/>
            <a:ext cx="489361" cy="24025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814" y="2056805"/>
            <a:ext cx="489361" cy="24025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40" y="2697382"/>
            <a:ext cx="489361" cy="24025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09" y="2985246"/>
            <a:ext cx="489361" cy="2402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801" y="2147996"/>
            <a:ext cx="1021100" cy="965200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4247" y="2769051"/>
            <a:ext cx="86868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1177" y="5325536"/>
            <a:ext cx="86868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4253" y="4445424"/>
            <a:ext cx="86868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4247" y="3590543"/>
            <a:ext cx="86868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4317999" y="2215791"/>
            <a:ext cx="4724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ach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pair of input wire keys (one from each input wire) will open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one and only one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box.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353171" y="2944828"/>
            <a:ext cx="472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The box that can be opened using keys for a, b contains the key corresponding to g(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a,b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).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66256"/>
              </p:ext>
            </p:extLst>
          </p:nvPr>
        </p:nvGraphicFramePr>
        <p:xfrm>
          <a:off x="4325815" y="3755648"/>
          <a:ext cx="4648848" cy="19202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549616"/>
                <a:gridCol w="1549616"/>
                <a:gridCol w="1549616"/>
              </a:tblGrid>
              <a:tr h="32002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1st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input wire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</a:t>
                      </a:r>
                      <a:r>
                        <a:rPr lang="en-US" sz="1600" baseline="30000" dirty="0" smtClean="0">
                          <a:latin typeface="Comic Sans MS"/>
                          <a:cs typeface="Comic Sans MS"/>
                        </a:rPr>
                        <a:t>nd</a:t>
                      </a: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 Input wire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Output wire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2002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  <a:endParaRPr lang="en-US" sz="160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  <a:endParaRPr lang="en-US" sz="160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g(0,0)</a:t>
                      </a:r>
                      <a:endParaRPr lang="en-US" sz="160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2002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  <a:endParaRPr lang="en-US" sz="160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1</a:t>
                      </a:r>
                      <a:endParaRPr lang="en-US" sz="160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g(0,1)</a:t>
                      </a:r>
                      <a:endParaRPr lang="en-US" sz="160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2002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1</a:t>
                      </a:r>
                      <a:endParaRPr lang="en-US" sz="160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  <a:endParaRPr lang="en-US" sz="160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g(0,1)</a:t>
                      </a:r>
                      <a:endParaRPr lang="en-US" sz="160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2002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1</a:t>
                      </a:r>
                      <a:endParaRPr lang="en-US" sz="160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1</a:t>
                      </a:r>
                      <a:endParaRPr lang="en-US" sz="160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Key for 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g(1,1)</a:t>
                      </a:r>
                      <a:endParaRPr lang="en-US" sz="160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4118735" y="5827302"/>
            <a:ext cx="4872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Boxes are randomly permutated to prevent leaking of meaning of the keys!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6350518"/>
            <a:ext cx="3932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Garbled Gates: </a:t>
            </a:r>
            <a:r>
              <a:rPr lang="en-US" b="1" smtClean="0">
                <a:solidFill>
                  <a:srgbClr val="000000"/>
                </a:solidFill>
                <a:latin typeface="Comic Sans MS"/>
                <a:cs typeface="Comic Sans MS"/>
              </a:rPr>
              <a:t>The locked boxes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28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59" grpId="0"/>
      <p:bldP spid="3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Yao’s Garbled Circuit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7" y="1359650"/>
            <a:ext cx="8483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It enables one to evaluate a circuit without leaking anything but the output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199983" y="1784315"/>
            <a:ext cx="576064" cy="576064"/>
            <a:chOff x="5076056" y="1412776"/>
            <a:chExt cx="576064" cy="576064"/>
          </a:xfrm>
        </p:grpSpPr>
        <p:sp>
          <p:nvSpPr>
            <p:cNvPr id="5" name="Oval 4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7" name="Group 49"/>
          <p:cNvGrpSpPr/>
          <p:nvPr/>
        </p:nvGrpSpPr>
        <p:grpSpPr>
          <a:xfrm>
            <a:off x="1280103" y="1784315"/>
            <a:ext cx="576064" cy="576064"/>
            <a:chOff x="5076056" y="1412776"/>
            <a:chExt cx="576064" cy="576064"/>
          </a:xfrm>
        </p:grpSpPr>
        <p:sp>
          <p:nvSpPr>
            <p:cNvPr id="8" name="Oval 7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10" name="Group 52"/>
          <p:cNvGrpSpPr/>
          <p:nvPr/>
        </p:nvGrpSpPr>
        <p:grpSpPr>
          <a:xfrm>
            <a:off x="2360223" y="1784315"/>
            <a:ext cx="576064" cy="576064"/>
            <a:chOff x="5076056" y="1412776"/>
            <a:chExt cx="576064" cy="576064"/>
          </a:xfrm>
        </p:grpSpPr>
        <p:sp>
          <p:nvSpPr>
            <p:cNvPr id="12" name="Oval 11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3</a:t>
              </a:r>
            </a:p>
          </p:txBody>
        </p:sp>
      </p:grpSp>
      <p:grpSp>
        <p:nvGrpSpPr>
          <p:cNvPr id="14" name="Group 55"/>
          <p:cNvGrpSpPr/>
          <p:nvPr/>
        </p:nvGrpSpPr>
        <p:grpSpPr>
          <a:xfrm>
            <a:off x="3512351" y="1784315"/>
            <a:ext cx="576064" cy="576064"/>
            <a:chOff x="5076056" y="1412776"/>
            <a:chExt cx="576064" cy="576064"/>
          </a:xfrm>
        </p:grpSpPr>
        <p:sp>
          <p:nvSpPr>
            <p:cNvPr id="15" name="Oval 14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  <p:cxnSp>
        <p:nvCxnSpPr>
          <p:cNvPr id="17" name="Straight Arrow Connector 16"/>
          <p:cNvCxnSpPr>
            <a:stCxn id="5" idx="4"/>
          </p:cNvCxnSpPr>
          <p:nvPr/>
        </p:nvCxnSpPr>
        <p:spPr>
          <a:xfrm>
            <a:off x="488015" y="2360379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4"/>
          </p:cNvCxnSpPr>
          <p:nvPr/>
        </p:nvCxnSpPr>
        <p:spPr>
          <a:xfrm flipH="1">
            <a:off x="1208095" y="2360379"/>
            <a:ext cx="36004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48255" y="2360379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296327" y="2432387"/>
            <a:ext cx="36004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229304" y="3317692"/>
            <a:ext cx="648072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372880" y="3283826"/>
            <a:ext cx="684076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165902" y="4103934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231053" y="4730797"/>
            <a:ext cx="21514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   f(x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, x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, x</a:t>
            </a:r>
            <a:r>
              <a:rPr lang="en-US" baseline="-25000" dirty="0" smtClean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, x</a:t>
            </a:r>
            <a:r>
              <a:rPr lang="en-US" baseline="-25000" dirty="0" smtClean="0">
                <a:latin typeface="Comic Sans MS"/>
                <a:cs typeface="Comic Sans MS"/>
              </a:rPr>
              <a:t>4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81203" y="3742282"/>
            <a:ext cx="33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+</a:t>
            </a:r>
            <a:endParaRPr lang="en-US" dirty="0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024391" y="3026436"/>
            <a:ext cx="2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963203" y="2935727"/>
            <a:ext cx="316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419601" y="207467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Garbling a wire: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Every wire is associated with a pair of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identical looking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keys.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46" y="2607864"/>
            <a:ext cx="489361" cy="24025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5" y="2895728"/>
            <a:ext cx="489361" cy="24025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973" y="2510802"/>
            <a:ext cx="489361" cy="24025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842" y="2798666"/>
            <a:ext cx="489361" cy="24025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081" y="2561604"/>
            <a:ext cx="489361" cy="24025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950" y="2849468"/>
            <a:ext cx="489361" cy="24025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275" y="2578537"/>
            <a:ext cx="489361" cy="24025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144" y="2866401"/>
            <a:ext cx="489361" cy="24025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54" y="3523908"/>
            <a:ext cx="489361" cy="24025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623" y="3811772"/>
            <a:ext cx="489361" cy="24025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406" y="3530329"/>
            <a:ext cx="489361" cy="24025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275" y="3818193"/>
            <a:ext cx="489361" cy="24025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176" y="4151882"/>
            <a:ext cx="489361" cy="24025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045" y="4439746"/>
            <a:ext cx="489361" cy="240252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4419600" y="3034768"/>
            <a:ext cx="472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Garbling a Gate: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Every two  input gate is associated with four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doubly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locked boxes (in randomly permuted order) so that each pair of keys (one from each input wire) will open one and only one box.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419600" y="4750925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Garbled Circuit: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Garbled gates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1033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Yao’s Garbled Circuit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7" y="1359650"/>
            <a:ext cx="8483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It enables one to evaluate a circuit without leaking anything but the output</a:t>
            </a:r>
          </a:p>
        </p:txBody>
      </p:sp>
      <p:grpSp>
        <p:nvGrpSpPr>
          <p:cNvPr id="4" name="Group 48"/>
          <p:cNvGrpSpPr/>
          <p:nvPr/>
        </p:nvGrpSpPr>
        <p:grpSpPr>
          <a:xfrm>
            <a:off x="199983" y="1784315"/>
            <a:ext cx="576064" cy="576064"/>
            <a:chOff x="5076056" y="1412776"/>
            <a:chExt cx="576064" cy="576064"/>
          </a:xfrm>
        </p:grpSpPr>
        <p:sp>
          <p:nvSpPr>
            <p:cNvPr id="5" name="Oval 4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7" name="Group 49"/>
          <p:cNvGrpSpPr/>
          <p:nvPr/>
        </p:nvGrpSpPr>
        <p:grpSpPr>
          <a:xfrm>
            <a:off x="1280103" y="1784315"/>
            <a:ext cx="576064" cy="576064"/>
            <a:chOff x="5076056" y="1412776"/>
            <a:chExt cx="576064" cy="576064"/>
          </a:xfrm>
        </p:grpSpPr>
        <p:sp>
          <p:nvSpPr>
            <p:cNvPr id="8" name="Oval 7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10" name="Group 52"/>
          <p:cNvGrpSpPr/>
          <p:nvPr/>
        </p:nvGrpSpPr>
        <p:grpSpPr>
          <a:xfrm>
            <a:off x="2360223" y="1784315"/>
            <a:ext cx="576064" cy="576064"/>
            <a:chOff x="5076056" y="1412776"/>
            <a:chExt cx="576064" cy="576064"/>
          </a:xfrm>
        </p:grpSpPr>
        <p:sp>
          <p:nvSpPr>
            <p:cNvPr id="12" name="Oval 11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3</a:t>
              </a:r>
            </a:p>
          </p:txBody>
        </p:sp>
      </p:grpSp>
      <p:grpSp>
        <p:nvGrpSpPr>
          <p:cNvPr id="14" name="Group 55"/>
          <p:cNvGrpSpPr/>
          <p:nvPr/>
        </p:nvGrpSpPr>
        <p:grpSpPr>
          <a:xfrm>
            <a:off x="3512351" y="1784315"/>
            <a:ext cx="576064" cy="576064"/>
            <a:chOff x="5076056" y="1412776"/>
            <a:chExt cx="576064" cy="576064"/>
          </a:xfrm>
        </p:grpSpPr>
        <p:sp>
          <p:nvSpPr>
            <p:cNvPr id="15" name="Oval 14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  <p:cxnSp>
        <p:nvCxnSpPr>
          <p:cNvPr id="17" name="Straight Arrow Connector 16"/>
          <p:cNvCxnSpPr>
            <a:stCxn id="5" idx="4"/>
          </p:cNvCxnSpPr>
          <p:nvPr/>
        </p:nvCxnSpPr>
        <p:spPr>
          <a:xfrm>
            <a:off x="488015" y="2360379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4"/>
          </p:cNvCxnSpPr>
          <p:nvPr/>
        </p:nvCxnSpPr>
        <p:spPr>
          <a:xfrm flipH="1">
            <a:off x="1208095" y="2360379"/>
            <a:ext cx="36004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48255" y="2360379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296327" y="2432387"/>
            <a:ext cx="36004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229304" y="3317692"/>
            <a:ext cx="648072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372880" y="3283826"/>
            <a:ext cx="684076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165902" y="4103934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231053" y="4730797"/>
            <a:ext cx="21514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   f(x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, x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, x</a:t>
            </a:r>
            <a:r>
              <a:rPr lang="en-US" baseline="-25000" dirty="0" smtClean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, x</a:t>
            </a:r>
            <a:r>
              <a:rPr lang="en-US" baseline="-25000" dirty="0" smtClean="0">
                <a:latin typeface="Comic Sans MS"/>
                <a:cs typeface="Comic Sans MS"/>
              </a:rPr>
              <a:t>4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81203" y="3742282"/>
            <a:ext cx="33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+</a:t>
            </a:r>
            <a:endParaRPr lang="en-US" dirty="0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024391" y="3026436"/>
            <a:ext cx="2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963203" y="2935727"/>
            <a:ext cx="316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46" y="2607864"/>
            <a:ext cx="489361" cy="24025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5" y="2895728"/>
            <a:ext cx="489361" cy="24025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973" y="2510802"/>
            <a:ext cx="489361" cy="24025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842" y="2798666"/>
            <a:ext cx="489361" cy="24025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081" y="2561604"/>
            <a:ext cx="489361" cy="24025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950" y="2849468"/>
            <a:ext cx="489361" cy="24025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275" y="2578537"/>
            <a:ext cx="489361" cy="24025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144" y="2866401"/>
            <a:ext cx="489361" cy="24025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54" y="3523908"/>
            <a:ext cx="489361" cy="24025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623" y="3811772"/>
            <a:ext cx="489361" cy="24025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406" y="3530329"/>
            <a:ext cx="489361" cy="24025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275" y="3818193"/>
            <a:ext cx="489361" cy="24025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176" y="4151882"/>
            <a:ext cx="489361" cy="24025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045" y="4439746"/>
            <a:ext cx="489361" cy="240252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4403403" y="1837322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Garbled Circuit: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Garbled gates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+ meaning of the output wire keys (output decryption tables)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99984" y="5053294"/>
            <a:ext cx="87966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1. Give input keys corresponding to the inputs and the garbled circuit. 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00766" y="5450333"/>
            <a:ext cx="879589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2. For every gate, exactly one box can be opened and the key corresponding to the output value for the inputs can be obtained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79515" y="6035951"/>
            <a:ext cx="879589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. For the output gate, the key corresponding to the output value for given inputs can be obtained.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5438" y="6251395"/>
            <a:ext cx="949975" cy="369332"/>
          </a:xfrm>
          <a:prstGeom prst="rect">
            <a:avLst/>
          </a:prstGeom>
          <a:solidFill>
            <a:srgbClr val="CCB4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Output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2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Yao’s 2 Party Protocol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294987" y="1535815"/>
            <a:ext cx="1692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=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(y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,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…</a:t>
            </a: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aphicFrame>
        <p:nvGraphicFramePr>
          <p:cNvPr id="53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9419982"/>
              </p:ext>
            </p:extLst>
          </p:nvPr>
        </p:nvGraphicFramePr>
        <p:xfrm>
          <a:off x="717131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871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131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258154" y="150503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0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58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775212"/>
              </p:ext>
            </p:extLst>
          </p:nvPr>
        </p:nvGraphicFramePr>
        <p:xfrm>
          <a:off x="8162758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872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2758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8538554" y="1449638"/>
            <a:ext cx="469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285236" y="1665082"/>
            <a:ext cx="1761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X = (x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,x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,…</a:t>
            </a: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52397" y="879613"/>
            <a:ext cx="1842647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GC Constructor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972166" y="881213"/>
            <a:ext cx="1566617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GC Evaluator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52397" y="2250596"/>
            <a:ext cx="3376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Construct a Garbled Circuit GC for Circuit C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707817" y="3629243"/>
            <a:ext cx="388496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809481" y="2997041"/>
            <a:ext cx="3925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Keys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corresponding to X = (x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,x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,…</a:t>
            </a:r>
            <a:r>
              <a:rPr lang="en-US" sz="1600" dirty="0" err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en-US" sz="1600" baseline="-25000" dirty="0" err="1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a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nd GC</a:t>
            </a:r>
            <a:endParaRPr lang="en-US" sz="1600" baseline="-25000" dirty="0">
              <a:solidFill>
                <a:srgbClr val="0000FF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 rot="10800000">
            <a:off x="3335022" y="3738398"/>
            <a:ext cx="1914318" cy="521870"/>
            <a:chOff x="2813983" y="3509000"/>
            <a:chExt cx="3510021" cy="1037809"/>
          </a:xfrm>
        </p:grpSpPr>
        <p:sp>
          <p:nvSpPr>
            <p:cNvPr id="67" name="Rounded Rectangle 66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 rot="10800000">
              <a:off x="3750950" y="3883999"/>
              <a:ext cx="1473199" cy="5733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1</a:t>
              </a:r>
              <a:endParaRPr lang="en-US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5" name="Rectangle 74"/>
          <p:cNvSpPr/>
          <p:nvPr/>
        </p:nvSpPr>
        <p:spPr>
          <a:xfrm>
            <a:off x="5318994" y="3620015"/>
            <a:ext cx="353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 rot="10800000">
            <a:off x="3368891" y="4909039"/>
            <a:ext cx="1914318" cy="521870"/>
            <a:chOff x="2813983" y="3509000"/>
            <a:chExt cx="3510021" cy="1037809"/>
          </a:xfrm>
        </p:grpSpPr>
        <p:sp>
          <p:nvSpPr>
            <p:cNvPr id="107" name="Rounded Rectangle 106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 rot="10800000">
              <a:off x="3750950" y="3722917"/>
              <a:ext cx="1473199" cy="7344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b="1" baseline="-25000" dirty="0" err="1">
                  <a:solidFill>
                    <a:srgbClr val="000000"/>
                  </a:solidFill>
                  <a:latin typeface="Comic Sans MS" pitchFamily="66" charset="0"/>
                </a:rPr>
                <a:t>k</a:t>
              </a:r>
              <a:endParaRPr lang="en-US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6" name="Rectangle 115"/>
          <p:cNvSpPr/>
          <p:nvPr/>
        </p:nvSpPr>
        <p:spPr>
          <a:xfrm>
            <a:off x="5369796" y="4788395"/>
            <a:ext cx="365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1600" baseline="-25000" dirty="0" err="1">
                <a:solidFill>
                  <a:srgbClr val="FF0000"/>
                </a:solidFill>
                <a:latin typeface="Comic Sans MS" pitchFamily="66" charset="0"/>
              </a:rPr>
              <a:t>k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460227" y="5169974"/>
            <a:ext cx="25313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Evaluate GC with the given input keys and interpret the output Z using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output decryption tables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 flipH="1">
            <a:off x="2657084" y="6018563"/>
            <a:ext cx="37184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860986" y="5649231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Z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1063" y="3785781"/>
            <a:ext cx="489361" cy="24025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4932" y="4073645"/>
            <a:ext cx="489361" cy="24025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0491" y="4002726"/>
            <a:ext cx="489361" cy="24025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5612" y="4916037"/>
            <a:ext cx="489361" cy="24025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9481" y="5203901"/>
            <a:ext cx="489361" cy="24025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5040" y="5132982"/>
            <a:ext cx="489361" cy="24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25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/>
      <p:bldP spid="65" grpId="0"/>
      <p:bldP spid="75" grpId="0"/>
      <p:bldP spid="116" grpId="0"/>
      <p:bldP spid="118" grpId="0"/>
      <p:bldP spid="3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28736</TotalTime>
  <Words>2666</Words>
  <Application>Microsoft Macintosh PowerPoint</Application>
  <PresentationFormat>On-screen Show (4:3)</PresentationFormat>
  <Paragraphs>432</Paragraphs>
  <Slides>25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Civic</vt:lpstr>
      <vt:lpstr>Clip</vt:lpstr>
      <vt:lpstr>Equation</vt:lpstr>
      <vt:lpstr>Secure Computation  Lecture 13-14</vt:lpstr>
      <vt:lpstr>Recap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Asynchronous Multiparty Computation with Linear Communication Complexity (Extended Abstract)</dc:title>
  <dc:creator>ARPITA PATRA</dc:creator>
  <cp:lastModifiedBy>Arpita</cp:lastModifiedBy>
  <cp:revision>2687</cp:revision>
  <dcterms:created xsi:type="dcterms:W3CDTF">2013-09-27T09:31:04Z</dcterms:created>
  <dcterms:modified xsi:type="dcterms:W3CDTF">2015-09-23T13:43:10Z</dcterms:modified>
</cp:coreProperties>
</file>