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2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3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14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26"/>
  </p:notesMasterIdLst>
  <p:sldIdLst>
    <p:sldId id="256" r:id="rId2"/>
    <p:sldId id="411" r:id="rId3"/>
    <p:sldId id="533" r:id="rId4"/>
    <p:sldId id="534" r:id="rId5"/>
    <p:sldId id="542" r:id="rId6"/>
    <p:sldId id="553" r:id="rId7"/>
    <p:sldId id="541" r:id="rId8"/>
    <p:sldId id="543" r:id="rId9"/>
    <p:sldId id="547" r:id="rId10"/>
    <p:sldId id="548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51" r:id="rId19"/>
    <p:sldId id="552" r:id="rId20"/>
    <p:sldId id="561" r:id="rId21"/>
    <p:sldId id="549" r:id="rId22"/>
    <p:sldId id="550" r:id="rId23"/>
    <p:sldId id="532" r:id="rId24"/>
    <p:sldId id="4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9FF"/>
    <a:srgbClr val="FF4916"/>
    <a:srgbClr val="13E71F"/>
    <a:srgbClr val="F0F2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589" autoAdjust="0"/>
  </p:normalViewPr>
  <p:slideViewPr>
    <p:cSldViewPr snapToGrid="0" snapToObjects="1">
      <p:cViewPr>
        <p:scale>
          <a:sx n="75" d="100"/>
          <a:sy n="75" d="100"/>
        </p:scale>
        <p:origin x="-199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9.w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and definition of VSS is complete now. Let us turn to some of the fundamental questions that can be</a:t>
            </a:r>
            <a:r>
              <a:rPr lang="en-US" baseline="0" dirty="0" smtClean="0"/>
              <a:t> asked on VSS.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642FD8-7F8F-4FD3-A8E7-C26AE7E9DE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1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trend is that the less the allowed rounds the more stringent condition for characterization. “The round complexity of verifiable secret sharing and secure multicast”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642FD8-7F8F-4FD3-A8E7-C26AE7E9DE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0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Security argument</a:t>
            </a:r>
          </a:p>
        </p:txBody>
      </p:sp>
      <p:sp>
        <p:nvSpPr>
          <p:cNvPr id="239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280AA-0F2A-6547-BBD9-C410F4792E4D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Security argument</a:t>
            </a:r>
          </a:p>
        </p:txBody>
      </p:sp>
      <p:sp>
        <p:nvSpPr>
          <p:cNvPr id="239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280AA-0F2A-6547-BBD9-C410F4792E4D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Security argument</a:t>
            </a:r>
          </a:p>
        </p:txBody>
      </p:sp>
      <p:sp>
        <p:nvSpPr>
          <p:cNvPr id="239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280AA-0F2A-6547-BBD9-C410F4792E4D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02/11/15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6.gi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6.gi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6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3.png"/><Relationship Id="rId11" Type="http://schemas.openxmlformats.org/officeDocument/2006/relationships/image" Target="../media/image6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Lecture 15-16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5" y="2240830"/>
            <a:ext cx="8715375" cy="50004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Secrecy</a:t>
            </a:r>
            <a:endParaRPr lang="en-US" b="1" kern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" y="3669250"/>
            <a:ext cx="8715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Correctness</a:t>
            </a:r>
            <a:endParaRPr lang="en-US" b="1" kern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" y="5073157"/>
            <a:ext cx="290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Comic Sans MS"/>
                <a:cs typeface="Comic Sans MS"/>
              </a:rPr>
              <a:t> Strong Commitment</a:t>
            </a:r>
            <a:endParaRPr lang="en-US" b="1" kern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740879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Comic Sans MS"/>
                <a:cs typeface="Comic Sans MS"/>
              </a:rPr>
              <a:t>If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D is honest</a:t>
            </a:r>
            <a:r>
              <a:rPr lang="en-US" kern="0" dirty="0" smtClean="0">
                <a:latin typeface="Comic Sans MS"/>
                <a:cs typeface="Comic Sans MS"/>
              </a:rPr>
              <a:t>, then A</a:t>
            </a:r>
            <a:r>
              <a:rPr lang="en-US" kern="0" baseline="-25000" dirty="0" smtClean="0">
                <a:latin typeface="Comic Sans MS"/>
                <a:cs typeface="Comic Sans MS"/>
              </a:rPr>
              <a:t>t</a:t>
            </a:r>
            <a:r>
              <a:rPr lang="en-US" kern="0" dirty="0" smtClean="0">
                <a:latin typeface="Comic Sans MS"/>
                <a:cs typeface="Comic Sans MS"/>
              </a:rPr>
              <a:t> has no information about secret </a:t>
            </a:r>
            <a:r>
              <a:rPr lang="en-US" b="1" kern="0" dirty="0" smtClean="0">
                <a:latin typeface="Comic Sans MS"/>
                <a:cs typeface="Comic Sans MS"/>
              </a:rPr>
              <a:t>s</a:t>
            </a:r>
            <a:r>
              <a:rPr lang="en-US" kern="0" dirty="0" smtClean="0">
                <a:latin typeface="Comic Sans MS"/>
                <a:cs typeface="Comic Sans MS"/>
              </a:rPr>
              <a:t>  during  the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Sharing phase</a:t>
            </a:r>
            <a:endParaRPr lang="en-US" kern="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14318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Comic Sans MS"/>
                <a:cs typeface="Comic Sans MS"/>
              </a:rPr>
              <a:t>If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D is honest</a:t>
            </a:r>
            <a:r>
              <a:rPr lang="en-US" kern="0" dirty="0" smtClean="0">
                <a:latin typeface="Comic Sans MS"/>
                <a:cs typeface="Comic Sans MS"/>
              </a:rPr>
              <a:t>, then secret </a:t>
            </a:r>
            <a:r>
              <a:rPr lang="en-US" b="1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will be correctly reconstructed </a:t>
            </a:r>
            <a:r>
              <a:rPr lang="en-US" kern="0" dirty="0" smtClean="0">
                <a:latin typeface="Comic Sans MS"/>
                <a:cs typeface="Comic Sans MS"/>
              </a:rPr>
              <a:t>during reconstruction phase</a:t>
            </a:r>
            <a:endParaRPr lang="en-US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5559996"/>
            <a:ext cx="573884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Corrupted D</a:t>
            </a:r>
            <a:r>
              <a:rPr lang="en-US" kern="0" dirty="0" smtClean="0">
                <a:latin typeface="Comic Sans MS"/>
                <a:cs typeface="Comic Sans MS"/>
              </a:rPr>
              <a:t>  commits a </a:t>
            </a: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unique</a:t>
            </a:r>
            <a:r>
              <a:rPr lang="en-US" kern="0" dirty="0" smtClean="0">
                <a:latin typeface="Comic Sans MS"/>
                <a:cs typeface="Comic Sans MS"/>
              </a:rPr>
              <a:t> s* 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omic Sans MS"/>
                <a:cs typeface="Comic Sans MS"/>
              </a:rPr>
              <a:t>- s* should be </a:t>
            </a:r>
            <a:r>
              <a:rPr lang="en-US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uniquely</a:t>
            </a:r>
            <a:r>
              <a:rPr lang="en-US" kern="0" dirty="0" smtClean="0">
                <a:latin typeface="Comic Sans MS"/>
                <a:cs typeface="Comic Sans MS"/>
              </a:rPr>
              <a:t> reconstructed</a:t>
            </a:r>
            <a:endParaRPr lang="en-US" i="1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5752" y="1314947"/>
            <a:ext cx="8786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omic Sans MS"/>
                <a:cs typeface="Comic Sans MS"/>
              </a:rPr>
              <a:t>n parties 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 = {P</a:t>
            </a:r>
            <a:r>
              <a:rPr lang="en-IN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, …, </a:t>
            </a:r>
            <a:r>
              <a:rPr lang="en-IN" kern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IN" kern="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}</a:t>
            </a:r>
            <a:r>
              <a:rPr lang="en-IN" kern="0" dirty="0" smtClean="0">
                <a:latin typeface="Comic Sans MS"/>
                <a:cs typeface="Comic Sans MS"/>
              </a:rPr>
              <a:t>,   </a:t>
            </a:r>
            <a:r>
              <a:rPr lang="en-IN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dealer D (e.g., D = P</a:t>
            </a:r>
            <a:r>
              <a:rPr lang="en-IN" kern="0" baseline="-25000" dirty="0" smtClean="0">
                <a:solidFill>
                  <a:srgbClr val="009900"/>
                </a:solidFill>
                <a:latin typeface="Comic Sans MS"/>
                <a:cs typeface="Comic Sans MS"/>
              </a:rPr>
              <a:t>1</a:t>
            </a:r>
            <a:r>
              <a:rPr lang="en-IN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5720" y="1714488"/>
            <a:ext cx="8786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t corrupted parties </a:t>
            </a:r>
            <a:r>
              <a:rPr lang="en-IN" kern="0" dirty="0" smtClean="0">
                <a:latin typeface="Comic Sans MS"/>
                <a:cs typeface="Comic Sans MS"/>
              </a:rPr>
              <a:t>(</a:t>
            </a:r>
            <a:r>
              <a:rPr lang="en-IN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possibly including D</a:t>
            </a:r>
            <a:r>
              <a:rPr lang="en-IN" kern="0" dirty="0" smtClean="0">
                <a:latin typeface="Comic Sans MS"/>
                <a:cs typeface="Comic Sans MS"/>
              </a:rPr>
              <a:t>) </a:t>
            </a:r>
            <a:r>
              <a:rPr lang="en-IN" kern="0" dirty="0" smtClean="0">
                <a:latin typeface="Comic Sans MS"/>
                <a:cs typeface="Comic Sans MS"/>
                <a:sym typeface="Symbol"/>
              </a:rPr>
              <a:t> A</a:t>
            </a:r>
            <a:r>
              <a:rPr lang="en-IN" kern="0" baseline="-25000" dirty="0" smtClean="0">
                <a:latin typeface="Comic Sans MS"/>
                <a:cs typeface="Comic Sans MS"/>
                <a:sym typeface="Symbol"/>
              </a:rPr>
              <a:t>t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Definition of VSS [CGMA85] Continued..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54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625" y="71438"/>
            <a:ext cx="8374063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8000"/>
                </a:solidFill>
                <a:latin typeface="Comic Sans MS" charset="0"/>
              </a:rPr>
              <a:t>SS to VSS</a:t>
            </a:r>
            <a:endParaRPr lang="en-US" sz="4000" b="1" dirty="0">
              <a:solidFill>
                <a:srgbClr val="008000"/>
              </a:solidFill>
              <a:latin typeface="Comic Sans MS" charset="0"/>
            </a:endParaRPr>
          </a:p>
        </p:txBody>
      </p:sp>
      <p:sp>
        <p:nvSpPr>
          <p:cNvPr id="91143" name="Rectangle 14"/>
          <p:cNvSpPr>
            <a:spLocks noChangeArrowheads="1"/>
          </p:cNvSpPr>
          <p:nvPr/>
        </p:nvSpPr>
        <p:spPr bwMode="auto">
          <a:xfrm>
            <a:off x="4067944" y="1100162"/>
            <a:ext cx="720079" cy="5286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SS</a:t>
            </a:r>
            <a:endParaRPr lang="en-US" sz="24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87624" y="3068960"/>
            <a:ext cx="6552728" cy="5286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SS with Cheaters / Honest Dealer VSS</a:t>
            </a:r>
            <a:endParaRPr lang="en-US" sz="24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851920" y="5157192"/>
            <a:ext cx="1368152" cy="5286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VSS</a:t>
            </a:r>
            <a:endParaRPr lang="en-US" sz="24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cxnSp>
        <p:nvCxnSpPr>
          <p:cNvPr id="3" name="Straight Arrow Connector 2"/>
          <p:cNvCxnSpPr>
            <a:stCxn id="91143" idx="2"/>
          </p:cNvCxnSpPr>
          <p:nvPr/>
        </p:nvCxnSpPr>
        <p:spPr>
          <a:xfrm>
            <a:off x="4427984" y="1628800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9992" y="371703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88024" y="1484784"/>
            <a:ext cx="435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 is semi-</a:t>
            </a:r>
            <a:r>
              <a:rPr lang="en-US" sz="2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onest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825087" y="3645024"/>
            <a:ext cx="4318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 is malicious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5598" y="1844824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Dealer is Honest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833074" y="4005064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Dealer is honest 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4825087" y="5621178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is malicious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60032" y="6053226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Dealer 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may be controlled by A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!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1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/>
      <p:bldP spid="1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Multi-party Computation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911601" y="5701841"/>
            <a:ext cx="5046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3. Reconstruct the Shamir-sharing of the output by exchanging shares with each other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56239" y="4846952"/>
            <a:ext cx="4901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91350" y="3546525"/>
            <a:ext cx="5571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30426" y="2935568"/>
            <a:ext cx="526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(n, t)- secret share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28177" y="4090407"/>
            <a:ext cx="4863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7" y="1469399"/>
            <a:ext cx="1456266" cy="1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2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22747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36178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596901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5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41496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01314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346869" y="3699676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07698"/>
              </p:ext>
            </p:extLst>
          </p:nvPr>
        </p:nvGraphicFramePr>
        <p:xfrm>
          <a:off x="4191000" y="1533526"/>
          <a:ext cx="18748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" name="Equation" r:id="rId9" imgW="1016000" imgH="457200" progId="Equation.3">
                  <p:embed/>
                </p:oleObj>
              </mc:Choice>
              <mc:Fallback>
                <p:oleObj name="Equation" r:id="rId9" imgW="1016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1533526"/>
                        <a:ext cx="1874838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66440"/>
              </p:ext>
            </p:extLst>
          </p:nvPr>
        </p:nvGraphicFramePr>
        <p:xfrm>
          <a:off x="7153273" y="1541680"/>
          <a:ext cx="1780123" cy="7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8" name="Equation" r:id="rId11" imgW="1092200" imgH="457200" progId="Equation.3">
                  <p:embed/>
                </p:oleObj>
              </mc:Choice>
              <mc:Fallback>
                <p:oleObj name="Equation" r:id="rId11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3273" y="1541680"/>
                        <a:ext cx="1780123" cy="74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6182823" y="1692754"/>
            <a:ext cx="8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where</a:t>
            </a:r>
            <a:endParaRPr lang="en-US" dirty="0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14531"/>
              </p:ext>
            </p:extLst>
          </p:nvPr>
        </p:nvGraphicFramePr>
        <p:xfrm>
          <a:off x="4191000" y="2537472"/>
          <a:ext cx="1125538" cy="3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9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91000" y="2537472"/>
                        <a:ext cx="1125538" cy="32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94114"/>
              </p:ext>
            </p:extLst>
          </p:nvPr>
        </p:nvGraphicFramePr>
        <p:xfrm>
          <a:off x="5471621" y="2219015"/>
          <a:ext cx="1295303" cy="92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0" name="Equation" r:id="rId15" imgW="711200" imgH="457200" progId="Equation.3">
                  <p:embed/>
                </p:oleObj>
              </mc:Choice>
              <mc:Fallback>
                <p:oleObj name="Equation" r:id="rId15" imgW="71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71621" y="2219015"/>
                        <a:ext cx="1295303" cy="92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70938"/>
              </p:ext>
            </p:extLst>
          </p:nvPr>
        </p:nvGraphicFramePr>
        <p:xfrm>
          <a:off x="6766925" y="2196503"/>
          <a:ext cx="1085614" cy="10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1" name="Equation" r:id="rId17" imgW="495300" imgH="457200" progId="Equation.3">
                  <p:embed/>
                </p:oleObj>
              </mc:Choice>
              <mc:Fallback>
                <p:oleObj name="Equation" r:id="rId17" imgW="49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6925" y="2196503"/>
                        <a:ext cx="1085614" cy="10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23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68" grpId="0"/>
      <p:bldP spid="5" grpId="0"/>
      <p:bldP spid="71" grpId="0"/>
      <p:bldP spid="47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811003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1346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103696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386245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6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y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6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0" grpId="1"/>
      <p:bldP spid="72" grpId="0"/>
      <p:bldP spid="72" grpId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587459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23939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828195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69854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6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y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17440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606720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744699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380773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FF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’</a:t>
              </a:r>
              <a:r>
                <a:rPr lang="en-US" sz="1600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35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VSS-share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z’</a:t>
              </a:r>
              <a:r>
                <a:rPr lang="en-US" sz="1600" baseline="-250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z</a:t>
              </a:r>
              <a:endParaRPr lang="en-US" sz="1600" baseline="-250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8" y="4274811"/>
            <a:ext cx="575733" cy="870009"/>
          </a:xfrm>
          <a:prstGeom prst="rect">
            <a:avLst/>
          </a:prstGeom>
        </p:spPr>
      </p:pic>
      <p:pic>
        <p:nvPicPr>
          <p:cNvPr id="75" name="Picture 74" descr="image014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5" y="5519172"/>
            <a:ext cx="575733" cy="870009"/>
          </a:xfrm>
          <a:prstGeom prst="rect">
            <a:avLst/>
          </a:prstGeom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482432" y="4340965"/>
            <a:ext cx="247530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O1: Prevent them in doing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this. n ≥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2t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6499368" y="5069087"/>
            <a:ext cx="24753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O2: Find a mechanism so that we can correct the errors- n ≥ 3t+1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873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Multi-party Computation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911601" y="5701841"/>
            <a:ext cx="5046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3. Reconstruct the Shamir-sharing of the output by exchanging shares with each other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56239" y="4846952"/>
            <a:ext cx="4901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Non-linear gate: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91350" y="3546525"/>
            <a:ext cx="5571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30426" y="2935568"/>
            <a:ext cx="526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(n, t)- secret share each input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28177" y="4090407"/>
            <a:ext cx="4863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latin typeface="Comic Sans MS"/>
                <a:cs typeface="Comic Sans MS"/>
              </a:rPr>
              <a:t>Non-Interactive</a:t>
            </a: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7" y="1469399"/>
            <a:ext cx="1456266" cy="13687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756" y="5855614"/>
            <a:ext cx="206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VSS with n ≥ 3t+1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6152" y="6346344"/>
            <a:ext cx="6254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For perfect security n ≥ 3t+1 is necessary and sufficient.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2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Perfect VSS with n&gt;= 3t+1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290938"/>
            <a:ext cx="436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Bivariate Polynomial of degree t in </a:t>
            </a:r>
            <a:r>
              <a:rPr lang="en-US" kern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x,y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as the basis- F(</a:t>
            </a:r>
            <a:r>
              <a:rPr lang="en-US" kern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x,y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574800"/>
            <a:ext cx="0" cy="4775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07467" y="1293804"/>
            <a:ext cx="426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Univariate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Polynomial of degree t in x as the basis – f(x)</a:t>
            </a:r>
            <a:endParaRPr lang="en-US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404" y="2747199"/>
            <a:ext cx="3544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 smtClean="0">
                <a:latin typeface="Comic Sans MS"/>
                <a:cs typeface="Comic Sans MS"/>
              </a:rPr>
              <a:t>x,i</a:t>
            </a:r>
            <a:r>
              <a:rPr lang="en-US" sz="1600" kern="0" dirty="0" smtClean="0">
                <a:latin typeface="Comic Sans MS"/>
                <a:cs typeface="Comic Sans MS"/>
              </a:rPr>
              <a:t>) &amp; 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)- </a:t>
            </a:r>
            <a:r>
              <a:rPr lang="en-US" sz="1600" kern="0" dirty="0" err="1" smtClean="0">
                <a:latin typeface="Comic Sans MS"/>
                <a:cs typeface="Comic Sans MS"/>
              </a:rPr>
              <a:t>ith</a:t>
            </a:r>
            <a:r>
              <a:rPr lang="en-US" sz="1600" kern="0" dirty="0" smtClean="0">
                <a:latin typeface="Comic Sans MS"/>
                <a:cs typeface="Comic Sans MS"/>
              </a:rPr>
              <a:t> share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9872" y="2662534"/>
            <a:ext cx="3691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)- </a:t>
            </a:r>
            <a:r>
              <a:rPr lang="en-US" sz="1600" kern="0" dirty="0" err="1" smtClean="0">
                <a:latin typeface="Comic Sans MS"/>
                <a:cs typeface="Comic Sans MS"/>
              </a:rPr>
              <a:t>ith</a:t>
            </a:r>
            <a:r>
              <a:rPr lang="en-US" sz="1600" kern="0" dirty="0" smtClean="0">
                <a:latin typeface="Comic Sans MS"/>
                <a:cs typeface="Comic Sans MS"/>
              </a:rPr>
              <a:t> share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466" y="3229110"/>
            <a:ext cx="43180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 F(</a:t>
            </a:r>
            <a:r>
              <a:rPr lang="en-US" sz="1600" kern="0" dirty="0" err="1" smtClean="0">
                <a:latin typeface="Comic Sans MS"/>
                <a:cs typeface="Comic Sans MS"/>
              </a:rPr>
              <a:t>x,i</a:t>
            </a:r>
            <a:r>
              <a:rPr lang="en-US" sz="1600" kern="0" dirty="0" smtClean="0">
                <a:latin typeface="Comic Sans MS"/>
                <a:cs typeface="Comic Sans MS"/>
              </a:rPr>
              <a:t>)’s  and 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)’s will leak NO info about F(0,0) 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340" y="2323877"/>
            <a:ext cx="1879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F(0,</a:t>
            </a:r>
            <a:r>
              <a:rPr lang="en-US" sz="1600" kern="0" dirty="0">
                <a:latin typeface="Comic Sans MS"/>
                <a:cs typeface="Comic Sans MS"/>
              </a:rPr>
              <a:t>0</a:t>
            </a:r>
            <a:r>
              <a:rPr lang="en-US" sz="1600" kern="0" dirty="0" smtClean="0">
                <a:latin typeface="Comic Sans MS"/>
                <a:cs typeface="Comic Sans MS"/>
              </a:rPr>
              <a:t>)- secret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2942" y="2239212"/>
            <a:ext cx="1608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>
                <a:latin typeface="Comic Sans MS"/>
                <a:cs typeface="Comic Sans MS"/>
              </a:rPr>
              <a:t>0</a:t>
            </a:r>
            <a:r>
              <a:rPr lang="en-US" sz="1600" kern="0" dirty="0" smtClean="0">
                <a:latin typeface="Comic Sans MS"/>
                <a:cs typeface="Comic Sans MS"/>
              </a:rPr>
              <a:t>)- secret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9875" y="3161379"/>
            <a:ext cx="3691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 f(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)’s will leak NO info about f(0) 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9466" y="3855526"/>
            <a:ext cx="41825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+1 </a:t>
            </a:r>
            <a:r>
              <a:rPr lang="en-US" sz="1600" kern="0" dirty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x,i</a:t>
            </a:r>
            <a:r>
              <a:rPr lang="en-US" sz="1600" kern="0" dirty="0">
                <a:latin typeface="Comic Sans MS"/>
                <a:cs typeface="Comic Sans MS"/>
              </a:rPr>
              <a:t>)’</a:t>
            </a:r>
            <a:r>
              <a:rPr lang="en-US" sz="1600" kern="0" dirty="0" smtClean="0">
                <a:latin typeface="Comic Sans MS"/>
                <a:cs typeface="Comic Sans MS"/>
              </a:rPr>
              <a:t>s </a:t>
            </a:r>
            <a:r>
              <a:rPr lang="en-US" sz="1600" kern="0" dirty="0">
                <a:latin typeface="Comic Sans MS"/>
                <a:cs typeface="Comic Sans MS"/>
              </a:rPr>
              <a:t>(F(</a:t>
            </a:r>
            <a:r>
              <a:rPr lang="en-US" sz="1600" kern="0" dirty="0" err="1">
                <a:latin typeface="Comic Sans MS"/>
                <a:cs typeface="Comic Sans MS"/>
              </a:rPr>
              <a:t>i,y</a:t>
            </a:r>
            <a:r>
              <a:rPr lang="en-US" sz="1600" kern="0" dirty="0">
                <a:latin typeface="Comic Sans MS"/>
                <a:cs typeface="Comic Sans MS"/>
              </a:rPr>
              <a:t>)’s</a:t>
            </a:r>
            <a:r>
              <a:rPr lang="en-US" sz="1600" kern="0" dirty="0" smtClean="0">
                <a:latin typeface="Comic Sans MS"/>
                <a:cs typeface="Comic Sans MS"/>
              </a:rPr>
              <a:t>) will completely determine F(</a:t>
            </a:r>
            <a:r>
              <a:rPr lang="en-US" sz="1600" kern="0" dirty="0" err="1" smtClean="0">
                <a:latin typeface="Comic Sans MS"/>
                <a:cs typeface="Comic Sans MS"/>
              </a:rPr>
              <a:t>x,y</a:t>
            </a:r>
            <a:r>
              <a:rPr lang="en-US" sz="1600" kern="0" dirty="0" smtClean="0">
                <a:latin typeface="Comic Sans MS"/>
                <a:cs typeface="Comic Sans MS"/>
              </a:rPr>
              <a:t>) – Lagrange’s formula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2942" y="3804963"/>
            <a:ext cx="36914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+1 f(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>
                <a:latin typeface="Comic Sans MS"/>
                <a:cs typeface="Comic Sans MS"/>
              </a:rPr>
              <a:t>)’</a:t>
            </a:r>
            <a:r>
              <a:rPr lang="en-US" sz="1600" kern="0" dirty="0" smtClean="0">
                <a:latin typeface="Comic Sans MS"/>
                <a:cs typeface="Comic Sans MS"/>
              </a:rPr>
              <a:t>s will completely determine f(x) – Lagrange’s formula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400" y="4972585"/>
            <a:ext cx="77888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 smtClean="0">
                <a:latin typeface="Comic Sans MS"/>
                <a:cs typeface="Comic Sans MS"/>
              </a:rPr>
              <a:t>x,i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graphicFrame>
        <p:nvGraphicFramePr>
          <p:cNvPr id="2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64091"/>
              </p:ext>
            </p:extLst>
          </p:nvPr>
        </p:nvGraphicFramePr>
        <p:xfrm>
          <a:off x="2506164" y="4715241"/>
          <a:ext cx="290513" cy="10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164" y="4715241"/>
                        <a:ext cx="290513" cy="105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263691"/>
              </p:ext>
            </p:extLst>
          </p:nvPr>
        </p:nvGraphicFramePr>
        <p:xfrm>
          <a:off x="1401794" y="4750694"/>
          <a:ext cx="290513" cy="10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94" y="4750694"/>
                        <a:ext cx="290513" cy="1050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155335" y="4911468"/>
            <a:ext cx="79583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 smtClean="0">
                <a:latin typeface="Comic Sans MS"/>
                <a:cs typeface="Comic Sans MS"/>
              </a:rPr>
              <a:t>x,j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4394" y="4491337"/>
            <a:ext cx="36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Pi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61031" y="4447168"/>
            <a:ext cx="397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 smtClean="0">
                <a:latin typeface="Comic Sans MS"/>
                <a:cs typeface="Comic Sans MS"/>
              </a:rPr>
              <a:t>Pj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5111" y="6055623"/>
            <a:ext cx="71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err="1" smtClean="0">
                <a:latin typeface="Comic Sans MS"/>
                <a:cs typeface="Comic Sans MS"/>
              </a:rPr>
              <a:t>,i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40992" y="6438350"/>
            <a:ext cx="71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5111" y="6438350"/>
            <a:ext cx="71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40992" y="5987891"/>
            <a:ext cx="710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j</a:t>
            </a:r>
            <a:r>
              <a:rPr lang="en-US" sz="1600" kern="0" dirty="0" err="1" smtClean="0">
                <a:latin typeface="Comic Sans MS"/>
                <a:cs typeface="Comic Sans MS"/>
              </a:rPr>
              <a:t>,i</a:t>
            </a:r>
            <a:r>
              <a:rPr lang="en-US" sz="1600" kern="0" dirty="0" smtClean="0">
                <a:latin typeface="Comic Sans MS"/>
                <a:cs typeface="Comic Sans MS"/>
              </a:rPr>
              <a:t>)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2564" y="5752426"/>
            <a:ext cx="2518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Ensure every pair Happy</a:t>
            </a:r>
            <a:endParaRPr lang="en-US" sz="1600" kern="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965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Perfect VSS with n&gt;= 3t+1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290938"/>
            <a:ext cx="436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Bivariate Polynomial of degree t in </a:t>
            </a:r>
            <a:r>
              <a:rPr lang="en-US" kern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x,y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as the basis- F(</a:t>
            </a:r>
            <a:r>
              <a:rPr lang="en-US" kern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x,y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574800"/>
            <a:ext cx="0" cy="4775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07467" y="1293804"/>
            <a:ext cx="426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Univariate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Polynomial of degree t in x as the basis – f(x)</a:t>
            </a:r>
            <a:endParaRPr lang="en-US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9872" y="2662534"/>
            <a:ext cx="3691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)- </a:t>
            </a:r>
            <a:r>
              <a:rPr lang="en-US" sz="1600" kern="0" dirty="0" err="1" smtClean="0">
                <a:latin typeface="Comic Sans MS"/>
                <a:cs typeface="Comic Sans MS"/>
              </a:rPr>
              <a:t>ith</a:t>
            </a:r>
            <a:r>
              <a:rPr lang="en-US" sz="1600" kern="0" dirty="0" smtClean="0">
                <a:latin typeface="Comic Sans MS"/>
                <a:cs typeface="Comic Sans MS"/>
              </a:rPr>
              <a:t> share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466" y="3229110"/>
            <a:ext cx="43180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 F(</a:t>
            </a:r>
            <a:r>
              <a:rPr lang="en-US" sz="1600" kern="0" dirty="0" err="1" smtClean="0">
                <a:latin typeface="Comic Sans MS"/>
                <a:cs typeface="Comic Sans MS"/>
              </a:rPr>
              <a:t>x,i</a:t>
            </a:r>
            <a:r>
              <a:rPr lang="en-US" sz="1600" kern="0" dirty="0" smtClean="0">
                <a:latin typeface="Comic Sans MS"/>
                <a:cs typeface="Comic Sans MS"/>
              </a:rPr>
              <a:t>)’s  and 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)’s will leak NO info about F(0,0) 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340" y="2323877"/>
            <a:ext cx="1879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F(0,</a:t>
            </a:r>
            <a:r>
              <a:rPr lang="en-US" sz="1600" kern="0" dirty="0">
                <a:latin typeface="Comic Sans MS"/>
                <a:cs typeface="Comic Sans MS"/>
              </a:rPr>
              <a:t>0</a:t>
            </a:r>
            <a:r>
              <a:rPr lang="en-US" sz="1600" kern="0" dirty="0" smtClean="0">
                <a:latin typeface="Comic Sans MS"/>
                <a:cs typeface="Comic Sans MS"/>
              </a:rPr>
              <a:t>)- secret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2942" y="2239212"/>
            <a:ext cx="1608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>
                <a:latin typeface="Comic Sans MS"/>
                <a:cs typeface="Comic Sans MS"/>
              </a:rPr>
              <a:t>0</a:t>
            </a:r>
            <a:r>
              <a:rPr lang="en-US" sz="1600" kern="0" dirty="0" smtClean="0">
                <a:latin typeface="Comic Sans MS"/>
                <a:cs typeface="Comic Sans MS"/>
              </a:rPr>
              <a:t>)- secret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9875" y="3161379"/>
            <a:ext cx="3691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 f(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)’s will leak NO info about f(0) 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9466" y="3855526"/>
            <a:ext cx="41825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+1 </a:t>
            </a:r>
            <a:r>
              <a:rPr lang="en-US" sz="1600" kern="0" dirty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x,i</a:t>
            </a:r>
            <a:r>
              <a:rPr lang="en-US" sz="1600" kern="0" dirty="0">
                <a:latin typeface="Comic Sans MS"/>
                <a:cs typeface="Comic Sans MS"/>
              </a:rPr>
              <a:t>)’</a:t>
            </a:r>
            <a:r>
              <a:rPr lang="en-US" sz="1600" kern="0" dirty="0" smtClean="0">
                <a:latin typeface="Comic Sans MS"/>
                <a:cs typeface="Comic Sans MS"/>
              </a:rPr>
              <a:t>s </a:t>
            </a:r>
            <a:r>
              <a:rPr lang="en-US" sz="1600" kern="0" dirty="0">
                <a:latin typeface="Comic Sans MS"/>
                <a:cs typeface="Comic Sans MS"/>
              </a:rPr>
              <a:t>(F(</a:t>
            </a:r>
            <a:r>
              <a:rPr lang="en-US" sz="1600" kern="0" dirty="0" err="1">
                <a:latin typeface="Comic Sans MS"/>
                <a:cs typeface="Comic Sans MS"/>
              </a:rPr>
              <a:t>i,y</a:t>
            </a:r>
            <a:r>
              <a:rPr lang="en-US" sz="1600" kern="0" dirty="0">
                <a:latin typeface="Comic Sans MS"/>
                <a:cs typeface="Comic Sans MS"/>
              </a:rPr>
              <a:t>)’s</a:t>
            </a:r>
            <a:r>
              <a:rPr lang="en-US" sz="1600" kern="0" dirty="0" smtClean="0">
                <a:latin typeface="Comic Sans MS"/>
                <a:cs typeface="Comic Sans MS"/>
              </a:rPr>
              <a:t>) will completely determine F(</a:t>
            </a:r>
            <a:r>
              <a:rPr lang="en-US" sz="1600" kern="0" dirty="0" err="1" smtClean="0">
                <a:latin typeface="Comic Sans MS"/>
                <a:cs typeface="Comic Sans MS"/>
              </a:rPr>
              <a:t>x,y</a:t>
            </a:r>
            <a:r>
              <a:rPr lang="en-US" sz="1600" kern="0" dirty="0" smtClean="0">
                <a:latin typeface="Comic Sans MS"/>
                <a:cs typeface="Comic Sans MS"/>
              </a:rPr>
              <a:t>) – Lagrange’s formula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2942" y="3804963"/>
            <a:ext cx="36914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latin typeface="Comic Sans MS"/>
                <a:cs typeface="Comic Sans MS"/>
              </a:rPr>
              <a:t>t</a:t>
            </a:r>
            <a:r>
              <a:rPr lang="en-US" sz="1600" kern="0" dirty="0" smtClean="0">
                <a:latin typeface="Comic Sans MS"/>
                <a:cs typeface="Comic Sans MS"/>
              </a:rPr>
              <a:t>+1 f(</a:t>
            </a:r>
            <a:r>
              <a:rPr lang="en-US" sz="1600" kern="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>
                <a:latin typeface="Comic Sans MS"/>
                <a:cs typeface="Comic Sans MS"/>
              </a:rPr>
              <a:t>)’</a:t>
            </a:r>
            <a:r>
              <a:rPr lang="en-US" sz="1600" kern="0" dirty="0" smtClean="0">
                <a:latin typeface="Comic Sans MS"/>
                <a:cs typeface="Comic Sans MS"/>
              </a:rPr>
              <a:t>s will completely determine f(x) – Lagrange’s formula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9467" y="4668326"/>
            <a:ext cx="4182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Two random </a:t>
            </a:r>
            <a:r>
              <a:rPr lang="en-US" sz="1600" kern="0" dirty="0" err="1" smtClean="0">
                <a:latin typeface="Comic Sans MS"/>
                <a:cs typeface="Comic Sans MS"/>
              </a:rPr>
              <a:t>univariate</a:t>
            </a:r>
            <a:r>
              <a:rPr lang="en-US" sz="1600" kern="0" dirty="0" smtClean="0">
                <a:latin typeface="Comic Sans MS"/>
                <a:cs typeface="Comic Sans MS"/>
              </a:rPr>
              <a:t> polynomials of degree at most t with the secret F(0,0) as the constants.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404" y="2747199"/>
            <a:ext cx="3544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F(</a:t>
            </a:r>
            <a:r>
              <a:rPr lang="en-US" sz="1600" kern="0" dirty="0" err="1" smtClean="0">
                <a:latin typeface="Comic Sans MS"/>
                <a:cs typeface="Comic Sans MS"/>
              </a:rPr>
              <a:t>x,i</a:t>
            </a:r>
            <a:r>
              <a:rPr lang="en-US" sz="1600" kern="0" dirty="0" smtClean="0">
                <a:latin typeface="Comic Sans MS"/>
                <a:cs typeface="Comic Sans MS"/>
              </a:rPr>
              <a:t>) &amp; F(</a:t>
            </a:r>
            <a:r>
              <a:rPr lang="en-US" sz="1600" kern="0" dirty="0" err="1">
                <a:latin typeface="Comic Sans MS"/>
                <a:cs typeface="Comic Sans MS"/>
              </a:rPr>
              <a:t>i</a:t>
            </a:r>
            <a:r>
              <a:rPr lang="en-US" sz="1600" kern="0" dirty="0" err="1" smtClean="0">
                <a:latin typeface="Comic Sans MS"/>
                <a:cs typeface="Comic Sans MS"/>
              </a:rPr>
              <a:t>,y</a:t>
            </a:r>
            <a:r>
              <a:rPr lang="en-US" sz="1600" kern="0" dirty="0" smtClean="0">
                <a:latin typeface="Comic Sans MS"/>
                <a:cs typeface="Comic Sans MS"/>
              </a:rPr>
              <a:t>)- </a:t>
            </a:r>
            <a:r>
              <a:rPr lang="en-US" sz="1600" kern="0" dirty="0" err="1" smtClean="0">
                <a:latin typeface="Comic Sans MS"/>
                <a:cs typeface="Comic Sans MS"/>
              </a:rPr>
              <a:t>ith</a:t>
            </a:r>
            <a:r>
              <a:rPr lang="en-US" sz="1600" kern="0" dirty="0" smtClean="0">
                <a:latin typeface="Comic Sans MS"/>
                <a:cs typeface="Comic Sans MS"/>
              </a:rPr>
              <a:t> share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2933" y="5323471"/>
            <a:ext cx="1781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F(0,y) 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(x,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0)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1369" y="5989825"/>
            <a:ext cx="4619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Pi has F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(0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,i) and 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(i,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)- 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hamir share of F(0,0) </a:t>
            </a:r>
            <a:endParaRPr lang="en-US" sz="1600" kern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103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734" y="1785027"/>
            <a:ext cx="8060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Shamir Secret-sharing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BGW Protocol based on secret-sharing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Offline/Online phase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Creating offline material and how to use them in online phase (Beaver’s trick </a:t>
            </a:r>
            <a:r>
              <a:rPr lang="en-US" sz="1600" dirty="0" err="1" smtClean="0">
                <a:latin typeface="Comic Sans MS"/>
                <a:cs typeface="Comic Sans MS"/>
              </a:rPr>
              <a:t>etc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953" y="1306703"/>
            <a:ext cx="3559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 err="1">
                <a:latin typeface="Comic Sans MS"/>
                <a:cs typeface="Comic Sans MS"/>
              </a:rPr>
              <a:t>i</a:t>
            </a:r>
            <a:r>
              <a:rPr lang="en-US" sz="1600" dirty="0" err="1" smtClean="0">
                <a:latin typeface="Comic Sans MS"/>
                <a:cs typeface="Comic Sans MS"/>
              </a:rPr>
              <a:t>.t</a:t>
            </a:r>
            <a:r>
              <a:rPr lang="en-US" sz="1600" dirty="0" smtClean="0">
                <a:latin typeface="Comic Sans MS"/>
                <a:cs typeface="Comic Sans MS"/>
              </a:rPr>
              <a:t> MPC with Honest Majority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952" y="3505226"/>
            <a:ext cx="777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 err="1">
                <a:latin typeface="Comic Sans MS"/>
                <a:cs typeface="Comic Sans MS"/>
              </a:rPr>
              <a:t>i</a:t>
            </a:r>
            <a:r>
              <a:rPr lang="en-US" sz="1600" dirty="0" err="1" smtClean="0">
                <a:latin typeface="Comic Sans MS"/>
                <a:cs typeface="Comic Sans MS"/>
              </a:rPr>
              <a:t>.t</a:t>
            </a:r>
            <a:r>
              <a:rPr lang="en-US" sz="1600" dirty="0" smtClean="0">
                <a:latin typeface="Comic Sans MS"/>
                <a:cs typeface="Comic Sans MS"/>
              </a:rPr>
              <a:t> MPC with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Dis</a:t>
            </a:r>
            <a:r>
              <a:rPr lang="en-US" sz="1600" dirty="0" err="1" smtClean="0">
                <a:latin typeface="Comic Sans MS"/>
                <a:cs typeface="Comic Sans MS"/>
              </a:rPr>
              <a:t>Honest</a:t>
            </a:r>
            <a:r>
              <a:rPr lang="en-US" sz="1600" dirty="0" smtClean="0">
                <a:latin typeface="Comic Sans MS"/>
                <a:cs typeface="Comic Sans MS"/>
              </a:rPr>
              <a:t> Majority Impossible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888" y="4030152"/>
            <a:ext cx="1984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Crypto MPC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9734" y="4392712"/>
            <a:ext cx="83142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OT (from PKE with public-key </a:t>
            </a:r>
            <a:r>
              <a:rPr lang="en-US" sz="1600" dirty="0" err="1" smtClean="0">
                <a:latin typeface="Comic Sans MS"/>
                <a:cs typeface="Comic Sans MS"/>
              </a:rPr>
              <a:t>samplability</a:t>
            </a:r>
            <a:r>
              <a:rPr lang="en-US" sz="1600" dirty="0" smtClean="0">
                <a:latin typeface="Comic Sans MS"/>
                <a:cs typeface="Comic Sans MS"/>
              </a:rPr>
              <a:t> / Dual-mode Encryption)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GMW (2 and n-party) Protocol from OT and additive secret-sharing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Optimizations of GMW- preprocessing OT, Domain Extension, OT Extension (IKNP/KK13)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Yao Protocol using garbled circuit and OT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dirty="0" err="1" smtClean="0">
                <a:latin typeface="Comic Sans MS"/>
                <a:cs typeface="Comic Sans MS"/>
              </a:rPr>
              <a:t>Optimazations</a:t>
            </a:r>
            <a:r>
              <a:rPr lang="en-US" sz="1600" dirty="0" smtClean="0">
                <a:latin typeface="Comic Sans MS"/>
                <a:cs typeface="Comic Sans MS"/>
              </a:rPr>
              <a:t>- point-and-permute, garbled row reduction, Free-XOR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Multi-party Yao i.e. BMR 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5712" y="1460591"/>
            <a:ext cx="348044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/>
                <a:cs typeface="Comic Sans MS"/>
              </a:rPr>
              <a:t>Semi-honest Adversary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/>
              <a:cs typeface="Comic Sans MS"/>
            </a:endParaRPr>
          </a:p>
        </p:txBody>
      </p:sp>
      <p:pic>
        <p:nvPicPr>
          <p:cNvPr id="10" name="Picture 9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225" y="1836950"/>
            <a:ext cx="520989" cy="7921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40744"/>
            <a:ext cx="897252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Rest on the board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340" y="1658574"/>
            <a:ext cx="604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Matrix view of bivariate polynomial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340" y="2403640"/>
            <a:ext cx="604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Claim</a:t>
            </a:r>
            <a:r>
              <a:rPr lang="en-US" sz="1600" kern="0" dirty="0">
                <a:latin typeface="Comic Sans MS"/>
                <a:cs typeface="Comic Sans MS"/>
              </a:rPr>
              <a:t>: </a:t>
            </a:r>
            <a:r>
              <a:rPr lang="en-US" sz="1600" kern="0" dirty="0" smtClean="0">
                <a:latin typeface="Comic Sans MS"/>
                <a:cs typeface="Comic Sans MS"/>
              </a:rPr>
              <a:t>t F</a:t>
            </a:r>
            <a:r>
              <a:rPr lang="en-US" sz="1600" kern="0" dirty="0">
                <a:latin typeface="Comic Sans MS"/>
                <a:cs typeface="Comic Sans MS"/>
              </a:rPr>
              <a:t>(</a:t>
            </a:r>
            <a:r>
              <a:rPr lang="en-US" sz="1600" kern="0" dirty="0" err="1">
                <a:latin typeface="Comic Sans MS"/>
                <a:cs typeface="Comic Sans MS"/>
              </a:rPr>
              <a:t>x,i</a:t>
            </a:r>
            <a:r>
              <a:rPr lang="en-US" sz="1600" kern="0" dirty="0">
                <a:latin typeface="Comic Sans MS"/>
                <a:cs typeface="Comic Sans MS"/>
              </a:rPr>
              <a:t>)’s  </a:t>
            </a:r>
            <a:r>
              <a:rPr lang="en-US" sz="1600" kern="0" dirty="0" smtClean="0">
                <a:latin typeface="Comic Sans MS"/>
                <a:cs typeface="Comic Sans MS"/>
              </a:rPr>
              <a:t>and t </a:t>
            </a:r>
            <a:r>
              <a:rPr lang="en-US" sz="1600" kern="0" dirty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i,y</a:t>
            </a:r>
            <a:r>
              <a:rPr lang="en-US" sz="1600" kern="0" dirty="0">
                <a:latin typeface="Comic Sans MS"/>
                <a:cs typeface="Comic Sans MS"/>
              </a:rPr>
              <a:t>)’s will leak NO info about F(0,0</a:t>
            </a:r>
            <a:r>
              <a:rPr lang="en-US" sz="1600" kern="0" dirty="0" smtClean="0">
                <a:latin typeface="Comic Sans MS"/>
                <a:cs typeface="Comic Sans MS"/>
              </a:rPr>
              <a:t>).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276" y="3131762"/>
            <a:ext cx="8246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Claim</a:t>
            </a:r>
            <a:r>
              <a:rPr lang="en-US" sz="1600" kern="0" dirty="0">
                <a:latin typeface="Comic Sans MS"/>
                <a:cs typeface="Comic Sans MS"/>
              </a:rPr>
              <a:t>: </a:t>
            </a:r>
            <a:r>
              <a:rPr lang="en-US" sz="1600" kern="0" dirty="0" smtClean="0">
                <a:latin typeface="Comic Sans MS"/>
                <a:cs typeface="Comic Sans MS"/>
              </a:rPr>
              <a:t>(t+1) F</a:t>
            </a:r>
            <a:r>
              <a:rPr lang="en-US" sz="1600" kern="0" dirty="0">
                <a:latin typeface="Comic Sans MS"/>
                <a:cs typeface="Comic Sans MS"/>
              </a:rPr>
              <a:t>(</a:t>
            </a:r>
            <a:r>
              <a:rPr lang="en-US" sz="1600" kern="0" dirty="0" err="1">
                <a:latin typeface="Comic Sans MS"/>
                <a:cs typeface="Comic Sans MS"/>
              </a:rPr>
              <a:t>x,i</a:t>
            </a:r>
            <a:r>
              <a:rPr lang="en-US" sz="1600" kern="0" dirty="0">
                <a:latin typeface="Comic Sans MS"/>
                <a:cs typeface="Comic Sans MS"/>
              </a:rPr>
              <a:t>)’s  </a:t>
            </a:r>
            <a:r>
              <a:rPr lang="en-US" sz="1600" kern="0" dirty="0" smtClean="0">
                <a:latin typeface="Comic Sans MS"/>
                <a:cs typeface="Comic Sans MS"/>
              </a:rPr>
              <a:t>or (t+1)  </a:t>
            </a:r>
            <a:r>
              <a:rPr lang="en-US" sz="1600" kern="0" dirty="0">
                <a:latin typeface="Comic Sans MS"/>
                <a:cs typeface="Comic Sans MS"/>
              </a:rPr>
              <a:t>F(</a:t>
            </a:r>
            <a:r>
              <a:rPr lang="en-US" sz="1600" kern="0" dirty="0" err="1">
                <a:latin typeface="Comic Sans MS"/>
                <a:cs typeface="Comic Sans MS"/>
              </a:rPr>
              <a:t>i,y</a:t>
            </a:r>
            <a:r>
              <a:rPr lang="en-US" sz="1600" kern="0" dirty="0">
                <a:latin typeface="Comic Sans MS"/>
                <a:cs typeface="Comic Sans MS"/>
              </a:rPr>
              <a:t>)’s </a:t>
            </a:r>
            <a:r>
              <a:rPr lang="en-US" sz="1600" kern="0" dirty="0" smtClean="0">
                <a:latin typeface="Comic Sans MS"/>
                <a:cs typeface="Comic Sans MS"/>
              </a:rPr>
              <a:t> completely determines </a:t>
            </a:r>
            <a:r>
              <a:rPr lang="en-US" sz="1600" kern="0" dirty="0">
                <a:latin typeface="Comic Sans MS"/>
                <a:cs typeface="Comic Sans MS"/>
              </a:rPr>
              <a:t>F</a:t>
            </a:r>
            <a:r>
              <a:rPr lang="en-US" sz="1600" kern="0" dirty="0" smtClean="0">
                <a:latin typeface="Comic Sans MS"/>
                <a:cs typeface="Comic Sans MS"/>
              </a:rPr>
              <a:t>(</a:t>
            </a:r>
            <a:r>
              <a:rPr lang="en-US" sz="1600" kern="0" dirty="0" err="1" smtClean="0">
                <a:latin typeface="Comic Sans MS"/>
                <a:cs typeface="Comic Sans MS"/>
              </a:rPr>
              <a:t>x,y</a:t>
            </a:r>
            <a:r>
              <a:rPr lang="en-US" sz="1600" kern="0" dirty="0" smtClean="0">
                <a:latin typeface="Comic Sans MS"/>
                <a:cs typeface="Comic Sans MS"/>
              </a:rPr>
              <a:t>).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279" y="3893750"/>
            <a:ext cx="2743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Six round VSS and proof  </a:t>
            </a:r>
            <a:endParaRPr lang="en-US" sz="1600" kern="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279" y="4536119"/>
            <a:ext cx="6282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kern="0" dirty="0" smtClean="0">
                <a:latin typeface="Comic Sans MS"/>
                <a:cs typeface="Comic Sans MS"/>
              </a:rPr>
              <a:t>Reducing the number of rounds to four</a:t>
            </a:r>
            <a:r>
              <a:rPr lang="en-US" sz="1600" kern="0" dirty="0" smtClean="0">
                <a:latin typeface="Comic Sans MS"/>
                <a:cs typeface="Comic Sans MS"/>
              </a:rPr>
              <a:t>  </a:t>
            </a:r>
            <a:endParaRPr lang="en-US" sz="1600" kern="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35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364088" y="836712"/>
            <a:ext cx="3802468" cy="1080120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7072"/>
            <a:ext cx="8229600" cy="70644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9900"/>
                </a:solidFill>
                <a:latin typeface="Comic Sans MS" pitchFamily="66" charset="0"/>
              </a:rPr>
              <a:t>Feasibility of VSS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1777" y="1412776"/>
            <a:ext cx="430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How big t is compared to n? </a:t>
            </a:r>
            <a:endParaRPr lang="en-US" sz="2000" dirty="0">
              <a:latin typeface="Comic Sans MS"/>
              <a:cs typeface="Comic Sans M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86413"/>
              </p:ext>
            </p:extLst>
          </p:nvPr>
        </p:nvGraphicFramePr>
        <p:xfrm>
          <a:off x="251520" y="2204864"/>
          <a:ext cx="5520371" cy="4091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5805"/>
                <a:gridCol w="2904566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Comic Sans MS" pitchFamily="66" charset="0"/>
                        </a:rPr>
                        <a:t>Adversary (A</a:t>
                      </a:r>
                      <a:r>
                        <a:rPr lang="en-US" sz="1800" b="1" baseline="-25000" dirty="0" smtClean="0">
                          <a:solidFill>
                            <a:schemeClr val="lt1"/>
                          </a:solidFill>
                          <a:latin typeface="Comic Sans MS" pitchFamily="66" charset="0"/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itchFamily="66" charset="0"/>
                        </a:rPr>
                        <a:t>Characterization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26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omic Sans MS" pitchFamily="66" charset="0"/>
                        </a:rPr>
                        <a:t>Polynomially</a:t>
                      </a:r>
                      <a:r>
                        <a:rPr lang="en-US" sz="1800" dirty="0" smtClean="0">
                          <a:latin typeface="Comic Sans MS" pitchFamily="66" charset="0"/>
                        </a:rPr>
                        <a:t> Bounded Adversary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n ≥ 2t + 1 , t ≥1</a:t>
                      </a:r>
                      <a:endParaRPr lang="en-US" sz="1800" i="0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75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itchFamily="66" charset="0"/>
                        </a:rPr>
                        <a:t>Unbounded</a:t>
                      </a:r>
                      <a:r>
                        <a:rPr lang="en-US" sz="1800" baseline="0" dirty="0" smtClean="0">
                          <a:latin typeface="Comic Sans MS" pitchFamily="66" charset="0"/>
                        </a:rPr>
                        <a:t> Adversary and no error allowed</a:t>
                      </a:r>
                      <a:endParaRPr lang="en-US" sz="1800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n ≥ 3t + 1 , t ≥1</a:t>
                      </a: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75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itchFamily="66" charset="0"/>
                        </a:rPr>
                        <a:t>Unbounded</a:t>
                      </a:r>
                      <a:r>
                        <a:rPr lang="en-US" sz="1800" baseline="0" dirty="0" smtClean="0">
                          <a:latin typeface="Comic Sans MS" pitchFamily="66" charset="0"/>
                        </a:rPr>
                        <a:t> Adversary and error allowed in reconstruction</a:t>
                      </a:r>
                      <a:endParaRPr lang="en-US" sz="18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n ≥ 2t+ 1 , t ≥1</a:t>
                      </a: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973345" y="90872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Round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Complexity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(Sharing Phase)</a:t>
            </a:r>
            <a:endParaRPr lang="da-DK" sz="2400" b="1" dirty="0">
              <a:latin typeface="Comic Sans MS"/>
              <a:cs typeface="Comic Sans M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47447"/>
              </p:ext>
            </p:extLst>
          </p:nvPr>
        </p:nvGraphicFramePr>
        <p:xfrm>
          <a:off x="5724128" y="2204864"/>
          <a:ext cx="2904566" cy="4091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566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No. of Interaction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269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omic Sans MS" pitchFamily="66" charset="0"/>
                        </a:rPr>
                        <a:t>2</a:t>
                      </a: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75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Comic Sans MS" pitchFamily="66" charset="0"/>
                        </a:rPr>
                        <a:t>3</a:t>
                      </a: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75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Comic Sans MS" pitchFamily="66" charset="0"/>
                        </a:rPr>
                        <a:t>3</a:t>
                      </a: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347864" y="2708920"/>
            <a:ext cx="1872208" cy="2808312"/>
          </a:xfrm>
          <a:prstGeom prst="roundRect">
            <a:avLst/>
          </a:prstGeom>
          <a:solidFill>
            <a:srgbClr val="FFFF00">
              <a:alpha val="0"/>
            </a:srgbClr>
          </a:soli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9900"/>
                </a:solidFill>
                <a:latin typeface="Comic Sans MS" pitchFamily="66" charset="0"/>
              </a:rPr>
              <a:t>Interplay of Round Complexity and Fault tolerance in VSS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3" y="486916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Unbounded Powerful Adversary</a:t>
            </a:r>
            <a:endParaRPr lang="en-US" sz="2000" dirty="0">
              <a:latin typeface="Comic Sans MS"/>
              <a:cs typeface="Comic Sans M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64591"/>
              </p:ext>
            </p:extLst>
          </p:nvPr>
        </p:nvGraphicFramePr>
        <p:xfrm>
          <a:off x="467544" y="1124744"/>
          <a:ext cx="8424937" cy="5274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3360131"/>
                <a:gridCol w="2904566"/>
              </a:tblGrid>
              <a:tr h="6883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Comic Sans MS" pitchFamily="66" charset="0"/>
                        </a:rPr>
                        <a:t>Adversary (A</a:t>
                      </a:r>
                      <a:r>
                        <a:rPr lang="en-US" sz="1800" b="1" baseline="-25000" dirty="0" smtClean="0">
                          <a:solidFill>
                            <a:schemeClr val="lt1"/>
                          </a:solidFill>
                          <a:latin typeface="Comic Sans MS" pitchFamily="66" charset="0"/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mic Sans MS" pitchFamily="66" charset="0"/>
                        </a:rPr>
                        <a:t>Characterization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Round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Complexity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11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Polynomially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 Bounded Adversary</a:t>
                      </a:r>
                      <a:endParaRPr lang="en-US" sz="18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n ≥ 2t + 1 , t ≥1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t = 1; n ≥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  <a:p>
                      <a:pPr algn="ctr"/>
                      <a:endParaRPr lang="en-US" sz="1800" i="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sz="1800" i="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itchFamily="66" charset="0"/>
                        </a:rPr>
                        <a:t>Unbounded</a:t>
                      </a:r>
                      <a:r>
                        <a:rPr lang="en-US" sz="1800" baseline="0" dirty="0" smtClean="0">
                          <a:latin typeface="Comic Sans MS" pitchFamily="66" charset="0"/>
                        </a:rPr>
                        <a:t> Adversary and no error allowed</a:t>
                      </a:r>
                      <a:endParaRPr lang="en-US" sz="1800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n ≥ 3t + 1 , t ≥1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n ≥ 4t + 1 , t ≥1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itchFamily="66" charset="0"/>
                        </a:rPr>
                        <a:t>t = 1; n ≥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Comic Sans MS" pitchFamily="66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Comic Sans MS" pitchFamily="66" charset="0"/>
                        </a:rPr>
                        <a:t>1</a:t>
                      </a:r>
                      <a:endParaRPr lang="en-US" sz="18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544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Unbounded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 Adversary and error allowed in reconstruction</a:t>
                      </a:r>
                      <a:endParaRPr lang="en-US" sz="180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n ≥ 2t+ 1 , t ≥1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n ≥ 3t+ 1 , t ≥1</a:t>
                      </a:r>
                      <a:endParaRPr lang="en-US" sz="1800" i="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itchFamily="66" charset="0"/>
                        </a:rPr>
                        <a:t>t = 1; n ≥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 smtClean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sz="1800" i="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1990581"/>
            <a:ext cx="1835696" cy="646331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ASIACRYPT’11</a:t>
            </a:r>
          </a:p>
          <a:p>
            <a:r>
              <a:rPr lang="en-US" dirty="0" smtClean="0">
                <a:latin typeface="Comic Sans MS"/>
                <a:cs typeface="Comic Sans MS"/>
              </a:rPr>
              <a:t>[BK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4759984"/>
            <a:ext cx="1800200" cy="1477328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CRYPTO’09 [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CRR],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ASIACRYPT’10</a:t>
            </a:r>
          </a:p>
          <a:p>
            <a:r>
              <a:rPr lang="en-US" dirty="0" smtClean="0">
                <a:latin typeface="Comic Sans MS"/>
                <a:cs typeface="Comic Sans MS"/>
              </a:rPr>
              <a:t>[K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R]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600" y="3068960"/>
            <a:ext cx="1835696" cy="1477328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STOC’01 [GIKT]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TCC’06</a:t>
            </a:r>
          </a:p>
          <a:p>
            <a:r>
              <a:rPr lang="en-US" dirty="0" smtClean="0">
                <a:latin typeface="Comic Sans MS"/>
                <a:cs typeface="Comic Sans MS"/>
              </a:rPr>
              <a:t>[FGGRS]</a:t>
            </a:r>
          </a:p>
        </p:txBody>
      </p:sp>
    </p:spTree>
    <p:extLst>
      <p:ext uri="{BB962C8B-B14F-4D97-AF65-F5344CB8AC3E}">
        <p14:creationId xmlns:p14="http://schemas.microsoft.com/office/powerpoint/2010/main" val="124343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Chalk &amp; Talks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6409" y="3378778"/>
            <a:ext cx="83989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CT3 [BH08]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: Perfectly secure MPC with Linear Communication Complexity. 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http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://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cs.au.dk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/~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vpastro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study_groups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/spring_2011/papers/BeeHir08.pdf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9" y="4784272"/>
            <a:ext cx="83989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Comic Sans MS"/>
                <a:cs typeface="Comic Sans MS"/>
              </a:rPr>
              <a:t>CT4 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[BFO12]: </a:t>
            </a:r>
            <a:r>
              <a:rPr lang="en-US" dirty="0">
                <a:latin typeface="Comic Sans MS"/>
                <a:cs typeface="Comic Sans MS"/>
              </a:rPr>
              <a:t>Near-Linear Unconditionally-Secure Multiparty Computation with a Dishonest </a:t>
            </a:r>
            <a:r>
              <a:rPr lang="en-US" dirty="0" smtClean="0">
                <a:latin typeface="Comic Sans MS"/>
                <a:cs typeface="Comic Sans MS"/>
              </a:rPr>
              <a:t>Minority. </a:t>
            </a:r>
            <a:r>
              <a:rPr lang="pl-PL" dirty="0" smtClean="0">
                <a:latin typeface="Comic Sans MS"/>
                <a:cs typeface="Comic Sans MS"/>
              </a:rPr>
              <a:t>http</a:t>
            </a:r>
            <a:r>
              <a:rPr lang="pl-PL" dirty="0">
                <a:latin typeface="Comic Sans MS"/>
                <a:cs typeface="Comic Sans MS"/>
              </a:rPr>
              <a:t>://</a:t>
            </a:r>
            <a:r>
              <a:rPr lang="pl-PL" dirty="0" err="1">
                <a:latin typeface="Comic Sans MS"/>
                <a:cs typeface="Comic Sans MS"/>
              </a:rPr>
              <a:t>eprint.iacr.org</a:t>
            </a:r>
            <a:r>
              <a:rPr lang="pl-PL" dirty="0">
                <a:latin typeface="Comic Sans MS"/>
                <a:cs typeface="Comic Sans MS"/>
              </a:rPr>
              <a:t>/2011/</a:t>
            </a:r>
            <a:r>
              <a:rPr lang="pl-PL" dirty="0" smtClean="0">
                <a:latin typeface="Comic Sans MS"/>
                <a:cs typeface="Comic Sans MS"/>
              </a:rPr>
              <a:t>629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409" y="1685445"/>
            <a:ext cx="839892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CT1 [PCRR09]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The Round Complexity of Verifiable Secret Sharing Revisited</a:t>
            </a:r>
          </a:p>
          <a:p>
            <a:r>
              <a:rPr lang="pl-PL" dirty="0">
                <a:solidFill>
                  <a:srgbClr val="000000"/>
                </a:solidFill>
                <a:latin typeface="Comic Sans MS"/>
                <a:cs typeface="Comic Sans MS"/>
              </a:rPr>
              <a:t>http://</a:t>
            </a:r>
            <a:r>
              <a:rPr lang="pl-PL" dirty="0" err="1">
                <a:solidFill>
                  <a:srgbClr val="000000"/>
                </a:solidFill>
                <a:latin typeface="Comic Sans MS"/>
                <a:cs typeface="Comic Sans MS"/>
              </a:rPr>
              <a:t>eprint.iacr.org</a:t>
            </a:r>
            <a:r>
              <a:rPr lang="pl-PL" dirty="0">
                <a:solidFill>
                  <a:srgbClr val="000000"/>
                </a:solidFill>
                <a:latin typeface="Comic Sans MS"/>
                <a:cs typeface="Comic Sans MS"/>
              </a:rPr>
              <a:t>/2008/172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3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Entering into the world of Malicious Adversary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image0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235200"/>
            <a:ext cx="1473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9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i.t</a:t>
            </a: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 Multi-party Computation [BGW]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911601" y="5701841"/>
            <a:ext cx="5046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3. Reconstruct the Shamir-sharing of the output by exchanging shares with each other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56239" y="4846952"/>
            <a:ext cx="4901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91350" y="3546525"/>
            <a:ext cx="5571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30426" y="2935568"/>
            <a:ext cx="5261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(n, t)- secret share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28177" y="4090407"/>
            <a:ext cx="4863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pic>
        <p:nvPicPr>
          <p:cNvPr id="68" name="Picture 67" descr="image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7" y="1469399"/>
            <a:ext cx="1456266" cy="1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57" grpId="0"/>
      <p:bldP spid="57" grpId="1"/>
      <p:bldP spid="62" grpId="0"/>
      <p:bldP spid="63" grpId="0"/>
      <p:bldP spid="63" grpId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173012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Sharing Phase: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– Secret-Sharing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1709755" y="5486947"/>
            <a:ext cx="4376747" cy="919169"/>
            <a:chOff x="315" y="1896"/>
            <a:chExt cx="2757" cy="667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912" y="2008"/>
              <a:ext cx="192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35" y="2019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3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92" y="2032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 </a:t>
              </a:r>
              <a:r>
                <a:rPr lang="en-US" sz="1600" dirty="0" err="1">
                  <a:latin typeface="Comic Sans MS"/>
                  <a:cs typeface="Comic Sans MS"/>
                </a:rPr>
                <a:t>x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2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932" y="1896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1" name="Clip" r:id="rId4" imgW="525240" imgH="1361880" progId="">
                    <p:embed/>
                  </p:oleObj>
                </mc:Choice>
                <mc:Fallback>
                  <p:oleObj name="Clip" r:id="rId4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" y="1896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90" y="1897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" name="Clip" r:id="rId6" imgW="525240" imgH="1361880" progId="">
                    <p:embed/>
                  </p:oleObj>
                </mc:Choice>
                <mc:Fallback>
                  <p:oleObj name="Clip" r:id="rId6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897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7" y="1898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" name="Clip" r:id="rId7" imgW="525240" imgH="1361880" progId="">
                    <p:embed/>
                  </p:oleObj>
                </mc:Choice>
                <mc:Fallback>
                  <p:oleObj name="Clip" r:id="rId7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1898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2845912"/>
                </p:ext>
              </p:extLst>
            </p:nvPr>
          </p:nvGraphicFramePr>
          <p:xfrm>
            <a:off x="2889" y="1901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4" name="Clip" r:id="rId8" imgW="525240" imgH="1361880" progId="">
                    <p:embed/>
                  </p:oleObj>
                </mc:Choice>
                <mc:Fallback>
                  <p:oleObj name="Clip" r:id="rId8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901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5" y="2003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</p:grp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4751950" y="5416026"/>
            <a:ext cx="457200" cy="5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705" y="1664113"/>
            <a:ext cx="5970977" cy="385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47423" y="1664113"/>
            <a:ext cx="5926381" cy="26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7753" y="3005010"/>
            <a:ext cx="378629" cy="2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327395" y="2875002"/>
            <a:ext cx="1410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Random polynomial of degree t over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F</a:t>
            </a:r>
            <a:r>
              <a:rPr lang="en-US" b="1" baseline="-25000" dirty="0" err="1" smtClean="0">
                <a:solidFill>
                  <a:schemeClr val="tx2"/>
                </a:solidFill>
                <a:latin typeface="Arial Narrow" pitchFamily="34" charset="0"/>
              </a:rPr>
              <a:t>p</a:t>
            </a:r>
            <a:r>
              <a:rPr lang="en-US" b="1" baseline="-25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s.t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p&gt;n</a:t>
            </a:r>
            <a:endParaRPr lang="en-US" baseline="-250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022000" y="634955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063894" y="634955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790166" y="633838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249207" y="633262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1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7120"/>
              </p:ext>
            </p:extLst>
          </p:nvPr>
        </p:nvGraphicFramePr>
        <p:xfrm>
          <a:off x="341343" y="2623022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43" y="2623022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73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9" grpId="0"/>
      <p:bldP spid="2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27384"/>
            <a:ext cx="9143999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charset="0"/>
              </a:rPr>
              <a:t>Secret Sharing with Malicious Dealer</a:t>
            </a:r>
            <a:endParaRPr lang="en-US" sz="3600" dirty="0">
              <a:solidFill>
                <a:srgbClr val="008000"/>
              </a:solidFill>
              <a:latin typeface="Comic Sans MS" charset="0"/>
            </a:endParaRPr>
          </a:p>
        </p:txBody>
      </p:sp>
      <p:graphicFrame>
        <p:nvGraphicFramePr>
          <p:cNvPr id="14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412232"/>
              </p:ext>
            </p:extLst>
          </p:nvPr>
        </p:nvGraphicFramePr>
        <p:xfrm>
          <a:off x="1259632" y="3933056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933056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10685"/>
              </p:ext>
            </p:extLst>
          </p:nvPr>
        </p:nvGraphicFramePr>
        <p:xfrm>
          <a:off x="2699792" y="3933056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933056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659570"/>
              </p:ext>
            </p:extLst>
          </p:nvPr>
        </p:nvGraphicFramePr>
        <p:xfrm>
          <a:off x="4139952" y="3933056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716145"/>
              </p:ext>
            </p:extLst>
          </p:nvPr>
        </p:nvGraphicFramePr>
        <p:xfrm>
          <a:off x="7071891" y="3946946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891" y="3946946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27209"/>
              </p:ext>
            </p:extLst>
          </p:nvPr>
        </p:nvGraphicFramePr>
        <p:xfrm>
          <a:off x="5652120" y="3933056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33056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1547664" y="2348880"/>
            <a:ext cx="230425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15816" y="2420888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27984" y="242088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348880"/>
            <a:ext cx="129614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0032" y="2204864"/>
            <a:ext cx="223224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18699506">
            <a:off x="2319616" y="3051399"/>
            <a:ext cx="1801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Inconsistent share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3842249" y="3195414"/>
            <a:ext cx="747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………….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3656255">
            <a:off x="4237658" y="3322661"/>
            <a:ext cx="1801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Inconsistent share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3019905">
            <a:off x="4941615" y="3166319"/>
            <a:ext cx="1838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Inconsistent Share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9726582">
            <a:off x="1612629" y="2784125"/>
            <a:ext cx="1801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Inconsistent share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168" y="6351567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Shamir Sharing: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oints on a polynomial of degree more than 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600" y="4725144"/>
            <a:ext cx="1152127" cy="13681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5776" y="4725144"/>
            <a:ext cx="1152127" cy="13681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7944" y="4725144"/>
            <a:ext cx="1152127" cy="13681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2121" y="4725144"/>
            <a:ext cx="1152127" cy="13681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2281" y="4725144"/>
            <a:ext cx="1152127" cy="1368152"/>
          </a:xfrm>
          <a:prstGeom prst="rect">
            <a:avLst/>
          </a:prstGeom>
        </p:spPr>
      </p:pic>
      <p:pic>
        <p:nvPicPr>
          <p:cNvPr id="26" name="Picture 25" descr="image014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86933"/>
            <a:ext cx="1008112" cy="10262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8844675">
            <a:off x="7327785" y="5404429"/>
            <a:ext cx="202569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Comic Sans MS" charset="0"/>
                <a:cs typeface="Comic Sans MS" charset="0"/>
              </a:rPr>
              <a:t>Verifiability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3106" y="1294451"/>
            <a:ext cx="3474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Duality: </a:t>
            </a:r>
            <a:r>
              <a:rPr lang="en-US" dirty="0" smtClean="0">
                <a:latin typeface="Comic Sans MS" charset="0"/>
                <a:cs typeface="Comic Sans MS" charset="0"/>
              </a:rPr>
              <a:t>An honest dealer must pass where a malicious one should fail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05168" y="1294451"/>
            <a:ext cx="347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Verifiable Secret Sharing (VSS)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2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156079"/>
            <a:ext cx="8516937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Reconstruction Phase: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)-Shamir-sharing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227480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577042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67361"/>
              </p:ext>
            </p:extLst>
          </p:nvPr>
        </p:nvGraphicFramePr>
        <p:xfrm>
          <a:off x="910716" y="142570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42570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13939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393318" y="17687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01121" y="164957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993534" y="35928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5748" y="1764435"/>
            <a:ext cx="4005851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3587" y="1700225"/>
            <a:ext cx="402052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8138" y="3201788"/>
            <a:ext cx="378629" cy="2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5201" y="6355317"/>
            <a:ext cx="323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The same is done for all P</a:t>
            </a:r>
            <a:r>
              <a:rPr lang="en-US" b="1" baseline="-25000" dirty="0" smtClean="0">
                <a:latin typeface="Comic Sans MS"/>
                <a:cs typeface="Comic Sans MS"/>
              </a:rPr>
              <a:t>i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25507" y="5876307"/>
            <a:ext cx="280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  <a:sym typeface="Wingdings"/>
              </a:rPr>
              <a:t>Lagrange’s Interpolation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0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2414 0.2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6736 0.067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3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0261 -0.1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4063 -0.31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5" grpId="0" animBg="1"/>
      <p:bldP spid="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08500"/>
            <a:ext cx="9143999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8000"/>
                </a:solidFill>
                <a:latin typeface="Comic Sans MS" pitchFamily="66" charset="0"/>
              </a:rPr>
              <a:t>Reconstruction Phase: (</a:t>
            </a:r>
            <a:r>
              <a:rPr lang="en-US" sz="3600" dirty="0" err="1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sz="3600" dirty="0">
                <a:solidFill>
                  <a:srgbClr val="008000"/>
                </a:solidFill>
                <a:latin typeface="Comic Sans MS" pitchFamily="66" charset="0"/>
              </a:rPr>
              <a:t>)-Shamir-</a:t>
            </a:r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sharing </a:t>
            </a:r>
            <a:r>
              <a:rPr lang="en-US" sz="3600" dirty="0" smtClean="0">
                <a:solidFill>
                  <a:srgbClr val="008000"/>
                </a:solidFill>
                <a:latin typeface="Comic Sans MS" charset="0"/>
              </a:rPr>
              <a:t>Malicious A</a:t>
            </a:r>
            <a:r>
              <a:rPr lang="en-US" sz="3600" baseline="-25000" dirty="0" smtClean="0">
                <a:solidFill>
                  <a:srgbClr val="008000"/>
                </a:solidFill>
                <a:latin typeface="Comic Sans MS" charset="0"/>
              </a:rPr>
              <a:t>t</a:t>
            </a:r>
            <a:endParaRPr lang="en-US" sz="3600" baseline="-25000" dirty="0">
              <a:solidFill>
                <a:srgbClr val="008000"/>
              </a:solidFill>
              <a:latin typeface="Comic Sans MS" charset="0"/>
            </a:endParaRPr>
          </a:p>
        </p:txBody>
      </p:sp>
      <p:pic>
        <p:nvPicPr>
          <p:cNvPr id="911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82775"/>
            <a:ext cx="52006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35338"/>
            <a:ext cx="390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819275"/>
            <a:ext cx="5219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27784" y="2636912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24128" y="3645024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j013903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301208"/>
            <a:ext cx="576064" cy="6480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j013903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301208"/>
            <a:ext cx="576064" cy="6480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/>
        </p:nvSpPr>
        <p:spPr>
          <a:xfrm>
            <a:off x="5355884" y="1479117"/>
            <a:ext cx="347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Verifiable Secret Sharing (VSS) handles this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3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9900"/>
                </a:solidFill>
                <a:latin typeface="Comic Sans MS" pitchFamily="66" charset="0"/>
              </a:rPr>
              <a:t>Definition of VSS [CGMA85]</a:t>
            </a:r>
            <a:endParaRPr lang="en-US" sz="32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818" y="1216531"/>
            <a:ext cx="8929718" cy="3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1600" kern="0" dirty="0" smtClean="0">
                <a:latin typeface="Comic Sans MS"/>
                <a:cs typeface="Comic Sans MS"/>
              </a:rPr>
              <a:t>  Extends </a:t>
            </a:r>
            <a:r>
              <a:rPr lang="en-IN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Secret Sharing </a:t>
            </a:r>
            <a:r>
              <a:rPr lang="en-IN" sz="1600" kern="0" dirty="0" smtClean="0">
                <a:latin typeface="Comic Sans MS"/>
                <a:cs typeface="Comic Sans MS"/>
              </a:rPr>
              <a:t>to the case of </a:t>
            </a:r>
            <a:r>
              <a:rPr lang="en-IN" sz="16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malicious corruption</a:t>
            </a:r>
            <a:endParaRPr kumimoji="0" lang="en-IN" sz="1600" b="0" i="0" u="none" strike="noStrike" kern="0" cap="none" spc="0" normalizeH="0" baseline="-2500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3730500" y="3899134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5787900" y="3899134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28501" y="1664951"/>
            <a:ext cx="7507301" cy="3115246"/>
            <a:chOff x="428501" y="1865585"/>
            <a:chExt cx="7507301" cy="3115246"/>
          </a:xfrm>
        </p:grpSpPr>
        <p:sp>
          <p:nvSpPr>
            <p:cNvPr id="98" name="Rectangle 3"/>
            <p:cNvSpPr>
              <a:spLocks noChangeArrowheads="1"/>
            </p:cNvSpPr>
            <p:nvPr/>
          </p:nvSpPr>
          <p:spPr bwMode="auto">
            <a:xfrm>
              <a:off x="3906713" y="2209056"/>
              <a:ext cx="1219200" cy="53340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solidFill>
                    <a:schemeClr val="tx2"/>
                  </a:solidFill>
                  <a:latin typeface="Comic Sans MS"/>
                  <a:cs typeface="Comic Sans MS"/>
                </a:rPr>
                <a:t>Secret </a:t>
              </a:r>
              <a:r>
                <a:rPr lang="en-US" sz="1600" b="1" dirty="0">
                  <a:solidFill>
                    <a:schemeClr val="tx2"/>
                  </a:solidFill>
                  <a:latin typeface="Comic Sans MS"/>
                  <a:cs typeface="Comic Sans MS"/>
                </a:rPr>
                <a:t>s</a:t>
              </a:r>
            </a:p>
          </p:txBody>
        </p:sp>
        <p:graphicFrame>
          <p:nvGraphicFramePr>
            <p:cNvPr id="99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02238" y="1865585"/>
            <a:ext cx="452437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57" name="Clip" r:id="rId3" imgW="525240" imgH="1361880" progId="">
                    <p:embed/>
                  </p:oleObj>
                </mc:Choice>
                <mc:Fallback>
                  <p:oleObj name="Clip" r:id="rId3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2238" y="1865585"/>
                          <a:ext cx="452437" cy="1138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5837113" y="2242393"/>
              <a:ext cx="63268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Comic Sans MS"/>
                  <a:cs typeface="Comic Sans MS"/>
                </a:rPr>
                <a:t>Dealer</a:t>
              </a:r>
            </a:p>
          </p:txBody>
        </p:sp>
        <p:grpSp>
          <p:nvGrpSpPr>
            <p:cNvPr id="101" name="Group 8"/>
            <p:cNvGrpSpPr>
              <a:grpSpLocks/>
            </p:cNvGrpSpPr>
            <p:nvPr/>
          </p:nvGrpSpPr>
          <p:grpSpPr bwMode="auto">
            <a:xfrm>
              <a:off x="428501" y="2740868"/>
              <a:ext cx="7507301" cy="2239963"/>
              <a:chOff x="224" y="1160"/>
              <a:chExt cx="4729" cy="1411"/>
            </a:xfrm>
          </p:grpSpPr>
          <p:graphicFrame>
            <p:nvGraphicFramePr>
              <p:cNvPr id="102" name="Object 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58" name="Clip" r:id="rId5" imgW="525240" imgH="1361880" progId="">
                      <p:embed/>
                    </p:oleObj>
                  </mc:Choice>
                  <mc:Fallback>
                    <p:oleObj name="Clip" r:id="rId5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" name="Rectangle 10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06" name="Rectangle 13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 v</a:t>
                </a:r>
                <a:r>
                  <a:rPr lang="en-US" sz="1600" baseline="-25000">
                    <a:solidFill>
                      <a:schemeClr val="tx2"/>
                    </a:solidFill>
                    <a:latin typeface="Comic Sans MS"/>
                    <a:cs typeface="Comic Sans MS"/>
                  </a:rPr>
                  <a:t>n</a:t>
                </a:r>
              </a:p>
            </p:txBody>
          </p:sp>
          <p:sp>
            <p:nvSpPr>
              <p:cNvPr id="107" name="Rectangle 14"/>
              <p:cNvSpPr>
                <a:spLocks noChangeArrowheads="1"/>
              </p:cNvSpPr>
              <p:nvPr/>
            </p:nvSpPr>
            <p:spPr bwMode="auto">
              <a:xfrm>
                <a:off x="224" y="1160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 b="1" dirty="0">
                    <a:solidFill>
                      <a:srgbClr val="C00000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1600" b="1" dirty="0">
                    <a:solidFill>
                      <a:srgbClr val="C00000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08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59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60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61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62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63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64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4" name="Line 21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5" name="Line 22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6" name="Line 23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7" name="Line 24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8" name="Line 25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19" name="Line 26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  <p:sp>
            <p:nvSpPr>
              <p:cNvPr id="120" name="Line 27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sz="160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541213" y="5439009"/>
            <a:ext cx="19050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>
                <a:solidFill>
                  <a:srgbClr val="C00000"/>
                </a:solidFill>
                <a:latin typeface="Comic Sans MS"/>
                <a:cs typeface="Comic Sans MS"/>
              </a:rPr>
              <a:t>Reconstruction</a:t>
            </a:r>
          </a:p>
          <a:p>
            <a:pPr eaLnBrk="0" hangingPunct="0"/>
            <a:r>
              <a:rPr lang="en-US" sz="1600" b="1" dirty="0">
                <a:solidFill>
                  <a:srgbClr val="C00000"/>
                </a:solidFill>
                <a:latin typeface="Comic Sans MS"/>
                <a:cs typeface="Comic Sans MS"/>
              </a:rPr>
              <a:t>Phase</a:t>
            </a:r>
          </a:p>
        </p:txBody>
      </p:sp>
      <p:grpSp>
        <p:nvGrpSpPr>
          <p:cNvPr id="122" name="Group 56"/>
          <p:cNvGrpSpPr>
            <a:grpSpLocks/>
          </p:cNvGrpSpPr>
          <p:nvPr/>
        </p:nvGrpSpPr>
        <p:grpSpPr bwMode="auto">
          <a:xfrm>
            <a:off x="1287338" y="4845284"/>
            <a:ext cx="6264275" cy="1695450"/>
            <a:chOff x="765" y="2612"/>
            <a:chExt cx="3946" cy="1068"/>
          </a:xfrm>
        </p:grpSpPr>
        <p:sp>
          <p:nvSpPr>
            <p:cNvPr id="123" name="Rectangle 39"/>
            <p:cNvSpPr>
              <a:spLocks noChangeArrowheads="1"/>
            </p:cNvSpPr>
            <p:nvPr/>
          </p:nvSpPr>
          <p:spPr bwMode="auto">
            <a:xfrm>
              <a:off x="2384" y="3344"/>
              <a:ext cx="768" cy="33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tx2"/>
                  </a:solidFill>
                  <a:latin typeface="Comic Sans MS"/>
                  <a:cs typeface="Comic Sans MS"/>
                </a:rPr>
                <a:t>Secret </a:t>
              </a:r>
              <a:r>
                <a:rPr lang="en-US" sz="1600" b="1">
                  <a:solidFill>
                    <a:schemeClr val="tx2"/>
                  </a:solidFill>
                  <a:latin typeface="Comic Sans MS"/>
                  <a:cs typeface="Comic Sans MS"/>
                </a:rPr>
                <a:t>s</a:t>
              </a:r>
            </a:p>
          </p:txBody>
        </p:sp>
        <p:sp>
          <p:nvSpPr>
            <p:cNvPr id="124" name="Line 45"/>
            <p:cNvSpPr>
              <a:spLocks noChangeShapeType="1"/>
            </p:cNvSpPr>
            <p:nvPr/>
          </p:nvSpPr>
          <p:spPr bwMode="auto">
            <a:xfrm>
              <a:off x="765" y="2612"/>
              <a:ext cx="161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 flipH="1">
              <a:off x="3140" y="2628"/>
              <a:ext cx="1571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6" name="Line 47"/>
            <p:cNvSpPr>
              <a:spLocks noChangeShapeType="1"/>
            </p:cNvSpPr>
            <p:nvPr/>
          </p:nvSpPr>
          <p:spPr bwMode="auto">
            <a:xfrm flipH="1">
              <a:off x="3014" y="2620"/>
              <a:ext cx="1026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>
              <a:off x="1341" y="2620"/>
              <a:ext cx="1137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>
              <a:off x="2020" y="2628"/>
              <a:ext cx="600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 flipH="1">
              <a:off x="2864" y="2643"/>
              <a:ext cx="576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>
              <a:off x="2722" y="2635"/>
              <a:ext cx="16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600">
                <a:latin typeface="Comic Sans MS"/>
                <a:cs typeface="Comic Sans MS"/>
              </a:endParaRPr>
            </a:p>
          </p:txBody>
        </p:sp>
      </p:grpSp>
      <p:sp>
        <p:nvSpPr>
          <p:cNvPr id="131" name="Text Box 57"/>
          <p:cNvSpPr txBox="1">
            <a:spLocks noChangeArrowheads="1"/>
          </p:cNvSpPr>
          <p:nvPr/>
        </p:nvSpPr>
        <p:spPr bwMode="auto">
          <a:xfrm>
            <a:off x="3566988" y="3526072"/>
            <a:ext cx="141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…</a:t>
            </a:r>
          </a:p>
        </p:txBody>
      </p:sp>
      <p:pic>
        <p:nvPicPr>
          <p:cNvPr id="13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516398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3516398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3516398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500174"/>
            <a:ext cx="58453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TextBox 136"/>
          <p:cNvSpPr txBox="1"/>
          <p:nvPr/>
        </p:nvSpPr>
        <p:spPr>
          <a:xfrm>
            <a:off x="6804248" y="1932222"/>
            <a:ext cx="1907704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 is secure</a:t>
            </a:r>
            <a:endParaRPr lang="da-DK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4248" y="1916832"/>
            <a:ext cx="1645485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 is committed</a:t>
            </a:r>
            <a:endParaRPr lang="da-DK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988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1" grpId="0"/>
      <p:bldP spid="137" grpId="0" animBg="1"/>
      <p:bldP spid="137" grpId="1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29679</TotalTime>
  <Words>2083</Words>
  <Application>Microsoft Macintosh PowerPoint</Application>
  <PresentationFormat>On-screen Show (4:3)</PresentationFormat>
  <Paragraphs>432</Paragraphs>
  <Slides>24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Civic</vt:lpstr>
      <vt:lpstr>Clip</vt:lpstr>
      <vt:lpstr>Equation</vt:lpstr>
      <vt:lpstr>Secure Computation  Lecture 15-16</vt:lpstr>
      <vt:lpstr>Recap </vt:lpstr>
      <vt:lpstr>Entering into the world of Malicious Adversary </vt:lpstr>
      <vt:lpstr>PowerPoint Presentation</vt:lpstr>
      <vt:lpstr>Sharing Phase: (n,t) – Secret-Sharing</vt:lpstr>
      <vt:lpstr>Secret Sharing with Malicious Dealer</vt:lpstr>
      <vt:lpstr>Reconstruction Phase: (n,t)-Shamir-sharing</vt:lpstr>
      <vt:lpstr>Reconstruction Phase: (n,t)-Shamir-sharing Malicious At</vt:lpstr>
      <vt:lpstr>Definition of VSS [CGMA85]</vt:lpstr>
      <vt:lpstr>PowerPoint Presentation</vt:lpstr>
      <vt:lpstr>SS to VSS</vt:lpstr>
      <vt:lpstr>PowerPoint Presentation</vt:lpstr>
      <vt:lpstr>Secure Multiplication Gate Evaluation</vt:lpstr>
      <vt:lpstr>Secure Multiplication Gate Evaluation</vt:lpstr>
      <vt:lpstr>Secure Multiplication Gate Evaluation</vt:lpstr>
      <vt:lpstr>Secure Multiplication Gate Evaluation</vt:lpstr>
      <vt:lpstr>PowerPoint Presentation</vt:lpstr>
      <vt:lpstr>PowerPoint Presentation</vt:lpstr>
      <vt:lpstr>PowerPoint Presentation</vt:lpstr>
      <vt:lpstr>PowerPoint Presentation</vt:lpstr>
      <vt:lpstr>Feasibility of VSS</vt:lpstr>
      <vt:lpstr>Interplay of Round Complexity and Fault tolerance in VSS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</cp:lastModifiedBy>
  <cp:revision>2805</cp:revision>
  <dcterms:created xsi:type="dcterms:W3CDTF">2013-09-27T09:31:04Z</dcterms:created>
  <dcterms:modified xsi:type="dcterms:W3CDTF">2015-11-02T05:18:03Z</dcterms:modified>
</cp:coreProperties>
</file>